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680700" cy="7556500"/>
  <p:notesSz cx="10680700" cy="75565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036" y="3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65649" y="1551941"/>
            <a:ext cx="3938441" cy="8529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16"/>
              </a:lnSpc>
              <a:spcBef>
                <a:spcPts val="0"/>
              </a:spcBef>
              <a:spcAft>
                <a:spcPts val="0"/>
              </a:spcAft>
            </a:pPr>
            <a:r>
              <a:rPr sz="5250" spc="-17" dirty="0">
                <a:solidFill>
                  <a:srgbClr val="000000"/>
                </a:solidFill>
                <a:latin typeface="Calibri Light"/>
                <a:cs typeface="Calibri Light"/>
              </a:rPr>
              <a:t>Klausurenkurs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69111" y="2993544"/>
            <a:ext cx="4302208" cy="793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16"/>
              </a:lnSpc>
              <a:spcBef>
                <a:spcPts val="0"/>
              </a:spcBef>
              <a:spcAft>
                <a:spcPts val="0"/>
              </a:spcAft>
            </a:pPr>
            <a:r>
              <a:rPr sz="5250" spc="13" dirty="0">
                <a:solidFill>
                  <a:srgbClr val="000000"/>
                </a:solidFill>
                <a:latin typeface="Calibri Light"/>
                <a:cs typeface="Calibri Light"/>
              </a:rPr>
              <a:t>ÖR:</a:t>
            </a:r>
            <a:r>
              <a:rPr sz="5250" dirty="0">
                <a:solidFill>
                  <a:srgbClr val="000000"/>
                </a:solidFill>
                <a:latin typeface="Calibri Light"/>
                <a:cs typeface="Calibri Light"/>
              </a:rPr>
              <a:t> 0</a:t>
            </a:r>
            <a:r>
              <a:rPr lang="de-DE" sz="5250" dirty="0">
                <a:solidFill>
                  <a:srgbClr val="000000"/>
                </a:solidFill>
                <a:latin typeface="Calibri Light"/>
                <a:cs typeface="Calibri Light"/>
              </a:rPr>
              <a:t>6</a:t>
            </a:r>
            <a:r>
              <a:rPr sz="5250" dirty="0">
                <a:solidFill>
                  <a:srgbClr val="000000"/>
                </a:solidFill>
                <a:latin typeface="Calibri Light"/>
                <a:cs typeface="Calibri Light"/>
              </a:rPr>
              <a:t>.0</a:t>
            </a:r>
            <a:r>
              <a:rPr lang="de-DE" sz="5250" dirty="0">
                <a:solidFill>
                  <a:srgbClr val="000000"/>
                </a:solidFill>
                <a:latin typeface="Calibri Light"/>
                <a:cs typeface="Calibri Light"/>
              </a:rPr>
              <a:t>8</a:t>
            </a:r>
            <a:r>
              <a:rPr sz="5250" dirty="0">
                <a:solidFill>
                  <a:srgbClr val="000000"/>
                </a:solidFill>
                <a:latin typeface="Calibri Light"/>
                <a:cs typeface="Calibri Light"/>
              </a:rPr>
              <a:t>.2026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170112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b="1" dirty="0">
                <a:solidFill>
                  <a:srgbClr val="000000"/>
                </a:solidFill>
                <a:latin typeface="Arial"/>
                <a:cs typeface="Arial"/>
              </a:rPr>
              <a:t>A.</a:t>
            </a:r>
            <a:r>
              <a:rPr sz="2100" b="1" spc="230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0000"/>
                </a:solidFill>
                <a:latin typeface="Arial"/>
                <a:cs typeface="Arial"/>
              </a:rPr>
              <a:t>Z</a:t>
            </a:r>
            <a:r>
              <a:rPr sz="2100" b="1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0000"/>
                </a:solidFill>
                <a:latin typeface="Arial"/>
                <a:cs typeface="Arial"/>
              </a:rPr>
              <a:t>/ SEV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679" y="1955159"/>
            <a:ext cx="253344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r>
              <a:rPr sz="2100" spc="32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§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40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I 1 VwGO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2436729"/>
            <a:ext cx="7830095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öffentlich-rechtliche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Streitigkeit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nichtverfassungsrechtlicher</a:t>
            </a:r>
            <a:r>
              <a:rPr sz="21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Art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9679" y="2918298"/>
            <a:ext cx="4461684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Öffentlich-rechtliche</a:t>
            </a:r>
            <a:r>
              <a:rPr sz="2100" u="sng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Streitigkeit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0616" y="3398436"/>
            <a:ext cx="9267156" cy="1297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Öffentlich-rechtliche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streitentscheidende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Norm,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einseitige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Berechtigung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Verpflichtung</a:t>
            </a:r>
            <a:r>
              <a:rPr sz="21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Hoheitsträgers</a:t>
            </a:r>
            <a:r>
              <a:rPr sz="210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(„modifizierte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Subjektstheorie“):</a:t>
            </a:r>
          </a:p>
          <a:p>
            <a:pPr marL="31540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ggf. Sonderordnungsrecht: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16a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06019" y="4841581"/>
            <a:ext cx="6083215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ggf. Verwaltungsvollstreckungsrecht: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6 VwVG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11606" y="5323150"/>
            <a:ext cx="9024908" cy="1297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412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ggf. unmittelbare</a:t>
            </a:r>
            <a:r>
              <a:rPr sz="21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Ausführung: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15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100" spc="-1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ASOG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(in</a:t>
            </a:r>
            <a:r>
              <a:rPr sz="2100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Bbg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 geregelt)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[-</a:t>
            </a:r>
            <a:r>
              <a:rPr sz="2100" spc="135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Hinweis: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Sicherstellung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Verwahrung</a:t>
            </a:r>
            <a:r>
              <a:rPr sz="2100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(§§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38 </a:t>
            </a:r>
            <a:r>
              <a:rPr sz="2100" spc="-37" dirty="0">
                <a:solidFill>
                  <a:srgbClr val="000000"/>
                </a:solidFill>
                <a:latin typeface="Arial"/>
                <a:cs typeface="Arial"/>
              </a:rPr>
              <a:t>ff</a:t>
            </a:r>
            <a:r>
              <a:rPr sz="2100" spc="-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ASOG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/ §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23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9" dirty="0">
                <a:solidFill>
                  <a:srgbClr val="000000"/>
                </a:solidFill>
                <a:latin typeface="Arial"/>
                <a:cs typeface="Arial"/>
              </a:rPr>
              <a:t>Nr.</a:t>
            </a:r>
          </a:p>
          <a:p>
            <a:pPr marL="409946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1g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OBG</a:t>
            </a:r>
            <a:r>
              <a:rPr sz="21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iVm.</a:t>
            </a:r>
            <a:r>
              <a:rPr sz="21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§§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25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7" dirty="0">
                <a:solidFill>
                  <a:srgbClr val="000000"/>
                </a:solidFill>
                <a:latin typeface="Arial"/>
                <a:cs typeface="Arial"/>
              </a:rPr>
              <a:t>ff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PolG),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gesperrt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durch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Sonderordnungsrecht]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6994185" cy="1297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Nichtverfassungsrechtlicher</a:t>
            </a:r>
            <a:r>
              <a:rPr sz="2100" u="sng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Art</a:t>
            </a:r>
          </a:p>
          <a:p>
            <a:pPr marL="63093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keine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spezifisch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verfassungsrechtliche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Streitigkeit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II.</a:t>
            </a:r>
            <a:r>
              <a:rPr sz="2100" spc="26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§§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45,</a:t>
            </a:r>
            <a:r>
              <a:rPr sz="2100" u="sng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52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VwGO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679" y="2918298"/>
            <a:ext cx="8373023" cy="816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sachliche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örtliche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Zuständigkeit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laut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Sachverhalt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gewahrt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III.</a:t>
            </a:r>
            <a:r>
              <a:rPr sz="2100" spc="20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§§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61,</a:t>
            </a:r>
            <a:r>
              <a:rPr sz="2100" u="sng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63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VwGO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3880005"/>
            <a:ext cx="5456712" cy="81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K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/ Kreis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(Rechtsträger</a:t>
            </a:r>
            <a:r>
              <a:rPr sz="21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Behörde)</a:t>
            </a:r>
          </a:p>
          <a:p>
            <a:pPr marL="0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spc="-58" dirty="0">
                <a:solidFill>
                  <a:srgbClr val="000000"/>
                </a:solidFill>
                <a:latin typeface="Arial"/>
                <a:cs typeface="Arial"/>
              </a:rPr>
              <a:t>IV.</a:t>
            </a:r>
            <a:r>
              <a:rPr sz="2100" spc="20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§§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88,</a:t>
            </a:r>
            <a:r>
              <a:rPr sz="2100" u="sng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86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III</a:t>
            </a:r>
            <a:r>
              <a:rPr sz="2100" u="sng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VwGO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4841581"/>
            <a:ext cx="8684913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Klägerisches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Begehren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22" dirty="0">
                <a:solidFill>
                  <a:srgbClr val="000000"/>
                </a:solidFill>
                <a:latin typeface="Arial"/>
                <a:cs typeface="Arial"/>
              </a:rPr>
              <a:t>Vorrang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maßnahmespezifischen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Rechts-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schutzes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9675894" cy="1779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Rückgängigmachung</a:t>
            </a:r>
            <a:r>
              <a:rPr sz="2100" u="sng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u="sng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0" dirty="0">
                <a:solidFill>
                  <a:srgbClr val="000000"/>
                </a:solidFill>
                <a:latin typeface="Arial"/>
                <a:cs typeface="Arial"/>
              </a:rPr>
              <a:t>Versteigerung</a:t>
            </a:r>
            <a:r>
              <a:rPr sz="2100" u="sng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</a:p>
          <a:p>
            <a:pPr marL="0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Anfechtungsklage</a:t>
            </a:r>
            <a:r>
              <a:rPr sz="2100" u="sng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u="sng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Vollzugsfolgenbeseitigungsanspruch</a:t>
            </a:r>
          </a:p>
          <a:p>
            <a:pPr marL="630936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sz="2100" spc="-1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Aufhebung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42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I,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Alt.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VwGO)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Rückgängigmachung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Vollziehung</a:t>
            </a:r>
            <a:r>
              <a:rPr sz="2100" spc="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als</a:t>
            </a:r>
            <a:r>
              <a:rPr sz="2100" spc="-10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Annexantrag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1" dirty="0">
                <a:solidFill>
                  <a:srgbClr val="000000"/>
                </a:solidFill>
                <a:latin typeface="Arial"/>
                <a:cs typeface="Arial"/>
              </a:rPr>
              <a:t>113</a:t>
            </a:r>
            <a:r>
              <a:rPr sz="2100" spc="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 VwGO)?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679" y="3398436"/>
            <a:ext cx="9892979" cy="2260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42" dirty="0">
                <a:solidFill>
                  <a:srgbClr val="000000"/>
                </a:solidFill>
                <a:latin typeface="Arial"/>
                <a:cs typeface="Arial"/>
              </a:rPr>
              <a:t>iSv.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35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VwVfG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(Regelung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im Einzelfall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mit</a:t>
            </a:r>
            <a:r>
              <a:rPr sz="2100" spc="-1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Außenwirkung)</a:t>
            </a:r>
            <a:r>
              <a:rPr sz="2100" spc="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nur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bzgl.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Versorgung</a:t>
            </a:r>
            <a:r>
              <a:rPr sz="2100" spc="9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erfolgt, nicht explizit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bzgl.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</a:p>
          <a:p>
            <a:pPr marL="63093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auch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kein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konkludenter</a:t>
            </a:r>
            <a:r>
              <a:rPr sz="21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(Duldungs-)VA</a:t>
            </a:r>
            <a:r>
              <a:rPr sz="21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möglich, da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bei</a:t>
            </a:r>
            <a:r>
              <a:rPr sz="2100" spc="-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Abwesenheit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für die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Wirksamkeit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erforderliche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Bekanntgabe</a:t>
            </a:r>
            <a:r>
              <a:rPr sz="2100" spc="1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fehlt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(§§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43,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41 VwVfG)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Allgemeine</a:t>
            </a:r>
            <a:r>
              <a:rPr sz="2100" u="sng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Leistungsklage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5803287"/>
            <a:ext cx="918759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Rückgängigmachung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Versteigerung</a:t>
            </a:r>
            <a:r>
              <a:rPr sz="210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als sonstige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Leistung: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06019" y="6284856"/>
            <a:ext cx="5124478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allg.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LKl.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(vgl.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§§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43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II,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7" dirty="0">
                <a:solidFill>
                  <a:srgbClr val="000000"/>
                </a:solidFill>
                <a:latin typeface="Arial"/>
                <a:cs typeface="Arial"/>
              </a:rPr>
              <a:t>111</a:t>
            </a:r>
            <a:r>
              <a:rPr sz="2100" spc="-59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sz="2100" spc="-51" dirty="0">
                <a:solidFill>
                  <a:srgbClr val="000000"/>
                </a:solidFill>
                <a:latin typeface="Arial"/>
                <a:cs typeface="Arial"/>
              </a:rPr>
              <a:t>113</a:t>
            </a:r>
            <a:r>
              <a:rPr sz="2100" spc="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IV VwGO)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8107014" cy="81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Feststellung</a:t>
            </a:r>
            <a:r>
              <a:rPr sz="2100" u="sng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Rechtswidrigkeit</a:t>
            </a:r>
            <a:r>
              <a:rPr sz="2100" u="sng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5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u="sng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</a:p>
          <a:p>
            <a:pPr marL="0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Allgemeine</a:t>
            </a:r>
            <a:r>
              <a:rPr sz="2100" u="sng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Feststellungsklage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2436729"/>
            <a:ext cx="9338326" cy="1297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sz="2100" spc="-1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Allg. FKl. (§ 43 I,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-10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Alt.</a:t>
            </a:r>
            <a:r>
              <a:rPr sz="21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VwGO) verlangt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streitiges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konkretes</a:t>
            </a:r>
            <a:r>
              <a:rPr sz="2100" spc="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Rechtsver-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hältnis,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das berechtigte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Feststellungsinteresse,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keine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Subsidiarität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43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VwGO)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Klagebefugnis</a:t>
            </a:r>
            <a:r>
              <a:rPr sz="21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42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analog,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20" dirty="0">
                <a:solidFill>
                  <a:srgbClr val="000000"/>
                </a:solidFill>
                <a:latin typeface="Arial"/>
                <a:cs typeface="Arial"/>
              </a:rPr>
              <a:t>str.)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6073" y="3880005"/>
            <a:ext cx="9004951" cy="1297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[→</a:t>
            </a:r>
            <a:r>
              <a:rPr sz="21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Hinweis: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Vorinstanzen</a:t>
            </a:r>
            <a:r>
              <a:rPr sz="210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streitig,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ob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allg. FKl.</a:t>
            </a:r>
            <a:r>
              <a:rPr sz="21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zulässig, insbes.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ob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 Fest-</a:t>
            </a:r>
          </a:p>
          <a:p>
            <a:pPr marL="40994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stellungsinteresse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vorliegt;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vom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27" dirty="0">
                <a:solidFill>
                  <a:srgbClr val="000000"/>
                </a:solidFill>
                <a:latin typeface="Arial"/>
                <a:cs typeface="Arial"/>
              </a:rPr>
              <a:t>BVerwG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offengelassen,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jedenfalls</a:t>
            </a:r>
          </a:p>
          <a:p>
            <a:pPr marL="409946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Zwischenfeststellungsklage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173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VwGO,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256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ZPO) zulässig]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4031849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Zwischenfeststellungsklage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9175535" cy="3222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Zwischenfeststellungsklage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173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VwGO,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256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 ZPO):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Bis zum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Schluss derjenigen</a:t>
            </a:r>
            <a:r>
              <a:rPr sz="2100" i="1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mündlichen</a:t>
            </a:r>
            <a:r>
              <a:rPr sz="2100" i="1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10" dirty="0">
                <a:solidFill>
                  <a:srgbClr val="000000"/>
                </a:solidFill>
                <a:latin typeface="Arial"/>
                <a:cs typeface="Arial"/>
              </a:rPr>
              <a:t>Verhandlung,</a:t>
            </a:r>
            <a:r>
              <a:rPr sz="2100" i="1" spc="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auf</a:t>
            </a:r>
            <a:r>
              <a:rPr sz="2100" i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Urteil</a:t>
            </a:r>
            <a:r>
              <a:rPr sz="2100" i="1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ergeht,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kann</a:t>
            </a:r>
            <a:r>
              <a:rPr sz="2100" i="1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i="1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Kläger</a:t>
            </a:r>
            <a:r>
              <a:rPr sz="2100" i="1" spc="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durch</a:t>
            </a:r>
            <a:r>
              <a:rPr sz="2100" i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Erweiterung</a:t>
            </a:r>
            <a:r>
              <a:rPr sz="2100" i="1" spc="7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 Klageantrags…</a:t>
            </a:r>
            <a:r>
              <a:rPr sz="2100" i="1" spc="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beantragen,</a:t>
            </a:r>
            <a:r>
              <a:rPr sz="2100" i="1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dass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ein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im Laufe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 Prozesses streitig</a:t>
            </a:r>
            <a:r>
              <a:rPr sz="2100" i="1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gewordenes</a:t>
            </a:r>
            <a:r>
              <a:rPr sz="2100" i="1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Rechtsverhältnis,</a:t>
            </a:r>
            <a:r>
              <a:rPr sz="2100" i="1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dessen</a:t>
            </a:r>
            <a:r>
              <a:rPr sz="2100" i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Bestehen</a:t>
            </a:r>
            <a:r>
              <a:rPr sz="2100" i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i="1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Nichtbestehen</a:t>
            </a:r>
            <a:r>
              <a:rPr sz="2100" i="1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Entscheidung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 Rechtsstreits</a:t>
            </a:r>
          </a:p>
          <a:p>
            <a:pPr marL="31540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ganz</a:t>
            </a:r>
            <a:r>
              <a:rPr sz="2100" i="1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i="1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zum</a:t>
            </a:r>
            <a:r>
              <a:rPr sz="2100" i="1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47" dirty="0">
                <a:solidFill>
                  <a:srgbClr val="000000"/>
                </a:solidFill>
                <a:latin typeface="Arial"/>
                <a:cs typeface="Arial"/>
              </a:rPr>
              <a:t>Teil</a:t>
            </a:r>
            <a:r>
              <a:rPr sz="2100" i="1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abhängt,</a:t>
            </a:r>
            <a:r>
              <a:rPr sz="2100" i="1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durch</a:t>
            </a:r>
            <a:r>
              <a:rPr sz="2100" i="1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richterliche</a:t>
            </a:r>
            <a:r>
              <a:rPr sz="2100" i="1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Entscheidung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festgestellt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werde.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5323150"/>
            <a:ext cx="2362311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Vorauss.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prüfen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4030208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aa)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Konkretes Rechtsverhältnis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9307020" cy="226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im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Einzelfall</a:t>
            </a:r>
            <a:r>
              <a:rPr sz="21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sind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Rechte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Pflichten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zwischen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den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Beteiligten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(dh.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rechtliche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Beziehungen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sind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streitig, die</a:t>
            </a:r>
            <a:r>
              <a:rPr sz="21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sich aus einem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bestimmten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Sachverhalt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aufgrund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einer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öffentlich-rechtlichen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Regelung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für das</a:t>
            </a:r>
            <a:r>
              <a:rPr sz="21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Verhält-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nis mehrerer</a:t>
            </a:r>
            <a:r>
              <a:rPr sz="210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Personen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zueinander</a:t>
            </a:r>
            <a:r>
              <a:rPr sz="21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sz="2100" spc="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Verhältnis</a:t>
            </a:r>
            <a:r>
              <a:rPr sz="2100" spc="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einer</a:t>
            </a:r>
            <a:r>
              <a:rPr sz="21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Person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einer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Sache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ergeben)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4360012"/>
            <a:ext cx="9392951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Rechtswidrigkeit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Pferde,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dh.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</a:t>
            </a:r>
            <a:r>
              <a:rPr sz="2100" spc="-9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Art.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14 I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(Eigentum)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9708595" cy="1779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bb)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„im Laufe</a:t>
            </a:r>
            <a:r>
              <a:rPr sz="2100" u="sng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des Prozesses streitig</a:t>
            </a:r>
            <a:r>
              <a:rPr sz="2100" u="sng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gewordenes</a:t>
            </a:r>
            <a:r>
              <a:rPr sz="2100" u="sng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Rechtsverhältnis“</a:t>
            </a:r>
          </a:p>
          <a:p>
            <a:pPr marL="63093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sich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Rechtsverhältnis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schon bei Klageerhebung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streitig, aber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analoge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Anwendung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bei planwidriger</a:t>
            </a:r>
            <a:r>
              <a:rPr sz="2100" spc="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Regelungslücke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vergleichbarer</a:t>
            </a:r>
            <a:r>
              <a:rPr sz="2100" spc="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Interes-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senlage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3398436"/>
            <a:ext cx="9306323" cy="1297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Gedanke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Prozessökonomie,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Rechtsverhältnis</a:t>
            </a:r>
            <a:r>
              <a:rPr sz="2100" spc="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(Rechtswidrigkeit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Veräußerung)</a:t>
            </a:r>
            <a:r>
              <a:rPr sz="2100" spc="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als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Vorfrage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für</a:t>
            </a:r>
            <a:r>
              <a:rPr sz="21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Leistungsurteil</a:t>
            </a:r>
            <a:r>
              <a:rPr sz="2100" spc="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(Rückgängigmachung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</a:p>
          <a:p>
            <a:pPr marL="31540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Versteigerung)</a:t>
            </a:r>
            <a:r>
              <a:rPr sz="2100" spc="7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ohnehin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klärungsbedürftig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4539026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cc)</a:t>
            </a:r>
            <a:r>
              <a:rPr sz="2100" spc="15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Vorgreiflichkeit</a:t>
            </a:r>
            <a:r>
              <a:rPr sz="2100" u="sng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/</a:t>
            </a:r>
            <a:r>
              <a:rPr sz="2100" u="sng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Präjudiziabilität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9173328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von dessen</a:t>
            </a:r>
            <a:r>
              <a:rPr sz="2100" i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Bestehen</a:t>
            </a:r>
            <a:r>
              <a:rPr sz="2100" i="1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i="1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Nichtbestehen</a:t>
            </a:r>
            <a:r>
              <a:rPr sz="2100" i="1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Entscheidung</a:t>
            </a:r>
            <a:r>
              <a:rPr sz="2100" i="1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Rechts-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streits ganz</a:t>
            </a:r>
            <a:r>
              <a:rPr sz="2100" i="1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i="1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zum</a:t>
            </a:r>
            <a:r>
              <a:rPr sz="2100" i="1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52" dirty="0">
                <a:solidFill>
                  <a:srgbClr val="000000"/>
                </a:solidFill>
                <a:latin typeface="Arial"/>
                <a:cs typeface="Arial"/>
              </a:rPr>
              <a:t>Teil</a:t>
            </a:r>
            <a:r>
              <a:rPr sz="2100" i="1" spc="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abhängt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2918298"/>
            <a:ext cx="9379615" cy="2259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sz="2100" spc="-1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Abhängigkeit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 Leistungsurteils</a:t>
            </a:r>
            <a:r>
              <a:rPr sz="2100" spc="6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(Rückgängigmachung</a:t>
            </a:r>
            <a:r>
              <a:rPr sz="2100" spc="7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Versteigerung)</a:t>
            </a:r>
            <a:r>
              <a:rPr sz="2100" spc="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vom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Rechtsverhältnis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(Rechtswidrigkeit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Veräußerung)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ratio: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Rechtsverhältnis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würde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bei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erfolgreicher</a:t>
            </a:r>
            <a:r>
              <a:rPr sz="2100" spc="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allg.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LKl. nicht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 Rechtskraft</a:t>
            </a:r>
          </a:p>
          <a:p>
            <a:pPr marL="31540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erwachsen,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7" dirty="0">
                <a:solidFill>
                  <a:srgbClr val="000000"/>
                </a:solidFill>
                <a:latin typeface="Arial"/>
                <a:cs typeface="Arial"/>
              </a:rPr>
              <a:t>Teil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4" dirty="0">
                <a:solidFill>
                  <a:srgbClr val="000000"/>
                </a:solidFill>
                <a:latin typeface="Arial"/>
                <a:cs typeface="Arial"/>
              </a:rPr>
              <a:t>Tenors,</a:t>
            </a:r>
            <a:r>
              <a:rPr sz="2100" spc="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sondern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nur</a:t>
            </a:r>
            <a:r>
              <a:rPr sz="21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57" dirty="0">
                <a:solidFill>
                  <a:srgbClr val="000000"/>
                </a:solidFill>
                <a:latin typeface="Arial"/>
                <a:cs typeface="Arial"/>
              </a:rPr>
              <a:t>Teil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Entscheidungs-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gründe</a:t>
            </a:r>
            <a:r>
              <a:rPr sz="2100" spc="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Urteils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9679" y="5323150"/>
            <a:ext cx="177602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dd)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8" dirty="0">
                <a:solidFill>
                  <a:srgbClr val="000000"/>
                </a:solidFill>
                <a:latin typeface="Arial"/>
                <a:cs typeface="Arial"/>
              </a:rPr>
              <a:t>Zw.-Erg.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0616" y="5803287"/>
            <a:ext cx="4773722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Zwischenfeststellungsklage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statthaft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805483" y="6419908"/>
            <a:ext cx="220373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3615798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Objektive</a:t>
            </a:r>
            <a:r>
              <a:rPr sz="2100" spc="-5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Klagehäufung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9179592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Vorauss.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44 VwGO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liegen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vor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(derselbe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Beklagte,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Zusammenhang,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dasselbe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Gericht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zuständig)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2918298"/>
            <a:ext cx="4161693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„gleichzeitig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entscheidungsreif“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9679" y="3398435"/>
            <a:ext cx="1925148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83" dirty="0">
                <a:solidFill>
                  <a:srgbClr val="000000"/>
                </a:solidFill>
                <a:latin typeface="Arial"/>
                <a:cs typeface="Arial"/>
              </a:rPr>
              <a:t>V.</a:t>
            </a:r>
            <a:r>
              <a:rPr sz="2100" spc="27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Bes.</a:t>
            </a:r>
            <a:r>
              <a:rPr sz="2100" u="sng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SEV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9679" y="3880004"/>
            <a:ext cx="6897227" cy="816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Ggf.</a:t>
            </a:r>
            <a:r>
              <a:rPr sz="2100" u="sng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ansprechen:</a:t>
            </a:r>
            <a:r>
              <a:rPr sz="2100" u="sng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passive</a:t>
            </a:r>
            <a:r>
              <a:rPr sz="2100" u="sng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Prozessführungsbefugnis</a:t>
            </a:r>
          </a:p>
          <a:p>
            <a:pPr marL="63093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Kreis (allg. Rechtsträgerprinzip)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9679" y="4841581"/>
            <a:ext cx="2472683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Klagebefugnis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90616" y="5323150"/>
            <a:ext cx="8665442" cy="1297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§ 42 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analog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(Ausschluss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Popularverfahren)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Möglichkeit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subj.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Rechtsverletzung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1" dirty="0">
                <a:solidFill>
                  <a:srgbClr val="000000"/>
                </a:solidFill>
                <a:latin typeface="Arial"/>
                <a:cs typeface="Arial"/>
              </a:rPr>
              <a:t>bzw.</a:t>
            </a:r>
            <a:r>
              <a:rPr sz="2100" spc="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Möglichkeit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eines</a:t>
            </a:r>
            <a:r>
              <a:rPr sz="2100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Anspruchs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Grundrecht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</a:t>
            </a:r>
            <a:r>
              <a:rPr sz="2100" spc="-9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Art.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 14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 GG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41" dirty="0">
                <a:solidFill>
                  <a:srgbClr val="000000"/>
                </a:solidFill>
                <a:latin typeface="Arial"/>
                <a:cs typeface="Arial"/>
              </a:rPr>
              <a:t>bzw.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Folgenbeseitigungsanspruch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348080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VI.</a:t>
            </a:r>
            <a:r>
              <a:rPr sz="2100" spc="18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Rechtsschutzbedürfnis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679" y="1955159"/>
            <a:ext cx="1837361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Allg.</a:t>
            </a:r>
            <a:r>
              <a:rPr sz="2100" u="sng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LKl.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2436729"/>
            <a:ext cx="10132647" cy="1779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26" dirty="0">
                <a:solidFill>
                  <a:srgbClr val="000000"/>
                </a:solidFill>
                <a:latin typeface="Arial"/>
                <a:cs typeface="Arial"/>
              </a:rPr>
              <a:t>str.,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ob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vorheriger</a:t>
            </a:r>
            <a:r>
              <a:rPr sz="21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Antrag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Behörde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nötig (dagegen: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Kostenlast des</a:t>
            </a:r>
            <a:r>
              <a:rPr sz="21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Klä-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gers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156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VwGO bei sofortigem</a:t>
            </a:r>
            <a:r>
              <a:rPr sz="21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Anerkenntnis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Beklagten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im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Prozess)</a:t>
            </a:r>
          </a:p>
          <a:p>
            <a:pPr marL="630936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jedenfalls</a:t>
            </a:r>
            <a:r>
              <a:rPr sz="2100" spc="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vorheriger</a:t>
            </a:r>
            <a:r>
              <a:rPr sz="21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Antrag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erfolglos</a:t>
            </a:r>
            <a:r>
              <a:rPr sz="2100" spc="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bei</a:t>
            </a:r>
            <a:r>
              <a:rPr sz="21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Behörde</a:t>
            </a:r>
            <a:r>
              <a:rPr sz="21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gestellt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Zwischenfeststellungsklage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9679" y="4360012"/>
            <a:ext cx="9843110" cy="1299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mögliche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weitere</a:t>
            </a:r>
            <a:r>
              <a:rPr sz="21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Auswirkungen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 festzustellenden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Rechtsverhältnisses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auf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Schadensersatz-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/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Entschädigungsansprüche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VII.</a:t>
            </a:r>
            <a:r>
              <a:rPr sz="2100" spc="12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Ergebnis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0616" y="5803287"/>
            <a:ext cx="6421474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sz="2100" spc="-1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Allg. LKl. 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Zwischenfeststellungsklage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zulässig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2590833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b="1" dirty="0">
                <a:solidFill>
                  <a:srgbClr val="000000"/>
                </a:solidFill>
                <a:latin typeface="Arial"/>
                <a:cs typeface="Arial"/>
              </a:rPr>
              <a:t>B.</a:t>
            </a:r>
            <a:r>
              <a:rPr sz="2100" b="1" spc="230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0000"/>
                </a:solidFill>
                <a:latin typeface="Arial"/>
                <a:cs typeface="Arial"/>
              </a:rPr>
              <a:t>Begründetheit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6946035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(+), soweit</a:t>
            </a:r>
            <a:r>
              <a:rPr sz="2100" spc="21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rechtswidrig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war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69455" y="2436729"/>
            <a:ext cx="7492767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31" dirty="0">
                <a:solidFill>
                  <a:srgbClr val="000000"/>
                </a:solidFill>
                <a:latin typeface="Arial"/>
                <a:cs typeface="Arial"/>
              </a:rPr>
              <a:t>bzw.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</a:t>
            </a:r>
            <a:r>
              <a:rPr sz="21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Anspruch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auf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Rückgängigmachung</a:t>
            </a:r>
            <a:r>
              <a:rPr sz="2100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</a:p>
          <a:p>
            <a:pPr marL="31553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Versteigerung</a:t>
            </a:r>
            <a:r>
              <a:rPr sz="210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 Pferde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besteht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9679" y="3398435"/>
            <a:ext cx="6885534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I.</a:t>
            </a:r>
            <a:r>
              <a:rPr sz="2100" spc="32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Rechtmäßigkeit</a:t>
            </a:r>
            <a:r>
              <a:rPr sz="2100" u="sng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/</a:t>
            </a:r>
            <a:r>
              <a:rPr sz="2100" u="sng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Rechtswidrigkeit</a:t>
            </a:r>
            <a:r>
              <a:rPr sz="2100" u="sng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9679" y="3880004"/>
            <a:ext cx="3349547" cy="816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Sonderordnungsrecht</a:t>
            </a:r>
          </a:p>
          <a:p>
            <a:pPr marL="0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1" dirty="0">
                <a:solidFill>
                  <a:srgbClr val="000000"/>
                </a:solidFill>
                <a:latin typeface="Arial"/>
                <a:cs typeface="Arial"/>
              </a:rPr>
              <a:t>RGL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59679" y="4841581"/>
            <a:ext cx="4785915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§ 16a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1,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 </a:t>
            </a:r>
            <a:r>
              <a:rPr sz="2100" spc="-39" dirty="0">
                <a:solidFill>
                  <a:srgbClr val="000000"/>
                </a:solidFill>
                <a:latin typeface="Arial"/>
                <a:cs typeface="Arial"/>
              </a:rPr>
              <a:t>Nr.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sz="21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8" dirty="0">
                <a:solidFill>
                  <a:srgbClr val="000000"/>
                </a:solidFill>
                <a:latin typeface="Arial"/>
                <a:cs typeface="Arial"/>
              </a:rPr>
              <a:t>Vorauss.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9679" y="5803287"/>
            <a:ext cx="167049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aa)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Formell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90616" y="6284856"/>
            <a:ext cx="4159026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Zuständigkeit,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Verfahren,</a:t>
            </a:r>
            <a:r>
              <a:rPr sz="210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Form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1790511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bb)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Materiell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9040816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zuständige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Behörde</a:t>
            </a:r>
            <a:r>
              <a:rPr sz="2100" i="1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trifft</a:t>
            </a:r>
            <a:r>
              <a:rPr sz="2100" i="1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zur Beseitigung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festgestellter</a:t>
            </a:r>
            <a:r>
              <a:rPr sz="2100" i="1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12" dirty="0">
                <a:solidFill>
                  <a:srgbClr val="000000"/>
                </a:solidFill>
                <a:latin typeface="Arial"/>
                <a:cs typeface="Arial"/>
              </a:rPr>
              <a:t>Verstöße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06019" y="2436728"/>
            <a:ext cx="8819101" cy="817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i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zur </a:t>
            </a:r>
            <a:r>
              <a:rPr sz="2100" i="1" spc="-13" dirty="0">
                <a:solidFill>
                  <a:srgbClr val="000000"/>
                </a:solidFill>
                <a:latin typeface="Arial"/>
                <a:cs typeface="Arial"/>
              </a:rPr>
              <a:t>Verhütung</a:t>
            </a:r>
            <a:r>
              <a:rPr sz="2100" i="1" spc="6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künftiger</a:t>
            </a:r>
            <a:r>
              <a:rPr sz="2100" i="1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12" dirty="0">
                <a:solidFill>
                  <a:srgbClr val="000000"/>
                </a:solidFill>
                <a:latin typeface="Arial"/>
                <a:cs typeface="Arial"/>
              </a:rPr>
              <a:t>Verstöße</a:t>
            </a:r>
            <a:r>
              <a:rPr sz="2100" i="1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notwendigen</a:t>
            </a:r>
            <a:r>
              <a:rPr sz="21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u="sng" dirty="0">
                <a:solidFill>
                  <a:srgbClr val="000000"/>
                </a:solidFill>
                <a:latin typeface="Arial"/>
                <a:cs typeface="Arial"/>
              </a:rPr>
              <a:t>Anordnungen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2100" i="1" spc="7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Sie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kann</a:t>
            </a:r>
            <a:r>
              <a:rPr sz="2100" i="1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u="sng" dirty="0">
                <a:solidFill>
                  <a:srgbClr val="000000"/>
                </a:solidFill>
                <a:latin typeface="Arial"/>
                <a:cs typeface="Arial"/>
              </a:rPr>
              <a:t>insbesondere</a:t>
            </a:r>
            <a:r>
              <a:rPr sz="2100" i="1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…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06019" y="3398435"/>
            <a:ext cx="8947565" cy="2740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(2.) ein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33" dirty="0">
                <a:solidFill>
                  <a:srgbClr val="000000"/>
                </a:solidFill>
                <a:latin typeface="Arial"/>
                <a:cs typeface="Arial"/>
              </a:rPr>
              <a:t>Tier,</a:t>
            </a:r>
            <a:r>
              <a:rPr sz="2100" i="1" spc="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nach</a:t>
            </a:r>
            <a:r>
              <a:rPr sz="2100" i="1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dem</a:t>
            </a:r>
            <a:r>
              <a:rPr sz="2100" i="1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u="sng" dirty="0">
                <a:solidFill>
                  <a:srgbClr val="000000"/>
                </a:solidFill>
                <a:latin typeface="Arial"/>
                <a:cs typeface="Arial"/>
              </a:rPr>
              <a:t>Gutachten</a:t>
            </a:r>
            <a:r>
              <a:rPr sz="2100" i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13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i="1" spc="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beamteten</a:t>
            </a:r>
            <a:r>
              <a:rPr sz="2100" i="1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Tierarztes</a:t>
            </a:r>
            <a:r>
              <a:rPr sz="2100" i="1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mangels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Erfüllung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i="1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Anforderungen</a:t>
            </a:r>
            <a:r>
              <a:rPr sz="2100" i="1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§ 2</a:t>
            </a:r>
            <a:r>
              <a:rPr sz="2100" i="1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u="sng" dirty="0">
                <a:solidFill>
                  <a:srgbClr val="000000"/>
                </a:solidFill>
                <a:latin typeface="Arial"/>
                <a:cs typeface="Arial"/>
              </a:rPr>
              <a:t>erheblich</a:t>
            </a:r>
            <a:r>
              <a:rPr sz="2100" i="1" u="sng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u="sng" dirty="0">
                <a:solidFill>
                  <a:srgbClr val="000000"/>
                </a:solidFill>
                <a:latin typeface="Arial"/>
                <a:cs typeface="Arial"/>
              </a:rPr>
              <a:t>vernachlässigt</a:t>
            </a:r>
            <a:r>
              <a:rPr sz="2100" i="1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ist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…,</a:t>
            </a:r>
            <a:r>
              <a:rPr sz="2100" i="1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dem</a:t>
            </a:r>
          </a:p>
          <a:p>
            <a:pPr marL="0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Halter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fortnehmen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…; ist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eine</a:t>
            </a:r>
            <a:r>
              <a:rPr sz="2100" i="1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anderweitige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Unterbringung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 Tieres</a:t>
            </a:r>
            <a:r>
              <a:rPr sz="2100" i="1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möglich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i="1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ist</a:t>
            </a:r>
            <a:r>
              <a:rPr sz="2100" i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nach</a:t>
            </a:r>
            <a:r>
              <a:rPr sz="2100" i="1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Fristsetzung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durch</a:t>
            </a:r>
            <a:r>
              <a:rPr sz="2100" i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zuständige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Behörde</a:t>
            </a:r>
            <a:r>
              <a:rPr sz="2100" i="1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eine</a:t>
            </a:r>
            <a:r>
              <a:rPr sz="2100" i="1" spc="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den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Anforderungen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i="1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2 entsprechende</a:t>
            </a:r>
            <a:r>
              <a:rPr sz="2100" i="1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Haltung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durch</a:t>
            </a:r>
            <a:r>
              <a:rPr sz="2100" i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den</a:t>
            </a:r>
            <a:r>
              <a:rPr sz="2100" i="1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Halter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sicherzustellen,</a:t>
            </a:r>
            <a:r>
              <a:rPr sz="2100" i="1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kann</a:t>
            </a:r>
            <a:r>
              <a:rPr sz="2100" i="1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die</a:t>
            </a:r>
            <a:r>
              <a:rPr sz="2100" i="1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Behörde</a:t>
            </a:r>
            <a:r>
              <a:rPr sz="2100" i="1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das Tier</a:t>
            </a:r>
            <a:r>
              <a:rPr sz="2100" i="1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u="sng" dirty="0">
                <a:solidFill>
                  <a:srgbClr val="000000"/>
                </a:solidFill>
                <a:latin typeface="Arial"/>
                <a:cs typeface="Arial"/>
              </a:rPr>
              <a:t>veräußern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…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0616" y="1475153"/>
            <a:ext cx="9334977" cy="1297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Gutachten</a:t>
            </a:r>
            <a:r>
              <a:rPr sz="2100" i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 beamteten</a:t>
            </a:r>
            <a:r>
              <a:rPr sz="2100" i="1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Tierarztes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fehlt, aber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nach ratio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entbehrlich,</a:t>
            </a:r>
          </a:p>
          <a:p>
            <a:pPr marL="31540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soweit </a:t>
            </a:r>
            <a:r>
              <a:rPr sz="2100" spc="-22" dirty="0">
                <a:solidFill>
                  <a:srgbClr val="000000"/>
                </a:solidFill>
                <a:latin typeface="Arial"/>
                <a:cs typeface="Arial"/>
              </a:rPr>
              <a:t>Tiere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bei</a:t>
            </a:r>
            <a:r>
              <a:rPr sz="2100" spc="-10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Abwesenheit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Halters</a:t>
            </a:r>
            <a:r>
              <a:rPr sz="21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(K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befand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sich in Haft) überhaupt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versorgt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werden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2918298"/>
            <a:ext cx="899804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mangels</a:t>
            </a:r>
            <a:r>
              <a:rPr sz="2100" i="1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Erfüllung</a:t>
            </a:r>
            <a:r>
              <a:rPr sz="2100" i="1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i="1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Anforderungen</a:t>
            </a:r>
            <a:r>
              <a:rPr sz="2100" i="1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§ 2 erheblich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vernachlässigt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3398435"/>
            <a:ext cx="1139411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c)</a:t>
            </a:r>
            <a:r>
              <a:rPr sz="2100" spc="26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RF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3880005"/>
            <a:ext cx="6117714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§ 16a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 1</a:t>
            </a:r>
            <a:r>
              <a:rPr sz="21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spricht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Anordnungen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90616" y="4360012"/>
            <a:ext cx="9305639" cy="1779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§ 16a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 2</a:t>
            </a:r>
            <a:r>
              <a:rPr sz="21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nennt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insbesondere</a:t>
            </a:r>
            <a:r>
              <a:rPr sz="2100" i="1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…</a:t>
            </a:r>
            <a:r>
              <a:rPr sz="2100" i="1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sz="2100" i="1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Tier veräußern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fraglich,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ob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tatsächliche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6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(als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Vollstreckung</a:t>
            </a:r>
            <a:r>
              <a:rPr sz="21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41" dirty="0">
                <a:solidFill>
                  <a:srgbClr val="000000"/>
                </a:solidFill>
                <a:latin typeface="Arial"/>
                <a:cs typeface="Arial"/>
              </a:rPr>
              <a:t>bzw.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unmittelbare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Ausführung)</a:t>
            </a:r>
            <a:r>
              <a:rPr sz="21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erfasst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wird,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nur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6" dirty="0">
                <a:solidFill>
                  <a:srgbClr val="000000"/>
                </a:solidFill>
                <a:latin typeface="Arial"/>
                <a:cs typeface="Arial"/>
              </a:rPr>
              <a:t>iSv.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35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VwVfG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als RF gedeckt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sz="2100" spc="-1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Auslegung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nötig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367283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aa)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Wortlaut</a:t>
            </a:r>
            <a:r>
              <a:rPr sz="2100" u="sng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u="sng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Systematik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679" y="1955160"/>
            <a:ext cx="9886259" cy="226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Begriff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Anordnungen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  <a:r>
              <a:rPr sz="2100" spc="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16a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S.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1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erfasst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nur</a:t>
            </a:r>
            <a:r>
              <a:rPr sz="2100" spc="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42" dirty="0">
                <a:solidFill>
                  <a:srgbClr val="000000"/>
                </a:solidFill>
                <a:latin typeface="Arial"/>
                <a:cs typeface="Arial"/>
              </a:rPr>
              <a:t>iSv.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35 S.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VwVfG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(Regelung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im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Einzelfall</a:t>
            </a:r>
            <a:r>
              <a:rPr sz="21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mit</a:t>
            </a:r>
            <a:r>
              <a:rPr sz="2100" spc="-1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Außenwirkung)</a:t>
            </a:r>
          </a:p>
          <a:p>
            <a:pPr marL="630936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Begriff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insbesondere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  <a:r>
              <a:rPr sz="2100" spc="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16a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S.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sz="21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bezieht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sich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auf</a:t>
            </a:r>
            <a:r>
              <a:rPr sz="2100" spc="-8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Anordnun-</a:t>
            </a:r>
          </a:p>
          <a:p>
            <a:pPr marL="946339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gen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6" dirty="0">
                <a:solidFill>
                  <a:srgbClr val="000000"/>
                </a:solidFill>
                <a:latin typeface="Arial"/>
                <a:cs typeface="Arial"/>
              </a:rPr>
              <a:t>iSv.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1,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 dh.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erfasst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danach</a:t>
            </a:r>
            <a:r>
              <a:rPr sz="2100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ebenfalls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nur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einen</a:t>
            </a:r>
            <a:r>
              <a:rPr sz="2100" spc="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bb)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Historie</a:t>
            </a:r>
            <a:r>
              <a:rPr sz="2100" u="sng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u="sng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ratio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16" y="4360012"/>
            <a:ext cx="6252617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Norm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ist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69</a:t>
            </a:r>
            <a:r>
              <a:rPr sz="2100" spc="-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AMG nachgebildet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(nur</a:t>
            </a:r>
            <a:r>
              <a:rPr sz="21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erfasst)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[Hinweis: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Klausur</a:t>
            </a:r>
            <a:r>
              <a:rPr sz="2100" spc="-8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Argument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entbehrlich]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5323150"/>
            <a:ext cx="9060960" cy="816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ratio: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differenziertes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  <a:r>
              <a:rPr sz="21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Verwaltungsvollstreckung</a:t>
            </a:r>
            <a:r>
              <a:rPr sz="2100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1" dirty="0">
                <a:solidFill>
                  <a:srgbClr val="000000"/>
                </a:solidFill>
                <a:latin typeface="Arial"/>
                <a:cs typeface="Arial"/>
              </a:rPr>
              <a:t>bzw.</a:t>
            </a:r>
            <a:r>
              <a:rPr sz="2100" spc="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unmittel-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baren</a:t>
            </a:r>
            <a:r>
              <a:rPr sz="21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Ausführung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 unterlaufen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06019" y="1475153"/>
            <a:ext cx="9343658" cy="2740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idR.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gestrecktes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7" dirty="0">
                <a:solidFill>
                  <a:srgbClr val="000000"/>
                </a:solidFill>
                <a:latin typeface="Arial"/>
                <a:cs typeface="Arial"/>
              </a:rPr>
              <a:t>Verfahren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mit </a:t>
            </a:r>
            <a:r>
              <a:rPr sz="2100" spc="-30" dirty="0">
                <a:solidFill>
                  <a:srgbClr val="000000"/>
                </a:solidFill>
                <a:latin typeface="Arial"/>
                <a:cs typeface="Arial"/>
              </a:rPr>
              <a:t>HDU-VA</a:t>
            </a:r>
            <a:r>
              <a:rPr sz="21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als Vollstreckungstitel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6 I VwVG)</a:t>
            </a:r>
          </a:p>
          <a:p>
            <a:pPr marL="31553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dient Willensbeugung,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Rechtssicherheit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Verhältnismäßigkeit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ggf.</a:t>
            </a:r>
            <a:r>
              <a:rPr sz="2100" spc="-1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Anordnung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sofortigen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Vollziehung</a:t>
            </a:r>
            <a:r>
              <a:rPr sz="2100" spc="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80 II</a:t>
            </a:r>
            <a:r>
              <a:rPr sz="21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46" dirty="0">
                <a:solidFill>
                  <a:srgbClr val="000000"/>
                </a:solidFill>
                <a:latin typeface="Arial"/>
                <a:cs typeface="Arial"/>
              </a:rPr>
              <a:t>Nr.</a:t>
            </a:r>
            <a:r>
              <a:rPr sz="2100" spc="7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4 VwGO),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um</a:t>
            </a:r>
            <a:r>
              <a:rPr sz="2100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24" dirty="0">
                <a:solidFill>
                  <a:srgbClr val="000000"/>
                </a:solidFill>
                <a:latin typeface="Arial"/>
                <a:cs typeface="Arial"/>
              </a:rPr>
              <a:t>Voll-</a:t>
            </a:r>
          </a:p>
          <a:p>
            <a:pPr marL="31553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streckbarkeit</a:t>
            </a:r>
            <a:r>
              <a:rPr sz="21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vor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Unanfechtbarkeit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spc="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27" dirty="0">
                <a:solidFill>
                  <a:srgbClr val="000000"/>
                </a:solidFill>
                <a:latin typeface="Arial"/>
                <a:cs typeface="Arial"/>
              </a:rPr>
              <a:t>HDU-VA</a:t>
            </a:r>
            <a:r>
              <a:rPr sz="2100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 erreichen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Gewährleistung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effektiven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Rechtsschutzes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gegen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den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000000"/>
                </a:solidFill>
                <a:latin typeface="Arial"/>
                <a:cs typeface="Arial"/>
              </a:rPr>
              <a:t>HDU-VA: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§§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42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I,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</a:p>
          <a:p>
            <a:pPr marL="31553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Alt.,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68,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80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 VwGO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06019" y="4360012"/>
            <a:ext cx="9164696" cy="12991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100" spc="1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keine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„Vollstreckungslücken“,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da im Eilfall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ohne</a:t>
            </a:r>
            <a:r>
              <a:rPr sz="2100" i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vorausgehenden</a:t>
            </a:r>
            <a:r>
              <a:rPr sz="2100" i="1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spc="-16" dirty="0">
                <a:solidFill>
                  <a:srgbClr val="000000"/>
                </a:solidFill>
                <a:latin typeface="Arial"/>
                <a:cs typeface="Arial"/>
              </a:rPr>
              <a:t>Verwal-</a:t>
            </a:r>
          </a:p>
          <a:p>
            <a:pPr marL="31553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tungsakt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vollstreckt werden</a:t>
            </a:r>
            <a:r>
              <a:rPr sz="21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kann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(§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VwVG: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sofortiger</a:t>
            </a:r>
            <a:r>
              <a:rPr sz="2100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Vollzug),</a:t>
            </a:r>
            <a:r>
              <a:rPr sz="21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</a:t>
            </a:r>
          </a:p>
          <a:p>
            <a:pPr marL="31553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dass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Tierschutz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gewährleistet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ist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(Staatsziel:</a:t>
            </a:r>
            <a:r>
              <a:rPr sz="2100" spc="-9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Art.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20a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5803287"/>
            <a:ext cx="177602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cc)</a:t>
            </a:r>
            <a:r>
              <a:rPr sz="2100" spc="15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8" dirty="0">
                <a:solidFill>
                  <a:srgbClr val="000000"/>
                </a:solidFill>
                <a:latin typeface="Arial"/>
                <a:cs typeface="Arial"/>
              </a:rPr>
              <a:t>Zw.-Erg.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6284856"/>
            <a:ext cx="7789641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§ 16a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1,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S.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 </a:t>
            </a:r>
            <a:r>
              <a:rPr sz="2100" spc="-39" dirty="0">
                <a:solidFill>
                  <a:srgbClr val="000000"/>
                </a:solidFill>
                <a:latin typeface="Arial"/>
                <a:cs typeface="Arial"/>
              </a:rPr>
              <a:t>Nr.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sz="21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erfasst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nur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62" dirty="0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sz="21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als Rechtsfolge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177602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8" dirty="0">
                <a:solidFill>
                  <a:srgbClr val="000000"/>
                </a:solidFill>
                <a:latin typeface="Arial"/>
                <a:cs typeface="Arial"/>
              </a:rPr>
              <a:t>Zw.-Erg.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7608288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tatsächliche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6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nach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16a</a:t>
            </a:r>
            <a:r>
              <a:rPr sz="21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rechtswidrig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2918298"/>
            <a:ext cx="4523023" cy="816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Verwaltungsvollstreckungsrecht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Gestrecktes </a:t>
            </a:r>
            <a:r>
              <a:rPr sz="2100" u="sng" spc="-17" dirty="0">
                <a:solidFill>
                  <a:srgbClr val="000000"/>
                </a:solidFill>
                <a:latin typeface="Arial"/>
                <a:cs typeface="Arial"/>
              </a:rPr>
              <a:t>Verfahren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3880005"/>
            <a:ext cx="3109516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RGL</a:t>
            </a:r>
            <a:r>
              <a:rPr sz="2100" spc="-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wäre</a:t>
            </a:r>
            <a:r>
              <a:rPr sz="2100" spc="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6 I VwVG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59679" y="4360012"/>
            <a:ext cx="7583591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Vorauss.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mangels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Vorliegen</a:t>
            </a:r>
            <a:r>
              <a:rPr sz="2100" spc="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eines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0" dirty="0">
                <a:solidFill>
                  <a:srgbClr val="000000"/>
                </a:solidFill>
                <a:latin typeface="Arial"/>
                <a:cs typeface="Arial"/>
              </a:rPr>
              <a:t>HDU-VA</a:t>
            </a:r>
            <a:r>
              <a:rPr sz="21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erfüllt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Sofortiger</a:t>
            </a:r>
            <a:r>
              <a:rPr sz="2100" u="sng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9" dirty="0">
                <a:solidFill>
                  <a:srgbClr val="000000"/>
                </a:solidFill>
                <a:latin typeface="Arial"/>
                <a:cs typeface="Arial"/>
              </a:rPr>
              <a:t>Vollzug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90616" y="5323150"/>
            <a:ext cx="3184192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RGL</a:t>
            </a:r>
            <a:r>
              <a:rPr sz="2100" spc="-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wäre</a:t>
            </a:r>
            <a:r>
              <a:rPr sz="2100" spc="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6 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VwVG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90616" y="5803287"/>
            <a:ext cx="838562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Vorauss.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mangels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Vorliegen</a:t>
            </a:r>
            <a:r>
              <a:rPr sz="2100" spc="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eines</a:t>
            </a:r>
            <a:r>
              <a:rPr sz="21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Eilfalls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notwendig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“)</a:t>
            </a:r>
            <a:r>
              <a:rPr sz="2100" spc="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 erfüllt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3722477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Unmittelbare</a:t>
            </a:r>
            <a:r>
              <a:rPr sz="2100" u="sng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Ausführung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1955160"/>
            <a:ext cx="9316993" cy="817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schon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fraglich, ob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4" dirty="0">
                <a:solidFill>
                  <a:srgbClr val="000000"/>
                </a:solidFill>
                <a:latin typeface="Arial"/>
                <a:cs typeface="Arial"/>
              </a:rPr>
              <a:t>anwendbar,</a:t>
            </a:r>
            <a:r>
              <a:rPr sz="210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Maßnahme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(wohl)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gegen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den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(hypotheti-</a:t>
            </a:r>
          </a:p>
          <a:p>
            <a:pPr marL="315403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schen)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Willen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(dann:</a:t>
            </a:r>
            <a:r>
              <a:rPr sz="21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Vollstreckung)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2918298"/>
            <a:ext cx="9896122" cy="2259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0936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jedenfalls</a:t>
            </a:r>
            <a:r>
              <a:rPr sz="2100" spc="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mangels</a:t>
            </a:r>
            <a:r>
              <a:rPr sz="21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8" dirty="0">
                <a:solidFill>
                  <a:srgbClr val="000000"/>
                </a:solidFill>
                <a:latin typeface="Arial"/>
                <a:cs typeface="Arial"/>
              </a:rPr>
              <a:t>Vorliegen</a:t>
            </a:r>
            <a:r>
              <a:rPr sz="2100" spc="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eines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Eilfalls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rechtswidrig,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vgl. 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15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z="2100" spc="-1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ASOG:</a:t>
            </a:r>
          </a:p>
          <a:p>
            <a:pPr marL="946339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wenn</a:t>
            </a:r>
            <a:r>
              <a:rPr sz="2100" i="1" spc="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i="1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Zweck</a:t>
            </a:r>
            <a:r>
              <a:rPr sz="2100" i="1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i="1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Maßnahme</a:t>
            </a:r>
            <a:r>
              <a:rPr sz="2100" i="1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durch</a:t>
            </a:r>
            <a:r>
              <a:rPr sz="2100" i="1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Inanspruchnahme</a:t>
            </a:r>
            <a:r>
              <a:rPr sz="21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der nach den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i="1" spc="-13" dirty="0">
                <a:solidFill>
                  <a:srgbClr val="000000"/>
                </a:solidFill>
                <a:latin typeface="Arial"/>
                <a:cs typeface="Arial"/>
              </a:rPr>
              <a:t>§§</a:t>
            </a:r>
            <a:r>
              <a:rPr sz="2100" i="1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13 oder</a:t>
            </a:r>
            <a:r>
              <a:rPr sz="2100" i="1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14</a:t>
            </a:r>
            <a:r>
              <a:rPr sz="2100" i="1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Verantwortlichen</a:t>
            </a:r>
            <a:r>
              <a:rPr sz="2100" i="1" spc="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oder</a:t>
            </a:r>
            <a:r>
              <a:rPr sz="2100" i="1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nicht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rechtzeitig</a:t>
            </a:r>
            <a:r>
              <a:rPr sz="2100" i="1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erreicht</a:t>
            </a:r>
            <a:r>
              <a:rPr sz="2100" i="1" spc="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werden</a:t>
            </a:r>
          </a:p>
          <a:p>
            <a:pPr marL="946339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i="1" dirty="0">
                <a:solidFill>
                  <a:srgbClr val="000000"/>
                </a:solidFill>
                <a:latin typeface="Arial"/>
                <a:cs typeface="Arial"/>
              </a:rPr>
              <a:t>kann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“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(in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Bbg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unmittelbare</a:t>
            </a:r>
            <a:r>
              <a:rPr sz="2100" spc="-7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Ausführung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nicht geregelt)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Ergebnis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5323150"/>
            <a:ext cx="9211148" cy="816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war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rechtswidrig,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dh.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Zwischenfeststellungsklage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begründet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8157689" cy="81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II.</a:t>
            </a:r>
            <a:r>
              <a:rPr sz="2100" spc="26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Rückgängigmachung</a:t>
            </a:r>
            <a:r>
              <a:rPr sz="2100" u="sng" spc="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u="sng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0" dirty="0">
                <a:solidFill>
                  <a:srgbClr val="000000"/>
                </a:solidFill>
                <a:latin typeface="Arial"/>
                <a:cs typeface="Arial"/>
              </a:rPr>
              <a:t>Versteigerung</a:t>
            </a:r>
            <a:r>
              <a:rPr sz="2100" u="sng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u="sng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</a:p>
          <a:p>
            <a:pPr marL="0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AspGL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2436728"/>
            <a:ext cx="8371048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sz="2100" spc="-1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Ableitung</a:t>
            </a:r>
            <a:r>
              <a:rPr sz="2100" u="sng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3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sz="2100" u="sng" spc="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Folgenbeseitigungsanspruchs</a:t>
            </a:r>
            <a:r>
              <a:rPr sz="2100" u="sng" spc="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streitig: Möglichkeiten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2932" y="3184998"/>
            <a:ext cx="267862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Nachwirkung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079311" y="3184998"/>
            <a:ext cx="2482326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1004</a:t>
            </a:r>
            <a:r>
              <a:rPr sz="21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BGB analog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399719" y="3184998"/>
            <a:ext cx="2518823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RSP</a:t>
            </a:r>
            <a:r>
              <a:rPr sz="21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(Art.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20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84988" y="4199966"/>
            <a:ext cx="5189773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jedenfalls: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gewohnheitsrechtlich</a:t>
            </a:r>
            <a:r>
              <a:rPr sz="21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anerkannt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1821359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spc="-18" dirty="0">
                <a:solidFill>
                  <a:srgbClr val="000000"/>
                </a:solidFill>
                <a:latin typeface="Arial"/>
                <a:cs typeface="Arial"/>
              </a:rPr>
              <a:t>Vorauss.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9679" y="1955159"/>
            <a:ext cx="157124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Positiv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2436728"/>
            <a:ext cx="9856118" cy="2740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aa)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Hoheitlicher</a:t>
            </a:r>
            <a:r>
              <a:rPr sz="2100" u="sng" spc="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Eingriff</a:t>
            </a:r>
            <a:r>
              <a:rPr sz="2100" u="sng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in ein</a:t>
            </a:r>
            <a:r>
              <a:rPr sz="2100" u="sng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subjektives</a:t>
            </a:r>
            <a:r>
              <a:rPr sz="2100" u="sng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öffentliches</a:t>
            </a:r>
            <a:r>
              <a:rPr sz="2100" u="sng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</a:t>
            </a:r>
          </a:p>
          <a:p>
            <a:pPr marL="630936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hoheitlicher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Eingriff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trotz zivilrechtlicher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Normen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für</a:t>
            </a:r>
            <a:r>
              <a:rPr sz="21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5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im</a:t>
            </a:r>
            <a:r>
              <a:rPr sz="21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35" dirty="0">
                <a:solidFill>
                  <a:srgbClr val="000000"/>
                </a:solidFill>
                <a:latin typeface="Arial"/>
                <a:cs typeface="Arial"/>
              </a:rPr>
              <a:t>Ver-</a:t>
            </a:r>
          </a:p>
          <a:p>
            <a:pPr marL="946339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hältnis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zum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Erwerber</a:t>
            </a:r>
            <a:r>
              <a:rPr sz="2100" spc="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(§§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433, 929,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90a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BGB),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Kreis</a:t>
            </a:r>
            <a:r>
              <a:rPr sz="21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öffentlich-rechtlich</a:t>
            </a:r>
          </a:p>
          <a:p>
            <a:pPr marL="946339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(vermeintlich)</a:t>
            </a:r>
            <a:r>
              <a:rPr sz="2100" spc="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nach</a:t>
            </a:r>
            <a:r>
              <a:rPr sz="21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16a</a:t>
            </a:r>
            <a:r>
              <a:rPr sz="21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1" dirty="0">
                <a:solidFill>
                  <a:srgbClr val="000000"/>
                </a:solidFill>
                <a:latin typeface="Arial"/>
                <a:cs typeface="Arial"/>
              </a:rPr>
              <a:t>TierSchG</a:t>
            </a:r>
            <a:r>
              <a:rPr sz="21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tätig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geworden</a:t>
            </a:r>
            <a:r>
              <a:rPr sz="2100" spc="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ist</a:t>
            </a:r>
          </a:p>
          <a:p>
            <a:pPr marL="63093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subjektives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öffentliches</a:t>
            </a:r>
            <a:r>
              <a:rPr sz="21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von</a:t>
            </a:r>
            <a:r>
              <a:rPr sz="21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sz="21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aus</a:t>
            </a:r>
            <a:r>
              <a:rPr sz="2100" spc="-9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Art.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14 I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(Eigentum)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bb)</a:t>
            </a:r>
            <a:r>
              <a:rPr sz="2100" spc="13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Zurechenbare</a:t>
            </a:r>
            <a:r>
              <a:rPr sz="2100" u="sng" spc="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u="sng" spc="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dauern</a:t>
            </a:r>
            <a:r>
              <a:rPr sz="2100" u="sng" spc="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5323150"/>
            <a:ext cx="8136353" cy="816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typische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Realisierung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vom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Staat geschaffenen</a:t>
            </a:r>
            <a:r>
              <a:rPr sz="21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Gefahrenlage</a:t>
            </a:r>
          </a:p>
          <a:p>
            <a:pPr marL="0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Eigentumsverlust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den</a:t>
            </a:r>
            <a:r>
              <a:rPr sz="21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Pferden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768604"/>
            <a:ext cx="10680700" cy="601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9679" y="1475153"/>
            <a:ext cx="7142013" cy="1297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b)</a:t>
            </a:r>
            <a:r>
              <a:rPr sz="2100" spc="25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Negativ:</a:t>
            </a:r>
            <a:r>
              <a:rPr sz="2100" u="sng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Folgen</a:t>
            </a:r>
            <a:r>
              <a:rPr sz="2100" u="sng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rechtswidrig</a:t>
            </a:r>
            <a:r>
              <a:rPr sz="2100" u="sng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mangels</a:t>
            </a:r>
            <a:r>
              <a:rPr sz="2100" u="sng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Duldungspflicht</a:t>
            </a:r>
          </a:p>
          <a:p>
            <a:pPr marL="630936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Veräußerung</a:t>
            </a:r>
            <a:r>
              <a:rPr sz="2100" spc="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der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Pferde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war</a:t>
            </a:r>
            <a:r>
              <a:rPr sz="21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rechtswidrig</a:t>
            </a:r>
            <a:r>
              <a:rPr sz="2100" spc="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(s.</a:t>
            </a:r>
            <a:r>
              <a:rPr sz="21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oben)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RF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16" y="2918298"/>
            <a:ext cx="9243012" cy="1777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Folgenbeseitigung,</a:t>
            </a:r>
            <a:r>
              <a:rPr sz="21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soweit möglich (vgl.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beim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VFBA</a:t>
            </a:r>
            <a:r>
              <a:rPr sz="2100" spc="-1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</a:t>
            </a:r>
            <a:r>
              <a:rPr sz="2100" spc="-51" dirty="0">
                <a:solidFill>
                  <a:srgbClr val="000000"/>
                </a:solidFill>
                <a:latin typeface="Arial"/>
                <a:cs typeface="Arial"/>
              </a:rPr>
              <a:t>113</a:t>
            </a:r>
            <a:r>
              <a:rPr sz="2100" spc="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 3 VwGO)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und</a:t>
            </a:r>
          </a:p>
          <a:p>
            <a:pPr marL="315403" marR="0">
              <a:lnSpc>
                <a:spcPts val="2346"/>
              </a:lnSpc>
              <a:spcBef>
                <a:spcPts val="1484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zumutbar</a:t>
            </a:r>
            <a:r>
              <a:rPr sz="2100" spc="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(ansonsten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ggf.</a:t>
            </a:r>
            <a:r>
              <a:rPr sz="21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Entschädigung</a:t>
            </a:r>
            <a:r>
              <a:rPr sz="21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16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 Geld,</a:t>
            </a:r>
            <a:r>
              <a:rPr sz="21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§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74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II</a:t>
            </a:r>
            <a:r>
              <a:rPr sz="21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3</a:t>
            </a:r>
            <a:r>
              <a:rPr sz="21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VwVfG</a:t>
            </a:r>
            <a:r>
              <a:rPr sz="21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analog)</a:t>
            </a:r>
          </a:p>
          <a:p>
            <a:pPr marL="0" marR="0">
              <a:lnSpc>
                <a:spcPts val="2346"/>
              </a:lnSpc>
              <a:spcBef>
                <a:spcPts val="1495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RD</a:t>
            </a:r>
            <a:r>
              <a:rPr sz="21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spc="-48" dirty="0">
                <a:solidFill>
                  <a:srgbClr val="000000"/>
                </a:solidFill>
                <a:latin typeface="Arial"/>
                <a:cs typeface="Arial"/>
              </a:rPr>
              <a:t>e.V.</a:t>
            </a:r>
            <a:r>
              <a:rPr sz="21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laut</a:t>
            </a:r>
            <a:r>
              <a:rPr sz="21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Sachverhalt</a:t>
            </a:r>
            <a:r>
              <a:rPr sz="21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mit Rückabwicklung</a:t>
            </a:r>
            <a:r>
              <a:rPr sz="21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des Kaufvertrags</a:t>
            </a:r>
            <a:r>
              <a:rPr sz="21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einver-</a:t>
            </a:r>
          </a:p>
          <a:p>
            <a:pPr marL="315403" marR="0">
              <a:lnSpc>
                <a:spcPts val="2346"/>
              </a:lnSpc>
              <a:spcBef>
                <a:spcPts val="1483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standen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9679" y="4841581"/>
            <a:ext cx="1835272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2100" spc="26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u="sng" dirty="0">
                <a:solidFill>
                  <a:srgbClr val="000000"/>
                </a:solidFill>
                <a:latin typeface="Arial"/>
                <a:cs typeface="Arial"/>
              </a:rPr>
              <a:t>Ergebnis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0616" y="5323150"/>
            <a:ext cx="4837730" cy="3360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6"/>
              </a:lnSpc>
              <a:spcBef>
                <a:spcPts val="0"/>
              </a:spcBef>
              <a:spcAft>
                <a:spcPts val="0"/>
              </a:spcAft>
            </a:pP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→ FBA</a:t>
            </a:r>
            <a:r>
              <a:rPr sz="2100" spc="-1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besteht, </a:t>
            </a:r>
            <a:r>
              <a:rPr sz="2100" spc="-13" dirty="0">
                <a:solidFill>
                  <a:srgbClr val="000000"/>
                </a:solidFill>
                <a:latin typeface="Arial"/>
                <a:cs typeface="Arial"/>
              </a:rPr>
              <a:t>dh.</a:t>
            </a:r>
            <a:r>
              <a:rPr sz="21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0000"/>
                </a:solidFill>
                <a:latin typeface="Arial"/>
                <a:cs typeface="Arial"/>
              </a:rPr>
              <a:t>allg. LKl. begründet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36846" y="6419908"/>
            <a:ext cx="288770" cy="2018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50" dirty="0">
                <a:solidFill>
                  <a:srgbClr val="898989"/>
                </a:solidFill>
                <a:latin typeface="Calibri"/>
                <a:cs typeface="Calibri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1707</Words>
  <Application>Microsoft Office PowerPoint</Application>
  <PresentationFormat>Benutzerdefiniert</PresentationFormat>
  <Paragraphs>214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Calibri</vt:lpstr>
      <vt:lpstr>Calibri Light</vt:lpstr>
      <vt:lpstr>Arial</vt:lpstr>
      <vt:lpstr>Theme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Jana Panten</cp:lastModifiedBy>
  <cp:revision>2</cp:revision>
  <dcterms:modified xsi:type="dcterms:W3CDTF">2026-08-06T18:30:36Z</dcterms:modified>
</cp:coreProperties>
</file>