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  <p:sldId id="284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2" r:id="rId18"/>
    <p:sldId id="293" r:id="rId19"/>
    <p:sldId id="294" r:id="rId20"/>
    <p:sldId id="295" r:id="rId21"/>
    <p:sldId id="296" r:id="rId22"/>
    <p:sldId id="297" r:id="rId23"/>
    <p:sldId id="298" r:id="rId24"/>
    <p:sldId id="299" r:id="rId25"/>
    <p:sldId id="300" r:id="rId26"/>
    <p:sldId id="301" r:id="rId27"/>
    <p:sldId id="302" r:id="rId28"/>
    <p:sldId id="276" r:id="rId29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7515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7D6C65-DC81-47DE-AE3E-ACCC853D2F6D}" v="119" dt="2026-05-31T17:22:11.80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43"/>
    <p:restoredTop sz="92924"/>
  </p:normalViewPr>
  <p:slideViewPr>
    <p:cSldViewPr>
      <p:cViewPr varScale="1">
        <p:scale>
          <a:sx n="103" d="100"/>
          <a:sy n="103" d="100"/>
        </p:scale>
        <p:origin x="234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microsoft.com/office/2016/11/relationships/changesInfo" Target="changesInfos/changesInfo1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Oliver Brandt" userId="d05560507b476171" providerId="LiveId" clId="{A3D59679-0D19-42AD-BC0F-9B92634C54EA}"/>
    <pc:docChg chg="modSld">
      <pc:chgData name="Oliver Brandt" userId="d05560507b476171" providerId="LiveId" clId="{A3D59679-0D19-42AD-BC0F-9B92634C54EA}" dt="2026-05-31T17:22:11.807" v="118" actId="20577"/>
      <pc:docMkLst>
        <pc:docMk/>
      </pc:docMkLst>
      <pc:sldChg chg="modSp">
        <pc:chgData name="Oliver Brandt" userId="d05560507b476171" providerId="LiveId" clId="{A3D59679-0D19-42AD-BC0F-9B92634C54EA}" dt="2026-05-31T17:15:58.023" v="0" actId="20577"/>
        <pc:sldMkLst>
          <pc:docMk/>
          <pc:sldMk cId="753880187" sldId="277"/>
        </pc:sldMkLst>
        <pc:spChg chg="mod">
          <ac:chgData name="Oliver Brandt" userId="d05560507b476171" providerId="LiveId" clId="{A3D59679-0D19-42AD-BC0F-9B92634C54EA}" dt="2026-05-31T17:15:58.023" v="0" actId="20577"/>
          <ac:spMkLst>
            <pc:docMk/>
            <pc:sldMk cId="753880187" sldId="277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6:10.335" v="4" actId="20577"/>
        <pc:sldMkLst>
          <pc:docMk/>
          <pc:sldMk cId="1747822663" sldId="278"/>
        </pc:sldMkLst>
        <pc:spChg chg="mod">
          <ac:chgData name="Oliver Brandt" userId="d05560507b476171" providerId="LiveId" clId="{A3D59679-0D19-42AD-BC0F-9B92634C54EA}" dt="2026-05-31T17:16:10.335" v="4" actId="20577"/>
          <ac:spMkLst>
            <pc:docMk/>
            <pc:sldMk cId="1747822663" sldId="278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6:32.761" v="9" actId="20577"/>
        <pc:sldMkLst>
          <pc:docMk/>
          <pc:sldMk cId="2042279623" sldId="279"/>
        </pc:sldMkLst>
        <pc:spChg chg="mod">
          <ac:chgData name="Oliver Brandt" userId="d05560507b476171" providerId="LiveId" clId="{A3D59679-0D19-42AD-BC0F-9B92634C54EA}" dt="2026-05-31T17:16:32.761" v="9" actId="20577"/>
          <ac:spMkLst>
            <pc:docMk/>
            <pc:sldMk cId="2042279623" sldId="279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6:40.398" v="11" actId="20577"/>
        <pc:sldMkLst>
          <pc:docMk/>
          <pc:sldMk cId="1339044746" sldId="280"/>
        </pc:sldMkLst>
        <pc:spChg chg="mod">
          <ac:chgData name="Oliver Brandt" userId="d05560507b476171" providerId="LiveId" clId="{A3D59679-0D19-42AD-BC0F-9B92634C54EA}" dt="2026-05-31T17:16:40.398" v="11" actId="20577"/>
          <ac:spMkLst>
            <pc:docMk/>
            <pc:sldMk cId="1339044746" sldId="280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7:09.856" v="22" actId="20577"/>
        <pc:sldMkLst>
          <pc:docMk/>
          <pc:sldMk cId="117573506" sldId="281"/>
        </pc:sldMkLst>
        <pc:spChg chg="mod">
          <ac:chgData name="Oliver Brandt" userId="d05560507b476171" providerId="LiveId" clId="{A3D59679-0D19-42AD-BC0F-9B92634C54EA}" dt="2026-05-31T17:17:09.856" v="22" actId="20577"/>
          <ac:spMkLst>
            <pc:docMk/>
            <pc:sldMk cId="117573506" sldId="281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7:30.942" v="27" actId="20577"/>
        <pc:sldMkLst>
          <pc:docMk/>
          <pc:sldMk cId="825559810" sldId="282"/>
        </pc:sldMkLst>
        <pc:spChg chg="mod">
          <ac:chgData name="Oliver Brandt" userId="d05560507b476171" providerId="LiveId" clId="{A3D59679-0D19-42AD-BC0F-9B92634C54EA}" dt="2026-05-31T17:17:30.942" v="27" actId="20577"/>
          <ac:spMkLst>
            <pc:docMk/>
            <pc:sldMk cId="825559810" sldId="282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7:50.030" v="32" actId="20577"/>
        <pc:sldMkLst>
          <pc:docMk/>
          <pc:sldMk cId="535572092" sldId="283"/>
        </pc:sldMkLst>
        <pc:spChg chg="mod">
          <ac:chgData name="Oliver Brandt" userId="d05560507b476171" providerId="LiveId" clId="{A3D59679-0D19-42AD-BC0F-9B92634C54EA}" dt="2026-05-31T17:17:50.030" v="32" actId="20577"/>
          <ac:spMkLst>
            <pc:docMk/>
            <pc:sldMk cId="535572092" sldId="283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8:04.679" v="35" actId="20577"/>
        <pc:sldMkLst>
          <pc:docMk/>
          <pc:sldMk cId="226318963" sldId="284"/>
        </pc:sldMkLst>
        <pc:spChg chg="mod">
          <ac:chgData name="Oliver Brandt" userId="d05560507b476171" providerId="LiveId" clId="{A3D59679-0D19-42AD-BC0F-9B92634C54EA}" dt="2026-05-31T17:18:04.679" v="35" actId="20577"/>
          <ac:spMkLst>
            <pc:docMk/>
            <pc:sldMk cId="226318963" sldId="284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8:24.158" v="45" actId="20577"/>
        <pc:sldMkLst>
          <pc:docMk/>
          <pc:sldMk cId="1144995703" sldId="285"/>
        </pc:sldMkLst>
        <pc:spChg chg="mod">
          <ac:chgData name="Oliver Brandt" userId="d05560507b476171" providerId="LiveId" clId="{A3D59679-0D19-42AD-BC0F-9B92634C54EA}" dt="2026-05-31T17:18:24.158" v="45" actId="20577"/>
          <ac:spMkLst>
            <pc:docMk/>
            <pc:sldMk cId="1144995703" sldId="285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8:38.063" v="47" actId="20577"/>
        <pc:sldMkLst>
          <pc:docMk/>
          <pc:sldMk cId="734904714" sldId="286"/>
        </pc:sldMkLst>
        <pc:spChg chg="mod">
          <ac:chgData name="Oliver Brandt" userId="d05560507b476171" providerId="LiveId" clId="{A3D59679-0D19-42AD-BC0F-9B92634C54EA}" dt="2026-05-31T17:18:38.063" v="47" actId="20577"/>
          <ac:spMkLst>
            <pc:docMk/>
            <pc:sldMk cId="734904714" sldId="286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8:47.760" v="52" actId="20577"/>
        <pc:sldMkLst>
          <pc:docMk/>
          <pc:sldMk cId="306408356" sldId="287"/>
        </pc:sldMkLst>
        <pc:spChg chg="mod">
          <ac:chgData name="Oliver Brandt" userId="d05560507b476171" providerId="LiveId" clId="{A3D59679-0D19-42AD-BC0F-9B92634C54EA}" dt="2026-05-31T17:18:47.760" v="52" actId="20577"/>
          <ac:spMkLst>
            <pc:docMk/>
            <pc:sldMk cId="306408356" sldId="287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9:05.183" v="60" actId="20577"/>
        <pc:sldMkLst>
          <pc:docMk/>
          <pc:sldMk cId="2140630351" sldId="288"/>
        </pc:sldMkLst>
        <pc:spChg chg="mod">
          <ac:chgData name="Oliver Brandt" userId="d05560507b476171" providerId="LiveId" clId="{A3D59679-0D19-42AD-BC0F-9B92634C54EA}" dt="2026-05-31T17:19:05.183" v="60" actId="20577"/>
          <ac:spMkLst>
            <pc:docMk/>
            <pc:sldMk cId="2140630351" sldId="288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9:26.455" v="70" actId="20577"/>
        <pc:sldMkLst>
          <pc:docMk/>
          <pc:sldMk cId="518357843" sldId="289"/>
        </pc:sldMkLst>
        <pc:spChg chg="mod">
          <ac:chgData name="Oliver Brandt" userId="d05560507b476171" providerId="LiveId" clId="{A3D59679-0D19-42AD-BC0F-9B92634C54EA}" dt="2026-05-31T17:19:26.455" v="70" actId="20577"/>
          <ac:spMkLst>
            <pc:docMk/>
            <pc:sldMk cId="518357843" sldId="289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9:44.129" v="75" actId="20577"/>
        <pc:sldMkLst>
          <pc:docMk/>
          <pc:sldMk cId="715423123" sldId="290"/>
        </pc:sldMkLst>
        <pc:spChg chg="mod">
          <ac:chgData name="Oliver Brandt" userId="d05560507b476171" providerId="LiveId" clId="{A3D59679-0D19-42AD-BC0F-9B92634C54EA}" dt="2026-05-31T17:19:44.129" v="75" actId="20577"/>
          <ac:spMkLst>
            <pc:docMk/>
            <pc:sldMk cId="715423123" sldId="290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19:52.087" v="76" actId="20577"/>
        <pc:sldMkLst>
          <pc:docMk/>
          <pc:sldMk cId="1229660053" sldId="291"/>
        </pc:sldMkLst>
        <pc:spChg chg="mod">
          <ac:chgData name="Oliver Brandt" userId="d05560507b476171" providerId="LiveId" clId="{A3D59679-0D19-42AD-BC0F-9B92634C54EA}" dt="2026-05-31T17:19:52.087" v="76" actId="20577"/>
          <ac:spMkLst>
            <pc:docMk/>
            <pc:sldMk cId="1229660053" sldId="291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0:01.785" v="79" actId="20577"/>
        <pc:sldMkLst>
          <pc:docMk/>
          <pc:sldMk cId="1925797681" sldId="292"/>
        </pc:sldMkLst>
        <pc:spChg chg="mod">
          <ac:chgData name="Oliver Brandt" userId="d05560507b476171" providerId="LiveId" clId="{A3D59679-0D19-42AD-BC0F-9B92634C54EA}" dt="2026-05-31T17:20:01.785" v="79" actId="20577"/>
          <ac:spMkLst>
            <pc:docMk/>
            <pc:sldMk cId="1925797681" sldId="292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0:11.718" v="80" actId="20577"/>
        <pc:sldMkLst>
          <pc:docMk/>
          <pc:sldMk cId="1153928637" sldId="293"/>
        </pc:sldMkLst>
        <pc:spChg chg="mod">
          <ac:chgData name="Oliver Brandt" userId="d05560507b476171" providerId="LiveId" clId="{A3D59679-0D19-42AD-BC0F-9B92634C54EA}" dt="2026-05-31T17:20:11.718" v="80" actId="20577"/>
          <ac:spMkLst>
            <pc:docMk/>
            <pc:sldMk cId="1153928637" sldId="293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0:21.791" v="83" actId="20577"/>
        <pc:sldMkLst>
          <pc:docMk/>
          <pc:sldMk cId="1537654934" sldId="294"/>
        </pc:sldMkLst>
        <pc:spChg chg="mod">
          <ac:chgData name="Oliver Brandt" userId="d05560507b476171" providerId="LiveId" clId="{A3D59679-0D19-42AD-BC0F-9B92634C54EA}" dt="2026-05-31T17:20:21.791" v="83" actId="20577"/>
          <ac:spMkLst>
            <pc:docMk/>
            <pc:sldMk cId="1537654934" sldId="294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0:41.322" v="92" actId="20577"/>
        <pc:sldMkLst>
          <pc:docMk/>
          <pc:sldMk cId="694307049" sldId="295"/>
        </pc:sldMkLst>
        <pc:spChg chg="mod">
          <ac:chgData name="Oliver Brandt" userId="d05560507b476171" providerId="LiveId" clId="{A3D59679-0D19-42AD-BC0F-9B92634C54EA}" dt="2026-05-31T17:20:41.322" v="92" actId="20577"/>
          <ac:spMkLst>
            <pc:docMk/>
            <pc:sldMk cId="694307049" sldId="295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0:59.892" v="96" actId="20577"/>
        <pc:sldMkLst>
          <pc:docMk/>
          <pc:sldMk cId="1660801341" sldId="296"/>
        </pc:sldMkLst>
        <pc:spChg chg="mod">
          <ac:chgData name="Oliver Brandt" userId="d05560507b476171" providerId="LiveId" clId="{A3D59679-0D19-42AD-BC0F-9B92634C54EA}" dt="2026-05-31T17:20:59.892" v="96" actId="20577"/>
          <ac:spMkLst>
            <pc:docMk/>
            <pc:sldMk cId="1660801341" sldId="296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1:14.391" v="100" actId="20577"/>
        <pc:sldMkLst>
          <pc:docMk/>
          <pc:sldMk cId="746496445" sldId="297"/>
        </pc:sldMkLst>
        <pc:spChg chg="mod">
          <ac:chgData name="Oliver Brandt" userId="d05560507b476171" providerId="LiveId" clId="{A3D59679-0D19-42AD-BC0F-9B92634C54EA}" dt="2026-05-31T17:21:14.391" v="100" actId="20577"/>
          <ac:spMkLst>
            <pc:docMk/>
            <pc:sldMk cId="746496445" sldId="297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1:23.932" v="101" actId="20577"/>
        <pc:sldMkLst>
          <pc:docMk/>
          <pc:sldMk cId="201632714" sldId="298"/>
        </pc:sldMkLst>
        <pc:spChg chg="mod">
          <ac:chgData name="Oliver Brandt" userId="d05560507b476171" providerId="LiveId" clId="{A3D59679-0D19-42AD-BC0F-9B92634C54EA}" dt="2026-05-31T17:21:23.932" v="101" actId="20577"/>
          <ac:spMkLst>
            <pc:docMk/>
            <pc:sldMk cId="201632714" sldId="298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1:39.323" v="107" actId="20577"/>
        <pc:sldMkLst>
          <pc:docMk/>
          <pc:sldMk cId="459879042" sldId="299"/>
        </pc:sldMkLst>
        <pc:spChg chg="mod">
          <ac:chgData name="Oliver Brandt" userId="d05560507b476171" providerId="LiveId" clId="{A3D59679-0D19-42AD-BC0F-9B92634C54EA}" dt="2026-05-31T17:21:39.323" v="107" actId="20577"/>
          <ac:spMkLst>
            <pc:docMk/>
            <pc:sldMk cId="459879042" sldId="299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1:57.349" v="115" actId="20577"/>
        <pc:sldMkLst>
          <pc:docMk/>
          <pc:sldMk cId="1524737855" sldId="301"/>
        </pc:sldMkLst>
        <pc:spChg chg="mod">
          <ac:chgData name="Oliver Brandt" userId="d05560507b476171" providerId="LiveId" clId="{A3D59679-0D19-42AD-BC0F-9B92634C54EA}" dt="2026-05-31T17:21:57.349" v="115" actId="20577"/>
          <ac:spMkLst>
            <pc:docMk/>
            <pc:sldMk cId="1524737855" sldId="301"/>
            <ac:spMk id="2" creationId="{00000000-0000-0000-0000-000000000000}"/>
          </ac:spMkLst>
        </pc:spChg>
      </pc:sldChg>
      <pc:sldChg chg="modSp">
        <pc:chgData name="Oliver Brandt" userId="d05560507b476171" providerId="LiveId" clId="{A3D59679-0D19-42AD-BC0F-9B92634C54EA}" dt="2026-05-31T17:22:11.807" v="118" actId="20577"/>
        <pc:sldMkLst>
          <pc:docMk/>
          <pc:sldMk cId="357903789" sldId="302"/>
        </pc:sldMkLst>
        <pc:spChg chg="mod">
          <ac:chgData name="Oliver Brandt" userId="d05560507b476171" providerId="LiveId" clId="{A3D59679-0D19-42AD-BC0F-9B92634C54EA}" dt="2026-05-31T17:22:11.807" v="118" actId="20577"/>
          <ac:spMkLst>
            <pc:docMk/>
            <pc:sldMk cId="357903789" sldId="302"/>
            <ac:spMk id="2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514C6A-EB18-46A0-A612-B77105F60B9D}" type="datetimeFigureOut">
              <a:rPr lang="de-DE" smtClean="0"/>
              <a:t>31.05.2026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A97353-07D3-4549-9212-8D4A78C44740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688716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700808"/>
            <a:ext cx="7956376" cy="4068601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7020272" y="1700808"/>
            <a:ext cx="2123728" cy="4068601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" name="Rechteck 3"/>
          <p:cNvSpPr/>
          <p:nvPr userDrawn="1"/>
        </p:nvSpPr>
        <p:spPr>
          <a:xfrm>
            <a:off x="4860032" y="2069232"/>
            <a:ext cx="2123728" cy="2511896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24582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571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3" descr="C:\Users\Henning\Desktop\Unbenannt-1.jp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16632"/>
            <a:ext cx="2424081" cy="11476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28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1pPr>
      <a:lvl2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2pPr>
      <a:lvl3pPr marL="0" indent="0" algn="l" defTabSz="914400" rtl="0" eaLnBrk="1" latinLnBrk="0" hangingPunct="1">
        <a:spcBef>
          <a:spcPts val="0"/>
        </a:spcBef>
        <a:buFont typeface="Arial" pitchFamily="34" charset="0"/>
        <a:buChar char="•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3pPr>
      <a:lvl4pPr marL="0" indent="0" algn="l" defTabSz="914400" rtl="0" eaLnBrk="1" latinLnBrk="0" hangingPunct="1">
        <a:spcBef>
          <a:spcPts val="0"/>
        </a:spcBef>
        <a:buFont typeface="Arial" pitchFamily="34" charset="0"/>
        <a:buChar char="–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4pPr>
      <a:lvl5pPr marL="0" indent="0" algn="l" defTabSz="914400" rtl="0" eaLnBrk="1" latinLnBrk="0" hangingPunct="1">
        <a:spcBef>
          <a:spcPts val="0"/>
        </a:spcBef>
        <a:buFont typeface="Arial" pitchFamily="34" charset="0"/>
        <a:buChar char="»"/>
        <a:tabLst>
          <a:tab pos="355600" algn="l"/>
          <a:tab pos="723900" algn="l"/>
          <a:tab pos="1079500" algn="l"/>
          <a:tab pos="1435100" algn="l"/>
          <a:tab pos="1879600" algn="l"/>
          <a:tab pos="2336800" algn="l"/>
          <a:tab pos="2870200" algn="l"/>
          <a:tab pos="3403600" algn="l"/>
          <a:tab pos="3860800" algn="l"/>
          <a:tab pos="4305300" algn="l"/>
          <a:tab pos="4749800" algn="l"/>
        </a:tabLst>
        <a:defRPr sz="2200" kern="1200">
          <a:solidFill>
            <a:schemeClr val="bg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33843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Zivilrechtsklausur vom 14.05.2026</a:t>
            </a:r>
          </a:p>
        </p:txBody>
      </p:sp>
    </p:spTree>
    <p:extLst>
      <p:ext uri="{BB962C8B-B14F-4D97-AF65-F5344CB8AC3E}">
        <p14:creationId xmlns:p14="http://schemas.microsoft.com/office/powerpoint/2010/main" val="56926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9747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M war Eigentümer, D mittelbarer Besitzer (vgl.					§ 868) und hatte auch kein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(Sau Isolde war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stohlen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/ unterschlagen).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D = bei Besitzerwerb nicht in gutem Glauben?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analog § 932 Abs. 2.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Hat D Nutzungen gezogen?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Pachteinnahmen sind mittelbare Sachfrüchte und				damit Nutzungen gemäß §§ 100, 1.Var., 99 Abs. 3.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	D muss die Pachteinnahmen aus §§ 990 Abs. 1						S.1, 987 Abs. 1 herausgeben.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816 Abs. 1 S.1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bei der Verpachtung handelt es sich nicht um eine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fügung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sondern eine Verpflichtung.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144995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719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 816 Abs. 1 S.1 analog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weder Notwendigkeit noch Sinn der Analogie, da der	Fall über 	das EBV erfasst wird (s.o.).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§§ 812 Abs. 1 S.1, 2.Var., 818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Vorrang des EBV gemäß § 993 Abs. 1, 2.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Ergebnis zum 2. Teil von Frage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 muss die Pachtzinsen gemäß §§ 990 Abs. 1 S.1, 987 Abs. 1	herausgeben.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2: Ansprüche des M gegen J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	Teil: Schadensersatz wegen Beschädigung des Traktors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687 Abs. 2 S.1, 678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jedenfalls (-), J glaubte (wenn auch ggf. grob fahrlässig),	dass er ein 	eigenes Geschäft führte.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734904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1655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990 Abs. 1, 989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M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J im Zeitpunkt der Beschädigung des Traktors?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J = Besitzer?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§ 854 Abs. 1.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M = Eigentümer?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s.o. (bis er genehmigt, § 185 Abs. 2 S.1).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J = kein Recht zum Besitz?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weder eigenes noch abgeleitetes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BesitzR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D.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Haftung des J nach § 990 Abs. 1 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Hatte J (ggf. nachträglich) Kenntnis von seiner feh-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lenden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Berechtigung, § 990 Abs. 1 S.2?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306408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7118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er hielt es für einen Irrtum.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War J bei Besitzerwerb nicht in gutem Glauben 						(hinsichtlich seines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BesitzR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), § 990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richtet sich nach § 932 Abs. 2 analog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da er sich den Kfz-Brief nicht hat zeigen lassen,					musste er davon ausgehen, kein Eigentum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erwor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und damit auch kein Besitzrecht erlangt zu 						haben.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	also war J „nicht in gutem Glauben“.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Sache verschlechtert oder untergegangen?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so verschlechtert, dass wirtschaftlicher Total-					schaden (= wohl Unmöglichkeit der Herausgabe, da				Traktor zerstört).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4.	Verschulden des J (hinsichtlich der Unmöglichkeit)?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2140630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6335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fahrlässig („Unachtsamkeit“).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5.	kausaler und ersatzfähiger Schaden des M?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Wert des Traktors, das sind Euro 10.000,-.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nur Zug um Zug gegen Eigentumsübertragung (wenn				M noch nicht genehmigt hat), und zwar gemäß § 255.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IV.	Ergebnis: 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SchadErs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also nur Zug um Zug gegen Über-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tragung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der Eigentumsrechte.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§§ 992, 823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J hat sich den Besitz weder durch eine Straftat noch verbotene 	Eigenmacht verschafft.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5183578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6335"/>
            <a:ext cx="8928992" cy="55912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</a:t>
            </a: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§ 823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nicht anwendbar neben §§ 990, 989, arg § 992 (und			§ 993 Abs. 1, 2.Hs.).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Ergebnis zum 1. Teil von Frage 2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M kann von J Schadensersatz für den Traktor verlangen,	aber nur, 	solange er nicht genehmigt hat und dies auch nur Zug um Zug 	gegen Übereignung.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12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	Teil: Ersatz der Kosten des Ersatztraktors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990 Abs. 1 S.1, 989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Norm ersetzt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wegen § 989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nur Schäden der Sache	(Untergang oder Verschlechterung), keine Schäden wegen	Verzögerung der Herausgabe.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990 Abs. 2, 280 Abs. 1, Abs. 2, 286 Abs. 1 S.1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715423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86415"/>
            <a:ext cx="8928992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 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M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J bei Anmietung des Ersatztraktors?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vgl. oben.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J = bösgläubig?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 oben.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J mit der Herausgabe des Traktors bei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Verschlechte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/ Untergang in Verzug, § 286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Nichtleistung?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trotz Möglichkeit?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trotz Fälligkeit und Durchsetzbarkeit?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229660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6335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Mahnung oder Entbehrlichkeit der Mahnung?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War J zu jener Zeit schon gemahnt?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Mahnung entbehrlich?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zwar nach § 286 Abs. 1 S.2 ab Rechtshängig-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keit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entbehrlich; aber Bösgläubigkeit kann dem						nach der Wertung des § 286 Abs. 2 Nr. 1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4 						nicht gleichgestellt werden (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vertretbar).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=&gt;	also kein Verzug des J mit der Herausgabe.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§§ 990 Abs. 2, 280 Abs. 1, Abs. 2, 286 Abs. 1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Weitere Ansprüche und Ergebnis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Keine weiteren Ansprüche ersichtlich. Die Kosten des Er-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satztraktors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muss J also nicht ersetzen.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925797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6335"/>
            <a:ext cx="8928992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3: Ansprüche des M gegen 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	Teil: Herausgabe der 5 Ferkel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keine verbotene Eigenmacht hinsichtlich der Ferkel.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N = Besitzer der 5 Ferkel?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854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M = Eigentümer?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kann sich nur aus § 953 ergeben.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wenn kein Ausnahmefall nach §§ 954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957 vor-				liegt.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Ausnahme gemäß § 954?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1539286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6335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kein dingliches Recht an der Sau Isolde.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Ausnahme gemäß § 955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N war nicht Eigenbesitzer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872.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Ausnahme gemäß § 956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„Gestattung“ kam nicht vom Eigentümer der					Sau Isolde, sondern von D.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d)	Ausnahme gemäß §§ 957, 956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Aneignungsgestattung durch einen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Nichtbe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rechtigten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durch D, aufgrund des Pachtvertrages (s.						dazu § 581 Abs. 1).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keine Bösgläubigkeit des 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richtet sich nach § 932 Abs. 2 analog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537654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Frage 1: Ansprüche des M gegen D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1. Teil: Herausgabe des Veräußerungserlöses für den Traktor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816 Abs. 1 S.1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D = als Nichtberechtigter verfügt?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Verfügung des D?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Übereignung nach § 929 S.1 an J.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 Nichtberechtigter?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 war weder Eigentümer noch war er vom Ei-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gentümer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(= M) ermächtigt.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Verfügung dem Berechtigten (= M)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wirksam?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Hat J Eigentum an dem Traktor erworben?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gemäß §§ 929 S.1, 932 Abs. 1 S.1 von D?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753880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6335"/>
            <a:ext cx="8928992" cy="60170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N war nicht bösgläubig, da ihm die fehlen-						de Berechtigung des D weder bekannt noch 						infolge grober Fahrlässigkeit unbekannt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blieben war.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Wenn § 932 Abs. 2 analog gilt: Muss dann auch						§ 935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957 analog angewandt werden?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(1)	Wozu würde das führen?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dass gutgläubiger Erwerb des N ausschiede,							da die Sau Isolde dem M abhanden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gekom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war und die Ferkel zu jener Zeit bereits							in der Sau „angelegt“ waren.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(2)	Gilt § 935 analog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iRd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957?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hM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: ja für Sachbestandteile, nein für Er-		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zeugnisse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694307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6335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	also hier keine analoge Anwendung des 							§ 935 auf § 957.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hat N Eigentum an den Ferkeln gemäß							§§ 957, 956 Abs. 1 S.1 erworben.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985 (-).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M war schon nicht früherer Besitzer.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 1007 Abs. 2 S.1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damit ebenfalls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 987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auch wenn hinsichtlich der Sau Isolde ein EBV vorgelegen 	haben mag, so war N doch nicht verklagt.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§§ 990 Abs. 1, 987 Abs. 1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66080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6335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N war bei Besitzerwerb (oder später) auch nicht bösgläubig 	hinsichtlich seines Besitzrechts an der Sau Isolde.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G.	§ 988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N besaß die Sau Isolde nicht unentgeltlich, sondern 		aufgrund eines wirksamen Pachtvertrages.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H.	§ 988 analog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N besaß die Sau Isolde auch nicht rechtsgrundlos.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I.	§ 993 Abs. 1, 1.Hs.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die Ferkel sind keine Übermaßfrüchte der Sau Isolde.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J.	§§ 812 Abs. 1 S.1, 2.Var., 818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nicht anwendbar neben den Vorschriften des EBV,			s. § 993 Abs. 1, 2.Hs.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K.	Ergebnis: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Kein Anspruch des M auf die 5 Ferkel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7464964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36335"/>
            <a:ext cx="8928992" cy="5598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 Teil: Herausgabe der Sau Isolde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 861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N ist nicht fehlerhafter Besitzer, s. § 858 Abs. 2 S.1.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 985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N = Besitzer der Sau Isolde?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§ 854 Abs. 1.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M = Eigentümer?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s.o.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kein anfängliches Besitzrecht des 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aufgrund des Pachtvertrages?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wirkt nur relativ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D, kein abgeleitetes Be-					sitzrecht von diesem.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201632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aufgrund Zurückbehaltungsrechts?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erstens nicht anfänglich, zweitens ist streitig,					ob das überhaupt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gibt; würde aber drittens 					jedenfalls nur zur Verurteilung Zug um Zug führen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	also Anspruch aus § 985 entstanden.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ggf.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N (das nach BGH 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RzB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986 begrün-			den soll) aus § 1000 S.1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(+), wenn N gegen M einen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Verwendungsersatzan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spruch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gemäß §§ 994 ff. hat und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nicht gemäß 				§ 1000 S.2 ausgeschlossen ist.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Verwendungsersatzanspruch N gegen M?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  <a:p>
            <a:endParaRPr lang="de-DE" sz="26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98790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aus § 994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EBV M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 während der Zeit der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Verwendun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gen durch N (= Fütterung, Geburt der Ferkel)?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vgl. oben.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N gutgläubig und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unverklagt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(sonst § 994 						Abs. 2)?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s.o.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N Verwendungen getätigt?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Fütterungskosten, „Schweinegeld“.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notwendig?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(+), auch objektiv zum Erhalt der Sau Isolde er-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forderlich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200038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6477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kein Ausschluss des Anspruches?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doch, § 994 Abs. 1 S.2: da dem N die Nutzungen						verbleiben (s.o.), kann er die gewöhnlichen							Erhaltungskosten (das sind u.a.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Fütterungskos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arg § 601 Abs. 1) nicht ersetzt verlangen,						§ 994 Abs. 1 S.2.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also kein Verwendungsersatzanspruch aus § 994					Abs. 1 S.1 (auch nicht aus §§ 994 Abs. 2 oder 996).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auch anderes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(§ 273 Abs. 2) scheitert mangels					fälligen Anspruchs auf Verwendungsersatz (§ 812					Abs. 1 S.1, 2.Var ist neben §§ 994 ff. nicht anwendbar)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IV.	Ergebnis: § 985 uneingeschränkt (+).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1007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N war nicht bösgläubig, s.o.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524737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§ 1007 Abs. 2 S.1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da Sau Isolde dem M abhanden gekommen war und	N kein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	aus §§ 1007 Abs. 3 S.2, 1000 S.1 hat (s.o.).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E.	§§ 823 Abs. 1, 249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(-), N handelte nicht schuldhaft.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F.	§ 812 Abs. 1 S.1, 2.Var.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(+), N hat Besitz zwar durch Leistung des D erlangt, aber	</a:t>
            </a: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kein 	Vorrang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dieser Leistungsbeziehung (Wertung des	</a:t>
            </a:r>
            <a:r>
              <a:rPr lang="de-DE" sz="240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§ 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935 Abs. 1); keine Entreicherung des N gemäß § 818 		Abs. 3 wegen der Fütterungskosten (arg § 994 Abs. 1 S.2).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G.	Ergebnis zum 2. Teil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M kann von N Herausgabe der Sau Isolde uneingeschränkt	verlangen.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  <a:p>
            <a:endParaRPr lang="de-DE" sz="26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903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5148064" y="3284984"/>
            <a:ext cx="23762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  <a:latin typeface="Frutiger LT 57 Cn" pitchFamily="34" charset="0"/>
              </a:rPr>
              <a:t>Ende</a:t>
            </a:r>
          </a:p>
          <a:p>
            <a:endParaRPr lang="de-DE" sz="3200" dirty="0">
              <a:solidFill>
                <a:schemeClr val="bg1"/>
              </a:solidFill>
              <a:latin typeface="Frutiger LT 57 C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2551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aa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Einigung D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J?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bb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	Übergabe D an J?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(+)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cc)	aber: Berechtigung des D (-), daher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gutgläubi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Erwerb nach § 932 Abs. 1 S.1?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	(-), bei dem gutgläubigen Erwerb von Kfz gel-	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ten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Besonderheiten: lässt sich der Erwerber den						Kfz-Brief (= Zulassungsbescheinigung Teil II)							nicht vorlegen, ist er stets bösgläubig.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=&gt;	also Verfügung dem M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ggü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nicht wirksam.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Kann M sie wirksam machen?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(+), durch Genehmigung gemäß § 185 Abs. 2 S.1.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747822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4066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c)	Hat M schon genehmigt?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noch nicht ersichtlich.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	also: Anspruch entsteht nur aus § 816 Abs. 1 S.1, wenn				M noch genehmigt.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Anspruchsinhalt (wenn genehmigt):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„Herausgabe des durch die Verfügung Erlangten“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Wortlaut: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läuft auf Wertersatz für den Traktor hinaus, das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wä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ren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Euro 10.000,-.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Systematik: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Verhältnis zu § 816 Abs. 1 S.2 macht deutlich, dass es				die Gegenleistung des Erwerbers sein muss, mithin 				der Veräußerungserlös: das sind Euro 15.000,-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2042279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40768"/>
            <a:ext cx="8928992" cy="55348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also: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wenn M genehmigt, kann er von D die Euro 15.000,-				Veräußerungserlös aus § 816 Abs. 1 S.1 verlangen.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687 Abs. 2 S.1, 681 S.2, 667, 2.Var.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Hat D sich ein fremdes Geschäft als eigenes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ange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	maßt?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(+), Veräußerung des Traktors.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Obwohl er wusste, dass er dazu nicht berechtigt war?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(+).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3.	Was hat D aus der Geschäftsführung erlangt?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Euro 15.000,-.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=&gt;also Anspruch entstanden.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3390447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268760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Anspruch erloschen?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(-), nicht ersichtlich.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III.	Anspruch durchsetzbar?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Würde M von D „einfach so“ den Erlös verlangen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kön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nen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, müsste er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anders als bei § 816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nicht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genehmi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gen, könnte also ggf. parallel gegen J aus Eigentum vor-			gehen.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Das darf nicht sein.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Meinung 1: dann muss § 255 analog angewandt werden.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Meinung 2: M kann den Erlös entsprechend § 816  				nur verlangen, wenn er die Verfügung D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J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geneh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-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migt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Hier nach beiden Ansichten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ZbR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des D bis zur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Genehmg</a:t>
            </a:r>
            <a:endParaRPr lang="de-DE" sz="2400" dirty="0">
              <a:solidFill>
                <a:schemeClr val="tx1">
                  <a:lumMod val="65000"/>
                  <a:lumOff val="35000"/>
                </a:schemeClr>
              </a:solidFill>
              <a:latin typeface="Frutiger Linotype" pitchFamily="34" charset="0"/>
            </a:endParaRP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117573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196752"/>
            <a:ext cx="8928992" cy="5775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IV. Ergebnis zu §§ 687 Abs. 2 S.1, 681 S.2, 667, 2.Var.: wie			bei § 816 Abs. 1 S.1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C.	§ 285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Schuldverhältnis M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„Schuldete“ D dem M die Herausgabe des Traktors,				die er jetzt nicht mehr leisten kann?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a)	aus § 985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(-), weder passt die Anwendung des § 985 auf 						§ 285 Abs. 1, noch handelt es sich bei § 985 über-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haupt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um ein Schuldverhältnis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285 Abs. 1.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b)	aus § 812 Abs. 1 S.1, 2.Var.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Kann auf Ansprüche aus § 812 die Vorschrift des					§ 285 Abs. 1 angewandt werden?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825559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9747"/>
            <a:ext cx="8928992" cy="53424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Das ist streitig.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Meinung 1: 	ja, aber nur, wenn § 818 Abs. 4 er-									füllt ist (BGH: § 285 ist allg.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Vorschr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Meinung 2:	nein, Vorrang einerseits des § 816,									andererseits passt auch hier § 285									nicht.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	bessere Gründe sprechen für Meinung 2.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schon Schuldverhältnis M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iSd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§ 285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Ergebnis: § 285 Abs. 1 (-)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D.	Ergebnis zum 1. Teil von Frage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M kann von D aus § 816 Abs. 1 S.1 sowie angemaßter GoA		den Erlös verlangen, dies jedoch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jeweils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nur, wenn er		die Verfügung des D genehmigt, § 185 Abs. 2 S.1.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53557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/>
          <p:cNvSpPr/>
          <p:nvPr/>
        </p:nvSpPr>
        <p:spPr>
          <a:xfrm>
            <a:off x="0" y="260648"/>
            <a:ext cx="2771800" cy="964560"/>
          </a:xfrm>
          <a:prstGeom prst="rect">
            <a:avLst/>
          </a:prstGeom>
          <a:solidFill>
            <a:srgbClr val="F7751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" name="Textfeld 1"/>
          <p:cNvSpPr txBox="1"/>
          <p:nvPr/>
        </p:nvSpPr>
        <p:spPr>
          <a:xfrm>
            <a:off x="107504" y="1309747"/>
            <a:ext cx="8928992" cy="5470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u="sng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2. Teil: Herausgabe der Pachtzinsen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A.	§§ 687 Abs. 2 S.1, 681 S.2, 667, 2.Var.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			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War die Verpachtung der Sau Isolde ein „fremdes					Geschäft“ des M?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	(-), Verpachtung ist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schuldR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Vertrag und Besitz-					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überlassung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; beides sind eigene Geschäfte des 					Verpflichteten / Besitzers, hier also des D.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2.	also führte D schon kein fremdes Geschäft.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II.	also §§ 687 Abs. 2 S.1, 681 S.2, 667, 2.Var. (-).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B.	§§ 990 Abs. 1, 987 Abs. 1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I.	Anspruch entstanden</a:t>
            </a:r>
          </a:p>
          <a:p>
            <a:pPr>
              <a:spcAft>
                <a:spcPts val="500"/>
              </a:spcAft>
              <a:tabLst>
                <a:tab pos="360363" algn="l"/>
                <a:tab pos="720725" algn="l"/>
                <a:tab pos="1081088" algn="l"/>
                <a:tab pos="1441450" algn="l"/>
                <a:tab pos="1966913" algn="l"/>
                <a:tab pos="2424113" algn="l"/>
                <a:tab pos="2965450" algn="l"/>
                <a:tab pos="3587750" algn="l"/>
                <a:tab pos="4032250" algn="l"/>
                <a:tab pos="4572000" algn="l"/>
                <a:tab pos="5111750" algn="l"/>
              </a:tabLst>
            </a:pP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		1.	EBV M </a:t>
            </a:r>
            <a:r>
              <a:rPr lang="mr-IN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–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 D hinsichtlich Sau während </a:t>
            </a:r>
            <a:r>
              <a:rPr lang="de-DE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Nutzungsziehg</a:t>
            </a:r>
            <a:r>
              <a:rPr lang="de-DE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Frutiger Linotype" pitchFamily="34" charset="0"/>
              </a:rPr>
              <a:t>?</a:t>
            </a:r>
          </a:p>
        </p:txBody>
      </p:sp>
      <p:sp>
        <p:nvSpPr>
          <p:cNvPr id="3" name="Textfeld 2"/>
          <p:cNvSpPr txBox="1"/>
          <p:nvPr/>
        </p:nvSpPr>
        <p:spPr>
          <a:xfrm>
            <a:off x="251520" y="304200"/>
            <a:ext cx="23762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err="1">
                <a:solidFill>
                  <a:schemeClr val="bg1"/>
                </a:solidFill>
                <a:latin typeface="Frutiger LT 57 Cn" pitchFamily="34" charset="0"/>
              </a:rPr>
              <a:t>ZivilR</a:t>
            </a:r>
            <a:r>
              <a:rPr lang="de-DE" sz="2600" dirty="0">
                <a:solidFill>
                  <a:schemeClr val="bg1"/>
                </a:solidFill>
                <a:latin typeface="Frutiger LT 57 Cn" pitchFamily="34" charset="0"/>
              </a:rPr>
              <a:t>-Klausur</a:t>
            </a:r>
          </a:p>
          <a:p>
            <a:r>
              <a:rPr lang="de-DE" sz="2600" dirty="0">
                <a:solidFill>
                  <a:schemeClr val="bg1"/>
                </a:solidFill>
                <a:latin typeface="Frutiger Linotype" pitchFamily="34" charset="0"/>
              </a:rPr>
              <a:t>14.05.2026</a:t>
            </a:r>
          </a:p>
        </p:txBody>
      </p:sp>
    </p:spTree>
    <p:extLst>
      <p:ext uri="{BB962C8B-B14F-4D97-AF65-F5344CB8AC3E}">
        <p14:creationId xmlns:p14="http://schemas.microsoft.com/office/powerpoint/2010/main" val="226318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theme1.xml><?xml version="1.0" encoding="utf-8"?>
<a:theme xmlns:a="http://schemas.openxmlformats.org/drawingml/2006/main" name="Repetitorium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4175</Words>
  <Application>Microsoft Office PowerPoint</Application>
  <PresentationFormat>Bildschirmpräsentation (4:3)</PresentationFormat>
  <Paragraphs>302</Paragraphs>
  <Slides>28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28</vt:i4>
      </vt:variant>
    </vt:vector>
  </HeadingPairs>
  <TitlesOfParts>
    <vt:vector size="33" baseType="lpstr">
      <vt:lpstr>Arial</vt:lpstr>
      <vt:lpstr>Calibri</vt:lpstr>
      <vt:lpstr>Frutiger Linotype</vt:lpstr>
      <vt:lpstr>Frutiger LT 57 Cn</vt:lpstr>
      <vt:lpstr>Repetitorium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Henning Kiss</dc:creator>
  <cp:lastModifiedBy>Oliver Brandt</cp:lastModifiedBy>
  <cp:revision>144</cp:revision>
  <dcterms:created xsi:type="dcterms:W3CDTF">2012-03-09T10:38:50Z</dcterms:created>
  <dcterms:modified xsi:type="dcterms:W3CDTF">2026-05-31T17:22:16Z</dcterms:modified>
</cp:coreProperties>
</file>