
<file path=[Content_Types].xml><?xml version="1.0" encoding="utf-8"?>
<Types xmlns="http://schemas.openxmlformats.org/package/2006/content-types">
  <Default Extension="glb" ContentType="model/gltf.binary"/>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7"/>
  </p:notesMasterIdLst>
  <p:sldIdLst>
    <p:sldId id="500" r:id="rId3"/>
    <p:sldId id="509" r:id="rId4"/>
    <p:sldId id="588" r:id="rId5"/>
    <p:sldId id="589" r:id="rId6"/>
    <p:sldId id="590" r:id="rId7"/>
    <p:sldId id="313" r:id="rId8"/>
    <p:sldId id="510" r:id="rId9"/>
    <p:sldId id="591" r:id="rId10"/>
    <p:sldId id="540" r:id="rId11"/>
    <p:sldId id="592" r:id="rId12"/>
    <p:sldId id="593" r:id="rId13"/>
    <p:sldId id="594" r:id="rId14"/>
    <p:sldId id="596" r:id="rId15"/>
    <p:sldId id="597" r:id="rId16"/>
    <p:sldId id="598" r:id="rId17"/>
    <p:sldId id="599" r:id="rId18"/>
    <p:sldId id="600" r:id="rId19"/>
    <p:sldId id="601" r:id="rId20"/>
    <p:sldId id="602" r:id="rId21"/>
    <p:sldId id="603" r:id="rId22"/>
    <p:sldId id="604" r:id="rId23"/>
    <p:sldId id="605" r:id="rId24"/>
    <p:sldId id="606" r:id="rId25"/>
    <p:sldId id="607" r:id="rId26"/>
  </p:sldIdLst>
  <p:sldSz cx="12192000" cy="6858000"/>
  <p:notesSz cx="9144000" cy="6858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9EFE17A2-1C6D-4BAC-89BB-45BAE9360C60}">
          <p14:sldIdLst>
            <p14:sldId id="500"/>
          </p14:sldIdLst>
        </p14:section>
        <p14:section name="Abschnitt ohne Titel" id="{829043A9-710D-4005-AA1E-42AE4A314CFE}">
          <p14:sldIdLst>
            <p14:sldId id="509"/>
            <p14:sldId id="588"/>
            <p14:sldId id="589"/>
            <p14:sldId id="590"/>
            <p14:sldId id="313"/>
            <p14:sldId id="510"/>
            <p14:sldId id="591"/>
            <p14:sldId id="540"/>
            <p14:sldId id="592"/>
            <p14:sldId id="593"/>
            <p14:sldId id="594"/>
            <p14:sldId id="596"/>
            <p14:sldId id="597"/>
            <p14:sldId id="598"/>
            <p14:sldId id="599"/>
            <p14:sldId id="600"/>
            <p14:sldId id="601"/>
            <p14:sldId id="602"/>
            <p14:sldId id="603"/>
            <p14:sldId id="604"/>
            <p14:sldId id="605"/>
            <p14:sldId id="606"/>
            <p14:sldId id="60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A3E59F-F42D-4AF8-A899-FFF62DC1D61A}" v="4" dt="2026-09-11T06:32:07.8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36" autoAdjust="0"/>
    <p:restoredTop sz="94250" autoAdjust="0"/>
  </p:normalViewPr>
  <p:slideViewPr>
    <p:cSldViewPr snapToGrid="0">
      <p:cViewPr varScale="1">
        <p:scale>
          <a:sx n="140" d="100"/>
          <a:sy n="140" d="100"/>
        </p:scale>
        <p:origin x="1206" y="15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a Panten" userId="4837875be9110987" providerId="LiveId" clId="{64205E3A-E4CC-4CCE-AE71-0DBE2D499113}"/>
    <pc:docChg chg="undo custSel addSld delSld modSld modSection">
      <pc:chgData name="Jana Panten" userId="4837875be9110987" providerId="LiveId" clId="{64205E3A-E4CC-4CCE-AE71-0DBE2D499113}" dt="2026-09-11T07:01:03.162" v="100" actId="14100"/>
      <pc:docMkLst>
        <pc:docMk/>
      </pc:docMkLst>
      <pc:sldChg chg="del">
        <pc:chgData name="Jana Panten" userId="4837875be9110987" providerId="LiveId" clId="{64205E3A-E4CC-4CCE-AE71-0DBE2D499113}" dt="2026-09-11T06:27:38.412" v="1" actId="47"/>
        <pc:sldMkLst>
          <pc:docMk/>
          <pc:sldMk cId="3142399047" sldId="256"/>
        </pc:sldMkLst>
      </pc:sldChg>
      <pc:sldChg chg="addSp mod">
        <pc:chgData name="Jana Panten" userId="4837875be9110987" providerId="LiveId" clId="{64205E3A-E4CC-4CCE-AE71-0DBE2D499113}" dt="2026-09-11T06:30:19.077" v="41" actId="22"/>
        <pc:sldMkLst>
          <pc:docMk/>
          <pc:sldMk cId="436478614" sldId="313"/>
        </pc:sldMkLst>
        <pc:spChg chg="add">
          <ac:chgData name="Jana Panten" userId="4837875be9110987" providerId="LiveId" clId="{64205E3A-E4CC-4CCE-AE71-0DBE2D499113}" dt="2026-09-11T06:30:19.077" v="41" actId="22"/>
          <ac:spMkLst>
            <pc:docMk/>
            <pc:sldMk cId="436478614" sldId="313"/>
            <ac:spMk id="11" creationId="{615703E3-568D-550F-68EF-B346A261DAEA}"/>
          </ac:spMkLst>
        </pc:spChg>
        <pc:picChg chg="add">
          <ac:chgData name="Jana Panten" userId="4837875be9110987" providerId="LiveId" clId="{64205E3A-E4CC-4CCE-AE71-0DBE2D499113}" dt="2026-09-11T06:28:25.152" v="11" actId="22"/>
          <ac:picMkLst>
            <pc:docMk/>
            <pc:sldMk cId="436478614" sldId="313"/>
            <ac:picMk id="5" creationId="{F5F1A599-8594-1542-0114-1DCC0F5B21F3}"/>
          </ac:picMkLst>
        </pc:picChg>
      </pc:sldChg>
      <pc:sldChg chg="modSp add mod">
        <pc:chgData name="Jana Panten" userId="4837875be9110987" providerId="LiveId" clId="{64205E3A-E4CC-4CCE-AE71-0DBE2D499113}" dt="2026-09-11T06:27:46.505" v="3" actId="20577"/>
        <pc:sldMkLst>
          <pc:docMk/>
          <pc:sldMk cId="551010606" sldId="500"/>
        </pc:sldMkLst>
        <pc:spChg chg="mod">
          <ac:chgData name="Jana Panten" userId="4837875be9110987" providerId="LiveId" clId="{64205E3A-E4CC-4CCE-AE71-0DBE2D499113}" dt="2026-09-11T06:27:46.505" v="3" actId="20577"/>
          <ac:spMkLst>
            <pc:docMk/>
            <pc:sldMk cId="551010606" sldId="500"/>
            <ac:spMk id="2" creationId="{1AFCD795-5B8F-4ABE-9B00-772280028334}"/>
          </ac:spMkLst>
        </pc:spChg>
      </pc:sldChg>
      <pc:sldChg chg="addSp modSp mod">
        <pc:chgData name="Jana Panten" userId="4837875be9110987" providerId="LiveId" clId="{64205E3A-E4CC-4CCE-AE71-0DBE2D499113}" dt="2026-09-11T06:29:59.576" v="37" actId="20577"/>
        <pc:sldMkLst>
          <pc:docMk/>
          <pc:sldMk cId="2035495283" sldId="509"/>
        </pc:sldMkLst>
        <pc:spChg chg="add mod">
          <ac:chgData name="Jana Panten" userId="4837875be9110987" providerId="LiveId" clId="{64205E3A-E4CC-4CCE-AE71-0DBE2D499113}" dt="2026-09-11T06:29:59.576" v="37" actId="20577"/>
          <ac:spMkLst>
            <pc:docMk/>
            <pc:sldMk cId="2035495283" sldId="509"/>
            <ac:spMk id="7" creationId="{BD3D908E-63FC-5152-681B-605CAAE63B90}"/>
          </ac:spMkLst>
        </pc:spChg>
        <pc:picChg chg="add">
          <ac:chgData name="Jana Panten" userId="4837875be9110987" providerId="LiveId" clId="{64205E3A-E4CC-4CCE-AE71-0DBE2D499113}" dt="2026-09-11T06:27:57.361" v="4" actId="22"/>
          <ac:picMkLst>
            <pc:docMk/>
            <pc:sldMk cId="2035495283" sldId="509"/>
            <ac:picMk id="5" creationId="{1C5C65B1-88FA-074D-1B3F-58CBCA11E758}"/>
          </ac:picMkLst>
        </pc:picChg>
      </pc:sldChg>
      <pc:sldChg chg="addSp modSp mod">
        <pc:chgData name="Jana Panten" userId="4837875be9110987" providerId="LiveId" clId="{64205E3A-E4CC-4CCE-AE71-0DBE2D499113}" dt="2026-09-11T06:59:30.744" v="87" actId="14100"/>
        <pc:sldMkLst>
          <pc:docMk/>
          <pc:sldMk cId="4039344730" sldId="510"/>
        </pc:sldMkLst>
        <pc:spChg chg="add mod">
          <ac:chgData name="Jana Panten" userId="4837875be9110987" providerId="LiveId" clId="{64205E3A-E4CC-4CCE-AE71-0DBE2D499113}" dt="2026-09-11T06:59:30.744" v="87" actId="14100"/>
          <ac:spMkLst>
            <pc:docMk/>
            <pc:sldMk cId="4039344730" sldId="510"/>
            <ac:spMk id="15" creationId="{A04BE04B-63EA-84EF-8862-D3069566FF52}"/>
          </ac:spMkLst>
        </pc:spChg>
        <pc:picChg chg="add mod">
          <ac:chgData name="Jana Panten" userId="4837875be9110987" providerId="LiveId" clId="{64205E3A-E4CC-4CCE-AE71-0DBE2D499113}" dt="2026-09-11T06:28:31.583" v="13" actId="14100"/>
          <ac:picMkLst>
            <pc:docMk/>
            <pc:sldMk cId="4039344730" sldId="510"/>
            <ac:picMk id="13" creationId="{800BEC69-01EF-5BFE-F3B2-5F91A18EF9C9}"/>
          </ac:picMkLst>
        </pc:picChg>
      </pc:sldChg>
      <pc:sldChg chg="addSp delSp modSp add mod">
        <pc:chgData name="Jana Panten" userId="4837875be9110987" providerId="LiveId" clId="{64205E3A-E4CC-4CCE-AE71-0DBE2D499113}" dt="2026-09-11T07:00:41.850" v="98" actId="1076"/>
        <pc:sldMkLst>
          <pc:docMk/>
          <pc:sldMk cId="2645477201" sldId="540"/>
        </pc:sldMkLst>
        <pc:spChg chg="mod">
          <ac:chgData name="Jana Panten" userId="4837875be9110987" providerId="LiveId" clId="{64205E3A-E4CC-4CCE-AE71-0DBE2D499113}" dt="2026-09-11T07:00:30.021" v="97" actId="1076"/>
          <ac:spMkLst>
            <pc:docMk/>
            <pc:sldMk cId="2645477201" sldId="540"/>
            <ac:spMk id="2" creationId="{F8E57DCD-669F-6A6F-A8DA-F3A05A182D50}"/>
          </ac:spMkLst>
        </pc:spChg>
        <pc:picChg chg="del">
          <ac:chgData name="Jana Panten" userId="4837875be9110987" providerId="LiveId" clId="{64205E3A-E4CC-4CCE-AE71-0DBE2D499113}" dt="2026-09-11T06:31:50.351" v="66" actId="478"/>
          <ac:picMkLst>
            <pc:docMk/>
            <pc:sldMk cId="2645477201" sldId="540"/>
            <ac:picMk id="7" creationId="{CD27576F-793A-6048-CC2C-56355CF90F24}"/>
          </ac:picMkLst>
        </pc:picChg>
        <pc:picChg chg="add mod">
          <ac:chgData name="Jana Panten" userId="4837875be9110987" providerId="LiveId" clId="{64205E3A-E4CC-4CCE-AE71-0DBE2D499113}" dt="2026-09-11T07:00:41.850" v="98" actId="1076"/>
          <ac:picMkLst>
            <pc:docMk/>
            <pc:sldMk cId="2645477201" sldId="540"/>
            <ac:picMk id="8" creationId="{3E16F074-1481-3A91-A8D7-8A6646074822}"/>
          </ac:picMkLst>
        </pc:picChg>
      </pc:sldChg>
      <pc:sldChg chg="addSp modSp mod">
        <pc:chgData name="Jana Panten" userId="4837875be9110987" providerId="LiveId" clId="{64205E3A-E4CC-4CCE-AE71-0DBE2D499113}" dt="2026-09-11T06:30:08.173" v="38" actId="22"/>
        <pc:sldMkLst>
          <pc:docMk/>
          <pc:sldMk cId="179291372" sldId="588"/>
        </pc:sldMkLst>
        <pc:spChg chg="add">
          <ac:chgData name="Jana Panten" userId="4837875be9110987" providerId="LiveId" clId="{64205E3A-E4CC-4CCE-AE71-0DBE2D499113}" dt="2026-09-11T06:30:08.173" v="38" actId="22"/>
          <ac:spMkLst>
            <pc:docMk/>
            <pc:sldMk cId="179291372" sldId="588"/>
            <ac:spMk id="8" creationId="{F5E77033-896F-33B9-75C3-552AE0B90E3C}"/>
          </ac:spMkLst>
        </pc:spChg>
        <pc:picChg chg="add mod">
          <ac:chgData name="Jana Panten" userId="4837875be9110987" providerId="LiveId" clId="{64205E3A-E4CC-4CCE-AE71-0DBE2D499113}" dt="2026-09-11T06:28:05.811" v="6" actId="14100"/>
          <ac:picMkLst>
            <pc:docMk/>
            <pc:sldMk cId="179291372" sldId="588"/>
            <ac:picMk id="6" creationId="{49F9B25F-0D30-900C-1BAF-BC8A8A32C782}"/>
          </ac:picMkLst>
        </pc:picChg>
      </pc:sldChg>
      <pc:sldChg chg="addSp modSp mod">
        <pc:chgData name="Jana Panten" userId="4837875be9110987" providerId="LiveId" clId="{64205E3A-E4CC-4CCE-AE71-0DBE2D499113}" dt="2026-09-11T06:30:11.608" v="39" actId="22"/>
        <pc:sldMkLst>
          <pc:docMk/>
          <pc:sldMk cId="2803957904" sldId="589"/>
        </pc:sldMkLst>
        <pc:spChg chg="add">
          <ac:chgData name="Jana Panten" userId="4837875be9110987" providerId="LiveId" clId="{64205E3A-E4CC-4CCE-AE71-0DBE2D499113}" dt="2026-09-11T06:30:11.608" v="39" actId="22"/>
          <ac:spMkLst>
            <pc:docMk/>
            <pc:sldMk cId="2803957904" sldId="589"/>
            <ac:spMk id="9" creationId="{DF41690E-B2F0-A1F0-9CCA-9D1CBE7CC720}"/>
          </ac:spMkLst>
        </pc:spChg>
        <pc:picChg chg="add mod">
          <ac:chgData name="Jana Panten" userId="4837875be9110987" providerId="LiveId" clId="{64205E3A-E4CC-4CCE-AE71-0DBE2D499113}" dt="2026-09-11T06:28:13.882" v="8" actId="14100"/>
          <ac:picMkLst>
            <pc:docMk/>
            <pc:sldMk cId="2803957904" sldId="589"/>
            <ac:picMk id="7" creationId="{23B51F40-0C4C-3098-D174-51A2C481CE75}"/>
          </ac:picMkLst>
        </pc:picChg>
      </pc:sldChg>
      <pc:sldChg chg="addSp modSp mod">
        <pc:chgData name="Jana Panten" userId="4837875be9110987" providerId="LiveId" clId="{64205E3A-E4CC-4CCE-AE71-0DBE2D499113}" dt="2026-09-11T06:30:14.360" v="40" actId="22"/>
        <pc:sldMkLst>
          <pc:docMk/>
          <pc:sldMk cId="1203819159" sldId="590"/>
        </pc:sldMkLst>
        <pc:spChg chg="add">
          <ac:chgData name="Jana Panten" userId="4837875be9110987" providerId="LiveId" clId="{64205E3A-E4CC-4CCE-AE71-0DBE2D499113}" dt="2026-09-11T06:30:14.360" v="40" actId="22"/>
          <ac:spMkLst>
            <pc:docMk/>
            <pc:sldMk cId="1203819159" sldId="590"/>
            <ac:spMk id="8" creationId="{0BFF0249-16FD-98C0-BD94-00E278B5286A}"/>
          </ac:spMkLst>
        </pc:spChg>
        <pc:picChg chg="add mod">
          <ac:chgData name="Jana Panten" userId="4837875be9110987" providerId="LiveId" clId="{64205E3A-E4CC-4CCE-AE71-0DBE2D499113}" dt="2026-09-11T06:28:21.244" v="10" actId="14100"/>
          <ac:picMkLst>
            <pc:docMk/>
            <pc:sldMk cId="1203819159" sldId="590"/>
            <ac:picMk id="6" creationId="{251D866D-139A-9C35-B877-83E359195925}"/>
          </ac:picMkLst>
        </pc:picChg>
      </pc:sldChg>
      <pc:sldChg chg="addSp modSp mod">
        <pc:chgData name="Jana Panten" userId="4837875be9110987" providerId="LiveId" clId="{64205E3A-E4CC-4CCE-AE71-0DBE2D499113}" dt="2026-09-11T06:59:35.648" v="88" actId="14100"/>
        <pc:sldMkLst>
          <pc:docMk/>
          <pc:sldMk cId="248755795" sldId="591"/>
        </pc:sldMkLst>
        <pc:spChg chg="add mod">
          <ac:chgData name="Jana Panten" userId="4837875be9110987" providerId="LiveId" clId="{64205E3A-E4CC-4CCE-AE71-0DBE2D499113}" dt="2026-09-11T06:59:35.648" v="88" actId="14100"/>
          <ac:spMkLst>
            <pc:docMk/>
            <pc:sldMk cId="248755795" sldId="591"/>
            <ac:spMk id="14" creationId="{88FDBCBD-1A82-5159-B497-1972A0FC0C36}"/>
          </ac:spMkLst>
        </pc:spChg>
        <pc:picChg chg="add mod">
          <ac:chgData name="Jana Panten" userId="4837875be9110987" providerId="LiveId" clId="{64205E3A-E4CC-4CCE-AE71-0DBE2D499113}" dt="2026-09-11T06:28:40.244" v="15" actId="14100"/>
          <ac:picMkLst>
            <pc:docMk/>
            <pc:sldMk cId="248755795" sldId="591"/>
            <ac:picMk id="11" creationId="{2DA36500-22B9-987A-5299-C42A82C562B3}"/>
          </ac:picMkLst>
        </pc:picChg>
      </pc:sldChg>
      <pc:sldChg chg="addSp modSp mod">
        <pc:chgData name="Jana Panten" userId="4837875be9110987" providerId="LiveId" clId="{64205E3A-E4CC-4CCE-AE71-0DBE2D499113}" dt="2026-09-11T07:00:54.137" v="99" actId="14100"/>
        <pc:sldMkLst>
          <pc:docMk/>
          <pc:sldMk cId="2451365940" sldId="592"/>
        </pc:sldMkLst>
        <pc:spChg chg="add mod">
          <ac:chgData name="Jana Panten" userId="4837875be9110987" providerId="LiveId" clId="{64205E3A-E4CC-4CCE-AE71-0DBE2D499113}" dt="2026-09-11T07:00:54.137" v="99" actId="14100"/>
          <ac:spMkLst>
            <pc:docMk/>
            <pc:sldMk cId="2451365940" sldId="592"/>
            <ac:spMk id="7" creationId="{EFE8EE90-128C-4AE0-DA2C-52F6699D7108}"/>
          </ac:spMkLst>
        </pc:spChg>
        <pc:picChg chg="add mod">
          <ac:chgData name="Jana Panten" userId="4837875be9110987" providerId="LiveId" clId="{64205E3A-E4CC-4CCE-AE71-0DBE2D499113}" dt="2026-09-11T06:28:49.167" v="17" actId="14100"/>
          <ac:picMkLst>
            <pc:docMk/>
            <pc:sldMk cId="2451365940" sldId="592"/>
            <ac:picMk id="5" creationId="{E2C36513-A790-3EBD-2EB6-FA72C0693DA2}"/>
          </ac:picMkLst>
        </pc:picChg>
      </pc:sldChg>
      <pc:sldChg chg="addSp modSp mod">
        <pc:chgData name="Jana Panten" userId="4837875be9110987" providerId="LiveId" clId="{64205E3A-E4CC-4CCE-AE71-0DBE2D499113}" dt="2026-09-11T07:01:03.162" v="100" actId="14100"/>
        <pc:sldMkLst>
          <pc:docMk/>
          <pc:sldMk cId="792832270" sldId="593"/>
        </pc:sldMkLst>
        <pc:spChg chg="add mod">
          <ac:chgData name="Jana Panten" userId="4837875be9110987" providerId="LiveId" clId="{64205E3A-E4CC-4CCE-AE71-0DBE2D499113}" dt="2026-09-11T07:01:03.162" v="100" actId="14100"/>
          <ac:spMkLst>
            <pc:docMk/>
            <pc:sldMk cId="792832270" sldId="593"/>
            <ac:spMk id="8" creationId="{105B3AC7-AA4F-DE59-10D9-08DCA020BB2B}"/>
          </ac:spMkLst>
        </pc:spChg>
        <pc:picChg chg="add mod">
          <ac:chgData name="Jana Panten" userId="4837875be9110987" providerId="LiveId" clId="{64205E3A-E4CC-4CCE-AE71-0DBE2D499113}" dt="2026-09-11T06:28:57.560" v="19" actId="14100"/>
          <ac:picMkLst>
            <pc:docMk/>
            <pc:sldMk cId="792832270" sldId="593"/>
            <ac:picMk id="6" creationId="{FEC0EA4D-882A-EF00-F2E5-8A23AF9F31E6}"/>
          </ac:picMkLst>
        </pc:picChg>
      </pc:sldChg>
      <pc:sldChg chg="addSp mod">
        <pc:chgData name="Jana Panten" userId="4837875be9110987" providerId="LiveId" clId="{64205E3A-E4CC-4CCE-AE71-0DBE2D499113}" dt="2026-09-11T06:32:53.040" v="74" actId="22"/>
        <pc:sldMkLst>
          <pc:docMk/>
          <pc:sldMk cId="980668383" sldId="594"/>
        </pc:sldMkLst>
        <pc:spChg chg="add">
          <ac:chgData name="Jana Panten" userId="4837875be9110987" providerId="LiveId" clId="{64205E3A-E4CC-4CCE-AE71-0DBE2D499113}" dt="2026-09-11T06:32:53.040" v="74" actId="22"/>
          <ac:spMkLst>
            <pc:docMk/>
            <pc:sldMk cId="980668383" sldId="594"/>
            <ac:spMk id="7" creationId="{64AC312D-0A41-B370-0E31-F7F2AE254405}"/>
          </ac:spMkLst>
        </pc:spChg>
        <pc:picChg chg="add">
          <ac:chgData name="Jana Panten" userId="4837875be9110987" providerId="LiveId" clId="{64205E3A-E4CC-4CCE-AE71-0DBE2D499113}" dt="2026-09-11T06:29:01.129" v="20" actId="22"/>
          <ac:picMkLst>
            <pc:docMk/>
            <pc:sldMk cId="980668383" sldId="594"/>
            <ac:picMk id="5" creationId="{8DC210E4-811E-0ACB-8AE1-F5E725140B70}"/>
          </ac:picMkLst>
        </pc:picChg>
      </pc:sldChg>
      <pc:sldChg chg="addSp modSp mod">
        <pc:chgData name="Jana Panten" userId="4837875be9110987" providerId="LiveId" clId="{64205E3A-E4CC-4CCE-AE71-0DBE2D499113}" dt="2026-09-11T06:32:56.799" v="75" actId="22"/>
        <pc:sldMkLst>
          <pc:docMk/>
          <pc:sldMk cId="3596574975" sldId="596"/>
        </pc:sldMkLst>
        <pc:spChg chg="add">
          <ac:chgData name="Jana Panten" userId="4837875be9110987" providerId="LiveId" clId="{64205E3A-E4CC-4CCE-AE71-0DBE2D499113}" dt="2026-09-11T06:32:56.799" v="75" actId="22"/>
          <ac:spMkLst>
            <pc:docMk/>
            <pc:sldMk cId="3596574975" sldId="596"/>
            <ac:spMk id="8" creationId="{6264C44A-171A-BBCF-D5C1-74A5012CC944}"/>
          </ac:spMkLst>
        </pc:spChg>
        <pc:picChg chg="add mod">
          <ac:chgData name="Jana Panten" userId="4837875be9110987" providerId="LiveId" clId="{64205E3A-E4CC-4CCE-AE71-0DBE2D499113}" dt="2026-09-11T06:29:09.921" v="22" actId="14100"/>
          <ac:picMkLst>
            <pc:docMk/>
            <pc:sldMk cId="3596574975" sldId="596"/>
            <ac:picMk id="6" creationId="{174BB371-CB1D-14C1-31BA-6CA4C619E382}"/>
          </ac:picMkLst>
        </pc:picChg>
      </pc:sldChg>
      <pc:sldChg chg="addSp mod">
        <pc:chgData name="Jana Panten" userId="4837875be9110987" providerId="LiveId" clId="{64205E3A-E4CC-4CCE-AE71-0DBE2D499113}" dt="2026-09-11T06:33:00.126" v="76" actId="22"/>
        <pc:sldMkLst>
          <pc:docMk/>
          <pc:sldMk cId="2477086158" sldId="597"/>
        </pc:sldMkLst>
        <pc:spChg chg="add">
          <ac:chgData name="Jana Panten" userId="4837875be9110987" providerId="LiveId" clId="{64205E3A-E4CC-4CCE-AE71-0DBE2D499113}" dt="2026-09-11T06:33:00.126" v="76" actId="22"/>
          <ac:spMkLst>
            <pc:docMk/>
            <pc:sldMk cId="2477086158" sldId="597"/>
            <ac:spMk id="8" creationId="{57E7535C-3045-EDAD-BCE1-5445E59B7BB6}"/>
          </ac:spMkLst>
        </pc:spChg>
        <pc:picChg chg="add">
          <ac:chgData name="Jana Panten" userId="4837875be9110987" providerId="LiveId" clId="{64205E3A-E4CC-4CCE-AE71-0DBE2D499113}" dt="2026-09-11T06:29:12.886" v="23" actId="22"/>
          <ac:picMkLst>
            <pc:docMk/>
            <pc:sldMk cId="2477086158" sldId="597"/>
            <ac:picMk id="5" creationId="{471D8E36-3C14-6274-6A99-369B20E635CA}"/>
          </ac:picMkLst>
        </pc:picChg>
      </pc:sldChg>
      <pc:sldChg chg="addSp mod">
        <pc:chgData name="Jana Panten" userId="4837875be9110987" providerId="LiveId" clId="{64205E3A-E4CC-4CCE-AE71-0DBE2D499113}" dt="2026-09-11T06:33:02.388" v="77" actId="22"/>
        <pc:sldMkLst>
          <pc:docMk/>
          <pc:sldMk cId="2147685807" sldId="598"/>
        </pc:sldMkLst>
        <pc:spChg chg="add">
          <ac:chgData name="Jana Panten" userId="4837875be9110987" providerId="LiveId" clId="{64205E3A-E4CC-4CCE-AE71-0DBE2D499113}" dt="2026-09-11T06:33:02.388" v="77" actId="22"/>
          <ac:spMkLst>
            <pc:docMk/>
            <pc:sldMk cId="2147685807" sldId="598"/>
            <ac:spMk id="18" creationId="{CD61E97F-A5A4-3F7E-A1A6-478131F33BC8}"/>
          </ac:spMkLst>
        </pc:spChg>
        <pc:picChg chg="add">
          <ac:chgData name="Jana Panten" userId="4837875be9110987" providerId="LiveId" clId="{64205E3A-E4CC-4CCE-AE71-0DBE2D499113}" dt="2026-09-11T06:29:17.440" v="24" actId="22"/>
          <ac:picMkLst>
            <pc:docMk/>
            <pc:sldMk cId="2147685807" sldId="598"/>
            <ac:picMk id="6" creationId="{8D3EE217-E9F3-D55A-08B5-8D995546FA07}"/>
          </ac:picMkLst>
        </pc:picChg>
      </pc:sldChg>
      <pc:sldChg chg="addSp modSp mod">
        <pc:chgData name="Jana Panten" userId="4837875be9110987" providerId="LiveId" clId="{64205E3A-E4CC-4CCE-AE71-0DBE2D499113}" dt="2026-09-11T06:33:04.935" v="78" actId="22"/>
        <pc:sldMkLst>
          <pc:docMk/>
          <pc:sldMk cId="101721097" sldId="599"/>
        </pc:sldMkLst>
        <pc:spChg chg="add">
          <ac:chgData name="Jana Panten" userId="4837875be9110987" providerId="LiveId" clId="{64205E3A-E4CC-4CCE-AE71-0DBE2D499113}" dt="2026-09-11T06:33:04.935" v="78" actId="22"/>
          <ac:spMkLst>
            <pc:docMk/>
            <pc:sldMk cId="101721097" sldId="599"/>
            <ac:spMk id="8" creationId="{C5138834-B7AE-6711-389E-18A3A46DC79A}"/>
          </ac:spMkLst>
        </pc:spChg>
        <pc:picChg chg="add mod">
          <ac:chgData name="Jana Panten" userId="4837875be9110987" providerId="LiveId" clId="{64205E3A-E4CC-4CCE-AE71-0DBE2D499113}" dt="2026-09-11T06:29:24.472" v="26" actId="14100"/>
          <ac:picMkLst>
            <pc:docMk/>
            <pc:sldMk cId="101721097" sldId="599"/>
            <ac:picMk id="6" creationId="{EA3AB8F5-FAD7-F5A3-303C-A3397C1BCD0F}"/>
          </ac:picMkLst>
        </pc:picChg>
      </pc:sldChg>
      <pc:sldChg chg="addSp mod">
        <pc:chgData name="Jana Panten" userId="4837875be9110987" providerId="LiveId" clId="{64205E3A-E4CC-4CCE-AE71-0DBE2D499113}" dt="2026-09-11T06:33:06.829" v="79" actId="22"/>
        <pc:sldMkLst>
          <pc:docMk/>
          <pc:sldMk cId="2682889505" sldId="600"/>
        </pc:sldMkLst>
        <pc:spChg chg="add">
          <ac:chgData name="Jana Panten" userId="4837875be9110987" providerId="LiveId" clId="{64205E3A-E4CC-4CCE-AE71-0DBE2D499113}" dt="2026-09-11T06:33:06.829" v="79" actId="22"/>
          <ac:spMkLst>
            <pc:docMk/>
            <pc:sldMk cId="2682889505" sldId="600"/>
            <ac:spMk id="7" creationId="{9B55F794-B533-7819-528E-326397D87184}"/>
          </ac:spMkLst>
        </pc:spChg>
        <pc:picChg chg="add">
          <ac:chgData name="Jana Panten" userId="4837875be9110987" providerId="LiveId" clId="{64205E3A-E4CC-4CCE-AE71-0DBE2D499113}" dt="2026-09-11T06:29:27.159" v="27" actId="22"/>
          <ac:picMkLst>
            <pc:docMk/>
            <pc:sldMk cId="2682889505" sldId="600"/>
            <ac:picMk id="5" creationId="{96AE3FA8-EDB0-CD6A-3AED-B0620346BA6F}"/>
          </ac:picMkLst>
        </pc:picChg>
      </pc:sldChg>
      <pc:sldChg chg="addSp mod">
        <pc:chgData name="Jana Panten" userId="4837875be9110987" providerId="LiveId" clId="{64205E3A-E4CC-4CCE-AE71-0DBE2D499113}" dt="2026-09-11T06:33:08.880" v="80" actId="22"/>
        <pc:sldMkLst>
          <pc:docMk/>
          <pc:sldMk cId="242749355" sldId="601"/>
        </pc:sldMkLst>
        <pc:spChg chg="add">
          <ac:chgData name="Jana Panten" userId="4837875be9110987" providerId="LiveId" clId="{64205E3A-E4CC-4CCE-AE71-0DBE2D499113}" dt="2026-09-11T06:33:08.880" v="80" actId="22"/>
          <ac:spMkLst>
            <pc:docMk/>
            <pc:sldMk cId="242749355" sldId="601"/>
            <ac:spMk id="7" creationId="{43F374B7-3EB9-BA07-CED8-DB070D6DB42A}"/>
          </ac:spMkLst>
        </pc:spChg>
        <pc:picChg chg="add">
          <ac:chgData name="Jana Panten" userId="4837875be9110987" providerId="LiveId" clId="{64205E3A-E4CC-4CCE-AE71-0DBE2D499113}" dt="2026-09-11T06:29:29.870" v="28" actId="22"/>
          <ac:picMkLst>
            <pc:docMk/>
            <pc:sldMk cId="242749355" sldId="601"/>
            <ac:picMk id="5" creationId="{57D34D2B-701A-2C89-4A94-3DD6C8C7AF2E}"/>
          </ac:picMkLst>
        </pc:picChg>
      </pc:sldChg>
      <pc:sldChg chg="addSp mod">
        <pc:chgData name="Jana Panten" userId="4837875be9110987" providerId="LiveId" clId="{64205E3A-E4CC-4CCE-AE71-0DBE2D499113}" dt="2026-09-11T06:33:10.793" v="81" actId="22"/>
        <pc:sldMkLst>
          <pc:docMk/>
          <pc:sldMk cId="4278204842" sldId="602"/>
        </pc:sldMkLst>
        <pc:spChg chg="add">
          <ac:chgData name="Jana Panten" userId="4837875be9110987" providerId="LiveId" clId="{64205E3A-E4CC-4CCE-AE71-0DBE2D499113}" dt="2026-09-11T06:33:10.793" v="81" actId="22"/>
          <ac:spMkLst>
            <pc:docMk/>
            <pc:sldMk cId="4278204842" sldId="602"/>
            <ac:spMk id="7" creationId="{A03553EF-34A9-C28C-CA82-31419CC4629B}"/>
          </ac:spMkLst>
        </pc:spChg>
        <pc:picChg chg="add">
          <ac:chgData name="Jana Panten" userId="4837875be9110987" providerId="LiveId" clId="{64205E3A-E4CC-4CCE-AE71-0DBE2D499113}" dt="2026-09-11T06:29:32.241" v="29" actId="22"/>
          <ac:picMkLst>
            <pc:docMk/>
            <pc:sldMk cId="4278204842" sldId="602"/>
            <ac:picMk id="5" creationId="{BE84E607-36B8-924B-03B3-D1B8EF3D3AAE}"/>
          </ac:picMkLst>
        </pc:picChg>
      </pc:sldChg>
      <pc:sldChg chg="addSp mod">
        <pc:chgData name="Jana Panten" userId="4837875be9110987" providerId="LiveId" clId="{64205E3A-E4CC-4CCE-AE71-0DBE2D499113}" dt="2026-09-11T06:33:13.060" v="82" actId="22"/>
        <pc:sldMkLst>
          <pc:docMk/>
          <pc:sldMk cId="634372698" sldId="603"/>
        </pc:sldMkLst>
        <pc:spChg chg="add">
          <ac:chgData name="Jana Panten" userId="4837875be9110987" providerId="LiveId" clId="{64205E3A-E4CC-4CCE-AE71-0DBE2D499113}" dt="2026-09-11T06:33:13.060" v="82" actId="22"/>
          <ac:spMkLst>
            <pc:docMk/>
            <pc:sldMk cId="634372698" sldId="603"/>
            <ac:spMk id="7" creationId="{4E226477-CC2B-5396-9FFB-6D9A60BDCBFD}"/>
          </ac:spMkLst>
        </pc:spChg>
        <pc:picChg chg="add">
          <ac:chgData name="Jana Panten" userId="4837875be9110987" providerId="LiveId" clId="{64205E3A-E4CC-4CCE-AE71-0DBE2D499113}" dt="2026-09-11T06:29:33.899" v="30" actId="22"/>
          <ac:picMkLst>
            <pc:docMk/>
            <pc:sldMk cId="634372698" sldId="603"/>
            <ac:picMk id="5" creationId="{59714873-EC48-9AD1-5E33-923727697348}"/>
          </ac:picMkLst>
        </pc:picChg>
      </pc:sldChg>
      <pc:sldChg chg="addSp mod">
        <pc:chgData name="Jana Panten" userId="4837875be9110987" providerId="LiveId" clId="{64205E3A-E4CC-4CCE-AE71-0DBE2D499113}" dt="2026-09-11T06:33:15.107" v="83" actId="22"/>
        <pc:sldMkLst>
          <pc:docMk/>
          <pc:sldMk cId="952723134" sldId="604"/>
        </pc:sldMkLst>
        <pc:spChg chg="add">
          <ac:chgData name="Jana Panten" userId="4837875be9110987" providerId="LiveId" clId="{64205E3A-E4CC-4CCE-AE71-0DBE2D499113}" dt="2026-09-11T06:33:15.107" v="83" actId="22"/>
          <ac:spMkLst>
            <pc:docMk/>
            <pc:sldMk cId="952723134" sldId="604"/>
            <ac:spMk id="8" creationId="{EF421996-1587-2F96-58E1-0ABDE81A09DA}"/>
          </ac:spMkLst>
        </pc:spChg>
        <pc:picChg chg="add">
          <ac:chgData name="Jana Panten" userId="4837875be9110987" providerId="LiveId" clId="{64205E3A-E4CC-4CCE-AE71-0DBE2D499113}" dt="2026-09-11T06:29:35.172" v="31" actId="22"/>
          <ac:picMkLst>
            <pc:docMk/>
            <pc:sldMk cId="952723134" sldId="604"/>
            <ac:picMk id="6" creationId="{A4443577-B09E-EA34-F72F-48D82B58582B}"/>
          </ac:picMkLst>
        </pc:picChg>
      </pc:sldChg>
      <pc:sldChg chg="addSp mod">
        <pc:chgData name="Jana Panten" userId="4837875be9110987" providerId="LiveId" clId="{64205E3A-E4CC-4CCE-AE71-0DBE2D499113}" dt="2026-09-11T06:33:17.647" v="84" actId="22"/>
        <pc:sldMkLst>
          <pc:docMk/>
          <pc:sldMk cId="309741871" sldId="605"/>
        </pc:sldMkLst>
        <pc:spChg chg="add">
          <ac:chgData name="Jana Panten" userId="4837875be9110987" providerId="LiveId" clId="{64205E3A-E4CC-4CCE-AE71-0DBE2D499113}" dt="2026-09-11T06:33:17.647" v="84" actId="22"/>
          <ac:spMkLst>
            <pc:docMk/>
            <pc:sldMk cId="309741871" sldId="605"/>
            <ac:spMk id="8" creationId="{497F5879-6289-22D4-1266-93E0E49ACBB6}"/>
          </ac:spMkLst>
        </pc:spChg>
        <pc:picChg chg="add">
          <ac:chgData name="Jana Panten" userId="4837875be9110987" providerId="LiveId" clId="{64205E3A-E4CC-4CCE-AE71-0DBE2D499113}" dt="2026-09-11T06:29:36.766" v="32" actId="22"/>
          <ac:picMkLst>
            <pc:docMk/>
            <pc:sldMk cId="309741871" sldId="605"/>
            <ac:picMk id="6" creationId="{62B98D64-8049-5004-20FB-85E7F661A7AF}"/>
          </ac:picMkLst>
        </pc:picChg>
      </pc:sldChg>
      <pc:sldChg chg="addSp mod">
        <pc:chgData name="Jana Panten" userId="4837875be9110987" providerId="LiveId" clId="{64205E3A-E4CC-4CCE-AE71-0DBE2D499113}" dt="2026-09-11T06:33:20.822" v="85" actId="22"/>
        <pc:sldMkLst>
          <pc:docMk/>
          <pc:sldMk cId="3311484631" sldId="606"/>
        </pc:sldMkLst>
        <pc:spChg chg="add">
          <ac:chgData name="Jana Panten" userId="4837875be9110987" providerId="LiveId" clId="{64205E3A-E4CC-4CCE-AE71-0DBE2D499113}" dt="2026-09-11T06:33:20.822" v="85" actId="22"/>
          <ac:spMkLst>
            <pc:docMk/>
            <pc:sldMk cId="3311484631" sldId="606"/>
            <ac:spMk id="7" creationId="{0458C673-1927-1ED4-A86F-41CBA8687994}"/>
          </ac:spMkLst>
        </pc:spChg>
        <pc:picChg chg="add">
          <ac:chgData name="Jana Panten" userId="4837875be9110987" providerId="LiveId" clId="{64205E3A-E4CC-4CCE-AE71-0DBE2D499113}" dt="2026-09-11T06:29:38.500" v="33" actId="22"/>
          <ac:picMkLst>
            <pc:docMk/>
            <pc:sldMk cId="3311484631" sldId="606"/>
            <ac:picMk id="5" creationId="{B84B23DC-2863-BD1B-2384-2D1B6D54A1DE}"/>
          </ac:picMkLst>
        </pc:picChg>
      </pc:sldChg>
      <pc:sldChg chg="addSp mod">
        <pc:chgData name="Jana Panten" userId="4837875be9110987" providerId="LiveId" clId="{64205E3A-E4CC-4CCE-AE71-0DBE2D499113}" dt="2026-09-11T06:33:23.196" v="86" actId="22"/>
        <pc:sldMkLst>
          <pc:docMk/>
          <pc:sldMk cId="1038424815" sldId="607"/>
        </pc:sldMkLst>
        <pc:spChg chg="add">
          <ac:chgData name="Jana Panten" userId="4837875be9110987" providerId="LiveId" clId="{64205E3A-E4CC-4CCE-AE71-0DBE2D499113}" dt="2026-09-11T06:33:23.196" v="86" actId="22"/>
          <ac:spMkLst>
            <pc:docMk/>
            <pc:sldMk cId="1038424815" sldId="607"/>
            <ac:spMk id="12" creationId="{1E95186B-A526-DB65-2445-B6791AA126E4}"/>
          </ac:spMkLst>
        </pc:spChg>
        <pc:picChg chg="add">
          <ac:chgData name="Jana Panten" userId="4837875be9110987" providerId="LiveId" clId="{64205E3A-E4CC-4CCE-AE71-0DBE2D499113}" dt="2026-09-11T06:29:40.361" v="34" actId="22"/>
          <ac:picMkLst>
            <pc:docMk/>
            <pc:sldMk cId="1038424815" sldId="607"/>
            <ac:picMk id="9" creationId="{5F0ABBB3-C694-1D58-663B-2097ABA271D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2"/>
            <a:ext cx="3962400" cy="344091"/>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5179484" y="2"/>
            <a:ext cx="3962400" cy="344091"/>
          </a:xfrm>
          <a:prstGeom prst="rect">
            <a:avLst/>
          </a:prstGeom>
        </p:spPr>
        <p:txBody>
          <a:bodyPr vert="horz" lIns="91440" tIns="45720" rIns="91440" bIns="45720" rtlCol="0"/>
          <a:lstStyle>
            <a:lvl1pPr algn="r">
              <a:defRPr sz="1200"/>
            </a:lvl1pPr>
          </a:lstStyle>
          <a:p>
            <a:fld id="{0FAF9A1E-3821-4ECE-A3D5-7D8FBF6C4361}" type="datetimeFigureOut">
              <a:rPr lang="de-DE" smtClean="0"/>
              <a:t>11.09.2026</a:t>
            </a:fld>
            <a:endParaRPr lang="de-DE"/>
          </a:p>
        </p:txBody>
      </p:sp>
      <p:sp>
        <p:nvSpPr>
          <p:cNvPr id="4" name="Folienbildplatzhalt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A7145BD1-4E92-432D-AAF1-FF572573D626}" type="slidenum">
              <a:rPr lang="de-DE" smtClean="0"/>
              <a:t>‹Nr.›</a:t>
            </a:fld>
            <a:endParaRPr lang="de-DE"/>
          </a:p>
        </p:txBody>
      </p:sp>
    </p:spTree>
    <p:extLst>
      <p:ext uri="{BB962C8B-B14F-4D97-AF65-F5344CB8AC3E}">
        <p14:creationId xmlns:p14="http://schemas.microsoft.com/office/powerpoint/2010/main" val="18808042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049600-72A7-4AD0-A597-B68FCDEF321A}"/>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76C4C722-DAEF-4747-A08E-06E9ABB346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FFC6E9CE-6140-4A9D-8C66-469B5BD48B65}"/>
              </a:ext>
            </a:extLst>
          </p:cNvPr>
          <p:cNvSpPr>
            <a:spLocks noGrp="1"/>
          </p:cNvSpPr>
          <p:nvPr>
            <p:ph type="dt" sz="half" idx="10"/>
          </p:nvPr>
        </p:nvSpPr>
        <p:spPr>
          <a:xfrm>
            <a:off x="838200" y="6356350"/>
            <a:ext cx="2743200" cy="365125"/>
          </a:xfrm>
          <a:prstGeom prst="rect">
            <a:avLst/>
          </a:prstGeom>
        </p:spPr>
        <p:txBody>
          <a:bodyPr/>
          <a:lstStyle/>
          <a:p>
            <a:fld id="{A58B1371-8631-42E9-BE17-DC0735795914}" type="datetime1">
              <a:rPr lang="de-DE" smtClean="0"/>
              <a:t>11.09.2026</a:t>
            </a:fld>
            <a:endParaRPr lang="de-DE"/>
          </a:p>
        </p:txBody>
      </p:sp>
      <p:sp>
        <p:nvSpPr>
          <p:cNvPr id="5" name="Fußzeilenplatzhalter 4">
            <a:extLst>
              <a:ext uri="{FF2B5EF4-FFF2-40B4-BE49-F238E27FC236}">
                <a16:creationId xmlns:a16="http://schemas.microsoft.com/office/drawing/2014/main" id="{0C743247-B6E4-41B1-B9D9-D10C9F38147D}"/>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F1CDBF26-4062-411B-904A-2D4B45A70290}"/>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1092726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A22B41-7686-4265-AEA9-987C85E1DC84}"/>
              </a:ext>
            </a:extLst>
          </p:cNvPr>
          <p:cNvSpPr>
            <a:spLocks noGrp="1"/>
          </p:cNvSpPr>
          <p:nvPr>
            <p:ph type="title"/>
          </p:nvPr>
        </p:nvSpPr>
        <p:spPr>
          <a:xfrm>
            <a:off x="838200" y="365125"/>
            <a:ext cx="10515600" cy="1325563"/>
          </a:xfrm>
          <a:prstGeom prst="rect">
            <a:avLst/>
          </a:prstGeom>
        </p:spPr>
        <p:txBody>
          <a:bodyPr/>
          <a:lstStyle/>
          <a:p>
            <a:r>
              <a:rPr lang="de-DE"/>
              <a:t>Mastertitelformat bearbeiten</a:t>
            </a:r>
          </a:p>
        </p:txBody>
      </p:sp>
      <p:sp>
        <p:nvSpPr>
          <p:cNvPr id="3" name="Inhaltsplatzhalter 2">
            <a:extLst>
              <a:ext uri="{FF2B5EF4-FFF2-40B4-BE49-F238E27FC236}">
                <a16:creationId xmlns:a16="http://schemas.microsoft.com/office/drawing/2014/main" id="{323269E8-5A39-48D0-A114-5918432A679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45B0C1A-E376-4056-B2B8-FCEC6E20EC56}"/>
              </a:ext>
            </a:extLst>
          </p:cNvPr>
          <p:cNvSpPr>
            <a:spLocks noGrp="1"/>
          </p:cNvSpPr>
          <p:nvPr>
            <p:ph type="dt" sz="half" idx="10"/>
          </p:nvPr>
        </p:nvSpPr>
        <p:spPr>
          <a:xfrm>
            <a:off x="838200" y="6356350"/>
            <a:ext cx="2743200" cy="365125"/>
          </a:xfrm>
          <a:prstGeom prst="rect">
            <a:avLst/>
          </a:prstGeom>
        </p:spPr>
        <p:txBody>
          <a:bodyPr/>
          <a:lstStyle/>
          <a:p>
            <a:fld id="{8A90930D-D50B-426E-A173-AECD7B9836B0}" type="datetime1">
              <a:rPr lang="de-DE" smtClean="0"/>
              <a:t>11.09.2026</a:t>
            </a:fld>
            <a:endParaRPr lang="de-DE"/>
          </a:p>
        </p:txBody>
      </p:sp>
      <p:sp>
        <p:nvSpPr>
          <p:cNvPr id="5" name="Fußzeilenplatzhalter 4">
            <a:extLst>
              <a:ext uri="{FF2B5EF4-FFF2-40B4-BE49-F238E27FC236}">
                <a16:creationId xmlns:a16="http://schemas.microsoft.com/office/drawing/2014/main" id="{F85E464F-9160-4D30-97E0-C4035CBA2193}"/>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8C228D07-DDD8-4E7D-99E0-5ABF489EC813}"/>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94649540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95B535-F8F1-4462-9DA2-F2A5C87D8C9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7EC5DC71-1613-49E4-9471-00C5D2C560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7F9FF71F-0484-47D8-936D-0E52F0E75121}"/>
              </a:ext>
            </a:extLst>
          </p:cNvPr>
          <p:cNvSpPr>
            <a:spLocks noGrp="1"/>
          </p:cNvSpPr>
          <p:nvPr>
            <p:ph type="dt" sz="half" idx="10"/>
          </p:nvPr>
        </p:nvSpPr>
        <p:spPr>
          <a:xfrm>
            <a:off x="838200" y="6356350"/>
            <a:ext cx="2743200" cy="365125"/>
          </a:xfrm>
          <a:prstGeom prst="rect">
            <a:avLst/>
          </a:prstGeom>
        </p:spPr>
        <p:txBody>
          <a:bodyPr/>
          <a:lstStyle/>
          <a:p>
            <a:fld id="{3AB9311F-C712-40F1-B9D2-378F1BE6EB0B}" type="datetime1">
              <a:rPr lang="de-DE" smtClean="0"/>
              <a:t>11.09.2026</a:t>
            </a:fld>
            <a:endParaRPr lang="de-DE"/>
          </a:p>
        </p:txBody>
      </p:sp>
      <p:sp>
        <p:nvSpPr>
          <p:cNvPr id="5" name="Fußzeilenplatzhalter 4">
            <a:extLst>
              <a:ext uri="{FF2B5EF4-FFF2-40B4-BE49-F238E27FC236}">
                <a16:creationId xmlns:a16="http://schemas.microsoft.com/office/drawing/2014/main" id="{5EE6D419-25BD-4A34-9CFA-0CAC2BFC5CEF}"/>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92C6CFA0-0C43-4E53-B2F7-E21836216566}"/>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2529887"/>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5DECDC-2CAF-492A-A820-54F3419920DB}"/>
              </a:ext>
            </a:extLst>
          </p:cNvPr>
          <p:cNvSpPr>
            <a:spLocks noGrp="1"/>
          </p:cNvSpPr>
          <p:nvPr>
            <p:ph type="title"/>
          </p:nvPr>
        </p:nvSpPr>
        <p:spPr>
          <a:xfrm>
            <a:off x="838200" y="365125"/>
            <a:ext cx="10515600" cy="1325563"/>
          </a:xfrm>
          <a:prstGeom prst="rect">
            <a:avLst/>
          </a:prstGeom>
        </p:spPr>
        <p:txBody>
          <a:bodyPr/>
          <a:lstStyle/>
          <a:p>
            <a:r>
              <a:rPr lang="de-DE"/>
              <a:t>Mastertitelformat bearbeiten</a:t>
            </a:r>
          </a:p>
        </p:txBody>
      </p:sp>
      <p:sp>
        <p:nvSpPr>
          <p:cNvPr id="3" name="Inhaltsplatzhalter 2">
            <a:extLst>
              <a:ext uri="{FF2B5EF4-FFF2-40B4-BE49-F238E27FC236}">
                <a16:creationId xmlns:a16="http://schemas.microsoft.com/office/drawing/2014/main" id="{C4913A42-88C8-41F3-AF00-2B2ED11ABE42}"/>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4267D310-667B-4503-A485-4D6E09E6C84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C3A4DBDE-80C3-4919-B15B-0AA55FE4F551}"/>
              </a:ext>
            </a:extLst>
          </p:cNvPr>
          <p:cNvSpPr>
            <a:spLocks noGrp="1"/>
          </p:cNvSpPr>
          <p:nvPr>
            <p:ph type="dt" sz="half" idx="10"/>
          </p:nvPr>
        </p:nvSpPr>
        <p:spPr>
          <a:xfrm>
            <a:off x="838200" y="6356350"/>
            <a:ext cx="2743200" cy="365125"/>
          </a:xfrm>
          <a:prstGeom prst="rect">
            <a:avLst/>
          </a:prstGeom>
        </p:spPr>
        <p:txBody>
          <a:bodyPr/>
          <a:lstStyle/>
          <a:p>
            <a:fld id="{29AC43AA-69B8-4B77-9EF0-62922C7B784F}" type="datetime1">
              <a:rPr lang="de-DE" smtClean="0"/>
              <a:t>11.09.2026</a:t>
            </a:fld>
            <a:endParaRPr lang="de-DE"/>
          </a:p>
        </p:txBody>
      </p:sp>
      <p:sp>
        <p:nvSpPr>
          <p:cNvPr id="6" name="Fußzeilenplatzhalter 5">
            <a:extLst>
              <a:ext uri="{FF2B5EF4-FFF2-40B4-BE49-F238E27FC236}">
                <a16:creationId xmlns:a16="http://schemas.microsoft.com/office/drawing/2014/main" id="{23D0571E-947C-4EEC-82B5-B57090FB88D8}"/>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CD696F84-494B-446C-AC4F-365494261891}"/>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159569636"/>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C1C871-DF33-49E6-ADB3-7FB19C78285E}"/>
              </a:ext>
            </a:extLst>
          </p:cNvPr>
          <p:cNvSpPr>
            <a:spLocks noGrp="1"/>
          </p:cNvSpPr>
          <p:nvPr>
            <p:ph type="title"/>
          </p:nvPr>
        </p:nvSpPr>
        <p:spPr>
          <a:xfrm>
            <a:off x="839788" y="365125"/>
            <a:ext cx="10515600" cy="1325563"/>
          </a:xfrm>
          <a:prstGeom prst="rect">
            <a:avLst/>
          </a:prstGeom>
        </p:spPr>
        <p:txBody>
          <a:bodyPr/>
          <a:lstStyle/>
          <a:p>
            <a:r>
              <a:rPr lang="de-DE"/>
              <a:t>Mastertitelformat bearbeiten</a:t>
            </a:r>
          </a:p>
        </p:txBody>
      </p:sp>
      <p:sp>
        <p:nvSpPr>
          <p:cNvPr id="3" name="Textplatzhalter 2">
            <a:extLst>
              <a:ext uri="{FF2B5EF4-FFF2-40B4-BE49-F238E27FC236}">
                <a16:creationId xmlns:a16="http://schemas.microsoft.com/office/drawing/2014/main" id="{3B8388D8-174F-472A-84AF-BA5D9B5AB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FB24BBB-0585-4331-85FB-C45BB7BD09CA}"/>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AA65954F-8A36-4E91-A935-382A4591A0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326447BD-652A-4799-82A3-168060CEFA1A}"/>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C5BDDDFE-0B79-46A7-96C9-422FDD820E66}"/>
              </a:ext>
            </a:extLst>
          </p:cNvPr>
          <p:cNvSpPr>
            <a:spLocks noGrp="1"/>
          </p:cNvSpPr>
          <p:nvPr>
            <p:ph type="dt" sz="half" idx="10"/>
          </p:nvPr>
        </p:nvSpPr>
        <p:spPr>
          <a:xfrm>
            <a:off x="838200" y="6356350"/>
            <a:ext cx="2743200" cy="365125"/>
          </a:xfrm>
          <a:prstGeom prst="rect">
            <a:avLst/>
          </a:prstGeom>
        </p:spPr>
        <p:txBody>
          <a:bodyPr/>
          <a:lstStyle/>
          <a:p>
            <a:fld id="{BE440B46-1CF0-48AA-B8EB-92CF39E83072}" type="datetime1">
              <a:rPr lang="de-DE" smtClean="0"/>
              <a:t>11.09.2026</a:t>
            </a:fld>
            <a:endParaRPr lang="de-DE"/>
          </a:p>
        </p:txBody>
      </p:sp>
      <p:sp>
        <p:nvSpPr>
          <p:cNvPr id="8" name="Fußzeilenplatzhalter 7">
            <a:extLst>
              <a:ext uri="{FF2B5EF4-FFF2-40B4-BE49-F238E27FC236}">
                <a16:creationId xmlns:a16="http://schemas.microsoft.com/office/drawing/2014/main" id="{82B8FB52-EFF1-483E-9D8B-28892F480CC2}"/>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9" name="Foliennummernplatzhalter 8">
            <a:extLst>
              <a:ext uri="{FF2B5EF4-FFF2-40B4-BE49-F238E27FC236}">
                <a16:creationId xmlns:a16="http://schemas.microsoft.com/office/drawing/2014/main" id="{7D7C62B7-F3AD-4072-AA98-C8F9153CE363}"/>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11373146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38DAD1-98DC-4AAE-B855-686ABA3B492C}"/>
              </a:ext>
            </a:extLst>
          </p:cNvPr>
          <p:cNvSpPr>
            <a:spLocks noGrp="1"/>
          </p:cNvSpPr>
          <p:nvPr>
            <p:ph type="title"/>
          </p:nvPr>
        </p:nvSpPr>
        <p:spPr>
          <a:xfrm>
            <a:off x="838200" y="365125"/>
            <a:ext cx="10515600" cy="1325563"/>
          </a:xfrm>
          <a:prstGeom prst="rect">
            <a:avLst/>
          </a:prstGeom>
        </p:spPr>
        <p:txBody>
          <a:bodyPr/>
          <a:lstStyle/>
          <a:p>
            <a:r>
              <a:rPr lang="de-DE"/>
              <a:t>Mastertitelformat bearbeiten</a:t>
            </a:r>
          </a:p>
        </p:txBody>
      </p:sp>
      <p:sp>
        <p:nvSpPr>
          <p:cNvPr id="3" name="Datumsplatzhalter 2">
            <a:extLst>
              <a:ext uri="{FF2B5EF4-FFF2-40B4-BE49-F238E27FC236}">
                <a16:creationId xmlns:a16="http://schemas.microsoft.com/office/drawing/2014/main" id="{159A609C-4D4E-401A-B181-29A1A77FB28F}"/>
              </a:ext>
            </a:extLst>
          </p:cNvPr>
          <p:cNvSpPr>
            <a:spLocks noGrp="1"/>
          </p:cNvSpPr>
          <p:nvPr>
            <p:ph type="dt" sz="half" idx="10"/>
          </p:nvPr>
        </p:nvSpPr>
        <p:spPr>
          <a:xfrm>
            <a:off x="838200" y="6356350"/>
            <a:ext cx="2743200" cy="365125"/>
          </a:xfrm>
          <a:prstGeom prst="rect">
            <a:avLst/>
          </a:prstGeom>
        </p:spPr>
        <p:txBody>
          <a:bodyPr/>
          <a:lstStyle/>
          <a:p>
            <a:fld id="{F88AAC53-A9A9-48E9-9D9E-7AA30225DBFB}" type="datetime1">
              <a:rPr lang="de-DE" smtClean="0"/>
              <a:t>11.09.2026</a:t>
            </a:fld>
            <a:endParaRPr lang="de-DE"/>
          </a:p>
        </p:txBody>
      </p:sp>
      <p:sp>
        <p:nvSpPr>
          <p:cNvPr id="4" name="Fußzeilenplatzhalter 3">
            <a:extLst>
              <a:ext uri="{FF2B5EF4-FFF2-40B4-BE49-F238E27FC236}">
                <a16:creationId xmlns:a16="http://schemas.microsoft.com/office/drawing/2014/main" id="{BA06DA16-ED91-47A5-9633-9D9714FC8850}"/>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5" name="Foliennummernplatzhalter 4">
            <a:extLst>
              <a:ext uri="{FF2B5EF4-FFF2-40B4-BE49-F238E27FC236}">
                <a16:creationId xmlns:a16="http://schemas.microsoft.com/office/drawing/2014/main" id="{86E0967C-BB27-48D8-9119-8651736A0897}"/>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30723669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C8FC598-4DA0-413F-A07D-FBB28589E83F}"/>
              </a:ext>
            </a:extLst>
          </p:cNvPr>
          <p:cNvSpPr>
            <a:spLocks noGrp="1"/>
          </p:cNvSpPr>
          <p:nvPr>
            <p:ph type="dt" sz="half" idx="10"/>
          </p:nvPr>
        </p:nvSpPr>
        <p:spPr>
          <a:xfrm>
            <a:off x="838200" y="6356350"/>
            <a:ext cx="2743200" cy="365125"/>
          </a:xfrm>
          <a:prstGeom prst="rect">
            <a:avLst/>
          </a:prstGeom>
        </p:spPr>
        <p:txBody>
          <a:bodyPr/>
          <a:lstStyle/>
          <a:p>
            <a:fld id="{6A8433BF-D6F0-45C4-99E7-FF0E46AF16F5}" type="datetime1">
              <a:rPr lang="de-DE" smtClean="0"/>
              <a:t>11.09.2026</a:t>
            </a:fld>
            <a:endParaRPr lang="de-DE"/>
          </a:p>
        </p:txBody>
      </p:sp>
      <p:sp>
        <p:nvSpPr>
          <p:cNvPr id="3" name="Fußzeilenplatzhalter 2">
            <a:extLst>
              <a:ext uri="{FF2B5EF4-FFF2-40B4-BE49-F238E27FC236}">
                <a16:creationId xmlns:a16="http://schemas.microsoft.com/office/drawing/2014/main" id="{D69424B8-A2CF-4758-92A7-FA6EC2605ACD}"/>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4" name="Foliennummernplatzhalter 3">
            <a:extLst>
              <a:ext uri="{FF2B5EF4-FFF2-40B4-BE49-F238E27FC236}">
                <a16:creationId xmlns:a16="http://schemas.microsoft.com/office/drawing/2014/main" id="{0C7239A2-042A-4B98-8AF0-DC7ED2E45CE0}"/>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58493445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F8E823-5568-40F0-91F1-39BBD21C671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88BC8C6A-0016-461A-8674-558FA12F7F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73262711-45B3-4E25-B18C-CD7EA78255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29000C2-CE9F-4F7C-B6E7-2086E02EA636}"/>
              </a:ext>
            </a:extLst>
          </p:cNvPr>
          <p:cNvSpPr>
            <a:spLocks noGrp="1"/>
          </p:cNvSpPr>
          <p:nvPr>
            <p:ph type="dt" sz="half" idx="10"/>
          </p:nvPr>
        </p:nvSpPr>
        <p:spPr>
          <a:xfrm>
            <a:off x="838200" y="6356350"/>
            <a:ext cx="2743200" cy="365125"/>
          </a:xfrm>
          <a:prstGeom prst="rect">
            <a:avLst/>
          </a:prstGeom>
        </p:spPr>
        <p:txBody>
          <a:bodyPr/>
          <a:lstStyle/>
          <a:p>
            <a:fld id="{B19A3514-6D38-4C0A-9142-ACDD54AF831C}" type="datetime1">
              <a:rPr lang="de-DE" smtClean="0"/>
              <a:t>11.09.2026</a:t>
            </a:fld>
            <a:endParaRPr lang="de-DE"/>
          </a:p>
        </p:txBody>
      </p:sp>
      <p:sp>
        <p:nvSpPr>
          <p:cNvPr id="6" name="Fußzeilenplatzhalter 5">
            <a:extLst>
              <a:ext uri="{FF2B5EF4-FFF2-40B4-BE49-F238E27FC236}">
                <a16:creationId xmlns:a16="http://schemas.microsoft.com/office/drawing/2014/main" id="{AD6C63D0-8AA3-4943-85C1-ECB659BCB47E}"/>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AAFE169B-4464-4EFB-8AAA-7BC87FA981DE}"/>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17683353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E46630-CC90-4EE0-89F8-0F6EAC420E4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50D84E0B-5199-46B9-98BC-A78D4BCAD7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EEB85318-EEE7-4AF0-8CF7-9633ECB827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99FD5FB-7C92-4717-9AA2-ABBBF682DBA2}"/>
              </a:ext>
            </a:extLst>
          </p:cNvPr>
          <p:cNvSpPr>
            <a:spLocks noGrp="1"/>
          </p:cNvSpPr>
          <p:nvPr>
            <p:ph type="dt" sz="half" idx="10"/>
          </p:nvPr>
        </p:nvSpPr>
        <p:spPr>
          <a:xfrm>
            <a:off x="838200" y="6356350"/>
            <a:ext cx="2743200" cy="365125"/>
          </a:xfrm>
          <a:prstGeom prst="rect">
            <a:avLst/>
          </a:prstGeom>
        </p:spPr>
        <p:txBody>
          <a:bodyPr/>
          <a:lstStyle/>
          <a:p>
            <a:fld id="{3AEEED42-3888-4AB6-AFC5-456A95ED250D}" type="datetime1">
              <a:rPr lang="de-DE" smtClean="0"/>
              <a:t>11.09.2026</a:t>
            </a:fld>
            <a:endParaRPr lang="de-DE"/>
          </a:p>
        </p:txBody>
      </p:sp>
      <p:sp>
        <p:nvSpPr>
          <p:cNvPr id="6" name="Fußzeilenplatzhalter 5">
            <a:extLst>
              <a:ext uri="{FF2B5EF4-FFF2-40B4-BE49-F238E27FC236}">
                <a16:creationId xmlns:a16="http://schemas.microsoft.com/office/drawing/2014/main" id="{F32AAAE8-0BF0-4424-8A5B-25C596F19099}"/>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3D27B736-4A0B-478D-A7FB-5705A37CEA34}"/>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7428244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3EF548-B8A4-4158-BEC7-038BDE17399D}"/>
              </a:ext>
            </a:extLst>
          </p:cNvPr>
          <p:cNvSpPr>
            <a:spLocks noGrp="1"/>
          </p:cNvSpPr>
          <p:nvPr>
            <p:ph type="title"/>
          </p:nvPr>
        </p:nvSpPr>
        <p:spPr>
          <a:xfrm>
            <a:off x="838200" y="365125"/>
            <a:ext cx="10515600" cy="1325563"/>
          </a:xfrm>
          <a:prstGeom prst="rect">
            <a:avLst/>
          </a:prstGeom>
        </p:spPr>
        <p:txBody>
          <a:bodyPr/>
          <a:lstStyle/>
          <a:p>
            <a:r>
              <a:rPr lang="de-DE"/>
              <a:t>Mastertitelformat bearbeiten</a:t>
            </a:r>
          </a:p>
        </p:txBody>
      </p:sp>
      <p:sp>
        <p:nvSpPr>
          <p:cNvPr id="3" name="Vertikaler Textplatzhalter 2">
            <a:extLst>
              <a:ext uri="{FF2B5EF4-FFF2-40B4-BE49-F238E27FC236}">
                <a16:creationId xmlns:a16="http://schemas.microsoft.com/office/drawing/2014/main" id="{5D626CE7-C233-4B8A-8A8E-F400836E0F2D}"/>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B17F5EF-304E-41FB-841B-16FC0182DD89}"/>
              </a:ext>
            </a:extLst>
          </p:cNvPr>
          <p:cNvSpPr>
            <a:spLocks noGrp="1"/>
          </p:cNvSpPr>
          <p:nvPr>
            <p:ph type="dt" sz="half" idx="10"/>
          </p:nvPr>
        </p:nvSpPr>
        <p:spPr>
          <a:xfrm>
            <a:off x="838200" y="6356350"/>
            <a:ext cx="2743200" cy="365125"/>
          </a:xfrm>
          <a:prstGeom prst="rect">
            <a:avLst/>
          </a:prstGeom>
        </p:spPr>
        <p:txBody>
          <a:bodyPr/>
          <a:lstStyle/>
          <a:p>
            <a:fld id="{A66B0FFB-4B15-4430-91C9-895AAACD4E45}" type="datetime1">
              <a:rPr lang="de-DE" smtClean="0"/>
              <a:t>11.09.2026</a:t>
            </a:fld>
            <a:endParaRPr lang="de-DE"/>
          </a:p>
        </p:txBody>
      </p:sp>
      <p:sp>
        <p:nvSpPr>
          <p:cNvPr id="5" name="Fußzeilenplatzhalter 4">
            <a:extLst>
              <a:ext uri="{FF2B5EF4-FFF2-40B4-BE49-F238E27FC236}">
                <a16:creationId xmlns:a16="http://schemas.microsoft.com/office/drawing/2014/main" id="{C581AC02-6B88-4D31-A276-2081F79C21E4}"/>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861A3CAA-2CE7-48F2-A4C7-0E3F1E5AAA52}"/>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77473422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222073C3-67C9-47CC-BE55-D9A6955114BA}"/>
              </a:ext>
            </a:extLst>
          </p:cNvPr>
          <p:cNvSpPr>
            <a:spLocks noGrp="1"/>
          </p:cNvSpPr>
          <p:nvPr>
            <p:ph type="title" orient="vert"/>
          </p:nvPr>
        </p:nvSpPr>
        <p:spPr>
          <a:xfrm>
            <a:off x="8724900" y="365125"/>
            <a:ext cx="2628900" cy="5811838"/>
          </a:xfrm>
          <a:prstGeom prst="rect">
            <a:avLst/>
          </a:prstGeo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AB499C2D-7298-4DE8-8253-C16E5320998D}"/>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3A15FEC-07FC-4564-AECB-F162BF9E92AF}"/>
              </a:ext>
            </a:extLst>
          </p:cNvPr>
          <p:cNvSpPr>
            <a:spLocks noGrp="1"/>
          </p:cNvSpPr>
          <p:nvPr>
            <p:ph type="dt" sz="half" idx="10"/>
          </p:nvPr>
        </p:nvSpPr>
        <p:spPr>
          <a:xfrm>
            <a:off x="838200" y="6356350"/>
            <a:ext cx="2743200" cy="365125"/>
          </a:xfrm>
          <a:prstGeom prst="rect">
            <a:avLst/>
          </a:prstGeom>
        </p:spPr>
        <p:txBody>
          <a:bodyPr/>
          <a:lstStyle/>
          <a:p>
            <a:fld id="{A44DF6DD-F3EC-45F3-B061-66A9BA8B46CD}" type="datetime1">
              <a:rPr lang="de-DE" smtClean="0"/>
              <a:t>11.09.2026</a:t>
            </a:fld>
            <a:endParaRPr lang="de-DE"/>
          </a:p>
        </p:txBody>
      </p:sp>
      <p:sp>
        <p:nvSpPr>
          <p:cNvPr id="5" name="Fußzeilenplatzhalter 4">
            <a:extLst>
              <a:ext uri="{FF2B5EF4-FFF2-40B4-BE49-F238E27FC236}">
                <a16:creationId xmlns:a16="http://schemas.microsoft.com/office/drawing/2014/main" id="{22D4D40D-E626-4078-91CA-00B9E646CDAE}"/>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B668643A-EA4D-4D92-9E40-05995864D5F0}"/>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7038586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B30186-50EB-4569-A027-C38EDA6385D5}"/>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FD44D7BE-D056-49E6-957B-56F7B7B2FE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B247939B-01BF-4EC0-BE80-CFBB2D98B4F7}"/>
              </a:ext>
            </a:extLst>
          </p:cNvPr>
          <p:cNvSpPr>
            <a:spLocks noGrp="1"/>
          </p:cNvSpPr>
          <p:nvPr>
            <p:ph type="dt" sz="half" idx="10"/>
          </p:nvPr>
        </p:nvSpPr>
        <p:spPr/>
        <p:txBody>
          <a:bodyPr/>
          <a:lstStyle/>
          <a:p>
            <a:fld id="{740CDB52-D655-4230-A096-111D2FA6B715}" type="datetime1">
              <a:rPr lang="de-DE" smtClean="0"/>
              <a:t>11.09.2026</a:t>
            </a:fld>
            <a:endParaRPr lang="de-DE"/>
          </a:p>
        </p:txBody>
      </p:sp>
      <p:sp>
        <p:nvSpPr>
          <p:cNvPr id="5" name="Fußzeilenplatzhalter 4">
            <a:extLst>
              <a:ext uri="{FF2B5EF4-FFF2-40B4-BE49-F238E27FC236}">
                <a16:creationId xmlns:a16="http://schemas.microsoft.com/office/drawing/2014/main" id="{C34B95D5-6128-4C47-9E5C-3C0D571EA51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F743026-E759-4F75-9E3A-272095EBFED0}"/>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88097839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9304F8-C02B-42AE-B28D-ABE5177FE9B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5AD47172-3CDA-48C6-B73E-655913A5DEC3}"/>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1EDDAFB-8043-4B23-A58B-47C8E26AA8A5}"/>
              </a:ext>
            </a:extLst>
          </p:cNvPr>
          <p:cNvSpPr>
            <a:spLocks noGrp="1"/>
          </p:cNvSpPr>
          <p:nvPr>
            <p:ph type="dt" sz="half" idx="10"/>
          </p:nvPr>
        </p:nvSpPr>
        <p:spPr/>
        <p:txBody>
          <a:bodyPr/>
          <a:lstStyle/>
          <a:p>
            <a:fld id="{BC4B6AD7-5C5F-4753-9EDA-C4D6A1681EAB}" type="datetime1">
              <a:rPr lang="de-DE" smtClean="0"/>
              <a:t>11.09.2026</a:t>
            </a:fld>
            <a:endParaRPr lang="de-DE"/>
          </a:p>
        </p:txBody>
      </p:sp>
      <p:sp>
        <p:nvSpPr>
          <p:cNvPr id="5" name="Fußzeilenplatzhalter 4">
            <a:extLst>
              <a:ext uri="{FF2B5EF4-FFF2-40B4-BE49-F238E27FC236}">
                <a16:creationId xmlns:a16="http://schemas.microsoft.com/office/drawing/2014/main" id="{24FD9038-D560-449C-AC69-E8592CD6311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0C4BCF5-19D7-44C6-93CF-E8D52D47A623}"/>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042214842"/>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7CADD2-3C9D-4835-80D5-CBB6607CDA33}"/>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87718932-B649-4877-ACF2-DEEB69AADB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7C72C302-3640-4406-AA74-38E40DCEC925}"/>
              </a:ext>
            </a:extLst>
          </p:cNvPr>
          <p:cNvSpPr>
            <a:spLocks noGrp="1"/>
          </p:cNvSpPr>
          <p:nvPr>
            <p:ph type="dt" sz="half" idx="10"/>
          </p:nvPr>
        </p:nvSpPr>
        <p:spPr/>
        <p:txBody>
          <a:bodyPr/>
          <a:lstStyle/>
          <a:p>
            <a:fld id="{B54FF6D6-D2C2-4B1E-AC83-54ACA62E9996}" type="datetime1">
              <a:rPr lang="de-DE" smtClean="0"/>
              <a:t>11.09.2026</a:t>
            </a:fld>
            <a:endParaRPr lang="de-DE"/>
          </a:p>
        </p:txBody>
      </p:sp>
      <p:sp>
        <p:nvSpPr>
          <p:cNvPr id="5" name="Fußzeilenplatzhalter 4">
            <a:extLst>
              <a:ext uri="{FF2B5EF4-FFF2-40B4-BE49-F238E27FC236}">
                <a16:creationId xmlns:a16="http://schemas.microsoft.com/office/drawing/2014/main" id="{90254148-2274-44AA-BFD2-90810C393C9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DEB055D-1F67-42D7-92A0-8AA7C24CB051}"/>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175339969"/>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61F61F-0832-453A-B3A3-C9D8DC83738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511E6594-44AD-4F99-9303-05C380033EA2}"/>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37108A04-57C2-4E94-83FB-2F34A45B1CBF}"/>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D97A100E-FEC8-4E43-ABD7-62365C510EF3}"/>
              </a:ext>
            </a:extLst>
          </p:cNvPr>
          <p:cNvSpPr>
            <a:spLocks noGrp="1"/>
          </p:cNvSpPr>
          <p:nvPr>
            <p:ph type="dt" sz="half" idx="10"/>
          </p:nvPr>
        </p:nvSpPr>
        <p:spPr/>
        <p:txBody>
          <a:bodyPr/>
          <a:lstStyle/>
          <a:p>
            <a:fld id="{1028B11D-A991-4856-B7BF-56D7E58D77E6}" type="datetime1">
              <a:rPr lang="de-DE" smtClean="0"/>
              <a:t>11.09.2026</a:t>
            </a:fld>
            <a:endParaRPr lang="de-DE"/>
          </a:p>
        </p:txBody>
      </p:sp>
      <p:sp>
        <p:nvSpPr>
          <p:cNvPr id="6" name="Fußzeilenplatzhalter 5">
            <a:extLst>
              <a:ext uri="{FF2B5EF4-FFF2-40B4-BE49-F238E27FC236}">
                <a16:creationId xmlns:a16="http://schemas.microsoft.com/office/drawing/2014/main" id="{E000BFE8-2864-4770-B67A-96D6AE4C91A9}"/>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58625C8-BAB4-47FC-BC01-B56C8189413D}"/>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425303228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F968DF-EA77-468D-87C3-D77A92558EF9}"/>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14F82D98-BB0D-4A3E-8030-22509E8F3B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4593014A-164A-468E-887E-9457B9206A46}"/>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BDB2873B-1C98-4120-B6DC-5B77C4C875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596548DE-2B5E-44CD-A049-ECC02FC52EE9}"/>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2B77F02F-11AC-4C37-9F67-FD5B74B09CA4}"/>
              </a:ext>
            </a:extLst>
          </p:cNvPr>
          <p:cNvSpPr>
            <a:spLocks noGrp="1"/>
          </p:cNvSpPr>
          <p:nvPr>
            <p:ph type="dt" sz="half" idx="10"/>
          </p:nvPr>
        </p:nvSpPr>
        <p:spPr/>
        <p:txBody>
          <a:bodyPr/>
          <a:lstStyle/>
          <a:p>
            <a:fld id="{B69CDC7B-2FE5-4B8D-A164-ED67A5E5F36D}" type="datetime1">
              <a:rPr lang="de-DE" smtClean="0"/>
              <a:t>11.09.2026</a:t>
            </a:fld>
            <a:endParaRPr lang="de-DE"/>
          </a:p>
        </p:txBody>
      </p:sp>
      <p:sp>
        <p:nvSpPr>
          <p:cNvPr id="8" name="Fußzeilenplatzhalter 7">
            <a:extLst>
              <a:ext uri="{FF2B5EF4-FFF2-40B4-BE49-F238E27FC236}">
                <a16:creationId xmlns:a16="http://schemas.microsoft.com/office/drawing/2014/main" id="{1CC0DFBA-FD09-4E02-B510-86EA13DEFD56}"/>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0C16707F-7F01-42AD-855D-A0DBD40C29D2}"/>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56696741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A86719-CABE-488F-BC2B-F8BC78617123}"/>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54DF8B6D-4017-46BA-9872-152865CB37B6}"/>
              </a:ext>
            </a:extLst>
          </p:cNvPr>
          <p:cNvSpPr>
            <a:spLocks noGrp="1"/>
          </p:cNvSpPr>
          <p:nvPr>
            <p:ph type="dt" sz="half" idx="10"/>
          </p:nvPr>
        </p:nvSpPr>
        <p:spPr/>
        <p:txBody>
          <a:bodyPr/>
          <a:lstStyle/>
          <a:p>
            <a:fld id="{08BBFE02-6DF4-48A4-9A13-819EA5233DC3}" type="datetime1">
              <a:rPr lang="de-DE" smtClean="0"/>
              <a:t>11.09.2026</a:t>
            </a:fld>
            <a:endParaRPr lang="de-DE"/>
          </a:p>
        </p:txBody>
      </p:sp>
      <p:sp>
        <p:nvSpPr>
          <p:cNvPr id="4" name="Fußzeilenplatzhalter 3">
            <a:extLst>
              <a:ext uri="{FF2B5EF4-FFF2-40B4-BE49-F238E27FC236}">
                <a16:creationId xmlns:a16="http://schemas.microsoft.com/office/drawing/2014/main" id="{3646823B-90CC-4E66-8AD8-5E02A653E927}"/>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7ED6BC18-0BCC-40B0-B74E-6337C5A5B319}"/>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147196621"/>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FF61BA9-96A0-41FB-B955-0502537B1347}"/>
              </a:ext>
            </a:extLst>
          </p:cNvPr>
          <p:cNvSpPr>
            <a:spLocks noGrp="1"/>
          </p:cNvSpPr>
          <p:nvPr>
            <p:ph type="dt" sz="half" idx="10"/>
          </p:nvPr>
        </p:nvSpPr>
        <p:spPr/>
        <p:txBody>
          <a:bodyPr/>
          <a:lstStyle/>
          <a:p>
            <a:fld id="{2036C6DE-2631-4449-82CA-C7B002297492}" type="datetime1">
              <a:rPr lang="de-DE" smtClean="0"/>
              <a:t>11.09.2026</a:t>
            </a:fld>
            <a:endParaRPr lang="de-DE"/>
          </a:p>
        </p:txBody>
      </p:sp>
      <p:sp>
        <p:nvSpPr>
          <p:cNvPr id="3" name="Fußzeilenplatzhalter 2">
            <a:extLst>
              <a:ext uri="{FF2B5EF4-FFF2-40B4-BE49-F238E27FC236}">
                <a16:creationId xmlns:a16="http://schemas.microsoft.com/office/drawing/2014/main" id="{F3C6D298-4D73-4C3A-860A-FB147E3DBBE8}"/>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82C2F33D-FB39-4E2F-B070-8BBBC3DEE4E6}"/>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1459353499"/>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23FC4-A4F9-453D-AB83-D9C435B0E14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9E866D7E-FBCE-4F7F-AD7F-30A7E6027E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7C875029-22C9-4417-B90B-74E139E57F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A00B1AB-6FB0-413A-BBBA-0876BC5BF439}"/>
              </a:ext>
            </a:extLst>
          </p:cNvPr>
          <p:cNvSpPr>
            <a:spLocks noGrp="1"/>
          </p:cNvSpPr>
          <p:nvPr>
            <p:ph type="dt" sz="half" idx="10"/>
          </p:nvPr>
        </p:nvSpPr>
        <p:spPr/>
        <p:txBody>
          <a:bodyPr/>
          <a:lstStyle/>
          <a:p>
            <a:fld id="{DA393BBA-1E86-45F7-9E46-08799DFA16D5}" type="datetime1">
              <a:rPr lang="de-DE" smtClean="0"/>
              <a:t>11.09.2026</a:t>
            </a:fld>
            <a:endParaRPr lang="de-DE"/>
          </a:p>
        </p:txBody>
      </p:sp>
      <p:sp>
        <p:nvSpPr>
          <p:cNvPr id="6" name="Fußzeilenplatzhalter 5">
            <a:extLst>
              <a:ext uri="{FF2B5EF4-FFF2-40B4-BE49-F238E27FC236}">
                <a16:creationId xmlns:a16="http://schemas.microsoft.com/office/drawing/2014/main" id="{A0529B87-83E1-4195-9EC9-48DC35B1503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038868C8-B082-439C-921B-A5BA137C1BD6}"/>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1823975821"/>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6E1DBB-DE30-4DF0-9D32-E816E0E6F13A}"/>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003AC2F9-6E5B-4BFD-B247-15E47951C7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92FD57AD-8511-445C-A305-912A2380D8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99447ACB-A493-4572-8C37-53ED09A67D27}"/>
              </a:ext>
            </a:extLst>
          </p:cNvPr>
          <p:cNvSpPr>
            <a:spLocks noGrp="1"/>
          </p:cNvSpPr>
          <p:nvPr>
            <p:ph type="dt" sz="half" idx="10"/>
          </p:nvPr>
        </p:nvSpPr>
        <p:spPr/>
        <p:txBody>
          <a:bodyPr/>
          <a:lstStyle/>
          <a:p>
            <a:fld id="{524A5697-48CC-427B-A3A6-1A507D8F9B02}" type="datetime1">
              <a:rPr lang="de-DE" smtClean="0"/>
              <a:t>11.09.2026</a:t>
            </a:fld>
            <a:endParaRPr lang="de-DE"/>
          </a:p>
        </p:txBody>
      </p:sp>
      <p:sp>
        <p:nvSpPr>
          <p:cNvPr id="6" name="Fußzeilenplatzhalter 5">
            <a:extLst>
              <a:ext uri="{FF2B5EF4-FFF2-40B4-BE49-F238E27FC236}">
                <a16:creationId xmlns:a16="http://schemas.microsoft.com/office/drawing/2014/main" id="{93A7D557-2107-45C7-A2F2-7D5303A99B4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5DFAC30-B23D-4897-95B3-7CDBB6F42C53}"/>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11550908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D5F19B-D038-4C16-B726-5ADF3C0F6DE7}"/>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BAF67943-C285-4A75-85DF-567749528AD4}"/>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63F1712-29C5-4923-A639-7E90B449E45A}"/>
              </a:ext>
            </a:extLst>
          </p:cNvPr>
          <p:cNvSpPr>
            <a:spLocks noGrp="1"/>
          </p:cNvSpPr>
          <p:nvPr>
            <p:ph type="dt" sz="half" idx="10"/>
          </p:nvPr>
        </p:nvSpPr>
        <p:spPr/>
        <p:txBody>
          <a:bodyPr/>
          <a:lstStyle/>
          <a:p>
            <a:fld id="{00F7FC69-3EDC-4C1A-824F-B34CF245A85C}" type="datetime1">
              <a:rPr lang="de-DE" smtClean="0"/>
              <a:t>11.09.2026</a:t>
            </a:fld>
            <a:endParaRPr lang="de-DE"/>
          </a:p>
        </p:txBody>
      </p:sp>
      <p:sp>
        <p:nvSpPr>
          <p:cNvPr id="5" name="Fußzeilenplatzhalter 4">
            <a:extLst>
              <a:ext uri="{FF2B5EF4-FFF2-40B4-BE49-F238E27FC236}">
                <a16:creationId xmlns:a16="http://schemas.microsoft.com/office/drawing/2014/main" id="{E40B8A40-DEAE-4596-AB95-40568DF8C31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9810F92-2077-4DE1-B213-666D7F19181C}"/>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2839623076"/>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89A402CD-A87A-4D43-8037-D6F3F60B6A39}"/>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5805ACAD-9E91-4C4D-9129-D90803D95959}"/>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F30F3DA-1AB1-4450-9BF7-37F617271DB0}"/>
              </a:ext>
            </a:extLst>
          </p:cNvPr>
          <p:cNvSpPr>
            <a:spLocks noGrp="1"/>
          </p:cNvSpPr>
          <p:nvPr>
            <p:ph type="dt" sz="half" idx="10"/>
          </p:nvPr>
        </p:nvSpPr>
        <p:spPr/>
        <p:txBody>
          <a:bodyPr/>
          <a:lstStyle/>
          <a:p>
            <a:fld id="{7F0A82BE-50E8-4724-A3FB-EA8C7332D7D0}" type="datetime1">
              <a:rPr lang="de-DE" smtClean="0"/>
              <a:t>11.09.2026</a:t>
            </a:fld>
            <a:endParaRPr lang="de-DE"/>
          </a:p>
        </p:txBody>
      </p:sp>
      <p:sp>
        <p:nvSpPr>
          <p:cNvPr id="5" name="Fußzeilenplatzhalter 4">
            <a:extLst>
              <a:ext uri="{FF2B5EF4-FFF2-40B4-BE49-F238E27FC236}">
                <a16:creationId xmlns:a16="http://schemas.microsoft.com/office/drawing/2014/main" id="{EBDC8E54-8C47-4CEB-BF6F-27B86357EED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8A11D70-3986-4583-98F7-7A4A18D56C02}"/>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292728668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6E9A3F28-3ECD-483D-BFE8-FB8028D9F4A6}"/>
              </a:ext>
            </a:extLst>
          </p:cNvPr>
          <p:cNvSpPr>
            <a:spLocks noGrp="1"/>
          </p:cNvSpPr>
          <p:nvPr>
            <p:ph type="body" idx="1"/>
          </p:nvPr>
        </p:nvSpPr>
        <p:spPr>
          <a:xfrm>
            <a:off x="838200" y="609600"/>
            <a:ext cx="10515600" cy="5567363"/>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liennummernplatzhalter 5">
            <a:extLst>
              <a:ext uri="{FF2B5EF4-FFF2-40B4-BE49-F238E27FC236}">
                <a16:creationId xmlns:a16="http://schemas.microsoft.com/office/drawing/2014/main" id="{7187F33F-5037-4211-A57D-E38FCA5CAA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7F1312-9C82-49F0-935A-9B306C774647}" type="slidenum">
              <a:rPr lang="de-DE" smtClean="0"/>
              <a:t>‹Nr.›</a:t>
            </a:fld>
            <a:endParaRPr lang="de-DE"/>
          </a:p>
        </p:txBody>
      </p:sp>
    </p:spTree>
    <p:extLst>
      <p:ext uri="{BB962C8B-B14F-4D97-AF65-F5344CB8AC3E}">
        <p14:creationId xmlns:p14="http://schemas.microsoft.com/office/powerpoint/2010/main" val="40839231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E5AE5D47-C72F-4F54-8034-CDC2F2B84E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47ED68E3-86C3-4103-80DB-0B5F8C50FB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F4F6559-1CB1-4782-92D4-648DD43FDA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309493-937E-4689-8725-2D168DDF5BA9}" type="datetime1">
              <a:rPr lang="de-DE" smtClean="0"/>
              <a:t>11.09.2026</a:t>
            </a:fld>
            <a:endParaRPr lang="de-DE"/>
          </a:p>
        </p:txBody>
      </p:sp>
      <p:sp>
        <p:nvSpPr>
          <p:cNvPr id="5" name="Fußzeilenplatzhalter 4">
            <a:extLst>
              <a:ext uri="{FF2B5EF4-FFF2-40B4-BE49-F238E27FC236}">
                <a16:creationId xmlns:a16="http://schemas.microsoft.com/office/drawing/2014/main" id="{62F24DD8-568E-422A-A9AA-6CD5B0E1C7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7FEE0030-3114-42E2-BF7F-870966610F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44390E-7812-4FF5-89F7-387A7021D3E3}" type="slidenum">
              <a:rPr lang="de-DE" smtClean="0"/>
              <a:t>‹Nr.›</a:t>
            </a:fld>
            <a:endParaRPr lang="de-DE"/>
          </a:p>
        </p:txBody>
      </p:sp>
    </p:spTree>
    <p:extLst>
      <p:ext uri="{BB962C8B-B14F-4D97-AF65-F5344CB8AC3E}">
        <p14:creationId xmlns:p14="http://schemas.microsoft.com/office/powerpoint/2010/main" val="15617465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A3F77C44-E794-4A8B-925C-CF404B59A2A0}"/>
              </a:ext>
            </a:extLst>
          </p:cNvPr>
          <p:cNvSpPr>
            <a:spLocks noGrp="1"/>
          </p:cNvSpPr>
          <p:nvPr>
            <p:ph type="sldNum" sz="quarter" idx="12"/>
          </p:nvPr>
        </p:nvSpPr>
        <p:spPr/>
        <p:txBody>
          <a:bodyPr/>
          <a:lstStyle/>
          <a:p>
            <a:fld id="{4A7F1312-9C82-49F0-935A-9B306C774647}" type="slidenum">
              <a:rPr lang="de-DE" smtClean="0"/>
              <a:t>1</a:t>
            </a:fld>
            <a:endParaRPr lang="de-DE"/>
          </a:p>
        </p:txBody>
      </p:sp>
      <p:sp>
        <p:nvSpPr>
          <p:cNvPr id="5" name="Rechteck 4">
            <a:extLst>
              <a:ext uri="{FF2B5EF4-FFF2-40B4-BE49-F238E27FC236}">
                <a16:creationId xmlns:a16="http://schemas.microsoft.com/office/drawing/2014/main" id="{1D6A2323-8FDF-B9F9-A47D-F354104B29C5}"/>
              </a:ext>
            </a:extLst>
          </p:cNvPr>
          <p:cNvSpPr/>
          <p:nvPr/>
        </p:nvSpPr>
        <p:spPr>
          <a:xfrm>
            <a:off x="0" y="1549021"/>
            <a:ext cx="12192000" cy="4569234"/>
          </a:xfrm>
          <a:prstGeom prst="rect">
            <a:avLst/>
          </a:prstGeom>
          <a:solidFill>
            <a:srgbClr val="EE8A2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1AFCD795-5B8F-4ABE-9B00-772280028334}"/>
              </a:ext>
            </a:extLst>
          </p:cNvPr>
          <p:cNvSpPr>
            <a:spLocks noGrp="1"/>
          </p:cNvSpPr>
          <p:nvPr>
            <p:ph type="ctrTitle"/>
          </p:nvPr>
        </p:nvSpPr>
        <p:spPr>
          <a:xfrm>
            <a:off x="1524000" y="2713154"/>
            <a:ext cx="9144000" cy="2387600"/>
          </a:xfrm>
        </p:spPr>
        <p:txBody>
          <a:bodyPr/>
          <a:lstStyle/>
          <a:p>
            <a:r>
              <a:rPr lang="de-DE" dirty="0">
                <a:solidFill>
                  <a:schemeClr val="bg1"/>
                </a:solidFill>
                <a:latin typeface="Frutiger" panose="020B0500000000000000" pitchFamily="34" charset="0"/>
              </a:rPr>
              <a:t>Europarecht</a:t>
            </a:r>
            <a:br>
              <a:rPr lang="de-DE" dirty="0">
                <a:solidFill>
                  <a:schemeClr val="bg1"/>
                </a:solidFill>
                <a:latin typeface="Frutiger" panose="020B0500000000000000" pitchFamily="34" charset="0"/>
              </a:rPr>
            </a:br>
            <a:br>
              <a:rPr lang="de-DE" dirty="0">
                <a:solidFill>
                  <a:schemeClr val="bg1"/>
                </a:solidFill>
                <a:latin typeface="Frutiger" panose="020B0500000000000000" pitchFamily="34" charset="0"/>
              </a:rPr>
            </a:br>
            <a:r>
              <a:rPr lang="de-DE" dirty="0">
                <a:solidFill>
                  <a:schemeClr val="bg1"/>
                </a:solidFill>
                <a:latin typeface="Frutiger" panose="020B0500000000000000" pitchFamily="34" charset="0"/>
              </a:rPr>
              <a:t>Kurseinheit 2</a:t>
            </a:r>
          </a:p>
        </p:txBody>
      </p:sp>
      <p:pic>
        <p:nvPicPr>
          <p:cNvPr id="9" name="Grafik 8">
            <a:extLst>
              <a:ext uri="{FF2B5EF4-FFF2-40B4-BE49-F238E27FC236}">
                <a16:creationId xmlns:a16="http://schemas.microsoft.com/office/drawing/2014/main" id="{76DF35E2-6640-2D8B-FD88-24D6BCE7662D}"/>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mc:AlternateContent xmlns:mc="http://schemas.openxmlformats.org/markup-compatibility/2006">
        <mc:Choice xmlns:am3d="http://schemas.microsoft.com/office/drawing/2017/model3d" Requires="am3d">
          <p:graphicFrame>
            <p:nvGraphicFramePr>
              <p:cNvPr id="15" name="3D-Modell 14" descr="Schreibtisch Erde Weltkugel">
                <a:extLst>
                  <a:ext uri="{FF2B5EF4-FFF2-40B4-BE49-F238E27FC236}">
                    <a16:creationId xmlns:a16="http://schemas.microsoft.com/office/drawing/2014/main" id="{85D12F07-A52F-498D-E469-2A862058C0B9}"/>
                  </a:ext>
                </a:extLst>
              </p:cNvPr>
              <p:cNvGraphicFramePr/>
              <p:nvPr/>
            </p:nvGraphicFramePr>
            <p:xfrm>
              <a:off x="526474" y="2799030"/>
              <a:ext cx="2372590" cy="3030270"/>
            </p:xfrm>
            <a:graphic>
              <a:graphicData uri="http://schemas.microsoft.com/office/drawing/2017/model3d">
                <am3d:model3d r:embed="rId3">
                  <am3d:spPr>
                    <a:xfrm>
                      <a:off x="0" y="0"/>
                      <a:ext cx="2372590" cy="3030270"/>
                    </a:xfrm>
                    <a:prstGeom prst="rect">
                      <a:avLst/>
                    </a:prstGeom>
                  </am3d:spPr>
                  <am3d:camera>
                    <am3d:pos x="0" y="0" z="68687252"/>
                    <am3d:up dx="0" dy="36000000" dz="0"/>
                    <am3d:lookAt x="0" y="0" z="0"/>
                    <am3d:perspective fov="2700000"/>
                  </am3d:camera>
                  <am3d:trans>
                    <am3d:meterPerModelUnit n="6931035" d="1000000"/>
                    <am3d:preTrans dx="0" dy="0" dz="0"/>
                    <am3d:scale>
                      <am3d:sx n="1000000" d="1000000"/>
                      <am3d:sy n="1000000" d="1000000"/>
                      <am3d:sz n="1000000" d="1000000"/>
                    </am3d:scale>
                    <am3d:rot/>
                    <am3d:postTrans dx="0" dy="0" dz="0"/>
                  </am3d:trans>
                  <am3d:raster rName="Office3DRenderer" rVer="16.0.8326">
                    <am3d:blip r:embed="rId4"/>
                  </am3d:raster>
                  <am3d:objViewport viewportSz="4132018"/>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5" name="3D-Modell 14" descr="Schreibtisch Erde Weltkugel">
                <a:extLst>
                  <a:ext uri="{FF2B5EF4-FFF2-40B4-BE49-F238E27FC236}">
                    <a16:creationId xmlns:a16="http://schemas.microsoft.com/office/drawing/2014/main" id="{85D12F07-A52F-498D-E469-2A862058C0B9}"/>
                  </a:ext>
                </a:extLst>
              </p:cNvPr>
              <p:cNvPicPr>
                <a:picLocks noGrp="1" noRot="1" noChangeAspect="1" noMove="1" noResize="1" noEditPoints="1" noAdjustHandles="1" noChangeArrowheads="1" noChangeShapeType="1" noCrop="1"/>
              </p:cNvPicPr>
              <p:nvPr/>
            </p:nvPicPr>
            <p:blipFill>
              <a:blip r:embed="rId4"/>
              <a:stretch>
                <a:fillRect/>
              </a:stretch>
            </p:blipFill>
            <p:spPr>
              <a:xfrm>
                <a:off x="526474" y="2799030"/>
                <a:ext cx="2372590" cy="3030270"/>
              </a:xfrm>
              <a:prstGeom prst="rect">
                <a:avLst/>
              </a:prstGeom>
            </p:spPr>
          </p:pic>
        </mc:Fallback>
      </mc:AlternateContent>
    </p:spTree>
    <p:extLst>
      <p:ext uri="{BB962C8B-B14F-4D97-AF65-F5344CB8AC3E}">
        <p14:creationId xmlns:p14="http://schemas.microsoft.com/office/powerpoint/2010/main" val="551010606"/>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71791" cy="6204345"/>
          </a:xfrm>
          <a:prstGeom prst="rect">
            <a:avLst/>
          </a:prstGeom>
          <a:noFill/>
        </p:spPr>
        <p:txBody>
          <a:bodyPr wrap="square" lIns="180000" tIns="180000" rIns="180000" bIns="180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Wiederholung: Normenhierarchie</a:t>
            </a: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7" name="Textfeld 26">
            <a:extLst>
              <a:ext uri="{FF2B5EF4-FFF2-40B4-BE49-F238E27FC236}">
                <a16:creationId xmlns:a16="http://schemas.microsoft.com/office/drawing/2014/main" id="{5AEF5AF6-BD2D-43D8-853A-DF7BAE45B424}"/>
              </a:ext>
            </a:extLst>
          </p:cNvPr>
          <p:cNvSpPr txBox="1"/>
          <p:nvPr/>
        </p:nvSpPr>
        <p:spPr>
          <a:xfrm>
            <a:off x="355121" y="1242878"/>
            <a:ext cx="11700000" cy="360000"/>
          </a:xfrm>
          <a:prstGeom prst="rect">
            <a:avLst/>
          </a:prstGeom>
          <a:solidFill>
            <a:schemeClr val="bg2"/>
          </a:solidFill>
        </p:spPr>
        <p:txBody>
          <a:bodyPr wrap="square" lIns="0" tIns="0" rIns="0" bIns="0" rtlCol="0">
            <a:noAutofit/>
          </a:bodyPr>
          <a:lstStyle/>
          <a:p>
            <a:pPr marL="0" marR="0" lvl="0" indent="0" algn="l" defTabSz="360000" rtl="0" eaLnBrk="1" fontAlgn="auto" latinLnBrk="0" hangingPunct="1">
              <a:spcBef>
                <a:spcPts val="0"/>
              </a:spcBef>
              <a:spcAft>
                <a:spcPts val="0"/>
              </a:spcAft>
              <a:buClrTx/>
              <a:buSzTx/>
              <a:buFontTx/>
              <a:buNone/>
              <a:tabLst/>
              <a:defRPr/>
            </a:pP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		Ewigkeitsgarantie: Art. 79 III GG</a:t>
            </a:r>
          </a:p>
        </p:txBody>
      </p:sp>
      <p:sp>
        <p:nvSpPr>
          <p:cNvPr id="29" name="Textfeld 28">
            <a:extLst>
              <a:ext uri="{FF2B5EF4-FFF2-40B4-BE49-F238E27FC236}">
                <a16:creationId xmlns:a16="http://schemas.microsoft.com/office/drawing/2014/main" id="{4662E817-401B-4C09-899D-F290124D5BBD}"/>
              </a:ext>
            </a:extLst>
          </p:cNvPr>
          <p:cNvSpPr txBox="1"/>
          <p:nvPr/>
        </p:nvSpPr>
        <p:spPr>
          <a:xfrm>
            <a:off x="1976283" y="1755127"/>
            <a:ext cx="9984891" cy="360000"/>
          </a:xfrm>
          <a:prstGeom prst="rect">
            <a:avLst/>
          </a:prstGeom>
          <a:noFill/>
        </p:spPr>
        <p:txBody>
          <a:bodyPr wrap="square" lIns="0" tIns="0" rIns="0" bIns="0" rtlCol="0">
            <a:noAutofit/>
          </a:bodyPr>
          <a:lstStyle/>
          <a:p>
            <a:pPr lvl="0" defTabSz="360000">
              <a:defRPr/>
            </a:pPr>
            <a:r>
              <a:rPr lang="de-DE" sz="2400" dirty="0">
                <a:solidFill>
                  <a:prstClr val="black"/>
                </a:solidFill>
                <a:latin typeface="Arial" panose="020B0604020202020204" pitchFamily="34" charset="0"/>
                <a:cs typeface="Arial" panose="020B0604020202020204" pitchFamily="34" charset="0"/>
              </a:rPr>
              <a:t>Verfassungsidentität	→ Art. 23 I 3 GG</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22" name="Gerade Verbindung mit Pfeil 21">
            <a:extLst>
              <a:ext uri="{FF2B5EF4-FFF2-40B4-BE49-F238E27FC236}">
                <a16:creationId xmlns:a16="http://schemas.microsoft.com/office/drawing/2014/main" id="{3F20952B-F312-47D9-94BD-43A33D0B3854}"/>
              </a:ext>
            </a:extLst>
          </p:cNvPr>
          <p:cNvCxnSpPr>
            <a:cxnSpLocks/>
          </p:cNvCxnSpPr>
          <p:nvPr/>
        </p:nvCxnSpPr>
        <p:spPr>
          <a:xfrm>
            <a:off x="1775232" y="1602878"/>
            <a:ext cx="0" cy="664505"/>
          </a:xfrm>
          <a:prstGeom prst="straightConnector1">
            <a:avLst/>
          </a:prstGeom>
          <a:ln w="3810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2" name="Textfeld 11">
            <a:extLst>
              <a:ext uri="{FF2B5EF4-FFF2-40B4-BE49-F238E27FC236}">
                <a16:creationId xmlns:a16="http://schemas.microsoft.com/office/drawing/2014/main" id="{E7C05D0F-2DC9-4655-A281-5EFDD948ADD0}"/>
              </a:ext>
            </a:extLst>
          </p:cNvPr>
          <p:cNvSpPr txBox="1"/>
          <p:nvPr/>
        </p:nvSpPr>
        <p:spPr>
          <a:xfrm>
            <a:off x="355122" y="2274724"/>
            <a:ext cx="2160000" cy="360000"/>
          </a:xfrm>
          <a:prstGeom prst="rect">
            <a:avLst/>
          </a:prstGeom>
          <a:solidFill>
            <a:schemeClr val="bg2"/>
          </a:solidFill>
        </p:spPr>
        <p:txBody>
          <a:bodyPr wrap="square" lIns="0" tIns="0" rIns="0" bIns="0" rtlCol="0">
            <a:noAutofit/>
          </a:bodyPr>
          <a:lstStyle/>
          <a:p>
            <a:pPr marL="0" marR="0" lvl="0" indent="0" algn="l" defTabSz="360000" rtl="0" eaLnBrk="1" fontAlgn="auto" latinLnBrk="0" hangingPunct="1">
              <a:spcBef>
                <a:spcPts val="0"/>
              </a:spcBef>
              <a:spcAft>
                <a:spcPts val="0"/>
              </a:spcAft>
              <a:buClrTx/>
              <a:buSzTx/>
              <a:buFontTx/>
              <a:buNone/>
              <a:tabLst/>
              <a:defRPr/>
            </a:pP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II.	EU-Recht</a:t>
            </a:r>
          </a:p>
        </p:txBody>
      </p:sp>
      <p:sp>
        <p:nvSpPr>
          <p:cNvPr id="13" name="Textfeld 12">
            <a:extLst>
              <a:ext uri="{FF2B5EF4-FFF2-40B4-BE49-F238E27FC236}">
                <a16:creationId xmlns:a16="http://schemas.microsoft.com/office/drawing/2014/main" id="{F048BA5D-9E04-4777-9C1D-996800A876EF}"/>
              </a:ext>
            </a:extLst>
          </p:cNvPr>
          <p:cNvSpPr txBox="1"/>
          <p:nvPr/>
        </p:nvSpPr>
        <p:spPr>
          <a:xfrm>
            <a:off x="3942734" y="2274723"/>
            <a:ext cx="8100000" cy="720000"/>
          </a:xfrm>
          <a:prstGeom prst="rect">
            <a:avLst/>
          </a:prstGeom>
          <a:solidFill>
            <a:schemeClr val="bg2"/>
          </a:solidFill>
        </p:spPr>
        <p:txBody>
          <a:bodyPr wrap="square" lIns="0" tIns="0" rIns="0" bIns="0" rtlCol="0">
            <a:noAutofit/>
          </a:bodyPr>
          <a:lstStyle/>
          <a:p>
            <a:pPr marL="0" marR="0" lvl="0" indent="0" algn="l" defTabSz="360000" rtl="0" eaLnBrk="1" fontAlgn="auto" latinLnBrk="0" hangingPunct="1">
              <a:spcBef>
                <a:spcPts val="0"/>
              </a:spcBef>
              <a:spcAft>
                <a:spcPts val="0"/>
              </a:spcAft>
              <a:buClrTx/>
              <a:buSzTx/>
              <a:buFontTx/>
              <a:buNone/>
              <a:tabLst/>
              <a:defRPr/>
            </a:pP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	</a:t>
            </a:r>
            <a:r>
              <a:rPr lang="de-DE" sz="2400" b="1" dirty="0">
                <a:solidFill>
                  <a:prstClr val="black"/>
                </a:solidFill>
                <a:latin typeface="Arial" panose="020B0604020202020204" pitchFamily="34" charset="0"/>
                <a:cs typeface="Arial" panose="020B0604020202020204" pitchFamily="34" charset="0"/>
              </a:rPr>
              <a:t>primäres		→ EUV + AEUV: Art. 1 III EUV</a:t>
            </a:r>
          </a:p>
          <a:p>
            <a:pPr marL="0" marR="0" lvl="0" indent="0" algn="l" defTabSz="360000" rtl="0" eaLnBrk="1" fontAlgn="auto" latinLnBrk="0" hangingPunct="1">
              <a:spcBef>
                <a:spcPts val="0"/>
              </a:spcBef>
              <a:spcAft>
                <a:spcPts val="0"/>
              </a:spcAft>
              <a:buClrTx/>
              <a:buSzTx/>
              <a:buFontTx/>
              <a:buNone/>
              <a:tabLst/>
              <a:defRPr/>
            </a:pP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b="1" dirty="0">
                <a:solidFill>
                  <a:prstClr val="black"/>
                </a:solidFill>
                <a:latin typeface="Arial" panose="020B0604020202020204" pitchFamily="34" charset="0"/>
                <a:cs typeface="Arial" panose="020B0604020202020204" pitchFamily="34" charset="0"/>
              </a:rPr>
              <a:t>→ GR-Charta: Art. 6 I EUV</a:t>
            </a:r>
            <a:endPar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4" name="Textfeld 13">
            <a:extLst>
              <a:ext uri="{FF2B5EF4-FFF2-40B4-BE49-F238E27FC236}">
                <a16:creationId xmlns:a16="http://schemas.microsoft.com/office/drawing/2014/main" id="{39ED0653-BEFC-464A-B879-CAE606196B2E}"/>
              </a:ext>
            </a:extLst>
          </p:cNvPr>
          <p:cNvSpPr txBox="1"/>
          <p:nvPr/>
        </p:nvSpPr>
        <p:spPr>
          <a:xfrm>
            <a:off x="3955120" y="3625657"/>
            <a:ext cx="8100000" cy="360000"/>
          </a:xfrm>
          <a:prstGeom prst="rect">
            <a:avLst/>
          </a:prstGeom>
          <a:solidFill>
            <a:schemeClr val="bg2"/>
          </a:solidFill>
        </p:spPr>
        <p:txBody>
          <a:bodyPr wrap="square" lIns="0" tIns="0" rIns="0" bIns="0" rtlCol="0">
            <a:noAutofit/>
          </a:bodyPr>
          <a:lstStyle/>
          <a:p>
            <a:pPr marL="0" marR="0" lvl="0" indent="0" algn="l" defTabSz="360000" rtl="0" eaLnBrk="1" fontAlgn="auto" latinLnBrk="0" hangingPunct="1">
              <a:spcBef>
                <a:spcPts val="0"/>
              </a:spcBef>
              <a:spcAft>
                <a:spcPts val="0"/>
              </a:spcAft>
              <a:buClrTx/>
              <a:buSzTx/>
              <a:buFontTx/>
              <a:buNone/>
              <a:tabLst/>
              <a:defRPr/>
            </a:pP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b="1" dirty="0">
                <a:solidFill>
                  <a:prstClr val="black"/>
                </a:solidFill>
                <a:latin typeface="Arial" panose="020B0604020202020204" pitchFamily="34" charset="0"/>
                <a:cs typeface="Arial" panose="020B0604020202020204" pitchFamily="34" charset="0"/>
              </a:rPr>
              <a:t>2</a:t>
            </a: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b="1" dirty="0">
                <a:solidFill>
                  <a:prstClr val="black"/>
                </a:solidFill>
                <a:latin typeface="Arial" panose="020B0604020202020204" pitchFamily="34" charset="0"/>
                <a:cs typeface="Arial" panose="020B0604020202020204" pitchFamily="34" charset="0"/>
              </a:rPr>
              <a:t>sekundäres	→ VO, RL, Beschluss: Art. 288 AEUV</a:t>
            </a:r>
          </a:p>
        </p:txBody>
      </p:sp>
      <p:sp>
        <p:nvSpPr>
          <p:cNvPr id="15" name="Textfeld 14">
            <a:extLst>
              <a:ext uri="{FF2B5EF4-FFF2-40B4-BE49-F238E27FC236}">
                <a16:creationId xmlns:a16="http://schemas.microsoft.com/office/drawing/2014/main" id="{C0E2AC66-3005-49C3-A87D-68DBEF8311E6}"/>
              </a:ext>
            </a:extLst>
          </p:cNvPr>
          <p:cNvSpPr txBox="1"/>
          <p:nvPr/>
        </p:nvSpPr>
        <p:spPr>
          <a:xfrm>
            <a:off x="5535285" y="3106061"/>
            <a:ext cx="6519827" cy="360000"/>
          </a:xfrm>
          <a:prstGeom prst="rect">
            <a:avLst/>
          </a:prstGeom>
          <a:noFill/>
        </p:spPr>
        <p:txBody>
          <a:bodyPr wrap="square" lIns="0" tIns="0" rIns="0" bIns="0" rtlCol="0">
            <a:noAutofit/>
          </a:bodyPr>
          <a:lstStyle/>
          <a:p>
            <a:pPr marL="0" marR="0" lvl="0" indent="0" algn="l" defTabSz="360000" rtl="0" eaLnBrk="1" fontAlgn="auto" latinLnBrk="0" hangingPunct="1">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Geltungsvorrang</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7" name="Textfeld 16">
            <a:extLst>
              <a:ext uri="{FF2B5EF4-FFF2-40B4-BE49-F238E27FC236}">
                <a16:creationId xmlns:a16="http://schemas.microsoft.com/office/drawing/2014/main" id="{090CEAC4-B8FD-4FE8-A337-8CDEC7CEFB8A}"/>
              </a:ext>
            </a:extLst>
          </p:cNvPr>
          <p:cNvSpPr txBox="1"/>
          <p:nvPr/>
        </p:nvSpPr>
        <p:spPr>
          <a:xfrm>
            <a:off x="355122" y="4936637"/>
            <a:ext cx="3240000" cy="360000"/>
          </a:xfrm>
          <a:prstGeom prst="rect">
            <a:avLst/>
          </a:prstGeom>
          <a:solidFill>
            <a:schemeClr val="bg2"/>
          </a:solidFill>
        </p:spPr>
        <p:txBody>
          <a:bodyPr wrap="square" lIns="0" tIns="0" rIns="0" bIns="0" rtlCol="0">
            <a:noAutofit/>
          </a:bodyPr>
          <a:lstStyle/>
          <a:p>
            <a:pPr marL="0" marR="0" lvl="0" indent="0" algn="l" defTabSz="360000" rtl="0" eaLnBrk="1" fontAlgn="auto" latinLnBrk="0" hangingPunct="1">
              <a:spcBef>
                <a:spcPts val="0"/>
              </a:spcBef>
              <a:spcAft>
                <a:spcPts val="0"/>
              </a:spcAft>
              <a:buClrTx/>
              <a:buSzTx/>
              <a:buFontTx/>
              <a:buNone/>
              <a:tabLst/>
              <a:defRPr/>
            </a:pP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III.	</a:t>
            </a:r>
            <a:r>
              <a:rPr lang="de-DE" sz="2400" b="1" dirty="0">
                <a:solidFill>
                  <a:prstClr val="black"/>
                </a:solidFill>
                <a:latin typeface="Arial" panose="020B0604020202020204" pitchFamily="34" charset="0"/>
                <a:cs typeface="Arial" panose="020B0604020202020204" pitchFamily="34" charset="0"/>
              </a:rPr>
              <a:t>Nationales </a:t>
            </a: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Recht</a:t>
            </a:r>
          </a:p>
        </p:txBody>
      </p:sp>
      <p:sp>
        <p:nvSpPr>
          <p:cNvPr id="18" name="Textfeld 17">
            <a:extLst>
              <a:ext uri="{FF2B5EF4-FFF2-40B4-BE49-F238E27FC236}">
                <a16:creationId xmlns:a16="http://schemas.microsoft.com/office/drawing/2014/main" id="{FD1DD3CF-B8D8-4564-9D60-7C8F5C0D7B48}"/>
              </a:ext>
            </a:extLst>
          </p:cNvPr>
          <p:cNvSpPr txBox="1"/>
          <p:nvPr/>
        </p:nvSpPr>
        <p:spPr>
          <a:xfrm>
            <a:off x="1976279" y="4099015"/>
            <a:ext cx="10078832" cy="720000"/>
          </a:xfrm>
          <a:prstGeom prst="rect">
            <a:avLst/>
          </a:prstGeom>
          <a:noFill/>
        </p:spPr>
        <p:txBody>
          <a:bodyPr wrap="square" lIns="0" tIns="0" rIns="0" bIns="0" rtlCol="0">
            <a:noAutofit/>
          </a:bodyPr>
          <a:lstStyle/>
          <a:p>
            <a:pPr marL="0" marR="0" lvl="0" indent="0" algn="l" defTabSz="360000" rtl="0" eaLnBrk="1" fontAlgn="auto" latinLnBrk="0" hangingPunct="1">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Anwendungsvorrang	→ Art. 4 III EUV („</a:t>
            </a:r>
            <a:r>
              <a:rPr lang="de-DE" sz="2400" dirty="0" err="1">
                <a:solidFill>
                  <a:prstClr val="black"/>
                </a:solidFill>
                <a:latin typeface="Arial" panose="020B0604020202020204" pitchFamily="34" charset="0"/>
                <a:cs typeface="Arial" panose="020B0604020202020204" pitchFamily="34" charset="0"/>
              </a:rPr>
              <a:t>effet</a:t>
            </a: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utile</a:t>
            </a:r>
            <a:r>
              <a:rPr lang="de-DE" sz="2400" dirty="0">
                <a:solidFill>
                  <a:prstClr val="black"/>
                </a:solidFill>
                <a:latin typeface="Arial" panose="020B0604020202020204" pitchFamily="34" charset="0"/>
                <a:cs typeface="Arial" panose="020B0604020202020204" pitchFamily="34" charset="0"/>
              </a:rPr>
              <a:t>“)</a:t>
            </a:r>
          </a:p>
          <a:p>
            <a:pPr lvl="0" defTabSz="360000">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	→ </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Art. 23 I GG (Übertragung von Hoheitsrechten)</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25" name="Gerade Verbindung mit Pfeil 24">
            <a:extLst>
              <a:ext uri="{FF2B5EF4-FFF2-40B4-BE49-F238E27FC236}">
                <a16:creationId xmlns:a16="http://schemas.microsoft.com/office/drawing/2014/main" id="{63E5FC02-84FF-4D75-90E4-5DD544F2AF16}"/>
              </a:ext>
            </a:extLst>
          </p:cNvPr>
          <p:cNvCxnSpPr>
            <a:cxnSpLocks/>
          </p:cNvCxnSpPr>
          <p:nvPr/>
        </p:nvCxnSpPr>
        <p:spPr>
          <a:xfrm>
            <a:off x="5377968" y="2994723"/>
            <a:ext cx="0" cy="630934"/>
          </a:xfrm>
          <a:prstGeom prst="straightConnector1">
            <a:avLst/>
          </a:prstGeom>
          <a:ln w="3810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6" name="Gerade Verbindung mit Pfeil 25">
            <a:extLst>
              <a:ext uri="{FF2B5EF4-FFF2-40B4-BE49-F238E27FC236}">
                <a16:creationId xmlns:a16="http://schemas.microsoft.com/office/drawing/2014/main" id="{F1FD1462-DEEF-4233-8B23-F6105F203615}"/>
              </a:ext>
            </a:extLst>
          </p:cNvPr>
          <p:cNvCxnSpPr>
            <a:cxnSpLocks/>
          </p:cNvCxnSpPr>
          <p:nvPr/>
        </p:nvCxnSpPr>
        <p:spPr>
          <a:xfrm flipH="1">
            <a:off x="1773332" y="2634724"/>
            <a:ext cx="1900" cy="2301913"/>
          </a:xfrm>
          <a:prstGeom prst="straightConnector1">
            <a:avLst/>
          </a:prstGeom>
          <a:ln w="3810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30" name="Textfeld 29">
            <a:extLst>
              <a:ext uri="{FF2B5EF4-FFF2-40B4-BE49-F238E27FC236}">
                <a16:creationId xmlns:a16="http://schemas.microsoft.com/office/drawing/2014/main" id="{A51DE30F-5D70-428B-B086-F7B14568428A}"/>
              </a:ext>
            </a:extLst>
          </p:cNvPr>
          <p:cNvSpPr txBox="1"/>
          <p:nvPr/>
        </p:nvSpPr>
        <p:spPr>
          <a:xfrm>
            <a:off x="3942734" y="4936638"/>
            <a:ext cx="8100000" cy="360000"/>
          </a:xfrm>
          <a:prstGeom prst="rect">
            <a:avLst/>
          </a:prstGeom>
          <a:solidFill>
            <a:schemeClr val="bg2"/>
          </a:solidFill>
        </p:spPr>
        <p:txBody>
          <a:bodyPr wrap="square" lIns="0" tIns="0" rIns="0" bIns="0" rtlCol="0">
            <a:noAutofit/>
          </a:bodyPr>
          <a:lstStyle/>
          <a:p>
            <a:pPr marL="0" marR="0" lvl="0" indent="0" algn="l" defTabSz="360000" rtl="0" eaLnBrk="1" fontAlgn="auto" latinLnBrk="0" hangingPunct="1">
              <a:spcBef>
                <a:spcPts val="0"/>
              </a:spcBef>
              <a:spcAft>
                <a:spcPts val="0"/>
              </a:spcAft>
              <a:buClrTx/>
              <a:buSzTx/>
              <a:buFontTx/>
              <a:buNone/>
              <a:tabLst/>
              <a:defRPr/>
            </a:pP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	</a:t>
            </a:r>
            <a:r>
              <a:rPr lang="de-DE" sz="2400" b="1" dirty="0">
                <a:solidFill>
                  <a:prstClr val="black"/>
                </a:solidFill>
                <a:latin typeface="Arial" panose="020B0604020202020204" pitchFamily="34" charset="0"/>
                <a:cs typeface="Arial" panose="020B0604020202020204" pitchFamily="34" charset="0"/>
              </a:rPr>
              <a:t>Grundgesetz</a:t>
            </a:r>
            <a:endPar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1" name="Textfeld 30">
            <a:extLst>
              <a:ext uri="{FF2B5EF4-FFF2-40B4-BE49-F238E27FC236}">
                <a16:creationId xmlns:a16="http://schemas.microsoft.com/office/drawing/2014/main" id="{F591DF34-5B73-4C8D-9D89-906B9036DA10}"/>
              </a:ext>
            </a:extLst>
          </p:cNvPr>
          <p:cNvSpPr txBox="1"/>
          <p:nvPr/>
        </p:nvSpPr>
        <p:spPr>
          <a:xfrm>
            <a:off x="5535285" y="5440723"/>
            <a:ext cx="6519823" cy="360000"/>
          </a:xfrm>
          <a:prstGeom prst="rect">
            <a:avLst/>
          </a:prstGeom>
          <a:noFill/>
        </p:spPr>
        <p:txBody>
          <a:bodyPr wrap="square" lIns="0" tIns="0" rIns="0" bIns="0" rtlCol="0">
            <a:noAutofit/>
          </a:bodyPr>
          <a:lstStyle/>
          <a:p>
            <a:pPr marL="0" marR="0" lvl="0" indent="0" algn="l" defTabSz="360000" rtl="0" eaLnBrk="1" fontAlgn="auto" latinLnBrk="0" hangingPunct="1">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Geltungsvorrang (Nichtigkeitsdogma)</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32" name="Gerade Verbindung mit Pfeil 31">
            <a:extLst>
              <a:ext uri="{FF2B5EF4-FFF2-40B4-BE49-F238E27FC236}">
                <a16:creationId xmlns:a16="http://schemas.microsoft.com/office/drawing/2014/main" id="{8326012F-E062-4D6C-BF25-7E2A8BE97166}"/>
              </a:ext>
            </a:extLst>
          </p:cNvPr>
          <p:cNvCxnSpPr>
            <a:cxnSpLocks/>
          </p:cNvCxnSpPr>
          <p:nvPr/>
        </p:nvCxnSpPr>
        <p:spPr>
          <a:xfrm>
            <a:off x="5377968" y="5296637"/>
            <a:ext cx="0" cy="700414"/>
          </a:xfrm>
          <a:prstGeom prst="straightConnector1">
            <a:avLst/>
          </a:prstGeom>
          <a:ln w="3810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33" name="Textfeld 32">
            <a:extLst>
              <a:ext uri="{FF2B5EF4-FFF2-40B4-BE49-F238E27FC236}">
                <a16:creationId xmlns:a16="http://schemas.microsoft.com/office/drawing/2014/main" id="{9EC73F70-18AF-4B8C-9CC0-E0067E3CF0E3}"/>
              </a:ext>
            </a:extLst>
          </p:cNvPr>
          <p:cNvSpPr txBox="1"/>
          <p:nvPr/>
        </p:nvSpPr>
        <p:spPr>
          <a:xfrm>
            <a:off x="3955118" y="5997051"/>
            <a:ext cx="8100000" cy="360000"/>
          </a:xfrm>
          <a:prstGeom prst="rect">
            <a:avLst/>
          </a:prstGeom>
          <a:solidFill>
            <a:schemeClr val="bg2"/>
          </a:solidFill>
        </p:spPr>
        <p:txBody>
          <a:bodyPr wrap="square" lIns="0" tIns="0" rIns="0" bIns="0" rtlCol="0">
            <a:noAutofit/>
          </a:bodyPr>
          <a:lstStyle/>
          <a:p>
            <a:pPr marL="0" marR="0" lvl="0" indent="0" algn="l" defTabSz="360000" rtl="0" eaLnBrk="1" fontAlgn="auto" latinLnBrk="0" hangingPunct="1">
              <a:spcBef>
                <a:spcPts val="0"/>
              </a:spcBef>
              <a:spcAft>
                <a:spcPts val="0"/>
              </a:spcAft>
              <a:buClrTx/>
              <a:buSzTx/>
              <a:buFontTx/>
              <a:buNone/>
              <a:tabLst/>
              <a:defRPr/>
            </a:pP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b="1" dirty="0">
                <a:solidFill>
                  <a:prstClr val="black"/>
                </a:solidFill>
                <a:latin typeface="Arial" panose="020B0604020202020204" pitchFamily="34" charset="0"/>
                <a:cs typeface="Arial" panose="020B0604020202020204" pitchFamily="34" charset="0"/>
              </a:rPr>
              <a:t>2</a:t>
            </a: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b="1" noProof="0" dirty="0">
                <a:solidFill>
                  <a:prstClr val="black"/>
                </a:solidFill>
                <a:latin typeface="Arial" panose="020B0604020202020204" pitchFamily="34" charset="0"/>
                <a:cs typeface="Arial" panose="020B0604020202020204" pitchFamily="34" charset="0"/>
              </a:rPr>
              <a:t>e</a:t>
            </a:r>
            <a:r>
              <a:rPr lang="de-DE" sz="2400" b="1" dirty="0" err="1">
                <a:solidFill>
                  <a:prstClr val="black"/>
                </a:solidFill>
                <a:latin typeface="Arial" panose="020B0604020202020204" pitchFamily="34" charset="0"/>
                <a:cs typeface="Arial" panose="020B0604020202020204" pitchFamily="34" charset="0"/>
              </a:rPr>
              <a:t>infaches</a:t>
            </a:r>
            <a:r>
              <a:rPr lang="de-DE" sz="2400" b="1" dirty="0">
                <a:solidFill>
                  <a:prstClr val="black"/>
                </a:solidFill>
                <a:latin typeface="Arial" panose="020B0604020202020204" pitchFamily="34" charset="0"/>
                <a:cs typeface="Arial" panose="020B0604020202020204" pitchFamily="34" charset="0"/>
              </a:rPr>
              <a:t> Recht (Gesetz, RVO, Satzung)</a:t>
            </a:r>
            <a:endPar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5" name="Grafik 4">
            <a:extLst>
              <a:ext uri="{FF2B5EF4-FFF2-40B4-BE49-F238E27FC236}">
                <a16:creationId xmlns:a16="http://schemas.microsoft.com/office/drawing/2014/main" id="{1C5C65B1-88FA-074D-1B3F-58CBCA11E758}"/>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BD3D908E-63FC-5152-681B-605CAAE63B90}"/>
              </a:ext>
            </a:extLst>
          </p:cNvPr>
          <p:cNvSpPr/>
          <p:nvPr/>
        </p:nvSpPr>
        <p:spPr>
          <a:xfrm>
            <a:off x="0" y="102357"/>
            <a:ext cx="2226733" cy="5622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Europarecht</a:t>
            </a:r>
          </a:p>
          <a:p>
            <a:pPr algn="ctr"/>
            <a:r>
              <a:rPr lang="de-DE" dirty="0"/>
              <a:t>Kurseinheit 2</a:t>
            </a:r>
          </a:p>
        </p:txBody>
      </p:sp>
    </p:spTree>
    <p:extLst>
      <p:ext uri="{BB962C8B-B14F-4D97-AF65-F5344CB8AC3E}">
        <p14:creationId xmlns:p14="http://schemas.microsoft.com/office/powerpoint/2010/main" val="203549528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1000"/>
                                        <p:tgtEl>
                                          <p:spTgt spid="22"/>
                                        </p:tgtEl>
                                      </p:cBhvr>
                                    </p:animEffect>
                                    <p:anim calcmode="lin" valueType="num">
                                      <p:cBhvr>
                                        <p:cTn id="15" dur="1000" fill="hold"/>
                                        <p:tgtEl>
                                          <p:spTgt spid="22"/>
                                        </p:tgtEl>
                                        <p:attrNameLst>
                                          <p:attrName>ppt_x</p:attrName>
                                        </p:attrNameLst>
                                      </p:cBhvr>
                                      <p:tavLst>
                                        <p:tav tm="0">
                                          <p:val>
                                            <p:strVal val="#ppt_x"/>
                                          </p:val>
                                        </p:tav>
                                        <p:tav tm="100000">
                                          <p:val>
                                            <p:strVal val="#ppt_x"/>
                                          </p:val>
                                        </p:tav>
                                      </p:tavLst>
                                    </p:anim>
                                    <p:anim calcmode="lin" valueType="num">
                                      <p:cBhvr>
                                        <p:cTn id="16" dur="1000" fill="hold"/>
                                        <p:tgtEl>
                                          <p:spTgt spid="22"/>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1000"/>
                                        <p:tgtEl>
                                          <p:spTgt spid="13"/>
                                        </p:tgtEl>
                                      </p:cBhvr>
                                    </p:animEffect>
                                    <p:anim calcmode="lin" valueType="num">
                                      <p:cBhvr>
                                        <p:cTn id="32" dur="1000" fill="hold"/>
                                        <p:tgtEl>
                                          <p:spTgt spid="13"/>
                                        </p:tgtEl>
                                        <p:attrNameLst>
                                          <p:attrName>ppt_x</p:attrName>
                                        </p:attrNameLst>
                                      </p:cBhvr>
                                      <p:tavLst>
                                        <p:tav tm="0">
                                          <p:val>
                                            <p:strVal val="#ppt_x"/>
                                          </p:val>
                                        </p:tav>
                                        <p:tav tm="100000">
                                          <p:val>
                                            <p:strVal val="#ppt_x"/>
                                          </p:val>
                                        </p:tav>
                                      </p:tavLst>
                                    </p:anim>
                                    <p:anim calcmode="lin" valueType="num">
                                      <p:cBhvr>
                                        <p:cTn id="33" dur="1000" fill="hold"/>
                                        <p:tgtEl>
                                          <p:spTgt spid="13"/>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1000"/>
                                        <p:tgtEl>
                                          <p:spTgt spid="25"/>
                                        </p:tgtEl>
                                      </p:cBhvr>
                                    </p:animEffect>
                                    <p:anim calcmode="lin" valueType="num">
                                      <p:cBhvr>
                                        <p:cTn id="37" dur="1000" fill="hold"/>
                                        <p:tgtEl>
                                          <p:spTgt spid="25"/>
                                        </p:tgtEl>
                                        <p:attrNameLst>
                                          <p:attrName>ppt_x</p:attrName>
                                        </p:attrNameLst>
                                      </p:cBhvr>
                                      <p:tavLst>
                                        <p:tav tm="0">
                                          <p:val>
                                            <p:strVal val="#ppt_x"/>
                                          </p:val>
                                        </p:tav>
                                        <p:tav tm="100000">
                                          <p:val>
                                            <p:strVal val="#ppt_x"/>
                                          </p:val>
                                        </p:tav>
                                      </p:tavLst>
                                    </p:anim>
                                    <p:anim calcmode="lin" valueType="num">
                                      <p:cBhvr>
                                        <p:cTn id="38" dur="1000" fill="hold"/>
                                        <p:tgtEl>
                                          <p:spTgt spid="25"/>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1000"/>
                                        <p:tgtEl>
                                          <p:spTgt spid="15"/>
                                        </p:tgtEl>
                                      </p:cBhvr>
                                    </p:animEffect>
                                    <p:anim calcmode="lin" valueType="num">
                                      <p:cBhvr>
                                        <p:cTn id="42" dur="1000" fill="hold"/>
                                        <p:tgtEl>
                                          <p:spTgt spid="15"/>
                                        </p:tgtEl>
                                        <p:attrNameLst>
                                          <p:attrName>ppt_x</p:attrName>
                                        </p:attrNameLst>
                                      </p:cBhvr>
                                      <p:tavLst>
                                        <p:tav tm="0">
                                          <p:val>
                                            <p:strVal val="#ppt_x"/>
                                          </p:val>
                                        </p:tav>
                                        <p:tav tm="100000">
                                          <p:val>
                                            <p:strVal val="#ppt_x"/>
                                          </p:val>
                                        </p:tav>
                                      </p:tavLst>
                                    </p:anim>
                                    <p:anim calcmode="lin" valueType="num">
                                      <p:cBhvr>
                                        <p:cTn id="43" dur="1000" fill="hold"/>
                                        <p:tgtEl>
                                          <p:spTgt spid="15"/>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1000"/>
                                        <p:tgtEl>
                                          <p:spTgt spid="14"/>
                                        </p:tgtEl>
                                      </p:cBhvr>
                                    </p:animEffect>
                                    <p:anim calcmode="lin" valueType="num">
                                      <p:cBhvr>
                                        <p:cTn id="47" dur="1000" fill="hold"/>
                                        <p:tgtEl>
                                          <p:spTgt spid="14"/>
                                        </p:tgtEl>
                                        <p:attrNameLst>
                                          <p:attrName>ppt_x</p:attrName>
                                        </p:attrNameLst>
                                      </p:cBhvr>
                                      <p:tavLst>
                                        <p:tav tm="0">
                                          <p:val>
                                            <p:strVal val="#ppt_x"/>
                                          </p:val>
                                        </p:tav>
                                        <p:tav tm="100000">
                                          <p:val>
                                            <p:strVal val="#ppt_x"/>
                                          </p:val>
                                        </p:tav>
                                      </p:tavLst>
                                    </p:anim>
                                    <p:anim calcmode="lin" valueType="num">
                                      <p:cBhvr>
                                        <p:cTn id="4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1000"/>
                                        <p:tgtEl>
                                          <p:spTgt spid="26"/>
                                        </p:tgtEl>
                                      </p:cBhvr>
                                    </p:animEffect>
                                    <p:anim calcmode="lin" valueType="num">
                                      <p:cBhvr>
                                        <p:cTn id="54" dur="1000" fill="hold"/>
                                        <p:tgtEl>
                                          <p:spTgt spid="26"/>
                                        </p:tgtEl>
                                        <p:attrNameLst>
                                          <p:attrName>ppt_x</p:attrName>
                                        </p:attrNameLst>
                                      </p:cBhvr>
                                      <p:tavLst>
                                        <p:tav tm="0">
                                          <p:val>
                                            <p:strVal val="#ppt_x"/>
                                          </p:val>
                                        </p:tav>
                                        <p:tav tm="100000">
                                          <p:val>
                                            <p:strVal val="#ppt_x"/>
                                          </p:val>
                                        </p:tav>
                                      </p:tavLst>
                                    </p:anim>
                                    <p:anim calcmode="lin" valueType="num">
                                      <p:cBhvr>
                                        <p:cTn id="55" dur="1000" fill="hold"/>
                                        <p:tgtEl>
                                          <p:spTgt spid="26"/>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1000"/>
                                        <p:tgtEl>
                                          <p:spTgt spid="18"/>
                                        </p:tgtEl>
                                      </p:cBhvr>
                                    </p:animEffect>
                                    <p:anim calcmode="lin" valueType="num">
                                      <p:cBhvr>
                                        <p:cTn id="59" dur="1000" fill="hold"/>
                                        <p:tgtEl>
                                          <p:spTgt spid="18"/>
                                        </p:tgtEl>
                                        <p:attrNameLst>
                                          <p:attrName>ppt_x</p:attrName>
                                        </p:attrNameLst>
                                      </p:cBhvr>
                                      <p:tavLst>
                                        <p:tav tm="0">
                                          <p:val>
                                            <p:strVal val="#ppt_x"/>
                                          </p:val>
                                        </p:tav>
                                        <p:tav tm="100000">
                                          <p:val>
                                            <p:strVal val="#ppt_x"/>
                                          </p:val>
                                        </p:tav>
                                      </p:tavLst>
                                    </p:anim>
                                    <p:anim calcmode="lin" valueType="num">
                                      <p:cBhvr>
                                        <p:cTn id="60" dur="1000" fill="hold"/>
                                        <p:tgtEl>
                                          <p:spTgt spid="18"/>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1000"/>
                                        <p:tgtEl>
                                          <p:spTgt spid="17"/>
                                        </p:tgtEl>
                                      </p:cBhvr>
                                    </p:animEffect>
                                    <p:anim calcmode="lin" valueType="num">
                                      <p:cBhvr>
                                        <p:cTn id="64" dur="1000" fill="hold"/>
                                        <p:tgtEl>
                                          <p:spTgt spid="17"/>
                                        </p:tgtEl>
                                        <p:attrNameLst>
                                          <p:attrName>ppt_x</p:attrName>
                                        </p:attrNameLst>
                                      </p:cBhvr>
                                      <p:tavLst>
                                        <p:tav tm="0">
                                          <p:val>
                                            <p:strVal val="#ppt_x"/>
                                          </p:val>
                                        </p:tav>
                                        <p:tav tm="100000">
                                          <p:val>
                                            <p:strVal val="#ppt_x"/>
                                          </p:val>
                                        </p:tav>
                                      </p:tavLst>
                                    </p:anim>
                                    <p:anim calcmode="lin" valueType="num">
                                      <p:cBhvr>
                                        <p:cTn id="6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fade">
                                      <p:cBhvr>
                                        <p:cTn id="70" dur="1000"/>
                                        <p:tgtEl>
                                          <p:spTgt spid="30"/>
                                        </p:tgtEl>
                                      </p:cBhvr>
                                    </p:animEffect>
                                    <p:anim calcmode="lin" valueType="num">
                                      <p:cBhvr>
                                        <p:cTn id="71" dur="1000" fill="hold"/>
                                        <p:tgtEl>
                                          <p:spTgt spid="30"/>
                                        </p:tgtEl>
                                        <p:attrNameLst>
                                          <p:attrName>ppt_x</p:attrName>
                                        </p:attrNameLst>
                                      </p:cBhvr>
                                      <p:tavLst>
                                        <p:tav tm="0">
                                          <p:val>
                                            <p:strVal val="#ppt_x"/>
                                          </p:val>
                                        </p:tav>
                                        <p:tav tm="100000">
                                          <p:val>
                                            <p:strVal val="#ppt_x"/>
                                          </p:val>
                                        </p:tav>
                                      </p:tavLst>
                                    </p:anim>
                                    <p:anim calcmode="lin" valueType="num">
                                      <p:cBhvr>
                                        <p:cTn id="72" dur="1000" fill="hold"/>
                                        <p:tgtEl>
                                          <p:spTgt spid="30"/>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fade">
                                      <p:cBhvr>
                                        <p:cTn id="75" dur="1000"/>
                                        <p:tgtEl>
                                          <p:spTgt spid="32"/>
                                        </p:tgtEl>
                                      </p:cBhvr>
                                    </p:animEffect>
                                    <p:anim calcmode="lin" valueType="num">
                                      <p:cBhvr>
                                        <p:cTn id="76" dur="1000" fill="hold"/>
                                        <p:tgtEl>
                                          <p:spTgt spid="32"/>
                                        </p:tgtEl>
                                        <p:attrNameLst>
                                          <p:attrName>ppt_x</p:attrName>
                                        </p:attrNameLst>
                                      </p:cBhvr>
                                      <p:tavLst>
                                        <p:tav tm="0">
                                          <p:val>
                                            <p:strVal val="#ppt_x"/>
                                          </p:val>
                                        </p:tav>
                                        <p:tav tm="100000">
                                          <p:val>
                                            <p:strVal val="#ppt_x"/>
                                          </p:val>
                                        </p:tav>
                                      </p:tavLst>
                                    </p:anim>
                                    <p:anim calcmode="lin" valueType="num">
                                      <p:cBhvr>
                                        <p:cTn id="77" dur="1000" fill="hold"/>
                                        <p:tgtEl>
                                          <p:spTgt spid="32"/>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31"/>
                                        </p:tgtEl>
                                        <p:attrNameLst>
                                          <p:attrName>style.visibility</p:attrName>
                                        </p:attrNameLst>
                                      </p:cBhvr>
                                      <p:to>
                                        <p:strVal val="visible"/>
                                      </p:to>
                                    </p:set>
                                    <p:animEffect transition="in" filter="fade">
                                      <p:cBhvr>
                                        <p:cTn id="80" dur="1000"/>
                                        <p:tgtEl>
                                          <p:spTgt spid="31"/>
                                        </p:tgtEl>
                                      </p:cBhvr>
                                    </p:animEffect>
                                    <p:anim calcmode="lin" valueType="num">
                                      <p:cBhvr>
                                        <p:cTn id="81" dur="1000" fill="hold"/>
                                        <p:tgtEl>
                                          <p:spTgt spid="31"/>
                                        </p:tgtEl>
                                        <p:attrNameLst>
                                          <p:attrName>ppt_x</p:attrName>
                                        </p:attrNameLst>
                                      </p:cBhvr>
                                      <p:tavLst>
                                        <p:tav tm="0">
                                          <p:val>
                                            <p:strVal val="#ppt_x"/>
                                          </p:val>
                                        </p:tav>
                                        <p:tav tm="100000">
                                          <p:val>
                                            <p:strVal val="#ppt_x"/>
                                          </p:val>
                                        </p:tav>
                                      </p:tavLst>
                                    </p:anim>
                                    <p:anim calcmode="lin" valueType="num">
                                      <p:cBhvr>
                                        <p:cTn id="82" dur="1000" fill="hold"/>
                                        <p:tgtEl>
                                          <p:spTgt spid="31"/>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1000"/>
                                        <p:tgtEl>
                                          <p:spTgt spid="33"/>
                                        </p:tgtEl>
                                      </p:cBhvr>
                                    </p:animEffect>
                                    <p:anim calcmode="lin" valueType="num">
                                      <p:cBhvr>
                                        <p:cTn id="86" dur="1000" fill="hold"/>
                                        <p:tgtEl>
                                          <p:spTgt spid="33"/>
                                        </p:tgtEl>
                                        <p:attrNameLst>
                                          <p:attrName>ppt_x</p:attrName>
                                        </p:attrNameLst>
                                      </p:cBhvr>
                                      <p:tavLst>
                                        <p:tav tm="0">
                                          <p:val>
                                            <p:strVal val="#ppt_x"/>
                                          </p:val>
                                        </p:tav>
                                        <p:tav tm="100000">
                                          <p:val>
                                            <p:strVal val="#ppt_x"/>
                                          </p:val>
                                        </p:tav>
                                      </p:tavLst>
                                    </p:anim>
                                    <p:anim calcmode="lin" valueType="num">
                                      <p:cBhvr>
                                        <p:cTn id="87"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p:bldP spid="12" grpId="0" animBg="1"/>
      <p:bldP spid="13" grpId="0" animBg="1"/>
      <p:bldP spid="14" grpId="0" animBg="1"/>
      <p:bldP spid="15" grpId="0"/>
      <p:bldP spid="17" grpId="0" animBg="1"/>
      <p:bldP spid="18" grpId="0"/>
      <p:bldP spid="30" grpId="0" animBg="1"/>
      <p:bldP spid="31" grpId="0"/>
      <p:bldP spid="3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89546" cy="6389011"/>
          </a:xfrm>
          <a:prstGeom prst="rect">
            <a:avLst/>
          </a:prstGeom>
          <a:noFill/>
        </p:spPr>
        <p:txBody>
          <a:bodyPr wrap="square" lIns="180000" tIns="180000" rIns="180000" bIns="180000" rtlCol="0">
            <a:spAutoFit/>
          </a:bodyPr>
          <a:lstStyle/>
          <a:p>
            <a:pPr algn="ct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t>
            </a:r>
            <a:r>
              <a:rPr lang="de-DE" sz="2400" b="1" u="sng" dirty="0">
                <a:solidFill>
                  <a:prstClr val="black"/>
                </a:solidFill>
                <a:latin typeface="Arial" panose="020B0604020202020204" pitchFamily="34" charset="0"/>
                <a:cs typeface="Arial" panose="020B0604020202020204" pitchFamily="34" charset="0"/>
              </a:rPr>
              <a:t>Zur Vertiefung: BVerfG, 5.5.2020, 2 BvR 859/15 u.a.</a:t>
            </a:r>
            <a:endParaRPr lang="de-DE" sz="2400" b="1" dirty="0">
              <a:solidFill>
                <a:prstClr val="black"/>
              </a:solidFill>
              <a:latin typeface="Arial" panose="020B0604020202020204" pitchFamily="34" charset="0"/>
              <a:cs typeface="Arial" panose="020B0604020202020204" pitchFamily="34" charset="0"/>
            </a:endParaRP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zu EuGH, 11.12.2018 (C-493/17, </a:t>
            </a:r>
            <a:r>
              <a:rPr lang="de-DE" sz="2400" dirty="0" err="1">
                <a:solidFill>
                  <a:prstClr val="black"/>
                </a:solidFill>
                <a:latin typeface="Arial" panose="020B0604020202020204" pitchFamily="34" charset="0"/>
                <a:cs typeface="Arial" panose="020B0604020202020204" pitchFamily="34" charset="0"/>
              </a:rPr>
              <a:t>Weiss</a:t>
            </a:r>
            <a:r>
              <a:rPr lang="de-DE" sz="2400" dirty="0">
                <a:solidFill>
                  <a:prstClr val="black"/>
                </a:solidFill>
                <a:latin typeface="Arial" panose="020B0604020202020204" pitchFamily="34" charset="0"/>
                <a:cs typeface="Arial" panose="020B0604020202020204" pitchFamily="34" charset="0"/>
              </a:rPr>
              <a:t> u.a.)</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Programm zum Ankauf von Wertpapieren des öffentlichen Sektors</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(Public </a:t>
            </a:r>
            <a:r>
              <a:rPr lang="de-DE" sz="2400" dirty="0" err="1">
                <a:solidFill>
                  <a:prstClr val="black"/>
                </a:solidFill>
                <a:latin typeface="Arial" panose="020B0604020202020204" pitchFamily="34" charset="0"/>
                <a:cs typeface="Arial" panose="020B0604020202020204" pitchFamily="34" charset="0"/>
              </a:rPr>
              <a:t>Sector</a:t>
            </a:r>
            <a:r>
              <a:rPr lang="de-DE" sz="2400" dirty="0">
                <a:solidFill>
                  <a:prstClr val="black"/>
                </a:solidFill>
                <a:latin typeface="Arial" panose="020B0604020202020204" pitchFamily="34" charset="0"/>
                <a:cs typeface="Arial" panose="020B0604020202020204" pitchFamily="34" charset="0"/>
              </a:rPr>
              <a:t> Asset </a:t>
            </a:r>
            <a:r>
              <a:rPr lang="de-DE" sz="2400" dirty="0" err="1">
                <a:solidFill>
                  <a:prstClr val="black"/>
                </a:solidFill>
                <a:latin typeface="Arial" panose="020B0604020202020204" pitchFamily="34" charset="0"/>
                <a:cs typeface="Arial" panose="020B0604020202020204" pitchFamily="34" charset="0"/>
              </a:rPr>
              <a:t>Purchase</a:t>
            </a:r>
            <a:r>
              <a:rPr lang="de-DE" sz="2400" dirty="0">
                <a:solidFill>
                  <a:prstClr val="black"/>
                </a:solidFill>
                <a:latin typeface="Arial" panose="020B0604020202020204" pitchFamily="34" charset="0"/>
                <a:cs typeface="Arial" panose="020B0604020202020204" pitchFamily="34" charset="0"/>
              </a:rPr>
              <a:t> Programme - PSPP) 		</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t>
            </a:r>
            <a:r>
              <a:rPr lang="de-DE" sz="2400" u="sng" dirty="0">
                <a:solidFill>
                  <a:prstClr val="black"/>
                </a:solidFill>
                <a:latin typeface="Arial" panose="020B0604020202020204" pitchFamily="34" charset="0"/>
                <a:cs typeface="Arial" panose="020B0604020202020204" pitchFamily="34" charset="0"/>
              </a:rPr>
              <a:t>aus den Leitsätzen</a:t>
            </a:r>
            <a:r>
              <a:rPr lang="de-DE" sz="2400" dirty="0">
                <a:solidFill>
                  <a:prstClr val="black"/>
                </a:solidFill>
                <a:latin typeface="Arial" panose="020B0604020202020204" pitchFamily="34" charset="0"/>
                <a:cs typeface="Arial" panose="020B0604020202020204" pitchFamily="34" charset="0"/>
              </a:rPr>
              <a:t>:</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1. 	Stellt sich bei einer </a:t>
            </a:r>
            <a:r>
              <a:rPr lang="de-DE" sz="2400" u="sng" dirty="0">
                <a:solidFill>
                  <a:prstClr val="black"/>
                </a:solidFill>
                <a:latin typeface="Arial" panose="020B0604020202020204" pitchFamily="34" charset="0"/>
                <a:cs typeface="Arial" panose="020B0604020202020204" pitchFamily="34" charset="0"/>
              </a:rPr>
              <a:t>Ultra-</a:t>
            </a:r>
            <a:r>
              <a:rPr lang="de-DE" sz="2400" u="sng" dirty="0" err="1">
                <a:solidFill>
                  <a:prstClr val="black"/>
                </a:solidFill>
                <a:latin typeface="Arial" panose="020B0604020202020204" pitchFamily="34" charset="0"/>
                <a:cs typeface="Arial" panose="020B0604020202020204" pitchFamily="34" charset="0"/>
              </a:rPr>
              <a:t>vires</a:t>
            </a:r>
            <a:r>
              <a:rPr lang="de-DE" sz="2400" u="sng" dirty="0">
                <a:solidFill>
                  <a:prstClr val="black"/>
                </a:solidFill>
                <a:latin typeface="Arial" panose="020B0604020202020204" pitchFamily="34" charset="0"/>
                <a:cs typeface="Arial" panose="020B0604020202020204" pitchFamily="34" charset="0"/>
              </a:rPr>
              <a:t>- oder Identitätskontrolle</a:t>
            </a:r>
            <a:r>
              <a:rPr lang="de-DE" sz="2400" dirty="0">
                <a:solidFill>
                  <a:prstClr val="black"/>
                </a:solidFill>
                <a:latin typeface="Arial" panose="020B0604020202020204" pitchFamily="34" charset="0"/>
                <a:cs typeface="Arial" panose="020B0604020202020204" pitchFamily="34" charset="0"/>
              </a:rPr>
              <a:t> die Frage nach der 				Gültigkeit oder Auslegung einer Maßnahme von Organen, Einrichtungen und 			sonstigen Stellen der Europäischen Union, so legt das Bundesverfassungs-			</a:t>
            </a:r>
            <a:r>
              <a:rPr lang="de-DE" sz="2400" dirty="0" err="1">
                <a:solidFill>
                  <a:prstClr val="black"/>
                </a:solidFill>
                <a:latin typeface="Arial" panose="020B0604020202020204" pitchFamily="34" charset="0"/>
                <a:cs typeface="Arial" panose="020B0604020202020204" pitchFamily="34" charset="0"/>
              </a:rPr>
              <a:t>gericht</a:t>
            </a:r>
            <a:r>
              <a:rPr lang="de-DE" sz="2400" dirty="0">
                <a:solidFill>
                  <a:prstClr val="black"/>
                </a:solidFill>
                <a:latin typeface="Arial" panose="020B0604020202020204" pitchFamily="34" charset="0"/>
                <a:cs typeface="Arial" panose="020B0604020202020204" pitchFamily="34" charset="0"/>
              </a:rPr>
              <a:t> seiner Prüfung grundsätzlich den Inhalt und die Beurteilung </a:t>
            </a:r>
            <a:r>
              <a:rPr lang="de-DE" sz="2400" dirty="0" err="1">
                <a:solidFill>
                  <a:prstClr val="black"/>
                </a:solidFill>
                <a:latin typeface="Arial" panose="020B0604020202020204" pitchFamily="34" charset="0"/>
                <a:cs typeface="Arial" panose="020B0604020202020204" pitchFamily="34" charset="0"/>
              </a:rPr>
              <a:t>zugrun</a:t>
            </a:r>
            <a:r>
              <a:rPr lang="de-DE" sz="2400" dirty="0">
                <a:solidFill>
                  <a:prstClr val="black"/>
                </a:solidFill>
                <a:latin typeface="Arial" panose="020B0604020202020204" pitchFamily="34" charset="0"/>
                <a:cs typeface="Arial" panose="020B0604020202020204" pitchFamily="34" charset="0"/>
              </a:rPr>
              <a:t>-			de, die die Maßnahme durch den Gerichtshof der Europäischen Union </a:t>
            </a:r>
            <a:r>
              <a:rPr lang="de-DE" sz="2400" dirty="0" err="1">
                <a:solidFill>
                  <a:prstClr val="black"/>
                </a:solidFill>
                <a:latin typeface="Arial" panose="020B0604020202020204" pitchFamily="34" charset="0"/>
                <a:cs typeface="Arial" panose="020B0604020202020204" pitchFamily="34" charset="0"/>
              </a:rPr>
              <a:t>erhal</a:t>
            </a: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ten</a:t>
            </a:r>
            <a:r>
              <a:rPr lang="de-DE" sz="2400" dirty="0">
                <a:solidFill>
                  <a:prstClr val="black"/>
                </a:solidFill>
                <a:latin typeface="Arial" panose="020B0604020202020204" pitchFamily="34" charset="0"/>
                <a:cs typeface="Arial" panose="020B0604020202020204" pitchFamily="34" charset="0"/>
              </a:rPr>
              <a:t> hat.</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EF44C88B-10C1-49B9-BB48-5C5C014E6237}"/>
              </a:ext>
            </a:extLst>
          </p:cNvPr>
          <p:cNvCxnSpPr>
            <a:cxnSpLocks/>
          </p:cNvCxnSpPr>
          <p:nvPr/>
        </p:nvCxnSpPr>
        <p:spPr>
          <a:xfrm flipH="1">
            <a:off x="6096000" y="6098959"/>
            <a:ext cx="1" cy="54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 name="Grafik 5">
            <a:extLst>
              <a:ext uri="{FF2B5EF4-FFF2-40B4-BE49-F238E27FC236}">
                <a16:creationId xmlns:a16="http://schemas.microsoft.com/office/drawing/2014/main" id="{49F9B25F-0D30-900C-1BAF-BC8A8A32C782}"/>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10112799" y="1"/>
            <a:ext cx="2079199" cy="1057700"/>
          </a:xfrm>
          <a:prstGeom prst="rect">
            <a:avLst/>
          </a:prstGeom>
        </p:spPr>
      </p:pic>
      <p:sp>
        <p:nvSpPr>
          <p:cNvPr id="8" name="Rechteck 7">
            <a:extLst>
              <a:ext uri="{FF2B5EF4-FFF2-40B4-BE49-F238E27FC236}">
                <a16:creationId xmlns:a16="http://schemas.microsoft.com/office/drawing/2014/main" id="{F5E77033-896F-33B9-75C3-552AE0B90E3C}"/>
              </a:ext>
            </a:extLst>
          </p:cNvPr>
          <p:cNvSpPr/>
          <p:nvPr/>
        </p:nvSpPr>
        <p:spPr>
          <a:xfrm>
            <a:off x="0" y="102357"/>
            <a:ext cx="2226733" cy="5622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Europarecht</a:t>
            </a:r>
          </a:p>
          <a:p>
            <a:pPr algn="ctr"/>
            <a:r>
              <a:rPr lang="de-DE" dirty="0"/>
              <a:t>Kurseinheit 2</a:t>
            </a:r>
          </a:p>
        </p:txBody>
      </p:sp>
    </p:spTree>
    <p:extLst>
      <p:ext uri="{BB962C8B-B14F-4D97-AF65-F5344CB8AC3E}">
        <p14:creationId xmlns:p14="http://schemas.microsoft.com/office/powerpoint/2010/main" val="179291372"/>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1000"/>
                                        <p:tgtEl>
                                          <p:spTgt spid="4">
                                            <p:txEl>
                                              <p:pRg st="3" end="3"/>
                                            </p:txEl>
                                          </p:spTgt>
                                        </p:tgtEl>
                                      </p:cBhvr>
                                    </p:animEffect>
                                    <p:anim calcmode="lin" valueType="num">
                                      <p:cBhvr>
                                        <p:cTn id="20"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animEffect transition="in" filter="fade">
                                      <p:cBhvr>
                                        <p:cTn id="26" dur="1000"/>
                                        <p:tgtEl>
                                          <p:spTgt spid="4">
                                            <p:txEl>
                                              <p:pRg st="4" end="4"/>
                                            </p:txEl>
                                          </p:spTgt>
                                        </p:tgtEl>
                                      </p:cBhvr>
                                    </p:animEffect>
                                    <p:anim calcmode="lin" valueType="num">
                                      <p:cBhvr>
                                        <p:cTn id="27"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4" end="4"/>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Effect transition="in" filter="fade">
                                      <p:cBhvr>
                                        <p:cTn id="31" dur="1000"/>
                                        <p:tgtEl>
                                          <p:spTgt spid="4">
                                            <p:txEl>
                                              <p:pRg st="5" end="5"/>
                                            </p:txEl>
                                          </p:spTgt>
                                        </p:tgtEl>
                                      </p:cBhvr>
                                    </p:animEffect>
                                    <p:anim calcmode="lin" valueType="num">
                                      <p:cBhvr>
                                        <p:cTn id="3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4">
                                            <p:txEl>
                                              <p:pRg st="5" end="5"/>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1000"/>
                                        <p:tgtEl>
                                          <p:spTgt spid="5"/>
                                        </p:tgtEl>
                                      </p:cBhvr>
                                    </p:animEffect>
                                    <p:anim calcmode="lin" valueType="num">
                                      <p:cBhvr>
                                        <p:cTn id="37" dur="1000" fill="hold"/>
                                        <p:tgtEl>
                                          <p:spTgt spid="5"/>
                                        </p:tgtEl>
                                        <p:attrNameLst>
                                          <p:attrName>ppt_x</p:attrName>
                                        </p:attrNameLst>
                                      </p:cBhvr>
                                      <p:tavLst>
                                        <p:tav tm="0">
                                          <p:val>
                                            <p:strVal val="#ppt_x"/>
                                          </p:val>
                                        </p:tav>
                                        <p:tav tm="100000">
                                          <p:val>
                                            <p:strVal val="#ppt_x"/>
                                          </p:val>
                                        </p:tav>
                                      </p:tavLst>
                                    </p:anim>
                                    <p:anim calcmode="lin" valueType="num">
                                      <p:cBhvr>
                                        <p:cTn id="3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89546" cy="5281016"/>
          </a:xfrm>
          <a:prstGeom prst="rect">
            <a:avLst/>
          </a:prstGeom>
          <a:noFill/>
        </p:spPr>
        <p:txBody>
          <a:bodyPr wrap="square" lIns="180000" tIns="180000" rIns="180000" bIns="180000" rtlCol="0">
            <a:spAutoFit/>
          </a:bodyPr>
          <a:lstStyle/>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2.	Der mit der Funktionszuweisung des Art. 19 Abs. 1 Satz 2 EUV verbundene 			Rechtsprechungsauftrag des Gerichtshofs der Europäischen Union endet 				dort, wo eine Auslegung der Verträge nicht mehr nachvollziehbar und daher 			objektiv willkürlich ist. </a:t>
            </a:r>
            <a:r>
              <a:rPr lang="de-DE" sz="2400" u="sng" dirty="0">
                <a:solidFill>
                  <a:prstClr val="black"/>
                </a:solidFill>
                <a:latin typeface="Arial" panose="020B0604020202020204" pitchFamily="34" charset="0"/>
                <a:cs typeface="Arial" panose="020B0604020202020204" pitchFamily="34" charset="0"/>
              </a:rPr>
              <a:t>Überschreitet der Gerichtshof diese Grenze, ist sein</a:t>
            </a:r>
            <a:r>
              <a:rPr lang="de-DE" sz="2400" dirty="0">
                <a:solidFill>
                  <a:prstClr val="black"/>
                </a:solidFill>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Handeln vom Mandat des Art. 19 Abs. 1 Satz 2 EUV in Verbindung mit dem </a:t>
            </a:r>
            <a:r>
              <a:rPr lang="de-DE" sz="2400" dirty="0">
                <a:solidFill>
                  <a:prstClr val="black"/>
                </a:solidFill>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Zustimmungsgesetz nicht mehr gedeckt</a:t>
            </a:r>
            <a:r>
              <a:rPr lang="de-DE" sz="2400" dirty="0">
                <a:solidFill>
                  <a:prstClr val="black"/>
                </a:solidFill>
                <a:latin typeface="Arial" panose="020B0604020202020204" pitchFamily="34" charset="0"/>
                <a:cs typeface="Arial" panose="020B0604020202020204" pitchFamily="34" charset="0"/>
              </a:rPr>
              <a:t>, so dass seiner Entscheidung je-				</a:t>
            </a:r>
            <a:r>
              <a:rPr lang="de-DE" sz="2400" dirty="0" err="1">
                <a:solidFill>
                  <a:prstClr val="black"/>
                </a:solidFill>
                <a:latin typeface="Arial" panose="020B0604020202020204" pitchFamily="34" charset="0"/>
                <a:cs typeface="Arial" panose="020B0604020202020204" pitchFamily="34" charset="0"/>
              </a:rPr>
              <a:t>denfalls</a:t>
            </a:r>
            <a:r>
              <a:rPr lang="de-DE" sz="2400" dirty="0">
                <a:solidFill>
                  <a:prstClr val="black"/>
                </a:solidFill>
                <a:latin typeface="Arial" panose="020B0604020202020204" pitchFamily="34" charset="0"/>
                <a:cs typeface="Arial" panose="020B0604020202020204" pitchFamily="34" charset="0"/>
              </a:rPr>
              <a:t> für Deutschland das gemäß Art. 23 Abs. 1 Satz 2 in Verbindung mit 			Art. 20 Abs. 1 und Abs. 2 und Art. 79 Abs. 3 GG </a:t>
            </a:r>
            <a:r>
              <a:rPr lang="de-DE" sz="2400" u="sng" dirty="0">
                <a:solidFill>
                  <a:prstClr val="black"/>
                </a:solidFill>
                <a:latin typeface="Arial" panose="020B0604020202020204" pitchFamily="34" charset="0"/>
                <a:cs typeface="Arial" panose="020B0604020202020204" pitchFamily="34" charset="0"/>
              </a:rPr>
              <a:t>erforderliche Mindestmaß</a:t>
            </a:r>
            <a:r>
              <a:rPr lang="de-DE" sz="2400" dirty="0">
                <a:solidFill>
                  <a:prstClr val="black"/>
                </a:solidFill>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an demokratischer Legitimation fehlt</a:t>
            </a:r>
            <a:r>
              <a:rPr lang="de-DE" sz="2400" dirty="0">
                <a:solidFill>
                  <a:prstClr val="black"/>
                </a:solidFill>
                <a:latin typeface="Arial" panose="020B0604020202020204" pitchFamily="34" charset="0"/>
                <a:cs typeface="Arial" panose="020B0604020202020204" pitchFamily="34" charset="0"/>
              </a:rPr>
              <a:t>.</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1366D56D-6CF6-4811-84AD-DAEAD48B7E15}"/>
              </a:ext>
            </a:extLst>
          </p:cNvPr>
          <p:cNvCxnSpPr>
            <a:cxnSpLocks/>
          </p:cNvCxnSpPr>
          <p:nvPr/>
        </p:nvCxnSpPr>
        <p:spPr>
          <a:xfrm>
            <a:off x="6096000" y="199386"/>
            <a:ext cx="0" cy="54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Gerade Verbindung mit Pfeil 5">
            <a:extLst>
              <a:ext uri="{FF2B5EF4-FFF2-40B4-BE49-F238E27FC236}">
                <a16:creationId xmlns:a16="http://schemas.microsoft.com/office/drawing/2014/main" id="{CF9C193E-887E-47F7-B925-6919BC8616D0}"/>
              </a:ext>
            </a:extLst>
          </p:cNvPr>
          <p:cNvCxnSpPr>
            <a:cxnSpLocks/>
          </p:cNvCxnSpPr>
          <p:nvPr/>
        </p:nvCxnSpPr>
        <p:spPr>
          <a:xfrm flipH="1">
            <a:off x="6096000" y="6098959"/>
            <a:ext cx="1" cy="54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7" name="Grafik 6">
            <a:extLst>
              <a:ext uri="{FF2B5EF4-FFF2-40B4-BE49-F238E27FC236}">
                <a16:creationId xmlns:a16="http://schemas.microsoft.com/office/drawing/2014/main" id="{23B51F40-0C4C-3098-D174-51A2C481CE75}"/>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10595709" y="1"/>
            <a:ext cx="1596289" cy="812041"/>
          </a:xfrm>
          <a:prstGeom prst="rect">
            <a:avLst/>
          </a:prstGeom>
        </p:spPr>
      </p:pic>
      <p:sp>
        <p:nvSpPr>
          <p:cNvPr id="9" name="Rechteck 8">
            <a:extLst>
              <a:ext uri="{FF2B5EF4-FFF2-40B4-BE49-F238E27FC236}">
                <a16:creationId xmlns:a16="http://schemas.microsoft.com/office/drawing/2014/main" id="{DF41690E-B2F0-A1F0-9CCA-9D1CBE7CC720}"/>
              </a:ext>
            </a:extLst>
          </p:cNvPr>
          <p:cNvSpPr/>
          <p:nvPr/>
        </p:nvSpPr>
        <p:spPr>
          <a:xfrm>
            <a:off x="0" y="102357"/>
            <a:ext cx="2226733" cy="5622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Europarecht</a:t>
            </a:r>
          </a:p>
          <a:p>
            <a:pPr algn="ctr"/>
            <a:r>
              <a:rPr lang="de-DE" dirty="0"/>
              <a:t>Kurseinheit 2</a:t>
            </a:r>
          </a:p>
        </p:txBody>
      </p:sp>
    </p:spTree>
    <p:extLst>
      <p:ext uri="{BB962C8B-B14F-4D97-AF65-F5344CB8AC3E}">
        <p14:creationId xmlns:p14="http://schemas.microsoft.com/office/powerpoint/2010/main" val="280395790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89546" cy="5835013"/>
          </a:xfrm>
          <a:prstGeom prst="rect">
            <a:avLst/>
          </a:prstGeom>
          <a:noFill/>
        </p:spPr>
        <p:txBody>
          <a:bodyPr wrap="square" lIns="180000" tIns="180000" rIns="180000" bIns="180000" rtlCol="0">
            <a:spAutoFit/>
          </a:bodyPr>
          <a:lstStyle/>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3. Bei der Berührung fundamentaler Belange der Mitgliedstaaten, wie dies bei 			der </a:t>
            </a:r>
            <a:r>
              <a:rPr lang="de-DE" sz="2400" u="sng" dirty="0">
                <a:solidFill>
                  <a:prstClr val="black"/>
                </a:solidFill>
                <a:latin typeface="Arial" panose="020B0604020202020204" pitchFamily="34" charset="0"/>
                <a:cs typeface="Arial" panose="020B0604020202020204" pitchFamily="34" charset="0"/>
              </a:rPr>
              <a:t>Auslegung der Verbandskompetenz der Europäischen Union und ihres </a:t>
            </a:r>
            <a:r>
              <a:rPr lang="de-DE" sz="2400" dirty="0">
                <a:solidFill>
                  <a:prstClr val="black"/>
                </a:solidFill>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demokratisch legitimierten Integrationsprogramms</a:t>
            </a:r>
            <a:r>
              <a:rPr lang="de-DE" sz="2400" dirty="0">
                <a:solidFill>
                  <a:prstClr val="black"/>
                </a:solidFill>
                <a:latin typeface="Arial" panose="020B0604020202020204" pitchFamily="34" charset="0"/>
                <a:cs typeface="Arial" panose="020B0604020202020204" pitchFamily="34" charset="0"/>
              </a:rPr>
              <a:t> in der Regel der Fall ist, 			darf die gerichtliche Kontrolle die behaupteten Absichten der Europäischen 			Zentralbank nicht unbesehen übernehmen.</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4. Die Kombination eines weiten Ermessens des handelnden Organs und einer 			Begrenzung der gerichtlichen Kontrolldichte durch den Gerichtshof der Euro-			</a:t>
            </a:r>
            <a:r>
              <a:rPr lang="de-DE" sz="2400" dirty="0" err="1">
                <a:solidFill>
                  <a:prstClr val="black"/>
                </a:solidFill>
                <a:latin typeface="Arial" panose="020B0604020202020204" pitchFamily="34" charset="0"/>
                <a:cs typeface="Arial" panose="020B0604020202020204" pitchFamily="34" charset="0"/>
              </a:rPr>
              <a:t>päischen</a:t>
            </a:r>
            <a:r>
              <a:rPr lang="de-DE" sz="2400" dirty="0">
                <a:solidFill>
                  <a:prstClr val="black"/>
                </a:solidFill>
                <a:latin typeface="Arial" panose="020B0604020202020204" pitchFamily="34" charset="0"/>
                <a:cs typeface="Arial" panose="020B0604020202020204" pitchFamily="34" charset="0"/>
              </a:rPr>
              <a:t> Union trägt dem </a:t>
            </a:r>
            <a:r>
              <a:rPr lang="de-DE" sz="2400" u="sng" dirty="0">
                <a:solidFill>
                  <a:prstClr val="black"/>
                </a:solidFill>
                <a:latin typeface="Arial" panose="020B0604020202020204" pitchFamily="34" charset="0"/>
                <a:cs typeface="Arial" panose="020B0604020202020204" pitchFamily="34" charset="0"/>
              </a:rPr>
              <a:t>Prinzip der begrenzten Einzelermächtigung</a:t>
            </a:r>
            <a:r>
              <a:rPr lang="de-DE" sz="2400" dirty="0">
                <a:solidFill>
                  <a:prstClr val="black"/>
                </a:solidFill>
                <a:latin typeface="Arial" panose="020B0604020202020204" pitchFamily="34" charset="0"/>
                <a:cs typeface="Arial" panose="020B0604020202020204" pitchFamily="34" charset="0"/>
              </a:rPr>
              <a:t> offen-			sichtlich nicht hinreichend Rechnung und </a:t>
            </a:r>
            <a:r>
              <a:rPr lang="de-DE" sz="2400" u="sng" dirty="0">
                <a:solidFill>
                  <a:prstClr val="black"/>
                </a:solidFill>
                <a:latin typeface="Arial" panose="020B0604020202020204" pitchFamily="34" charset="0"/>
                <a:cs typeface="Arial" panose="020B0604020202020204" pitchFamily="34" charset="0"/>
              </a:rPr>
              <a:t>eröffnet den Weg zu einer </a:t>
            </a:r>
            <a:r>
              <a:rPr lang="de-DE" sz="2400" u="sng" dirty="0" err="1">
                <a:solidFill>
                  <a:prstClr val="black"/>
                </a:solidFill>
                <a:latin typeface="Arial" panose="020B0604020202020204" pitchFamily="34" charset="0"/>
                <a:cs typeface="Arial" panose="020B0604020202020204" pitchFamily="34" charset="0"/>
              </a:rPr>
              <a:t>kontinu</a:t>
            </a:r>
            <a:r>
              <a:rPr lang="de-DE" sz="2400" u="sng" dirty="0">
                <a:solidFill>
                  <a:prstClr val="black"/>
                </a:solidFill>
                <a:latin typeface="Arial" panose="020B0604020202020204" pitchFamily="34" charset="0"/>
                <a:cs typeface="Arial" panose="020B0604020202020204" pitchFamily="34" charset="0"/>
              </a:rPr>
              <a:t>-</a:t>
            </a:r>
            <a:r>
              <a:rPr lang="de-DE" sz="2400" dirty="0">
                <a:solidFill>
                  <a:prstClr val="black"/>
                </a:solidFill>
                <a:latin typeface="Arial" panose="020B0604020202020204" pitchFamily="34" charset="0"/>
                <a:cs typeface="Arial" panose="020B0604020202020204" pitchFamily="34" charset="0"/>
              </a:rPr>
              <a:t>			</a:t>
            </a:r>
            <a:r>
              <a:rPr lang="de-DE" sz="2400" u="sng" dirty="0" err="1">
                <a:solidFill>
                  <a:prstClr val="black"/>
                </a:solidFill>
                <a:latin typeface="Arial" panose="020B0604020202020204" pitchFamily="34" charset="0"/>
                <a:cs typeface="Arial" panose="020B0604020202020204" pitchFamily="34" charset="0"/>
              </a:rPr>
              <a:t>ierlichen</a:t>
            </a:r>
            <a:r>
              <a:rPr lang="de-DE" sz="2400" u="sng" dirty="0">
                <a:solidFill>
                  <a:prstClr val="black"/>
                </a:solidFill>
                <a:latin typeface="Arial" panose="020B0604020202020204" pitchFamily="34" charset="0"/>
                <a:cs typeface="Arial" panose="020B0604020202020204" pitchFamily="34" charset="0"/>
              </a:rPr>
              <a:t> Erosion mitgliedstaatlicher Zuständigkeiten</a:t>
            </a:r>
            <a:r>
              <a:rPr lang="de-DE" sz="2400" dirty="0">
                <a:solidFill>
                  <a:prstClr val="black"/>
                </a:solidFill>
                <a:latin typeface="Arial" panose="020B0604020202020204" pitchFamily="34" charset="0"/>
                <a:cs typeface="Arial" panose="020B0604020202020204" pitchFamily="34" charset="0"/>
              </a:rPr>
              <a:t>.</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1366D56D-6CF6-4811-84AD-DAEAD48B7E15}"/>
              </a:ext>
            </a:extLst>
          </p:cNvPr>
          <p:cNvCxnSpPr>
            <a:cxnSpLocks/>
          </p:cNvCxnSpPr>
          <p:nvPr/>
        </p:nvCxnSpPr>
        <p:spPr>
          <a:xfrm>
            <a:off x="6096000" y="199386"/>
            <a:ext cx="0" cy="54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 name="Grafik 5">
            <a:extLst>
              <a:ext uri="{FF2B5EF4-FFF2-40B4-BE49-F238E27FC236}">
                <a16:creationId xmlns:a16="http://schemas.microsoft.com/office/drawing/2014/main" id="{251D866D-139A-9C35-B877-83E359195925}"/>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10645253" y="1"/>
            <a:ext cx="1546745" cy="786838"/>
          </a:xfrm>
          <a:prstGeom prst="rect">
            <a:avLst/>
          </a:prstGeom>
        </p:spPr>
      </p:pic>
      <p:sp>
        <p:nvSpPr>
          <p:cNvPr id="8" name="Rechteck 7">
            <a:extLst>
              <a:ext uri="{FF2B5EF4-FFF2-40B4-BE49-F238E27FC236}">
                <a16:creationId xmlns:a16="http://schemas.microsoft.com/office/drawing/2014/main" id="{0BFF0249-16FD-98C0-BD94-00E278B5286A}"/>
              </a:ext>
            </a:extLst>
          </p:cNvPr>
          <p:cNvSpPr/>
          <p:nvPr/>
        </p:nvSpPr>
        <p:spPr>
          <a:xfrm>
            <a:off x="0" y="102357"/>
            <a:ext cx="2226733" cy="5622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Europarecht</a:t>
            </a:r>
          </a:p>
          <a:p>
            <a:pPr algn="ctr"/>
            <a:r>
              <a:rPr lang="de-DE" dirty="0"/>
              <a:t>Kurseinheit 2</a:t>
            </a:r>
          </a:p>
        </p:txBody>
      </p:sp>
    </p:spTree>
    <p:extLst>
      <p:ext uri="{BB962C8B-B14F-4D97-AF65-F5344CB8AC3E}">
        <p14:creationId xmlns:p14="http://schemas.microsoft.com/office/powerpoint/2010/main" val="1203819159"/>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857582" cy="6345923"/>
          </a:xfrm>
          <a:prstGeom prst="rect">
            <a:avLst/>
          </a:prstGeom>
          <a:noFill/>
        </p:spPr>
        <p:txBody>
          <a:bodyPr wrap="square" lIns="180000" tIns="180000" rIns="180000" bIns="180000" rtlCol="0">
            <a:spAutoFit/>
          </a:bodyPr>
          <a:lstStyle/>
          <a:p>
            <a:pPr marL="0" marR="0" lvl="0" indent="0" algn="ctr" defTabSz="360000" rtl="0" eaLnBrk="1" fontAlgn="auto" latinLnBrk="0" hangingPunct="1">
              <a:lnSpc>
                <a:spcPct val="150000"/>
              </a:lnSpc>
              <a:spcBef>
                <a:spcPts val="0"/>
              </a:spcBef>
              <a:spcAft>
                <a:spcPts val="0"/>
              </a:spcAft>
              <a:buClrTx/>
              <a:buSzTx/>
              <a:buFontTx/>
              <a:buNone/>
              <a:tabLst/>
              <a:defRPr/>
            </a:pPr>
            <a:r>
              <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Organe der EU: Art. 13 ff EUV</a:t>
            </a:r>
          </a:p>
          <a:p>
            <a:pPr marL="0" marR="0" lvl="0" indent="0" algn="ctr" defTabSz="360000" rtl="0" eaLnBrk="1" fontAlgn="auto" latinLnBrk="0" hangingPunct="1">
              <a:lnSpc>
                <a:spcPct val="150000"/>
              </a:lnSpc>
              <a:spcBef>
                <a:spcPts val="0"/>
              </a:spcBef>
              <a:spcAft>
                <a:spcPts val="0"/>
              </a:spcAft>
              <a:buClrTx/>
              <a:buSzTx/>
              <a:buFontTx/>
              <a:buNone/>
              <a:tabLst/>
              <a:defRPr/>
            </a:pP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3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30000"/>
              </a:lnSpc>
              <a:spcBef>
                <a:spcPts val="0"/>
              </a:spcBef>
              <a:spcAft>
                <a:spcPts val="0"/>
              </a:spcAft>
              <a:buClrTx/>
              <a:buSzTx/>
              <a:buFontTx/>
              <a:buNone/>
              <a:tabLst/>
              <a:defRPr/>
            </a:pPr>
            <a:endParaRPr lang="de-DE" sz="800" dirty="0">
              <a:solidFill>
                <a:prstClr val="black"/>
              </a:solidFill>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30000"/>
              </a:lnSpc>
              <a:spcBef>
                <a:spcPts val="0"/>
              </a:spcBef>
              <a:spcAft>
                <a:spcPts val="0"/>
              </a:spcAft>
              <a:buClrTx/>
              <a:buSzTx/>
              <a:buFontTx/>
              <a:buNone/>
              <a:tabLst/>
              <a:defRPr/>
            </a:pP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EuGH:</a:t>
            </a:r>
            <a:r>
              <a:rPr kumimoji="0" lang="de-DE" sz="2400" b="0" i="0" u="sng"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Art. </a:t>
            </a:r>
            <a:r>
              <a:rPr kumimoji="0" lang="de-DE" sz="2400" b="0" i="0" u="sng" strike="noStrike" kern="1200" cap="none" spc="0" normalizeH="0" noProof="0" dirty="0">
                <a:ln>
                  <a:noFill/>
                </a:ln>
                <a:solidFill>
                  <a:prstClr val="black"/>
                </a:solidFill>
                <a:effectLst/>
                <a:uLnTx/>
                <a:uFillTx/>
                <a:latin typeface="Arial" panose="020B0604020202020204" pitchFamily="34" charset="0"/>
                <a:cs typeface="Arial" panose="020B0604020202020204" pitchFamily="34" charset="0"/>
              </a:rPr>
              <a:t>19</a:t>
            </a:r>
            <a:r>
              <a:rPr lang="de-DE" sz="2400" u="sng" dirty="0">
                <a:solidFill>
                  <a:prstClr val="black"/>
                </a:solidFill>
                <a:latin typeface="Arial" panose="020B0604020202020204" pitchFamily="34" charset="0"/>
                <a:cs typeface="Arial" panose="020B0604020202020204" pitchFamily="34" charset="0"/>
              </a:rPr>
              <a:t> EUV</a:t>
            </a:r>
            <a:r>
              <a:rPr lang="de-DE" sz="2400" dirty="0">
                <a:solidFill>
                  <a:prstClr val="black"/>
                </a:solidFill>
                <a:latin typeface="Arial" panose="020B0604020202020204" pitchFamily="34" charset="0"/>
                <a:cs typeface="Arial" panose="020B0604020202020204" pitchFamily="34" charset="0"/>
              </a:rPr>
              <a:t>	</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Abs. 1: Gerichtshof,</a:t>
            </a:r>
            <a:r>
              <a:rPr kumimoji="0" lang="de-DE" sz="2400" b="0" i="0"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das Gericht, Fachgerichte</a:t>
            </a:r>
          </a:p>
          <a:p>
            <a:pPr lvl="0" defTabSz="360000">
              <a:lnSpc>
                <a:spcPct val="130000"/>
              </a:lnSpc>
              <a:defRPr/>
            </a:pPr>
            <a:r>
              <a:rPr lang="de-DE" sz="2400" baseline="0" dirty="0">
                <a:solidFill>
                  <a:prstClr val="black"/>
                </a:solidFill>
                <a:latin typeface="Arial" panose="020B0604020202020204" pitchFamily="34" charset="0"/>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 Abs. 3: enumerative Zuständigkeit (Art. 251 ff AEUV)</a:t>
            </a:r>
            <a:endParaRPr kumimoji="0" lang="de-DE" sz="2400" b="0" i="0"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9" name="Gerade Verbindung mit Pfeil 8">
            <a:extLst>
              <a:ext uri="{FF2B5EF4-FFF2-40B4-BE49-F238E27FC236}">
                <a16:creationId xmlns:a16="http://schemas.microsoft.com/office/drawing/2014/main" id="{EB79A522-CB7A-479F-85F7-843D15EE1888}"/>
              </a:ext>
            </a:extLst>
          </p:cNvPr>
          <p:cNvCxnSpPr>
            <a:cxnSpLocks/>
          </p:cNvCxnSpPr>
          <p:nvPr/>
        </p:nvCxnSpPr>
        <p:spPr>
          <a:xfrm flipH="1">
            <a:off x="4655997" y="1180556"/>
            <a:ext cx="144000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Gerade Verbindung mit Pfeil 5">
            <a:extLst>
              <a:ext uri="{FF2B5EF4-FFF2-40B4-BE49-F238E27FC236}">
                <a16:creationId xmlns:a16="http://schemas.microsoft.com/office/drawing/2014/main" id="{FC13BE77-4A73-4F7D-885C-BCAFF75392FD}"/>
              </a:ext>
            </a:extLst>
          </p:cNvPr>
          <p:cNvCxnSpPr>
            <a:cxnSpLocks/>
          </p:cNvCxnSpPr>
          <p:nvPr/>
        </p:nvCxnSpPr>
        <p:spPr>
          <a:xfrm flipH="1">
            <a:off x="1775997" y="1180556"/>
            <a:ext cx="432000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Gerade Verbindung mit Pfeil 6">
            <a:extLst>
              <a:ext uri="{FF2B5EF4-FFF2-40B4-BE49-F238E27FC236}">
                <a16:creationId xmlns:a16="http://schemas.microsoft.com/office/drawing/2014/main" id="{C56F88E2-570A-45C2-BCA2-C83479D8813E}"/>
              </a:ext>
            </a:extLst>
          </p:cNvPr>
          <p:cNvCxnSpPr>
            <a:cxnSpLocks/>
          </p:cNvCxnSpPr>
          <p:nvPr/>
        </p:nvCxnSpPr>
        <p:spPr>
          <a:xfrm>
            <a:off x="6095997" y="1184102"/>
            <a:ext cx="432000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feld 7">
            <a:extLst>
              <a:ext uri="{FF2B5EF4-FFF2-40B4-BE49-F238E27FC236}">
                <a16:creationId xmlns:a16="http://schemas.microsoft.com/office/drawing/2014/main" id="{DF30892C-1E34-4C7E-823D-99AC227EFB3C}"/>
              </a:ext>
            </a:extLst>
          </p:cNvPr>
          <p:cNvSpPr txBox="1"/>
          <p:nvPr/>
        </p:nvSpPr>
        <p:spPr>
          <a:xfrm>
            <a:off x="364966" y="1456756"/>
            <a:ext cx="2630951" cy="3805870"/>
          </a:xfrm>
          <a:prstGeom prst="rect">
            <a:avLst/>
          </a:prstGeom>
          <a:noFill/>
        </p:spPr>
        <p:txBody>
          <a:bodyPr wrap="square" lIns="0" tIns="0" rIns="0" bIns="0" rtlCol="0">
            <a:noAutofit/>
          </a:bodyPr>
          <a:lstStyle/>
          <a:p>
            <a:pPr marL="0" marR="0" lvl="0" indent="0" defTabSz="360000" rtl="0" eaLnBrk="1" fontAlgn="auto" latinLnBrk="0" hangingPunct="1">
              <a:lnSpc>
                <a:spcPct val="150000"/>
              </a:lnSpc>
              <a:spcBef>
                <a:spcPts val="0"/>
              </a:spcBef>
              <a:spcAft>
                <a:spcPts val="0"/>
              </a:spcAft>
              <a:buClrTx/>
              <a:buSzTx/>
              <a:buFontTx/>
              <a:buNone/>
              <a:tabLst/>
              <a:defRPr/>
            </a:pPr>
            <a:r>
              <a:rPr kumimoji="0" lang="de-DE" sz="2400" b="0" i="0" u="sng"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Europ</a:t>
            </a:r>
            <a:r>
              <a:rPr lang="de-DE" sz="2400" u="sng" dirty="0">
                <a:solidFill>
                  <a:prstClr val="black"/>
                </a:solidFill>
                <a:latin typeface="Arial" panose="020B0604020202020204" pitchFamily="34" charset="0"/>
                <a:cs typeface="Arial" panose="020B0604020202020204" pitchFamily="34" charset="0"/>
              </a:rPr>
              <a:t>. Parlament:</a:t>
            </a:r>
          </a:p>
          <a:p>
            <a:pPr marL="0" marR="0" lvl="0" indent="0" defTabSz="360000" rtl="0" eaLnBrk="1" fontAlgn="auto" latinLnBrk="0" hangingPunct="1">
              <a:lnSpc>
                <a:spcPct val="150000"/>
              </a:lnSpc>
              <a:spcBef>
                <a:spcPts val="0"/>
              </a:spcBef>
              <a:spcAft>
                <a:spcPts val="0"/>
              </a:spcAft>
              <a:buClrTx/>
              <a:buSzTx/>
              <a:buFontTx/>
              <a:buNone/>
              <a:tabLst/>
              <a:defRPr/>
            </a:pPr>
            <a:r>
              <a:rPr lang="de-DE" sz="2400" u="sng" dirty="0">
                <a:solidFill>
                  <a:prstClr val="black"/>
                </a:solidFill>
                <a:latin typeface="Arial" panose="020B0604020202020204" pitchFamily="34" charset="0"/>
                <a:cs typeface="Arial" panose="020B0604020202020204" pitchFamily="34" charset="0"/>
              </a:rPr>
              <a:t>Art. 14 EUV</a:t>
            </a: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Gesetzgebung</a:t>
            </a:r>
            <a:r>
              <a:rPr kumimoji="0" lang="de-DE" sz="2400" b="0" i="0" u="none" strike="noStrike" kern="1200" cap="none" spc="0" normalizeH="0" noProof="0" dirty="0">
                <a:ln>
                  <a:noFill/>
                </a:ln>
                <a:solidFill>
                  <a:prstClr val="black"/>
                </a:solidFill>
                <a:effectLst/>
                <a:uLnTx/>
                <a:uFillTx/>
                <a:latin typeface="Arial" panose="020B0604020202020204" pitchFamily="34" charset="0"/>
                <a:cs typeface="Arial" panose="020B0604020202020204" pitchFamily="34" charset="0"/>
              </a:rPr>
              <a:t> 	und Haushalt 	sowie politische 	Kontrolle</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Art. 223 ff AEUV</a:t>
            </a:r>
            <a:endParaRPr kumimoji="0" lang="de-DE" sz="2400" b="0" i="0" u="none" strike="noStrike" kern="1200" cap="none" spc="0" normalizeH="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2" name="Textfeld 11">
            <a:extLst>
              <a:ext uri="{FF2B5EF4-FFF2-40B4-BE49-F238E27FC236}">
                <a16:creationId xmlns:a16="http://schemas.microsoft.com/office/drawing/2014/main" id="{FD787CAC-ABC7-4081-91BF-1012F4754E15}"/>
              </a:ext>
            </a:extLst>
          </p:cNvPr>
          <p:cNvSpPr txBox="1"/>
          <p:nvPr/>
        </p:nvSpPr>
        <p:spPr>
          <a:xfrm>
            <a:off x="3510045" y="1456756"/>
            <a:ext cx="2331462" cy="3805870"/>
          </a:xfrm>
          <a:prstGeom prst="rect">
            <a:avLst/>
          </a:prstGeom>
          <a:noFill/>
        </p:spPr>
        <p:txBody>
          <a:bodyPr wrap="square" lIns="0" tIns="0" rIns="0" bIns="0" rtlCol="0">
            <a:noAutofit/>
          </a:bodyPr>
          <a:lstStyle/>
          <a:p>
            <a:pPr marL="0" marR="0" lvl="0" indent="0" defTabSz="360000" rtl="0" eaLnBrk="1" fontAlgn="auto" latinLnBrk="0" hangingPunct="1">
              <a:lnSpc>
                <a:spcPct val="150000"/>
              </a:lnSpc>
              <a:spcBef>
                <a:spcPts val="0"/>
              </a:spcBef>
              <a:spcAft>
                <a:spcPts val="0"/>
              </a:spcAft>
              <a:buClrTx/>
              <a:buSzTx/>
              <a:buFontTx/>
              <a:buNone/>
              <a:tabLst/>
              <a:defRPr/>
            </a:pPr>
            <a:r>
              <a:rPr kumimoji="0" lang="de-DE" sz="2400" b="0" i="0" u="sng"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Europ</a:t>
            </a:r>
            <a:r>
              <a:rPr lang="de-DE" sz="2400" u="sng" dirty="0" err="1">
                <a:solidFill>
                  <a:prstClr val="black"/>
                </a:solidFill>
                <a:latin typeface="Arial" panose="020B0604020202020204" pitchFamily="34" charset="0"/>
                <a:cs typeface="Arial" panose="020B0604020202020204" pitchFamily="34" charset="0"/>
              </a:rPr>
              <a:t>äischer</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Rat: </a:t>
            </a:r>
            <a:r>
              <a:rPr lang="de-DE" sz="2400" u="sng" dirty="0">
                <a:solidFill>
                  <a:prstClr val="black"/>
                </a:solidFill>
                <a:latin typeface="Arial" panose="020B0604020202020204" pitchFamily="34" charset="0"/>
                <a:cs typeface="Arial" panose="020B0604020202020204" pitchFamily="34" charset="0"/>
              </a:rPr>
              <a:t>Art.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15 EUV</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allgemeine</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politische Ziel-	</a:t>
            </a:r>
            <a:r>
              <a:rPr kumimoji="0" lang="de-DE" sz="2400" b="0" i="0" u="none" strike="noStrike" kern="1200" cap="none" spc="0" normalizeH="0" noProof="0" dirty="0" err="1">
                <a:ln>
                  <a:noFill/>
                </a:ln>
                <a:solidFill>
                  <a:prstClr val="black"/>
                </a:solidFill>
                <a:effectLst/>
                <a:uLnTx/>
                <a:uFillTx/>
                <a:latin typeface="Arial" panose="020B0604020202020204" pitchFamily="34" charset="0"/>
                <a:ea typeface="+mn-ea"/>
                <a:cs typeface="Arial" panose="020B0604020202020204" pitchFamily="34" charset="0"/>
              </a:rPr>
              <a:t>vorstellungen</a:t>
            </a:r>
            <a:endPar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Art. 235 ff 	AEUV</a:t>
            </a:r>
          </a:p>
        </p:txBody>
      </p:sp>
      <p:sp>
        <p:nvSpPr>
          <p:cNvPr id="13" name="Textfeld 12">
            <a:extLst>
              <a:ext uri="{FF2B5EF4-FFF2-40B4-BE49-F238E27FC236}">
                <a16:creationId xmlns:a16="http://schemas.microsoft.com/office/drawing/2014/main" id="{89B3409B-FAD1-492E-9CF5-FE2C3C94E535}"/>
              </a:ext>
            </a:extLst>
          </p:cNvPr>
          <p:cNvSpPr txBox="1"/>
          <p:nvPr/>
        </p:nvSpPr>
        <p:spPr>
          <a:xfrm>
            <a:off x="6350495" y="1456752"/>
            <a:ext cx="2910440" cy="3805874"/>
          </a:xfrm>
          <a:prstGeom prst="rect">
            <a:avLst/>
          </a:prstGeom>
          <a:noFill/>
        </p:spPr>
        <p:txBody>
          <a:bodyPr wrap="square" lIns="0" tIns="0" rIns="0" bIns="0" rtlCol="0">
            <a:noAutofit/>
          </a:bodyPr>
          <a:lstStyle/>
          <a:p>
            <a:pPr marL="0" marR="0" lvl="0" indent="0" defTabSz="360000" rtl="0" eaLnBrk="1" fontAlgn="auto" latinLnBrk="0" hangingPunct="1">
              <a:lnSpc>
                <a:spcPct val="150000"/>
              </a:lnSpc>
              <a:spcBef>
                <a:spcPts val="0"/>
              </a:spcBef>
              <a:spcAft>
                <a:spcPts val="0"/>
              </a:spcAft>
              <a:buClrTx/>
              <a:buSzTx/>
              <a:buFontTx/>
              <a:buNone/>
              <a:tabLst/>
              <a:defRPr/>
            </a:pPr>
            <a:r>
              <a:rPr lang="de-DE" sz="2400" u="sng" dirty="0">
                <a:solidFill>
                  <a:prstClr val="black"/>
                </a:solidFill>
                <a:latin typeface="Arial" panose="020B0604020202020204" pitchFamily="34" charset="0"/>
                <a:cs typeface="Arial" panose="020B0604020202020204" pitchFamily="34" charset="0"/>
              </a:rPr>
              <a:t>(Minister-)Rat:</a:t>
            </a:r>
          </a:p>
          <a:p>
            <a:pPr marL="0" marR="0" lvl="0" indent="0" defTabSz="360000" rtl="0" eaLnBrk="1" fontAlgn="auto" latinLnBrk="0" hangingPunct="1">
              <a:lnSpc>
                <a:spcPct val="150000"/>
              </a:lnSpc>
              <a:spcBef>
                <a:spcPts val="0"/>
              </a:spcBef>
              <a:spcAft>
                <a:spcPts val="0"/>
              </a:spcAft>
              <a:buClrTx/>
              <a:buSzTx/>
              <a:buFontTx/>
              <a:buNone/>
              <a:tabLst/>
              <a:defRPr/>
            </a:pPr>
            <a:r>
              <a:rPr lang="de-DE" sz="2400" u="sng" dirty="0">
                <a:solidFill>
                  <a:prstClr val="black"/>
                </a:solidFill>
                <a:latin typeface="Arial" panose="020B0604020202020204" pitchFamily="34" charset="0"/>
                <a:cs typeface="Arial" panose="020B0604020202020204" pitchFamily="34" charset="0"/>
              </a:rPr>
              <a:t>Art. 16 EUV</a:t>
            </a: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Gesetzgebung 	und</a:t>
            </a:r>
            <a:r>
              <a:rPr lang="de-DE" sz="2400" dirty="0">
                <a:solidFill>
                  <a:prstClr val="black"/>
                </a:solidFill>
                <a:latin typeface="Arial" panose="020B0604020202020204" pitchFamily="34" charset="0"/>
                <a:cs typeface="Arial" panose="020B0604020202020204" pitchFamily="34" charset="0"/>
              </a:rPr>
              <a:t> </a:t>
            </a:r>
            <a:r>
              <a:rPr kumimoji="0" lang="de-DE" sz="2400" b="0" i="0" u="none" strike="noStrike" kern="1200" cap="none" spc="0" normalizeH="0" noProof="0" dirty="0">
                <a:ln>
                  <a:noFill/>
                </a:ln>
                <a:solidFill>
                  <a:prstClr val="black"/>
                </a:solidFill>
                <a:effectLst/>
                <a:uLnTx/>
                <a:uFillTx/>
                <a:latin typeface="Arial" panose="020B0604020202020204" pitchFamily="34" charset="0"/>
                <a:cs typeface="Arial" panose="020B0604020202020204" pitchFamily="34" charset="0"/>
              </a:rPr>
              <a:t>Haushalt 	sowie </a:t>
            </a:r>
            <a:r>
              <a:rPr kumimoji="0" lang="de-DE" sz="2400" b="0" i="0" u="none" strike="noStrike" kern="1200" cap="none" spc="0" normalizeH="0" noProof="0" dirty="0" err="1">
                <a:ln>
                  <a:noFill/>
                </a:ln>
                <a:solidFill>
                  <a:prstClr val="black"/>
                </a:solidFill>
                <a:effectLst/>
                <a:uLnTx/>
                <a:uFillTx/>
                <a:latin typeface="Arial" panose="020B0604020202020204" pitchFamily="34" charset="0"/>
                <a:cs typeface="Arial" panose="020B0604020202020204" pitchFamily="34" charset="0"/>
              </a:rPr>
              <a:t>Festle</a:t>
            </a:r>
            <a:r>
              <a:rPr kumimoji="0" lang="de-DE" sz="2400" b="0" i="0" u="none" strike="noStrike" kern="1200" cap="none" spc="0" normalizeH="0" noProof="0" dirty="0">
                <a:ln>
                  <a:noFill/>
                </a:ln>
                <a:solidFill>
                  <a:prstClr val="black"/>
                </a:solidFill>
                <a:effectLst/>
                <a:uLnTx/>
                <a:uFillTx/>
                <a:latin typeface="Arial" panose="020B0604020202020204" pitchFamily="34" charset="0"/>
                <a:cs typeface="Arial" panose="020B0604020202020204" pitchFamily="34" charset="0"/>
              </a:rPr>
              <a:t>-		</a:t>
            </a:r>
            <a:r>
              <a:rPr kumimoji="0" lang="de-DE" sz="2400" b="0" i="0" u="none" strike="noStrike" kern="1200" cap="none" spc="0" normalizeH="0" noProof="0" dirty="0" err="1">
                <a:ln>
                  <a:noFill/>
                </a:ln>
                <a:solidFill>
                  <a:prstClr val="black"/>
                </a:solidFill>
                <a:effectLst/>
                <a:uLnTx/>
                <a:uFillTx/>
                <a:latin typeface="Arial" panose="020B0604020202020204" pitchFamily="34" charset="0"/>
                <a:cs typeface="Arial" panose="020B0604020202020204" pitchFamily="34" charset="0"/>
              </a:rPr>
              <a:t>gung</a:t>
            </a:r>
            <a:r>
              <a:rPr kumimoji="0" lang="de-DE" sz="2400" b="0" i="0" u="none" strike="noStrike" kern="1200" cap="none" spc="0" normalizeH="0" noProof="0" dirty="0">
                <a:ln>
                  <a:noFill/>
                </a:ln>
                <a:solidFill>
                  <a:prstClr val="black"/>
                </a:solidFill>
                <a:effectLst/>
                <a:uLnTx/>
                <a:uFillTx/>
                <a:latin typeface="Arial" panose="020B0604020202020204" pitchFamily="34" charset="0"/>
                <a:cs typeface="Arial" panose="020B0604020202020204" pitchFamily="34" charset="0"/>
              </a:rPr>
              <a:t> der Politik</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Art. 237 ff AEUV</a:t>
            </a:r>
          </a:p>
        </p:txBody>
      </p:sp>
      <p:sp>
        <p:nvSpPr>
          <p:cNvPr id="16" name="Textfeld 15">
            <a:extLst>
              <a:ext uri="{FF2B5EF4-FFF2-40B4-BE49-F238E27FC236}">
                <a16:creationId xmlns:a16="http://schemas.microsoft.com/office/drawing/2014/main" id="{A9B5DFDE-85C4-4B3D-BECE-53D22681198B}"/>
              </a:ext>
            </a:extLst>
          </p:cNvPr>
          <p:cNvSpPr txBox="1"/>
          <p:nvPr/>
        </p:nvSpPr>
        <p:spPr>
          <a:xfrm>
            <a:off x="9260935" y="1456751"/>
            <a:ext cx="2578420" cy="3805875"/>
          </a:xfrm>
          <a:prstGeom prst="rect">
            <a:avLst/>
          </a:prstGeom>
          <a:noFill/>
        </p:spPr>
        <p:txBody>
          <a:bodyPr wrap="square" lIns="0" tIns="0" rIns="0" bIns="0" rtlCol="0">
            <a:noAutofit/>
          </a:bodyPr>
          <a:lstStyle/>
          <a:p>
            <a:pPr marL="0" marR="0" lvl="0" indent="0" defTabSz="360000" rtl="0" eaLnBrk="1" fontAlgn="auto" latinLnBrk="0" hangingPunct="1">
              <a:lnSpc>
                <a:spcPct val="150000"/>
              </a:lnSpc>
              <a:spcBef>
                <a:spcPts val="0"/>
              </a:spcBef>
              <a:spcAft>
                <a:spcPts val="0"/>
              </a:spcAft>
              <a:buClrTx/>
              <a:buSzTx/>
              <a:buFontTx/>
              <a:buNone/>
              <a:tabLst/>
              <a:defRPr/>
            </a:pP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Kommission:</a:t>
            </a:r>
          </a:p>
          <a:p>
            <a:pPr marL="0" marR="0" lvl="0" indent="0" defTabSz="360000" rtl="0" eaLnBrk="1" fontAlgn="auto" latinLnBrk="0" hangingPunct="1">
              <a:lnSpc>
                <a:spcPct val="150000"/>
              </a:lnSpc>
              <a:spcBef>
                <a:spcPts val="0"/>
              </a:spcBef>
              <a:spcAft>
                <a:spcPts val="0"/>
              </a:spcAft>
              <a:buClrTx/>
              <a:buSzTx/>
              <a:buFontTx/>
              <a:buNone/>
              <a:tabLst/>
              <a:defRPr/>
            </a:pPr>
            <a:r>
              <a:rPr lang="de-DE" sz="2400" u="sng" noProof="0" dirty="0">
                <a:solidFill>
                  <a:prstClr val="black"/>
                </a:solidFill>
                <a:latin typeface="Arial" panose="020B0604020202020204" pitchFamily="34" charset="0"/>
                <a:cs typeface="Arial" panose="020B0604020202020204" pitchFamily="34" charset="0"/>
              </a:rPr>
              <a:t>Art.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17 EUV</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Exekutive 	(</a:t>
            </a:r>
            <a:r>
              <a:rPr kumimoji="0" lang="de-DE" sz="2400" b="0" i="0" u="none" strike="noStrike" kern="1200" cap="none" spc="0" normalizeH="0" noProof="0" dirty="0" err="1">
                <a:ln>
                  <a:noFill/>
                </a:ln>
                <a:solidFill>
                  <a:prstClr val="black"/>
                </a:solidFill>
                <a:effectLst/>
                <a:uLnTx/>
                <a:uFillTx/>
                <a:latin typeface="Arial" panose="020B0604020202020204" pitchFamily="34" charset="0"/>
                <a:ea typeface="+mn-ea"/>
                <a:cs typeface="Arial" panose="020B0604020202020204" pitchFamily="34" charset="0"/>
              </a:rPr>
              <a:t>ver</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antwortlich </a:t>
            </a:r>
            <a:r>
              <a:rPr kumimoji="0" lang="de-DE" sz="2400" b="0" i="0" u="none" strike="noStrike" kern="1200" cap="none" spc="0" normalizeH="0" noProof="0" dirty="0" err="1">
                <a:ln>
                  <a:noFill/>
                </a:ln>
                <a:solidFill>
                  <a:prstClr val="black"/>
                </a:solidFill>
                <a:effectLst/>
                <a:uLnTx/>
                <a:uFillTx/>
                <a:latin typeface="Arial" panose="020B0604020202020204" pitchFamily="34" charset="0"/>
                <a:ea typeface="+mn-ea"/>
                <a:cs typeface="Arial" panose="020B0604020202020204" pitchFamily="34" charset="0"/>
              </a:rPr>
              <a:t>ggü</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de-DE" sz="2400" b="0" i="0" u="none" strike="noStrike" kern="1200" cap="none" spc="-200" normalizeH="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EP, Abs.</a:t>
            </a:r>
            <a:r>
              <a:rPr kumimoji="0" lang="de-DE" sz="2400" b="0" i="0" u="none" strike="noStrike" kern="1200" cap="none" spc="-200" normalizeH="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8)</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Art. 244 ff 	AEUV</a:t>
            </a:r>
          </a:p>
        </p:txBody>
      </p:sp>
      <p:cxnSp>
        <p:nvCxnSpPr>
          <p:cNvPr id="17" name="Gerade Verbindung mit Pfeil 16">
            <a:extLst>
              <a:ext uri="{FF2B5EF4-FFF2-40B4-BE49-F238E27FC236}">
                <a16:creationId xmlns:a16="http://schemas.microsoft.com/office/drawing/2014/main" id="{02364CA3-8364-4C72-BDC1-BD2DA0FA179C}"/>
              </a:ext>
            </a:extLst>
          </p:cNvPr>
          <p:cNvCxnSpPr>
            <a:cxnSpLocks/>
          </p:cNvCxnSpPr>
          <p:nvPr/>
        </p:nvCxnSpPr>
        <p:spPr>
          <a:xfrm>
            <a:off x="6095997" y="1184103"/>
            <a:ext cx="144000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AutoShape 2">
            <a:extLst>
              <a:ext uri="{FF2B5EF4-FFF2-40B4-BE49-F238E27FC236}">
                <a16:creationId xmlns:a16="http://schemas.microsoft.com/office/drawing/2014/main" id="{498EB813-0D83-4EC6-98FC-3191E773D804}"/>
              </a:ext>
            </a:extLst>
          </p:cNvPr>
          <p:cNvSpPr>
            <a:spLocks/>
          </p:cNvSpPr>
          <p:nvPr/>
        </p:nvSpPr>
        <p:spPr bwMode="auto">
          <a:xfrm rot="16200000" flipH="1">
            <a:off x="5856161" y="-253867"/>
            <a:ext cx="479673" cy="11462070"/>
          </a:xfrm>
          <a:prstGeom prst="rightBrace">
            <a:avLst>
              <a:gd name="adj1" fmla="val 155735"/>
              <a:gd name="adj2" fmla="val 50140"/>
            </a:avLst>
          </a:prstGeom>
          <a:noFill/>
          <a:ln w="38100">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F5F1A599-8594-1542-0114-1DCC0F5B21F3}"/>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11" name="Rechteck 10">
            <a:extLst>
              <a:ext uri="{FF2B5EF4-FFF2-40B4-BE49-F238E27FC236}">
                <a16:creationId xmlns:a16="http://schemas.microsoft.com/office/drawing/2014/main" id="{615703E3-568D-550F-68EF-B346A261DAEA}"/>
              </a:ext>
            </a:extLst>
          </p:cNvPr>
          <p:cNvSpPr/>
          <p:nvPr/>
        </p:nvSpPr>
        <p:spPr>
          <a:xfrm>
            <a:off x="0" y="102357"/>
            <a:ext cx="2226733" cy="5622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Europarecht</a:t>
            </a:r>
          </a:p>
          <a:p>
            <a:pPr algn="ctr"/>
            <a:r>
              <a:rPr lang="de-DE" dirty="0"/>
              <a:t>Kurseinheit 2</a:t>
            </a:r>
          </a:p>
        </p:txBody>
      </p:sp>
    </p:spTree>
    <p:extLst>
      <p:ext uri="{BB962C8B-B14F-4D97-AF65-F5344CB8AC3E}">
        <p14:creationId xmlns:p14="http://schemas.microsoft.com/office/powerpoint/2010/main" val="43647861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1000"/>
                                        <p:tgtEl>
                                          <p:spTgt spid="8">
                                            <p:txEl>
                                              <p:pRg st="0" end="0"/>
                                            </p:txEl>
                                          </p:spTgt>
                                        </p:tgtEl>
                                      </p:cBhvr>
                                    </p:animEffect>
                                    <p:anim calcmode="lin" valueType="num">
                                      <p:cBhvr>
                                        <p:cTn id="13"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fade">
                                      <p:cBhvr>
                                        <p:cTn id="17" dur="1000"/>
                                        <p:tgtEl>
                                          <p:spTgt spid="8">
                                            <p:txEl>
                                              <p:pRg st="1" end="1"/>
                                            </p:txEl>
                                          </p:spTgt>
                                        </p:tgtEl>
                                      </p:cBhvr>
                                    </p:animEffect>
                                    <p:anim calcmode="lin" valueType="num">
                                      <p:cBhvr>
                                        <p:cTn id="18"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8">
                                            <p:txEl>
                                              <p:pRg st="2" end="2"/>
                                            </p:txEl>
                                          </p:spTgt>
                                        </p:tgtEl>
                                        <p:attrNameLst>
                                          <p:attrName>style.visibility</p:attrName>
                                        </p:attrNameLst>
                                      </p:cBhvr>
                                      <p:to>
                                        <p:strVal val="visible"/>
                                      </p:to>
                                    </p:set>
                                    <p:animEffect transition="in" filter="fade">
                                      <p:cBhvr>
                                        <p:cTn id="24" dur="1000"/>
                                        <p:tgtEl>
                                          <p:spTgt spid="8">
                                            <p:txEl>
                                              <p:pRg st="2" end="2"/>
                                            </p:txEl>
                                          </p:spTgt>
                                        </p:tgtEl>
                                      </p:cBhvr>
                                    </p:animEffect>
                                    <p:anim calcmode="lin" valueType="num">
                                      <p:cBhvr>
                                        <p:cTn id="25"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animEffect transition="in" filter="fade">
                                      <p:cBhvr>
                                        <p:cTn id="31" dur="1000"/>
                                        <p:tgtEl>
                                          <p:spTgt spid="8">
                                            <p:txEl>
                                              <p:pRg st="3" end="3"/>
                                            </p:txEl>
                                          </p:spTgt>
                                        </p:tgtEl>
                                      </p:cBhvr>
                                    </p:animEffect>
                                    <p:anim calcmode="lin" valueType="num">
                                      <p:cBhvr>
                                        <p:cTn id="32"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anim calcmode="lin" valueType="num">
                                      <p:cBhvr>
                                        <p:cTn id="39" dur="1000" fill="hold"/>
                                        <p:tgtEl>
                                          <p:spTgt spid="9"/>
                                        </p:tgtEl>
                                        <p:attrNameLst>
                                          <p:attrName>ppt_x</p:attrName>
                                        </p:attrNameLst>
                                      </p:cBhvr>
                                      <p:tavLst>
                                        <p:tav tm="0">
                                          <p:val>
                                            <p:strVal val="#ppt_x"/>
                                          </p:val>
                                        </p:tav>
                                        <p:tav tm="100000">
                                          <p:val>
                                            <p:strVal val="#ppt_x"/>
                                          </p:val>
                                        </p:tav>
                                      </p:tavLst>
                                    </p:anim>
                                    <p:anim calcmode="lin" valueType="num">
                                      <p:cBhvr>
                                        <p:cTn id="40" dur="1000" fill="hold"/>
                                        <p:tgtEl>
                                          <p:spTgt spid="9"/>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2">
                                            <p:txEl>
                                              <p:pRg st="0" end="0"/>
                                            </p:txEl>
                                          </p:spTgt>
                                        </p:tgtEl>
                                        <p:attrNameLst>
                                          <p:attrName>style.visibility</p:attrName>
                                        </p:attrNameLst>
                                      </p:cBhvr>
                                      <p:to>
                                        <p:strVal val="visible"/>
                                      </p:to>
                                    </p:set>
                                    <p:animEffect transition="in" filter="fade">
                                      <p:cBhvr>
                                        <p:cTn id="43" dur="1000"/>
                                        <p:tgtEl>
                                          <p:spTgt spid="12">
                                            <p:txEl>
                                              <p:pRg st="0" end="0"/>
                                            </p:txEl>
                                          </p:spTgt>
                                        </p:tgtEl>
                                      </p:cBhvr>
                                    </p:animEffect>
                                    <p:anim calcmode="lin" valueType="num">
                                      <p:cBhvr>
                                        <p:cTn id="44"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45"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2">
                                            <p:txEl>
                                              <p:pRg st="1" end="1"/>
                                            </p:txEl>
                                          </p:spTgt>
                                        </p:tgtEl>
                                        <p:attrNameLst>
                                          <p:attrName>style.visibility</p:attrName>
                                        </p:attrNameLst>
                                      </p:cBhvr>
                                      <p:to>
                                        <p:strVal val="visible"/>
                                      </p:to>
                                    </p:set>
                                    <p:animEffect transition="in" filter="fade">
                                      <p:cBhvr>
                                        <p:cTn id="50" dur="1000"/>
                                        <p:tgtEl>
                                          <p:spTgt spid="12">
                                            <p:txEl>
                                              <p:pRg st="1" end="1"/>
                                            </p:txEl>
                                          </p:spTgt>
                                        </p:tgtEl>
                                      </p:cBhvr>
                                    </p:animEffect>
                                    <p:anim calcmode="lin" valueType="num">
                                      <p:cBhvr>
                                        <p:cTn id="51"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52"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12">
                                            <p:txEl>
                                              <p:pRg st="2" end="2"/>
                                            </p:txEl>
                                          </p:spTgt>
                                        </p:tgtEl>
                                        <p:attrNameLst>
                                          <p:attrName>style.visibility</p:attrName>
                                        </p:attrNameLst>
                                      </p:cBhvr>
                                      <p:to>
                                        <p:strVal val="visible"/>
                                      </p:to>
                                    </p:set>
                                    <p:animEffect transition="in" filter="fade">
                                      <p:cBhvr>
                                        <p:cTn id="57" dur="1000"/>
                                        <p:tgtEl>
                                          <p:spTgt spid="12">
                                            <p:txEl>
                                              <p:pRg st="2" end="2"/>
                                            </p:txEl>
                                          </p:spTgt>
                                        </p:tgtEl>
                                      </p:cBhvr>
                                    </p:animEffect>
                                    <p:anim calcmode="lin" valueType="num">
                                      <p:cBhvr>
                                        <p:cTn id="58"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59"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nodeType="click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1000"/>
                                        <p:tgtEl>
                                          <p:spTgt spid="17"/>
                                        </p:tgtEl>
                                      </p:cBhvr>
                                    </p:animEffect>
                                    <p:anim calcmode="lin" valueType="num">
                                      <p:cBhvr>
                                        <p:cTn id="65" dur="1000" fill="hold"/>
                                        <p:tgtEl>
                                          <p:spTgt spid="17"/>
                                        </p:tgtEl>
                                        <p:attrNameLst>
                                          <p:attrName>ppt_x</p:attrName>
                                        </p:attrNameLst>
                                      </p:cBhvr>
                                      <p:tavLst>
                                        <p:tav tm="0">
                                          <p:val>
                                            <p:strVal val="#ppt_x"/>
                                          </p:val>
                                        </p:tav>
                                        <p:tav tm="100000">
                                          <p:val>
                                            <p:strVal val="#ppt_x"/>
                                          </p:val>
                                        </p:tav>
                                      </p:tavLst>
                                    </p:anim>
                                    <p:anim calcmode="lin" valueType="num">
                                      <p:cBhvr>
                                        <p:cTn id="66" dur="1000" fill="hold"/>
                                        <p:tgtEl>
                                          <p:spTgt spid="17"/>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13">
                                            <p:txEl>
                                              <p:pRg st="0" end="0"/>
                                            </p:txEl>
                                          </p:spTgt>
                                        </p:tgtEl>
                                        <p:attrNameLst>
                                          <p:attrName>style.visibility</p:attrName>
                                        </p:attrNameLst>
                                      </p:cBhvr>
                                      <p:to>
                                        <p:strVal val="visible"/>
                                      </p:to>
                                    </p:set>
                                    <p:animEffect transition="in" filter="fade">
                                      <p:cBhvr>
                                        <p:cTn id="69" dur="1000"/>
                                        <p:tgtEl>
                                          <p:spTgt spid="13">
                                            <p:txEl>
                                              <p:pRg st="0" end="0"/>
                                            </p:txEl>
                                          </p:spTgt>
                                        </p:tgtEl>
                                      </p:cBhvr>
                                    </p:animEffect>
                                    <p:anim calcmode="lin" valueType="num">
                                      <p:cBhvr>
                                        <p:cTn id="70"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71" dur="1000" fill="hold"/>
                                        <p:tgtEl>
                                          <p:spTgt spid="13">
                                            <p:txEl>
                                              <p:pRg st="0" end="0"/>
                                            </p:txEl>
                                          </p:spTgt>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13">
                                            <p:txEl>
                                              <p:pRg st="1" end="1"/>
                                            </p:txEl>
                                          </p:spTgt>
                                        </p:tgtEl>
                                        <p:attrNameLst>
                                          <p:attrName>style.visibility</p:attrName>
                                        </p:attrNameLst>
                                      </p:cBhvr>
                                      <p:to>
                                        <p:strVal val="visible"/>
                                      </p:to>
                                    </p:set>
                                    <p:animEffect transition="in" filter="fade">
                                      <p:cBhvr>
                                        <p:cTn id="74" dur="1000"/>
                                        <p:tgtEl>
                                          <p:spTgt spid="13">
                                            <p:txEl>
                                              <p:pRg st="1" end="1"/>
                                            </p:txEl>
                                          </p:spTgt>
                                        </p:tgtEl>
                                      </p:cBhvr>
                                    </p:animEffect>
                                    <p:anim calcmode="lin" valueType="num">
                                      <p:cBhvr>
                                        <p:cTn id="75"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76"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nodeType="clickEffect">
                                  <p:stCondLst>
                                    <p:cond delay="0"/>
                                  </p:stCondLst>
                                  <p:childTnLst>
                                    <p:set>
                                      <p:cBhvr>
                                        <p:cTn id="80" dur="1" fill="hold">
                                          <p:stCondLst>
                                            <p:cond delay="0"/>
                                          </p:stCondLst>
                                        </p:cTn>
                                        <p:tgtEl>
                                          <p:spTgt spid="13">
                                            <p:txEl>
                                              <p:pRg st="2" end="2"/>
                                            </p:txEl>
                                          </p:spTgt>
                                        </p:tgtEl>
                                        <p:attrNameLst>
                                          <p:attrName>style.visibility</p:attrName>
                                        </p:attrNameLst>
                                      </p:cBhvr>
                                      <p:to>
                                        <p:strVal val="visible"/>
                                      </p:to>
                                    </p:set>
                                    <p:animEffect transition="in" filter="fade">
                                      <p:cBhvr>
                                        <p:cTn id="81" dur="1000"/>
                                        <p:tgtEl>
                                          <p:spTgt spid="13">
                                            <p:txEl>
                                              <p:pRg st="2" end="2"/>
                                            </p:txEl>
                                          </p:spTgt>
                                        </p:tgtEl>
                                      </p:cBhvr>
                                    </p:animEffect>
                                    <p:anim calcmode="lin" valueType="num">
                                      <p:cBhvr>
                                        <p:cTn id="82"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83"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nodeType="clickEffect">
                                  <p:stCondLst>
                                    <p:cond delay="0"/>
                                  </p:stCondLst>
                                  <p:childTnLst>
                                    <p:set>
                                      <p:cBhvr>
                                        <p:cTn id="87" dur="1" fill="hold">
                                          <p:stCondLst>
                                            <p:cond delay="0"/>
                                          </p:stCondLst>
                                        </p:cTn>
                                        <p:tgtEl>
                                          <p:spTgt spid="13">
                                            <p:txEl>
                                              <p:pRg st="3" end="3"/>
                                            </p:txEl>
                                          </p:spTgt>
                                        </p:tgtEl>
                                        <p:attrNameLst>
                                          <p:attrName>style.visibility</p:attrName>
                                        </p:attrNameLst>
                                      </p:cBhvr>
                                      <p:to>
                                        <p:strVal val="visible"/>
                                      </p:to>
                                    </p:set>
                                    <p:animEffect transition="in" filter="fade">
                                      <p:cBhvr>
                                        <p:cTn id="88" dur="1000"/>
                                        <p:tgtEl>
                                          <p:spTgt spid="13">
                                            <p:txEl>
                                              <p:pRg st="3" end="3"/>
                                            </p:txEl>
                                          </p:spTgt>
                                        </p:tgtEl>
                                      </p:cBhvr>
                                    </p:animEffect>
                                    <p:anim calcmode="lin" valueType="num">
                                      <p:cBhvr>
                                        <p:cTn id="89" dur="10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90" dur="10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nodeType="clickEffect">
                                  <p:stCondLst>
                                    <p:cond delay="0"/>
                                  </p:stCondLst>
                                  <p:childTnLst>
                                    <p:set>
                                      <p:cBhvr>
                                        <p:cTn id="94" dur="1" fill="hold">
                                          <p:stCondLst>
                                            <p:cond delay="0"/>
                                          </p:stCondLst>
                                        </p:cTn>
                                        <p:tgtEl>
                                          <p:spTgt spid="7"/>
                                        </p:tgtEl>
                                        <p:attrNameLst>
                                          <p:attrName>style.visibility</p:attrName>
                                        </p:attrNameLst>
                                      </p:cBhvr>
                                      <p:to>
                                        <p:strVal val="visible"/>
                                      </p:to>
                                    </p:set>
                                    <p:animEffect transition="in" filter="fade">
                                      <p:cBhvr>
                                        <p:cTn id="95" dur="1000"/>
                                        <p:tgtEl>
                                          <p:spTgt spid="7"/>
                                        </p:tgtEl>
                                      </p:cBhvr>
                                    </p:animEffect>
                                    <p:anim calcmode="lin" valueType="num">
                                      <p:cBhvr>
                                        <p:cTn id="96" dur="1000" fill="hold"/>
                                        <p:tgtEl>
                                          <p:spTgt spid="7"/>
                                        </p:tgtEl>
                                        <p:attrNameLst>
                                          <p:attrName>ppt_x</p:attrName>
                                        </p:attrNameLst>
                                      </p:cBhvr>
                                      <p:tavLst>
                                        <p:tav tm="0">
                                          <p:val>
                                            <p:strVal val="#ppt_x"/>
                                          </p:val>
                                        </p:tav>
                                        <p:tav tm="100000">
                                          <p:val>
                                            <p:strVal val="#ppt_x"/>
                                          </p:val>
                                        </p:tav>
                                      </p:tavLst>
                                    </p:anim>
                                    <p:anim calcmode="lin" valueType="num">
                                      <p:cBhvr>
                                        <p:cTn id="97" dur="1000" fill="hold"/>
                                        <p:tgtEl>
                                          <p:spTgt spid="7"/>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16">
                                            <p:txEl>
                                              <p:pRg st="0" end="0"/>
                                            </p:txEl>
                                          </p:spTgt>
                                        </p:tgtEl>
                                        <p:attrNameLst>
                                          <p:attrName>style.visibility</p:attrName>
                                        </p:attrNameLst>
                                      </p:cBhvr>
                                      <p:to>
                                        <p:strVal val="visible"/>
                                      </p:to>
                                    </p:set>
                                    <p:animEffect transition="in" filter="fade">
                                      <p:cBhvr>
                                        <p:cTn id="100" dur="1000"/>
                                        <p:tgtEl>
                                          <p:spTgt spid="16">
                                            <p:txEl>
                                              <p:pRg st="0" end="0"/>
                                            </p:txEl>
                                          </p:spTgt>
                                        </p:tgtEl>
                                      </p:cBhvr>
                                    </p:animEffect>
                                    <p:anim calcmode="lin" valueType="num">
                                      <p:cBhvr>
                                        <p:cTn id="101"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102" dur="1000" fill="hold"/>
                                        <p:tgtEl>
                                          <p:spTgt spid="16">
                                            <p:txEl>
                                              <p:pRg st="0" end="0"/>
                                            </p:txEl>
                                          </p:spTgt>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16">
                                            <p:txEl>
                                              <p:pRg st="1" end="1"/>
                                            </p:txEl>
                                          </p:spTgt>
                                        </p:tgtEl>
                                        <p:attrNameLst>
                                          <p:attrName>style.visibility</p:attrName>
                                        </p:attrNameLst>
                                      </p:cBhvr>
                                      <p:to>
                                        <p:strVal val="visible"/>
                                      </p:to>
                                    </p:set>
                                    <p:animEffect transition="in" filter="fade">
                                      <p:cBhvr>
                                        <p:cTn id="105" dur="1000"/>
                                        <p:tgtEl>
                                          <p:spTgt spid="16">
                                            <p:txEl>
                                              <p:pRg st="1" end="1"/>
                                            </p:txEl>
                                          </p:spTgt>
                                        </p:tgtEl>
                                      </p:cBhvr>
                                    </p:animEffect>
                                    <p:anim calcmode="lin" valueType="num">
                                      <p:cBhvr>
                                        <p:cTn id="106" dur="1000" fill="hold"/>
                                        <p:tgtEl>
                                          <p:spTgt spid="16">
                                            <p:txEl>
                                              <p:pRg st="1" end="1"/>
                                            </p:txEl>
                                          </p:spTgt>
                                        </p:tgtEl>
                                        <p:attrNameLst>
                                          <p:attrName>ppt_x</p:attrName>
                                        </p:attrNameLst>
                                      </p:cBhvr>
                                      <p:tavLst>
                                        <p:tav tm="0">
                                          <p:val>
                                            <p:strVal val="#ppt_x"/>
                                          </p:val>
                                        </p:tav>
                                        <p:tav tm="100000">
                                          <p:val>
                                            <p:strVal val="#ppt_x"/>
                                          </p:val>
                                        </p:tav>
                                      </p:tavLst>
                                    </p:anim>
                                    <p:anim calcmode="lin" valueType="num">
                                      <p:cBhvr>
                                        <p:cTn id="107" dur="1000" fill="hold"/>
                                        <p:tgtEl>
                                          <p:spTgt spid="1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nodeType="clickEffect">
                                  <p:stCondLst>
                                    <p:cond delay="0"/>
                                  </p:stCondLst>
                                  <p:childTnLst>
                                    <p:set>
                                      <p:cBhvr>
                                        <p:cTn id="111" dur="1" fill="hold">
                                          <p:stCondLst>
                                            <p:cond delay="0"/>
                                          </p:stCondLst>
                                        </p:cTn>
                                        <p:tgtEl>
                                          <p:spTgt spid="16">
                                            <p:txEl>
                                              <p:pRg st="2" end="2"/>
                                            </p:txEl>
                                          </p:spTgt>
                                        </p:tgtEl>
                                        <p:attrNameLst>
                                          <p:attrName>style.visibility</p:attrName>
                                        </p:attrNameLst>
                                      </p:cBhvr>
                                      <p:to>
                                        <p:strVal val="visible"/>
                                      </p:to>
                                    </p:set>
                                    <p:animEffect transition="in" filter="fade">
                                      <p:cBhvr>
                                        <p:cTn id="112" dur="1000"/>
                                        <p:tgtEl>
                                          <p:spTgt spid="16">
                                            <p:txEl>
                                              <p:pRg st="2" end="2"/>
                                            </p:txEl>
                                          </p:spTgt>
                                        </p:tgtEl>
                                      </p:cBhvr>
                                    </p:animEffect>
                                    <p:anim calcmode="lin" valueType="num">
                                      <p:cBhvr>
                                        <p:cTn id="113" dur="1000" fill="hold"/>
                                        <p:tgtEl>
                                          <p:spTgt spid="16">
                                            <p:txEl>
                                              <p:pRg st="2" end="2"/>
                                            </p:txEl>
                                          </p:spTgt>
                                        </p:tgtEl>
                                        <p:attrNameLst>
                                          <p:attrName>ppt_x</p:attrName>
                                        </p:attrNameLst>
                                      </p:cBhvr>
                                      <p:tavLst>
                                        <p:tav tm="0">
                                          <p:val>
                                            <p:strVal val="#ppt_x"/>
                                          </p:val>
                                        </p:tav>
                                        <p:tav tm="100000">
                                          <p:val>
                                            <p:strVal val="#ppt_x"/>
                                          </p:val>
                                        </p:tav>
                                      </p:tavLst>
                                    </p:anim>
                                    <p:anim calcmode="lin" valueType="num">
                                      <p:cBhvr>
                                        <p:cTn id="114" dur="1000" fill="hold"/>
                                        <p:tgtEl>
                                          <p:spTgt spid="1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42" presetClass="entr" presetSubtype="0" fill="hold" nodeType="clickEffect">
                                  <p:stCondLst>
                                    <p:cond delay="0"/>
                                  </p:stCondLst>
                                  <p:childTnLst>
                                    <p:set>
                                      <p:cBhvr>
                                        <p:cTn id="118" dur="1" fill="hold">
                                          <p:stCondLst>
                                            <p:cond delay="0"/>
                                          </p:stCondLst>
                                        </p:cTn>
                                        <p:tgtEl>
                                          <p:spTgt spid="16">
                                            <p:txEl>
                                              <p:pRg st="3" end="3"/>
                                            </p:txEl>
                                          </p:spTgt>
                                        </p:tgtEl>
                                        <p:attrNameLst>
                                          <p:attrName>style.visibility</p:attrName>
                                        </p:attrNameLst>
                                      </p:cBhvr>
                                      <p:to>
                                        <p:strVal val="visible"/>
                                      </p:to>
                                    </p:set>
                                    <p:animEffect transition="in" filter="fade">
                                      <p:cBhvr>
                                        <p:cTn id="119" dur="1000"/>
                                        <p:tgtEl>
                                          <p:spTgt spid="16">
                                            <p:txEl>
                                              <p:pRg st="3" end="3"/>
                                            </p:txEl>
                                          </p:spTgt>
                                        </p:tgtEl>
                                      </p:cBhvr>
                                    </p:animEffect>
                                    <p:anim calcmode="lin" valueType="num">
                                      <p:cBhvr>
                                        <p:cTn id="120" dur="1000" fill="hold"/>
                                        <p:tgtEl>
                                          <p:spTgt spid="16">
                                            <p:txEl>
                                              <p:pRg st="3" end="3"/>
                                            </p:txEl>
                                          </p:spTgt>
                                        </p:tgtEl>
                                        <p:attrNameLst>
                                          <p:attrName>ppt_x</p:attrName>
                                        </p:attrNameLst>
                                      </p:cBhvr>
                                      <p:tavLst>
                                        <p:tav tm="0">
                                          <p:val>
                                            <p:strVal val="#ppt_x"/>
                                          </p:val>
                                        </p:tav>
                                        <p:tav tm="100000">
                                          <p:val>
                                            <p:strVal val="#ppt_x"/>
                                          </p:val>
                                        </p:tav>
                                      </p:tavLst>
                                    </p:anim>
                                    <p:anim calcmode="lin" valueType="num">
                                      <p:cBhvr>
                                        <p:cTn id="121" dur="1000" fill="hold"/>
                                        <p:tgtEl>
                                          <p:spTgt spid="1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42" presetClass="entr" presetSubtype="0" fill="hold" grpId="0" nodeType="clickEffect">
                                  <p:stCondLst>
                                    <p:cond delay="0"/>
                                  </p:stCondLst>
                                  <p:childTnLst>
                                    <p:set>
                                      <p:cBhvr>
                                        <p:cTn id="125" dur="1" fill="hold">
                                          <p:stCondLst>
                                            <p:cond delay="0"/>
                                          </p:stCondLst>
                                        </p:cTn>
                                        <p:tgtEl>
                                          <p:spTgt spid="25"/>
                                        </p:tgtEl>
                                        <p:attrNameLst>
                                          <p:attrName>style.visibility</p:attrName>
                                        </p:attrNameLst>
                                      </p:cBhvr>
                                      <p:to>
                                        <p:strVal val="visible"/>
                                      </p:to>
                                    </p:set>
                                    <p:animEffect transition="in" filter="fade">
                                      <p:cBhvr>
                                        <p:cTn id="126" dur="1000"/>
                                        <p:tgtEl>
                                          <p:spTgt spid="25"/>
                                        </p:tgtEl>
                                      </p:cBhvr>
                                    </p:animEffect>
                                    <p:anim calcmode="lin" valueType="num">
                                      <p:cBhvr>
                                        <p:cTn id="127" dur="1000" fill="hold"/>
                                        <p:tgtEl>
                                          <p:spTgt spid="25"/>
                                        </p:tgtEl>
                                        <p:attrNameLst>
                                          <p:attrName>ppt_x</p:attrName>
                                        </p:attrNameLst>
                                      </p:cBhvr>
                                      <p:tavLst>
                                        <p:tav tm="0">
                                          <p:val>
                                            <p:strVal val="#ppt_x"/>
                                          </p:val>
                                        </p:tav>
                                        <p:tav tm="100000">
                                          <p:val>
                                            <p:strVal val="#ppt_x"/>
                                          </p:val>
                                        </p:tav>
                                      </p:tavLst>
                                    </p:anim>
                                    <p:anim calcmode="lin" valueType="num">
                                      <p:cBhvr>
                                        <p:cTn id="128" dur="1000" fill="hold"/>
                                        <p:tgtEl>
                                          <p:spTgt spid="25"/>
                                        </p:tgtEl>
                                        <p:attrNameLst>
                                          <p:attrName>ppt_y</p:attrName>
                                        </p:attrNameLst>
                                      </p:cBhvr>
                                      <p:tavLst>
                                        <p:tav tm="0">
                                          <p:val>
                                            <p:strVal val="#ppt_y+.1"/>
                                          </p:val>
                                        </p:tav>
                                        <p:tav tm="100000">
                                          <p:val>
                                            <p:strVal val="#ppt_y"/>
                                          </p:val>
                                        </p:tav>
                                      </p:tavLst>
                                    </p:anim>
                                  </p:childTnLst>
                                </p:cTn>
                              </p:par>
                              <p:par>
                                <p:cTn id="129" presetID="42" presetClass="entr" presetSubtype="0" fill="hold" nodeType="withEffect">
                                  <p:stCondLst>
                                    <p:cond delay="0"/>
                                  </p:stCondLst>
                                  <p:childTnLst>
                                    <p:set>
                                      <p:cBhvr>
                                        <p:cTn id="130" dur="1" fill="hold">
                                          <p:stCondLst>
                                            <p:cond delay="0"/>
                                          </p:stCondLst>
                                        </p:cTn>
                                        <p:tgtEl>
                                          <p:spTgt spid="4">
                                            <p:txEl>
                                              <p:pRg st="10" end="10"/>
                                            </p:txEl>
                                          </p:spTgt>
                                        </p:tgtEl>
                                        <p:attrNameLst>
                                          <p:attrName>style.visibility</p:attrName>
                                        </p:attrNameLst>
                                      </p:cBhvr>
                                      <p:to>
                                        <p:strVal val="visible"/>
                                      </p:to>
                                    </p:set>
                                    <p:animEffect transition="in" filter="fade">
                                      <p:cBhvr>
                                        <p:cTn id="131" dur="1000"/>
                                        <p:tgtEl>
                                          <p:spTgt spid="4">
                                            <p:txEl>
                                              <p:pRg st="10" end="10"/>
                                            </p:txEl>
                                          </p:spTgt>
                                        </p:tgtEl>
                                      </p:cBhvr>
                                    </p:animEffect>
                                    <p:anim calcmode="lin" valueType="num">
                                      <p:cBhvr>
                                        <p:cTn id="132"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133"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42" presetClass="entr" presetSubtype="0" fill="hold" nodeType="clickEffect">
                                  <p:stCondLst>
                                    <p:cond delay="0"/>
                                  </p:stCondLst>
                                  <p:childTnLst>
                                    <p:set>
                                      <p:cBhvr>
                                        <p:cTn id="137" dur="1" fill="hold">
                                          <p:stCondLst>
                                            <p:cond delay="0"/>
                                          </p:stCondLst>
                                        </p:cTn>
                                        <p:tgtEl>
                                          <p:spTgt spid="4">
                                            <p:txEl>
                                              <p:pRg st="11" end="11"/>
                                            </p:txEl>
                                          </p:spTgt>
                                        </p:tgtEl>
                                        <p:attrNameLst>
                                          <p:attrName>style.visibility</p:attrName>
                                        </p:attrNameLst>
                                      </p:cBhvr>
                                      <p:to>
                                        <p:strVal val="visible"/>
                                      </p:to>
                                    </p:set>
                                    <p:animEffect transition="in" filter="fade">
                                      <p:cBhvr>
                                        <p:cTn id="138" dur="1000"/>
                                        <p:tgtEl>
                                          <p:spTgt spid="4">
                                            <p:txEl>
                                              <p:pRg st="11" end="11"/>
                                            </p:txEl>
                                          </p:spTgt>
                                        </p:tgtEl>
                                      </p:cBhvr>
                                    </p:animEffect>
                                    <p:anim calcmode="lin" valueType="num">
                                      <p:cBhvr>
                                        <p:cTn id="139"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140"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09647" cy="6389011"/>
          </a:xfrm>
          <a:prstGeom prst="rect">
            <a:avLst/>
          </a:prstGeom>
          <a:noFill/>
        </p:spPr>
        <p:txBody>
          <a:bodyPr wrap="square" lIns="180000" tIns="180000" rIns="180000" bIns="180000" rtlCol="0">
            <a:spAutoFit/>
          </a:bodyPr>
          <a:lstStyle/>
          <a:p>
            <a:pPr lvl="0" algn="ctr" defTabSz="360000">
              <a:defRPr/>
            </a:pPr>
            <a:r>
              <a:rPr lang="de-DE" sz="2400" b="1" u="sng" dirty="0">
                <a:solidFill>
                  <a:prstClr val="black"/>
                </a:solidFill>
                <a:latin typeface="Arial" panose="020B0604020202020204" pitchFamily="34" charset="0"/>
                <a:cs typeface="Arial" panose="020B0604020202020204" pitchFamily="34" charset="0"/>
              </a:rPr>
              <a:t>Rechtsakte der EU: Art. 288 AEUV (sekundäres EU-Recht)</a:t>
            </a:r>
            <a:endPar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3600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algn="ct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Empfehlungen und Stellungnahmen = unverbindlich</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53F926C4-C710-4C62-B2C5-3413AD425692}"/>
              </a:ext>
            </a:extLst>
          </p:cNvPr>
          <p:cNvCxnSpPr>
            <a:cxnSpLocks/>
          </p:cNvCxnSpPr>
          <p:nvPr/>
        </p:nvCxnSpPr>
        <p:spPr>
          <a:xfrm flipH="1">
            <a:off x="2509842" y="1080081"/>
            <a:ext cx="3600000" cy="288000"/>
          </a:xfrm>
          <a:prstGeom prst="straightConnector1">
            <a:avLst/>
          </a:prstGeom>
          <a:ln w="3810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6" name="Gerade Verbindung mit Pfeil 5">
            <a:extLst>
              <a:ext uri="{FF2B5EF4-FFF2-40B4-BE49-F238E27FC236}">
                <a16:creationId xmlns:a16="http://schemas.microsoft.com/office/drawing/2014/main" id="{4D6A1F7E-3579-4F34-906F-DB25A5D66A94}"/>
              </a:ext>
            </a:extLst>
          </p:cNvPr>
          <p:cNvCxnSpPr>
            <a:cxnSpLocks/>
          </p:cNvCxnSpPr>
          <p:nvPr/>
        </p:nvCxnSpPr>
        <p:spPr>
          <a:xfrm>
            <a:off x="6096000" y="1080081"/>
            <a:ext cx="3600000" cy="288000"/>
          </a:xfrm>
          <a:prstGeom prst="straightConnector1">
            <a:avLst/>
          </a:prstGeom>
          <a:ln w="3810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7" name="Gerade Verbindung mit Pfeil 6">
            <a:extLst>
              <a:ext uri="{FF2B5EF4-FFF2-40B4-BE49-F238E27FC236}">
                <a16:creationId xmlns:a16="http://schemas.microsoft.com/office/drawing/2014/main" id="{8DDAB9E6-8FD0-4966-B185-995EA6A9F1A2}"/>
              </a:ext>
            </a:extLst>
          </p:cNvPr>
          <p:cNvCxnSpPr>
            <a:cxnSpLocks/>
          </p:cNvCxnSpPr>
          <p:nvPr/>
        </p:nvCxnSpPr>
        <p:spPr>
          <a:xfrm>
            <a:off x="6096000" y="1080081"/>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feld 7">
            <a:extLst>
              <a:ext uri="{FF2B5EF4-FFF2-40B4-BE49-F238E27FC236}">
                <a16:creationId xmlns:a16="http://schemas.microsoft.com/office/drawing/2014/main" id="{7E7FF81B-94C7-46C8-A01D-94CC628AE1C5}"/>
              </a:ext>
            </a:extLst>
          </p:cNvPr>
          <p:cNvSpPr txBox="1"/>
          <p:nvPr/>
        </p:nvSpPr>
        <p:spPr>
          <a:xfrm>
            <a:off x="1118590" y="1319911"/>
            <a:ext cx="2823095" cy="4449378"/>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Verordnung</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verbindlich und 	unmittelbare Gel-	</a:t>
            </a:r>
            <a:r>
              <a:rPr lang="de-DE" sz="2400" dirty="0" err="1">
                <a:solidFill>
                  <a:prstClr val="black"/>
                </a:solidFill>
                <a:latin typeface="Arial" panose="020B0604020202020204" pitchFamily="34" charset="0"/>
                <a:cs typeface="Arial" panose="020B0604020202020204" pitchFamily="34" charset="0"/>
              </a:rPr>
              <a:t>tung</a:t>
            </a:r>
            <a:r>
              <a:rPr lang="de-DE" sz="2400" dirty="0">
                <a:solidFill>
                  <a:prstClr val="black"/>
                </a:solidFill>
                <a:latin typeface="Arial" panose="020B0604020202020204" pitchFamily="34" charset="0"/>
                <a:cs typeface="Arial" panose="020B0604020202020204" pitchFamily="34" charset="0"/>
              </a:rPr>
              <a:t> in den Mit-	</a:t>
            </a:r>
            <a:r>
              <a:rPr lang="de-DE" sz="2400" dirty="0" err="1">
                <a:solidFill>
                  <a:prstClr val="black"/>
                </a:solidFill>
                <a:latin typeface="Arial" panose="020B0604020202020204" pitchFamily="34" charset="0"/>
                <a:cs typeface="Arial" panose="020B0604020202020204" pitchFamily="34" charset="0"/>
              </a:rPr>
              <a:t>gliedstaaten</a:t>
            </a:r>
            <a:endPar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 name="Textfeld 8">
            <a:extLst>
              <a:ext uri="{FF2B5EF4-FFF2-40B4-BE49-F238E27FC236}">
                <a16:creationId xmlns:a16="http://schemas.microsoft.com/office/drawing/2014/main" id="{88A72DF1-3CB9-4AD3-979D-57BF0044C268}"/>
              </a:ext>
            </a:extLst>
          </p:cNvPr>
          <p:cNvSpPr txBox="1"/>
          <p:nvPr/>
        </p:nvSpPr>
        <p:spPr>
          <a:xfrm>
            <a:off x="4279495" y="1319910"/>
            <a:ext cx="3490958" cy="4449378"/>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Richtlinie</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Ziel</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für Mitgliedstaaten 	verbindlich, aber Form 	und Mittel frei</a:t>
            </a: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Umsetzung in </a:t>
            </a:r>
            <a:r>
              <a:rPr lang="de-DE" sz="2400" dirty="0" err="1">
                <a:solidFill>
                  <a:prstClr val="black"/>
                </a:solidFill>
                <a:latin typeface="Arial" panose="020B0604020202020204" pitchFamily="34" charset="0"/>
                <a:cs typeface="Arial" panose="020B0604020202020204" pitchFamily="34" charset="0"/>
              </a:rPr>
              <a:t>nationa</a:t>
            </a: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les</a:t>
            </a:r>
            <a:r>
              <a:rPr lang="de-DE" sz="2400" dirty="0">
                <a:solidFill>
                  <a:prstClr val="black"/>
                </a:solidFill>
                <a:latin typeface="Arial" panose="020B0604020202020204" pitchFamily="34" charset="0"/>
                <a:cs typeface="Arial" panose="020B0604020202020204" pitchFamily="34" charset="0"/>
              </a:rPr>
              <a:t> Recht nötig</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Textfeld 9">
            <a:extLst>
              <a:ext uri="{FF2B5EF4-FFF2-40B4-BE49-F238E27FC236}">
                <a16:creationId xmlns:a16="http://schemas.microsoft.com/office/drawing/2014/main" id="{96A2FA6D-21EE-4755-B35E-102388219DE8}"/>
              </a:ext>
            </a:extLst>
          </p:cNvPr>
          <p:cNvSpPr txBox="1"/>
          <p:nvPr/>
        </p:nvSpPr>
        <p:spPr>
          <a:xfrm>
            <a:off x="8261684" y="1319910"/>
            <a:ext cx="2811725" cy="4449377"/>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Beschluss</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verbindlich,</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ins-	</a:t>
            </a:r>
            <a:r>
              <a:rPr kumimoji="0" lang="de-DE" sz="2400" b="0" i="0" u="none" strike="noStrike" kern="1200" cap="none" spc="0" normalizeH="0" noProof="0" dirty="0" err="1">
                <a:ln>
                  <a:noFill/>
                </a:ln>
                <a:solidFill>
                  <a:prstClr val="black"/>
                </a:solidFill>
                <a:effectLst/>
                <a:uLnTx/>
                <a:uFillTx/>
                <a:latin typeface="Arial" panose="020B0604020202020204" pitchFamily="34" charset="0"/>
                <a:ea typeface="+mn-ea"/>
                <a:cs typeface="Arial" panose="020B0604020202020204" pitchFamily="34" charset="0"/>
              </a:rPr>
              <a:t>bes</a:t>
            </a:r>
            <a:r>
              <a:rPr lang="de-DE" sz="2400" dirty="0" err="1">
                <a:solidFill>
                  <a:prstClr val="black"/>
                </a:solidFill>
                <a:latin typeface="Arial" panose="020B0604020202020204" pitchFamily="34" charset="0"/>
                <a:cs typeface="Arial" panose="020B0604020202020204" pitchFamily="34" charset="0"/>
              </a:rPr>
              <a:t>ondere</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an 	bestimmte </a:t>
            </a:r>
            <a:r>
              <a:rPr lang="de-DE" sz="2400" dirty="0" err="1">
                <a:solidFill>
                  <a:prstClr val="black"/>
                </a:solidFill>
                <a:latin typeface="Arial" panose="020B0604020202020204" pitchFamily="34" charset="0"/>
                <a:cs typeface="Arial" panose="020B0604020202020204" pitchFamily="34" charset="0"/>
              </a:rPr>
              <a:t>Adres</a:t>
            </a: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saten</a:t>
            </a:r>
            <a:r>
              <a:rPr lang="de-DE" sz="2400" dirty="0">
                <a:solidFill>
                  <a:prstClr val="black"/>
                </a:solidFill>
                <a:latin typeface="Arial" panose="020B0604020202020204" pitchFamily="34" charset="0"/>
                <a:cs typeface="Arial" panose="020B0604020202020204" pitchFamily="34" charset="0"/>
              </a:rPr>
              <a:t> gerichtet</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11" name="Gerade Verbindung mit Pfeil 10">
            <a:extLst>
              <a:ext uri="{FF2B5EF4-FFF2-40B4-BE49-F238E27FC236}">
                <a16:creationId xmlns:a16="http://schemas.microsoft.com/office/drawing/2014/main" id="{857A4B7B-46CB-491F-B642-3FF5242C408F}"/>
              </a:ext>
            </a:extLst>
          </p:cNvPr>
          <p:cNvCxnSpPr>
            <a:cxnSpLocks/>
          </p:cNvCxnSpPr>
          <p:nvPr/>
        </p:nvCxnSpPr>
        <p:spPr>
          <a:xfrm>
            <a:off x="6096000" y="4150835"/>
            <a:ext cx="0" cy="54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AutoShape 2">
            <a:extLst>
              <a:ext uri="{FF2B5EF4-FFF2-40B4-BE49-F238E27FC236}">
                <a16:creationId xmlns:a16="http://schemas.microsoft.com/office/drawing/2014/main" id="{355FDAFE-432E-4224-9B51-E1531F54B883}"/>
              </a:ext>
            </a:extLst>
          </p:cNvPr>
          <p:cNvSpPr>
            <a:spLocks/>
          </p:cNvSpPr>
          <p:nvPr/>
        </p:nvSpPr>
        <p:spPr bwMode="auto">
          <a:xfrm rot="16200000" flipH="1">
            <a:off x="5856163" y="886338"/>
            <a:ext cx="479673" cy="9954821"/>
          </a:xfrm>
          <a:prstGeom prst="rightBrace">
            <a:avLst>
              <a:gd name="adj1" fmla="val 155735"/>
              <a:gd name="adj2" fmla="val 50140"/>
            </a:avLst>
          </a:prstGeom>
          <a:noFill/>
          <a:ln w="38100">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3" name="Grafik 12">
            <a:extLst>
              <a:ext uri="{FF2B5EF4-FFF2-40B4-BE49-F238E27FC236}">
                <a16:creationId xmlns:a16="http://schemas.microsoft.com/office/drawing/2014/main" id="{800BEC69-01EF-5BFE-F3B2-5F91A18EF9C9}"/>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10254509" y="1"/>
            <a:ext cx="1937489" cy="985611"/>
          </a:xfrm>
          <a:prstGeom prst="rect">
            <a:avLst/>
          </a:prstGeom>
        </p:spPr>
      </p:pic>
      <p:sp>
        <p:nvSpPr>
          <p:cNvPr id="15" name="Rechteck 14">
            <a:extLst>
              <a:ext uri="{FF2B5EF4-FFF2-40B4-BE49-F238E27FC236}">
                <a16:creationId xmlns:a16="http://schemas.microsoft.com/office/drawing/2014/main" id="{A04BE04B-63EA-84EF-8862-D3069566FF52}"/>
              </a:ext>
            </a:extLst>
          </p:cNvPr>
          <p:cNvSpPr/>
          <p:nvPr/>
        </p:nvSpPr>
        <p:spPr>
          <a:xfrm>
            <a:off x="0" y="102357"/>
            <a:ext cx="2108579" cy="539088"/>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Europarecht</a:t>
            </a:r>
          </a:p>
          <a:p>
            <a:pPr algn="ctr"/>
            <a:r>
              <a:rPr lang="de-DE" dirty="0"/>
              <a:t>Kurseinheit 2</a:t>
            </a:r>
          </a:p>
        </p:txBody>
      </p:sp>
    </p:spTree>
    <p:extLst>
      <p:ext uri="{BB962C8B-B14F-4D97-AF65-F5344CB8AC3E}">
        <p14:creationId xmlns:p14="http://schemas.microsoft.com/office/powerpoint/2010/main" val="4039344730"/>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1000"/>
                                        <p:tgtEl>
                                          <p:spTgt spid="8">
                                            <p:txEl>
                                              <p:pRg st="0" end="0"/>
                                            </p:txEl>
                                          </p:spTgt>
                                        </p:tgtEl>
                                      </p:cBhvr>
                                    </p:animEffect>
                                    <p:anim calcmode="lin" valueType="num">
                                      <p:cBhvr>
                                        <p:cTn id="13"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Effect transition="in" filter="fade">
                                      <p:cBhvr>
                                        <p:cTn id="19" dur="1000"/>
                                        <p:tgtEl>
                                          <p:spTgt spid="8">
                                            <p:txEl>
                                              <p:pRg st="1" end="1"/>
                                            </p:txEl>
                                          </p:spTgt>
                                        </p:tgtEl>
                                      </p:cBhvr>
                                    </p:animEffect>
                                    <p:anim calcmode="lin" valueType="num">
                                      <p:cBhvr>
                                        <p:cTn id="20"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9">
                                            <p:txEl>
                                              <p:pRg st="0" end="0"/>
                                            </p:txEl>
                                          </p:spTgt>
                                        </p:tgtEl>
                                        <p:attrNameLst>
                                          <p:attrName>style.visibility</p:attrName>
                                        </p:attrNameLst>
                                      </p:cBhvr>
                                      <p:to>
                                        <p:strVal val="visible"/>
                                      </p:to>
                                    </p:set>
                                    <p:animEffect transition="in" filter="fade">
                                      <p:cBhvr>
                                        <p:cTn id="31" dur="1000"/>
                                        <p:tgtEl>
                                          <p:spTgt spid="9">
                                            <p:txEl>
                                              <p:pRg st="0" end="0"/>
                                            </p:txEl>
                                          </p:spTgt>
                                        </p:tgtEl>
                                      </p:cBhvr>
                                    </p:animEffect>
                                    <p:anim calcmode="lin" valueType="num">
                                      <p:cBhvr>
                                        <p:cTn id="32"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9">
                                            <p:txEl>
                                              <p:pRg st="1" end="1"/>
                                            </p:txEl>
                                          </p:spTgt>
                                        </p:tgtEl>
                                        <p:attrNameLst>
                                          <p:attrName>style.visibility</p:attrName>
                                        </p:attrNameLst>
                                      </p:cBhvr>
                                      <p:to>
                                        <p:strVal val="visible"/>
                                      </p:to>
                                    </p:set>
                                    <p:animEffect transition="in" filter="fade">
                                      <p:cBhvr>
                                        <p:cTn id="38" dur="1000"/>
                                        <p:tgtEl>
                                          <p:spTgt spid="9">
                                            <p:txEl>
                                              <p:pRg st="1" end="1"/>
                                            </p:txEl>
                                          </p:spTgt>
                                        </p:tgtEl>
                                      </p:cBhvr>
                                    </p:animEffect>
                                    <p:anim calcmode="lin" valueType="num">
                                      <p:cBhvr>
                                        <p:cTn id="39"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40"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1000"/>
                                        <p:tgtEl>
                                          <p:spTgt spid="11"/>
                                        </p:tgtEl>
                                      </p:cBhvr>
                                    </p:animEffect>
                                    <p:anim calcmode="lin" valueType="num">
                                      <p:cBhvr>
                                        <p:cTn id="46" dur="1000" fill="hold"/>
                                        <p:tgtEl>
                                          <p:spTgt spid="11"/>
                                        </p:tgtEl>
                                        <p:attrNameLst>
                                          <p:attrName>ppt_x</p:attrName>
                                        </p:attrNameLst>
                                      </p:cBhvr>
                                      <p:tavLst>
                                        <p:tav tm="0">
                                          <p:val>
                                            <p:strVal val="#ppt_x"/>
                                          </p:val>
                                        </p:tav>
                                        <p:tav tm="100000">
                                          <p:val>
                                            <p:strVal val="#ppt_x"/>
                                          </p:val>
                                        </p:tav>
                                      </p:tavLst>
                                    </p:anim>
                                    <p:anim calcmode="lin" valueType="num">
                                      <p:cBhvr>
                                        <p:cTn id="47" dur="1000" fill="hold"/>
                                        <p:tgtEl>
                                          <p:spTgt spid="11"/>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9">
                                            <p:txEl>
                                              <p:pRg st="4" end="4"/>
                                            </p:txEl>
                                          </p:spTgt>
                                        </p:tgtEl>
                                        <p:attrNameLst>
                                          <p:attrName>style.visibility</p:attrName>
                                        </p:attrNameLst>
                                      </p:cBhvr>
                                      <p:to>
                                        <p:strVal val="visible"/>
                                      </p:to>
                                    </p:set>
                                    <p:animEffect transition="in" filter="fade">
                                      <p:cBhvr>
                                        <p:cTn id="50" dur="1000"/>
                                        <p:tgtEl>
                                          <p:spTgt spid="9">
                                            <p:txEl>
                                              <p:pRg st="4" end="4"/>
                                            </p:txEl>
                                          </p:spTgt>
                                        </p:tgtEl>
                                      </p:cBhvr>
                                    </p:animEffect>
                                    <p:anim calcmode="lin" valueType="num">
                                      <p:cBhvr>
                                        <p:cTn id="51"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52"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fade">
                                      <p:cBhvr>
                                        <p:cTn id="57" dur="1000"/>
                                        <p:tgtEl>
                                          <p:spTgt spid="6"/>
                                        </p:tgtEl>
                                      </p:cBhvr>
                                    </p:animEffect>
                                    <p:anim calcmode="lin" valueType="num">
                                      <p:cBhvr>
                                        <p:cTn id="58" dur="1000" fill="hold"/>
                                        <p:tgtEl>
                                          <p:spTgt spid="6"/>
                                        </p:tgtEl>
                                        <p:attrNameLst>
                                          <p:attrName>ppt_x</p:attrName>
                                        </p:attrNameLst>
                                      </p:cBhvr>
                                      <p:tavLst>
                                        <p:tav tm="0">
                                          <p:val>
                                            <p:strVal val="#ppt_x"/>
                                          </p:val>
                                        </p:tav>
                                        <p:tav tm="100000">
                                          <p:val>
                                            <p:strVal val="#ppt_x"/>
                                          </p:val>
                                        </p:tav>
                                      </p:tavLst>
                                    </p:anim>
                                    <p:anim calcmode="lin" valueType="num">
                                      <p:cBhvr>
                                        <p:cTn id="59" dur="1000" fill="hold"/>
                                        <p:tgtEl>
                                          <p:spTgt spid="6"/>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0">
                                            <p:txEl>
                                              <p:pRg st="0" end="0"/>
                                            </p:txEl>
                                          </p:spTgt>
                                        </p:tgtEl>
                                        <p:attrNameLst>
                                          <p:attrName>style.visibility</p:attrName>
                                        </p:attrNameLst>
                                      </p:cBhvr>
                                      <p:to>
                                        <p:strVal val="visible"/>
                                      </p:to>
                                    </p:set>
                                    <p:animEffect transition="in" filter="fade">
                                      <p:cBhvr>
                                        <p:cTn id="62" dur="1000"/>
                                        <p:tgtEl>
                                          <p:spTgt spid="10">
                                            <p:txEl>
                                              <p:pRg st="0" end="0"/>
                                            </p:txEl>
                                          </p:spTgt>
                                        </p:tgtEl>
                                      </p:cBhvr>
                                    </p:animEffect>
                                    <p:anim calcmode="lin" valueType="num">
                                      <p:cBhvr>
                                        <p:cTn id="63"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64"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nodeType="clickEffect">
                                  <p:stCondLst>
                                    <p:cond delay="0"/>
                                  </p:stCondLst>
                                  <p:childTnLst>
                                    <p:set>
                                      <p:cBhvr>
                                        <p:cTn id="68" dur="1" fill="hold">
                                          <p:stCondLst>
                                            <p:cond delay="0"/>
                                          </p:stCondLst>
                                        </p:cTn>
                                        <p:tgtEl>
                                          <p:spTgt spid="10">
                                            <p:txEl>
                                              <p:pRg st="1" end="1"/>
                                            </p:txEl>
                                          </p:spTgt>
                                        </p:tgtEl>
                                        <p:attrNameLst>
                                          <p:attrName>style.visibility</p:attrName>
                                        </p:attrNameLst>
                                      </p:cBhvr>
                                      <p:to>
                                        <p:strVal val="visible"/>
                                      </p:to>
                                    </p:set>
                                    <p:animEffect transition="in" filter="fade">
                                      <p:cBhvr>
                                        <p:cTn id="69" dur="1000"/>
                                        <p:tgtEl>
                                          <p:spTgt spid="10">
                                            <p:txEl>
                                              <p:pRg st="1" end="1"/>
                                            </p:txEl>
                                          </p:spTgt>
                                        </p:tgtEl>
                                      </p:cBhvr>
                                    </p:animEffect>
                                    <p:anim calcmode="lin" valueType="num">
                                      <p:cBhvr>
                                        <p:cTn id="70"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71"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12"/>
                                        </p:tgtEl>
                                        <p:attrNameLst>
                                          <p:attrName>style.visibility</p:attrName>
                                        </p:attrNameLst>
                                      </p:cBhvr>
                                      <p:to>
                                        <p:strVal val="visible"/>
                                      </p:to>
                                    </p:set>
                                    <p:animEffect transition="in" filter="fade">
                                      <p:cBhvr>
                                        <p:cTn id="76" dur="1000"/>
                                        <p:tgtEl>
                                          <p:spTgt spid="12"/>
                                        </p:tgtEl>
                                      </p:cBhvr>
                                    </p:animEffect>
                                    <p:anim calcmode="lin" valueType="num">
                                      <p:cBhvr>
                                        <p:cTn id="77" dur="1000" fill="hold"/>
                                        <p:tgtEl>
                                          <p:spTgt spid="12"/>
                                        </p:tgtEl>
                                        <p:attrNameLst>
                                          <p:attrName>ppt_x</p:attrName>
                                        </p:attrNameLst>
                                      </p:cBhvr>
                                      <p:tavLst>
                                        <p:tav tm="0">
                                          <p:val>
                                            <p:strVal val="#ppt_x"/>
                                          </p:val>
                                        </p:tav>
                                        <p:tav tm="100000">
                                          <p:val>
                                            <p:strVal val="#ppt_x"/>
                                          </p:val>
                                        </p:tav>
                                      </p:tavLst>
                                    </p:anim>
                                    <p:anim calcmode="lin" valueType="num">
                                      <p:cBhvr>
                                        <p:cTn id="78" dur="1000" fill="hold"/>
                                        <p:tgtEl>
                                          <p:spTgt spid="12"/>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0"/>
                                  </p:stCondLst>
                                  <p:childTnLst>
                                    <p:set>
                                      <p:cBhvr>
                                        <p:cTn id="80" dur="1" fill="hold">
                                          <p:stCondLst>
                                            <p:cond delay="0"/>
                                          </p:stCondLst>
                                        </p:cTn>
                                        <p:tgtEl>
                                          <p:spTgt spid="4">
                                            <p:txEl>
                                              <p:pRg st="11" end="11"/>
                                            </p:txEl>
                                          </p:spTgt>
                                        </p:tgtEl>
                                        <p:attrNameLst>
                                          <p:attrName>style.visibility</p:attrName>
                                        </p:attrNameLst>
                                      </p:cBhvr>
                                      <p:to>
                                        <p:strVal val="visible"/>
                                      </p:to>
                                    </p:set>
                                    <p:animEffect transition="in" filter="fade">
                                      <p:cBhvr>
                                        <p:cTn id="81" dur="1000"/>
                                        <p:tgtEl>
                                          <p:spTgt spid="4">
                                            <p:txEl>
                                              <p:pRg st="11" end="11"/>
                                            </p:txEl>
                                          </p:spTgt>
                                        </p:tgtEl>
                                      </p:cBhvr>
                                    </p:animEffect>
                                    <p:anim calcmode="lin" valueType="num">
                                      <p:cBhvr>
                                        <p:cTn id="82"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83"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09647" cy="5835013"/>
          </a:xfrm>
          <a:prstGeom prst="rect">
            <a:avLst/>
          </a:prstGeom>
          <a:noFill/>
        </p:spPr>
        <p:txBody>
          <a:bodyPr wrap="square" lIns="180000" tIns="180000" rIns="180000" bIns="180000" rtlCol="0">
            <a:spAutoFit/>
          </a:bodyPr>
          <a:lstStyle/>
          <a:p>
            <a:pPr lvl="0" algn="ctr" defTabSz="360000">
              <a:defRPr/>
            </a:pPr>
            <a:r>
              <a:rPr lang="de-DE" sz="2400" b="1" u="sng" dirty="0">
                <a:solidFill>
                  <a:prstClr val="black"/>
                </a:solidFill>
                <a:latin typeface="Arial" panose="020B0604020202020204" pitchFamily="34" charset="0"/>
                <a:cs typeface="Arial" panose="020B0604020202020204" pitchFamily="34" charset="0"/>
              </a:rPr>
              <a:t>Zustandekommen der Rechtsakte der EU: Art. 289 ff AEUV</a:t>
            </a:r>
            <a:endPar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3600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„Gesetzgebungsakte“ (Art. 289 III AEUV)</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53F926C4-C710-4C62-B2C5-3413AD425692}"/>
              </a:ext>
            </a:extLst>
          </p:cNvPr>
          <p:cNvCxnSpPr>
            <a:cxnSpLocks/>
          </p:cNvCxnSpPr>
          <p:nvPr/>
        </p:nvCxnSpPr>
        <p:spPr>
          <a:xfrm flipH="1">
            <a:off x="2509842" y="1080081"/>
            <a:ext cx="3600000" cy="288000"/>
          </a:xfrm>
          <a:prstGeom prst="straightConnector1">
            <a:avLst/>
          </a:prstGeom>
          <a:ln w="3810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6" name="Gerade Verbindung mit Pfeil 5">
            <a:extLst>
              <a:ext uri="{FF2B5EF4-FFF2-40B4-BE49-F238E27FC236}">
                <a16:creationId xmlns:a16="http://schemas.microsoft.com/office/drawing/2014/main" id="{4D6A1F7E-3579-4F34-906F-DB25A5D66A94}"/>
              </a:ext>
            </a:extLst>
          </p:cNvPr>
          <p:cNvCxnSpPr>
            <a:cxnSpLocks/>
          </p:cNvCxnSpPr>
          <p:nvPr/>
        </p:nvCxnSpPr>
        <p:spPr>
          <a:xfrm>
            <a:off x="6096000" y="1080081"/>
            <a:ext cx="3600000" cy="288000"/>
          </a:xfrm>
          <a:prstGeom prst="straightConnector1">
            <a:avLst/>
          </a:prstGeom>
          <a:ln w="3810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7" name="Gerade Verbindung mit Pfeil 6">
            <a:extLst>
              <a:ext uri="{FF2B5EF4-FFF2-40B4-BE49-F238E27FC236}">
                <a16:creationId xmlns:a16="http://schemas.microsoft.com/office/drawing/2014/main" id="{8DDAB9E6-8FD0-4966-B185-995EA6A9F1A2}"/>
              </a:ext>
            </a:extLst>
          </p:cNvPr>
          <p:cNvCxnSpPr>
            <a:cxnSpLocks/>
          </p:cNvCxnSpPr>
          <p:nvPr/>
        </p:nvCxnSpPr>
        <p:spPr>
          <a:xfrm>
            <a:off x="6096000" y="1080081"/>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feld 7">
            <a:extLst>
              <a:ext uri="{FF2B5EF4-FFF2-40B4-BE49-F238E27FC236}">
                <a16:creationId xmlns:a16="http://schemas.microsoft.com/office/drawing/2014/main" id="{7E7FF81B-94C7-46C8-A01D-94CC628AE1C5}"/>
              </a:ext>
            </a:extLst>
          </p:cNvPr>
          <p:cNvSpPr txBox="1"/>
          <p:nvPr/>
        </p:nvSpPr>
        <p:spPr>
          <a:xfrm>
            <a:off x="1118590" y="1319911"/>
            <a:ext cx="2823095" cy="3865140"/>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ordentliches Gesetz-</a:t>
            </a:r>
            <a:r>
              <a:rPr kumimoji="0" lang="de-DE" sz="2400" b="0" i="0" u="sng"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gebungsverf</a:t>
            </a:r>
            <a:r>
              <a:rPr lang="de-DE" sz="2400" u="sng" dirty="0" err="1">
                <a:solidFill>
                  <a:prstClr val="black"/>
                </a:solidFill>
                <a:latin typeface="Arial" panose="020B0604020202020204" pitchFamily="34" charset="0"/>
                <a:cs typeface="Arial" panose="020B0604020202020204" pitchFamily="34" charset="0"/>
              </a:rPr>
              <a:t>ahren</a:t>
            </a: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Art. 289 I AEUV</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gemeinsame An-	</a:t>
            </a:r>
            <a:r>
              <a:rPr lang="de-DE" sz="2400" dirty="0" err="1">
                <a:solidFill>
                  <a:prstClr val="black"/>
                </a:solidFill>
                <a:latin typeface="Arial" panose="020B0604020202020204" pitchFamily="34" charset="0"/>
                <a:cs typeface="Arial" panose="020B0604020202020204" pitchFamily="34" charset="0"/>
              </a:rPr>
              <a:t>nahme</a:t>
            </a:r>
            <a:r>
              <a:rPr lang="de-DE" sz="2400" dirty="0">
                <a:solidFill>
                  <a:prstClr val="black"/>
                </a:solidFill>
                <a:latin typeface="Arial" panose="020B0604020202020204" pitchFamily="34" charset="0"/>
                <a:cs typeface="Arial" panose="020B0604020202020204" pitchFamily="34" charset="0"/>
              </a:rPr>
              <a:t> durch EP 	und Rat (vgl. Art. 	Art. 294 AEUV)</a:t>
            </a:r>
          </a:p>
        </p:txBody>
      </p:sp>
      <p:sp>
        <p:nvSpPr>
          <p:cNvPr id="9" name="Textfeld 8">
            <a:extLst>
              <a:ext uri="{FF2B5EF4-FFF2-40B4-BE49-F238E27FC236}">
                <a16:creationId xmlns:a16="http://schemas.microsoft.com/office/drawing/2014/main" id="{88A72DF1-3CB9-4AD3-979D-57BF0044C268}"/>
              </a:ext>
            </a:extLst>
          </p:cNvPr>
          <p:cNvSpPr txBox="1"/>
          <p:nvPr/>
        </p:nvSpPr>
        <p:spPr>
          <a:xfrm>
            <a:off x="4279495" y="1319910"/>
            <a:ext cx="3490958" cy="3865140"/>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lang="de-DE" sz="2400" u="sng" dirty="0">
                <a:solidFill>
                  <a:prstClr val="black"/>
                </a:solidFill>
                <a:latin typeface="Arial" panose="020B0604020202020204" pitchFamily="34" charset="0"/>
                <a:cs typeface="Arial" panose="020B0604020202020204" pitchFamily="34" charset="0"/>
              </a:rPr>
              <a:t>besonderes Gesetz-</a:t>
            </a:r>
            <a:r>
              <a:rPr lang="de-DE" sz="2400" u="sng" dirty="0" err="1">
                <a:solidFill>
                  <a:prstClr val="black"/>
                </a:solidFill>
                <a:latin typeface="Arial" panose="020B0604020202020204" pitchFamily="34" charset="0"/>
                <a:cs typeface="Arial" panose="020B0604020202020204" pitchFamily="34" charset="0"/>
              </a:rPr>
              <a:t>gebungsverfahren</a:t>
            </a:r>
            <a:endParaRPr lang="de-DE" sz="2400" u="sng" dirty="0">
              <a:solidFill>
                <a:prstClr val="black"/>
              </a:solidFill>
              <a:latin typeface="Arial" panose="020B0604020202020204" pitchFamily="34" charset="0"/>
              <a:cs typeface="Arial" panose="020B0604020202020204" pitchFamily="34" charset="0"/>
            </a:endParaRP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Art. 289 II AEUV</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Annahme durch EP 	mit Beteiligung des 	Rates oder durch Rat 	mit Beteiligung des EP</a:t>
            </a:r>
          </a:p>
        </p:txBody>
      </p:sp>
      <p:sp>
        <p:nvSpPr>
          <p:cNvPr id="10" name="Textfeld 9">
            <a:extLst>
              <a:ext uri="{FF2B5EF4-FFF2-40B4-BE49-F238E27FC236}">
                <a16:creationId xmlns:a16="http://schemas.microsoft.com/office/drawing/2014/main" id="{96A2FA6D-21EE-4755-B35E-102388219DE8}"/>
              </a:ext>
            </a:extLst>
          </p:cNvPr>
          <p:cNvSpPr txBox="1"/>
          <p:nvPr/>
        </p:nvSpPr>
        <p:spPr>
          <a:xfrm>
            <a:off x="8261684" y="1319910"/>
            <a:ext cx="2811725" cy="3865139"/>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lang="de-DE" sz="2400" u="sng" dirty="0">
                <a:solidFill>
                  <a:prstClr val="black"/>
                </a:solidFill>
                <a:latin typeface="Arial" panose="020B0604020202020204" pitchFamily="34" charset="0"/>
                <a:cs typeface="Arial" panose="020B0604020202020204" pitchFamily="34" charset="0"/>
              </a:rPr>
              <a:t>sonstige Formen / Handlungen</a:t>
            </a: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Art. 296 I AEUV</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 name="AutoShape 2">
            <a:extLst>
              <a:ext uri="{FF2B5EF4-FFF2-40B4-BE49-F238E27FC236}">
                <a16:creationId xmlns:a16="http://schemas.microsoft.com/office/drawing/2014/main" id="{BC9376D5-AEE0-4644-8A20-A38D6BECDAA8}"/>
              </a:ext>
            </a:extLst>
          </p:cNvPr>
          <p:cNvSpPr>
            <a:spLocks/>
          </p:cNvSpPr>
          <p:nvPr/>
        </p:nvSpPr>
        <p:spPr bwMode="auto">
          <a:xfrm rot="16200000" flipH="1">
            <a:off x="4204686" y="2098947"/>
            <a:ext cx="479673" cy="6651862"/>
          </a:xfrm>
          <a:prstGeom prst="rightBrace">
            <a:avLst>
              <a:gd name="adj1" fmla="val 155735"/>
              <a:gd name="adj2" fmla="val 48138"/>
            </a:avLst>
          </a:prstGeom>
          <a:noFill/>
          <a:ln w="38100">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Grafik 10">
            <a:extLst>
              <a:ext uri="{FF2B5EF4-FFF2-40B4-BE49-F238E27FC236}">
                <a16:creationId xmlns:a16="http://schemas.microsoft.com/office/drawing/2014/main" id="{2DA36500-22B9-987A-5299-C42A82C562B3}"/>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10354253" y="1"/>
            <a:ext cx="1837745" cy="934871"/>
          </a:xfrm>
          <a:prstGeom prst="rect">
            <a:avLst/>
          </a:prstGeom>
        </p:spPr>
      </p:pic>
      <p:sp>
        <p:nvSpPr>
          <p:cNvPr id="14" name="Rechteck 13">
            <a:extLst>
              <a:ext uri="{FF2B5EF4-FFF2-40B4-BE49-F238E27FC236}">
                <a16:creationId xmlns:a16="http://schemas.microsoft.com/office/drawing/2014/main" id="{88FDBCBD-1A82-5159-B497-1972A0FC0C36}"/>
              </a:ext>
            </a:extLst>
          </p:cNvPr>
          <p:cNvSpPr/>
          <p:nvPr/>
        </p:nvSpPr>
        <p:spPr>
          <a:xfrm>
            <a:off x="0" y="102357"/>
            <a:ext cx="2115403" cy="558984"/>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Europarecht</a:t>
            </a:r>
          </a:p>
          <a:p>
            <a:pPr algn="ctr"/>
            <a:r>
              <a:rPr lang="de-DE" dirty="0"/>
              <a:t>Kurseinheit 2</a:t>
            </a:r>
          </a:p>
        </p:txBody>
      </p:sp>
    </p:spTree>
    <p:extLst>
      <p:ext uri="{BB962C8B-B14F-4D97-AF65-F5344CB8AC3E}">
        <p14:creationId xmlns:p14="http://schemas.microsoft.com/office/powerpoint/2010/main" val="24875579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1000"/>
                                        <p:tgtEl>
                                          <p:spTgt spid="8">
                                            <p:txEl>
                                              <p:pRg st="0" end="0"/>
                                            </p:txEl>
                                          </p:spTgt>
                                        </p:tgtEl>
                                      </p:cBhvr>
                                    </p:animEffect>
                                    <p:anim calcmode="lin" valueType="num">
                                      <p:cBhvr>
                                        <p:cTn id="13"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fade">
                                      <p:cBhvr>
                                        <p:cTn id="17" dur="1000"/>
                                        <p:tgtEl>
                                          <p:spTgt spid="8">
                                            <p:txEl>
                                              <p:pRg st="1" end="1"/>
                                            </p:txEl>
                                          </p:spTgt>
                                        </p:tgtEl>
                                      </p:cBhvr>
                                    </p:animEffect>
                                    <p:anim calcmode="lin" valueType="num">
                                      <p:cBhvr>
                                        <p:cTn id="18"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8">
                                            <p:txEl>
                                              <p:pRg st="2" end="2"/>
                                            </p:txEl>
                                          </p:spTgt>
                                        </p:tgtEl>
                                        <p:attrNameLst>
                                          <p:attrName>style.visibility</p:attrName>
                                        </p:attrNameLst>
                                      </p:cBhvr>
                                      <p:to>
                                        <p:strVal val="visible"/>
                                      </p:to>
                                    </p:set>
                                    <p:animEffect transition="in" filter="fade">
                                      <p:cBhvr>
                                        <p:cTn id="24" dur="1000"/>
                                        <p:tgtEl>
                                          <p:spTgt spid="8">
                                            <p:txEl>
                                              <p:pRg st="2" end="2"/>
                                            </p:txEl>
                                          </p:spTgt>
                                        </p:tgtEl>
                                      </p:cBhvr>
                                    </p:animEffect>
                                    <p:anim calcmode="lin" valueType="num">
                                      <p:cBhvr>
                                        <p:cTn id="25"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9">
                                            <p:txEl>
                                              <p:pRg st="0" end="0"/>
                                            </p:txEl>
                                          </p:spTgt>
                                        </p:tgtEl>
                                        <p:attrNameLst>
                                          <p:attrName>style.visibility</p:attrName>
                                        </p:attrNameLst>
                                      </p:cBhvr>
                                      <p:to>
                                        <p:strVal val="visible"/>
                                      </p:to>
                                    </p:set>
                                    <p:animEffect transition="in" filter="fade">
                                      <p:cBhvr>
                                        <p:cTn id="36" dur="1000"/>
                                        <p:tgtEl>
                                          <p:spTgt spid="9">
                                            <p:txEl>
                                              <p:pRg st="0" end="0"/>
                                            </p:txEl>
                                          </p:spTgt>
                                        </p:tgtEl>
                                      </p:cBhvr>
                                    </p:animEffect>
                                    <p:anim calcmode="lin" valueType="num">
                                      <p:cBhvr>
                                        <p:cTn id="37"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38" dur="1000" fill="hold"/>
                                        <p:tgtEl>
                                          <p:spTgt spid="9">
                                            <p:txEl>
                                              <p:pRg st="0" end="0"/>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9">
                                            <p:txEl>
                                              <p:pRg st="1" end="1"/>
                                            </p:txEl>
                                          </p:spTgt>
                                        </p:tgtEl>
                                        <p:attrNameLst>
                                          <p:attrName>style.visibility</p:attrName>
                                        </p:attrNameLst>
                                      </p:cBhvr>
                                      <p:to>
                                        <p:strVal val="visible"/>
                                      </p:to>
                                    </p:set>
                                    <p:animEffect transition="in" filter="fade">
                                      <p:cBhvr>
                                        <p:cTn id="41" dur="1000"/>
                                        <p:tgtEl>
                                          <p:spTgt spid="9">
                                            <p:txEl>
                                              <p:pRg st="1" end="1"/>
                                            </p:txEl>
                                          </p:spTgt>
                                        </p:tgtEl>
                                      </p:cBhvr>
                                    </p:animEffect>
                                    <p:anim calcmode="lin" valueType="num">
                                      <p:cBhvr>
                                        <p:cTn id="42"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43"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9">
                                            <p:txEl>
                                              <p:pRg st="2" end="2"/>
                                            </p:txEl>
                                          </p:spTgt>
                                        </p:tgtEl>
                                        <p:attrNameLst>
                                          <p:attrName>style.visibility</p:attrName>
                                        </p:attrNameLst>
                                      </p:cBhvr>
                                      <p:to>
                                        <p:strVal val="visible"/>
                                      </p:to>
                                    </p:set>
                                    <p:animEffect transition="in" filter="fade">
                                      <p:cBhvr>
                                        <p:cTn id="48" dur="1000"/>
                                        <p:tgtEl>
                                          <p:spTgt spid="9">
                                            <p:txEl>
                                              <p:pRg st="2" end="2"/>
                                            </p:txEl>
                                          </p:spTgt>
                                        </p:tgtEl>
                                      </p:cBhvr>
                                    </p:animEffect>
                                    <p:anim calcmode="lin" valueType="num">
                                      <p:cBhvr>
                                        <p:cTn id="49"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50"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1000"/>
                                        <p:tgtEl>
                                          <p:spTgt spid="12"/>
                                        </p:tgtEl>
                                      </p:cBhvr>
                                    </p:animEffect>
                                    <p:anim calcmode="lin" valueType="num">
                                      <p:cBhvr>
                                        <p:cTn id="56" dur="1000" fill="hold"/>
                                        <p:tgtEl>
                                          <p:spTgt spid="12"/>
                                        </p:tgtEl>
                                        <p:attrNameLst>
                                          <p:attrName>ppt_x</p:attrName>
                                        </p:attrNameLst>
                                      </p:cBhvr>
                                      <p:tavLst>
                                        <p:tav tm="0">
                                          <p:val>
                                            <p:strVal val="#ppt_x"/>
                                          </p:val>
                                        </p:tav>
                                        <p:tav tm="100000">
                                          <p:val>
                                            <p:strVal val="#ppt_x"/>
                                          </p:val>
                                        </p:tav>
                                      </p:tavLst>
                                    </p:anim>
                                    <p:anim calcmode="lin" valueType="num">
                                      <p:cBhvr>
                                        <p:cTn id="57" dur="1000" fill="hold"/>
                                        <p:tgtEl>
                                          <p:spTgt spid="12"/>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4">
                                            <p:txEl>
                                              <p:pRg st="10" end="10"/>
                                            </p:txEl>
                                          </p:spTgt>
                                        </p:tgtEl>
                                        <p:attrNameLst>
                                          <p:attrName>style.visibility</p:attrName>
                                        </p:attrNameLst>
                                      </p:cBhvr>
                                      <p:to>
                                        <p:strVal val="visible"/>
                                      </p:to>
                                    </p:set>
                                    <p:animEffect transition="in" filter="fade">
                                      <p:cBhvr>
                                        <p:cTn id="60" dur="1000"/>
                                        <p:tgtEl>
                                          <p:spTgt spid="4">
                                            <p:txEl>
                                              <p:pRg st="10" end="10"/>
                                            </p:txEl>
                                          </p:spTgt>
                                        </p:tgtEl>
                                      </p:cBhvr>
                                    </p:animEffect>
                                    <p:anim calcmode="lin" valueType="num">
                                      <p:cBhvr>
                                        <p:cTn id="61"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62"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fade">
                                      <p:cBhvr>
                                        <p:cTn id="67" dur="1000"/>
                                        <p:tgtEl>
                                          <p:spTgt spid="6"/>
                                        </p:tgtEl>
                                      </p:cBhvr>
                                    </p:animEffect>
                                    <p:anim calcmode="lin" valueType="num">
                                      <p:cBhvr>
                                        <p:cTn id="68" dur="1000" fill="hold"/>
                                        <p:tgtEl>
                                          <p:spTgt spid="6"/>
                                        </p:tgtEl>
                                        <p:attrNameLst>
                                          <p:attrName>ppt_x</p:attrName>
                                        </p:attrNameLst>
                                      </p:cBhvr>
                                      <p:tavLst>
                                        <p:tav tm="0">
                                          <p:val>
                                            <p:strVal val="#ppt_x"/>
                                          </p:val>
                                        </p:tav>
                                        <p:tav tm="100000">
                                          <p:val>
                                            <p:strVal val="#ppt_x"/>
                                          </p:val>
                                        </p:tav>
                                      </p:tavLst>
                                    </p:anim>
                                    <p:anim calcmode="lin" valueType="num">
                                      <p:cBhvr>
                                        <p:cTn id="69" dur="1000" fill="hold"/>
                                        <p:tgtEl>
                                          <p:spTgt spid="6"/>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0">
                                            <p:txEl>
                                              <p:pRg st="0" end="0"/>
                                            </p:txEl>
                                          </p:spTgt>
                                        </p:tgtEl>
                                        <p:attrNameLst>
                                          <p:attrName>style.visibility</p:attrName>
                                        </p:attrNameLst>
                                      </p:cBhvr>
                                      <p:to>
                                        <p:strVal val="visible"/>
                                      </p:to>
                                    </p:set>
                                    <p:animEffect transition="in" filter="fade">
                                      <p:cBhvr>
                                        <p:cTn id="72" dur="1000"/>
                                        <p:tgtEl>
                                          <p:spTgt spid="10">
                                            <p:txEl>
                                              <p:pRg st="0" end="0"/>
                                            </p:txEl>
                                          </p:spTgt>
                                        </p:tgtEl>
                                      </p:cBhvr>
                                    </p:animEffect>
                                    <p:anim calcmode="lin" valueType="num">
                                      <p:cBhvr>
                                        <p:cTn id="73"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74" dur="1000" fill="hold"/>
                                        <p:tgtEl>
                                          <p:spTgt spid="10">
                                            <p:txEl>
                                              <p:pRg st="0" end="0"/>
                                            </p:txEl>
                                          </p:spTgt>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10">
                                            <p:txEl>
                                              <p:pRg st="1" end="1"/>
                                            </p:txEl>
                                          </p:spTgt>
                                        </p:tgtEl>
                                        <p:attrNameLst>
                                          <p:attrName>style.visibility</p:attrName>
                                        </p:attrNameLst>
                                      </p:cBhvr>
                                      <p:to>
                                        <p:strVal val="visible"/>
                                      </p:to>
                                    </p:set>
                                    <p:animEffect transition="in" filter="fade">
                                      <p:cBhvr>
                                        <p:cTn id="77" dur="1000"/>
                                        <p:tgtEl>
                                          <p:spTgt spid="10">
                                            <p:txEl>
                                              <p:pRg st="1" end="1"/>
                                            </p:txEl>
                                          </p:spTgt>
                                        </p:tgtEl>
                                      </p:cBhvr>
                                    </p:animEffect>
                                    <p:anim calcmode="lin" valueType="num">
                                      <p:cBhvr>
                                        <p:cTn id="78"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79"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8B6F4-BB78-6BFA-AAF6-B4AAD833C552}"/>
            </a:ext>
          </a:extLst>
        </p:cNvPr>
        <p:cNvGrpSpPr/>
        <p:nvPr/>
      </p:nvGrpSpPr>
      <p:grpSpPr>
        <a:xfrm>
          <a:off x="0" y="0"/>
          <a:ext cx="0" cy="0"/>
          <a:chOff x="0" y="0"/>
          <a:chExt cx="0" cy="0"/>
        </a:xfrm>
      </p:grpSpPr>
      <p:sp>
        <p:nvSpPr>
          <p:cNvPr id="6" name="Rechteck 5">
            <a:extLst>
              <a:ext uri="{FF2B5EF4-FFF2-40B4-BE49-F238E27FC236}">
                <a16:creationId xmlns:a16="http://schemas.microsoft.com/office/drawing/2014/main" id="{461910D0-080C-F6EA-AD18-48ABA76AAB60}"/>
              </a:ext>
            </a:extLst>
          </p:cNvPr>
          <p:cNvSpPr/>
          <p:nvPr/>
        </p:nvSpPr>
        <p:spPr>
          <a:xfrm>
            <a:off x="55124" y="1499915"/>
            <a:ext cx="12192000" cy="4569234"/>
          </a:xfrm>
          <a:prstGeom prst="rect">
            <a:avLst/>
          </a:prstGeom>
          <a:solidFill>
            <a:srgbClr val="EE8A2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F8E57DCD-669F-6A6F-A8DA-F3A05A182D50}"/>
              </a:ext>
            </a:extLst>
          </p:cNvPr>
          <p:cNvSpPr>
            <a:spLocks noGrp="1"/>
          </p:cNvSpPr>
          <p:nvPr>
            <p:ph type="ctrTitle"/>
          </p:nvPr>
        </p:nvSpPr>
        <p:spPr>
          <a:xfrm>
            <a:off x="1112195" y="3083865"/>
            <a:ext cx="9967609" cy="2168338"/>
          </a:xfrm>
        </p:spPr>
        <p:txBody>
          <a:bodyPr/>
          <a:lstStyle/>
          <a:p>
            <a:pPr lvl="0">
              <a:lnSpc>
                <a:spcPct val="100000"/>
              </a:lnSpc>
              <a:spcBef>
                <a:spcPts val="0"/>
              </a:spcBef>
              <a:defRPr/>
            </a:pPr>
            <a:br>
              <a:rPr lang="de-DE" dirty="0">
                <a:solidFill>
                  <a:schemeClr val="bg1"/>
                </a:solidFill>
                <a:latin typeface="Frutiger" panose="020B0500000000000000" pitchFamily="34" charset="0"/>
              </a:rPr>
            </a:br>
            <a:br>
              <a:rPr lang="de-DE" dirty="0">
                <a:solidFill>
                  <a:schemeClr val="bg1"/>
                </a:solidFill>
                <a:latin typeface="Frutiger" panose="020B0500000000000000" pitchFamily="34" charset="0"/>
              </a:rPr>
            </a:br>
            <a:br>
              <a:rPr lang="de-DE" dirty="0">
                <a:solidFill>
                  <a:schemeClr val="bg1"/>
                </a:solidFill>
                <a:latin typeface="Frutiger" panose="020B0500000000000000" pitchFamily="34" charset="0"/>
              </a:rPr>
            </a:br>
            <a:br>
              <a:rPr lang="de-DE" dirty="0">
                <a:solidFill>
                  <a:schemeClr val="bg1"/>
                </a:solidFill>
                <a:latin typeface="Frutiger" panose="020B0500000000000000" pitchFamily="34" charset="0"/>
              </a:rPr>
            </a:br>
            <a:r>
              <a:rPr lang="de-DE" dirty="0">
                <a:solidFill>
                  <a:schemeClr val="bg1"/>
                </a:solidFill>
                <a:latin typeface="Frutiger" panose="020B0500000000000000" pitchFamily="34" charset="0"/>
              </a:rPr>
              <a:t>Europarecht</a:t>
            </a:r>
            <a:br>
              <a:rPr lang="de-DE" dirty="0">
                <a:solidFill>
                  <a:schemeClr val="bg1"/>
                </a:solidFill>
                <a:latin typeface="Frutiger" panose="020B0500000000000000" pitchFamily="34" charset="0"/>
              </a:rPr>
            </a:br>
            <a:br>
              <a:rPr lang="de-DE" sz="3600" dirty="0">
                <a:solidFill>
                  <a:schemeClr val="bg1"/>
                </a:solidFill>
                <a:latin typeface="Frutiger" panose="020B0500000000000000" pitchFamily="34" charset="0"/>
              </a:rPr>
            </a:br>
            <a:r>
              <a:rPr lang="de-DE" sz="3000" dirty="0">
                <a:solidFill>
                  <a:schemeClr val="bg1"/>
                </a:solidFill>
                <a:latin typeface="Frutiger" panose="020B0500000000000000" pitchFamily="34" charset="0"/>
              </a:rPr>
              <a:t>FALL 2 – Einschränkung des Handelsverkehrs mit Drittstaaten</a:t>
            </a:r>
            <a:br>
              <a:rPr lang="de-DE" sz="3600" b="1" u="sng" dirty="0">
                <a:solidFill>
                  <a:prstClr val="black"/>
                </a:solidFill>
                <a:latin typeface="Arial" panose="020B0604020202020204" pitchFamily="34" charset="0"/>
                <a:cs typeface="Arial" panose="020B0604020202020204" pitchFamily="34" charset="0"/>
              </a:rPr>
            </a:br>
            <a:br>
              <a:rPr lang="de-DE" sz="1800" dirty="0">
                <a:solidFill>
                  <a:prstClr val="black"/>
                </a:solidFill>
                <a:latin typeface="Arial" panose="020B0604020202020204" pitchFamily="34" charset="0"/>
                <a:cs typeface="Arial" panose="020B0604020202020204" pitchFamily="34" charset="0"/>
              </a:rPr>
            </a:br>
            <a:br>
              <a:rPr lang="de-DE" sz="3600" b="1" u="sng" dirty="0">
                <a:solidFill>
                  <a:prstClr val="black"/>
                </a:solidFill>
                <a:latin typeface="Arial" panose="020B0604020202020204" pitchFamily="34" charset="0"/>
                <a:cs typeface="Arial" panose="020B0604020202020204" pitchFamily="34" charset="0"/>
              </a:rPr>
            </a:br>
            <a:endParaRPr lang="de-DE" sz="3600" dirty="0">
              <a:solidFill>
                <a:schemeClr val="bg1"/>
              </a:solidFill>
              <a:latin typeface="Frutiger" panose="020B0500000000000000" pitchFamily="34" charset="0"/>
            </a:endParaRPr>
          </a:p>
        </p:txBody>
      </p:sp>
      <p:sp>
        <p:nvSpPr>
          <p:cNvPr id="3" name="Foliennummernplatzhalter 2">
            <a:extLst>
              <a:ext uri="{FF2B5EF4-FFF2-40B4-BE49-F238E27FC236}">
                <a16:creationId xmlns:a16="http://schemas.microsoft.com/office/drawing/2014/main" id="{E3F0F67E-C017-F00A-CBD0-C0A869797767}"/>
              </a:ext>
            </a:extLst>
          </p:cNvPr>
          <p:cNvSpPr>
            <a:spLocks noGrp="1"/>
          </p:cNvSpPr>
          <p:nvPr>
            <p:ph type="sldNum" sz="quarter" idx="12"/>
          </p:nvPr>
        </p:nvSpPr>
        <p:spPr/>
        <p:txBody>
          <a:bodyPr/>
          <a:lstStyle/>
          <a:p>
            <a:fld id="{4A7F1312-9C82-49F0-935A-9B306C774647}" type="slidenum">
              <a:rPr lang="de-DE" smtClean="0"/>
              <a:t>9</a:t>
            </a:fld>
            <a:endParaRPr lang="de-DE"/>
          </a:p>
        </p:txBody>
      </p:sp>
      <p:pic>
        <p:nvPicPr>
          <p:cNvPr id="5" name="Grafik 4">
            <a:extLst>
              <a:ext uri="{FF2B5EF4-FFF2-40B4-BE49-F238E27FC236}">
                <a16:creationId xmlns:a16="http://schemas.microsoft.com/office/drawing/2014/main" id="{65B4DE8C-1125-1DCE-7353-18EBBCDEE752}"/>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pic>
        <p:nvPicPr>
          <p:cNvPr id="8" name="Grafik 7" descr="Darlehen Silhouette">
            <a:extLst>
              <a:ext uri="{FF2B5EF4-FFF2-40B4-BE49-F238E27FC236}">
                <a16:creationId xmlns:a16="http://schemas.microsoft.com/office/drawing/2014/main" id="{3E16F074-1481-3A91-A8D7-8A664607482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88675" y="4236273"/>
            <a:ext cx="914400" cy="914400"/>
          </a:xfrm>
          <a:prstGeom prst="rect">
            <a:avLst/>
          </a:prstGeom>
        </p:spPr>
      </p:pic>
    </p:spTree>
    <p:extLst>
      <p:ext uri="{BB962C8B-B14F-4D97-AF65-F5344CB8AC3E}">
        <p14:creationId xmlns:p14="http://schemas.microsoft.com/office/powerpoint/2010/main" val="2645477201"/>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20" y="488272"/>
            <a:ext cx="11751562" cy="5835013"/>
          </a:xfrm>
          <a:prstGeom prst="rect">
            <a:avLst/>
          </a:prstGeom>
          <a:noFill/>
        </p:spPr>
        <p:txBody>
          <a:bodyPr wrap="square" lIns="180000" tIns="180000" rIns="180000" bIns="180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Fall 2: Einschränkung des Handelsverkehrs mit Drittstaaten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11" name="Gerade Verbindung mit Pfeil 10">
            <a:extLst>
              <a:ext uri="{FF2B5EF4-FFF2-40B4-BE49-F238E27FC236}">
                <a16:creationId xmlns:a16="http://schemas.microsoft.com/office/drawing/2014/main" id="{86E28A3A-7E1A-4E6D-A4E1-84DCF77DF76C}"/>
              </a:ext>
            </a:extLst>
          </p:cNvPr>
          <p:cNvCxnSpPr>
            <a:cxnSpLocks/>
          </p:cNvCxnSpPr>
          <p:nvPr/>
        </p:nvCxnSpPr>
        <p:spPr>
          <a:xfrm>
            <a:off x="3244644" y="2011019"/>
            <a:ext cx="5760000" cy="0"/>
          </a:xfrm>
          <a:prstGeom prst="straightConnector1">
            <a:avLst/>
          </a:prstGeom>
          <a:ln w="381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27" name="Textfeld 26">
            <a:extLst>
              <a:ext uri="{FF2B5EF4-FFF2-40B4-BE49-F238E27FC236}">
                <a16:creationId xmlns:a16="http://schemas.microsoft.com/office/drawing/2014/main" id="{5AEF5AF6-BD2D-43D8-853A-DF7BAE45B424}"/>
              </a:ext>
            </a:extLst>
          </p:cNvPr>
          <p:cNvSpPr txBox="1"/>
          <p:nvPr/>
        </p:nvSpPr>
        <p:spPr>
          <a:xfrm>
            <a:off x="381753" y="1659331"/>
            <a:ext cx="2487549" cy="628009"/>
          </a:xfrm>
          <a:prstGeom prst="rect">
            <a:avLst/>
          </a:prstGeom>
          <a:noFill/>
        </p:spPr>
        <p:txBody>
          <a:bodyPr wrap="square" lIns="0" tIns="0" rIns="0" bIns="0" rtlCol="0">
            <a:noAutofit/>
          </a:bodyPr>
          <a:lstStyle/>
          <a:p>
            <a:pPr marL="0" marR="0" lvl="0" indent="0" algn="ctr" defTabSz="360000" rtl="0" eaLnBrk="1" fontAlgn="auto" latinLnBrk="0" hangingPunct="1">
              <a:lnSpc>
                <a:spcPct val="150000"/>
              </a:lnSpc>
              <a:spcBef>
                <a:spcPts val="0"/>
              </a:spcBef>
              <a:spcAft>
                <a:spcPts val="0"/>
              </a:spcAft>
              <a:buClrTx/>
              <a:buSzTx/>
              <a:buFontTx/>
              <a:buNone/>
              <a:tabLst/>
              <a:defRPr/>
            </a:pP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Unternehmen U</a:t>
            </a:r>
          </a:p>
        </p:txBody>
      </p:sp>
      <p:sp>
        <p:nvSpPr>
          <p:cNvPr id="28" name="Textfeld 27">
            <a:extLst>
              <a:ext uri="{FF2B5EF4-FFF2-40B4-BE49-F238E27FC236}">
                <a16:creationId xmlns:a16="http://schemas.microsoft.com/office/drawing/2014/main" id="{F6F5B26E-891C-4ABA-A22C-9E9496EF912E}"/>
              </a:ext>
            </a:extLst>
          </p:cNvPr>
          <p:cNvSpPr txBox="1"/>
          <p:nvPr/>
        </p:nvSpPr>
        <p:spPr>
          <a:xfrm>
            <a:off x="9379982" y="1641974"/>
            <a:ext cx="2465773" cy="645361"/>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(Minister-)Rat</a:t>
            </a:r>
          </a:p>
        </p:txBody>
      </p:sp>
      <p:cxnSp>
        <p:nvCxnSpPr>
          <p:cNvPr id="24" name="Gerade Verbindung mit Pfeil 23">
            <a:extLst>
              <a:ext uri="{FF2B5EF4-FFF2-40B4-BE49-F238E27FC236}">
                <a16:creationId xmlns:a16="http://schemas.microsoft.com/office/drawing/2014/main" id="{B04D0C83-C2D1-4343-B272-4C0888C79E63}"/>
              </a:ext>
            </a:extLst>
          </p:cNvPr>
          <p:cNvCxnSpPr>
            <a:cxnSpLocks/>
          </p:cNvCxnSpPr>
          <p:nvPr/>
        </p:nvCxnSpPr>
        <p:spPr>
          <a:xfrm>
            <a:off x="2484258" y="2320413"/>
            <a:ext cx="0" cy="3240000"/>
          </a:xfrm>
          <a:prstGeom prst="straightConnector1">
            <a:avLst/>
          </a:prstGeom>
          <a:ln w="3810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32" name="Textfeld 31">
            <a:extLst>
              <a:ext uri="{FF2B5EF4-FFF2-40B4-BE49-F238E27FC236}">
                <a16:creationId xmlns:a16="http://schemas.microsoft.com/office/drawing/2014/main" id="{8F797C4A-E1D7-4BA8-BA2C-1AE78EF72E00}"/>
              </a:ext>
            </a:extLst>
          </p:cNvPr>
          <p:cNvSpPr txBox="1"/>
          <p:nvPr/>
        </p:nvSpPr>
        <p:spPr>
          <a:xfrm>
            <a:off x="381753" y="5715264"/>
            <a:ext cx="2487537" cy="541977"/>
          </a:xfrm>
          <a:prstGeom prst="rect">
            <a:avLst/>
          </a:prstGeom>
          <a:noFill/>
        </p:spPr>
        <p:txBody>
          <a:bodyPr wrap="square" lIns="0" tIns="0" rIns="0" bIns="0" rtlCol="0">
            <a:noAutofit/>
          </a:bodyPr>
          <a:lstStyle/>
          <a:p>
            <a:pPr marL="0" marR="0" lvl="0" indent="0" algn="ctr" defTabSz="360000" rtl="0" eaLnBrk="1" fontAlgn="auto" latinLnBrk="0" hangingPunct="1">
              <a:lnSpc>
                <a:spcPct val="150000"/>
              </a:lnSpc>
              <a:spcBef>
                <a:spcPts val="0"/>
              </a:spcBef>
              <a:spcAft>
                <a:spcPts val="0"/>
              </a:spcAft>
              <a:buClrTx/>
              <a:buSzTx/>
              <a:buFontTx/>
              <a:buNone/>
              <a:tabLst/>
              <a:defRPr/>
            </a:pPr>
            <a:r>
              <a:rPr lang="de-DE" sz="2400" b="1" dirty="0">
                <a:solidFill>
                  <a:prstClr val="black"/>
                </a:solidFill>
                <a:latin typeface="Arial" panose="020B0604020202020204" pitchFamily="34" charset="0"/>
                <a:cs typeface="Arial" panose="020B0604020202020204" pitchFamily="34" charset="0"/>
              </a:rPr>
              <a:t>„das Gericht“</a:t>
            </a:r>
            <a:endPar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2" name="Textfeld 21">
            <a:extLst>
              <a:ext uri="{FF2B5EF4-FFF2-40B4-BE49-F238E27FC236}">
                <a16:creationId xmlns:a16="http://schemas.microsoft.com/office/drawing/2014/main" id="{4587A3E1-8AC4-4719-8E89-7BFDE5CA543C}"/>
              </a:ext>
            </a:extLst>
          </p:cNvPr>
          <p:cNvSpPr txBox="1"/>
          <p:nvPr/>
        </p:nvSpPr>
        <p:spPr>
          <a:xfrm>
            <a:off x="3233351" y="2536723"/>
            <a:ext cx="8612400" cy="3023690"/>
          </a:xfrm>
          <a:prstGeom prst="rect">
            <a:avLst/>
          </a:prstGeom>
          <a:noFill/>
        </p:spPr>
        <p:txBody>
          <a:bodyPr wrap="square" lIns="0" tIns="0" rIns="0" bIns="0" rtlCol="0">
            <a:noAutofit/>
          </a:bodyPr>
          <a:lstStyle/>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1.	</a:t>
            </a:r>
            <a:r>
              <a:rPr lang="de-DE" sz="2400" u="sng" dirty="0">
                <a:solidFill>
                  <a:prstClr val="black"/>
                </a:solidFill>
                <a:latin typeface="Arial" panose="020B0604020202020204" pitchFamily="34" charset="0"/>
                <a:cs typeface="Arial" panose="020B0604020202020204" pitchFamily="34" charset="0"/>
              </a:rPr>
              <a:t>G</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rundrechte</a:t>
            </a:r>
            <a:r>
              <a:rPr lang="de-DE" sz="2400" noProof="0" dirty="0">
                <a:solidFill>
                  <a:prstClr val="black"/>
                </a:solidFill>
                <a:latin typeface="Arial" panose="020B0604020202020204" pitchFamily="34" charset="0"/>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	</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Art. 6 I EUV (primäres EU-Recht)</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Art. 51 I GR-Charta (Anwendbarkeit)</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Art. 15 - 17 GR-Charta (Beruf, Unter-										nehmen, Eigentum)</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2.	</a:t>
            </a:r>
            <a:r>
              <a:rPr lang="de-DE" sz="2400" u="sng" dirty="0">
                <a:solidFill>
                  <a:prstClr val="black"/>
                </a:solidFill>
                <a:latin typeface="Arial" panose="020B0604020202020204" pitchFamily="34" charset="0"/>
                <a:cs typeface="Arial" panose="020B0604020202020204" pitchFamily="34" charset="0"/>
              </a:rPr>
              <a:t>Rechtsstaatsprinzip</a:t>
            </a:r>
            <a:r>
              <a:rPr lang="de-DE" sz="2400" dirty="0">
                <a:solidFill>
                  <a:prstClr val="black"/>
                </a:solidFill>
                <a:latin typeface="Arial" panose="020B0604020202020204" pitchFamily="34" charset="0"/>
                <a:cs typeface="Arial" panose="020B0604020202020204" pitchFamily="34" charset="0"/>
              </a:rPr>
              <a:t>	→ Art. 2 EUV (grundlegender Wert)</a:t>
            </a:r>
            <a:endParaRPr kumimoji="0" lang="de-DE" sz="24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 name="Textfeld 11">
            <a:extLst>
              <a:ext uri="{FF2B5EF4-FFF2-40B4-BE49-F238E27FC236}">
                <a16:creationId xmlns:a16="http://schemas.microsoft.com/office/drawing/2014/main" id="{443CA157-09FF-46F2-9F00-7A90917AB0EA}"/>
              </a:ext>
            </a:extLst>
          </p:cNvPr>
          <p:cNvSpPr txBox="1"/>
          <p:nvPr/>
        </p:nvSpPr>
        <p:spPr>
          <a:xfrm>
            <a:off x="3233350" y="1322776"/>
            <a:ext cx="5760000" cy="541986"/>
          </a:xfrm>
          <a:prstGeom prst="rect">
            <a:avLst/>
          </a:prstGeom>
          <a:noFill/>
        </p:spPr>
        <p:txBody>
          <a:bodyPr wrap="square" lIns="0" tIns="0" rIns="0" bIns="0" rtlCol="0">
            <a:noAutofit/>
          </a:bodyPr>
          <a:lstStyle/>
          <a:p>
            <a:pPr marL="0" marR="0" lvl="0" indent="0" algn="ctr"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VO:</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Wirtschaftsembargo (Art. 215 AEUV)</a:t>
            </a:r>
            <a:endPar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Textfeld 15">
            <a:extLst>
              <a:ext uri="{FF2B5EF4-FFF2-40B4-BE49-F238E27FC236}">
                <a16:creationId xmlns:a16="http://schemas.microsoft.com/office/drawing/2014/main" id="{3D0AB2E5-E40C-42C6-801A-5B4BDFFE32E1}"/>
              </a:ext>
            </a:extLst>
          </p:cNvPr>
          <p:cNvSpPr txBox="1"/>
          <p:nvPr/>
        </p:nvSpPr>
        <p:spPr>
          <a:xfrm>
            <a:off x="346250" y="3320249"/>
            <a:ext cx="2138008" cy="1245370"/>
          </a:xfrm>
          <a:prstGeom prst="rect">
            <a:avLst/>
          </a:prstGeom>
          <a:noFill/>
        </p:spPr>
        <p:txBody>
          <a:bodyPr wrap="square" lIns="0" tIns="0" rIns="0" bIns="0" rtlCol="0">
            <a:noAutofit/>
          </a:bodyPr>
          <a:lstStyle/>
          <a:p>
            <a:pPr marL="0" marR="0" lvl="0" indent="0" algn="ctr"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Klage: </a:t>
            </a:r>
          </a:p>
          <a:p>
            <a:pPr marL="0" marR="0" lvl="0" indent="0" algn="ctr"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VO ungültig</a:t>
            </a:r>
            <a:endPar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5" name="Grafik 4">
            <a:extLst>
              <a:ext uri="{FF2B5EF4-FFF2-40B4-BE49-F238E27FC236}">
                <a16:creationId xmlns:a16="http://schemas.microsoft.com/office/drawing/2014/main" id="{E2C36513-A790-3EBD-2EB6-FA72C0693DA2}"/>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10354253" y="1"/>
            <a:ext cx="1837745" cy="934871"/>
          </a:xfrm>
          <a:prstGeom prst="rect">
            <a:avLst/>
          </a:prstGeom>
        </p:spPr>
      </p:pic>
      <p:sp>
        <p:nvSpPr>
          <p:cNvPr id="7" name="Rechteck 6">
            <a:extLst>
              <a:ext uri="{FF2B5EF4-FFF2-40B4-BE49-F238E27FC236}">
                <a16:creationId xmlns:a16="http://schemas.microsoft.com/office/drawing/2014/main" id="{EFE8EE90-128C-4AE0-DA2C-52F6699D7108}"/>
              </a:ext>
            </a:extLst>
          </p:cNvPr>
          <p:cNvSpPr/>
          <p:nvPr/>
        </p:nvSpPr>
        <p:spPr>
          <a:xfrm>
            <a:off x="1" y="102357"/>
            <a:ext cx="2138008" cy="524065"/>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Europarecht</a:t>
            </a:r>
          </a:p>
          <a:p>
            <a:pPr algn="ctr"/>
            <a:r>
              <a:rPr lang="de-DE" dirty="0"/>
              <a:t>Fall 2</a:t>
            </a:r>
          </a:p>
        </p:txBody>
      </p:sp>
    </p:spTree>
    <p:extLst>
      <p:ext uri="{BB962C8B-B14F-4D97-AF65-F5344CB8AC3E}">
        <p14:creationId xmlns:p14="http://schemas.microsoft.com/office/powerpoint/2010/main" val="2451365940"/>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fade">
                                      <p:cBhvr>
                                        <p:cTn id="7" dur="1000"/>
                                        <p:tgtEl>
                                          <p:spTgt spid="22">
                                            <p:txEl>
                                              <p:pRg st="0" end="0"/>
                                            </p:txEl>
                                          </p:spTgt>
                                        </p:tgtEl>
                                      </p:cBhvr>
                                    </p:animEffect>
                                    <p:anim calcmode="lin" valueType="num">
                                      <p:cBhvr>
                                        <p:cTn id="8" dur="10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2">
                                            <p:txEl>
                                              <p:pRg st="1" end="1"/>
                                            </p:txEl>
                                          </p:spTgt>
                                        </p:tgtEl>
                                        <p:attrNameLst>
                                          <p:attrName>style.visibility</p:attrName>
                                        </p:attrNameLst>
                                      </p:cBhvr>
                                      <p:to>
                                        <p:strVal val="visible"/>
                                      </p:to>
                                    </p:set>
                                    <p:animEffect transition="in" filter="fade">
                                      <p:cBhvr>
                                        <p:cTn id="14" dur="1000"/>
                                        <p:tgtEl>
                                          <p:spTgt spid="22">
                                            <p:txEl>
                                              <p:pRg st="1" end="1"/>
                                            </p:txEl>
                                          </p:spTgt>
                                        </p:tgtEl>
                                      </p:cBhvr>
                                    </p:animEffect>
                                    <p:anim calcmode="lin" valueType="num">
                                      <p:cBhvr>
                                        <p:cTn id="15" dur="1000" fill="hold"/>
                                        <p:tgtEl>
                                          <p:spTgt spid="2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2">
                                            <p:txEl>
                                              <p:pRg st="2" end="2"/>
                                            </p:txEl>
                                          </p:spTgt>
                                        </p:tgtEl>
                                        <p:attrNameLst>
                                          <p:attrName>style.visibility</p:attrName>
                                        </p:attrNameLst>
                                      </p:cBhvr>
                                      <p:to>
                                        <p:strVal val="visible"/>
                                      </p:to>
                                    </p:set>
                                    <p:animEffect transition="in" filter="fade">
                                      <p:cBhvr>
                                        <p:cTn id="21" dur="1000"/>
                                        <p:tgtEl>
                                          <p:spTgt spid="22">
                                            <p:txEl>
                                              <p:pRg st="2" end="2"/>
                                            </p:txEl>
                                          </p:spTgt>
                                        </p:tgtEl>
                                      </p:cBhvr>
                                    </p:animEffect>
                                    <p:anim calcmode="lin" valueType="num">
                                      <p:cBhvr>
                                        <p:cTn id="22" dur="1000" fill="hold"/>
                                        <p:tgtEl>
                                          <p:spTgt spid="2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2">
                                            <p:txEl>
                                              <p:pRg st="3" end="3"/>
                                            </p:txEl>
                                          </p:spTgt>
                                        </p:tgtEl>
                                        <p:attrNameLst>
                                          <p:attrName>style.visibility</p:attrName>
                                        </p:attrNameLst>
                                      </p:cBhvr>
                                      <p:to>
                                        <p:strVal val="visible"/>
                                      </p:to>
                                    </p:set>
                                    <p:animEffect transition="in" filter="fade">
                                      <p:cBhvr>
                                        <p:cTn id="28" dur="1000"/>
                                        <p:tgtEl>
                                          <p:spTgt spid="22">
                                            <p:txEl>
                                              <p:pRg st="3" end="3"/>
                                            </p:txEl>
                                          </p:spTgt>
                                        </p:tgtEl>
                                      </p:cBhvr>
                                    </p:animEffect>
                                    <p:anim calcmode="lin" valueType="num">
                                      <p:cBhvr>
                                        <p:cTn id="29" dur="1000" fill="hold"/>
                                        <p:tgtEl>
                                          <p:spTgt spid="2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09647" cy="5835013"/>
          </a:xfrm>
          <a:prstGeom prst="rect">
            <a:avLst/>
          </a:prstGeom>
          <a:noFill/>
        </p:spPr>
        <p:txBody>
          <a:bodyPr wrap="square" lIns="180000" tIns="180000" rIns="180000" bIns="180000" rtlCol="0">
            <a:spAutoFit/>
          </a:bodyPr>
          <a:lstStyle/>
          <a:p>
            <a:pPr lvl="0" algn="ctr" defTabSz="360000">
              <a:defRPr/>
            </a:pPr>
            <a:r>
              <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Fall </a:t>
            </a:r>
            <a:r>
              <a:rPr lang="de-DE" sz="2400" b="1" u="sng" dirty="0">
                <a:solidFill>
                  <a:prstClr val="black"/>
                </a:solidFill>
                <a:latin typeface="Arial" panose="020B0604020202020204" pitchFamily="34" charset="0"/>
                <a:cs typeface="Arial" panose="020B0604020202020204" pitchFamily="34" charset="0"/>
              </a:rPr>
              <a:t>2: Einschränkung des Handelsverkehrs mit Drittstaaten</a:t>
            </a:r>
            <a:endPar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3600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lvl="0" defTabSz="360000">
              <a:lnSpc>
                <a:spcPct val="150000"/>
              </a:lnSpc>
              <a:defRPr/>
            </a:pPr>
            <a:r>
              <a:rPr lang="de-DE" sz="2400" b="1" dirty="0">
                <a:solidFill>
                  <a:prstClr val="black"/>
                </a:solidFill>
                <a:latin typeface="Arial" panose="020B0604020202020204" pitchFamily="34" charset="0"/>
                <a:cs typeface="Arial" panose="020B0604020202020204" pitchFamily="34" charset="0"/>
              </a:rPr>
              <a:t>A.		Zulässigkeit</a:t>
            </a: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I.		</a:t>
            </a:r>
            <a:r>
              <a:rPr lang="de-DE" sz="2400" u="sng" dirty="0">
                <a:solidFill>
                  <a:prstClr val="black"/>
                </a:solidFill>
                <a:latin typeface="Arial" panose="020B0604020202020204" pitchFamily="34" charset="0"/>
                <a:cs typeface="Arial" panose="020B0604020202020204" pitchFamily="34" charset="0"/>
              </a:rPr>
              <a:t>Zuständigkeit des EuGH</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Art. 19 III EUV, Art. 251 ff AEUV: enumerativ</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Art. 263 AEUV: Nichtigkeitsklage</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Art. 256 I AEUV: „das Gericht“</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II.		</a:t>
            </a:r>
            <a:r>
              <a:rPr lang="de-DE" sz="2400" u="sng" dirty="0">
                <a:solidFill>
                  <a:prstClr val="black"/>
                </a:solidFill>
                <a:latin typeface="Arial" panose="020B0604020202020204" pitchFamily="34" charset="0"/>
                <a:cs typeface="Arial" panose="020B0604020202020204" pitchFamily="34" charset="0"/>
              </a:rPr>
              <a:t>Verfahrensabhängige Voraussetzungen: Art. 263 AEUV</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1.		</a:t>
            </a:r>
            <a:r>
              <a:rPr lang="de-DE" sz="2400" u="sng" dirty="0">
                <a:solidFill>
                  <a:prstClr val="black"/>
                </a:solidFill>
                <a:latin typeface="Arial" panose="020B0604020202020204" pitchFamily="34" charset="0"/>
                <a:cs typeface="Arial" panose="020B0604020202020204" pitchFamily="34" charset="0"/>
              </a:rPr>
              <a:t>Beteiligtenfähigkeit (Art. 263 II, IV AEUV)</a:t>
            </a: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Unternehmen U / (Minister-)Rat i.S.v. Art. 16 EUV, Art. 237 ff AEUV</a:t>
            </a:r>
          </a:p>
          <a:p>
            <a:pPr lvl="0" defTabSz="360000">
              <a:lnSpc>
                <a:spcPct val="150000"/>
              </a:lnSpc>
              <a:defRPr/>
            </a:pPr>
            <a:r>
              <a:rPr kumimoji="0" lang="de-DE" sz="24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noProof="0" dirty="0">
                <a:solidFill>
                  <a:prstClr val="black"/>
                </a:solidFill>
                <a:latin typeface="Arial" panose="020B0604020202020204" pitchFamily="34" charset="0"/>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 	sog. Individualnichtigkeitsklage</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49E76193-3EFD-4072-8FDF-2452176B6FA9}"/>
              </a:ext>
            </a:extLst>
          </p:cNvPr>
          <p:cNvCxnSpPr>
            <a:cxnSpLocks/>
          </p:cNvCxnSpPr>
          <p:nvPr/>
        </p:nvCxnSpPr>
        <p:spPr>
          <a:xfrm>
            <a:off x="2882284" y="5474528"/>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 name="Grafik 5">
            <a:extLst>
              <a:ext uri="{FF2B5EF4-FFF2-40B4-BE49-F238E27FC236}">
                <a16:creationId xmlns:a16="http://schemas.microsoft.com/office/drawing/2014/main" id="{FEC0EA4D-882A-EF00-F2E5-8A23AF9F31E6}"/>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10367667" y="1"/>
            <a:ext cx="1824331" cy="928047"/>
          </a:xfrm>
          <a:prstGeom prst="rect">
            <a:avLst/>
          </a:prstGeom>
        </p:spPr>
      </p:pic>
      <p:sp>
        <p:nvSpPr>
          <p:cNvPr id="8" name="Rechteck 7">
            <a:extLst>
              <a:ext uri="{FF2B5EF4-FFF2-40B4-BE49-F238E27FC236}">
                <a16:creationId xmlns:a16="http://schemas.microsoft.com/office/drawing/2014/main" id="{105B3AC7-AA4F-DE59-10D9-08DCA020BB2B}"/>
              </a:ext>
            </a:extLst>
          </p:cNvPr>
          <p:cNvSpPr/>
          <p:nvPr/>
        </p:nvSpPr>
        <p:spPr>
          <a:xfrm>
            <a:off x="1" y="102357"/>
            <a:ext cx="2176818" cy="511792"/>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Europarecht</a:t>
            </a:r>
          </a:p>
          <a:p>
            <a:pPr algn="ctr"/>
            <a:r>
              <a:rPr lang="de-DE" dirty="0"/>
              <a:t>Fall 2</a:t>
            </a:r>
          </a:p>
        </p:txBody>
      </p:sp>
    </p:spTree>
    <p:extLst>
      <p:ext uri="{BB962C8B-B14F-4D97-AF65-F5344CB8AC3E}">
        <p14:creationId xmlns:p14="http://schemas.microsoft.com/office/powerpoint/2010/main" val="792832270"/>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fade">
                                      <p:cBhvr>
                                        <p:cTn id="35" dur="1000"/>
                                        <p:tgtEl>
                                          <p:spTgt spid="4">
                                            <p:txEl>
                                              <p:pRg st="7" end="7"/>
                                            </p:txEl>
                                          </p:spTgt>
                                        </p:tgtEl>
                                      </p:cBhvr>
                                    </p:animEffect>
                                    <p:anim calcmode="lin" valueType="num">
                                      <p:cBhvr>
                                        <p:cTn id="3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fade">
                                      <p:cBhvr>
                                        <p:cTn id="42" dur="1000"/>
                                        <p:tgtEl>
                                          <p:spTgt spid="4">
                                            <p:txEl>
                                              <p:pRg st="8" end="8"/>
                                            </p:txEl>
                                          </p:spTgt>
                                        </p:tgtEl>
                                      </p:cBhvr>
                                    </p:animEffect>
                                    <p:anim calcmode="lin" valueType="num">
                                      <p:cBhvr>
                                        <p:cTn id="43"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9" end="9"/>
                                            </p:txEl>
                                          </p:spTgt>
                                        </p:tgtEl>
                                        <p:attrNameLst>
                                          <p:attrName>style.visibility</p:attrName>
                                        </p:attrNameLst>
                                      </p:cBhvr>
                                      <p:to>
                                        <p:strVal val="visible"/>
                                      </p:to>
                                    </p:set>
                                    <p:animEffect transition="in" filter="fade">
                                      <p:cBhvr>
                                        <p:cTn id="49" dur="1000"/>
                                        <p:tgtEl>
                                          <p:spTgt spid="4">
                                            <p:txEl>
                                              <p:pRg st="9" end="9"/>
                                            </p:txEl>
                                          </p:spTgt>
                                        </p:tgtEl>
                                      </p:cBhvr>
                                    </p:animEffect>
                                    <p:anim calcmode="lin" valueType="num">
                                      <p:cBhvr>
                                        <p:cTn id="50"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9" end="9"/>
                                            </p:txEl>
                                          </p:spTgt>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5"/>
                                        </p:tgtEl>
                                        <p:attrNameLst>
                                          <p:attrName>style.visibility</p:attrName>
                                        </p:attrNameLst>
                                      </p:cBhvr>
                                      <p:to>
                                        <p:strVal val="visible"/>
                                      </p:to>
                                    </p:set>
                                    <p:animEffect transition="in" filter="fade">
                                      <p:cBhvr>
                                        <p:cTn id="54" dur="1000"/>
                                        <p:tgtEl>
                                          <p:spTgt spid="5"/>
                                        </p:tgtEl>
                                      </p:cBhvr>
                                    </p:animEffect>
                                    <p:anim calcmode="lin" valueType="num">
                                      <p:cBhvr>
                                        <p:cTn id="55" dur="1000" fill="hold"/>
                                        <p:tgtEl>
                                          <p:spTgt spid="5"/>
                                        </p:tgtEl>
                                        <p:attrNameLst>
                                          <p:attrName>ppt_x</p:attrName>
                                        </p:attrNameLst>
                                      </p:cBhvr>
                                      <p:tavLst>
                                        <p:tav tm="0">
                                          <p:val>
                                            <p:strVal val="#ppt_x"/>
                                          </p:val>
                                        </p:tav>
                                        <p:tav tm="100000">
                                          <p:val>
                                            <p:strVal val="#ppt_x"/>
                                          </p:val>
                                        </p:tav>
                                      </p:tavLst>
                                    </p:anim>
                                    <p:anim calcmode="lin" valueType="num">
                                      <p:cBhvr>
                                        <p:cTn id="56" dur="1000" fill="hold"/>
                                        <p:tgtEl>
                                          <p:spTgt spid="5"/>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4">
                                            <p:txEl>
                                              <p:pRg st="10" end="10"/>
                                            </p:txEl>
                                          </p:spTgt>
                                        </p:tgtEl>
                                        <p:attrNameLst>
                                          <p:attrName>style.visibility</p:attrName>
                                        </p:attrNameLst>
                                      </p:cBhvr>
                                      <p:to>
                                        <p:strVal val="visible"/>
                                      </p:to>
                                    </p:set>
                                    <p:animEffect transition="in" filter="fade">
                                      <p:cBhvr>
                                        <p:cTn id="59" dur="1000"/>
                                        <p:tgtEl>
                                          <p:spTgt spid="4">
                                            <p:txEl>
                                              <p:pRg st="10" end="10"/>
                                            </p:txEl>
                                          </p:spTgt>
                                        </p:tgtEl>
                                      </p:cBhvr>
                                    </p:animEffect>
                                    <p:anim calcmode="lin" valueType="num">
                                      <p:cBhvr>
                                        <p:cTn id="60"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61"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09647" cy="6389011"/>
          </a:xfrm>
          <a:prstGeom prst="rect">
            <a:avLst/>
          </a:prstGeom>
          <a:noFill/>
        </p:spPr>
        <p:txBody>
          <a:bodyPr wrap="square" lIns="180000" tIns="180000" rIns="180000" bIns="180000" rtlCol="0">
            <a:spAutoFit/>
          </a:bodyPr>
          <a:lstStyle/>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2.		</a:t>
            </a:r>
            <a:r>
              <a:rPr lang="de-DE" sz="2400" u="sng" dirty="0">
                <a:solidFill>
                  <a:prstClr val="black"/>
                </a:solidFill>
                <a:latin typeface="Arial" panose="020B0604020202020204" pitchFamily="34" charset="0"/>
                <a:cs typeface="Arial" panose="020B0604020202020204" pitchFamily="34" charset="0"/>
              </a:rPr>
              <a:t>Klagegegenstand (Art. 263 I AEUV)</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Gesetzgebungsakte sowie Handlungen</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a)		</a:t>
            </a:r>
            <a:r>
              <a:rPr lang="de-DE" sz="2400" u="sng" dirty="0">
                <a:solidFill>
                  <a:prstClr val="black"/>
                </a:solidFill>
                <a:latin typeface="Arial" panose="020B0604020202020204" pitchFamily="34" charset="0"/>
                <a:cs typeface="Arial" panose="020B0604020202020204" pitchFamily="34" charset="0"/>
              </a:rPr>
              <a:t>Gesetzgebungsakt i.S.v. Art. 289 III AEUV</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nur „Unterrichtung“ des Europäischen Parlaments (vgl. Art. 215 I AEUV)</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„gemeinsame Annahme“ bzw. „Beteiligung“ i.S.v. Art. 289 I, II AEUV, 						d.h. kein Gesetzgebungsverfahren</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Verweis in Art. 215 I AEUV auf Titel V, Kapitel 2 des EUV</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bei Gemeinsamer Außen- und Sicherheitspolitik (GASP) sind Gesetz-					</a:t>
            </a:r>
            <a:r>
              <a:rPr lang="de-DE" sz="2400" dirty="0" err="1">
                <a:solidFill>
                  <a:prstClr val="black"/>
                </a:solidFill>
                <a:latin typeface="Arial" panose="020B0604020202020204" pitchFamily="34" charset="0"/>
                <a:cs typeface="Arial" panose="020B0604020202020204" pitchFamily="34" charset="0"/>
              </a:rPr>
              <a:t>gebungsakte</a:t>
            </a:r>
            <a:r>
              <a:rPr lang="de-DE" sz="2400" dirty="0">
                <a:solidFill>
                  <a:prstClr val="black"/>
                </a:solidFill>
                <a:latin typeface="Arial" panose="020B0604020202020204" pitchFamily="34" charset="0"/>
                <a:cs typeface="Arial" panose="020B0604020202020204" pitchFamily="34" charset="0"/>
              </a:rPr>
              <a:t> ausgeschlossen, vgl. Art. 24 I, </a:t>
            </a:r>
            <a:r>
              <a:rPr lang="de-DE" sz="2400" dirty="0" err="1">
                <a:solidFill>
                  <a:prstClr val="black"/>
                </a:solidFill>
                <a:latin typeface="Arial" panose="020B0604020202020204" pitchFamily="34" charset="0"/>
                <a:cs typeface="Arial" panose="020B0604020202020204" pitchFamily="34" charset="0"/>
              </a:rPr>
              <a:t>UAbs</a:t>
            </a:r>
            <a:r>
              <a:rPr lang="de-DE" sz="2400" dirty="0">
                <a:solidFill>
                  <a:prstClr val="black"/>
                </a:solidFill>
                <a:latin typeface="Arial" panose="020B0604020202020204" pitchFamily="34" charset="0"/>
                <a:cs typeface="Arial" panose="020B0604020202020204" pitchFamily="34" charset="0"/>
              </a:rPr>
              <a:t>. 2, S. 3 EUV</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b)		</a:t>
            </a:r>
            <a:r>
              <a:rPr lang="de-DE" sz="2400" u="sng" dirty="0">
                <a:solidFill>
                  <a:prstClr val="black"/>
                </a:solidFill>
                <a:latin typeface="Arial" panose="020B0604020202020204" pitchFamily="34" charset="0"/>
                <a:cs typeface="Arial" panose="020B0604020202020204" pitchFamily="34" charset="0"/>
              </a:rPr>
              <a:t>Handlung i.S.v. Art. 296 I AEUV</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sonstige Form / Handlung </a:t>
            </a:r>
            <a:r>
              <a:rPr lang="de-DE" sz="2400" dirty="0" err="1">
                <a:solidFill>
                  <a:prstClr val="black"/>
                </a:solidFill>
                <a:latin typeface="Arial" panose="020B0604020202020204" pitchFamily="34" charset="0"/>
                <a:cs typeface="Arial" panose="020B0604020202020204" pitchFamily="34" charset="0"/>
              </a:rPr>
              <a:t>grds</a:t>
            </a:r>
            <a:r>
              <a:rPr lang="de-DE" sz="2400" dirty="0">
                <a:solidFill>
                  <a:prstClr val="black"/>
                </a:solidFill>
                <a:latin typeface="Arial" panose="020B0604020202020204" pitchFamily="34" charset="0"/>
                <a:cs typeface="Arial" panose="020B0604020202020204" pitchFamily="34" charset="0"/>
              </a:rPr>
              <a:t>. zulässiger Klagegegenstand</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8DC210E4-811E-0ACB-8AE1-F5E725140B70}"/>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64AC312D-0A41-B370-0E31-F7F2AE254405}"/>
              </a:ext>
            </a:extLst>
          </p:cNvPr>
          <p:cNvSpPr/>
          <p:nvPr/>
        </p:nvSpPr>
        <p:spPr>
          <a:xfrm>
            <a:off x="0" y="102357"/>
            <a:ext cx="2226733" cy="5622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Europarecht</a:t>
            </a:r>
          </a:p>
          <a:p>
            <a:pPr algn="ctr"/>
            <a:r>
              <a:rPr lang="de-DE" dirty="0"/>
              <a:t>Fall 2</a:t>
            </a:r>
          </a:p>
        </p:txBody>
      </p:sp>
    </p:spTree>
    <p:extLst>
      <p:ext uri="{BB962C8B-B14F-4D97-AF65-F5344CB8AC3E}">
        <p14:creationId xmlns:p14="http://schemas.microsoft.com/office/powerpoint/2010/main" val="98066838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8" end="8"/>
                                            </p:txEl>
                                          </p:spTgt>
                                        </p:tgtEl>
                                        <p:attrNameLst>
                                          <p:attrName>style.visibility</p:attrName>
                                        </p:attrNameLst>
                                      </p:cBhvr>
                                      <p:to>
                                        <p:strVal val="visible"/>
                                      </p:to>
                                    </p:set>
                                    <p:animEffect transition="in" filter="fade">
                                      <p:cBhvr>
                                        <p:cTn id="56" dur="1000"/>
                                        <p:tgtEl>
                                          <p:spTgt spid="4">
                                            <p:txEl>
                                              <p:pRg st="8" end="8"/>
                                            </p:txEl>
                                          </p:spTgt>
                                        </p:tgtEl>
                                      </p:cBhvr>
                                    </p:animEffect>
                                    <p:anim calcmode="lin" valueType="num">
                                      <p:cBhvr>
                                        <p:cTn id="5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807301" cy="5835013"/>
          </a:xfrm>
          <a:prstGeom prst="rect">
            <a:avLst/>
          </a:prstGeom>
          <a:noFill/>
        </p:spPr>
        <p:txBody>
          <a:bodyPr wrap="square" lIns="180000" tIns="180000" rIns="180000" bIns="180000" rtlCol="0">
            <a:spAutoFit/>
          </a:bodyPr>
          <a:lstStyle/>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c)		</a:t>
            </a:r>
            <a:r>
              <a:rPr lang="de-DE" sz="2400" u="sng" dirty="0">
                <a:solidFill>
                  <a:prstClr val="black"/>
                </a:solidFill>
                <a:latin typeface="Arial" panose="020B0604020202020204" pitchFamily="34" charset="0"/>
                <a:cs typeface="Arial" panose="020B0604020202020204" pitchFamily="34" charset="0"/>
              </a:rPr>
              <a:t>Evtl. Zuständigkeit des EuGH gemäß Art. 275 I AEUV ausgeschlossen?</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Klagegegenstand ist nicht GASP-Beschluss i.S.v. Art. 23 ff EUV, sondern 				Wirtschaftsembargo als VO i.S.v. Art. 215 I AEUV (Folgemaßnahme)</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vgl. Art. 215 III AEUV: „</a:t>
            </a:r>
            <a:r>
              <a:rPr lang="de-DE" sz="2400" i="1" dirty="0">
                <a:solidFill>
                  <a:prstClr val="black"/>
                </a:solidFill>
                <a:latin typeface="Arial" panose="020B0604020202020204" pitchFamily="34" charset="0"/>
                <a:cs typeface="Arial" panose="020B0604020202020204" pitchFamily="34" charset="0"/>
              </a:rPr>
              <a:t>In den Rechtsakten nach diesem Artikel müssen 					die erforderlichen Bestimmungen über den Rechtsschutz vorgesehen 					sein.</a:t>
            </a:r>
            <a:r>
              <a:rPr lang="de-DE" sz="2400" dirty="0">
                <a:solidFill>
                  <a:prstClr val="black"/>
                </a:solidFill>
                <a:latin typeface="Arial" panose="020B0604020202020204" pitchFamily="34" charset="0"/>
                <a:cs typeface="Arial" panose="020B0604020202020204" pitchFamily="34" charset="0"/>
              </a:rPr>
              <a:t>“</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3.		</a:t>
            </a:r>
            <a:r>
              <a:rPr lang="de-DE" sz="2400" u="sng" dirty="0">
                <a:solidFill>
                  <a:prstClr val="black"/>
                </a:solidFill>
                <a:latin typeface="Arial" panose="020B0604020202020204" pitchFamily="34" charset="0"/>
                <a:cs typeface="Arial" panose="020B0604020202020204" pitchFamily="34" charset="0"/>
              </a:rPr>
              <a:t>Klagegrund (Art. 263 II AEUV)</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t>
            </a:r>
            <a:r>
              <a:rPr lang="de-DE" sz="2400" i="1" dirty="0">
                <a:solidFill>
                  <a:prstClr val="black"/>
                </a:solidFill>
                <a:latin typeface="Arial" panose="020B0604020202020204" pitchFamily="34" charset="0"/>
                <a:cs typeface="Arial" panose="020B0604020202020204" pitchFamily="34" charset="0"/>
              </a:rPr>
              <a:t>wegen Unzuständigkeit, Verletzung wesentlicher Formvorschriften, Ver-				</a:t>
            </a:r>
            <a:r>
              <a:rPr lang="de-DE" sz="2400" i="1" dirty="0" err="1">
                <a:solidFill>
                  <a:prstClr val="black"/>
                </a:solidFill>
                <a:latin typeface="Arial" panose="020B0604020202020204" pitchFamily="34" charset="0"/>
                <a:cs typeface="Arial" panose="020B0604020202020204" pitchFamily="34" charset="0"/>
              </a:rPr>
              <a:t>letzung</a:t>
            </a:r>
            <a:r>
              <a:rPr lang="de-DE" sz="2400" i="1" dirty="0">
                <a:solidFill>
                  <a:prstClr val="black"/>
                </a:solidFill>
                <a:latin typeface="Arial" panose="020B0604020202020204" pitchFamily="34" charset="0"/>
                <a:cs typeface="Arial" panose="020B0604020202020204" pitchFamily="34" charset="0"/>
              </a:rPr>
              <a:t> der Verträge oder einer bei seiner Durchführung anzuwendenden 				Rechtsnorm oder wegen Ermessensmissbrauchs</a:t>
            </a:r>
            <a:r>
              <a:rPr lang="de-DE" sz="2400" dirty="0">
                <a:solidFill>
                  <a:prstClr val="black"/>
                </a:solidFill>
                <a:latin typeface="Arial" panose="020B0604020202020204" pitchFamily="34" charset="0"/>
                <a:cs typeface="Arial" panose="020B0604020202020204" pitchFamily="34" charset="0"/>
              </a:rPr>
              <a:t>“</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A05FB26B-0163-43BF-9010-203AA020CE9D}"/>
              </a:ext>
            </a:extLst>
          </p:cNvPr>
          <p:cNvCxnSpPr>
            <a:cxnSpLocks/>
          </p:cNvCxnSpPr>
          <p:nvPr/>
        </p:nvCxnSpPr>
        <p:spPr>
          <a:xfrm flipH="1">
            <a:off x="6096000" y="6098959"/>
            <a:ext cx="1" cy="54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 name="Grafik 5">
            <a:extLst>
              <a:ext uri="{FF2B5EF4-FFF2-40B4-BE49-F238E27FC236}">
                <a16:creationId xmlns:a16="http://schemas.microsoft.com/office/drawing/2014/main" id="{174BB371-CB1D-14C1-31BA-6CA4C619E382}"/>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10543051" y="1"/>
            <a:ext cx="1648948" cy="838829"/>
          </a:xfrm>
          <a:prstGeom prst="rect">
            <a:avLst/>
          </a:prstGeom>
        </p:spPr>
      </p:pic>
      <p:sp>
        <p:nvSpPr>
          <p:cNvPr id="8" name="Rechteck 7">
            <a:extLst>
              <a:ext uri="{FF2B5EF4-FFF2-40B4-BE49-F238E27FC236}">
                <a16:creationId xmlns:a16="http://schemas.microsoft.com/office/drawing/2014/main" id="{6264C44A-171A-BBCF-D5C1-74A5012CC944}"/>
              </a:ext>
            </a:extLst>
          </p:cNvPr>
          <p:cNvSpPr/>
          <p:nvPr/>
        </p:nvSpPr>
        <p:spPr>
          <a:xfrm>
            <a:off x="0" y="102357"/>
            <a:ext cx="2226733" cy="5622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Europarecht</a:t>
            </a:r>
          </a:p>
          <a:p>
            <a:pPr algn="ctr"/>
            <a:r>
              <a:rPr lang="de-DE" dirty="0"/>
              <a:t>Fall 2</a:t>
            </a:r>
          </a:p>
        </p:txBody>
      </p:sp>
    </p:spTree>
    <p:extLst>
      <p:ext uri="{BB962C8B-B14F-4D97-AF65-F5344CB8AC3E}">
        <p14:creationId xmlns:p14="http://schemas.microsoft.com/office/powerpoint/2010/main" val="359657497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000"/>
                                        <p:tgtEl>
                                          <p:spTgt spid="5"/>
                                        </p:tgtEl>
                                      </p:cBhvr>
                                    </p:animEffect>
                                    <p:anim calcmode="lin" valueType="num">
                                      <p:cBhvr>
                                        <p:cTn id="34" dur="1000" fill="hold"/>
                                        <p:tgtEl>
                                          <p:spTgt spid="5"/>
                                        </p:tgtEl>
                                        <p:attrNameLst>
                                          <p:attrName>ppt_x</p:attrName>
                                        </p:attrNameLst>
                                      </p:cBhvr>
                                      <p:tavLst>
                                        <p:tav tm="0">
                                          <p:val>
                                            <p:strVal val="#ppt_x"/>
                                          </p:val>
                                        </p:tav>
                                        <p:tav tm="100000">
                                          <p:val>
                                            <p:strVal val="#ppt_x"/>
                                          </p:val>
                                        </p:tav>
                                      </p:tavLst>
                                    </p:anim>
                                    <p:anim calcmode="lin" valueType="num">
                                      <p:cBhvr>
                                        <p:cTn id="3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807301" cy="6389011"/>
          </a:xfrm>
          <a:prstGeom prst="rect">
            <a:avLst/>
          </a:prstGeom>
          <a:noFill/>
        </p:spPr>
        <p:txBody>
          <a:bodyPr wrap="square" lIns="180000" tIns="180000" rIns="180000" bIns="180000" rtlCol="0">
            <a:spAutoFit/>
          </a:bodyPr>
          <a:lstStyle/>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hier „Verletzung der Verträge“ gerügt</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a)		</a:t>
            </a:r>
            <a:r>
              <a:rPr lang="de-DE" sz="2400" u="sng" dirty="0">
                <a:solidFill>
                  <a:prstClr val="black"/>
                </a:solidFill>
                <a:latin typeface="Arial" panose="020B0604020202020204" pitchFamily="34" charset="0"/>
                <a:cs typeface="Arial" panose="020B0604020202020204" pitchFamily="34" charset="0"/>
              </a:rPr>
              <a:t>Grundrechte</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GR-Charta als primäres EU-Recht: Art. 6 I EUV („</a:t>
            </a:r>
            <a:r>
              <a:rPr lang="de-DE" sz="2400" i="1" dirty="0">
                <a:solidFill>
                  <a:prstClr val="black"/>
                </a:solidFill>
                <a:latin typeface="Arial" panose="020B0604020202020204" pitchFamily="34" charset="0"/>
                <a:cs typeface="Arial" panose="020B0604020202020204" pitchFamily="34" charset="0"/>
              </a:rPr>
              <a:t>die Charta der Grund-					rechte und die Verträge sind rechtlich gleichrangig</a:t>
            </a:r>
            <a:r>
              <a:rPr lang="de-DE" sz="2400" dirty="0">
                <a:solidFill>
                  <a:prstClr val="black"/>
                </a:solidFill>
                <a:latin typeface="Arial" panose="020B0604020202020204" pitchFamily="34" charset="0"/>
                <a:cs typeface="Arial" panose="020B0604020202020204" pitchFamily="34" charset="0"/>
              </a:rPr>
              <a:t>“)</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GR-Charta anwendbar auf EU-Organe: Art. 51 I GR-Charta </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Berufsfreiheit, Unternehmer. Freiheit, Eigentum: Art. 15 - 17 GR-Charta</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b)		</a:t>
            </a:r>
            <a:r>
              <a:rPr lang="de-DE" sz="2400" u="sng" dirty="0">
                <a:solidFill>
                  <a:prstClr val="black"/>
                </a:solidFill>
                <a:latin typeface="Arial" panose="020B0604020202020204" pitchFamily="34" charset="0"/>
                <a:cs typeface="Arial" panose="020B0604020202020204" pitchFamily="34" charset="0"/>
              </a:rPr>
              <a:t>Rechtsstaatsprinzip</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als grundlegender Wert Teil der Verträge: Art. 2 EUV</a:t>
            </a:r>
          </a:p>
          <a:p>
            <a:pPr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Hinweis</a:t>
            </a:r>
            <a:r>
              <a:rPr lang="de-DE" sz="2400" dirty="0">
                <a:solidFill>
                  <a:prstClr val="black"/>
                </a:solidFill>
                <a:latin typeface="Arial" panose="020B0604020202020204" pitchFamily="34" charset="0"/>
                <a:cs typeface="Arial" panose="020B0604020202020204" pitchFamily="34" charset="0"/>
              </a:rPr>
              <a:t>:	Warenverkehrsfreiheit als Grundfreiheit: Art. 34, 35 AEUV (-),</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gilt nur zwischen den Mitgliedstaaten]</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6" name="Gerade Verbindung mit Pfeil 5">
            <a:extLst>
              <a:ext uri="{FF2B5EF4-FFF2-40B4-BE49-F238E27FC236}">
                <a16:creationId xmlns:a16="http://schemas.microsoft.com/office/drawing/2014/main" id="{C1A06AD8-B5F7-4654-B378-743D5D111127}"/>
              </a:ext>
            </a:extLst>
          </p:cNvPr>
          <p:cNvCxnSpPr>
            <a:cxnSpLocks/>
          </p:cNvCxnSpPr>
          <p:nvPr/>
        </p:nvCxnSpPr>
        <p:spPr>
          <a:xfrm>
            <a:off x="6096000" y="199386"/>
            <a:ext cx="0" cy="54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5" name="Grafik 4">
            <a:extLst>
              <a:ext uri="{FF2B5EF4-FFF2-40B4-BE49-F238E27FC236}">
                <a16:creationId xmlns:a16="http://schemas.microsoft.com/office/drawing/2014/main" id="{471D8E36-3C14-6274-6A99-369B20E635CA}"/>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8" name="Rechteck 7">
            <a:extLst>
              <a:ext uri="{FF2B5EF4-FFF2-40B4-BE49-F238E27FC236}">
                <a16:creationId xmlns:a16="http://schemas.microsoft.com/office/drawing/2014/main" id="{57E7535C-3045-EDAD-BCE1-5445E59B7BB6}"/>
              </a:ext>
            </a:extLst>
          </p:cNvPr>
          <p:cNvSpPr/>
          <p:nvPr/>
        </p:nvSpPr>
        <p:spPr>
          <a:xfrm>
            <a:off x="0" y="102357"/>
            <a:ext cx="2226733" cy="5622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Europarecht</a:t>
            </a:r>
          </a:p>
          <a:p>
            <a:pPr algn="ctr"/>
            <a:r>
              <a:rPr lang="de-DE" dirty="0"/>
              <a:t>Fall 2</a:t>
            </a:r>
          </a:p>
        </p:txBody>
      </p:sp>
    </p:spTree>
    <p:extLst>
      <p:ext uri="{BB962C8B-B14F-4D97-AF65-F5344CB8AC3E}">
        <p14:creationId xmlns:p14="http://schemas.microsoft.com/office/powerpoint/2010/main" val="247708615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8" end="8"/>
                                            </p:txEl>
                                          </p:spTgt>
                                        </p:tgtEl>
                                        <p:attrNameLst>
                                          <p:attrName>style.visibility</p:attrName>
                                        </p:attrNameLst>
                                      </p:cBhvr>
                                      <p:to>
                                        <p:strVal val="visible"/>
                                      </p:to>
                                    </p:set>
                                    <p:animEffect transition="in" filter="fade">
                                      <p:cBhvr>
                                        <p:cTn id="49" dur="1000"/>
                                        <p:tgtEl>
                                          <p:spTgt spid="4">
                                            <p:txEl>
                                              <p:pRg st="8" end="8"/>
                                            </p:txEl>
                                          </p:spTgt>
                                        </p:tgtEl>
                                      </p:cBhvr>
                                    </p:animEffect>
                                    <p:anim calcmode="lin" valueType="num">
                                      <p:cBhvr>
                                        <p:cTn id="50"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8" end="8"/>
                                            </p:txEl>
                                          </p:spTgt>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4">
                                            <p:txEl>
                                              <p:pRg st="9" end="9"/>
                                            </p:txEl>
                                          </p:spTgt>
                                        </p:tgtEl>
                                        <p:attrNameLst>
                                          <p:attrName>style.visibility</p:attrName>
                                        </p:attrNameLst>
                                      </p:cBhvr>
                                      <p:to>
                                        <p:strVal val="visible"/>
                                      </p:to>
                                    </p:set>
                                    <p:animEffect transition="in" filter="fade">
                                      <p:cBhvr>
                                        <p:cTn id="54" dur="1000"/>
                                        <p:tgtEl>
                                          <p:spTgt spid="4">
                                            <p:txEl>
                                              <p:pRg st="9" end="9"/>
                                            </p:txEl>
                                          </p:spTgt>
                                        </p:tgtEl>
                                      </p:cBhvr>
                                    </p:animEffect>
                                    <p:anim calcmode="lin" valueType="num">
                                      <p:cBhvr>
                                        <p:cTn id="55"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6"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807301" cy="5835013"/>
          </a:xfrm>
          <a:prstGeom prst="rect">
            <a:avLst/>
          </a:prstGeom>
          <a:noFill/>
        </p:spPr>
        <p:txBody>
          <a:bodyPr wrap="square" lIns="180000" tIns="180000" rIns="180000" bIns="180000" rtlCol="0">
            <a:spAutoFit/>
          </a:bodyPr>
          <a:lstStyle/>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4.		</a:t>
            </a:r>
            <a:r>
              <a:rPr lang="de-DE" sz="2400" u="sng" dirty="0">
                <a:solidFill>
                  <a:prstClr val="black"/>
                </a:solidFill>
                <a:latin typeface="Arial" panose="020B0604020202020204" pitchFamily="34" charset="0"/>
                <a:cs typeface="Arial" panose="020B0604020202020204" pitchFamily="34" charset="0"/>
              </a:rPr>
              <a:t>Klagebefugnis bei Individualnichtigkeitsklage (Art. 263 IV AEUV)</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a)		</a:t>
            </a:r>
            <a:r>
              <a:rPr lang="de-DE" sz="2400" u="sng" dirty="0">
                <a:solidFill>
                  <a:prstClr val="black"/>
                </a:solidFill>
                <a:latin typeface="Arial" panose="020B0604020202020204" pitchFamily="34" charset="0"/>
                <a:cs typeface="Arial" panose="020B0604020202020204" pitchFamily="34" charset="0"/>
              </a:rPr>
              <a:t>1. Alt.: „</a:t>
            </a:r>
            <a:r>
              <a:rPr lang="de-DE" sz="2400" i="1" u="sng" dirty="0">
                <a:solidFill>
                  <a:prstClr val="black"/>
                </a:solidFill>
                <a:latin typeface="Arial" panose="020B0604020202020204" pitchFamily="34" charset="0"/>
                <a:cs typeface="Arial" panose="020B0604020202020204" pitchFamily="34" charset="0"/>
              </a:rPr>
              <a:t>an sie gerichtete Handlungen</a:t>
            </a:r>
            <a:r>
              <a:rPr lang="de-DE" sz="2400" u="sng" dirty="0">
                <a:solidFill>
                  <a:prstClr val="black"/>
                </a:solidFill>
                <a:latin typeface="Arial" panose="020B0604020202020204" pitchFamily="34" charset="0"/>
                <a:cs typeface="Arial" panose="020B0604020202020204" pitchFamily="34" charset="0"/>
              </a:rPr>
              <a:t>“</a:t>
            </a: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wäre Beschluss (vgl. Art. 288 AEUV: „</a:t>
            </a:r>
            <a:r>
              <a:rPr lang="de-DE" sz="2400" i="1" dirty="0">
                <a:solidFill>
                  <a:prstClr val="black"/>
                </a:solidFill>
                <a:latin typeface="Arial" panose="020B0604020202020204" pitchFamily="34" charset="0"/>
                <a:cs typeface="Arial" panose="020B0604020202020204" pitchFamily="34" charset="0"/>
              </a:rPr>
              <a:t>an bestimmte Adressaten gerichtet</a:t>
            </a:r>
            <a:r>
              <a:rPr lang="de-DE" sz="2400" dirty="0">
                <a:solidFill>
                  <a:prstClr val="black"/>
                </a:solidFill>
                <a:latin typeface="Arial" panose="020B0604020202020204" pitchFamily="34" charset="0"/>
                <a:cs typeface="Arial" panose="020B0604020202020204" pitchFamily="34" charset="0"/>
              </a:rPr>
              <a:t>“)</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b)		</a:t>
            </a:r>
            <a:r>
              <a:rPr lang="de-DE" sz="2400" u="sng" dirty="0">
                <a:solidFill>
                  <a:prstClr val="black"/>
                </a:solidFill>
                <a:latin typeface="Arial" panose="020B0604020202020204" pitchFamily="34" charset="0"/>
                <a:cs typeface="Arial" panose="020B0604020202020204" pitchFamily="34" charset="0"/>
              </a:rPr>
              <a:t>2. Alt.: „</a:t>
            </a:r>
            <a:r>
              <a:rPr lang="de-DE" sz="2400" i="1" u="sng" dirty="0">
                <a:solidFill>
                  <a:prstClr val="black"/>
                </a:solidFill>
                <a:latin typeface="Arial" panose="020B0604020202020204" pitchFamily="34" charset="0"/>
                <a:cs typeface="Arial" panose="020B0604020202020204" pitchFamily="34" charset="0"/>
              </a:rPr>
              <a:t>sie unmittelbar und individuell betreffende Handlungen</a:t>
            </a:r>
            <a:r>
              <a:rPr lang="de-DE" sz="2400" u="sng" dirty="0">
                <a:solidFill>
                  <a:prstClr val="black"/>
                </a:solidFill>
                <a:latin typeface="Arial" panose="020B0604020202020204" pitchFamily="34" charset="0"/>
                <a:cs typeface="Arial" panose="020B0604020202020204" pitchFamily="34" charset="0"/>
              </a:rPr>
              <a:t>“</a:t>
            </a: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A67CBBE9-29AA-4F7B-AF7E-C3A44F4DB80E}"/>
              </a:ext>
            </a:extLst>
          </p:cNvPr>
          <p:cNvCxnSpPr>
            <a:cxnSpLocks/>
          </p:cNvCxnSpPr>
          <p:nvPr/>
        </p:nvCxnSpPr>
        <p:spPr>
          <a:xfrm>
            <a:off x="3228513" y="2811227"/>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Gerade Verbindung mit Pfeil 6">
            <a:extLst>
              <a:ext uri="{FF2B5EF4-FFF2-40B4-BE49-F238E27FC236}">
                <a16:creationId xmlns:a16="http://schemas.microsoft.com/office/drawing/2014/main" id="{2E554868-F691-439E-94CE-2DF56D141474}"/>
              </a:ext>
            </a:extLst>
          </p:cNvPr>
          <p:cNvCxnSpPr>
            <a:cxnSpLocks/>
          </p:cNvCxnSpPr>
          <p:nvPr/>
        </p:nvCxnSpPr>
        <p:spPr>
          <a:xfrm>
            <a:off x="5394665" y="2793471"/>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feld 7">
            <a:extLst>
              <a:ext uri="{FF2B5EF4-FFF2-40B4-BE49-F238E27FC236}">
                <a16:creationId xmlns:a16="http://schemas.microsoft.com/office/drawing/2014/main" id="{26B6CC92-8158-452C-9996-8FB6044FBE7D}"/>
              </a:ext>
            </a:extLst>
          </p:cNvPr>
          <p:cNvSpPr txBox="1"/>
          <p:nvPr/>
        </p:nvSpPr>
        <p:spPr>
          <a:xfrm>
            <a:off x="1102272" y="2965141"/>
            <a:ext cx="2730775" cy="3444769"/>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VO: (+)</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Art. 288 AEUV: 	verbindlich und 	unmittelbare Gel-	</a:t>
            </a:r>
            <a:r>
              <a:rPr lang="de-DE" sz="2400" dirty="0" err="1">
                <a:solidFill>
                  <a:prstClr val="black"/>
                </a:solidFill>
                <a:latin typeface="Arial" panose="020B0604020202020204" pitchFamily="34" charset="0"/>
                <a:cs typeface="Arial" panose="020B0604020202020204" pitchFamily="34" charset="0"/>
              </a:rPr>
              <a:t>tung</a:t>
            </a:r>
            <a:r>
              <a:rPr lang="de-DE" sz="2400" dirty="0">
                <a:solidFill>
                  <a:prstClr val="black"/>
                </a:solidFill>
                <a:latin typeface="Arial" panose="020B0604020202020204" pitchFamily="34" charset="0"/>
                <a:cs typeface="Arial" panose="020B0604020202020204" pitchFamily="34" charset="0"/>
              </a:rPr>
              <a:t> in den Mit-	</a:t>
            </a:r>
            <a:r>
              <a:rPr lang="de-DE" sz="2400" dirty="0" err="1">
                <a:solidFill>
                  <a:prstClr val="black"/>
                </a:solidFill>
                <a:latin typeface="Arial" panose="020B0604020202020204" pitchFamily="34" charset="0"/>
                <a:cs typeface="Arial" panose="020B0604020202020204" pitchFamily="34" charset="0"/>
              </a:rPr>
              <a:t>gliedstaaten</a:t>
            </a:r>
            <a:endParaRPr lang="de-DE" sz="2400" dirty="0">
              <a:solidFill>
                <a:prstClr val="black"/>
              </a:solidFill>
              <a:latin typeface="Arial" panose="020B0604020202020204" pitchFamily="34" charset="0"/>
              <a:cs typeface="Arial" panose="020B0604020202020204" pitchFamily="34" charset="0"/>
            </a:endParaRPr>
          </a:p>
        </p:txBody>
      </p:sp>
      <p:sp>
        <p:nvSpPr>
          <p:cNvPr id="9" name="Textfeld 8">
            <a:extLst>
              <a:ext uri="{FF2B5EF4-FFF2-40B4-BE49-F238E27FC236}">
                <a16:creationId xmlns:a16="http://schemas.microsoft.com/office/drawing/2014/main" id="{D13DEE90-A473-424A-B2DE-FFEE2E5E6B83}"/>
              </a:ext>
            </a:extLst>
          </p:cNvPr>
          <p:cNvSpPr txBox="1"/>
          <p:nvPr/>
        </p:nvSpPr>
        <p:spPr>
          <a:xfrm>
            <a:off x="4225770" y="2965142"/>
            <a:ext cx="7652549" cy="710213"/>
          </a:xfrm>
          <a:prstGeom prst="rect">
            <a:avLst/>
          </a:prstGeom>
          <a:noFill/>
        </p:spPr>
        <p:txBody>
          <a:bodyPr wrap="square" lIns="0" tIns="0" rIns="0" bIns="0" rtlCol="0">
            <a:noAutofit/>
          </a:bodyPr>
          <a:lstStyle/>
          <a:p>
            <a:pPr lvl="0" defTabSz="360000">
              <a:lnSpc>
                <a:spcPct val="150000"/>
              </a:lnSpc>
              <a:defRPr/>
            </a:pPr>
            <a:r>
              <a:rPr lang="de-DE" sz="2400" u="sng" dirty="0">
                <a:solidFill>
                  <a:prstClr val="black"/>
                </a:solidFill>
                <a:latin typeface="Arial" panose="020B0604020202020204" pitchFamily="34" charset="0"/>
                <a:cs typeface="Arial" panose="020B0604020202020204" pitchFamily="34" charset="0"/>
              </a:rPr>
              <a:t>fraglich bei VO (nicht adressatenbezogen ≠ Beschluss)</a:t>
            </a:r>
          </a:p>
        </p:txBody>
      </p:sp>
      <p:cxnSp>
        <p:nvCxnSpPr>
          <p:cNvPr id="10" name="Gerade Verbindung mit Pfeil 9">
            <a:extLst>
              <a:ext uri="{FF2B5EF4-FFF2-40B4-BE49-F238E27FC236}">
                <a16:creationId xmlns:a16="http://schemas.microsoft.com/office/drawing/2014/main" id="{B8152CFA-F699-40CA-A12E-202D549EBC25}"/>
              </a:ext>
            </a:extLst>
          </p:cNvPr>
          <p:cNvCxnSpPr>
            <a:cxnSpLocks/>
          </p:cNvCxnSpPr>
          <p:nvPr/>
        </p:nvCxnSpPr>
        <p:spPr>
          <a:xfrm flipH="1">
            <a:off x="6811134" y="3459355"/>
            <a:ext cx="144000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FBFD2D60-E22D-425A-9A92-3F771D576306}"/>
              </a:ext>
            </a:extLst>
          </p:cNvPr>
          <p:cNvSpPr txBox="1"/>
          <p:nvPr/>
        </p:nvSpPr>
        <p:spPr>
          <a:xfrm>
            <a:off x="4225770" y="3675356"/>
            <a:ext cx="4025363" cy="1882986"/>
          </a:xfrm>
          <a:prstGeom prst="rect">
            <a:avLst/>
          </a:prstGeom>
          <a:noFill/>
        </p:spPr>
        <p:txBody>
          <a:bodyPr wrap="square" lIns="0" tIns="0" rIns="0" bIns="0" rtlCol="0">
            <a:noAutofit/>
          </a:bodyPr>
          <a:lstStyle/>
          <a:p>
            <a:pPr marL="0" marR="0" lvl="0" indent="0" defTabSz="360000" rtl="0" eaLnBrk="1" fontAlgn="auto" latinLnBrk="0" hangingPunct="1">
              <a:lnSpc>
                <a:spcPct val="150000"/>
              </a:lnSpc>
              <a:spcBef>
                <a:spcPts val="0"/>
              </a:spcBef>
              <a:spcAft>
                <a:spcPts val="0"/>
              </a:spcAft>
              <a:buClrTx/>
              <a:buSzTx/>
              <a:buFontTx/>
              <a:buNone/>
              <a:tabLst/>
              <a:defRPr/>
            </a:pPr>
            <a:r>
              <a:rPr kumimoji="0" lang="de-DE" sz="2400" b="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wenn in ähnlicher Weise 		individualisiert wie ein 			Adressat („</a:t>
            </a:r>
            <a:r>
              <a:rPr kumimoji="0" lang="de-DE" sz="2400" b="0" i="0" strike="noStrike" kern="1200" cap="none" spc="0" normalizeH="0" noProof="0" dirty="0" err="1">
                <a:ln>
                  <a:noFill/>
                </a:ln>
                <a:solidFill>
                  <a:prstClr val="black"/>
                </a:solidFill>
                <a:effectLst/>
                <a:uLnTx/>
                <a:uFillTx/>
                <a:latin typeface="Arial" panose="020B0604020202020204" pitchFamily="34" charset="0"/>
                <a:ea typeface="+mn-ea"/>
                <a:cs typeface="Arial" panose="020B0604020202020204" pitchFamily="34" charset="0"/>
              </a:rPr>
              <a:t>Plaumann</a:t>
            </a:r>
            <a:r>
              <a:rPr kumimoji="0" lang="de-DE" sz="2400" b="0" i="0"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 name="Textfeld 11">
            <a:extLst>
              <a:ext uri="{FF2B5EF4-FFF2-40B4-BE49-F238E27FC236}">
                <a16:creationId xmlns:a16="http://schemas.microsoft.com/office/drawing/2014/main" id="{6F7AE794-91F2-485E-A633-40FBBA0318FB}"/>
              </a:ext>
            </a:extLst>
          </p:cNvPr>
          <p:cNvSpPr txBox="1"/>
          <p:nvPr/>
        </p:nvSpPr>
        <p:spPr>
          <a:xfrm>
            <a:off x="8551179" y="3675352"/>
            <a:ext cx="3486941" cy="1882986"/>
          </a:xfrm>
          <a:prstGeom prst="rect">
            <a:avLst/>
          </a:prstGeom>
          <a:noFill/>
        </p:spPr>
        <p:txBody>
          <a:bodyPr wrap="square" lIns="0" tIns="0" rIns="0" bIns="0" rtlCol="0">
            <a:noAutofit/>
          </a:bodyPr>
          <a:lstStyle/>
          <a:p>
            <a:pPr marL="0" marR="0" lvl="0" indent="0"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	wenn allgemein </a:t>
            </a:r>
            <a:r>
              <a:rPr lang="de-DE" sz="2400" dirty="0" err="1">
                <a:solidFill>
                  <a:prstClr val="black"/>
                </a:solidFill>
                <a:latin typeface="Arial" panose="020B0604020202020204" pitchFamily="34" charset="0"/>
                <a:cs typeface="Arial" panose="020B0604020202020204" pitchFamily="34" charset="0"/>
              </a:rPr>
              <a:t>for</a:t>
            </a: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muliert</a:t>
            </a:r>
            <a:r>
              <a:rPr lang="de-DE" sz="2400" dirty="0">
                <a:solidFill>
                  <a:prstClr val="black"/>
                </a:solidFill>
                <a:latin typeface="Arial" panose="020B0604020202020204" pitchFamily="34" charset="0"/>
                <a:cs typeface="Arial" panose="020B0604020202020204" pitchFamily="34" charset="0"/>
              </a:rPr>
              <a:t> und unter-			schiedslos geltend</a:t>
            </a:r>
            <a:endParaRPr kumimoji="0" lang="de-DE" sz="2400" b="0" i="0"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cxnSp>
        <p:nvCxnSpPr>
          <p:cNvPr id="13" name="Gerade Verbindung mit Pfeil 12">
            <a:extLst>
              <a:ext uri="{FF2B5EF4-FFF2-40B4-BE49-F238E27FC236}">
                <a16:creationId xmlns:a16="http://schemas.microsoft.com/office/drawing/2014/main" id="{053FB2B2-65F7-4F1E-9EAC-8A770B07E2DA}"/>
              </a:ext>
            </a:extLst>
          </p:cNvPr>
          <p:cNvCxnSpPr>
            <a:cxnSpLocks/>
          </p:cNvCxnSpPr>
          <p:nvPr/>
        </p:nvCxnSpPr>
        <p:spPr>
          <a:xfrm>
            <a:off x="8251133" y="3459355"/>
            <a:ext cx="144000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AutoShape 2">
            <a:extLst>
              <a:ext uri="{FF2B5EF4-FFF2-40B4-BE49-F238E27FC236}">
                <a16:creationId xmlns:a16="http://schemas.microsoft.com/office/drawing/2014/main" id="{CA50FEE5-83D5-4318-A694-F7687ABCC281}"/>
              </a:ext>
            </a:extLst>
          </p:cNvPr>
          <p:cNvSpPr>
            <a:spLocks/>
          </p:cNvSpPr>
          <p:nvPr/>
        </p:nvSpPr>
        <p:spPr bwMode="auto">
          <a:xfrm rot="16200000" flipH="1">
            <a:off x="7812209" y="1708225"/>
            <a:ext cx="479673" cy="7652550"/>
          </a:xfrm>
          <a:prstGeom prst="rightBrace">
            <a:avLst>
              <a:gd name="adj1" fmla="val 155735"/>
              <a:gd name="adj2" fmla="val 52662"/>
            </a:avLst>
          </a:prstGeom>
          <a:noFill/>
          <a:ln w="38100">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Textfeld 14">
            <a:extLst>
              <a:ext uri="{FF2B5EF4-FFF2-40B4-BE49-F238E27FC236}">
                <a16:creationId xmlns:a16="http://schemas.microsoft.com/office/drawing/2014/main" id="{3E9B3B31-5864-4507-BE7E-D8F7DCC3D22F}"/>
              </a:ext>
            </a:extLst>
          </p:cNvPr>
          <p:cNvSpPr txBox="1"/>
          <p:nvPr/>
        </p:nvSpPr>
        <p:spPr>
          <a:xfrm>
            <a:off x="4225768" y="5699698"/>
            <a:ext cx="7652551" cy="710213"/>
          </a:xfrm>
          <a:prstGeom prst="rect">
            <a:avLst/>
          </a:prstGeom>
          <a:noFill/>
        </p:spPr>
        <p:txBody>
          <a:bodyPr wrap="square" lIns="0" tIns="0" rIns="0" bIns="0" rtlCol="0">
            <a:noAutofit/>
          </a:bodyPr>
          <a:lstStyle/>
          <a:p>
            <a:pPr lvl="0" defTabSz="360000">
              <a:lnSpc>
                <a:spcPct val="150000"/>
              </a:lnSpc>
              <a:defRPr/>
            </a:pPr>
            <a:r>
              <a:rPr lang="de-DE" sz="2400" u="sng" dirty="0">
                <a:solidFill>
                  <a:prstClr val="black"/>
                </a:solidFill>
                <a:latin typeface="Arial" panose="020B0604020202020204" pitchFamily="34" charset="0"/>
                <a:cs typeface="Arial" panose="020B0604020202020204" pitchFamily="34" charset="0"/>
              </a:rPr>
              <a:t>Problem: faktisch nur U (bekannt) → (+ / -), jedenfalls…</a:t>
            </a:r>
          </a:p>
        </p:txBody>
      </p:sp>
      <p:cxnSp>
        <p:nvCxnSpPr>
          <p:cNvPr id="16" name="Gerade Verbindung mit Pfeil 15">
            <a:extLst>
              <a:ext uri="{FF2B5EF4-FFF2-40B4-BE49-F238E27FC236}">
                <a16:creationId xmlns:a16="http://schemas.microsoft.com/office/drawing/2014/main" id="{3BABC49F-4460-47A5-8B1B-DF7A85FC228B}"/>
              </a:ext>
            </a:extLst>
          </p:cNvPr>
          <p:cNvCxnSpPr>
            <a:cxnSpLocks/>
          </p:cNvCxnSpPr>
          <p:nvPr/>
        </p:nvCxnSpPr>
        <p:spPr>
          <a:xfrm flipH="1">
            <a:off x="8251133" y="6223065"/>
            <a:ext cx="1" cy="54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 name="Grafik 5">
            <a:extLst>
              <a:ext uri="{FF2B5EF4-FFF2-40B4-BE49-F238E27FC236}">
                <a16:creationId xmlns:a16="http://schemas.microsoft.com/office/drawing/2014/main" id="{8D3EE217-E9F3-D55A-08B5-8D995546FA07}"/>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18" name="Rechteck 17">
            <a:extLst>
              <a:ext uri="{FF2B5EF4-FFF2-40B4-BE49-F238E27FC236}">
                <a16:creationId xmlns:a16="http://schemas.microsoft.com/office/drawing/2014/main" id="{CD61E97F-A5A4-3F7E-A1A6-478131F33BC8}"/>
              </a:ext>
            </a:extLst>
          </p:cNvPr>
          <p:cNvSpPr/>
          <p:nvPr/>
        </p:nvSpPr>
        <p:spPr>
          <a:xfrm>
            <a:off x="0" y="102357"/>
            <a:ext cx="2226733" cy="5622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Europarecht</a:t>
            </a:r>
          </a:p>
          <a:p>
            <a:pPr algn="ctr"/>
            <a:r>
              <a:rPr lang="de-DE" dirty="0"/>
              <a:t>Fall 2</a:t>
            </a:r>
          </a:p>
        </p:txBody>
      </p:sp>
    </p:spTree>
    <p:extLst>
      <p:ext uri="{BB962C8B-B14F-4D97-AF65-F5344CB8AC3E}">
        <p14:creationId xmlns:p14="http://schemas.microsoft.com/office/powerpoint/2010/main" val="2147685807"/>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1000"/>
                                        <p:tgtEl>
                                          <p:spTgt spid="7"/>
                                        </p:tgtEl>
                                      </p:cBhvr>
                                    </p:animEffect>
                                    <p:anim calcmode="lin" valueType="num">
                                      <p:cBhvr>
                                        <p:cTn id="41" dur="1000" fill="hold"/>
                                        <p:tgtEl>
                                          <p:spTgt spid="7"/>
                                        </p:tgtEl>
                                        <p:attrNameLst>
                                          <p:attrName>ppt_x</p:attrName>
                                        </p:attrNameLst>
                                      </p:cBhvr>
                                      <p:tavLst>
                                        <p:tav tm="0">
                                          <p:val>
                                            <p:strVal val="#ppt_x"/>
                                          </p:val>
                                        </p:tav>
                                        <p:tav tm="100000">
                                          <p:val>
                                            <p:strVal val="#ppt_x"/>
                                          </p:val>
                                        </p:tav>
                                      </p:tavLst>
                                    </p:anim>
                                    <p:anim calcmode="lin" valueType="num">
                                      <p:cBhvr>
                                        <p:cTn id="42" dur="1000" fill="hold"/>
                                        <p:tgtEl>
                                          <p:spTgt spid="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1000"/>
                                        <p:tgtEl>
                                          <p:spTgt spid="9"/>
                                        </p:tgtEl>
                                      </p:cBhvr>
                                    </p:animEffect>
                                    <p:anim calcmode="lin" valueType="num">
                                      <p:cBhvr>
                                        <p:cTn id="46" dur="1000" fill="hold"/>
                                        <p:tgtEl>
                                          <p:spTgt spid="9"/>
                                        </p:tgtEl>
                                        <p:attrNameLst>
                                          <p:attrName>ppt_x</p:attrName>
                                        </p:attrNameLst>
                                      </p:cBhvr>
                                      <p:tavLst>
                                        <p:tav tm="0">
                                          <p:val>
                                            <p:strVal val="#ppt_x"/>
                                          </p:val>
                                        </p:tav>
                                        <p:tav tm="100000">
                                          <p:val>
                                            <p:strVal val="#ppt_x"/>
                                          </p:val>
                                        </p:tav>
                                      </p:tavLst>
                                    </p:anim>
                                    <p:anim calcmode="lin" valueType="num">
                                      <p:cBhvr>
                                        <p:cTn id="4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1000"/>
                                        <p:tgtEl>
                                          <p:spTgt spid="11"/>
                                        </p:tgtEl>
                                      </p:cBhvr>
                                    </p:animEffect>
                                    <p:anim calcmode="lin" valueType="num">
                                      <p:cBhvr>
                                        <p:cTn id="58" dur="1000" fill="hold"/>
                                        <p:tgtEl>
                                          <p:spTgt spid="11"/>
                                        </p:tgtEl>
                                        <p:attrNameLst>
                                          <p:attrName>ppt_x</p:attrName>
                                        </p:attrNameLst>
                                      </p:cBhvr>
                                      <p:tavLst>
                                        <p:tav tm="0">
                                          <p:val>
                                            <p:strVal val="#ppt_x"/>
                                          </p:val>
                                        </p:tav>
                                        <p:tav tm="100000">
                                          <p:val>
                                            <p:strVal val="#ppt_x"/>
                                          </p:val>
                                        </p:tav>
                                      </p:tavLst>
                                    </p:anim>
                                    <p:anim calcmode="lin" valueType="num">
                                      <p:cBhvr>
                                        <p:cTn id="5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nodeType="click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fade">
                                      <p:cBhvr>
                                        <p:cTn id="64" dur="1000"/>
                                        <p:tgtEl>
                                          <p:spTgt spid="13"/>
                                        </p:tgtEl>
                                      </p:cBhvr>
                                    </p:animEffect>
                                    <p:anim calcmode="lin" valueType="num">
                                      <p:cBhvr>
                                        <p:cTn id="65" dur="1000" fill="hold"/>
                                        <p:tgtEl>
                                          <p:spTgt spid="13"/>
                                        </p:tgtEl>
                                        <p:attrNameLst>
                                          <p:attrName>ppt_x</p:attrName>
                                        </p:attrNameLst>
                                      </p:cBhvr>
                                      <p:tavLst>
                                        <p:tav tm="0">
                                          <p:val>
                                            <p:strVal val="#ppt_x"/>
                                          </p:val>
                                        </p:tav>
                                        <p:tav tm="100000">
                                          <p:val>
                                            <p:strVal val="#ppt_x"/>
                                          </p:val>
                                        </p:tav>
                                      </p:tavLst>
                                    </p:anim>
                                    <p:anim calcmode="lin" valueType="num">
                                      <p:cBhvr>
                                        <p:cTn id="66" dur="1000" fill="hold"/>
                                        <p:tgtEl>
                                          <p:spTgt spid="13"/>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fade">
                                      <p:cBhvr>
                                        <p:cTn id="69" dur="1000"/>
                                        <p:tgtEl>
                                          <p:spTgt spid="12"/>
                                        </p:tgtEl>
                                      </p:cBhvr>
                                    </p:animEffect>
                                    <p:anim calcmode="lin" valueType="num">
                                      <p:cBhvr>
                                        <p:cTn id="70" dur="1000" fill="hold"/>
                                        <p:tgtEl>
                                          <p:spTgt spid="12"/>
                                        </p:tgtEl>
                                        <p:attrNameLst>
                                          <p:attrName>ppt_x</p:attrName>
                                        </p:attrNameLst>
                                      </p:cBhvr>
                                      <p:tavLst>
                                        <p:tav tm="0">
                                          <p:val>
                                            <p:strVal val="#ppt_x"/>
                                          </p:val>
                                        </p:tav>
                                        <p:tav tm="100000">
                                          <p:val>
                                            <p:strVal val="#ppt_x"/>
                                          </p:val>
                                        </p:tav>
                                      </p:tavLst>
                                    </p:anim>
                                    <p:anim calcmode="lin" valueType="num">
                                      <p:cBhvr>
                                        <p:cTn id="7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14"/>
                                        </p:tgtEl>
                                        <p:attrNameLst>
                                          <p:attrName>style.visibility</p:attrName>
                                        </p:attrNameLst>
                                      </p:cBhvr>
                                      <p:to>
                                        <p:strVal val="visible"/>
                                      </p:to>
                                    </p:set>
                                    <p:animEffect transition="in" filter="fade">
                                      <p:cBhvr>
                                        <p:cTn id="76" dur="1000"/>
                                        <p:tgtEl>
                                          <p:spTgt spid="14"/>
                                        </p:tgtEl>
                                      </p:cBhvr>
                                    </p:animEffect>
                                    <p:anim calcmode="lin" valueType="num">
                                      <p:cBhvr>
                                        <p:cTn id="77" dur="1000" fill="hold"/>
                                        <p:tgtEl>
                                          <p:spTgt spid="14"/>
                                        </p:tgtEl>
                                        <p:attrNameLst>
                                          <p:attrName>ppt_x</p:attrName>
                                        </p:attrNameLst>
                                      </p:cBhvr>
                                      <p:tavLst>
                                        <p:tav tm="0">
                                          <p:val>
                                            <p:strVal val="#ppt_x"/>
                                          </p:val>
                                        </p:tav>
                                        <p:tav tm="100000">
                                          <p:val>
                                            <p:strVal val="#ppt_x"/>
                                          </p:val>
                                        </p:tav>
                                      </p:tavLst>
                                    </p:anim>
                                    <p:anim calcmode="lin" valueType="num">
                                      <p:cBhvr>
                                        <p:cTn id="78" dur="1000" fill="hold"/>
                                        <p:tgtEl>
                                          <p:spTgt spid="14"/>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fade">
                                      <p:cBhvr>
                                        <p:cTn id="81" dur="1000"/>
                                        <p:tgtEl>
                                          <p:spTgt spid="15"/>
                                        </p:tgtEl>
                                      </p:cBhvr>
                                    </p:animEffect>
                                    <p:anim calcmode="lin" valueType="num">
                                      <p:cBhvr>
                                        <p:cTn id="82" dur="1000" fill="hold"/>
                                        <p:tgtEl>
                                          <p:spTgt spid="15"/>
                                        </p:tgtEl>
                                        <p:attrNameLst>
                                          <p:attrName>ppt_x</p:attrName>
                                        </p:attrNameLst>
                                      </p:cBhvr>
                                      <p:tavLst>
                                        <p:tav tm="0">
                                          <p:val>
                                            <p:strVal val="#ppt_x"/>
                                          </p:val>
                                        </p:tav>
                                        <p:tav tm="100000">
                                          <p:val>
                                            <p:strVal val="#ppt_x"/>
                                          </p:val>
                                        </p:tav>
                                      </p:tavLst>
                                    </p:anim>
                                    <p:anim calcmode="lin" valueType="num">
                                      <p:cBhvr>
                                        <p:cTn id="83" dur="1000" fill="hold"/>
                                        <p:tgtEl>
                                          <p:spTgt spid="15"/>
                                        </p:tgtEl>
                                        <p:attrNameLst>
                                          <p:attrName>ppt_y</p:attrName>
                                        </p:attrNameLst>
                                      </p:cBhvr>
                                      <p:tavLst>
                                        <p:tav tm="0">
                                          <p:val>
                                            <p:strVal val="#ppt_y+.1"/>
                                          </p:val>
                                        </p:tav>
                                        <p:tav tm="100000">
                                          <p:val>
                                            <p:strVal val="#ppt_y"/>
                                          </p:val>
                                        </p:tav>
                                      </p:tavLst>
                                    </p:anim>
                                  </p:childTnLst>
                                </p:cTn>
                              </p:par>
                              <p:par>
                                <p:cTn id="84" presetID="42" presetClass="entr" presetSubtype="0" fill="hold" nodeType="withEffect">
                                  <p:stCondLst>
                                    <p:cond delay="0"/>
                                  </p:stCondLst>
                                  <p:childTnLst>
                                    <p:set>
                                      <p:cBhvr>
                                        <p:cTn id="85" dur="1" fill="hold">
                                          <p:stCondLst>
                                            <p:cond delay="0"/>
                                          </p:stCondLst>
                                        </p:cTn>
                                        <p:tgtEl>
                                          <p:spTgt spid="16"/>
                                        </p:tgtEl>
                                        <p:attrNameLst>
                                          <p:attrName>style.visibility</p:attrName>
                                        </p:attrNameLst>
                                      </p:cBhvr>
                                      <p:to>
                                        <p:strVal val="visible"/>
                                      </p:to>
                                    </p:set>
                                    <p:animEffect transition="in" filter="fade">
                                      <p:cBhvr>
                                        <p:cTn id="86" dur="1000"/>
                                        <p:tgtEl>
                                          <p:spTgt spid="16"/>
                                        </p:tgtEl>
                                      </p:cBhvr>
                                    </p:animEffect>
                                    <p:anim calcmode="lin" valueType="num">
                                      <p:cBhvr>
                                        <p:cTn id="87" dur="1000" fill="hold"/>
                                        <p:tgtEl>
                                          <p:spTgt spid="16"/>
                                        </p:tgtEl>
                                        <p:attrNameLst>
                                          <p:attrName>ppt_x</p:attrName>
                                        </p:attrNameLst>
                                      </p:cBhvr>
                                      <p:tavLst>
                                        <p:tav tm="0">
                                          <p:val>
                                            <p:strVal val="#ppt_x"/>
                                          </p:val>
                                        </p:tav>
                                        <p:tav tm="100000">
                                          <p:val>
                                            <p:strVal val="#ppt_x"/>
                                          </p:val>
                                        </p:tav>
                                      </p:tavLst>
                                    </p:anim>
                                    <p:anim calcmode="lin" valueType="num">
                                      <p:cBhvr>
                                        <p:cTn id="8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P spid="12" grpId="0"/>
      <p:bldP spid="14" grpId="0" animBg="1"/>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807301" cy="6389011"/>
          </a:xfrm>
          <a:prstGeom prst="rect">
            <a:avLst/>
          </a:prstGeom>
          <a:noFill/>
        </p:spPr>
        <p:txBody>
          <a:bodyPr wrap="square" lIns="180000" tIns="180000" rIns="180000" bIns="180000" rtlCol="0">
            <a:spAutoFit/>
          </a:bodyPr>
          <a:lstStyle/>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c)		</a:t>
            </a:r>
            <a:r>
              <a:rPr lang="de-DE" sz="2400" u="sng" dirty="0">
                <a:solidFill>
                  <a:prstClr val="black"/>
                </a:solidFill>
                <a:latin typeface="Arial" panose="020B0604020202020204" pitchFamily="34" charset="0"/>
                <a:cs typeface="Arial" panose="020B0604020202020204" pitchFamily="34" charset="0"/>
              </a:rPr>
              <a:t>3. Alt.: „</a:t>
            </a:r>
            <a:r>
              <a:rPr lang="de-DE" sz="2400" i="1" u="sng" dirty="0">
                <a:solidFill>
                  <a:prstClr val="black"/>
                </a:solidFill>
                <a:latin typeface="Arial" panose="020B0604020202020204" pitchFamily="34" charset="0"/>
                <a:cs typeface="Arial" panose="020B0604020202020204" pitchFamily="34" charset="0"/>
              </a:rPr>
              <a:t>Rechtsakte mit Verordnungscharakter, die sie unmittelbar betreffen…</a:t>
            </a:r>
            <a:r>
              <a:rPr lang="de-DE" sz="2400" u="sng" dirty="0">
                <a:solidFill>
                  <a:prstClr val="black"/>
                </a:solidFill>
                <a:latin typeface="Arial" panose="020B0604020202020204" pitchFamily="34" charset="0"/>
                <a:cs typeface="Arial" panose="020B0604020202020204" pitchFamily="34" charset="0"/>
              </a:rPr>
              <a:t>“</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Merkmal „individuell“ unnötig</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meint VO außerhalb des Gesetzgebungsverfahrens, d.h. kein </a:t>
            </a:r>
            <a:r>
              <a:rPr lang="de-DE" sz="2400" dirty="0" err="1">
                <a:solidFill>
                  <a:prstClr val="black"/>
                </a:solidFill>
                <a:latin typeface="Arial" panose="020B0604020202020204" pitchFamily="34" charset="0"/>
                <a:cs typeface="Arial" panose="020B0604020202020204" pitchFamily="34" charset="0"/>
              </a:rPr>
              <a:t>Gesetzge</a:t>
            </a: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bungsakt</a:t>
            </a:r>
            <a:r>
              <a:rPr lang="de-DE" sz="2400" dirty="0">
                <a:solidFill>
                  <a:prstClr val="black"/>
                </a:solidFill>
                <a:latin typeface="Arial" panose="020B0604020202020204" pitchFamily="34" charset="0"/>
                <a:cs typeface="Arial" panose="020B0604020202020204" pitchFamily="34" charset="0"/>
              </a:rPr>
              <a:t> i.S.v. Art. 289 III AEUV, sondern sonstige Form / Handlung i.S.v. 				Art. 296 I AEUV („Inuit“), hier: (+), s. oben</a:t>
            </a:r>
          </a:p>
          <a:p>
            <a:pPr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Hinweis</a:t>
            </a:r>
            <a:r>
              <a:rPr lang="de-DE" sz="2400" dirty="0">
                <a:solidFill>
                  <a:prstClr val="black"/>
                </a:solidFill>
                <a:latin typeface="Arial" panose="020B0604020202020204" pitchFamily="34" charset="0"/>
                <a:cs typeface="Arial" panose="020B0604020202020204" pitchFamily="34" charset="0"/>
              </a:rPr>
              <a:t>:	Läge eine VO als Gesetzgebungsakt i.S.v. Art. 289 III AEUV ohne 							individuelle Betroffenheit i.S.v. Art. 263 IV, 2. Alt. AEUV vor, so wäre 						kein direkter Rechtsschutz vor dem EuGH eröffnet. Dann:</a:t>
            </a:r>
            <a:endParaRPr lang="de-DE" sz="2400" u="sng" dirty="0">
              <a:solidFill>
                <a:prstClr val="black"/>
              </a:solidFill>
              <a:latin typeface="Arial" panose="020B0604020202020204" pitchFamily="34" charset="0"/>
              <a:cs typeface="Arial" panose="020B0604020202020204" pitchFamily="34" charset="0"/>
            </a:endParaRP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Allg. </a:t>
            </a:r>
            <a:r>
              <a:rPr lang="de-DE" sz="2400" dirty="0" err="1">
                <a:solidFill>
                  <a:prstClr val="black"/>
                </a:solidFill>
                <a:latin typeface="Arial" panose="020B0604020202020204" pitchFamily="34" charset="0"/>
                <a:cs typeface="Arial" panose="020B0604020202020204" pitchFamily="34" charset="0"/>
              </a:rPr>
              <a:t>FKl</a:t>
            </a:r>
            <a:r>
              <a:rPr lang="de-DE" sz="2400" dirty="0">
                <a:solidFill>
                  <a:prstClr val="black"/>
                </a:solidFill>
                <a:latin typeface="Arial" panose="020B0604020202020204" pitchFamily="34" charset="0"/>
                <a:cs typeface="Arial" panose="020B0604020202020204" pitchFamily="34" charset="0"/>
              </a:rPr>
              <a:t>. (§ 43 I, 1. Alt. VwGO): Kläger ≠ VO (falls ungültig)</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ggf. Vorabentscheidung (Art. 267 I </a:t>
            </a:r>
            <a:r>
              <a:rPr lang="de-DE" sz="2400" dirty="0" err="1">
                <a:latin typeface="Arial" panose="020B0604020202020204" pitchFamily="34" charset="0"/>
                <a:cs typeface="Arial" panose="020B0604020202020204" pitchFamily="34" charset="0"/>
              </a:rPr>
              <a:t>lit</a:t>
            </a:r>
            <a:r>
              <a:rPr lang="de-DE" sz="2400" dirty="0">
                <a:latin typeface="Arial" panose="020B0604020202020204" pitchFamily="34" charset="0"/>
                <a:cs typeface="Arial" panose="020B0604020202020204" pitchFamily="34" charset="0"/>
              </a:rPr>
              <a:t>. b AEUV)</a:t>
            </a:r>
            <a:endParaRPr lang="de-DE" sz="2400" dirty="0">
              <a:solidFill>
                <a:prstClr val="black"/>
              </a:solidFill>
              <a:latin typeface="Arial" panose="020B0604020202020204" pitchFamily="34" charset="0"/>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B21BF0AE-388F-41AD-BA59-91AABF8B9DCE}"/>
              </a:ext>
            </a:extLst>
          </p:cNvPr>
          <p:cNvCxnSpPr>
            <a:cxnSpLocks/>
          </p:cNvCxnSpPr>
          <p:nvPr/>
        </p:nvCxnSpPr>
        <p:spPr>
          <a:xfrm flipH="1">
            <a:off x="8251133" y="218272"/>
            <a:ext cx="1" cy="54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 name="Grafik 5">
            <a:extLst>
              <a:ext uri="{FF2B5EF4-FFF2-40B4-BE49-F238E27FC236}">
                <a16:creationId xmlns:a16="http://schemas.microsoft.com/office/drawing/2014/main" id="{EA3AB8F5-FAD7-F5A3-303C-A3397C1BCD0F}"/>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10640291" y="1"/>
            <a:ext cx="1551707" cy="789362"/>
          </a:xfrm>
          <a:prstGeom prst="rect">
            <a:avLst/>
          </a:prstGeom>
        </p:spPr>
      </p:pic>
      <p:sp>
        <p:nvSpPr>
          <p:cNvPr id="8" name="Rechteck 7">
            <a:extLst>
              <a:ext uri="{FF2B5EF4-FFF2-40B4-BE49-F238E27FC236}">
                <a16:creationId xmlns:a16="http://schemas.microsoft.com/office/drawing/2014/main" id="{C5138834-B7AE-6711-389E-18A3A46DC79A}"/>
              </a:ext>
            </a:extLst>
          </p:cNvPr>
          <p:cNvSpPr/>
          <p:nvPr/>
        </p:nvSpPr>
        <p:spPr>
          <a:xfrm>
            <a:off x="0" y="102357"/>
            <a:ext cx="2226733" cy="5622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Europarecht</a:t>
            </a:r>
          </a:p>
          <a:p>
            <a:pPr algn="ctr"/>
            <a:r>
              <a:rPr lang="de-DE" dirty="0"/>
              <a:t>Fall 2</a:t>
            </a:r>
          </a:p>
        </p:txBody>
      </p:sp>
    </p:spTree>
    <p:extLst>
      <p:ext uri="{BB962C8B-B14F-4D97-AF65-F5344CB8AC3E}">
        <p14:creationId xmlns:p14="http://schemas.microsoft.com/office/powerpoint/2010/main" val="101721097"/>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807301" cy="6389011"/>
          </a:xfrm>
          <a:prstGeom prst="rect">
            <a:avLst/>
          </a:prstGeom>
          <a:noFill/>
        </p:spPr>
        <p:txBody>
          <a:bodyPr wrap="square" lIns="180000" tIns="180000" rIns="180000" bIns="180000" rtlCol="0">
            <a:spAutoFit/>
          </a:bodyPr>
          <a:lstStyle/>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5.		</a:t>
            </a:r>
            <a:r>
              <a:rPr lang="de-DE" sz="2400" u="sng" dirty="0">
                <a:solidFill>
                  <a:prstClr val="black"/>
                </a:solidFill>
                <a:latin typeface="Arial" panose="020B0604020202020204" pitchFamily="34" charset="0"/>
                <a:cs typeface="Arial" panose="020B0604020202020204" pitchFamily="34" charset="0"/>
              </a:rPr>
              <a:t>Klagefrist (Art. 263 VI AEUV)</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zwei Monate ab Bekanntgabe der VO</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III.		</a:t>
            </a:r>
            <a:r>
              <a:rPr lang="de-DE" sz="2400" u="sng" dirty="0">
                <a:solidFill>
                  <a:prstClr val="black"/>
                </a:solidFill>
                <a:latin typeface="Arial" panose="020B0604020202020204" pitchFamily="34" charset="0"/>
                <a:cs typeface="Arial" panose="020B0604020202020204" pitchFamily="34" charset="0"/>
              </a:rPr>
              <a:t>Ergebnis</a:t>
            </a:r>
            <a:r>
              <a:rPr lang="de-DE" sz="2400" dirty="0">
                <a:solidFill>
                  <a:prstClr val="black"/>
                </a:solidFill>
                <a:latin typeface="Arial" panose="020B0604020202020204" pitchFamily="34" charset="0"/>
                <a:cs typeface="Arial" panose="020B0604020202020204" pitchFamily="34" charset="0"/>
              </a:rPr>
              <a:t>: zulässig (+)</a:t>
            </a: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720000">
              <a:lnSpc>
                <a:spcPct val="150000"/>
              </a:lnSpc>
              <a:defRPr/>
            </a:pPr>
            <a:r>
              <a:rPr lang="de-DE" sz="2400" b="1" dirty="0">
                <a:solidFill>
                  <a:prstClr val="black"/>
                </a:solidFill>
                <a:latin typeface="Arial" panose="020B0604020202020204" pitchFamily="34" charset="0"/>
                <a:cs typeface="Arial" panose="020B0604020202020204" pitchFamily="34" charset="0"/>
              </a:rPr>
              <a:t>B.	Begründetheit</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soweit Klagegrund i.S.v. Art. 263 II AEUV tatsächlich vorliegt</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ggf. Nichtigerklärung (Art. 264 AEUV)</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t>
            </a:r>
            <a:r>
              <a:rPr lang="de-DE" sz="2400" u="sng" dirty="0">
                <a:solidFill>
                  <a:prstClr val="black"/>
                </a:solidFill>
                <a:latin typeface="Arial" panose="020B0604020202020204" pitchFamily="34" charset="0"/>
                <a:cs typeface="Arial" panose="020B0604020202020204" pitchFamily="34" charset="0"/>
              </a:rPr>
              <a:t>obj. Prüfung der vier Klagegründe</a:t>
            </a:r>
            <a:r>
              <a:rPr lang="de-DE" sz="2400" dirty="0">
                <a:solidFill>
                  <a:prstClr val="black"/>
                </a:solidFill>
                <a:latin typeface="Arial" panose="020B0604020202020204" pitchFamily="34" charset="0"/>
                <a:cs typeface="Arial" panose="020B0604020202020204" pitchFamily="34" charset="0"/>
              </a:rPr>
              <a:t> </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t>
            </a:r>
            <a:r>
              <a:rPr lang="de-DE" sz="2400" i="1" dirty="0">
                <a:solidFill>
                  <a:prstClr val="black"/>
                </a:solidFill>
                <a:latin typeface="Arial" panose="020B0604020202020204" pitchFamily="34" charset="0"/>
                <a:cs typeface="Arial" panose="020B0604020202020204" pitchFamily="34" charset="0"/>
              </a:rPr>
              <a:t>wegen Unzuständigkeit, Verletzung wesentlicher Formvorschriften, Ver-				</a:t>
            </a:r>
            <a:r>
              <a:rPr lang="de-DE" sz="2400" i="1" dirty="0" err="1">
                <a:solidFill>
                  <a:prstClr val="black"/>
                </a:solidFill>
                <a:latin typeface="Arial" panose="020B0604020202020204" pitchFamily="34" charset="0"/>
                <a:cs typeface="Arial" panose="020B0604020202020204" pitchFamily="34" charset="0"/>
              </a:rPr>
              <a:t>letzung</a:t>
            </a:r>
            <a:r>
              <a:rPr lang="de-DE" sz="2400" i="1" dirty="0">
                <a:solidFill>
                  <a:prstClr val="black"/>
                </a:solidFill>
                <a:latin typeface="Arial" panose="020B0604020202020204" pitchFamily="34" charset="0"/>
                <a:cs typeface="Arial" panose="020B0604020202020204" pitchFamily="34" charset="0"/>
              </a:rPr>
              <a:t> der Verträge oder einer bei seiner Durchführung anzuwendenden 				Rechtsnorm oder wegen Ermessensmissbrauchs</a:t>
            </a:r>
            <a:r>
              <a:rPr lang="de-DE" sz="2400" dirty="0">
                <a:solidFill>
                  <a:prstClr val="black"/>
                </a:solidFill>
                <a:latin typeface="Arial" panose="020B0604020202020204" pitchFamily="34" charset="0"/>
                <a:cs typeface="Arial" panose="020B0604020202020204" pitchFamily="34" charset="0"/>
              </a:rPr>
              <a:t>“</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96AE3FA8-EDB0-CD6A-3AED-B0620346BA6F}"/>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9B55F794-B533-7819-528E-326397D87184}"/>
              </a:ext>
            </a:extLst>
          </p:cNvPr>
          <p:cNvSpPr/>
          <p:nvPr/>
        </p:nvSpPr>
        <p:spPr>
          <a:xfrm>
            <a:off x="0" y="102357"/>
            <a:ext cx="2226733" cy="5622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Europarecht</a:t>
            </a:r>
          </a:p>
          <a:p>
            <a:pPr algn="ctr"/>
            <a:r>
              <a:rPr lang="de-DE" dirty="0"/>
              <a:t>Fall 2</a:t>
            </a:r>
          </a:p>
        </p:txBody>
      </p:sp>
    </p:spTree>
    <p:extLst>
      <p:ext uri="{BB962C8B-B14F-4D97-AF65-F5344CB8AC3E}">
        <p14:creationId xmlns:p14="http://schemas.microsoft.com/office/powerpoint/2010/main" val="268288950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4">
                                            <p:txEl>
                                              <p:pRg st="5" end="5"/>
                                            </p:txEl>
                                          </p:spTgt>
                                        </p:tgtEl>
                                        <p:attrNameLst>
                                          <p:attrName>style.visibility</p:attrName>
                                        </p:attrNameLst>
                                      </p:cBhvr>
                                      <p:to>
                                        <p:strVal val="visible"/>
                                      </p:to>
                                    </p:set>
                                    <p:animEffect transition="in" filter="fade">
                                      <p:cBhvr>
                                        <p:cTn id="26" dur="1000"/>
                                        <p:tgtEl>
                                          <p:spTgt spid="4">
                                            <p:txEl>
                                              <p:pRg st="5" end="5"/>
                                            </p:txEl>
                                          </p:spTgt>
                                        </p:tgtEl>
                                      </p:cBhvr>
                                    </p:animEffect>
                                    <p:anim calcmode="lin" valueType="num">
                                      <p:cBhvr>
                                        <p:cTn id="27"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6" end="6"/>
                                            </p:txEl>
                                          </p:spTgt>
                                        </p:tgtEl>
                                        <p:attrNameLst>
                                          <p:attrName>style.visibility</p:attrName>
                                        </p:attrNameLst>
                                      </p:cBhvr>
                                      <p:to>
                                        <p:strVal val="visible"/>
                                      </p:to>
                                    </p:set>
                                    <p:animEffect transition="in" filter="fade">
                                      <p:cBhvr>
                                        <p:cTn id="33" dur="1000"/>
                                        <p:tgtEl>
                                          <p:spTgt spid="4">
                                            <p:txEl>
                                              <p:pRg st="6" end="6"/>
                                            </p:txEl>
                                          </p:spTgt>
                                        </p:tgtEl>
                                      </p:cBhvr>
                                    </p:animEffect>
                                    <p:anim calcmode="lin" valueType="num">
                                      <p:cBhvr>
                                        <p:cTn id="34"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4">
                                            <p:txEl>
                                              <p:pRg st="7" end="7"/>
                                            </p:txEl>
                                          </p:spTgt>
                                        </p:tgtEl>
                                        <p:attrNameLst>
                                          <p:attrName>style.visibility</p:attrName>
                                        </p:attrNameLst>
                                      </p:cBhvr>
                                      <p:to>
                                        <p:strVal val="visible"/>
                                      </p:to>
                                    </p:set>
                                    <p:animEffect transition="in" filter="fade">
                                      <p:cBhvr>
                                        <p:cTn id="40" dur="1000"/>
                                        <p:tgtEl>
                                          <p:spTgt spid="4">
                                            <p:txEl>
                                              <p:pRg st="7" end="7"/>
                                            </p:txEl>
                                          </p:spTgt>
                                        </p:tgtEl>
                                      </p:cBhvr>
                                    </p:animEffect>
                                    <p:anim calcmode="lin" valueType="num">
                                      <p:cBhvr>
                                        <p:cTn id="41"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7" end="7"/>
                                            </p:txEl>
                                          </p:spTgt>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4">
                                            <p:txEl>
                                              <p:pRg st="8" end="8"/>
                                            </p:txEl>
                                          </p:spTgt>
                                        </p:tgtEl>
                                        <p:attrNameLst>
                                          <p:attrName>style.visibility</p:attrName>
                                        </p:attrNameLst>
                                      </p:cBhvr>
                                      <p:to>
                                        <p:strVal val="visible"/>
                                      </p:to>
                                    </p:set>
                                    <p:animEffect transition="in" filter="fade">
                                      <p:cBhvr>
                                        <p:cTn id="45" dur="1000"/>
                                        <p:tgtEl>
                                          <p:spTgt spid="4">
                                            <p:txEl>
                                              <p:pRg st="8" end="8"/>
                                            </p:txEl>
                                          </p:spTgt>
                                        </p:tgtEl>
                                      </p:cBhvr>
                                    </p:animEffect>
                                    <p:anim calcmode="lin" valueType="num">
                                      <p:cBhvr>
                                        <p:cTn id="46"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7"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807301" cy="5835013"/>
          </a:xfrm>
          <a:prstGeom prst="rect">
            <a:avLst/>
          </a:prstGeom>
          <a:noFill/>
        </p:spPr>
        <p:txBody>
          <a:bodyPr wrap="square" lIns="180000" tIns="180000" rIns="180000" bIns="180000" rtlCol="0">
            <a:spAutoFit/>
          </a:bodyPr>
          <a:lstStyle/>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I.		</a:t>
            </a:r>
            <a:r>
              <a:rPr lang="de-DE" sz="2400" u="sng" dirty="0">
                <a:solidFill>
                  <a:prstClr val="black"/>
                </a:solidFill>
                <a:latin typeface="Arial" panose="020B0604020202020204" pitchFamily="34" charset="0"/>
                <a:cs typeface="Arial" panose="020B0604020202020204" pitchFamily="34" charset="0"/>
              </a:rPr>
              <a:t>Unzuständigkeit</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1.		</a:t>
            </a:r>
            <a:r>
              <a:rPr lang="de-DE" sz="2400" u="sng" dirty="0">
                <a:solidFill>
                  <a:prstClr val="black"/>
                </a:solidFill>
                <a:latin typeface="Arial" panose="020B0604020202020204" pitchFamily="34" charset="0"/>
                <a:cs typeface="Arial" panose="020B0604020202020204" pitchFamily="34" charset="0"/>
              </a:rPr>
              <a:t>Verbandskompetenz (EU / Mitgliedstaaten)</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Grundsatz der begrenzten Einzelermächtigung (Art. 4 I, 5 I 1, II EUV)</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ggf. zuständigkeitsbegrenzend: Grundsatz der Subsidiarität und der Ver-				</a:t>
            </a:r>
            <a:r>
              <a:rPr lang="de-DE" sz="2400" dirty="0" err="1">
                <a:solidFill>
                  <a:prstClr val="black"/>
                </a:solidFill>
                <a:latin typeface="Arial" panose="020B0604020202020204" pitchFamily="34" charset="0"/>
                <a:cs typeface="Arial" panose="020B0604020202020204" pitchFamily="34" charset="0"/>
              </a:rPr>
              <a:t>hältnismäßigkeit</a:t>
            </a:r>
            <a:r>
              <a:rPr lang="de-DE" sz="2400" dirty="0">
                <a:solidFill>
                  <a:prstClr val="black"/>
                </a:solidFill>
                <a:latin typeface="Arial" panose="020B0604020202020204" pitchFamily="34" charset="0"/>
                <a:cs typeface="Arial" panose="020B0604020202020204" pitchFamily="34" charset="0"/>
              </a:rPr>
              <a:t> (Art. 5 I 2, III, IV EUV)</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ausschließliche Zuständigkeit der EU im Bereich der gemeinsamen Han-				</a:t>
            </a:r>
            <a:r>
              <a:rPr lang="de-DE" sz="2400" dirty="0" err="1">
                <a:solidFill>
                  <a:prstClr val="black"/>
                </a:solidFill>
                <a:latin typeface="Arial" panose="020B0604020202020204" pitchFamily="34" charset="0"/>
                <a:cs typeface="Arial" panose="020B0604020202020204" pitchFamily="34" charset="0"/>
              </a:rPr>
              <a:t>delspolitik</a:t>
            </a:r>
            <a:r>
              <a:rPr lang="de-DE" sz="2400" dirty="0">
                <a:solidFill>
                  <a:prstClr val="black"/>
                </a:solidFill>
                <a:latin typeface="Arial" panose="020B0604020202020204" pitchFamily="34" charset="0"/>
                <a:cs typeface="Arial" panose="020B0604020202020204" pitchFamily="34" charset="0"/>
              </a:rPr>
              <a:t> (Art. 3 I </a:t>
            </a:r>
            <a:r>
              <a:rPr lang="de-DE" sz="2400" dirty="0" err="1">
                <a:solidFill>
                  <a:prstClr val="black"/>
                </a:solidFill>
                <a:latin typeface="Arial" panose="020B0604020202020204" pitchFamily="34" charset="0"/>
                <a:cs typeface="Arial" panose="020B0604020202020204" pitchFamily="34" charset="0"/>
              </a:rPr>
              <a:t>lit</a:t>
            </a:r>
            <a:r>
              <a:rPr lang="de-DE" sz="2400" dirty="0">
                <a:solidFill>
                  <a:prstClr val="black"/>
                </a:solidFill>
                <a:latin typeface="Arial" panose="020B0604020202020204" pitchFamily="34" charset="0"/>
                <a:cs typeface="Arial" panose="020B0604020202020204" pitchFamily="34" charset="0"/>
              </a:rPr>
              <a:t>. e AEUV)</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hier: Art. 215 AEUV (Wirtschaftsembargo)</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2.		</a:t>
            </a:r>
            <a:r>
              <a:rPr lang="de-DE" sz="2400" u="sng" dirty="0">
                <a:solidFill>
                  <a:prstClr val="black"/>
                </a:solidFill>
                <a:latin typeface="Arial" panose="020B0604020202020204" pitchFamily="34" charset="0"/>
                <a:cs typeface="Arial" panose="020B0604020202020204" pitchFamily="34" charset="0"/>
              </a:rPr>
              <a:t>Organkompetenz</a:t>
            </a: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(Minister-)Rat i.S.v. Art. 16 EUV, Art. 237 ff AEUV</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57D34D2B-701A-2C89-4A94-3DD6C8C7AF2E}"/>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43F374B7-3EB9-BA07-CED8-DB070D6DB42A}"/>
              </a:ext>
            </a:extLst>
          </p:cNvPr>
          <p:cNvSpPr/>
          <p:nvPr/>
        </p:nvSpPr>
        <p:spPr>
          <a:xfrm>
            <a:off x="0" y="102357"/>
            <a:ext cx="2226733" cy="5622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Europarecht</a:t>
            </a:r>
          </a:p>
          <a:p>
            <a:pPr algn="ctr"/>
            <a:r>
              <a:rPr lang="de-DE" dirty="0"/>
              <a:t>Fall 2</a:t>
            </a:r>
          </a:p>
        </p:txBody>
      </p:sp>
    </p:spTree>
    <p:extLst>
      <p:ext uri="{BB962C8B-B14F-4D97-AF65-F5344CB8AC3E}">
        <p14:creationId xmlns:p14="http://schemas.microsoft.com/office/powerpoint/2010/main" val="24274935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807301" cy="6389011"/>
          </a:xfrm>
          <a:prstGeom prst="rect">
            <a:avLst/>
          </a:prstGeom>
          <a:noFill/>
        </p:spPr>
        <p:txBody>
          <a:bodyPr wrap="square" lIns="180000" tIns="180000" rIns="180000" bIns="180000" rtlCol="0">
            <a:spAutoFit/>
          </a:bodyPr>
          <a:lstStyle/>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II.		</a:t>
            </a:r>
            <a:r>
              <a:rPr lang="de-DE" sz="2400" u="sng" dirty="0">
                <a:solidFill>
                  <a:prstClr val="black"/>
                </a:solidFill>
                <a:latin typeface="Arial" panose="020B0604020202020204" pitchFamily="34" charset="0"/>
                <a:cs typeface="Arial" panose="020B0604020202020204" pitchFamily="34" charset="0"/>
              </a:rPr>
              <a:t>Verletzung wesentlicher Formvorschriften (auch: Verfahren)</a:t>
            </a: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1.		</a:t>
            </a:r>
            <a:r>
              <a:rPr lang="de-DE" sz="2400" u="sng" dirty="0">
                <a:solidFill>
                  <a:prstClr val="black"/>
                </a:solidFill>
                <a:latin typeface="Arial" panose="020B0604020202020204" pitchFamily="34" charset="0"/>
                <a:cs typeface="Arial" panose="020B0604020202020204" pitchFamily="34" charset="0"/>
              </a:rPr>
              <a:t>Verfahren</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t>
            </a:r>
            <a:r>
              <a:rPr lang="de-DE" sz="2400" u="sng" dirty="0">
                <a:solidFill>
                  <a:prstClr val="black"/>
                </a:solidFill>
                <a:latin typeface="Arial" panose="020B0604020202020204" pitchFamily="34" charset="0"/>
                <a:cs typeface="Arial" panose="020B0604020202020204" pitchFamily="34" charset="0"/>
              </a:rPr>
              <a:t>organintern</a:t>
            </a:r>
            <a:r>
              <a:rPr lang="de-DE" sz="2400" dirty="0">
                <a:solidFill>
                  <a:prstClr val="black"/>
                </a:solidFill>
                <a:latin typeface="Arial" panose="020B0604020202020204" pitchFamily="34" charset="0"/>
                <a:cs typeface="Arial" panose="020B0604020202020204" pitchFamily="34" charset="0"/>
              </a:rPr>
              <a:t>: qualifizierte Mehrheit im (Minister-)Rat </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(hier sogar einstimmig trotz Stimmenthaltung der BRD, Art. 238 IV AEUV)</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t>
            </a:r>
            <a:r>
              <a:rPr lang="de-DE" sz="2400" u="sng" dirty="0">
                <a:solidFill>
                  <a:prstClr val="black"/>
                </a:solidFill>
                <a:latin typeface="Arial" panose="020B0604020202020204" pitchFamily="34" charset="0"/>
                <a:cs typeface="Arial" panose="020B0604020202020204" pitchFamily="34" charset="0"/>
              </a:rPr>
              <a:t>organextern</a:t>
            </a:r>
            <a:r>
              <a:rPr lang="de-DE" sz="2400" dirty="0">
                <a:solidFill>
                  <a:prstClr val="black"/>
                </a:solidFill>
                <a:latin typeface="Arial" panose="020B0604020202020204" pitchFamily="34" charset="0"/>
                <a:cs typeface="Arial" panose="020B0604020202020204" pitchFamily="34" charset="0"/>
              </a:rPr>
              <a:t>: Mitwirkung anderer Organe („</a:t>
            </a:r>
            <a:r>
              <a:rPr lang="de-DE" sz="2400" i="1" dirty="0">
                <a:solidFill>
                  <a:prstClr val="black"/>
                </a:solidFill>
                <a:latin typeface="Arial" panose="020B0604020202020204" pitchFamily="34" charset="0"/>
                <a:cs typeface="Arial" panose="020B0604020202020204" pitchFamily="34" charset="0"/>
              </a:rPr>
              <a:t>auf gemeinsamen Vorschlag 				des Hohen Vertreters der Union für Außen- und Sicherheitspolitik und 					der Kommission</a:t>
            </a:r>
            <a:r>
              <a:rPr lang="de-DE" sz="2400" dirty="0">
                <a:solidFill>
                  <a:prstClr val="black"/>
                </a:solidFill>
                <a:latin typeface="Arial" panose="020B0604020202020204" pitchFamily="34" charset="0"/>
                <a:cs typeface="Arial" panose="020B0604020202020204" pitchFamily="34" charset="0"/>
              </a:rPr>
              <a:t>“ sowie „</a:t>
            </a:r>
            <a:r>
              <a:rPr lang="de-DE" sz="2400" i="1" dirty="0">
                <a:solidFill>
                  <a:prstClr val="black"/>
                </a:solidFill>
                <a:latin typeface="Arial" panose="020B0604020202020204" pitchFamily="34" charset="0"/>
                <a:cs typeface="Arial" panose="020B0604020202020204" pitchFamily="34" charset="0"/>
              </a:rPr>
              <a:t>Unterrichtung des Europäischen Parlaments</a:t>
            </a:r>
            <a:r>
              <a:rPr lang="de-DE" sz="2400" dirty="0">
                <a:solidFill>
                  <a:prstClr val="black"/>
                </a:solidFill>
                <a:latin typeface="Arial" panose="020B0604020202020204" pitchFamily="34" charset="0"/>
                <a:cs typeface="Arial" panose="020B0604020202020204" pitchFamily="34" charset="0"/>
              </a:rPr>
              <a:t>“)</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2.		</a:t>
            </a:r>
            <a:r>
              <a:rPr lang="de-DE" sz="2400" u="sng" dirty="0">
                <a:solidFill>
                  <a:prstClr val="black"/>
                </a:solidFill>
                <a:latin typeface="Arial" panose="020B0604020202020204" pitchFamily="34" charset="0"/>
                <a:cs typeface="Arial" panose="020B0604020202020204" pitchFamily="34" charset="0"/>
              </a:rPr>
              <a:t>Form</a:t>
            </a: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t>
            </a:r>
            <a:r>
              <a:rPr lang="de-DE" sz="2400" u="sng" dirty="0">
                <a:solidFill>
                  <a:prstClr val="black"/>
                </a:solidFill>
                <a:latin typeface="Arial" panose="020B0604020202020204" pitchFamily="34" charset="0"/>
                <a:cs typeface="Arial" panose="020B0604020202020204" pitchFamily="34" charset="0"/>
              </a:rPr>
              <a:t>Art. 296 II AEUV</a:t>
            </a:r>
            <a:r>
              <a:rPr lang="de-DE" sz="2400" dirty="0">
                <a:solidFill>
                  <a:prstClr val="black"/>
                </a:solidFill>
                <a:latin typeface="Arial" panose="020B0604020202020204" pitchFamily="34" charset="0"/>
                <a:cs typeface="Arial" panose="020B0604020202020204" pitchFamily="34" charset="0"/>
              </a:rPr>
              <a:t>: „</a:t>
            </a:r>
            <a:r>
              <a:rPr lang="de-DE" sz="2400" i="1" dirty="0">
                <a:solidFill>
                  <a:prstClr val="black"/>
                </a:solidFill>
                <a:latin typeface="Arial" panose="020B0604020202020204" pitchFamily="34" charset="0"/>
                <a:cs typeface="Arial" panose="020B0604020202020204" pitchFamily="34" charset="0"/>
              </a:rPr>
              <a:t>Die Rechtsakte sind mit einer Begründung zu versehen 				und nehmen auf die in den Verträgen vorgesehenen Vorschläge, </a:t>
            </a:r>
            <a:r>
              <a:rPr lang="de-DE" sz="2400" i="1" dirty="0" err="1">
                <a:solidFill>
                  <a:prstClr val="black"/>
                </a:solidFill>
                <a:latin typeface="Arial" panose="020B0604020202020204" pitchFamily="34" charset="0"/>
                <a:cs typeface="Arial" panose="020B0604020202020204" pitchFamily="34" charset="0"/>
              </a:rPr>
              <a:t>Initiati</a:t>
            </a:r>
            <a:r>
              <a:rPr lang="de-DE" sz="2400" i="1" dirty="0">
                <a:solidFill>
                  <a:prstClr val="black"/>
                </a:solidFill>
                <a:latin typeface="Arial" panose="020B0604020202020204" pitchFamily="34" charset="0"/>
                <a:cs typeface="Arial" panose="020B0604020202020204" pitchFamily="34" charset="0"/>
              </a:rPr>
              <a:t>-					</a:t>
            </a:r>
            <a:r>
              <a:rPr lang="de-DE" sz="2400" i="1" dirty="0" err="1">
                <a:solidFill>
                  <a:prstClr val="black"/>
                </a:solidFill>
                <a:latin typeface="Arial" panose="020B0604020202020204" pitchFamily="34" charset="0"/>
                <a:cs typeface="Arial" panose="020B0604020202020204" pitchFamily="34" charset="0"/>
              </a:rPr>
              <a:t>ven</a:t>
            </a:r>
            <a:r>
              <a:rPr lang="de-DE" sz="2400" i="1" dirty="0">
                <a:solidFill>
                  <a:prstClr val="black"/>
                </a:solidFill>
                <a:latin typeface="Arial" panose="020B0604020202020204" pitchFamily="34" charset="0"/>
                <a:cs typeface="Arial" panose="020B0604020202020204" pitchFamily="34" charset="0"/>
              </a:rPr>
              <a:t>, Empfehlungen, Anträge oder Stellungnahmen Bezug.</a:t>
            </a:r>
            <a:r>
              <a:rPr lang="de-DE" sz="2400" dirty="0">
                <a:solidFill>
                  <a:prstClr val="black"/>
                </a:solidFill>
                <a:latin typeface="Arial" panose="020B0604020202020204" pitchFamily="34" charset="0"/>
                <a:cs typeface="Arial" panose="020B0604020202020204" pitchFamily="34" charset="0"/>
              </a:rPr>
              <a:t>“</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BE84E607-36B8-924B-03B3-D1B8EF3D3AAE}"/>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A03553EF-34A9-C28C-CA82-31419CC4629B}"/>
              </a:ext>
            </a:extLst>
          </p:cNvPr>
          <p:cNvSpPr/>
          <p:nvPr/>
        </p:nvSpPr>
        <p:spPr>
          <a:xfrm>
            <a:off x="0" y="102357"/>
            <a:ext cx="2226733" cy="5622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Europarecht</a:t>
            </a:r>
          </a:p>
          <a:p>
            <a:pPr algn="ctr"/>
            <a:r>
              <a:rPr lang="de-DE" dirty="0"/>
              <a:t>Fall 2</a:t>
            </a:r>
          </a:p>
        </p:txBody>
      </p:sp>
    </p:spTree>
    <p:extLst>
      <p:ext uri="{BB962C8B-B14F-4D97-AF65-F5344CB8AC3E}">
        <p14:creationId xmlns:p14="http://schemas.microsoft.com/office/powerpoint/2010/main" val="4278204842"/>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1000"/>
                                        <p:tgtEl>
                                          <p:spTgt spid="4">
                                            <p:txEl>
                                              <p:pRg st="3" end="3"/>
                                            </p:txEl>
                                          </p:spTgt>
                                        </p:tgtEl>
                                      </p:cBhvr>
                                    </p:animEffect>
                                    <p:anim calcmode="lin" valueType="num">
                                      <p:cBhvr>
                                        <p:cTn id="20"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animEffect transition="in" filter="fade">
                                      <p:cBhvr>
                                        <p:cTn id="26" dur="1000"/>
                                        <p:tgtEl>
                                          <p:spTgt spid="4">
                                            <p:txEl>
                                              <p:pRg st="4" end="4"/>
                                            </p:txEl>
                                          </p:spTgt>
                                        </p:tgtEl>
                                      </p:cBhvr>
                                    </p:animEffect>
                                    <p:anim calcmode="lin" valueType="num">
                                      <p:cBhvr>
                                        <p:cTn id="27"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5" end="5"/>
                                            </p:txEl>
                                          </p:spTgt>
                                        </p:tgtEl>
                                        <p:attrNameLst>
                                          <p:attrName>style.visibility</p:attrName>
                                        </p:attrNameLst>
                                      </p:cBhvr>
                                      <p:to>
                                        <p:strVal val="visible"/>
                                      </p:to>
                                    </p:set>
                                    <p:animEffect transition="in" filter="fade">
                                      <p:cBhvr>
                                        <p:cTn id="33" dur="1000"/>
                                        <p:tgtEl>
                                          <p:spTgt spid="4">
                                            <p:txEl>
                                              <p:pRg st="5" end="5"/>
                                            </p:txEl>
                                          </p:spTgt>
                                        </p:tgtEl>
                                      </p:cBhvr>
                                    </p:animEffect>
                                    <p:anim calcmode="lin" valueType="num">
                                      <p:cBhvr>
                                        <p:cTn id="34"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4">
                                            <p:txEl>
                                              <p:pRg st="6" end="6"/>
                                            </p:txEl>
                                          </p:spTgt>
                                        </p:tgtEl>
                                        <p:attrNameLst>
                                          <p:attrName>style.visibility</p:attrName>
                                        </p:attrNameLst>
                                      </p:cBhvr>
                                      <p:to>
                                        <p:strVal val="visible"/>
                                      </p:to>
                                    </p:set>
                                    <p:animEffect transition="in" filter="fade">
                                      <p:cBhvr>
                                        <p:cTn id="40" dur="1000"/>
                                        <p:tgtEl>
                                          <p:spTgt spid="4">
                                            <p:txEl>
                                              <p:pRg st="6" end="6"/>
                                            </p:txEl>
                                          </p:spTgt>
                                        </p:tgtEl>
                                      </p:cBhvr>
                                    </p:animEffect>
                                    <p:anim calcmode="lin" valueType="num">
                                      <p:cBhvr>
                                        <p:cTn id="41"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851690" cy="6389011"/>
          </a:xfrm>
          <a:prstGeom prst="rect">
            <a:avLst/>
          </a:prstGeom>
          <a:noFill/>
        </p:spPr>
        <p:txBody>
          <a:bodyPr wrap="square" lIns="180000" tIns="180000" rIns="180000" bIns="180000" rtlCol="0">
            <a:spAutoFit/>
          </a:bodyPr>
          <a:lstStyle/>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III.		</a:t>
            </a:r>
            <a:r>
              <a:rPr lang="de-DE" sz="2400" u="sng" dirty="0">
                <a:solidFill>
                  <a:prstClr val="black"/>
                </a:solidFill>
                <a:latin typeface="Arial" panose="020B0604020202020204" pitchFamily="34" charset="0"/>
                <a:cs typeface="Arial" panose="020B0604020202020204" pitchFamily="34" charset="0"/>
              </a:rPr>
              <a:t>Verletzung der Verträge</a:t>
            </a: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1.		</a:t>
            </a:r>
            <a:r>
              <a:rPr lang="de-DE" sz="2400" u="sng" dirty="0">
                <a:solidFill>
                  <a:prstClr val="black"/>
                </a:solidFill>
                <a:latin typeface="Arial" panose="020B0604020202020204" pitchFamily="34" charset="0"/>
                <a:cs typeface="Arial" panose="020B0604020202020204" pitchFamily="34" charset="0"/>
              </a:rPr>
              <a:t>Grundrechte</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GR-Charta als primäres EU-Recht: Art. 6 I EUV</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GR-Charta anwendbar auf EU-Organe: Art. 51 I GR-Charta </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a)		</a:t>
            </a:r>
            <a:r>
              <a:rPr lang="de-DE" sz="2400" u="sng" dirty="0">
                <a:solidFill>
                  <a:prstClr val="black"/>
                </a:solidFill>
                <a:latin typeface="Arial" panose="020B0604020202020204" pitchFamily="34" charset="0"/>
                <a:cs typeface="Arial" panose="020B0604020202020204" pitchFamily="34" charset="0"/>
              </a:rPr>
              <a:t>Art. 17 GR-Charta</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Eigentum (-), schützt Erworbenes (Bestand), nicht den Erwerb</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b)		</a:t>
            </a:r>
            <a:r>
              <a:rPr lang="de-DE" sz="2400" u="sng" dirty="0">
                <a:solidFill>
                  <a:prstClr val="black"/>
                </a:solidFill>
                <a:latin typeface="Arial" panose="020B0604020202020204" pitchFamily="34" charset="0"/>
                <a:cs typeface="Arial" panose="020B0604020202020204" pitchFamily="34" charset="0"/>
              </a:rPr>
              <a:t>Art. 15, 16 GR-Charta</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Berufsfreiheit, Unternehmerische Freiheit</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Art. 16 GR-Charta: „</a:t>
            </a:r>
            <a:r>
              <a:rPr lang="de-DE" sz="2400" i="1" dirty="0">
                <a:solidFill>
                  <a:prstClr val="black"/>
                </a:solidFill>
                <a:latin typeface="Arial" panose="020B0604020202020204" pitchFamily="34" charset="0"/>
                <a:cs typeface="Arial" panose="020B0604020202020204" pitchFamily="34" charset="0"/>
              </a:rPr>
              <a:t>Die unternehmerische Freiheit wird nach dem Unions-				recht und den einzelstaatlichen Rechtsvorschriften und Gepflogenheiten 				anerkannt.</a:t>
            </a:r>
            <a:r>
              <a:rPr lang="de-DE" sz="2400" dirty="0">
                <a:solidFill>
                  <a:prstClr val="black"/>
                </a:solidFill>
                <a:latin typeface="Arial" panose="020B0604020202020204" pitchFamily="34" charset="0"/>
                <a:cs typeface="Arial" panose="020B0604020202020204" pitchFamily="34" charset="0"/>
              </a:rPr>
              <a:t>“</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59714873-EC48-9AD1-5E33-923727697348}"/>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4E226477-CC2B-5396-9FFB-6D9A60BDCBFD}"/>
              </a:ext>
            </a:extLst>
          </p:cNvPr>
          <p:cNvSpPr/>
          <p:nvPr/>
        </p:nvSpPr>
        <p:spPr>
          <a:xfrm>
            <a:off x="0" y="102357"/>
            <a:ext cx="2226733" cy="5622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Europarecht</a:t>
            </a:r>
          </a:p>
          <a:p>
            <a:pPr algn="ctr"/>
            <a:r>
              <a:rPr lang="de-DE" dirty="0"/>
              <a:t>Fall 2</a:t>
            </a:r>
          </a:p>
        </p:txBody>
      </p:sp>
    </p:spTree>
    <p:extLst>
      <p:ext uri="{BB962C8B-B14F-4D97-AF65-F5344CB8AC3E}">
        <p14:creationId xmlns:p14="http://schemas.microsoft.com/office/powerpoint/2010/main" val="63437269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8" end="8"/>
                                            </p:txEl>
                                          </p:spTgt>
                                        </p:tgtEl>
                                        <p:attrNameLst>
                                          <p:attrName>style.visibility</p:attrName>
                                        </p:attrNameLst>
                                      </p:cBhvr>
                                      <p:to>
                                        <p:strVal val="visible"/>
                                      </p:to>
                                    </p:set>
                                    <p:animEffect transition="in" filter="fade">
                                      <p:cBhvr>
                                        <p:cTn id="56" dur="1000"/>
                                        <p:tgtEl>
                                          <p:spTgt spid="4">
                                            <p:txEl>
                                              <p:pRg st="8" end="8"/>
                                            </p:txEl>
                                          </p:spTgt>
                                        </p:tgtEl>
                                      </p:cBhvr>
                                    </p:animEffect>
                                    <p:anim calcmode="lin" valueType="num">
                                      <p:cBhvr>
                                        <p:cTn id="5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09647" cy="4173020"/>
          </a:xfrm>
          <a:prstGeom prst="rect">
            <a:avLst/>
          </a:prstGeom>
          <a:noFill/>
        </p:spPr>
        <p:txBody>
          <a:bodyPr wrap="square" lIns="180000" tIns="180000" rIns="180000" bIns="180000" rtlCol="0">
            <a:spAutoFit/>
          </a:bodyPr>
          <a:lstStyle/>
          <a:p>
            <a:pPr lvl="0" defTabSz="360000">
              <a:lnSpc>
                <a:spcPct val="150000"/>
              </a:lnSpc>
              <a:defRPr/>
            </a:pPr>
            <a:r>
              <a:rPr lang="de-DE" sz="2400" dirty="0" err="1">
                <a:solidFill>
                  <a:prstClr val="black"/>
                </a:solidFill>
                <a:latin typeface="Arial" panose="020B0604020202020204" pitchFamily="34" charset="0"/>
                <a:cs typeface="Arial" panose="020B0604020202020204" pitchFamily="34" charset="0"/>
              </a:rPr>
              <a:t>aa</a:t>
            </a:r>
            <a:r>
              <a:rPr lang="de-DE" sz="2400" dirty="0">
                <a:solidFill>
                  <a:prstClr val="black"/>
                </a:solidFill>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Schutzbereich</a:t>
            </a: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Definition „Beruf“, einheitlich Berufswahl und Berufsausübung geschützt</a:t>
            </a:r>
          </a:p>
          <a:p>
            <a:pPr defTabSz="360000">
              <a:lnSpc>
                <a:spcPct val="150000"/>
              </a:lnSpc>
              <a:defRPr/>
            </a:pPr>
            <a:r>
              <a:rPr lang="de-DE" sz="2400" dirty="0" err="1">
                <a:solidFill>
                  <a:prstClr val="black"/>
                </a:solidFill>
                <a:latin typeface="Arial" panose="020B0604020202020204" pitchFamily="34" charset="0"/>
                <a:cs typeface="Arial" panose="020B0604020202020204" pitchFamily="34" charset="0"/>
              </a:rPr>
              <a:t>bb</a:t>
            </a:r>
            <a:r>
              <a:rPr lang="de-DE" sz="2400" dirty="0">
                <a:solidFill>
                  <a:prstClr val="black"/>
                </a:solidFill>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Eingriff</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spezifischer Berufs- / Unternehmensbezug nötig</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fraglich, ob VO subjektiv / objektiv berufsregelnde Tendenz hat</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ggf. Intensität (erhebliche Auswirkungen): Sachverhalt offen</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kann offenbleiben, falls jedenfalls gerechtfertigt</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9B52BFB0-8219-431A-92C7-4038112B9CE6}"/>
              </a:ext>
            </a:extLst>
          </p:cNvPr>
          <p:cNvCxnSpPr>
            <a:cxnSpLocks/>
          </p:cNvCxnSpPr>
          <p:nvPr/>
        </p:nvCxnSpPr>
        <p:spPr>
          <a:xfrm flipH="1">
            <a:off x="6098957" y="4561475"/>
            <a:ext cx="1" cy="216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 name="Grafik 5">
            <a:extLst>
              <a:ext uri="{FF2B5EF4-FFF2-40B4-BE49-F238E27FC236}">
                <a16:creationId xmlns:a16="http://schemas.microsoft.com/office/drawing/2014/main" id="{A4443577-B09E-EA34-F72F-48D82B58582B}"/>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8" name="Rechteck 7">
            <a:extLst>
              <a:ext uri="{FF2B5EF4-FFF2-40B4-BE49-F238E27FC236}">
                <a16:creationId xmlns:a16="http://schemas.microsoft.com/office/drawing/2014/main" id="{EF421996-1587-2F96-58E1-0ABDE81A09DA}"/>
              </a:ext>
            </a:extLst>
          </p:cNvPr>
          <p:cNvSpPr/>
          <p:nvPr/>
        </p:nvSpPr>
        <p:spPr>
          <a:xfrm>
            <a:off x="0" y="102357"/>
            <a:ext cx="2226733" cy="5622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Europarecht</a:t>
            </a:r>
          </a:p>
          <a:p>
            <a:pPr algn="ctr"/>
            <a:r>
              <a:rPr lang="de-DE" dirty="0"/>
              <a:t>Fall 2</a:t>
            </a:r>
          </a:p>
        </p:txBody>
      </p:sp>
    </p:spTree>
    <p:extLst>
      <p:ext uri="{BB962C8B-B14F-4D97-AF65-F5344CB8AC3E}">
        <p14:creationId xmlns:p14="http://schemas.microsoft.com/office/powerpoint/2010/main" val="95272313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1000"/>
                                        <p:tgtEl>
                                          <p:spTgt spid="5"/>
                                        </p:tgtEl>
                                      </p:cBhvr>
                                    </p:animEffect>
                                    <p:anim calcmode="lin" valueType="num">
                                      <p:cBhvr>
                                        <p:cTn id="48" dur="1000" fill="hold"/>
                                        <p:tgtEl>
                                          <p:spTgt spid="5"/>
                                        </p:tgtEl>
                                        <p:attrNameLst>
                                          <p:attrName>ppt_x</p:attrName>
                                        </p:attrNameLst>
                                      </p:cBhvr>
                                      <p:tavLst>
                                        <p:tav tm="0">
                                          <p:val>
                                            <p:strVal val="#ppt_x"/>
                                          </p:val>
                                        </p:tav>
                                        <p:tav tm="100000">
                                          <p:val>
                                            <p:strVal val="#ppt_x"/>
                                          </p:val>
                                        </p:tav>
                                      </p:tavLst>
                                    </p:anim>
                                    <p:anim calcmode="lin" valueType="num">
                                      <p:cBhvr>
                                        <p:cTn id="4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98423" cy="5835013"/>
          </a:xfrm>
          <a:prstGeom prst="rect">
            <a:avLst/>
          </a:prstGeom>
          <a:noFill/>
        </p:spPr>
        <p:txBody>
          <a:bodyPr wrap="square" lIns="180000" tIns="180000" rIns="180000" bIns="180000" rtlCol="0">
            <a:spAutoFit/>
          </a:bodyPr>
          <a:lstStyle/>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cc)	</a:t>
            </a:r>
            <a:r>
              <a:rPr lang="de-DE" sz="2400" u="sng" dirty="0">
                <a:solidFill>
                  <a:prstClr val="black"/>
                </a:solidFill>
                <a:latin typeface="Arial" panose="020B0604020202020204" pitchFamily="34" charset="0"/>
                <a:cs typeface="Arial" panose="020B0604020202020204" pitchFamily="34" charset="0"/>
              </a:rPr>
              <a:t>Rechtfertigung</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(1)	</a:t>
            </a:r>
            <a:r>
              <a:rPr lang="de-DE" sz="2400" u="sng" dirty="0">
                <a:solidFill>
                  <a:prstClr val="black"/>
                </a:solidFill>
                <a:latin typeface="Arial" panose="020B0604020202020204" pitchFamily="34" charset="0"/>
                <a:cs typeface="Arial" panose="020B0604020202020204" pitchFamily="34" charset="0"/>
              </a:rPr>
              <a:t>Schranke / Gesetzesvorbehalt</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Art. 52 I 1 GR-Charta</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(2)	</a:t>
            </a:r>
            <a:r>
              <a:rPr lang="de-DE" sz="2400" u="sng" dirty="0">
                <a:solidFill>
                  <a:prstClr val="black"/>
                </a:solidFill>
                <a:latin typeface="Arial" panose="020B0604020202020204" pitchFamily="34" charset="0"/>
                <a:cs typeface="Arial" panose="020B0604020202020204" pitchFamily="34" charset="0"/>
              </a:rPr>
              <a:t>Verhältnismäßigkeit</a:t>
            </a: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Art. 52 I 2 GR-Charta</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allenfalls Berufsausübungsregelung („Wie“)</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vernünftiges Gemeinwohl als legitimes Ziel</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(Menschenrechtsverletzungen im Staat S sanktionieren)</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geeignet, erforderlich (und angemessen)</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c)		</a:t>
            </a:r>
            <a:r>
              <a:rPr lang="de-DE" sz="2400" u="sng" dirty="0">
                <a:solidFill>
                  <a:prstClr val="black"/>
                </a:solidFill>
                <a:latin typeface="Arial" panose="020B0604020202020204" pitchFamily="34" charset="0"/>
                <a:cs typeface="Arial" panose="020B0604020202020204" pitchFamily="34" charset="0"/>
              </a:rPr>
              <a:t>Zw.-Erg.</a:t>
            </a:r>
            <a:r>
              <a:rPr lang="de-DE" sz="2400" dirty="0">
                <a:solidFill>
                  <a:prstClr val="black"/>
                </a:solidFill>
                <a:latin typeface="Arial" panose="020B0604020202020204" pitchFamily="34" charset="0"/>
                <a:cs typeface="Arial" panose="020B0604020202020204" pitchFamily="34" charset="0"/>
              </a:rPr>
              <a:t>: kein Verstoß gegen Art. 15 - 17 GR-Charta</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5A68CE95-8BC3-4E28-8F0C-DBD6054C52D5}"/>
              </a:ext>
            </a:extLst>
          </p:cNvPr>
          <p:cNvCxnSpPr>
            <a:cxnSpLocks/>
          </p:cNvCxnSpPr>
          <p:nvPr/>
        </p:nvCxnSpPr>
        <p:spPr>
          <a:xfrm>
            <a:off x="6096000" y="199386"/>
            <a:ext cx="0" cy="54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 name="Grafik 5">
            <a:extLst>
              <a:ext uri="{FF2B5EF4-FFF2-40B4-BE49-F238E27FC236}">
                <a16:creationId xmlns:a16="http://schemas.microsoft.com/office/drawing/2014/main" id="{62B98D64-8049-5004-20FB-85E7F661A7AF}"/>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8" name="Rechteck 7">
            <a:extLst>
              <a:ext uri="{FF2B5EF4-FFF2-40B4-BE49-F238E27FC236}">
                <a16:creationId xmlns:a16="http://schemas.microsoft.com/office/drawing/2014/main" id="{497F5879-6289-22D4-1266-93E0E49ACBB6}"/>
              </a:ext>
            </a:extLst>
          </p:cNvPr>
          <p:cNvSpPr/>
          <p:nvPr/>
        </p:nvSpPr>
        <p:spPr>
          <a:xfrm>
            <a:off x="0" y="102357"/>
            <a:ext cx="2226733" cy="5622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Europarecht</a:t>
            </a:r>
          </a:p>
          <a:p>
            <a:pPr algn="ctr"/>
            <a:r>
              <a:rPr lang="de-DE" dirty="0"/>
              <a:t>Fall 2</a:t>
            </a:r>
          </a:p>
        </p:txBody>
      </p:sp>
    </p:spTree>
    <p:extLst>
      <p:ext uri="{BB962C8B-B14F-4D97-AF65-F5344CB8AC3E}">
        <p14:creationId xmlns:p14="http://schemas.microsoft.com/office/powerpoint/2010/main" val="309741871"/>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4">
                                            <p:txEl>
                                              <p:pRg st="7" end="7"/>
                                            </p:txEl>
                                          </p:spTgt>
                                        </p:tgtEl>
                                        <p:attrNameLst>
                                          <p:attrName>style.visibility</p:attrName>
                                        </p:attrNameLst>
                                      </p:cBhvr>
                                      <p:to>
                                        <p:strVal val="visible"/>
                                      </p:to>
                                    </p:set>
                                    <p:animEffect transition="in" filter="fade">
                                      <p:cBhvr>
                                        <p:cTn id="47" dur="1000"/>
                                        <p:tgtEl>
                                          <p:spTgt spid="4">
                                            <p:txEl>
                                              <p:pRg st="7" end="7"/>
                                            </p:txEl>
                                          </p:spTgt>
                                        </p:tgtEl>
                                      </p:cBhvr>
                                    </p:animEffect>
                                    <p:anim calcmode="lin" valueType="num">
                                      <p:cBhvr>
                                        <p:cTn id="48"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9"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4">
                                            <p:txEl>
                                              <p:pRg st="8" end="8"/>
                                            </p:txEl>
                                          </p:spTgt>
                                        </p:tgtEl>
                                        <p:attrNameLst>
                                          <p:attrName>style.visibility</p:attrName>
                                        </p:attrNameLst>
                                      </p:cBhvr>
                                      <p:to>
                                        <p:strVal val="visible"/>
                                      </p:to>
                                    </p:set>
                                    <p:animEffect transition="in" filter="fade">
                                      <p:cBhvr>
                                        <p:cTn id="54" dur="1000"/>
                                        <p:tgtEl>
                                          <p:spTgt spid="4">
                                            <p:txEl>
                                              <p:pRg st="8" end="8"/>
                                            </p:txEl>
                                          </p:spTgt>
                                        </p:tgtEl>
                                      </p:cBhvr>
                                    </p:animEffect>
                                    <p:anim calcmode="lin" valueType="num">
                                      <p:cBhvr>
                                        <p:cTn id="55"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6"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4">
                                            <p:txEl>
                                              <p:pRg st="9" end="9"/>
                                            </p:txEl>
                                          </p:spTgt>
                                        </p:tgtEl>
                                        <p:attrNameLst>
                                          <p:attrName>style.visibility</p:attrName>
                                        </p:attrNameLst>
                                      </p:cBhvr>
                                      <p:to>
                                        <p:strVal val="visible"/>
                                      </p:to>
                                    </p:set>
                                    <p:animEffect transition="in" filter="fade">
                                      <p:cBhvr>
                                        <p:cTn id="61" dur="1000"/>
                                        <p:tgtEl>
                                          <p:spTgt spid="4">
                                            <p:txEl>
                                              <p:pRg st="9" end="9"/>
                                            </p:txEl>
                                          </p:spTgt>
                                        </p:tgtEl>
                                      </p:cBhvr>
                                    </p:animEffect>
                                    <p:anim calcmode="lin" valueType="num">
                                      <p:cBhvr>
                                        <p:cTn id="62"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63"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851690" cy="6389011"/>
          </a:xfrm>
          <a:prstGeom prst="rect">
            <a:avLst/>
          </a:prstGeom>
          <a:noFill/>
        </p:spPr>
        <p:txBody>
          <a:bodyPr wrap="square" lIns="180000" tIns="180000" rIns="180000" bIns="180000" rtlCol="0">
            <a:spAutoFit/>
          </a:bodyPr>
          <a:lstStyle/>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2.		</a:t>
            </a:r>
            <a:r>
              <a:rPr lang="de-DE" sz="2400" u="sng" dirty="0">
                <a:solidFill>
                  <a:prstClr val="black"/>
                </a:solidFill>
                <a:latin typeface="Arial" panose="020B0604020202020204" pitchFamily="34" charset="0"/>
                <a:cs typeface="Arial" panose="020B0604020202020204" pitchFamily="34" charset="0"/>
              </a:rPr>
              <a:t>Rechtsstaatsprinzip</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als grundlegender Wert Teil der Verträge: Art. 2 EUV</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a)		</a:t>
            </a:r>
            <a:r>
              <a:rPr lang="de-DE" sz="2400" u="sng" dirty="0">
                <a:solidFill>
                  <a:prstClr val="black"/>
                </a:solidFill>
                <a:latin typeface="Arial" panose="020B0604020202020204" pitchFamily="34" charset="0"/>
                <a:cs typeface="Arial" panose="020B0604020202020204" pitchFamily="34" charset="0"/>
              </a:rPr>
              <a:t>Bestimmtheitsgebot</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hinreichende Bestimmtheit zwecks Verhaltenssteuerung und Justitiabilität</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hier gewahrt</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b)		</a:t>
            </a:r>
            <a:r>
              <a:rPr lang="de-DE" sz="2400" u="sng" dirty="0">
                <a:solidFill>
                  <a:prstClr val="black"/>
                </a:solidFill>
                <a:latin typeface="Arial" panose="020B0604020202020204" pitchFamily="34" charset="0"/>
                <a:cs typeface="Arial" panose="020B0604020202020204" pitchFamily="34" charset="0"/>
              </a:rPr>
              <a:t>Rechtssicherheit und Vertrauensschutz</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allenfalls unechte Rückwirkung (Sachverhalt dauert an)</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zulässig nach Maßgabe der Grundrechte (Verhältnismäßigkeit) unter Be-				</a:t>
            </a:r>
            <a:r>
              <a:rPr lang="de-DE" sz="2400" dirty="0" err="1">
                <a:solidFill>
                  <a:prstClr val="black"/>
                </a:solidFill>
                <a:latin typeface="Arial" panose="020B0604020202020204" pitchFamily="34" charset="0"/>
                <a:cs typeface="Arial" panose="020B0604020202020204" pitchFamily="34" charset="0"/>
              </a:rPr>
              <a:t>rücksichtigung</a:t>
            </a:r>
            <a:r>
              <a:rPr lang="de-DE" sz="2400" dirty="0">
                <a:solidFill>
                  <a:prstClr val="black"/>
                </a:solidFill>
                <a:latin typeface="Arial" panose="020B0604020202020204" pitchFamily="34" charset="0"/>
                <a:cs typeface="Arial" panose="020B0604020202020204" pitchFamily="34" charset="0"/>
              </a:rPr>
              <a:t> des Interesses an einer Anpassung der Rechtsordnung</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hier kein überwiegender Vertrauensschutz, da bereits vorher Restriktionen 				</a:t>
            </a:r>
            <a:r>
              <a:rPr lang="de-DE" sz="2400" dirty="0" err="1">
                <a:solidFill>
                  <a:prstClr val="black"/>
                </a:solidFill>
                <a:latin typeface="Arial" panose="020B0604020202020204" pitchFamily="34" charset="0"/>
                <a:cs typeface="Arial" panose="020B0604020202020204" pitchFamily="34" charset="0"/>
              </a:rPr>
              <a:t>ggü</a:t>
            </a:r>
            <a:r>
              <a:rPr lang="de-DE" sz="2400" dirty="0">
                <a:solidFill>
                  <a:prstClr val="black"/>
                </a:solidFill>
                <a:latin typeface="Arial" panose="020B0604020202020204" pitchFamily="34" charset="0"/>
                <a:cs typeface="Arial" panose="020B0604020202020204" pitchFamily="34" charset="0"/>
              </a:rPr>
              <a:t>. Staat S</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B84B23DC-2863-BD1B-2384-2D1B6D54A1DE}"/>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0458C673-1927-1ED4-A86F-41CBA8687994}"/>
              </a:ext>
            </a:extLst>
          </p:cNvPr>
          <p:cNvSpPr/>
          <p:nvPr/>
        </p:nvSpPr>
        <p:spPr>
          <a:xfrm>
            <a:off x="0" y="102357"/>
            <a:ext cx="2226733" cy="5622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Europarecht</a:t>
            </a:r>
          </a:p>
          <a:p>
            <a:pPr algn="ctr"/>
            <a:r>
              <a:rPr lang="de-DE" dirty="0"/>
              <a:t>Fall 2</a:t>
            </a:r>
          </a:p>
        </p:txBody>
      </p:sp>
    </p:spTree>
    <p:extLst>
      <p:ext uri="{BB962C8B-B14F-4D97-AF65-F5344CB8AC3E}">
        <p14:creationId xmlns:p14="http://schemas.microsoft.com/office/powerpoint/2010/main" val="3311484631"/>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8" end="8"/>
                                            </p:txEl>
                                          </p:spTgt>
                                        </p:tgtEl>
                                        <p:attrNameLst>
                                          <p:attrName>style.visibility</p:attrName>
                                        </p:attrNameLst>
                                      </p:cBhvr>
                                      <p:to>
                                        <p:strVal val="visible"/>
                                      </p:to>
                                    </p:set>
                                    <p:animEffect transition="in" filter="fade">
                                      <p:cBhvr>
                                        <p:cTn id="56" dur="1000"/>
                                        <p:tgtEl>
                                          <p:spTgt spid="4">
                                            <p:txEl>
                                              <p:pRg st="8" end="8"/>
                                            </p:txEl>
                                          </p:spTgt>
                                        </p:tgtEl>
                                      </p:cBhvr>
                                    </p:animEffect>
                                    <p:anim calcmode="lin" valueType="num">
                                      <p:cBhvr>
                                        <p:cTn id="5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851690" cy="5558015"/>
          </a:xfrm>
          <a:prstGeom prst="rect">
            <a:avLst/>
          </a:prstGeom>
          <a:noFill/>
        </p:spPr>
        <p:txBody>
          <a:bodyPr wrap="square" lIns="180000" tIns="180000" rIns="180000" bIns="180000" rtlCol="0">
            <a:spAutoFit/>
          </a:bodyPr>
          <a:lstStyle/>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c)		</a:t>
            </a:r>
            <a:r>
              <a:rPr lang="de-DE" sz="2400" u="sng" dirty="0">
                <a:solidFill>
                  <a:prstClr val="black"/>
                </a:solidFill>
                <a:latin typeface="Arial" panose="020B0604020202020204" pitchFamily="34" charset="0"/>
                <a:cs typeface="Arial" panose="020B0604020202020204" pitchFamily="34" charset="0"/>
              </a:rPr>
              <a:t>Verschleierungsverbot</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t>
            </a:r>
            <a:r>
              <a:rPr lang="de-DE" sz="2400" u="sng" dirty="0">
                <a:solidFill>
                  <a:prstClr val="black"/>
                </a:solidFill>
                <a:latin typeface="Arial" panose="020B0604020202020204" pitchFamily="34" charset="0"/>
                <a:cs typeface="Arial" panose="020B0604020202020204" pitchFamily="34" charset="0"/>
              </a:rPr>
              <a:t>richtige Handlungsform: VO    ↔	  Beschluss?</a:t>
            </a: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endParaRPr lang="de-DE" sz="1200" dirty="0">
              <a:solidFill>
                <a:prstClr val="black"/>
              </a:solidFill>
              <a:latin typeface="Arial" panose="020B0604020202020204" pitchFamily="34" charset="0"/>
              <a:cs typeface="Arial" panose="020B0604020202020204" pitchFamily="34" charset="0"/>
            </a:endParaRP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t>
            </a:r>
            <a:r>
              <a:rPr lang="de-DE" sz="2400" u="sng" dirty="0">
                <a:solidFill>
                  <a:prstClr val="black"/>
                </a:solidFill>
                <a:latin typeface="Arial" panose="020B0604020202020204" pitchFamily="34" charset="0"/>
                <a:cs typeface="Arial" panose="020B0604020202020204" pitchFamily="34" charset="0"/>
              </a:rPr>
              <a:t>dann</a:t>
            </a:r>
            <a:r>
              <a:rPr lang="de-DE" sz="2400" dirty="0">
                <a:solidFill>
                  <a:prstClr val="black"/>
                </a:solidFill>
                <a:latin typeface="Arial" panose="020B0604020202020204" pitchFamily="34" charset="0"/>
                <a:cs typeface="Arial" panose="020B0604020202020204" pitchFamily="34" charset="0"/>
              </a:rPr>
              <a:t>: Verstoß gegen Rechtsstaatsprinzip, Art. 2 EUV [</a:t>
            </a:r>
            <a:r>
              <a:rPr lang="de-DE" sz="2400" dirty="0" err="1">
                <a:solidFill>
                  <a:prstClr val="black"/>
                </a:solidFill>
                <a:latin typeface="Arial" panose="020B0604020202020204" pitchFamily="34" charset="0"/>
                <a:cs typeface="Arial" panose="020B0604020202020204" pitchFamily="34" charset="0"/>
              </a:rPr>
              <a:t>a.A</a:t>
            </a:r>
            <a:r>
              <a:rPr lang="de-DE" sz="2400" dirty="0">
                <a:solidFill>
                  <a:prstClr val="black"/>
                </a:solidFill>
                <a:latin typeface="Arial" panose="020B0604020202020204" pitchFamily="34" charset="0"/>
                <a:cs typeface="Arial" panose="020B0604020202020204" pitchFamily="34" charset="0"/>
              </a:rPr>
              <a:t>. vertretbar]</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IV.		</a:t>
            </a:r>
            <a:r>
              <a:rPr lang="de-DE" sz="2400" u="sng" dirty="0">
                <a:solidFill>
                  <a:prstClr val="black"/>
                </a:solidFill>
                <a:latin typeface="Arial" panose="020B0604020202020204" pitchFamily="34" charset="0"/>
                <a:cs typeface="Arial" panose="020B0604020202020204" pitchFamily="34" charset="0"/>
              </a:rPr>
              <a:t>Ergebnis</a:t>
            </a:r>
            <a:r>
              <a:rPr lang="de-DE" sz="2400" dirty="0">
                <a:solidFill>
                  <a:prstClr val="black"/>
                </a:solidFill>
                <a:latin typeface="Arial" panose="020B0604020202020204" pitchFamily="34" charset="0"/>
                <a:cs typeface="Arial" panose="020B0604020202020204" pitchFamily="34" charset="0"/>
              </a:rPr>
              <a:t>: Verletzung der Verträge (+), d.h. Klage begründet</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B7C80A2F-EAED-4FD0-B59D-8AC18192E19F}"/>
              </a:ext>
            </a:extLst>
          </p:cNvPr>
          <p:cNvCxnSpPr>
            <a:cxnSpLocks/>
          </p:cNvCxnSpPr>
          <p:nvPr/>
        </p:nvCxnSpPr>
        <p:spPr>
          <a:xfrm flipH="1">
            <a:off x="3576000" y="1722217"/>
            <a:ext cx="2520000" cy="18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Gerade Verbindung mit Pfeil 5">
            <a:extLst>
              <a:ext uri="{FF2B5EF4-FFF2-40B4-BE49-F238E27FC236}">
                <a16:creationId xmlns:a16="http://schemas.microsoft.com/office/drawing/2014/main" id="{2D70FE64-39D7-4029-866C-C793574BC91D}"/>
              </a:ext>
            </a:extLst>
          </p:cNvPr>
          <p:cNvCxnSpPr>
            <a:cxnSpLocks/>
          </p:cNvCxnSpPr>
          <p:nvPr/>
        </p:nvCxnSpPr>
        <p:spPr>
          <a:xfrm>
            <a:off x="6096000" y="1722217"/>
            <a:ext cx="2520000" cy="18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feld 6">
            <a:extLst>
              <a:ext uri="{FF2B5EF4-FFF2-40B4-BE49-F238E27FC236}">
                <a16:creationId xmlns:a16="http://schemas.microsoft.com/office/drawing/2014/main" id="{A18DCD59-3E74-493A-AE99-1EE76B9D0C90}"/>
              </a:ext>
            </a:extLst>
          </p:cNvPr>
          <p:cNvSpPr txBox="1"/>
          <p:nvPr/>
        </p:nvSpPr>
        <p:spPr>
          <a:xfrm>
            <a:off x="1127464" y="1902217"/>
            <a:ext cx="4811697" cy="2723048"/>
          </a:xfrm>
          <a:prstGeom prst="rect">
            <a:avLst/>
          </a:prstGeom>
          <a:noFill/>
        </p:spPr>
        <p:txBody>
          <a:bodyPr wrap="square" lIns="0" tIns="0" rIns="0" bIns="0" rtlCol="0">
            <a:noAutofit/>
          </a:bodyPr>
          <a:lstStyle/>
          <a:p>
            <a:pPr marL="0" marR="0" lvl="0" indent="0" algn="ctr" defTabSz="360000" rtl="0" eaLnBrk="1" fontAlgn="auto" latinLnBrk="0" hangingPunct="1">
              <a:lnSpc>
                <a:spcPct val="150000"/>
              </a:lnSpc>
              <a:spcBef>
                <a:spcPts val="0"/>
              </a:spcBef>
              <a:spcAft>
                <a:spcPts val="0"/>
              </a:spcAft>
              <a:buClrTx/>
              <a:buSzTx/>
              <a:buFontTx/>
              <a:buNone/>
              <a:tabLst/>
              <a:defRPr/>
            </a:pPr>
            <a:r>
              <a:rPr lang="de-DE" sz="2400" u="sng" dirty="0">
                <a:solidFill>
                  <a:prstClr val="black"/>
                </a:solidFill>
                <a:latin typeface="Arial" panose="020B0604020202020204" pitchFamily="34" charset="0"/>
                <a:cs typeface="Arial" panose="020B0604020202020204" pitchFamily="34" charset="0"/>
              </a:rPr>
              <a:t>Verordnung</a:t>
            </a: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	abstrakt-generelle Regelung, 		um zukünftige Adressaten 				(potentielle andere Unter-				nehmen) zu erfassen</a:t>
            </a:r>
          </a:p>
        </p:txBody>
      </p:sp>
      <p:sp>
        <p:nvSpPr>
          <p:cNvPr id="8" name="Textfeld 7">
            <a:extLst>
              <a:ext uri="{FF2B5EF4-FFF2-40B4-BE49-F238E27FC236}">
                <a16:creationId xmlns:a16="http://schemas.microsoft.com/office/drawing/2014/main" id="{B6FAAE13-73EE-4255-9D99-45BA7FA7F2C5}"/>
              </a:ext>
            </a:extLst>
          </p:cNvPr>
          <p:cNvSpPr txBox="1"/>
          <p:nvPr/>
        </p:nvSpPr>
        <p:spPr>
          <a:xfrm>
            <a:off x="6252838" y="1902215"/>
            <a:ext cx="4811695" cy="2723047"/>
          </a:xfrm>
          <a:prstGeom prst="rect">
            <a:avLst/>
          </a:prstGeom>
          <a:noFill/>
        </p:spPr>
        <p:txBody>
          <a:bodyPr wrap="square" lIns="0" tIns="0" rIns="0" bIns="0" rtlCol="0">
            <a:noAutofit/>
          </a:bodyPr>
          <a:lstStyle/>
          <a:p>
            <a:pPr marL="0" marR="0" lvl="0" indent="0" algn="ctr" defTabSz="360000" rtl="0" eaLnBrk="1" fontAlgn="auto" latinLnBrk="0" hangingPunct="1">
              <a:lnSpc>
                <a:spcPct val="150000"/>
              </a:lnSpc>
              <a:spcBef>
                <a:spcPts val="0"/>
              </a:spcBef>
              <a:spcAft>
                <a:spcPts val="0"/>
              </a:spcAft>
              <a:buClrTx/>
              <a:buSzTx/>
              <a:buFontTx/>
              <a:buNone/>
              <a:tabLst/>
              <a:defRPr/>
            </a:pPr>
            <a:r>
              <a:rPr lang="de-DE" sz="2400" u="sng" dirty="0">
                <a:solidFill>
                  <a:prstClr val="black"/>
                </a:solidFill>
                <a:latin typeface="Arial" panose="020B0604020202020204" pitchFamily="34" charset="0"/>
                <a:cs typeface="Arial" panose="020B0604020202020204" pitchFamily="34" charset="0"/>
              </a:rPr>
              <a:t>Beschluss</a:t>
            </a: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	bekannt, dass nur ein Unter-			nehmen betroffen, d.h. </a:t>
            </a:r>
            <a:r>
              <a:rPr lang="de-DE" sz="2400" dirty="0" err="1">
                <a:solidFill>
                  <a:prstClr val="black"/>
                </a:solidFill>
                <a:latin typeface="Arial" panose="020B0604020202020204" pitchFamily="34" charset="0"/>
                <a:cs typeface="Arial" panose="020B0604020202020204" pitchFamily="34" charset="0"/>
              </a:rPr>
              <a:t>adres</a:t>
            </a: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satenbezogene</a:t>
            </a:r>
            <a:r>
              <a:rPr lang="de-DE" sz="2400" dirty="0">
                <a:solidFill>
                  <a:prstClr val="black"/>
                </a:solidFill>
                <a:latin typeface="Arial" panose="020B0604020202020204" pitchFamily="34" charset="0"/>
                <a:cs typeface="Arial" panose="020B0604020202020204" pitchFamily="34" charset="0"/>
              </a:rPr>
              <a:t> Maßnahme 			und kurze Geltungsdauer</a:t>
            </a:r>
          </a:p>
        </p:txBody>
      </p:sp>
      <p:cxnSp>
        <p:nvCxnSpPr>
          <p:cNvPr id="10" name="Gerade Verbindung mit Pfeil 9">
            <a:extLst>
              <a:ext uri="{FF2B5EF4-FFF2-40B4-BE49-F238E27FC236}">
                <a16:creationId xmlns:a16="http://schemas.microsoft.com/office/drawing/2014/main" id="{71C1C141-7512-4CDF-8E85-4E1E6326AAEF}"/>
              </a:ext>
            </a:extLst>
          </p:cNvPr>
          <p:cNvCxnSpPr>
            <a:cxnSpLocks/>
          </p:cNvCxnSpPr>
          <p:nvPr/>
        </p:nvCxnSpPr>
        <p:spPr>
          <a:xfrm>
            <a:off x="8656573" y="4625262"/>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9" name="Grafik 8">
            <a:extLst>
              <a:ext uri="{FF2B5EF4-FFF2-40B4-BE49-F238E27FC236}">
                <a16:creationId xmlns:a16="http://schemas.microsoft.com/office/drawing/2014/main" id="{5F0ABBB3-C694-1D58-663B-2097ABA271D9}"/>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12" name="Rechteck 11">
            <a:extLst>
              <a:ext uri="{FF2B5EF4-FFF2-40B4-BE49-F238E27FC236}">
                <a16:creationId xmlns:a16="http://schemas.microsoft.com/office/drawing/2014/main" id="{1E95186B-A526-DB65-2445-B6791AA126E4}"/>
              </a:ext>
            </a:extLst>
          </p:cNvPr>
          <p:cNvSpPr/>
          <p:nvPr/>
        </p:nvSpPr>
        <p:spPr>
          <a:xfrm>
            <a:off x="0" y="102357"/>
            <a:ext cx="2226733" cy="5622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Europarecht</a:t>
            </a:r>
          </a:p>
          <a:p>
            <a:pPr algn="ctr"/>
            <a:r>
              <a:rPr lang="de-DE" dirty="0"/>
              <a:t>Fall 2</a:t>
            </a:r>
          </a:p>
        </p:txBody>
      </p:sp>
    </p:spTree>
    <p:extLst>
      <p:ext uri="{BB962C8B-B14F-4D97-AF65-F5344CB8AC3E}">
        <p14:creationId xmlns:p14="http://schemas.microsoft.com/office/powerpoint/2010/main" val="103842481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fade">
                                      <p:cBhvr>
                                        <p:cTn id="19" dur="1000"/>
                                        <p:tgtEl>
                                          <p:spTgt spid="7">
                                            <p:txEl>
                                              <p:pRg st="0" end="0"/>
                                            </p:txEl>
                                          </p:spTgt>
                                        </p:tgtEl>
                                      </p:cBhvr>
                                    </p:animEffect>
                                    <p:anim calcmode="lin" valueType="num">
                                      <p:cBhvr>
                                        <p:cTn id="20"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0" end="0"/>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8">
                                            <p:txEl>
                                              <p:pRg st="0" end="0"/>
                                            </p:txEl>
                                          </p:spTgt>
                                        </p:tgtEl>
                                        <p:attrNameLst>
                                          <p:attrName>style.visibility</p:attrName>
                                        </p:attrNameLst>
                                      </p:cBhvr>
                                      <p:to>
                                        <p:strVal val="visible"/>
                                      </p:to>
                                    </p:set>
                                    <p:animEffect transition="in" filter="fade">
                                      <p:cBhvr>
                                        <p:cTn id="29" dur="1000"/>
                                        <p:tgtEl>
                                          <p:spTgt spid="8">
                                            <p:txEl>
                                              <p:pRg st="0" end="0"/>
                                            </p:txEl>
                                          </p:spTgt>
                                        </p:tgtEl>
                                      </p:cBhvr>
                                    </p:animEffect>
                                    <p:anim calcmode="lin" valueType="num">
                                      <p:cBhvr>
                                        <p:cTn id="30"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31"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7">
                                            <p:txEl>
                                              <p:pRg st="1" end="1"/>
                                            </p:txEl>
                                          </p:spTgt>
                                        </p:tgtEl>
                                        <p:attrNameLst>
                                          <p:attrName>style.visibility</p:attrName>
                                        </p:attrNameLst>
                                      </p:cBhvr>
                                      <p:to>
                                        <p:strVal val="visible"/>
                                      </p:to>
                                    </p:set>
                                    <p:animEffect transition="in" filter="fade">
                                      <p:cBhvr>
                                        <p:cTn id="36" dur="1000"/>
                                        <p:tgtEl>
                                          <p:spTgt spid="7">
                                            <p:txEl>
                                              <p:pRg st="1" end="1"/>
                                            </p:txEl>
                                          </p:spTgt>
                                        </p:tgtEl>
                                      </p:cBhvr>
                                    </p:animEffect>
                                    <p:anim calcmode="lin" valueType="num">
                                      <p:cBhvr>
                                        <p:cTn id="37"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38"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8">
                                            <p:txEl>
                                              <p:pRg st="1" end="1"/>
                                            </p:txEl>
                                          </p:spTgt>
                                        </p:tgtEl>
                                        <p:attrNameLst>
                                          <p:attrName>style.visibility</p:attrName>
                                        </p:attrNameLst>
                                      </p:cBhvr>
                                      <p:to>
                                        <p:strVal val="visible"/>
                                      </p:to>
                                    </p:set>
                                    <p:animEffect transition="in" filter="fade">
                                      <p:cBhvr>
                                        <p:cTn id="43" dur="1000"/>
                                        <p:tgtEl>
                                          <p:spTgt spid="8">
                                            <p:txEl>
                                              <p:pRg st="1" end="1"/>
                                            </p:txEl>
                                          </p:spTgt>
                                        </p:tgtEl>
                                      </p:cBhvr>
                                    </p:animEffect>
                                    <p:anim calcmode="lin" valueType="num">
                                      <p:cBhvr>
                                        <p:cTn id="44"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45"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1000"/>
                                        <p:tgtEl>
                                          <p:spTgt spid="10"/>
                                        </p:tgtEl>
                                      </p:cBhvr>
                                    </p:animEffect>
                                    <p:anim calcmode="lin" valueType="num">
                                      <p:cBhvr>
                                        <p:cTn id="51" dur="1000" fill="hold"/>
                                        <p:tgtEl>
                                          <p:spTgt spid="10"/>
                                        </p:tgtEl>
                                        <p:attrNameLst>
                                          <p:attrName>ppt_x</p:attrName>
                                        </p:attrNameLst>
                                      </p:cBhvr>
                                      <p:tavLst>
                                        <p:tav tm="0">
                                          <p:val>
                                            <p:strVal val="#ppt_x"/>
                                          </p:val>
                                        </p:tav>
                                        <p:tav tm="100000">
                                          <p:val>
                                            <p:strVal val="#ppt_x"/>
                                          </p:val>
                                        </p:tav>
                                      </p:tavLst>
                                    </p:anim>
                                    <p:anim calcmode="lin" valueType="num">
                                      <p:cBhvr>
                                        <p:cTn id="52" dur="1000" fill="hold"/>
                                        <p:tgtEl>
                                          <p:spTgt spid="10"/>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4">
                                            <p:txEl>
                                              <p:pRg st="8" end="8"/>
                                            </p:txEl>
                                          </p:spTgt>
                                        </p:tgtEl>
                                        <p:attrNameLst>
                                          <p:attrName>style.visibility</p:attrName>
                                        </p:attrNameLst>
                                      </p:cBhvr>
                                      <p:to>
                                        <p:strVal val="visible"/>
                                      </p:to>
                                    </p:set>
                                    <p:animEffect transition="in" filter="fade">
                                      <p:cBhvr>
                                        <p:cTn id="55" dur="1000"/>
                                        <p:tgtEl>
                                          <p:spTgt spid="4">
                                            <p:txEl>
                                              <p:pRg st="8" end="8"/>
                                            </p:txEl>
                                          </p:spTgt>
                                        </p:tgtEl>
                                      </p:cBhvr>
                                    </p:animEffect>
                                    <p:anim calcmode="lin" valueType="num">
                                      <p:cBhvr>
                                        <p:cTn id="56"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7"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4">
                                            <p:txEl>
                                              <p:pRg st="9" end="9"/>
                                            </p:txEl>
                                          </p:spTgt>
                                        </p:tgtEl>
                                        <p:attrNameLst>
                                          <p:attrName>style.visibility</p:attrName>
                                        </p:attrNameLst>
                                      </p:cBhvr>
                                      <p:to>
                                        <p:strVal val="visible"/>
                                      </p:to>
                                    </p:set>
                                    <p:animEffect transition="in" filter="fade">
                                      <p:cBhvr>
                                        <p:cTn id="62" dur="1000"/>
                                        <p:tgtEl>
                                          <p:spTgt spid="4">
                                            <p:txEl>
                                              <p:pRg st="9" end="9"/>
                                            </p:txEl>
                                          </p:spTgt>
                                        </p:tgtEl>
                                      </p:cBhvr>
                                    </p:animEffect>
                                    <p:anim calcmode="lin" valueType="num">
                                      <p:cBhvr>
                                        <p:cTn id="63"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64"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360000" tIns="360000" rIns="360000" bIns="360000" rtlCol="0">
        <a:noAutofit/>
      </a:bodyPr>
      <a:lstStyle>
        <a:defPPr algn="ctr">
          <a:defRPr sz="240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enutzerdefiniertes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2935</Words>
  <Application>Microsoft Office PowerPoint</Application>
  <PresentationFormat>Breitbild</PresentationFormat>
  <Paragraphs>320</Paragraphs>
  <Slides>24</Slides>
  <Notes>0</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24</vt:i4>
      </vt:variant>
    </vt:vector>
  </HeadingPairs>
  <TitlesOfParts>
    <vt:vector size="30" baseType="lpstr">
      <vt:lpstr>Arial</vt:lpstr>
      <vt:lpstr>Calibri</vt:lpstr>
      <vt:lpstr>Calibri Light</vt:lpstr>
      <vt:lpstr>Frutiger</vt:lpstr>
      <vt:lpstr>Office</vt:lpstr>
      <vt:lpstr>Benutzerdefiniertes Design</vt:lpstr>
      <vt:lpstr>Europarecht  Kurseinheit 2</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    Europarecht  FALL 2 – Einschränkung des Handelsverkehrs mit Drittstaaten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Stefan Middel</dc:creator>
  <cp:lastModifiedBy>Jana Panten</cp:lastModifiedBy>
  <cp:revision>574</cp:revision>
  <cp:lastPrinted>2020-04-02T20:08:46Z</cp:lastPrinted>
  <dcterms:created xsi:type="dcterms:W3CDTF">2020-03-20T12:42:26Z</dcterms:created>
  <dcterms:modified xsi:type="dcterms:W3CDTF">2026-09-11T07:01:03Z</dcterms:modified>
</cp:coreProperties>
</file>