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4"/>
  </p:notesMasterIdLst>
  <p:sldIdLst>
    <p:sldId id="256" r:id="rId3"/>
    <p:sldId id="392" r:id="rId4"/>
    <p:sldId id="441" r:id="rId5"/>
    <p:sldId id="442" r:id="rId6"/>
    <p:sldId id="444" r:id="rId7"/>
    <p:sldId id="459" r:id="rId8"/>
    <p:sldId id="431" r:id="rId9"/>
    <p:sldId id="395" r:id="rId10"/>
    <p:sldId id="446" r:id="rId11"/>
    <p:sldId id="447" r:id="rId12"/>
    <p:sldId id="448" r:id="rId13"/>
    <p:sldId id="449" r:id="rId14"/>
    <p:sldId id="450" r:id="rId15"/>
    <p:sldId id="451" r:id="rId16"/>
    <p:sldId id="453" r:id="rId17"/>
    <p:sldId id="452" r:id="rId18"/>
    <p:sldId id="454" r:id="rId19"/>
    <p:sldId id="455" r:id="rId20"/>
    <p:sldId id="456" r:id="rId21"/>
    <p:sldId id="457" r:id="rId22"/>
    <p:sldId id="458" r:id="rId23"/>
  </p:sldIdLst>
  <p:sldSz cx="12192000" cy="6858000"/>
  <p:notesSz cx="9144000" cy="6858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9EFE17A2-1C6D-4BAC-89BB-45BAE9360C60}">
          <p14:sldIdLst>
            <p14:sldId id="256"/>
          </p14:sldIdLst>
        </p14:section>
        <p14:section name="Abschnitt ohne Titel" id="{829043A9-710D-4005-AA1E-42AE4A314CFE}">
          <p14:sldIdLst>
            <p14:sldId id="392"/>
            <p14:sldId id="441"/>
            <p14:sldId id="442"/>
            <p14:sldId id="444"/>
            <p14:sldId id="459"/>
            <p14:sldId id="431"/>
            <p14:sldId id="395"/>
            <p14:sldId id="446"/>
            <p14:sldId id="447"/>
            <p14:sldId id="448"/>
            <p14:sldId id="449"/>
            <p14:sldId id="450"/>
            <p14:sldId id="451"/>
            <p14:sldId id="453"/>
            <p14:sldId id="452"/>
            <p14:sldId id="454"/>
            <p14:sldId id="455"/>
            <p14:sldId id="456"/>
            <p14:sldId id="457"/>
            <p14:sldId id="4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efan Middel" initials="SM" lastIdx="1" clrIdx="0">
    <p:extLst>
      <p:ext uri="{19B8F6BF-5375-455C-9EA6-DF929625EA0E}">
        <p15:presenceInfo xmlns:p15="http://schemas.microsoft.com/office/powerpoint/2012/main" userId="48576bd07de5ada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8A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77" autoAdjust="0"/>
    <p:restoredTop sz="94250" autoAdjust="0"/>
  </p:normalViewPr>
  <p:slideViewPr>
    <p:cSldViewPr snapToGrid="0">
      <p:cViewPr varScale="1">
        <p:scale>
          <a:sx n="112" d="100"/>
          <a:sy n="112" d="100"/>
        </p:scale>
        <p:origin x="125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179484" y="2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F9A1E-3821-4ECE-A3D5-7D8FBF6C4361}" type="datetimeFigureOut">
              <a:rPr lang="de-DE" smtClean="0"/>
              <a:t>22.06.2026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145BD1-4E92-432D-AAF1-FF572573D6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0804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049600-72A7-4AD0-A597-B68FCDEF32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6C4C722-DAEF-4747-A08E-06E9ABB346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C6E9CE-6140-4A9D-8C66-469B5BD48B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58B1371-8631-42E9-BE17-DC0735795914}" type="datetime1">
              <a:rPr lang="de-DE" smtClean="0"/>
              <a:t>22.06.2026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C743247-B6E4-41B1-B9D9-D10C9F381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CDBF26-4062-411B-904A-2D4B45A70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2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A22B41-7686-4265-AEA9-987C85E1D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23269E8-5A39-48D0-A114-5918432A6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45B0C1A-E376-4056-B2B8-FCEC6E20EC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A90930D-D50B-426E-A173-AECD7B9836B0}" type="datetime1">
              <a:rPr lang="de-DE" smtClean="0"/>
              <a:t>22.06.2026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5E464F-9160-4D30-97E0-C4035CBA2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228D07-DDD8-4E7D-99E0-5ABF489EC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649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95B535-F8F1-4462-9DA2-F2A5C87D8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EC5DC71-1613-49E4-9471-00C5D2C56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F9FF71F-0484-47D8-936D-0E52F0E751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B9311F-C712-40F1-B9D2-378F1BE6EB0B}" type="datetime1">
              <a:rPr lang="de-DE" smtClean="0"/>
              <a:t>22.06.2026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E6D419-25BD-4A34-9CFA-0CAC2BFC5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C6CFA0-0C43-4E53-B2F7-E21836216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2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5DECDC-2CAF-492A-A820-54F341992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4913A42-88C8-41F3-AF00-2B2ED11ABE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267D310-667B-4503-A485-4D6E09E6C8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A4DBDE-80C3-4919-B15B-0AA55FE4F5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AC43AA-69B8-4B77-9EF0-62922C7B784F}" type="datetime1">
              <a:rPr lang="de-DE" smtClean="0"/>
              <a:t>22.06.2026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3D0571E-947C-4EEC-82B5-B57090FB8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D696F84-494B-446C-AC4F-365494261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956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C1C871-DF33-49E6-ADB3-7FB19C782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B8388D8-174F-472A-84AF-BA5D9B5AB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FB24BBB-0585-4331-85FB-C45BB7BD09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A65954F-8A36-4E91-A935-382A4591A0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26447BD-652A-4799-82A3-168060CEFA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5BDDDFE-0B79-46A7-96C9-422FDD820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E440B46-1CF0-48AA-B8EB-92CF39E83072}" type="datetime1">
              <a:rPr lang="de-DE" smtClean="0"/>
              <a:t>22.06.2026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2B8FB52-EFF1-483E-9D8B-28892F480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D7C62B7-F3AD-4072-AA98-C8F9153CE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373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38DAD1-98DC-4AAE-B855-686ABA3B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59A609C-4D4E-401A-B181-29A1A77FB2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8AAC53-A9A9-48E9-9D9E-7AA30225DBFB}" type="datetime1">
              <a:rPr lang="de-DE" smtClean="0"/>
              <a:t>22.06.2026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A06DA16-ED91-47A5-9633-9D9714FC8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6E0967C-BB27-48D8-9119-8651736A0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723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C8FC598-4DA0-413F-A07D-FBB28589E8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8433BF-D6F0-45C4-99E7-FF0E46AF16F5}" type="datetime1">
              <a:rPr lang="de-DE" smtClean="0"/>
              <a:t>22.06.2026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69424B8-A2CF-4758-92A7-FA6EC260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C7239A2-042A-4B98-8AF0-DC7ED2E45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493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F8E823-5568-40F0-91F1-39BBD21C6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BC8C6A-0016-461A-8674-558FA12F7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3262711-45B3-4E25-B18C-CD7EA78255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29000C2-CE9F-4F7C-B6E7-2086E02EA6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9A3514-6D38-4C0A-9142-ACDD54AF831C}" type="datetime1">
              <a:rPr lang="de-DE" smtClean="0"/>
              <a:t>22.06.2026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D6C63D0-8AA3-4943-85C1-ECB659BCB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AFE169B-4464-4EFB-8AAA-7BC87FA98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683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E46630-CC90-4EE0-89F8-0F6EAC420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0D84E0B-5199-46B9-98BC-A78D4BCAD7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EB85318-EEE7-4AF0-8CF7-9633ECB827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9FD5FB-7C92-4717-9AA2-ABBBF682DB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EEED42-3888-4AB6-AFC5-456A95ED250D}" type="datetime1">
              <a:rPr lang="de-DE" smtClean="0"/>
              <a:t>22.06.2026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32AAAE8-0BF0-4424-8A5B-25C596F19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27B736-4A0B-478D-A7FB-5705A37CE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28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3EF548-B8A4-4158-BEC7-038BDE173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626CE7-C233-4B8A-8A8E-F400836E0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B17F5EF-304E-41FB-841B-16FC0182D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66B0FFB-4B15-4430-91C9-895AAACD4E45}" type="datetime1">
              <a:rPr lang="de-DE" smtClean="0"/>
              <a:t>22.06.2026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81AC02-6B88-4D31-A276-2081F79C2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1A3CAA-2CE7-48F2-A4C7-0E3F1E5AA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473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22073C3-67C9-47CC-BE55-D9A6955114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B499C2D-7298-4DE8-8253-C16E53209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3A15FEC-07FC-4564-AECB-F162BF9E92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4DF6DD-F3EC-45F3-B061-66A9BA8B46CD}" type="datetime1">
              <a:rPr lang="de-DE" smtClean="0"/>
              <a:t>22.06.2026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2D4D40D-E626-4078-91CA-00B9E646C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68643A-EA4D-4D92-9E40-05995864D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38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B30186-50EB-4569-A027-C38EDA6385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D44D7BE-D056-49E6-957B-56F7B7B2F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247939B-01BF-4EC0-BE80-CFBB2D98B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CDB52-D655-4230-A096-111D2FA6B715}" type="datetime1">
              <a:rPr lang="de-DE" smtClean="0"/>
              <a:t>22.06.2026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34B95D5-6128-4C47-9E5C-3C0D571EA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743026-E759-4F75-9E3A-272095EBF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097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9304F8-C02B-42AE-B28D-ABE5177FE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D47172-3CDA-48C6-B73E-655913A5D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1EDDAFB-8043-4B23-A58B-47C8E26AA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B6AD7-5C5F-4753-9EDA-C4D6A1681EAB}" type="datetime1">
              <a:rPr lang="de-DE" smtClean="0"/>
              <a:t>22.06.2026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FD9038-D560-449C-AC69-E8592CD63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C4BCF5-19D7-44C6-93CF-E8D52D47A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221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7CADD2-3C9D-4835-80D5-CBB6607CD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7718932-B649-4877-ACF2-DEEB69AAD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72C302-3640-4406-AA74-38E40DCEC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FF6D6-D2C2-4B1E-AC83-54ACA62E9996}" type="datetime1">
              <a:rPr lang="de-DE" smtClean="0"/>
              <a:t>22.06.2026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254148-2274-44AA-BFD2-90810C393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DEB055D-1F67-42D7-92A0-8AA7C24CB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533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1F61F-0832-453A-B3A3-C9D8DC837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1E6594-44AD-4F99-9303-05C380033E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7108A04-57C2-4E94-83FB-2F34A45B1C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97A100E-FEC8-4E43-ABD7-62365C510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8B11D-A991-4856-B7BF-56D7E58D77E6}" type="datetime1">
              <a:rPr lang="de-DE" smtClean="0"/>
              <a:t>22.06.2026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000BFE8-2864-4770-B67A-96D6AE4C9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58625C8-BAB4-47FC-BC01-B56C81894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303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F968DF-EA77-468D-87C3-D77A92558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F82D98-BB0D-4A3E-8030-22509E8F3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593014A-164A-468E-887E-9457B9206A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B2873B-1C98-4120-B6DC-5B77C4C87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96548DE-2B5E-44CD-A049-ECC02FC52E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B77F02F-11AC-4C37-9F67-FD5B74B09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CDC7B-2FE5-4B8D-A164-ED67A5E5F36D}" type="datetime1">
              <a:rPr lang="de-DE" smtClean="0"/>
              <a:t>22.06.2026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CC0DFBA-FD09-4E02-B510-86EA13DEF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C16707F-7F01-42AD-855D-A0DBD40C2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696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A86719-CABE-488F-BC2B-F8BC78617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4DF8B6D-4017-46BA-9872-152865CB3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BFE02-6DF4-48A4-9A13-819EA5233DC3}" type="datetime1">
              <a:rPr lang="de-DE" smtClean="0"/>
              <a:t>22.06.2026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646823B-90CC-4E66-8AD8-5E02A653E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ED6BC18-0BCC-40B0-B74E-6337C5A5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719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FF61BA9-96A0-41FB-B955-0502537B1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6C6DE-2631-4449-82CA-C7B002297492}" type="datetime1">
              <a:rPr lang="de-DE" smtClean="0"/>
              <a:t>22.06.2026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3C6D298-4D73-4C3A-860A-FB147E3D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2C2F33D-FB39-4E2F-B070-8BBBC3DEE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935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223FC4-A4F9-453D-AB83-D9C435B0E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866D7E-FBCE-4F7F-AD7F-30A7E6027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C875029-22C9-4417-B90B-74E139E57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A00B1AB-6FB0-413A-BBBA-0876BC5BF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93BBA-1E86-45F7-9E46-08799DFA16D5}" type="datetime1">
              <a:rPr lang="de-DE" smtClean="0"/>
              <a:t>22.06.2026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0529B87-83E1-4195-9EC9-48DC35B15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38868C8-B082-439C-921B-A5BA137C1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397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6E1DBB-DE30-4DF0-9D32-E816E0E6F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03AC2F9-6E5B-4BFD-B247-15E47951C7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2FD57AD-8511-445C-A305-912A2380D8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9447ACB-A493-4572-8C37-53ED09A67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A5697-48CC-427B-A3A6-1A507D8F9B02}" type="datetime1">
              <a:rPr lang="de-DE" smtClean="0"/>
              <a:t>22.06.2026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A7D557-2107-45C7-A2F2-7D5303A99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5DFAC30-B23D-4897-95B3-7CDBB6F42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50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D5F19B-D038-4C16-B726-5ADF3C0F6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AF67943-C285-4A75-85DF-567749528A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63F1712-29C5-4923-A639-7E90B449E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7FC69-3EDC-4C1A-824F-B34CF245A85C}" type="datetime1">
              <a:rPr lang="de-DE" smtClean="0"/>
              <a:t>22.06.2026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0B8A40-DEAE-4596-AB95-40568DF8C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810F92-2077-4DE1-B213-666D7F191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962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9A402CD-A87A-4D43-8037-D6F3F60B6A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805ACAD-9E91-4C4D-9129-D90803D959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F30F3DA-1AB1-4450-9BF7-37F617271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A82BE-50E8-4724-A3FB-EA8C7332D7D0}" type="datetime1">
              <a:rPr lang="de-DE" smtClean="0"/>
              <a:t>22.06.2026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DC8E54-8C47-4CEB-BF6F-27B86357E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A11D70-3986-4583-98F7-7A4A18D56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728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E9A3F28-3ECD-483D-BFE8-FB8028D9F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609600"/>
            <a:ext cx="10515600" cy="556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187F33F-5037-4211-A57D-E38FCA5CAA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3923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5AE5D47-C72F-4F54-8034-CDC2F2B84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7ED68E3-86C3-4103-80DB-0B5F8C50F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4F6559-1CB1-4782-92D4-648DD43FDA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09493-937E-4689-8725-2D168DDF5BA9}" type="datetime1">
              <a:rPr lang="de-DE" smtClean="0"/>
              <a:t>22.06.2026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F24DD8-568E-422A-A9AA-6CD5B0E1C7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EE0030-3114-42E2-BF7F-870966610F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1746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F370D198-0B46-88C9-B62D-C99345382D3C}"/>
              </a:ext>
            </a:extLst>
          </p:cNvPr>
          <p:cNvSpPr/>
          <p:nvPr/>
        </p:nvSpPr>
        <p:spPr>
          <a:xfrm>
            <a:off x="0" y="154902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AFCD795-5B8F-4ABE-9B00-7722800283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74878" y="2639838"/>
            <a:ext cx="9144000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Grundrechte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Kurseinheit 1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2A598C1-A2D4-4AC0-8CF1-53CE05D66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1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87F2625-9AAC-4C89-9DF7-CF115BE217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1B3D5EF7-AFB9-BCDB-8704-C85A0743B1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092"/>
          <a:stretch>
            <a:fillRect/>
          </a:stretch>
        </p:blipFill>
        <p:spPr>
          <a:xfrm>
            <a:off x="-3895868" y="313898"/>
            <a:ext cx="7791735" cy="6858000"/>
          </a:xfrm>
          <a:prstGeom prst="rect">
            <a:avLst/>
          </a:prstGeom>
          <a:effectLst>
            <a:outerShdw blurRad="38100" dist="38100" dir="135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2399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573677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 defTabSz="360000">
              <a:defRPr/>
            </a:pPr>
            <a:r>
              <a:rPr lang="de-DE" sz="2400" b="1" u="sng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Grundrechts-Funktionen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DE4CABB6-C563-4C20-BC46-FD525FC73BED}"/>
              </a:ext>
            </a:extLst>
          </p:cNvPr>
          <p:cNvCxnSpPr>
            <a:cxnSpLocks/>
          </p:cNvCxnSpPr>
          <p:nvPr/>
        </p:nvCxnSpPr>
        <p:spPr>
          <a:xfrm flipH="1">
            <a:off x="2496000" y="1069070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33B4DDA3-E58E-4CF4-9910-634923D34A16}"/>
              </a:ext>
            </a:extLst>
          </p:cNvPr>
          <p:cNvCxnSpPr>
            <a:cxnSpLocks/>
          </p:cNvCxnSpPr>
          <p:nvPr/>
        </p:nvCxnSpPr>
        <p:spPr>
          <a:xfrm>
            <a:off x="6096000" y="1069070"/>
            <a:ext cx="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0253177F-17B2-440B-8702-242FA74ACDD0}"/>
              </a:ext>
            </a:extLst>
          </p:cNvPr>
          <p:cNvCxnSpPr>
            <a:cxnSpLocks/>
          </p:cNvCxnSpPr>
          <p:nvPr/>
        </p:nvCxnSpPr>
        <p:spPr>
          <a:xfrm>
            <a:off x="6096000" y="1064177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E23623C4-506E-48FF-9856-E08F22D9CD82}"/>
              </a:ext>
            </a:extLst>
          </p:cNvPr>
          <p:cNvSpPr txBox="1"/>
          <p:nvPr/>
        </p:nvSpPr>
        <p:spPr>
          <a:xfrm>
            <a:off x="1083076" y="1136343"/>
            <a:ext cx="3513758" cy="355106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status</a:t>
            </a:r>
            <a:r>
              <a:rPr lang="de-DE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negativus</a:t>
            </a:r>
            <a:endParaRPr lang="de-DE" sz="24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Freiheit vom Staat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Abwehrrecht, insbes. 	„Adressatentheorie“ 	(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zumind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Art. 2 I GG: 	allg. Handlungsfreiheit)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3F4F67C-D153-4FD6-88A5-06F912599464}"/>
              </a:ext>
            </a:extLst>
          </p:cNvPr>
          <p:cNvSpPr txBox="1"/>
          <p:nvPr/>
        </p:nvSpPr>
        <p:spPr>
          <a:xfrm>
            <a:off x="4790385" y="1136343"/>
            <a:ext cx="3409024" cy="355106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status</a:t>
            </a:r>
            <a:r>
              <a:rPr lang="de-DE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positivus</a:t>
            </a:r>
            <a:endParaRPr lang="de-DE" sz="24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Freiheit nicht ohne 	den Staat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GR als objektive Wer-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teordnung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/ Prinzipien 	(vgl. Art. 1 III GG)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4572F04A-0928-4939-B2AA-B0C4C6823D03}"/>
              </a:ext>
            </a:extLst>
          </p:cNvPr>
          <p:cNvSpPr txBox="1"/>
          <p:nvPr/>
        </p:nvSpPr>
        <p:spPr>
          <a:xfrm>
            <a:off x="8426667" y="1136343"/>
            <a:ext cx="3534514" cy="355106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status</a:t>
            </a:r>
            <a:r>
              <a:rPr lang="de-DE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activus</a:t>
            </a:r>
            <a:endParaRPr lang="de-DE" sz="24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Freiheit im und für 	den Staat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insbes. Beamtenrecht 	und Wahlrecht (Art. 33, 	38 GG)</a:t>
            </a:r>
          </a:p>
        </p:txBody>
      </p: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0608B729-3AC6-4A9D-AD7E-D5B633D3AD54}"/>
              </a:ext>
            </a:extLst>
          </p:cNvPr>
          <p:cNvCxnSpPr>
            <a:cxnSpLocks/>
          </p:cNvCxnSpPr>
          <p:nvPr/>
        </p:nvCxnSpPr>
        <p:spPr>
          <a:xfrm>
            <a:off x="6096000" y="4451627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feld 28">
            <a:extLst>
              <a:ext uri="{FF2B5EF4-FFF2-40B4-BE49-F238E27FC236}">
                <a16:creationId xmlns:a16="http://schemas.microsoft.com/office/drawing/2014/main" id="{FDFE47AA-F622-471D-9179-20DB776E1680}"/>
              </a:ext>
            </a:extLst>
          </p:cNvPr>
          <p:cNvSpPr txBox="1"/>
          <p:nvPr/>
        </p:nvSpPr>
        <p:spPr>
          <a:xfrm>
            <a:off x="1083076" y="4620303"/>
            <a:ext cx="10946167" cy="223769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1.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(originäre) Leistungsrechte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(erstmalige) Begünstigung direkt aus GR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2.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(derivative) Teilhaberechte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Begünstigung wie andere (Art. 3 I GG)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3.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GR-Schutzpflichten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Schutz vor Beeinträchtigungen Dritter (z.B. Art. 2 II 1 GG)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4.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mittelbare Drittwirkung im Privatrecht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Einstrahlung (z.B. § 242 BGB)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B07DF1C-920C-9DD0-7B39-1F83937126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EB73294D-0735-CE50-6ECA-BE7B7A07E457}"/>
              </a:ext>
            </a:extLst>
          </p:cNvPr>
          <p:cNvSpPr/>
          <p:nvPr/>
        </p:nvSpPr>
        <p:spPr>
          <a:xfrm>
            <a:off x="0" y="102357"/>
            <a:ext cx="2333243" cy="9208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Kurseinheit 1</a:t>
            </a:r>
          </a:p>
        </p:txBody>
      </p:sp>
    </p:spTree>
    <p:extLst>
      <p:ext uri="{BB962C8B-B14F-4D97-AF65-F5344CB8AC3E}">
        <p14:creationId xmlns:p14="http://schemas.microsoft.com/office/powerpoint/2010/main" val="4280834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019679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 defTabSz="360000">
              <a:defRPr/>
            </a:pPr>
            <a:r>
              <a:rPr lang="de-DE" sz="2400" b="1" u="sng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Grundrechts-Berechtigung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DE4CABB6-C563-4C20-BC46-FD525FC73BED}"/>
              </a:ext>
            </a:extLst>
          </p:cNvPr>
          <p:cNvCxnSpPr>
            <a:cxnSpLocks/>
          </p:cNvCxnSpPr>
          <p:nvPr/>
        </p:nvCxnSpPr>
        <p:spPr>
          <a:xfrm flipH="1">
            <a:off x="2496000" y="1069070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0253177F-17B2-440B-8702-242FA74ACDD0}"/>
              </a:ext>
            </a:extLst>
          </p:cNvPr>
          <p:cNvCxnSpPr>
            <a:cxnSpLocks/>
          </p:cNvCxnSpPr>
          <p:nvPr/>
        </p:nvCxnSpPr>
        <p:spPr>
          <a:xfrm>
            <a:off x="6096000" y="1069070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E23623C4-506E-48FF-9856-E08F22D9CD82}"/>
              </a:ext>
            </a:extLst>
          </p:cNvPr>
          <p:cNvSpPr txBox="1"/>
          <p:nvPr/>
        </p:nvSpPr>
        <p:spPr>
          <a:xfrm>
            <a:off x="1083075" y="1136342"/>
            <a:ext cx="4687407" cy="55851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natürliche Personen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z.T. persönlicher Schutzbereich 	beschränkt auf „Deutsche“ i.S.v. 	Art. 116 GG (z.B. Art. 8 I, 11 I, 	12 I GG)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für Ausländer: Art. 2 I GG 		(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str.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de-DE" sz="2400" spc="-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insbes.</a:t>
            </a:r>
            <a:r>
              <a:rPr lang="de-DE" sz="2400" spc="-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bei</a:t>
            </a:r>
            <a:r>
              <a:rPr lang="de-DE" sz="2400" spc="-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EU-Ausländern; 	ggf. Übertragung</a:t>
            </a:r>
            <a:r>
              <a:rPr lang="de-DE" sz="2400" spc="-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des</a:t>
            </a:r>
            <a:r>
              <a:rPr lang="de-DE" sz="2400" spc="-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Schutz-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niveaus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des speziellen Frei-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heits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-GR)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4572F04A-0928-4939-B2AA-B0C4C6823D03}"/>
              </a:ext>
            </a:extLst>
          </p:cNvPr>
          <p:cNvSpPr txBox="1"/>
          <p:nvPr/>
        </p:nvSpPr>
        <p:spPr>
          <a:xfrm>
            <a:off x="6445188" y="1136343"/>
            <a:ext cx="5515993" cy="55851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inländische juristische Personen</a:t>
            </a:r>
          </a:p>
          <a:p>
            <a:pPr defTabSz="360000">
              <a:lnSpc>
                <a:spcPct val="150000"/>
              </a:lnSpc>
            </a:pPr>
            <a:r>
              <a:rPr lang="de-DE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(Art. 19 III GG)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auch Personenvereinigung (z.B. 	GbR, nicht eingetragener Verein)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auch aus EU-Mitgliedstaaten (da	Diskriminierungsverbot und Grund-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freiheiten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, vgl. Art. 18, 26 II AEUV)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soweit sie ihrem Wesen nach auf 	diese anwendbar sind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jur. Personen des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öffentl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Rechts?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5B40C9B-DC60-A440-DA95-747DB0F769F5}"/>
              </a:ext>
            </a:extLst>
          </p:cNvPr>
          <p:cNvSpPr/>
          <p:nvPr/>
        </p:nvSpPr>
        <p:spPr>
          <a:xfrm>
            <a:off x="0" y="102357"/>
            <a:ext cx="2333243" cy="9208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Kurseinheit 1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D61EAEF-B1BA-A5E2-C727-4C8E1FD2F3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13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959128"/>
            <a:ext cx="11798424" cy="6019679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 defTabSz="360000">
              <a:defRPr/>
            </a:pPr>
            <a:r>
              <a:rPr lang="de-DE" sz="2400" b="1" u="sng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Prozessuale Durchsetzung von GR: Verfassungsbeschwerde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DE4CABB6-C563-4C20-BC46-FD525FC73BED}"/>
              </a:ext>
            </a:extLst>
          </p:cNvPr>
          <p:cNvCxnSpPr>
            <a:cxnSpLocks/>
          </p:cNvCxnSpPr>
          <p:nvPr/>
        </p:nvCxnSpPr>
        <p:spPr>
          <a:xfrm flipH="1">
            <a:off x="2496000" y="1587690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0253177F-17B2-440B-8702-242FA74ACDD0}"/>
              </a:ext>
            </a:extLst>
          </p:cNvPr>
          <p:cNvCxnSpPr>
            <a:cxnSpLocks/>
          </p:cNvCxnSpPr>
          <p:nvPr/>
        </p:nvCxnSpPr>
        <p:spPr>
          <a:xfrm>
            <a:off x="6096000" y="1587694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E23623C4-506E-48FF-9856-E08F22D9CD82}"/>
              </a:ext>
            </a:extLst>
          </p:cNvPr>
          <p:cNvSpPr txBox="1"/>
          <p:nvPr/>
        </p:nvSpPr>
        <p:spPr>
          <a:xfrm>
            <a:off x="1083075" y="1764151"/>
            <a:ext cx="4687407" cy="440332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Bundes-VB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Art. 94 I Nr. 4a GG,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§ 13 Nr. 8a BVerfGG,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§§ 90 ff BVerfGG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4572F04A-0928-4939-B2AA-B0C4C6823D03}"/>
              </a:ext>
            </a:extLst>
          </p:cNvPr>
          <p:cNvSpPr txBox="1"/>
          <p:nvPr/>
        </p:nvSpPr>
        <p:spPr>
          <a:xfrm>
            <a:off x="6445188" y="1784623"/>
            <a:ext cx="5515993" cy="44033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Landes-VB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: 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Verletzung von Landes-GR 					durch die Landes-Gewalt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Bln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	Art. 84 II Nr. 5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VvB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§ 14 Nr. 6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VerfGHG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§§ 49 ff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VerfGHG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Bbg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	Art. 113 Nr. 4, Art. 6 II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VerfBbg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§ 12 Nr. 4 VerfGGBbg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§§ 45 ff VerfGGBbg</a:t>
            </a:r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CF52C531-EDC1-43A7-B0B2-81F9C3260DDD}"/>
              </a:ext>
            </a:extLst>
          </p:cNvPr>
          <p:cNvCxnSpPr>
            <a:cxnSpLocks/>
          </p:cNvCxnSpPr>
          <p:nvPr/>
        </p:nvCxnSpPr>
        <p:spPr>
          <a:xfrm>
            <a:off x="2496000" y="4237630"/>
            <a:ext cx="0" cy="207137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hteck 15">
            <a:extLst>
              <a:ext uri="{FF2B5EF4-FFF2-40B4-BE49-F238E27FC236}">
                <a16:creationId xmlns:a16="http://schemas.microsoft.com/office/drawing/2014/main" id="{4519988C-10E8-F76D-CC37-3A56BF290256}"/>
              </a:ext>
            </a:extLst>
          </p:cNvPr>
          <p:cNvSpPr/>
          <p:nvPr/>
        </p:nvSpPr>
        <p:spPr>
          <a:xfrm>
            <a:off x="0" y="102357"/>
            <a:ext cx="2333243" cy="9208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Kurseinheit 1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8481B1A0-9B04-69F7-4943-736A569B7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80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305883" y="508744"/>
            <a:ext cx="1179842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 defTabSz="360000">
              <a:defRPr/>
            </a:pPr>
            <a:r>
              <a:rPr lang="de-DE" sz="2400" b="1" u="sng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Prozessuale Durchsetzung von GR: Prozessfähigkeit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Prozessfähigkeit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meint, Prozesshandlungen selbst oder durch selbst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				stellte Vertreter wirksam vorzunehmen oder entgegenzunehmen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im BVerfGG: keine Regelung, ggf. Rückgriff auf § 62 I Nr. 1 / Nr. 2 VwGO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bei fehlender oder beschränkter Geschäftsfähigkeit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i.d.R. Vertretung (durch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Eltern, § 1629 BGB) unnötig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, da Verfassungsbeschwerde der Durchsetzung 			von GR dient, die unabhängig von Volljährigkeit gelten können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maßgeblich: GR-Mündigkeit  / Einsichtsfähigkeit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bzgl. konkreten GR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D5660EAE-FCF9-4CEA-8F1B-03BBC76192A7}"/>
              </a:ext>
            </a:extLst>
          </p:cNvPr>
          <p:cNvCxnSpPr>
            <a:cxnSpLocks/>
          </p:cNvCxnSpPr>
          <p:nvPr/>
        </p:nvCxnSpPr>
        <p:spPr>
          <a:xfrm>
            <a:off x="6096000" y="2871900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59DD83C7-BAC5-4E90-865A-A95EEC34A76D}"/>
              </a:ext>
            </a:extLst>
          </p:cNvPr>
          <p:cNvCxnSpPr>
            <a:cxnSpLocks/>
          </p:cNvCxnSpPr>
          <p:nvPr/>
        </p:nvCxnSpPr>
        <p:spPr>
          <a:xfrm flipH="1">
            <a:off x="2496000" y="2871900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D72C5A59-E5AF-46B7-B7F9-19A82685165E}"/>
              </a:ext>
            </a:extLst>
          </p:cNvPr>
          <p:cNvSpPr txBox="1"/>
          <p:nvPr/>
        </p:nvSpPr>
        <p:spPr>
          <a:xfrm>
            <a:off x="1460310" y="3144020"/>
            <a:ext cx="4073858" cy="1065322"/>
          </a:xfrm>
          <a:prstGeom prst="rect">
            <a:avLst/>
          </a:prstGeom>
          <a:noFill/>
          <a:ln>
            <a:solidFill>
              <a:srgbClr val="EE8A22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die nach bürgerlichem Recht Geschäftsfähigen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20FCAB20-84FD-4987-A255-4EA3C46F404A}"/>
              </a:ext>
            </a:extLst>
          </p:cNvPr>
          <p:cNvSpPr txBox="1"/>
          <p:nvPr/>
        </p:nvSpPr>
        <p:spPr>
          <a:xfrm>
            <a:off x="6253655" y="3150844"/>
            <a:ext cx="5624667" cy="1065322"/>
          </a:xfrm>
          <a:prstGeom prst="rect">
            <a:avLst/>
          </a:prstGeom>
          <a:noFill/>
          <a:ln>
            <a:solidFill>
              <a:srgbClr val="EE8A22"/>
            </a:solidFill>
          </a:ln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die nach bürgerlichem Recht in der Ge-</a:t>
            </a:r>
            <a:r>
              <a:rPr lang="de-DE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schäftsfähigkeit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 Beschränkten, soweit…“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9ACFCD56-098B-9F72-EF95-B0B5BDC47039}"/>
              </a:ext>
            </a:extLst>
          </p:cNvPr>
          <p:cNvSpPr/>
          <p:nvPr/>
        </p:nvSpPr>
        <p:spPr>
          <a:xfrm>
            <a:off x="1" y="102357"/>
            <a:ext cx="2058536" cy="846162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Kurseinheit 1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DB25223-3B10-8E4C-5D7C-7FFBCED8B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133463" y="1"/>
            <a:ext cx="2058536" cy="104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949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61B1F-36EF-5181-5D0C-9AB64F208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31EEBA73-D50D-ABA5-6BC1-7C0EB746A7E0}"/>
              </a:ext>
            </a:extLst>
          </p:cNvPr>
          <p:cNvSpPr/>
          <p:nvPr/>
        </p:nvSpPr>
        <p:spPr>
          <a:xfrm>
            <a:off x="0" y="154902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B8C157-8652-B887-14A3-93EC152D2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40371"/>
            <a:ext cx="9144000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Grundrechte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FALL 1 – Reiten im Walde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CA93AB7-ED4A-CAE2-8ED6-5BF081551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6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CD57A36-00EA-AB6B-67B2-8A12749F1C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D1943FB-24F8-4194-693E-FC821CEC1C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86"/>
          <a:stretch>
            <a:fillRect/>
          </a:stretch>
        </p:blipFill>
        <p:spPr>
          <a:xfrm>
            <a:off x="2797792" y="3663156"/>
            <a:ext cx="3971498" cy="3150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50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71791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1: Reiten</a:t>
            </a:r>
            <a:r>
              <a:rPr kumimoji="0" lang="de-DE" sz="2400" b="1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im Walde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       		</a:t>
            </a: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6E28A3A-7E1A-4E6D-A4E1-84DCF77DF76C}"/>
              </a:ext>
            </a:extLst>
          </p:cNvPr>
          <p:cNvCxnSpPr>
            <a:cxnSpLocks/>
          </p:cNvCxnSpPr>
          <p:nvPr/>
        </p:nvCxnSpPr>
        <p:spPr>
          <a:xfrm>
            <a:off x="3266983" y="1990554"/>
            <a:ext cx="5024756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18">
            <a:extLst>
              <a:ext uri="{FF2B5EF4-FFF2-40B4-BE49-F238E27FC236}">
                <a16:creationId xmlns:a16="http://schemas.microsoft.com/office/drawing/2014/main" id="{323E34FF-4332-4E58-AA91-C3031E1F6CE1}"/>
              </a:ext>
            </a:extLst>
          </p:cNvPr>
          <p:cNvSpPr txBox="1"/>
          <p:nvPr/>
        </p:nvSpPr>
        <p:spPr>
          <a:xfrm>
            <a:off x="8826366" y="2692596"/>
            <a:ext cx="3156015" cy="202256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5AEF5AF6-BD2D-43D8-853A-DF7BAE45B424}"/>
              </a:ext>
            </a:extLst>
          </p:cNvPr>
          <p:cNvSpPr txBox="1"/>
          <p:nvPr/>
        </p:nvSpPr>
        <p:spPr>
          <a:xfrm>
            <a:off x="751506" y="1682545"/>
            <a:ext cx="2080462" cy="6211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 / Reiter e.V.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6F5B26E-891C-4ABA-A22C-9E9496EF912E}"/>
              </a:ext>
            </a:extLst>
          </p:cNvPr>
          <p:cNvSpPr txBox="1"/>
          <p:nvPr/>
        </p:nvSpPr>
        <p:spPr>
          <a:xfrm>
            <a:off x="8726755" y="1682545"/>
            <a:ext cx="2713739" cy="6211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</a:t>
            </a:r>
            <a:r>
              <a:rPr kumimoji="0" lang="de-DE" sz="2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50 II </a:t>
            </a:r>
            <a:r>
              <a:rPr kumimoji="0" lang="de-DE" sz="2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NLandschG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5CA26464-AD98-453D-B7D1-BBA459B24A00}"/>
              </a:ext>
            </a:extLst>
          </p:cNvPr>
          <p:cNvSpPr txBox="1"/>
          <p:nvPr/>
        </p:nvSpPr>
        <p:spPr>
          <a:xfrm>
            <a:off x="3266982" y="2414734"/>
            <a:ext cx="5024757" cy="245270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allg. Handlungsfreiheit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Landesgesetzgeber unzuständig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Gesetz zu unbestimmt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Vertrauensschutz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B04D0C83-C2D1-4343-B272-4C0888C79E63}"/>
              </a:ext>
            </a:extLst>
          </p:cNvPr>
          <p:cNvCxnSpPr>
            <a:cxnSpLocks/>
          </p:cNvCxnSpPr>
          <p:nvPr/>
        </p:nvCxnSpPr>
        <p:spPr>
          <a:xfrm>
            <a:off x="2831967" y="2250410"/>
            <a:ext cx="0" cy="2464753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feld 31">
            <a:extLst>
              <a:ext uri="{FF2B5EF4-FFF2-40B4-BE49-F238E27FC236}">
                <a16:creationId xmlns:a16="http://schemas.microsoft.com/office/drawing/2014/main" id="{8F797C4A-E1D7-4BA8-BA2C-1AE78EF72E00}"/>
              </a:ext>
            </a:extLst>
          </p:cNvPr>
          <p:cNvSpPr txBox="1"/>
          <p:nvPr/>
        </p:nvSpPr>
        <p:spPr>
          <a:xfrm>
            <a:off x="751506" y="4715164"/>
            <a:ext cx="2080462" cy="62112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BVerfG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14B08733-56E1-447D-B766-CDF3E3AE0409}"/>
              </a:ext>
            </a:extLst>
          </p:cNvPr>
          <p:cNvSpPr txBox="1"/>
          <p:nvPr/>
        </p:nvSpPr>
        <p:spPr>
          <a:xfrm>
            <a:off x="751506" y="2713506"/>
            <a:ext cx="1823009" cy="156886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Verfassungs-beschwerde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4582B21E-8115-F4CF-13D5-4E4304CF2FAC}"/>
              </a:ext>
            </a:extLst>
          </p:cNvPr>
          <p:cNvSpPr/>
          <p:nvPr/>
        </p:nvSpPr>
        <p:spPr>
          <a:xfrm>
            <a:off x="0" y="102357"/>
            <a:ext cx="2333243" cy="9208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1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61B27A5-B513-9DCB-58BB-C5E965D00F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76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2082509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 defTabSz="360000">
              <a:defRPr/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 1: Reiten im Walde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		Zulässigkeit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Zuständigkeit des BVerfG (enumerativ)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Verfassungsbeschwerde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Art. 94 I Nr. 4a GG, § 13 Nr. 8a BVerfGG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Verfahrensabhängige Voraussetzungen (§§ 90 ff BVerfGG)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Beschwerdeführer (§ 90 I BVerfGG)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jedermann = Träger von GR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a)		B = natürliche Person (+)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b)		Reiter e.V. = inländische juristische Person (Art. 19 III GG, vgl. § 21 BGB)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c)		Verbindung: § 21 BVerfGG („Personengruppe“) / § 66 BVerfGG analog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7F7F4409-D70C-4043-2A1D-85C625910B92}"/>
              </a:ext>
            </a:extLst>
          </p:cNvPr>
          <p:cNvSpPr/>
          <p:nvPr/>
        </p:nvSpPr>
        <p:spPr>
          <a:xfrm>
            <a:off x="0" y="102357"/>
            <a:ext cx="2333243" cy="9208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1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2EFCFC4-CB44-912E-57D2-9C01BFFC5B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65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2082509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Beschwerdegegenstand (§ 90 I BVerfGG)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Akt der öffentlichen Gewalt = alle drei Gewalten entsprechend GR-Bindung 				(vgl. Art. 1 III GG)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§ 50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NLandschG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= Legislativakt = „Rechtssatz-VB“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Beschwerdebefugnis (§ 90 I BVerfGG)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Möglichkeit der Verletzung von GR oder GR-gleichen Rechten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selbst, gegenwärtig, unmittelbar betroffen (ungeschrieben)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a)		B = Art. 2 I GG möglich, soweit allg. Handlungsfreiheit erfasst	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selbst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= eigene Rechte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gegenwärtig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= schon / noch (andauernd), bei Gesetz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ab Inkrafttreten 				(ausnahmsweise ab Verkündung, wenn schon Dispositionen nötig)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D5730070-140F-DE8E-99C4-834548816D38}"/>
              </a:ext>
            </a:extLst>
          </p:cNvPr>
          <p:cNvSpPr/>
          <p:nvPr/>
        </p:nvSpPr>
        <p:spPr>
          <a:xfrm>
            <a:off x="0" y="47765"/>
            <a:ext cx="1985749" cy="675565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1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E458CB6-9567-8360-F33C-F27825E62C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535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50053" y="723037"/>
            <a:ext cx="11691893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unmittelbar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= ohne weiteren Vollzugsakt (der Exekutive, z.B. VA)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(+), 	wenn Ge- / Verbotsgesetz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(+), 	da Reitwege-Kennzeichnung und Ausnahmen nur vom generellen 							Verbot nach § 50 II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NLandschG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befreien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b)		Reiter e.V. =	Art. 2 I GG (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Art. 19 III GG: 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ihrem Wesen nach auf diese 								anwendbar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“, d.h. insbes. GR-typische Gefährdungslage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ver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									gleichbar einer natürlichen Person) möglich?	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(-),	reitet nicht selbst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(-),	allenfalls mittelbar Mitgliederverlust		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Beschwerdebefugnis des Reiter e.V. (-), insoweit VB unzulässig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4D1C3172-EEF3-443E-FA46-FA3CF6B49A72}"/>
              </a:ext>
            </a:extLst>
          </p:cNvPr>
          <p:cNvSpPr/>
          <p:nvPr/>
        </p:nvSpPr>
        <p:spPr>
          <a:xfrm>
            <a:off x="0" y="47765"/>
            <a:ext cx="1985749" cy="675565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1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D9661AED-4403-79D5-C4CB-3FB1CA0CC9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153041" y="1"/>
            <a:ext cx="2038958" cy="1037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886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822648"/>
            <a:ext cx="11745159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4.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Rechtswegerschöpfung (§ 90 II BVerfGG) und Subsidiarität (ungeschrieben)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Rechtswegerschöpfung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jede gesetzlich normierte Möglichkeit der Anrufung eines Gerichts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direkter Rechtsschutz gegen formelle Gesetze für Bürger unmöglich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(wäre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prinzipale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NK, vgl. § 47 I VwGO: nur bei untergesetzlichen Normen, 				vgl. auch § 93 III BVerfGG: 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Gesetz oder gegen einen sonstigen Hoheitsakt, 			gegen den ein Rechtsweg nicht offensteht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Subsidiarität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	indirekter Rechtsschutz (gegen Beschwerdegegenstand), d.h. anderweitige 			Möglichkeit, der geltend gemachten GR-Verletzung abzuhelfen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EC8C1CFA-8C91-3400-4EC9-8BD07C972144}"/>
              </a:ext>
            </a:extLst>
          </p:cNvPr>
          <p:cNvSpPr/>
          <p:nvPr/>
        </p:nvSpPr>
        <p:spPr>
          <a:xfrm>
            <a:off x="0" y="47765"/>
            <a:ext cx="1985749" cy="675565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1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98577BA-7FD3-D080-E806-28BBA49075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153041" y="1"/>
            <a:ext cx="2038958" cy="1037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397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961182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Entlastung BVerfG: Sach- / Rechtslage aufbereitet beim Fachgericht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maßgeblich, ob fachgerichtliche Klärung erforderlich, um zu vermeiden, 					dass BVerfG auf ungesicherter Tatsachen- / Rechtsgrundlage entscheidet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Subsidiarität (-), wenn unmittelbar aus Verfassung ergebende Fragen streitig 				sind (spezifisch verfassungsrechtliche Fragen)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Indirekter Rechtsschutz möglich und zumutbar?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(1)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Möglich?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(+)	allg.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FKl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(§ 43 I, 1. Alt. VwGO), dass B nicht unter § 50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NLandschG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fällt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(+)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AnfKl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(§ 42 I, 1. Alt. VwGO) gegen Verkehrszeichen („Reitweg“)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		VG müsste inzident Verfassungsmäßigkeit der Norm prüfen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4AA65796-EE9D-69EF-3334-12BBA9C11966}"/>
              </a:ext>
            </a:extLst>
          </p:cNvPr>
          <p:cNvSpPr/>
          <p:nvPr/>
        </p:nvSpPr>
        <p:spPr>
          <a:xfrm>
            <a:off x="0" y="47765"/>
            <a:ext cx="1985749" cy="675565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1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904B2E8-7A6D-6C1F-F839-B14E15ED4D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153041" y="1"/>
            <a:ext cx="2038958" cy="1037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919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68989"/>
            <a:ext cx="11961182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(2)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Zumutbar?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(-)		Art. 100 I GG: bei formellen nachkonstitutionellen Gesetzen hat VG zwar 					Prüfungs-, aber keine Verwerfungskompetenz, d.h. Vorlage an BVerfG 						nötig (konkrete NK)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(-)		nur spezifisch verfassungsrechtliche Fragen (SV und einfachgesetzliche 					Rechtslage nach Wortlaut eindeutig), d.h. fachgerichtliches Verfahren 						offensichtlich sinn- und aussichtslos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[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Hinweis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	ebenso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(-), wenn Verstoß sanktionsbewährt, d.h. Straf- oder 								Bußgeldverfahren droht, vorbehaltlich der Möglichkeit vorbeugenden 							einstweiligen Rechtsschutzes gemäß § 123 I VwGO]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cc)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Subsidiarität (-)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578AA52B-0CBB-23C9-0AD3-A3DAAD34B83C}"/>
              </a:ext>
            </a:extLst>
          </p:cNvPr>
          <p:cNvSpPr/>
          <p:nvPr/>
        </p:nvSpPr>
        <p:spPr>
          <a:xfrm>
            <a:off x="0" y="47765"/>
            <a:ext cx="1985749" cy="675565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1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9FC0F8E-F2D1-AC79-E511-D1A9D14D86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153041" y="1"/>
            <a:ext cx="2038958" cy="1037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39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961182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5.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Form und Frist (§§ 23 I, 92 BVerfGG und § 93 III BVerfGG)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 23 I BVerfGG: 	Antrag schriftlich mit Begründung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 92 BVerfGG: 		Bezeichnung des Rechts, das verletzt sein soll, und der 											Handlung oder Unterlassung des Organs / der Behörde</a:t>
            </a:r>
            <a:endParaRPr lang="de-DE" sz="12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 93 III BVerfGG:	1 Jahr ab Inkrafttreten des Gesetzes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Ergebnis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VB (nur von B) zulässig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Hinweis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	In Klausur nicht erwähnen, dass gemäß § 93a BVerfGG die Verfassungs-		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beschwerde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der Annahme zur Entscheidung bedarf (erfolgt bei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grundsätz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		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licher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verfassungsrechtlicher Bedeutung oder wenn es zur Durchsetzung 					der in § 90 I BVerfGG genannten Rechte angezeigt ist).]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5736E4CD-FBB4-DDD7-7367-307BFDE16428}"/>
              </a:ext>
            </a:extLst>
          </p:cNvPr>
          <p:cNvSpPr/>
          <p:nvPr/>
        </p:nvSpPr>
        <p:spPr>
          <a:xfrm>
            <a:off x="0" y="47765"/>
            <a:ext cx="1985749" cy="675565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1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314AD83-5CF7-788C-303B-67C68EB82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153041" y="1"/>
            <a:ext cx="2038958" cy="1037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937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904531"/>
            <a:ext cx="11771792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B.		Begründetheit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(+), 	soweit Beschwerdeführer in GR (oder GR-gleichen Rechten) verletzt ist 				(§ 95 I BVerfGG)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		ggf. Nichtigerklärung des Gesetzes mit Gesetzeskraft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inter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omnes							(§§ 95 III, 31 II BVerfGG)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[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Hinweis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	→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Subj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Aufbau, d.h. Schutzbereich, Eingriff, Rechtfertigung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			→ bei Rechtfertigung: obj. Verfassungsmäßigkeit der Norm prüfen 								(nur</a:t>
            </a:r>
            <a:r>
              <a:rPr lang="de-DE" sz="2400" spc="-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obj.</a:t>
            </a:r>
            <a:r>
              <a:rPr lang="de-DE" sz="2400" spc="-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verfassungsmäßige</a:t>
            </a:r>
            <a:r>
              <a:rPr lang="de-DE" sz="2400" spc="-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Norm</a:t>
            </a:r>
            <a:r>
              <a:rPr lang="de-DE" sz="2400" spc="-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kann</a:t>
            </a:r>
            <a:r>
              <a:rPr lang="de-DE" sz="2400" spc="-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GR-Eingriff</a:t>
            </a:r>
            <a:r>
              <a:rPr lang="de-DE" sz="2400" spc="-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rechtfertigen)]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9FEFE58C-5711-F611-C7EA-B532E3745785}"/>
              </a:ext>
            </a:extLst>
          </p:cNvPr>
          <p:cNvSpPr/>
          <p:nvPr/>
        </p:nvSpPr>
        <p:spPr>
          <a:xfrm>
            <a:off x="0" y="47765"/>
            <a:ext cx="1985749" cy="675565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1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8405EF0-9369-E098-B1E8-75979503A6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153041" y="1"/>
            <a:ext cx="2038958" cy="1037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72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529216"/>
            <a:ext cx="11961182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Schutzbereich von Art. 2 I GG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AF1EDB07-FCFB-468B-9829-010A953C472B}"/>
              </a:ext>
            </a:extLst>
          </p:cNvPr>
          <p:cNvCxnSpPr>
            <a:cxnSpLocks/>
          </p:cNvCxnSpPr>
          <p:nvPr/>
        </p:nvCxnSpPr>
        <p:spPr>
          <a:xfrm flipH="1">
            <a:off x="2496000" y="1243179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9F8615E8-EE0C-4B3F-B3B7-A96D83BCF748}"/>
              </a:ext>
            </a:extLst>
          </p:cNvPr>
          <p:cNvCxnSpPr>
            <a:cxnSpLocks/>
          </p:cNvCxnSpPr>
          <p:nvPr/>
        </p:nvCxnSpPr>
        <p:spPr>
          <a:xfrm>
            <a:off x="6096000" y="1243179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D85CBA7E-6FF9-48DF-ADD1-50C2594455BE}"/>
              </a:ext>
            </a:extLst>
          </p:cNvPr>
          <p:cNvSpPr txBox="1"/>
          <p:nvPr/>
        </p:nvSpPr>
        <p:spPr>
          <a:xfrm>
            <a:off x="1083075" y="1539187"/>
            <a:ext cx="4782106" cy="50718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	→ Persönlichkeitskerntheorie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Relevanztheorie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Theorie vom unbenannten 			 Freiheitsgrundrecht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(+)	Wortlaut: 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freie Entfaltung 				seiner Persönlichkeit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(+)	keine Banalisierung von GR</a:t>
            </a:r>
          </a:p>
          <a:p>
            <a:pPr defTabSz="360000">
              <a:lnSpc>
                <a:spcPct val="150000"/>
              </a:lnSpc>
            </a:pPr>
            <a:endParaRPr lang="de-DE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=		nicht jedes Verhalten erfasst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32245335-02FF-43A0-9AAF-D1CC43429F6E}"/>
              </a:ext>
            </a:extLst>
          </p:cNvPr>
          <p:cNvSpPr txBox="1"/>
          <p:nvPr/>
        </p:nvSpPr>
        <p:spPr>
          <a:xfrm>
            <a:off x="6326820" y="1416355"/>
            <a:ext cx="5729056" cy="507183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hM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	→ allgemeine Handlungsfreiheit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(+)	sonst Abgrenzungsprobleme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(+)	lückenloser GR-Schutz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(+)	historisch („Jeder kann tun und 				lassen, was er will.“)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(+)	weiter SB unschädlich, da weite 			Schranken („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verf.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-mäßige Ordnung“)</a:t>
            </a:r>
          </a:p>
          <a:p>
            <a:pPr defTabSz="360000">
              <a:lnSpc>
                <a:spcPct val="150000"/>
              </a:lnSpc>
            </a:pPr>
            <a:endParaRPr lang="de-DE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= 		jedes Verhalten, unabhängig von 			Relevanz für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Persönlichkeitsentfalt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4D1C36EA-DFBA-45DB-9A00-B8E3769E482C}"/>
              </a:ext>
            </a:extLst>
          </p:cNvPr>
          <p:cNvCxnSpPr>
            <a:cxnSpLocks/>
          </p:cNvCxnSpPr>
          <p:nvPr/>
        </p:nvCxnSpPr>
        <p:spPr>
          <a:xfrm>
            <a:off x="2496000" y="5193437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A292F529-1A5E-4900-B384-2F2421797DAA}"/>
              </a:ext>
            </a:extLst>
          </p:cNvPr>
          <p:cNvCxnSpPr>
            <a:cxnSpLocks/>
          </p:cNvCxnSpPr>
          <p:nvPr/>
        </p:nvCxnSpPr>
        <p:spPr>
          <a:xfrm>
            <a:off x="9696000" y="5193437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>
            <a:extLst>
              <a:ext uri="{FF2B5EF4-FFF2-40B4-BE49-F238E27FC236}">
                <a16:creationId xmlns:a16="http://schemas.microsoft.com/office/drawing/2014/main" id="{F7F15210-EC6B-7AC5-E83E-379551DD9B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153041" y="1"/>
            <a:ext cx="2038958" cy="1037229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0476410E-A238-26E1-6190-27757D3477D7}"/>
              </a:ext>
            </a:extLst>
          </p:cNvPr>
          <p:cNvSpPr/>
          <p:nvPr/>
        </p:nvSpPr>
        <p:spPr>
          <a:xfrm>
            <a:off x="0" y="47765"/>
            <a:ext cx="1985749" cy="675565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2309450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672520"/>
            <a:ext cx="11745159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Eingriff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	jede Verkürzung des Schutzbereichs durch Staat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 	(+), unmittelbares Ge- / Verbotsgesetz (§ 50 II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NLandschG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Rechtfertigung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Schranke / Art des Gesetzesvorbehalts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an sich Schrankentrias („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Rechte anderer, verfassungsmäßige Ordnung, 				Sittengesetz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“), aber nur „verfassungsmäßige Ordnung“ relevant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alle formell und materiell verfassungsmäßigen Gesetze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einfacher Gesetzesvorbehalt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Obj. Verfassungsmäßigkeit von § 50 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NLandschG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2AB98786-9117-5BAE-AD03-1465F6EBB9AE}"/>
              </a:ext>
            </a:extLst>
          </p:cNvPr>
          <p:cNvSpPr/>
          <p:nvPr/>
        </p:nvSpPr>
        <p:spPr>
          <a:xfrm>
            <a:off x="0" y="47765"/>
            <a:ext cx="1985749" cy="675565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1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C912CA7-6486-6707-CA11-873DD14F7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153041" y="1"/>
            <a:ext cx="2038958" cy="1037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90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1334437"/>
            <a:ext cx="11745159" cy="4727018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Formell: Land zuständig?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Gesetzgebungskompetenz beim Land (Art. 70 I GG)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	aber konkurrierende Gesetzgebungskompetenz des Bundes für 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den Natur-			</a:t>
            </a:r>
            <a:r>
              <a:rPr lang="de-DE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schutz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 und die Landschaftspflege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 (Art. 74 I Nr. 29 GG)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jedoch Abweichungskompetenz beim Land (Art. 72 III 1 Nr. 2 GG)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Anwendungsvorrang des späteren Gesetzes (Art. 72 III 3 GG)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 Spezial-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regelung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zu Art. 31 GG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Materiell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9187AE24-FB0C-650B-1C32-284415F838CF}"/>
              </a:ext>
            </a:extLst>
          </p:cNvPr>
          <p:cNvSpPr/>
          <p:nvPr/>
        </p:nvSpPr>
        <p:spPr>
          <a:xfrm>
            <a:off x="0" y="47765"/>
            <a:ext cx="1985749" cy="675565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1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A678652-585E-04D5-D12C-5883233BA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153041" y="1"/>
            <a:ext cx="2038958" cy="1037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53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556512"/>
            <a:ext cx="11745159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Bestimmtheitsgrundsatz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Verhaltenssteuerung und Justitiabilität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	nötig: hinreichende Bestimmtheit (Auslegungsbedürftigkeit unschädlich)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	praktische Konkordanz: Demokratie- und Rechtsstaatsprinzip aus Art. 20 				GG (zwar Parlament einzig unmittelbar demokratisch legitimiertes Organ, 				aber kein Gewaltmonismus)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	„Wesentlichkeitstheorie“ bzgl. „Ob“ (Vorbehalt des Gesetzes ) und „Wie“ 				(Regelungsdichte der Norm)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	pro Verwaltungsvorbehalt: Sachverstand („näher dran“) und Flexibilität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hier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hinreichend bestimmt (+), Reitwegeplanung im Detail ist normativer 				Vorherbestimmung nicht sinnvoll zugänglich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13AAA6B3-D6BD-2E54-467C-DA8C9CF80578}"/>
              </a:ext>
            </a:extLst>
          </p:cNvPr>
          <p:cNvSpPr/>
          <p:nvPr/>
        </p:nvSpPr>
        <p:spPr>
          <a:xfrm>
            <a:off x="0" y="47765"/>
            <a:ext cx="1985749" cy="675565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1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C4896E9-A30C-A673-4273-A18525372C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153041" y="1"/>
            <a:ext cx="2038958" cy="1037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41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563336"/>
            <a:ext cx="11745159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Verhältnismäßigkeit und Vertrauensschutz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	dabei: 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Einschätzungsprärogative des Gesetzgebers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			(bzgl. legitimes Ziel, geeignet, erforderlich)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(1)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Legitimes Ziel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(+),	Schutz des Bodens vor Hufeinwirkungen (vgl. Art. 20a GG: „natürliche 					Lebensgrundlagen“ als Staatsziel) und Schutz der Waldbesucher (vgl. 					Art. 2 II 1 GG: „körperliche Unversehrtheit“)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(+),	öffentliches Interesse der Allgemeinheit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(2)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Geeignet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	obj. zwecktauglich, das Ziel zu fördern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(+),	Schutz des Bodens und der Waldbesucher auf Nichtreitwegen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6DD0EB4F-94A9-8A0D-77B6-860415D1DAF0}"/>
              </a:ext>
            </a:extLst>
          </p:cNvPr>
          <p:cNvSpPr/>
          <p:nvPr/>
        </p:nvSpPr>
        <p:spPr>
          <a:xfrm>
            <a:off x="0" y="47765"/>
            <a:ext cx="1985749" cy="675565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1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20F7CF5-ADA6-B1D6-6CE6-E805C8250D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153041" y="1"/>
            <a:ext cx="2038958" cy="1037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44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45159" cy="6573677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(3)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Erforderlich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	kein milderes, gleich wirksames Mittel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(+),	Trennung von Reitwegen und Nichtreitwegen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(4)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Angemessen: Interessenabwägung</a:t>
            </a: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Ergebnis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Eingriff gerechtfertigt, d.h. unbegründet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8707508D-8A4F-4ECF-8D0B-84E0C21F0AC1}"/>
              </a:ext>
            </a:extLst>
          </p:cNvPr>
          <p:cNvCxnSpPr>
            <a:cxnSpLocks/>
          </p:cNvCxnSpPr>
          <p:nvPr/>
        </p:nvCxnSpPr>
        <p:spPr>
          <a:xfrm flipH="1">
            <a:off x="2496000" y="2853482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2673F650-5218-4F15-BF12-0C52CD93EECA}"/>
              </a:ext>
            </a:extLst>
          </p:cNvPr>
          <p:cNvCxnSpPr>
            <a:cxnSpLocks/>
          </p:cNvCxnSpPr>
          <p:nvPr/>
        </p:nvCxnSpPr>
        <p:spPr>
          <a:xfrm>
            <a:off x="6096000" y="2853482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82A39B91-F8FB-4215-9113-77B97DB1380E}"/>
              </a:ext>
            </a:extLst>
          </p:cNvPr>
          <p:cNvSpPr txBox="1"/>
          <p:nvPr/>
        </p:nvSpPr>
        <p:spPr>
          <a:xfrm>
            <a:off x="1083073" y="3033483"/>
            <a:ext cx="8194091" cy="332286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Schutz Art. 20a, 2 II 1 GG (wichtige Rechtsgüter) überwiegt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(+),	kein vollständiges Verbot (vgl. § 50 VII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NLandschG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			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ausreichendes und geeignetes Reitwegenetz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(+),	Pferd / Investition nicht wertlos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(+),	allenfalls unechte Rückwirkung (SV dauert an) und 			kein überwiegender Vertrauensschutz (Art. 20 III GG)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70E7D0B-69D5-4756-BBFB-B7FD81E5B9CB}"/>
              </a:ext>
            </a:extLst>
          </p:cNvPr>
          <p:cNvSpPr txBox="1"/>
          <p:nvPr/>
        </p:nvSpPr>
        <p:spPr>
          <a:xfrm>
            <a:off x="9723425" y="3033482"/>
            <a:ext cx="2334828" cy="332286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Beeinträchtigung Art. 2 I GG der Reiter gering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641DD56B-3112-9071-7A14-A031BCAEAC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153041" y="1"/>
            <a:ext cx="2038958" cy="1037229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1417AE2F-FAE7-9ECE-CF89-594CEA6DB93C}"/>
              </a:ext>
            </a:extLst>
          </p:cNvPr>
          <p:cNvSpPr/>
          <p:nvPr/>
        </p:nvSpPr>
        <p:spPr>
          <a:xfrm>
            <a:off x="0" y="47765"/>
            <a:ext cx="1985749" cy="675565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2696938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360000" tIns="360000" rIns="360000" bIns="360000" rtlCol="0">
        <a:noAutofit/>
      </a:bodyPr>
      <a:lstStyle>
        <a:defPPr algn="ctr">
          <a:defRPr sz="2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2469</Words>
  <Application>Microsoft Office PowerPoint</Application>
  <PresentationFormat>Breitbild</PresentationFormat>
  <Paragraphs>287</Paragraphs>
  <Slides>21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Frutiger</vt:lpstr>
      <vt:lpstr>Office</vt:lpstr>
      <vt:lpstr>Benutzerdefiniertes Design</vt:lpstr>
      <vt:lpstr>Grundrechte  Kurseinheit 1</vt:lpstr>
      <vt:lpstr>PowerPoint-Präsentation</vt:lpstr>
      <vt:lpstr>PowerPoint-Präsentation</vt:lpstr>
      <vt:lpstr>PowerPoint-Präsentation</vt:lpstr>
      <vt:lpstr>PowerPoint-Präsentation</vt:lpstr>
      <vt:lpstr>Grundrechte  FALL 1 – Reiten im Walde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 Middel</dc:creator>
  <cp:lastModifiedBy>Jana Panten</cp:lastModifiedBy>
  <cp:revision>620</cp:revision>
  <cp:lastPrinted>2020-04-02T20:08:46Z</cp:lastPrinted>
  <dcterms:created xsi:type="dcterms:W3CDTF">2020-03-20T12:42:26Z</dcterms:created>
  <dcterms:modified xsi:type="dcterms:W3CDTF">2026-06-22T10:02:37Z</dcterms:modified>
</cp:coreProperties>
</file>