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5"/>
  </p:notesMasterIdLst>
  <p:sldIdLst>
    <p:sldId id="256" r:id="rId3"/>
    <p:sldId id="459" r:id="rId4"/>
    <p:sldId id="460" r:id="rId5"/>
    <p:sldId id="461" r:id="rId6"/>
    <p:sldId id="462" r:id="rId7"/>
    <p:sldId id="463" r:id="rId8"/>
    <p:sldId id="464" r:id="rId9"/>
    <p:sldId id="465" r:id="rId10"/>
    <p:sldId id="479" r:id="rId11"/>
    <p:sldId id="466" r:id="rId12"/>
    <p:sldId id="327" r:id="rId13"/>
    <p:sldId id="467" r:id="rId14"/>
    <p:sldId id="468" r:id="rId15"/>
    <p:sldId id="469" r:id="rId16"/>
    <p:sldId id="470" r:id="rId17"/>
    <p:sldId id="471" r:id="rId18"/>
    <p:sldId id="472" r:id="rId19"/>
    <p:sldId id="473" r:id="rId20"/>
    <p:sldId id="474" r:id="rId21"/>
    <p:sldId id="476" r:id="rId22"/>
    <p:sldId id="477" r:id="rId23"/>
    <p:sldId id="478" r:id="rId24"/>
  </p:sldIdLst>
  <p:sldSz cx="12192000" cy="6858000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abschnitt" id="{9EFE17A2-1C6D-4BAC-89BB-45BAE9360C60}">
          <p14:sldIdLst>
            <p14:sldId id="256"/>
          </p14:sldIdLst>
        </p14:section>
        <p14:section name="Abschnitt ohne Titel" id="{829043A9-710D-4005-AA1E-42AE4A314CFE}">
          <p14:sldIdLst>
            <p14:sldId id="459"/>
            <p14:sldId id="460"/>
            <p14:sldId id="461"/>
            <p14:sldId id="462"/>
            <p14:sldId id="463"/>
            <p14:sldId id="464"/>
            <p14:sldId id="465"/>
            <p14:sldId id="479"/>
            <p14:sldId id="466"/>
            <p14:sldId id="327"/>
            <p14:sldId id="467"/>
            <p14:sldId id="468"/>
            <p14:sldId id="469"/>
            <p14:sldId id="470"/>
            <p14:sldId id="471"/>
            <p14:sldId id="472"/>
            <p14:sldId id="473"/>
            <p14:sldId id="474"/>
            <p14:sldId id="476"/>
            <p14:sldId id="477"/>
            <p14:sldId id="47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tefan Middel" initials="SM" lastIdx="1" clrIdx="0">
    <p:extLst>
      <p:ext uri="{19B8F6BF-5375-455C-9EA6-DF929625EA0E}">
        <p15:presenceInfo xmlns:p15="http://schemas.microsoft.com/office/powerpoint/2012/main" userId="48576bd07de5ada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77" autoAdjust="0"/>
    <p:restoredTop sz="94250" autoAdjust="0"/>
  </p:normalViewPr>
  <p:slideViewPr>
    <p:cSldViewPr snapToGrid="0">
      <p:cViewPr varScale="1">
        <p:scale>
          <a:sx n="112" d="100"/>
          <a:sy n="112" d="100"/>
        </p:scale>
        <p:origin x="125" y="331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79484" y="2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AF9A1E-3821-4ECE-A3D5-7D8FBF6C4361}" type="datetimeFigureOut">
              <a:rPr lang="de-DE" smtClean="0"/>
              <a:t>29.06.2026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7145BD1-4E92-432D-AAF1-FF572573D62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08042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B049600-72A7-4AD0-A597-B68FCDEF32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6C4C722-DAEF-4747-A08E-06E9ABB346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C6E9CE-6140-4A9D-8C66-469B5BD48B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58B1371-8631-42E9-BE17-DC0735795914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C743247-B6E4-41B1-B9D9-D10C9F381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1CDBF26-4062-411B-904A-2D4B45A702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927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8A22B41-7686-4265-AEA9-987C85E1DC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323269E8-5A39-48D0-A114-5918432A6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45B0C1A-E376-4056-B2B8-FCEC6E20EC5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A90930D-D50B-426E-A173-AECD7B9836B0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85E464F-9160-4D30-97E0-C4035CBA21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C228D07-DDD8-4E7D-99E0-5ABF489EC8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495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95B535-F8F1-4462-9DA2-F2A5C87D8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EC5DC71-1613-49E4-9471-00C5D2C560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F9FF71F-0484-47D8-936D-0E52F0E751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B9311F-C712-40F1-B9D2-378F1BE6EB0B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EE6D419-25BD-4A34-9CFA-0CAC2BFC5C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2C6CFA0-0C43-4E53-B2F7-E218362165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2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15DECDC-2CAF-492A-A820-54F3419920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4913A42-88C8-41F3-AF00-2B2ED11ABE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267D310-667B-4503-A485-4D6E09E6C8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3A4DBDE-80C3-4919-B15B-0AA55FE4F55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AC43AA-69B8-4B77-9EF0-62922C7B784F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D0571E-947C-4EEC-82B5-B57090FB88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D696F84-494B-446C-AC4F-3654942618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59569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7C1C871-DF33-49E6-ADB3-7FB19C782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B8388D8-174F-472A-84AF-BA5D9B5AB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FB24BBB-0585-4331-85FB-C45BB7BD0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A65954F-8A36-4E91-A935-382A4591A08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326447BD-652A-4799-82A3-168060CEFA1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C5BDDDFE-0B79-46A7-96C9-422FDD820E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E440B46-1CF0-48AA-B8EB-92CF39E83072}" type="datetime1">
              <a:rPr lang="de-DE" smtClean="0"/>
              <a:t>29.06.2026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82B8FB52-EFF1-483E-9D8B-28892F480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D7C62B7-F3AD-4072-AA98-C8F9153CE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3731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38DAD1-98DC-4AAE-B855-686ABA3B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59A609C-4D4E-401A-B181-29A1A77FB28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88AAC53-A9A9-48E9-9D9E-7AA30225DBFB}" type="datetime1">
              <a:rPr lang="de-DE" smtClean="0"/>
              <a:t>29.06.2026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BA06DA16-ED91-47A5-9633-9D9714FC8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86E0967C-BB27-48D8-9119-8651736A0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236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DC8FC598-4DA0-413F-A07D-FBB28589E8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A8433BF-D6F0-45C4-99E7-FF0E46AF16F5}" type="datetime1">
              <a:rPr lang="de-DE" smtClean="0"/>
              <a:t>29.06.2026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69424B8-A2CF-4758-92A7-FA6EC2605A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C7239A2-042A-4B98-8AF0-DC7ED2E45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84934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F8E823-5568-40F0-91F1-39BBD21C67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88BC8C6A-0016-461A-8674-558FA12F7F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3262711-45B3-4E25-B18C-CD7EA78255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29000C2-CE9F-4F7C-B6E7-2086E02EA6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B19A3514-6D38-4C0A-9142-ACDD54AF831C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D6C63D0-8AA3-4943-85C1-ECB659BCB4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AAFE169B-4464-4EFB-8AAA-7BC87FA98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68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E46630-CC90-4EE0-89F8-0F6EAC420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0D84E0B-5199-46B9-98BC-A78D4BCAD7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EB85318-EEE7-4AF0-8CF7-9633ECB827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99FD5FB-7C92-4717-9AA2-ABBBF682DB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AEEED42-3888-4AB6-AFC5-456A95ED250D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F32AAAE8-0BF0-4424-8A5B-25C596F19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D27B736-4A0B-478D-A7FB-5705A37CE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428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C3EF548-B8A4-4158-BEC7-038BDE1739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D626CE7-C233-4B8A-8A8E-F400836E0F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B17F5EF-304E-41FB-841B-16FC0182D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66B0FFB-4B15-4430-91C9-895AAACD4E45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581AC02-6B88-4D31-A276-2081F79C21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61A3CAA-2CE7-48F2-A4C7-0E3F1E5AA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4734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222073C3-67C9-47CC-BE55-D9A6955114B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AB499C2D-7298-4DE8-8253-C16E532099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3A15FEC-07FC-4564-AECB-F162BF9E92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44DF6DD-F3EC-45F3-B061-66A9BA8B46CD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2D4D40D-E626-4078-91CA-00B9E646CD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668643A-EA4D-4D92-9E40-05995864D5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38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B30186-50EB-4569-A027-C38EDA6385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D44D7BE-D056-49E6-957B-56F7B7B2F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247939B-01BF-4EC0-BE80-CFBB2D98B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0CDB52-D655-4230-A096-111D2FA6B715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4B95D5-6128-4C47-9E5C-3C0D571EA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43026-E759-4F75-9E3A-272095EBF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09783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49304F8-C02B-42AE-B28D-ABE5177FE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AD47172-3CDA-48C6-B73E-655913A5D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1EDDAFB-8043-4B23-A58B-47C8E26AA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4B6AD7-5C5F-4753-9EDA-C4D6A1681EAB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24FD9038-D560-449C-AC69-E8592CD631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0C4BCF5-19D7-44C6-93CF-E8D52D47A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2214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7CADD2-3C9D-4835-80D5-CBB6607CDA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87718932-B649-4877-ACF2-DEEB69AADB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C72C302-3640-4406-AA74-38E40DCEC9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4FF6D6-D2C2-4B1E-AC83-54ACA62E9996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0254148-2274-44AA-BFD2-90810C393C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DEB055D-1F67-42D7-92A0-8AA7C24CB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5339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461F61F-0832-453A-B3A3-C9D8DC837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11E6594-44AD-4F99-9303-05C380033E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37108A04-57C2-4E94-83FB-2F34A45B1C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97A100E-FEC8-4E43-ABD7-62365C510E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28B11D-A991-4856-B7BF-56D7E58D77E6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E000BFE8-2864-4770-B67A-96D6AE4C9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58625C8-BAB4-47FC-BC01-B56C81894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3032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0F968DF-EA77-468D-87C3-D77A92558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4F82D98-BB0D-4A3E-8030-22509E8F3B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593014A-164A-468E-887E-9457B9206A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BDB2873B-1C98-4120-B6DC-5B77C4C875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596548DE-2B5E-44CD-A049-ECC02FC52EE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2B77F02F-11AC-4C37-9F67-FD5B74B09C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9CDC7B-2FE5-4B8D-A164-ED67A5E5F36D}" type="datetime1">
              <a:rPr lang="de-DE" smtClean="0"/>
              <a:t>29.06.2026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1CC0DFBA-FD09-4E02-B510-86EA13DEFD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16707F-7F01-42AD-855D-A0DBD40C2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669674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7A86719-CABE-488F-BC2B-F8BC786171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4DF8B6D-4017-46BA-9872-152865CB37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BBFE02-6DF4-48A4-9A13-819EA5233DC3}" type="datetime1">
              <a:rPr lang="de-DE" smtClean="0"/>
              <a:t>29.06.2026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3646823B-90CC-4E66-8AD8-5E02A653E9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ED6BC18-0BCC-40B0-B74E-6337C5A5B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7196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BFF61BA9-96A0-41FB-B955-0502537B13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36C6DE-2631-4449-82CA-C7B002297492}" type="datetime1">
              <a:rPr lang="de-DE" smtClean="0"/>
              <a:t>29.06.2026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3C6D298-4D73-4C3A-860A-FB147E3DB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2C2F33D-FB39-4E2F-B070-8BBBC3DEE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59353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7223FC4-A4F9-453D-AB83-D9C435B0E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E866D7E-FBCE-4F7F-AD7F-30A7E6027E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C875029-22C9-4417-B90B-74E139E57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A00B1AB-6FB0-413A-BBBA-0876BC5BF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393BBA-1E86-45F7-9E46-08799DFA16D5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0529B87-83E1-4195-9EC9-48DC35B15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38868C8-B082-439C-921B-A5BA137C1B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975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B6E1DBB-DE30-4DF0-9D32-E816E0E6F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003AC2F9-6E5B-4BFD-B247-15E47951C7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2FD57AD-8511-445C-A305-912A2380D8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9447ACB-A493-4572-8C37-53ED09A67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4A5697-48CC-427B-A3A6-1A507D8F9B02}" type="datetime1">
              <a:rPr lang="de-DE" smtClean="0"/>
              <a:t>29.06.2026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A7D557-2107-45C7-A2F2-7D5303A99B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5DFAC30-B23D-4897-95B3-7CDBB6F42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509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AD5F19B-D038-4C16-B726-5ADF3C0F6D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AF67943-C285-4A75-85DF-567749528A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63F1712-29C5-4923-A639-7E90B449E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F7FC69-3EDC-4C1A-824F-B34CF245A85C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40B8A40-DEAE-4596-AB95-40568DF8C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9810F92-2077-4DE1-B213-666D7F1918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39623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9A402CD-A87A-4D43-8037-D6F3F60B6A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5805ACAD-9E91-4C4D-9129-D90803D959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EF30F3DA-1AB1-4450-9BF7-37F617271D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0A82BE-50E8-4724-A3FB-EA8C7332D7D0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DC8E54-8C47-4CEB-BF6F-27B86357E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8A11D70-3986-4583-98F7-7A4A18D56C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2728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E9A3F28-3ECD-483D-BFE8-FB8028D9F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609600"/>
            <a:ext cx="10515600" cy="55673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187F33F-5037-4211-A57D-E38FCA5CAA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F1312-9C82-49F0-935A-9B306C77464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392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5AE5D47-C72F-4F54-8034-CDC2F2B84E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7ED68E3-86C3-4103-80DB-0B5F8C50FB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F4F6559-1CB1-4782-92D4-648DD43FDA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309493-937E-4689-8725-2D168DDF5BA9}" type="datetime1">
              <a:rPr lang="de-DE" smtClean="0"/>
              <a:t>29.06.2026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2F24DD8-568E-422A-A9AA-6CD5B0E1C7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FEE0030-3114-42E2-BF7F-870966610F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44390E-7812-4FF5-89F7-387A7021D3E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174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52A598C1-A2D4-4AC0-8CF1-53CE05D66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1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63DCA675-CFD2-FB18-137C-D68AB641D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852B7DB9-BA4A-1292-F1F6-313294C33F8C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AFCD795-5B8F-4ABE-9B00-7722800283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05974" y="2639838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Kurseinheit 2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91704F16-1059-4A42-0474-3E845B0D71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6092"/>
          <a:stretch>
            <a:fillRect/>
          </a:stretch>
        </p:blipFill>
        <p:spPr>
          <a:xfrm>
            <a:off x="-3895868" y="313898"/>
            <a:ext cx="7791735" cy="6858000"/>
          </a:xfrm>
          <a:prstGeom prst="rect">
            <a:avLst/>
          </a:prstGeom>
          <a:effectLst>
            <a:outerShdw blurRad="38100" dist="38100" dir="13500000" algn="br" rotWithShape="0">
              <a:prstClr val="black">
                <a:alpha val="2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2399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852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Einleitung Grundrechte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Grundrechts-Funktionen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negativus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→	Abwehrrecht: Bürger gegen Staat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positivus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	→	Leistungsrechte, Teilhaberechte, GR-Schutzpflichten, 											mittelbare Drittwirkung im Privatrecht (obj. Prinzipien)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status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activus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Beamtenrecht und Wahlrecht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Grundrechts-Berechtigung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natürl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Personen	→	z.T. „Deutsche“: Art. 116 GG, Ausländer: Art. 2 I GG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inländ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jur. Pers.	→	Art. 19 III GG: GR dem Wesen nach anwendbar?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				(Personenvereinigung; aus EU: Art. 18, 26 II AEUV)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48B72C3B-2F74-FFF8-6434-C5487D48FF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:a16="http://schemas.microsoft.com/office/drawing/2014/main" id="{0B5F1D86-BB15-D0CD-C9CE-E36402EBE7A9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</p:spTree>
    <p:extLst>
      <p:ext uri="{BB962C8B-B14F-4D97-AF65-F5344CB8AC3E}">
        <p14:creationId xmlns:p14="http://schemas.microsoft.com/office/powerpoint/2010/main" val="41680919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Aufbau Verfassungsbeschwerde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A.		Zulässigkeit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 (enumerativ)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Verfassungsbeschwerde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Art. 94 I Nr. 4a GG, § 13 Nr. 8a BVerfGG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Verfahrensabhängige Voraussetzungen (§§ 90 ff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Beschwerdeführer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jedermann = Träger von GR (ggf. Art. 19 III 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Beschwerdegegenstand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Akt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öffentl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Gewalt = alle 3 Gewalten (GR-Bindung aus Art. 1 III 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3F8E8BC-8BF4-7F74-A789-CC4DFA187CED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97E7EC1A-B355-A97C-7C05-68D55A53B8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617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Aufbau Verfassungsbeschwerde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Beschwerdebefugnis (§ 90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Möglichkeit der Verletzung von GR oder GR-gleichen Rechten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selbst, gegenwärtig, unmittelbar betroffen (ungeschrieben)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4.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Rechtswegerschöpfung (§ 90 II BVerfGG) und Subsidiarität (ungeschrieben)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5.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Form und Frist (§§ 23 I, 92 BVerfGG und § 93 BVerfGG)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F63D4EA5-61F7-4FA8-BDAF-84354459A041}"/>
              </a:ext>
            </a:extLst>
          </p:cNvPr>
          <p:cNvCxnSpPr>
            <a:cxnSpLocks/>
          </p:cNvCxnSpPr>
          <p:nvPr/>
        </p:nvCxnSpPr>
        <p:spPr>
          <a:xfrm>
            <a:off x="2513755" y="3346881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191C635-7C7B-4BF8-857B-853B4BF3D1BF}"/>
              </a:ext>
            </a:extLst>
          </p:cNvPr>
          <p:cNvCxnSpPr>
            <a:cxnSpLocks/>
          </p:cNvCxnSpPr>
          <p:nvPr/>
        </p:nvCxnSpPr>
        <p:spPr>
          <a:xfrm>
            <a:off x="8266485" y="3355758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89FE665E-7F09-4F14-A996-7B48444B1CA8}"/>
              </a:ext>
            </a:extLst>
          </p:cNvPr>
          <p:cNvSpPr txBox="1"/>
          <p:nvPr/>
        </p:nvSpPr>
        <p:spPr>
          <a:xfrm>
            <a:off x="1083075" y="3715757"/>
            <a:ext cx="4782106" cy="21967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direkter Rechtsschutz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 (gegen Beschwerdegegenstand)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56DB6194-68D9-4C41-90E7-1063A36C0793}"/>
              </a:ext>
            </a:extLst>
          </p:cNvPr>
          <p:cNvSpPr txBox="1"/>
          <p:nvPr/>
        </p:nvSpPr>
        <p:spPr>
          <a:xfrm>
            <a:off x="6326820" y="3715757"/>
            <a:ext cx="5498231" cy="219677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= indirekter Rechtsschutz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  (anderweitige Möglichkeit)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Entlastung BVerfG durch Fachgericht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indirekter RS möglich und zumutbar?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A57D6FA3-CA3A-93DE-A1D9-8069F259512E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71BAABFB-A0FE-BEE8-4C75-417C7DE2BD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1939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Wiederholung: Aufbau Verfassungsbeschwerde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	soweit Beschwerdeführer in GR (oder GR-gleichen Rechten) verletzt ist 				(§ 95 I BVerfGG)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[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Hinweis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Aufbau, d.h. Schutzbereich, Eingriff, 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→ bei Rechtfertigung: obj. Verfassungsmäßigkeit der Norm prüfen 								(nur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obj.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verfassungsmäßige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Norm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kann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GR-Eingriff</a:t>
            </a:r>
            <a:r>
              <a:rPr lang="de-DE" sz="2400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rechtfertigen)]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5C38872-7D71-84AE-F533-50992683DE99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41A823B-44A6-E781-92A4-8432074F7C5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841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algn="ctr" defTabSz="360000">
              <a:defRPr/>
            </a:pPr>
            <a:r>
              <a:rPr lang="de-DE" sz="2400" b="1" u="sng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Übersicht: Art. 12 I GG (Berufsfreiheit)</a:t>
            </a:r>
            <a:endParaRPr kumimoji="0" lang="de-DE" sz="2400" b="1" i="0" u="sng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3600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Schutzbereich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Persönlich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„Deutsche“ (Art. 116 GG), Ausländer: Art. 2 I GG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Sachlich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Definition „Beruf“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auf Dauer angelegte Tätigkeit 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dient der Schaffung und Erhaltung einer Lebensgrundlage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nicht schlechthin gemeinschädlich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Einheitlicher SB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Wahl („Ob“) und Ausübung („Wie“), Art. 12 I 1 und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Funktionaler SB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eingriffsbezogen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72AB7E1-8EF9-F863-0643-DFE0C4B3A85A}"/>
              </a:ext>
            </a:extLst>
          </p:cNvPr>
          <p:cNvSpPr/>
          <p:nvPr/>
        </p:nvSpPr>
        <p:spPr>
          <a:xfrm>
            <a:off x="0" y="102357"/>
            <a:ext cx="2333243" cy="920876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1DAD343-9052-9CDB-77D4-393DCF7313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79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Eingriff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spezifischer Berufsbezug, d.h. „berufsregelnde Tendenz“ nötig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einheitlicher Regelungsvorbehalt (Art. 12 I 2 GG: auch für „Wahl“)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einfacher Gesetzesvorbehalt (≠ einschränkender Gesetzesvorbehalt i.S.v. 				Art. 19 I GG, d.h. Zitiergebot i.S.v. Art. 19 I 2 GG gilt nicht)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67787C6B-33DD-4073-B420-D131EAFF3730}"/>
              </a:ext>
            </a:extLst>
          </p:cNvPr>
          <p:cNvCxnSpPr>
            <a:cxnSpLocks/>
          </p:cNvCxnSpPr>
          <p:nvPr/>
        </p:nvCxnSpPr>
        <p:spPr>
          <a:xfrm flipH="1">
            <a:off x="2494519" y="175265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B52B701C-042A-4E7B-A90B-A65939A33AE0}"/>
              </a:ext>
            </a:extLst>
          </p:cNvPr>
          <p:cNvCxnSpPr>
            <a:cxnSpLocks/>
          </p:cNvCxnSpPr>
          <p:nvPr/>
        </p:nvCxnSpPr>
        <p:spPr>
          <a:xfrm>
            <a:off x="6094519" y="1752651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0E56D3EF-87A5-4457-A812-C49B5A1D3A1A}"/>
              </a:ext>
            </a:extLst>
          </p:cNvPr>
          <p:cNvSpPr txBox="1"/>
          <p:nvPr/>
        </p:nvSpPr>
        <p:spPr>
          <a:xfrm>
            <a:off x="1491449" y="1846555"/>
            <a:ext cx="4279033" cy="15824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Intention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Zielrichtung, Beruf zu regeln)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B681631-4A97-4A2D-A5AF-D81DCD110D2E}"/>
              </a:ext>
            </a:extLst>
          </p:cNvPr>
          <p:cNvSpPr txBox="1"/>
          <p:nvPr/>
        </p:nvSpPr>
        <p:spPr>
          <a:xfrm>
            <a:off x="6253655" y="1846555"/>
            <a:ext cx="5624667" cy="158244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Intensität (obj. unmittelbar auf die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berufl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Tätigkeit auswirkend oder mittelbar Aus-wirkungen von einigem Gewicht)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9845577A-0DB1-1382-EC0C-F143E253B57E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D89D2DE-07B4-D7E3-F290-98E9959582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917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8" y="488272"/>
            <a:ext cx="11727403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Verhältnismäßigkeit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Anforderungen abhängig von Eingriffsintensität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„Drei-Stufen-Theorie“: Auswirkungen (schon) auf legitimes Ziel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F253E99E-8AC2-442E-9E4E-E416F2777D30}"/>
              </a:ext>
            </a:extLst>
          </p:cNvPr>
          <p:cNvSpPr txBox="1"/>
          <p:nvPr/>
        </p:nvSpPr>
        <p:spPr>
          <a:xfrm>
            <a:off x="1157738" y="2337847"/>
            <a:ext cx="3439096" cy="340379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endParaRPr lang="de-DE" sz="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Ausübungsregelung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Modalitäten, d.h. Art 	und Weise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Werbere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gelungen)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vernünftige Erwägung 	des Gemeinwohls</a:t>
            </a:r>
          </a:p>
        </p:txBody>
      </p:sp>
      <p:sp>
        <p:nvSpPr>
          <p:cNvPr id="10" name="Textfeld 9">
            <a:extLst>
              <a:ext uri="{FF2B5EF4-FFF2-40B4-BE49-F238E27FC236}">
                <a16:creationId xmlns:a16="http://schemas.microsoft.com/office/drawing/2014/main" id="{3C262A12-F709-452C-85C0-189F57F8654B}"/>
              </a:ext>
            </a:extLst>
          </p:cNvPr>
          <p:cNvSpPr txBox="1"/>
          <p:nvPr/>
        </p:nvSpPr>
        <p:spPr>
          <a:xfrm>
            <a:off x="4790385" y="2337848"/>
            <a:ext cx="3409024" cy="338494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endParaRPr lang="de-DE" sz="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Wahlregelung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persönliche Eigen-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schaften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und Fähig-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keiten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(Alter, Examen)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wichtiges Gemein-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schaftsgut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B9ACD861-8340-4113-A3A2-2D52507B561C}"/>
              </a:ext>
            </a:extLst>
          </p:cNvPr>
          <p:cNvSpPr txBox="1"/>
          <p:nvPr/>
        </p:nvSpPr>
        <p:spPr>
          <a:xfrm>
            <a:off x="8348732" y="2318995"/>
            <a:ext cx="3612449" cy="340379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endParaRPr lang="de-DE" sz="8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/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Obj. Wahlregelung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Obj. Umstände außer-	halb Person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Bedürf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nisklauseln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überragend wichtiges 	Gemeinschaftsgut und 	nachweisbare oder 	höchstwahrscheinliche 	schwere Gefahr </a:t>
            </a:r>
          </a:p>
        </p:txBody>
      </p:sp>
      <p:cxnSp>
        <p:nvCxnSpPr>
          <p:cNvPr id="13" name="Gerade Verbindung mit Pfeil 12">
            <a:extLst>
              <a:ext uri="{FF2B5EF4-FFF2-40B4-BE49-F238E27FC236}">
                <a16:creationId xmlns:a16="http://schemas.microsoft.com/office/drawing/2014/main" id="{2ED665EB-033B-4D03-8640-ED28E328EDA9}"/>
              </a:ext>
            </a:extLst>
          </p:cNvPr>
          <p:cNvCxnSpPr>
            <a:cxnSpLocks/>
          </p:cNvCxnSpPr>
          <p:nvPr/>
        </p:nvCxnSpPr>
        <p:spPr>
          <a:xfrm>
            <a:off x="4683076" y="278730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Gerade Verbindung mit Pfeil 13">
            <a:extLst>
              <a:ext uri="{FF2B5EF4-FFF2-40B4-BE49-F238E27FC236}">
                <a16:creationId xmlns:a16="http://schemas.microsoft.com/office/drawing/2014/main" id="{A622BEB9-53BE-4B8F-8549-8417625C39B3}"/>
              </a:ext>
            </a:extLst>
          </p:cNvPr>
          <p:cNvCxnSpPr>
            <a:cxnSpLocks/>
          </p:cNvCxnSpPr>
          <p:nvPr/>
        </p:nvCxnSpPr>
        <p:spPr>
          <a:xfrm>
            <a:off x="8283076" y="242730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Gerade Verbindung mit Pfeil 14">
            <a:extLst>
              <a:ext uri="{FF2B5EF4-FFF2-40B4-BE49-F238E27FC236}">
                <a16:creationId xmlns:a16="http://schemas.microsoft.com/office/drawing/2014/main" id="{F280EEE9-6AB0-461B-BC65-AE0EBF209DF2}"/>
              </a:ext>
            </a:extLst>
          </p:cNvPr>
          <p:cNvCxnSpPr>
            <a:cxnSpLocks/>
          </p:cNvCxnSpPr>
          <p:nvPr/>
        </p:nvCxnSpPr>
        <p:spPr>
          <a:xfrm flipH="1">
            <a:off x="1083075" y="3147303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Gerade Verbindung mit Pfeil 17">
            <a:extLst>
              <a:ext uri="{FF2B5EF4-FFF2-40B4-BE49-F238E27FC236}">
                <a16:creationId xmlns:a16="http://schemas.microsoft.com/office/drawing/2014/main" id="{D272D292-8E6A-4D07-8AF1-C658414E4308}"/>
              </a:ext>
            </a:extLst>
          </p:cNvPr>
          <p:cNvCxnSpPr>
            <a:cxnSpLocks/>
          </p:cNvCxnSpPr>
          <p:nvPr/>
        </p:nvCxnSpPr>
        <p:spPr>
          <a:xfrm flipH="1">
            <a:off x="4691210" y="2802335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Gerade Verbindung mit Pfeil 18">
            <a:extLst>
              <a:ext uri="{FF2B5EF4-FFF2-40B4-BE49-F238E27FC236}">
                <a16:creationId xmlns:a16="http://schemas.microsoft.com/office/drawing/2014/main" id="{4595FA5F-829B-4201-8C89-E82C6437E8D9}"/>
              </a:ext>
            </a:extLst>
          </p:cNvPr>
          <p:cNvCxnSpPr>
            <a:cxnSpLocks/>
          </p:cNvCxnSpPr>
          <p:nvPr/>
        </p:nvCxnSpPr>
        <p:spPr>
          <a:xfrm flipH="1">
            <a:off x="8283076" y="2427303"/>
            <a:ext cx="360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Gerade Verbindung mit Pfeil 19">
            <a:extLst>
              <a:ext uri="{FF2B5EF4-FFF2-40B4-BE49-F238E27FC236}">
                <a16:creationId xmlns:a16="http://schemas.microsoft.com/office/drawing/2014/main" id="{BE03E9FA-F449-44E8-BA75-170326CB6E89}"/>
              </a:ext>
            </a:extLst>
          </p:cNvPr>
          <p:cNvCxnSpPr>
            <a:cxnSpLocks/>
          </p:cNvCxnSpPr>
          <p:nvPr/>
        </p:nvCxnSpPr>
        <p:spPr>
          <a:xfrm>
            <a:off x="1083075" y="314730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F9070A88-6440-4F31-8787-7306D07921F4}"/>
              </a:ext>
            </a:extLst>
          </p:cNvPr>
          <p:cNvSpPr txBox="1"/>
          <p:nvPr/>
        </p:nvSpPr>
        <p:spPr>
          <a:xfrm>
            <a:off x="372301" y="5977437"/>
            <a:ext cx="11585920" cy="45979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/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  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„4.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Stufe“: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Ausübungsregelung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mit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Wirkung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für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Sondergruppe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WIE</a:t>
            </a:r>
            <a:r>
              <a:rPr lang="de-DE" sz="2400" u="sng" spc="-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Wahlregelung?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AutoShape 2">
            <a:extLst>
              <a:ext uri="{FF2B5EF4-FFF2-40B4-BE49-F238E27FC236}">
                <a16:creationId xmlns:a16="http://schemas.microsoft.com/office/drawing/2014/main" id="{D2FCA742-F38D-4D08-9866-5788404A37A8}"/>
              </a:ext>
            </a:extLst>
          </p:cNvPr>
          <p:cNvSpPr>
            <a:spLocks/>
          </p:cNvSpPr>
          <p:nvPr/>
        </p:nvSpPr>
        <p:spPr bwMode="auto">
          <a:xfrm rot="16200000" flipH="1">
            <a:off x="6240933" y="372973"/>
            <a:ext cx="446607" cy="10762321"/>
          </a:xfrm>
          <a:prstGeom prst="rightBrace">
            <a:avLst>
              <a:gd name="adj1" fmla="val 155735"/>
              <a:gd name="adj2" fmla="val 50000"/>
            </a:avLst>
          </a:prstGeom>
          <a:noFill/>
          <a:ln w="38100">
            <a:solidFill>
              <a:srgbClr val="00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C8FB5ACD-92F1-DC47-275C-0FACAA911C39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Kurseinheit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50A03FA-C2E2-2C5D-24D9-647A5B904F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7626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E61B1F-36EF-5181-5D0C-9AB64F208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:a16="http://schemas.microsoft.com/office/drawing/2014/main" id="{31EEBA73-D50D-ABA5-6BC1-7C0EB746A7E0}"/>
              </a:ext>
            </a:extLst>
          </p:cNvPr>
          <p:cNvSpPr/>
          <p:nvPr/>
        </p:nvSpPr>
        <p:spPr>
          <a:xfrm>
            <a:off x="0" y="1549021"/>
            <a:ext cx="12192000" cy="4569234"/>
          </a:xfrm>
          <a:prstGeom prst="rect">
            <a:avLst/>
          </a:prstGeom>
          <a:solidFill>
            <a:srgbClr val="EE8A22"/>
          </a:solidFill>
          <a:ln>
            <a:noFill/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DB8C157-8652-B887-14A3-93EC152D25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340371"/>
            <a:ext cx="9144000" cy="2387600"/>
          </a:xfrm>
        </p:spPr>
        <p:txBody>
          <a:bodyPr/>
          <a:lstStyle/>
          <a:p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Grundrechte</a:t>
            </a: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b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</a:br>
            <a:r>
              <a:rPr lang="de-DE" dirty="0">
                <a:solidFill>
                  <a:schemeClr val="bg1"/>
                </a:solidFill>
                <a:latin typeface="Frutiger" panose="020B0500000000000000" pitchFamily="34" charset="0"/>
              </a:rPr>
              <a:t>FALL 2 – Reisevermittlung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ACA93AB7-ED4A-CAE2-8ED6-5BF081551A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7F1312-9C82-49F0-935A-9B306C774647}" type="slidenum">
              <a:rPr lang="de-DE" smtClean="0"/>
              <a:t>9</a:t>
            </a:fld>
            <a:endParaRPr lang="de-DE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CD57A36-00EA-AB6B-67B2-8A12749F1C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  <p:pic>
        <p:nvPicPr>
          <p:cNvPr id="8" name="Grafik 7" descr="Flugzeug mit einfarbiger Füllung">
            <a:extLst>
              <a:ext uri="{FF2B5EF4-FFF2-40B4-BE49-F238E27FC236}">
                <a16:creationId xmlns:a16="http://schemas.microsoft.com/office/drawing/2014/main" id="{AA43D78C-19D3-B1E9-DCCA-2FECE13880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3873946">
            <a:off x="5638800" y="4957807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2509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71791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2: Reisevermittlung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       		</a:t>
            </a: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9710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Gerade Verbindung mit Pfeil 10">
            <a:extLst>
              <a:ext uri="{FF2B5EF4-FFF2-40B4-BE49-F238E27FC236}">
                <a16:creationId xmlns:a16="http://schemas.microsoft.com/office/drawing/2014/main" id="{86E28A3A-7E1A-4E6D-A4E1-84DCF77DF76C}"/>
              </a:ext>
            </a:extLst>
          </p:cNvPr>
          <p:cNvCxnSpPr>
            <a:cxnSpLocks/>
          </p:cNvCxnSpPr>
          <p:nvPr/>
        </p:nvCxnSpPr>
        <p:spPr>
          <a:xfrm>
            <a:off x="3244647" y="2010874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feld 18">
            <a:extLst>
              <a:ext uri="{FF2B5EF4-FFF2-40B4-BE49-F238E27FC236}">
                <a16:creationId xmlns:a16="http://schemas.microsoft.com/office/drawing/2014/main" id="{323E34FF-4332-4E58-AA91-C3031E1F6CE1}"/>
              </a:ext>
            </a:extLst>
          </p:cNvPr>
          <p:cNvSpPr txBox="1"/>
          <p:nvPr/>
        </p:nvSpPr>
        <p:spPr>
          <a:xfrm>
            <a:off x="8826366" y="2692596"/>
            <a:ext cx="3156015" cy="202256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5AEF5AF6-BD2D-43D8-853A-DF7BAE45B424}"/>
              </a:ext>
            </a:extLst>
          </p:cNvPr>
          <p:cNvSpPr txBox="1"/>
          <p:nvPr/>
        </p:nvSpPr>
        <p:spPr>
          <a:xfrm>
            <a:off x="751506" y="1682545"/>
            <a:ext cx="2080462" cy="62112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Kläger K</a:t>
            </a:r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6F5B26E-891C-4ABA-A22C-9E9496EF912E}"/>
              </a:ext>
            </a:extLst>
          </p:cNvPr>
          <p:cNvSpPr txBox="1"/>
          <p:nvPr/>
        </p:nvSpPr>
        <p:spPr>
          <a:xfrm>
            <a:off x="8726755" y="1682545"/>
            <a:ext cx="3156009" cy="124353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Land (Vollzug von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§§ 4, 28 </a:t>
            </a:r>
            <a:r>
              <a:rPr kumimoji="0" lang="de-DE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ReiseVermG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5CA26464-AD98-453D-B7D1-BBA459B24A00}"/>
              </a:ext>
            </a:extLst>
          </p:cNvPr>
          <p:cNvSpPr txBox="1"/>
          <p:nvPr/>
        </p:nvSpPr>
        <p:spPr>
          <a:xfrm>
            <a:off x="3266983" y="2370338"/>
            <a:ext cx="5202320" cy="249710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→	Erlaubnispflicht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rechtswidrig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Erfüllung der Informationspflicht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bei Last-Minute-Reisen unmöglich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	§ 651r BGB ausreichend</a:t>
            </a:r>
          </a:p>
        </p:txBody>
      </p:sp>
      <p:cxnSp>
        <p:nvCxnSpPr>
          <p:cNvPr id="24" name="Gerade Verbindung mit Pfeil 23">
            <a:extLst>
              <a:ext uri="{FF2B5EF4-FFF2-40B4-BE49-F238E27FC236}">
                <a16:creationId xmlns:a16="http://schemas.microsoft.com/office/drawing/2014/main" id="{B04D0C83-C2D1-4343-B272-4C0888C79E63}"/>
              </a:ext>
            </a:extLst>
          </p:cNvPr>
          <p:cNvCxnSpPr>
            <a:cxnSpLocks/>
          </p:cNvCxnSpPr>
          <p:nvPr/>
        </p:nvCxnSpPr>
        <p:spPr>
          <a:xfrm>
            <a:off x="2831967" y="2250410"/>
            <a:ext cx="0" cy="24647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8F797C4A-E1D7-4BA8-BA2C-1AE78EF72E00}"/>
              </a:ext>
            </a:extLst>
          </p:cNvPr>
          <p:cNvSpPr txBox="1"/>
          <p:nvPr/>
        </p:nvSpPr>
        <p:spPr>
          <a:xfrm>
            <a:off x="751506" y="4715163"/>
            <a:ext cx="2080462" cy="621125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r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  </a:t>
            </a: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VG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14B08733-56E1-447D-B766-CDF3E3AE0409}"/>
              </a:ext>
            </a:extLst>
          </p:cNvPr>
          <p:cNvSpPr txBox="1"/>
          <p:nvPr/>
        </p:nvSpPr>
        <p:spPr>
          <a:xfrm>
            <a:off x="751506" y="2713506"/>
            <a:ext cx="1823009" cy="1568869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Allg. </a:t>
            </a:r>
            <a:r>
              <a:rPr kumimoji="0" lang="de-DE" sz="240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FKl</a:t>
            </a:r>
            <a:r>
              <a:rPr kumimoji="0" lang="de-DE" sz="24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(§ 43 I, 1. Alt. VwGO)</a:t>
            </a:r>
            <a:endParaRPr kumimoji="0" lang="de-DE" sz="24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cxnSp>
        <p:nvCxnSpPr>
          <p:cNvPr id="12" name="Gerade Verbindung mit Pfeil 11">
            <a:extLst>
              <a:ext uri="{FF2B5EF4-FFF2-40B4-BE49-F238E27FC236}">
                <a16:creationId xmlns:a16="http://schemas.microsoft.com/office/drawing/2014/main" id="{0527418B-C864-4A2D-A8DD-2922F933DD42}"/>
              </a:ext>
            </a:extLst>
          </p:cNvPr>
          <p:cNvCxnSpPr>
            <a:cxnSpLocks/>
          </p:cNvCxnSpPr>
          <p:nvPr/>
        </p:nvCxnSpPr>
        <p:spPr>
          <a:xfrm>
            <a:off x="3244647" y="5050339"/>
            <a:ext cx="5040000" cy="0"/>
          </a:xfrm>
          <a:prstGeom prst="straightConnector1">
            <a:avLst/>
          </a:prstGeom>
          <a:ln w="38100">
            <a:solidFill>
              <a:schemeClr val="tx1"/>
            </a:solidFill>
            <a:prstDash val="sysDot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>
            <a:extLst>
              <a:ext uri="{FF2B5EF4-FFF2-40B4-BE49-F238E27FC236}">
                <a16:creationId xmlns:a16="http://schemas.microsoft.com/office/drawing/2014/main" id="{176E5F57-7CF1-4C1A-8F68-078A75D9D0E5}"/>
              </a:ext>
            </a:extLst>
          </p:cNvPr>
          <p:cNvSpPr txBox="1"/>
          <p:nvPr/>
        </p:nvSpPr>
        <p:spPr>
          <a:xfrm>
            <a:off x="8726755" y="4715164"/>
            <a:ext cx="2713739" cy="62112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BVerfG</a:t>
            </a:r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30D30BA-307A-4218-B94A-FADCC7995303}"/>
              </a:ext>
            </a:extLst>
          </p:cNvPr>
          <p:cNvSpPr txBox="1"/>
          <p:nvPr/>
        </p:nvSpPr>
        <p:spPr>
          <a:xfrm>
            <a:off x="3244647" y="5256368"/>
            <a:ext cx="5040000" cy="62112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</a:t>
            </a:r>
            <a:r>
              <a:rPr lang="de-DE" sz="2400" noProof="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onkrete</a:t>
            </a:r>
            <a:r>
              <a:rPr lang="de-DE" sz="2400" noProof="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NK: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Art. 100 I GG?</a:t>
            </a: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091677C-EF89-616E-43F3-E78B1FA03E6F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0941A62-521B-1C90-1E14-6BB1AB3C2E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90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3" grpId="0"/>
      <p:bldP spid="1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12942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Fall 2: Reisevermittlung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A.		Z / SEV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Verwaltungsrechtsweg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 40 I 1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Ö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ff.-rechtliche Streitigkeit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→ §§ 4, 28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ReiseVermG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</a:t>
            </a:r>
            <a:r>
              <a:rPr kumimoji="0" lang="de-DE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öff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.-rechtliche streitentscheidende Norm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(einseitige 				Berechtigung / Verpflichtung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des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Staates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„modifizierte Subjektstheorie“)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Nichtverfassungsrechtlicher Art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		→ keine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spezifisch verfassungsrechtliche Streitigkeit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(auch wenn Verfassungsmäßigkeit der Normen</a:t>
            </a:r>
            <a:r>
              <a:rPr kumimoji="0" lang="de-DE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fraglich)</a:t>
            </a:r>
            <a:endParaRPr kumimoji="0" lang="de-DE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Sachliche und örtliche Zuständigkeit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§§ 45, 52 VwGO</a:t>
            </a:r>
          </a:p>
          <a:p>
            <a:pPr marL="0" marR="0" lvl="0" indent="0" algn="l" defTabSz="3600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III.		</a:t>
            </a:r>
            <a:r>
              <a:rPr kumimoji="0" lang="de-DE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Beteiligte</a:t>
            </a: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: §§ 61, 63 VwGO, K / Land (Rechtsträgerprinzip)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B0815E2-4E98-8C3D-9386-12D2DCB0C060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64D9DC6-1C91-203F-85BF-C34C3F8D0F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97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Statthafte Klageart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§§ 88, 86 III VwGO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Klägerisches Begehren + Vorrang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maßnahmespezifischen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Rechtsschutzes</a:t>
            </a:r>
          </a:p>
          <a:p>
            <a:pPr defTabSz="360000">
              <a:lnSpc>
                <a:spcPct val="150000"/>
              </a:lnSpc>
              <a:defRPr/>
            </a:pPr>
            <a:r>
              <a:rPr kumimoji="0" lang="de-DE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Allg.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(§ 43 I, 1. Alt. VwGO): konkretes Rechtsverhältnis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= im Einzelfall sind Rechte und Pflichten zwischen den Beteiligten streitig</a:t>
            </a: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1C272623-5750-4695-AFA6-528B1F01F424}"/>
              </a:ext>
            </a:extLst>
          </p:cNvPr>
          <p:cNvCxnSpPr>
            <a:cxnSpLocks/>
          </p:cNvCxnSpPr>
          <p:nvPr/>
        </p:nvCxnSpPr>
        <p:spPr>
          <a:xfrm flipH="1">
            <a:off x="2496000" y="284460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0C512B72-3585-4A03-A435-6FFE482C4244}"/>
              </a:ext>
            </a:extLst>
          </p:cNvPr>
          <p:cNvCxnSpPr>
            <a:cxnSpLocks/>
          </p:cNvCxnSpPr>
          <p:nvPr/>
        </p:nvCxnSpPr>
        <p:spPr>
          <a:xfrm>
            <a:off x="6096000" y="2844604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9986ADAC-687D-48F6-BFFB-61B1B7B24FC7}"/>
              </a:ext>
            </a:extLst>
          </p:cNvPr>
          <p:cNvSpPr txBox="1"/>
          <p:nvPr/>
        </p:nvSpPr>
        <p:spPr>
          <a:xfrm>
            <a:off x="1145219" y="3089428"/>
            <a:ext cx="4625263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Nicht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Verfassungswidrigkeit / Nichtigkeit der Normen (wäre abstrakte NK: kein Einzelfall)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49AD3F1F-263C-450E-9864-BD2E9919C7B4}"/>
              </a:ext>
            </a:extLst>
          </p:cNvPr>
          <p:cNvSpPr txBox="1"/>
          <p:nvPr/>
        </p:nvSpPr>
        <p:spPr>
          <a:xfrm>
            <a:off x="6096001" y="3089428"/>
            <a:ext cx="5933242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Sondern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dass K „seine Tätigkeit weiterhin ohne die in §§ 4, 28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getrof-fenen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Einschränkungen ausüben darf“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B357ECF8-FC9B-47DF-84F3-4C3E77C7633E}"/>
              </a:ext>
            </a:extLst>
          </p:cNvPr>
          <p:cNvSpPr txBox="1"/>
          <p:nvPr/>
        </p:nvSpPr>
        <p:spPr>
          <a:xfrm>
            <a:off x="6096000" y="5087983"/>
            <a:ext cx="5933242" cy="163349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K ≠ §§ 4, 28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falls Normen 	verfassungswidrig / nichtig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GR von K aus Art. 12 I GG streitig</a:t>
            </a:r>
          </a:p>
        </p:txBody>
      </p:sp>
      <p:cxnSp>
        <p:nvCxnSpPr>
          <p:cNvPr id="10" name="Gerade Verbindung mit Pfeil 9">
            <a:extLst>
              <a:ext uri="{FF2B5EF4-FFF2-40B4-BE49-F238E27FC236}">
                <a16:creationId xmlns:a16="http://schemas.microsoft.com/office/drawing/2014/main" id="{37971E2E-0A67-4C27-A4B5-90E6A1460913}"/>
              </a:ext>
            </a:extLst>
          </p:cNvPr>
          <p:cNvCxnSpPr>
            <a:cxnSpLocks/>
          </p:cNvCxnSpPr>
          <p:nvPr/>
        </p:nvCxnSpPr>
        <p:spPr>
          <a:xfrm>
            <a:off x="9683431" y="4727983"/>
            <a:ext cx="0" cy="36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hteck 10">
            <a:extLst>
              <a:ext uri="{FF2B5EF4-FFF2-40B4-BE49-F238E27FC236}">
                <a16:creationId xmlns:a16="http://schemas.microsoft.com/office/drawing/2014/main" id="{A2A72BE4-E6D1-CA83-C1AC-9751D316042C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70FFB0BF-AC4E-82BB-9BE1-AD5B4F2C54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516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9842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Bes. SEV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Feststellungsinteresse (§ 43 I VwGO)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rechtlich (Art. 12 I GG) und wirtschaftlich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Keine Subsidiarität (§ 43 II VwGO)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insbes.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VerpflKl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(§ 42 I, 2. Alt. VwGO) bzgl. Erlaubniserteilung gemäß § 4 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nicht vorrangig, da anderes Begehren und Erlaubnis i.d.R. 				gebührenpflichtig, so dass allg.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FKl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rechtsschutzintensiver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Klagebefugnis (§ 42 II VwGO analog)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Ausschluss von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Popularverfahren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str.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, ob nötig, da bereits konkretes Rechtsverhältnis + Feststellungsinteresse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jedenfalls gegeben: Art. 12 I GG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6CF4394F-46DB-4456-ED34-29F7AAB0F4BD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A62DF865-04E4-ADE7-EAD4-2E9314CB3A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2249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20" y="488272"/>
            <a:ext cx="11694088" cy="4727018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b="1" dirty="0">
                <a:latin typeface="Arial" panose="020B0604020202020204" pitchFamily="34" charset="0"/>
                <a:cs typeface="Arial" panose="020B0604020202020204" pitchFamily="34" charset="0"/>
              </a:rPr>
              <a:t>B.		Begründetheit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 	soweit das konkrete Rechtsverhältnis (nicht) besteht, d.h. K ≠ §§ 4, 28 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Vorüberlegung: Aufbau streitig → Möglichkeiten (s.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StaatsorgaR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Fall 4)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Zuerst: Anwendung der Norm, dann: Verfassungsmäßigkeit der Norm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umgekehrte Reihenfolge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Inzidentprüfung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Verfassungsmäßigkeit der Norm bei Anwendung der Norm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9C97BFA8-EFFD-42B4-BBF5-32B221DB33EA}"/>
              </a:ext>
            </a:extLst>
          </p:cNvPr>
          <p:cNvCxnSpPr>
            <a:cxnSpLocks/>
          </p:cNvCxnSpPr>
          <p:nvPr/>
        </p:nvCxnSpPr>
        <p:spPr>
          <a:xfrm>
            <a:off x="10431261" y="3701988"/>
            <a:ext cx="1080000" cy="0"/>
          </a:xfrm>
          <a:prstGeom prst="straightConnector1">
            <a:avLst/>
          </a:prstGeom>
          <a:ln w="38100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FD072B43-12A0-449E-AAB5-AFC372C67FD9}"/>
              </a:ext>
            </a:extLst>
          </p:cNvPr>
          <p:cNvCxnSpPr>
            <a:cxnSpLocks/>
          </p:cNvCxnSpPr>
          <p:nvPr/>
        </p:nvCxnSpPr>
        <p:spPr>
          <a:xfrm>
            <a:off x="11511261" y="3701988"/>
            <a:ext cx="0" cy="270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hteck 6">
            <a:extLst>
              <a:ext uri="{FF2B5EF4-FFF2-40B4-BE49-F238E27FC236}">
                <a16:creationId xmlns:a16="http://schemas.microsoft.com/office/drawing/2014/main" id="{943615F9-AB87-07DE-CAE8-5A9EB688B51E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FD78213-53E9-9FCB-7B11-6CB7A7E479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451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789546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Gesetzesanwendung §§ 4, 28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(„Wortlautlösung“)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K = Reisevermittler = §§ 4, 28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zumind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nach Ablauf der drei 				Jahre Übergangszeit) = Klage unbegründet	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danach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kommt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es auf Gültigkeit des Gesetzes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(Art. 100 I GG), da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Ergeb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nis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anders (Klage begründet), falls Normen verfassungswidrig / nichtig</a:t>
            </a: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Verfassungsmäßigkeit der Norm</a:t>
            </a: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VG hat bei formellen (= Parlamentsgesetz, nicht: bei RVO / Satzung) nach-			konstitutionellen (23.5.1949) Gesetzen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zwar Prüfungskompetenz, aber keine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	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Verwerfungskompetenz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ratio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Schutz des parlamentarischen Gesetzgebers)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falls VG Gesetz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für verfassungswidrig hält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erfolgt Vorlage an das BVerfG 				(Art. 100 I GG): obj. Prüfung (unabhängig von K)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82F7AEB4-3A7F-959D-5517-54E9AC11B1C6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151D1879-BC44-FB3A-1F2B-145EC5A89F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521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94088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Zuständigkeit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Gesetzgebungskompetenz Land (Art. 70 I GG), außer Bund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hier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	→	konkurrierende Gesetzgebung: Art. 74 I Nr. 11 GG („Wirtschaft“)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			→ Art. 72 II GG: 	Erforderlichkeit bundesgesetzlicher Regelung 														(„Wirtschaftseinheit“)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76 ff GG (nicht beurteilbar)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Art. 82 I GG (nicht beurteilbar)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Materiell</a:t>
            </a: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Vereinbarkeit mit Art. 12 I GG?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984ADD16-9A1D-311D-C0C3-BC2D97BA672E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59B29F7-AF92-4E54-DDE0-061B6BCD25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108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65808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Schutzbereich (sachlich)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→ Beruf: 	auf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Dauer angelegte Tätigkeit, dient der Schaffung und Erhaltung 							einer Lebensgrundlage, nicht schlechthin gemeinschädlich, hier 							Reisevermittler (+)</a:t>
            </a:r>
          </a:p>
          <a:p>
            <a:pPr lvl="1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Einheitlicher SB: Wahl („Ob“) und Ausübung („Wie“), Art. 12 I 1 und 2 GG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Funktionaler SB: eingriffsbezogen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Eingriff mit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. oder obj. „berufsregelnder Tendenz“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B1369ADC-F386-43A0-89F5-2088AF201B09}"/>
              </a:ext>
            </a:extLst>
          </p:cNvPr>
          <p:cNvCxnSpPr>
            <a:cxnSpLocks/>
          </p:cNvCxnSpPr>
          <p:nvPr/>
        </p:nvCxnSpPr>
        <p:spPr>
          <a:xfrm flipH="1">
            <a:off x="2496000" y="448697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33813EC5-3E20-4C03-B496-4835A52CA438}"/>
              </a:ext>
            </a:extLst>
          </p:cNvPr>
          <p:cNvCxnSpPr>
            <a:cxnSpLocks/>
          </p:cNvCxnSpPr>
          <p:nvPr/>
        </p:nvCxnSpPr>
        <p:spPr>
          <a:xfrm>
            <a:off x="6096000" y="4486973"/>
            <a:ext cx="3600000" cy="180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7126D769-B8B2-4B88-87A2-86FFE4F82120}"/>
              </a:ext>
            </a:extLst>
          </p:cNvPr>
          <p:cNvSpPr txBox="1"/>
          <p:nvPr/>
        </p:nvSpPr>
        <p:spPr>
          <a:xfrm>
            <a:off x="1816967" y="4666973"/>
            <a:ext cx="4279033" cy="21910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Intention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Zielrichtung, Beruf zu regeln)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hier: (+)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66A3C9C1-010A-4444-A8E0-91AFC9E5527B}"/>
              </a:ext>
            </a:extLst>
          </p:cNvPr>
          <p:cNvSpPr txBox="1"/>
          <p:nvPr/>
        </p:nvSpPr>
        <p:spPr>
          <a:xfrm>
            <a:off x="6125592" y="4666973"/>
            <a:ext cx="5624667" cy="21910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Intensität (obj. unmittelbar auf die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berufl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Tätigkeit auswirkend oder mittelbar Aus-wirkungen von einigem Gewicht)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hier wohl ebenfalls: (+)</a:t>
            </a:r>
          </a:p>
        </p:txBody>
      </p:sp>
      <p:sp>
        <p:nvSpPr>
          <p:cNvPr id="9" name="Rechteck 8">
            <a:extLst>
              <a:ext uri="{FF2B5EF4-FFF2-40B4-BE49-F238E27FC236}">
                <a16:creationId xmlns:a16="http://schemas.microsoft.com/office/drawing/2014/main" id="{1843B7FE-964C-7CE6-ED9E-2D334F018C0D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BF35725A-18CB-351D-C757-E7AB5CABEA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259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37527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lvl="0"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4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präventives Verbot mit Erlaubnisvorbehalt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nur spontane Ausübung verboten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gebundener Asp. auf Erlaubnis)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↔	repressives Verbot mit Ausnahme- / Befreiungsvorbehalt 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=	Ausübung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verboten (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nur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Ermessensasp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bzgl. Erlaubnis-	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erteilung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§ 28 </a:t>
            </a:r>
            <a:r>
              <a:rPr lang="de-DE" sz="2400" u="sng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Informationspflicht und ggf. Verbot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	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vgl. Abs. 2: „</a:t>
            </a:r>
            <a:r>
              <a:rPr lang="de-DE" sz="24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findet die Vermittlung nicht statt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Rechtfertigung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Schranke / Art des Gesetzesvorbehalts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einheitlicher Regelungsvorbehalt (Art. 12 I 2 GG: auch für „Wahl“)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einfacher Gesetzesvorbehalt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7847D79-5238-49AC-81CD-397235028F35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CF6E8B6D-813E-579B-4BCE-F6E808F4E2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40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4695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bb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Verhältnismäßigkeit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dabei: 	Einschätzungsprärogative des Gesetzgebers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				(bzgl. legitimes Ziel, geeignet, erforderlich)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(1)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4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Legitimes Ziel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Anforderungen abhängig von Eingriffsintensität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„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Drei-Stufen-Theorie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“: Ausübungs-,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Wahl- oder obj. Wahlregelung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hier: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subj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Wahlregelung, da persönliche Eigenschaften und Fähigkeiten 				als Kriterien in § 4 II Nr. 1 - 3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Zuverlässigkeit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Mittel oder 				Sicherheiten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“, „</a:t>
            </a:r>
            <a:r>
              <a:rPr lang="de-DE" sz="2400" i="1" dirty="0">
                <a:latin typeface="Arial" panose="020B0604020202020204" pitchFamily="34" charset="0"/>
                <a:cs typeface="Arial" panose="020B0604020202020204" pitchFamily="34" charset="0"/>
              </a:rPr>
              <a:t>Kenntnisse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dann: wichtiges Gemeinschaftsgut nötig, hier Verbraucherschutz (+)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FA3BDB2-9DFD-115A-3BFC-A9386372E752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8502C678-6771-64AD-B249-3DADA016A0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206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46954" cy="5835013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Geeignet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obj. zwecktauglich, das Ziel zu fördern (+)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(c)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Erforderlich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kein milderes, gleich wirksames Mittel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§ 651r BGB nicht gleich effektiv, ebenso nachträgliche Kontrolle der Er-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laubniskriterien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(z.B. durch Stichproben)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(d)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Angemessen: Interessenabwägung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Verbraucher hat Informationsdefizit und tritt in Vorleistung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nur präventives Verbot mit Erlaubnisvorbehalt, zudem gängige Kriterien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(+),	3 Jahre Übergangszeitraum für bereits tätige Reisevermittler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09F2FE9E-F88F-A79A-0A9C-08E1E4905CA2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06454E6E-D101-C31D-CD42-8479D0EF4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0418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46954" cy="6389011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(2)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§ 28 </a:t>
            </a:r>
            <a:r>
              <a:rPr lang="de-DE" sz="2400" u="sng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endParaRPr lang="de-DE" sz="2400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(a)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Legitimes Ziel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Anforderungen abhängig von Eingriffsintensität: 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Berufsbild?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</a:t>
            </a: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</a:pP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" name="Gerade Verbindung mit Pfeil 4">
            <a:extLst>
              <a:ext uri="{FF2B5EF4-FFF2-40B4-BE49-F238E27FC236}">
                <a16:creationId xmlns:a16="http://schemas.microsoft.com/office/drawing/2014/main" id="{2E2BD82A-45E0-4C51-849B-F47ABFF20037}"/>
              </a:ext>
            </a:extLst>
          </p:cNvPr>
          <p:cNvCxnSpPr>
            <a:cxnSpLocks/>
          </p:cNvCxnSpPr>
          <p:nvPr/>
        </p:nvCxnSpPr>
        <p:spPr>
          <a:xfrm flipH="1">
            <a:off x="3143241" y="2305352"/>
            <a:ext cx="558000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Gerade Verbindung mit Pfeil 5">
            <a:extLst>
              <a:ext uri="{FF2B5EF4-FFF2-40B4-BE49-F238E27FC236}">
                <a16:creationId xmlns:a16="http://schemas.microsoft.com/office/drawing/2014/main" id="{53785780-CC0B-4C64-AF8F-4ADFBE00D6DA}"/>
              </a:ext>
            </a:extLst>
          </p:cNvPr>
          <p:cNvCxnSpPr>
            <a:cxnSpLocks/>
          </p:cNvCxnSpPr>
          <p:nvPr/>
        </p:nvCxnSpPr>
        <p:spPr>
          <a:xfrm>
            <a:off x="8719456" y="2305352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feld 6">
            <a:extLst>
              <a:ext uri="{FF2B5EF4-FFF2-40B4-BE49-F238E27FC236}">
                <a16:creationId xmlns:a16="http://schemas.microsoft.com/office/drawing/2014/main" id="{3D8BC52E-748E-4960-A5E2-BBF96B7B2C2E}"/>
              </a:ext>
            </a:extLst>
          </p:cNvPr>
          <p:cNvSpPr txBox="1"/>
          <p:nvPr/>
        </p:nvSpPr>
        <p:spPr>
          <a:xfrm>
            <a:off x="1145219" y="2521258"/>
            <a:ext cx="4625263" cy="22016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Reisevermittler im allgemeinen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Ausübungsregelung („Wie“)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vernünftige Erwägung des Ge-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meinwohls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würde genügen</a:t>
            </a:r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F4366318-70B4-4B91-9CF0-E91FD387A34E}"/>
              </a:ext>
            </a:extLst>
          </p:cNvPr>
          <p:cNvSpPr txBox="1"/>
          <p:nvPr/>
        </p:nvSpPr>
        <p:spPr>
          <a:xfrm>
            <a:off x="6096000" y="2521258"/>
            <a:ext cx="5257796" cy="220166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Reisevermittler für Last-Minute-Reisen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obj. Wahlregelung („Ob“):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Erfüllung 	der Informationspflicht bei Last-	Minute-Reisen zeitlich unmöglich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Gerade Verbindung mit Pfeil 8">
            <a:extLst>
              <a:ext uri="{FF2B5EF4-FFF2-40B4-BE49-F238E27FC236}">
                <a16:creationId xmlns:a16="http://schemas.microsoft.com/office/drawing/2014/main" id="{535141C6-4A53-4FB5-BD4C-AB2819F2B94E}"/>
              </a:ext>
            </a:extLst>
          </p:cNvPr>
          <p:cNvCxnSpPr>
            <a:cxnSpLocks/>
          </p:cNvCxnSpPr>
          <p:nvPr/>
        </p:nvCxnSpPr>
        <p:spPr>
          <a:xfrm>
            <a:off x="3143241" y="4722920"/>
            <a:ext cx="0" cy="28800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feld 10">
            <a:extLst>
              <a:ext uri="{FF2B5EF4-FFF2-40B4-BE49-F238E27FC236}">
                <a16:creationId xmlns:a16="http://schemas.microsoft.com/office/drawing/2014/main" id="{B1C87541-85BD-4BCF-BC2F-DD2B5983B628}"/>
              </a:ext>
            </a:extLst>
          </p:cNvPr>
          <p:cNvSpPr txBox="1"/>
          <p:nvPr/>
        </p:nvSpPr>
        <p:spPr>
          <a:xfrm>
            <a:off x="1145217" y="4938826"/>
            <a:ext cx="10732547" cy="163952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→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grds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. (+), aber für Sondergruppe „Reisevermittler für Last-Minute-Reisen“ 	Wirkung WIE obj. Wahlregelung („4. Stufe“), so dass überragend wichtiges 	Gemeinschaftsgut nötig, hier (primär finanzieller) Verbraucherschutz: (-)</a:t>
            </a:r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5F798153-11D6-28A4-CC7C-C539C90300ED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6BBC87CC-3702-F778-2548-FAEEFFA01B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435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3">
            <a:extLst>
              <a:ext uri="{FF2B5EF4-FFF2-40B4-BE49-F238E27FC236}">
                <a16:creationId xmlns:a16="http://schemas.microsoft.com/office/drawing/2014/main" id="{DC5D644F-7C6D-4734-BFC5-BC1532CAC8C0}"/>
              </a:ext>
            </a:extLst>
          </p:cNvPr>
          <p:cNvSpPr txBox="1">
            <a:spLocks noChangeAspect="1"/>
          </p:cNvSpPr>
          <p:nvPr/>
        </p:nvSpPr>
        <p:spPr>
          <a:xfrm>
            <a:off x="230819" y="488272"/>
            <a:ext cx="11646954" cy="5281016"/>
          </a:xfrm>
          <a:prstGeom prst="rect">
            <a:avLst/>
          </a:prstGeom>
          <a:noFill/>
        </p:spPr>
        <p:txBody>
          <a:bodyPr wrap="square" lIns="180000" tIns="180000" rIns="180000" bIns="180000" rtlCol="0">
            <a:spAutoFit/>
          </a:bodyPr>
          <a:lstStyle/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(b)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I.Ü. unangemessen</a:t>
            </a:r>
          </a:p>
          <a:p>
            <a:pPr defTabSz="360000">
              <a:lnSpc>
                <a:spcPct val="150000"/>
              </a:lnSpc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 Wirkung WIE Berufsverbot und andere Möglichkeiten des Verbraucher-					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schutzes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(z.B. insolvenzsichere Garantie)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		</a:t>
            </a:r>
            <a:r>
              <a:rPr lang="de-DE" sz="2400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Zw.-Erg.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VG hält § 28 </a:t>
            </a:r>
            <a:r>
              <a:rPr lang="de-DE" sz="2400" dirty="0" err="1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für verfassungswidrig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III.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Verfahren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VG setzt Verfahren aus und Vorlage von § 28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an BVerfG 					(konkrete NK: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Art. </a:t>
            </a:r>
            <a:r>
              <a:rPr lang="de-DE" sz="240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94 </a:t>
            </a:r>
            <a:r>
              <a:rPr lang="de-DE" sz="24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Nr. 5, 100 I GG, §§ 13 Nr. 11, 80 ff BVerfGG)</a:t>
            </a:r>
            <a:endParaRPr lang="de-DE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		→	BVerfG erklärt § 28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 für nichtig (§§ 82 I, 78 S. 1 BVerfGG)</a:t>
            </a:r>
          </a:p>
          <a:p>
            <a:pPr defTabSz="360000">
              <a:lnSpc>
                <a:spcPct val="150000"/>
              </a:lnSpc>
              <a:defRPr/>
            </a:pP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IV.		</a:t>
            </a:r>
            <a:r>
              <a:rPr lang="de-DE" sz="2400" u="sng" dirty="0">
                <a:latin typeface="Arial" panose="020B0604020202020204" pitchFamily="34" charset="0"/>
                <a:cs typeface="Arial" panose="020B0604020202020204" pitchFamily="34" charset="0"/>
              </a:rPr>
              <a:t>Ergebnis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: Feststellung, dass K ≠ § 28 </a:t>
            </a:r>
            <a:r>
              <a:rPr lang="de-DE" sz="2400" dirty="0" err="1">
                <a:latin typeface="Arial" panose="020B0604020202020204" pitchFamily="34" charset="0"/>
                <a:cs typeface="Arial" panose="020B0604020202020204" pitchFamily="34" charset="0"/>
              </a:rPr>
              <a:t>ReiseVermG</a:t>
            </a:r>
            <a:r>
              <a:rPr lang="de-DE" sz="2400" dirty="0">
                <a:latin typeface="Arial" panose="020B0604020202020204" pitchFamily="34" charset="0"/>
                <a:cs typeface="Arial" panose="020B0604020202020204" pitchFamily="34" charset="0"/>
              </a:rPr>
              <a:t>; i.Ü. Klage unbegründet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C3D4600E-518E-4C1B-918C-01DBC1B06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A7F1312-9C82-49F0-935A-9B306C774647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AAE8952F-7965-1141-7DC9-1CEED489D1E1}"/>
              </a:ext>
            </a:extLst>
          </p:cNvPr>
          <p:cNvSpPr/>
          <p:nvPr/>
        </p:nvSpPr>
        <p:spPr>
          <a:xfrm>
            <a:off x="1" y="69932"/>
            <a:ext cx="1945532" cy="656400"/>
          </a:xfrm>
          <a:prstGeom prst="rect">
            <a:avLst/>
          </a:prstGeom>
          <a:solidFill>
            <a:srgbClr val="EE8A22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Grundrechte</a:t>
            </a:r>
          </a:p>
          <a:p>
            <a:pPr algn="ctr"/>
            <a:r>
              <a:rPr lang="de-DE" dirty="0"/>
              <a:t>FALL 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3AA2CC51-87BF-3F66-5D4F-8C110667C0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62" t="24964" r="35479" b="53549"/>
          <a:stretch>
            <a:fillRect/>
          </a:stretch>
        </p:blipFill>
        <p:spPr>
          <a:xfrm>
            <a:off x="9808077" y="1"/>
            <a:ext cx="2383922" cy="1212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6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push dir="u"/>
      </p:transition>
    </mc:Choice>
    <mc:Fallback xmlns="">
      <p:transition spd="slow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lIns="360000" tIns="360000" rIns="360000" bIns="360000" rtlCol="0">
        <a:noAutofit/>
      </a:bodyPr>
      <a:lstStyle>
        <a:defPPr algn="ctr">
          <a:defRPr sz="2400" dirty="0" smtClean="0">
            <a:latin typeface="Arial" panose="020B0604020202020204" pitchFamily="34" charset="0"/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2432</Words>
  <Application>Microsoft Office PowerPoint</Application>
  <PresentationFormat>Breitbild</PresentationFormat>
  <Paragraphs>298</Paragraphs>
  <Slides>22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Frutiger</vt:lpstr>
      <vt:lpstr>Office</vt:lpstr>
      <vt:lpstr>Benutzerdefiniertes Design</vt:lpstr>
      <vt:lpstr>Grundrechte  Kurseinheit 2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Grundrechte  FALL 2 – Reisevermittlung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Stefan Middel</dc:creator>
  <cp:lastModifiedBy>Jana Panten</cp:lastModifiedBy>
  <cp:revision>701</cp:revision>
  <cp:lastPrinted>2020-04-02T20:08:46Z</cp:lastPrinted>
  <dcterms:created xsi:type="dcterms:W3CDTF">2020-03-20T12:42:26Z</dcterms:created>
  <dcterms:modified xsi:type="dcterms:W3CDTF">2026-06-29T10:58:01Z</dcterms:modified>
</cp:coreProperties>
</file>