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6" r:id="rId3"/>
    <p:sldId id="463" r:id="rId4"/>
    <p:sldId id="480" r:id="rId5"/>
    <p:sldId id="479" r:id="rId6"/>
    <p:sldId id="481" r:id="rId7"/>
    <p:sldId id="375" r:id="rId8"/>
    <p:sldId id="395" r:id="rId9"/>
    <p:sldId id="396" r:id="rId10"/>
    <p:sldId id="482" r:id="rId11"/>
    <p:sldId id="483" r:id="rId12"/>
    <p:sldId id="484" r:id="rId13"/>
    <p:sldId id="379" r:id="rId14"/>
    <p:sldId id="485" r:id="rId15"/>
    <p:sldId id="499" r:id="rId16"/>
    <p:sldId id="486" r:id="rId17"/>
    <p:sldId id="487" r:id="rId18"/>
    <p:sldId id="488" r:id="rId19"/>
    <p:sldId id="489" r:id="rId20"/>
    <p:sldId id="490" r:id="rId21"/>
    <p:sldId id="491" r:id="rId22"/>
    <p:sldId id="492" r:id="rId23"/>
    <p:sldId id="448" r:id="rId24"/>
    <p:sldId id="453" r:id="rId25"/>
    <p:sldId id="493" r:id="rId26"/>
    <p:sldId id="495" r:id="rId27"/>
    <p:sldId id="496" r:id="rId28"/>
    <p:sldId id="497" r:id="rId29"/>
    <p:sldId id="498" r:id="rId30"/>
  </p:sldIdLst>
  <p:sldSz cx="12192000"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EFE17A2-1C6D-4BAC-89BB-45BAE9360C60}">
          <p14:sldIdLst>
            <p14:sldId id="256"/>
          </p14:sldIdLst>
        </p14:section>
        <p14:section name="Abschnitt ohne Titel" id="{829043A9-710D-4005-AA1E-42AE4A314CFE}">
          <p14:sldIdLst>
            <p14:sldId id="463"/>
            <p14:sldId id="480"/>
            <p14:sldId id="479"/>
            <p14:sldId id="481"/>
            <p14:sldId id="375"/>
            <p14:sldId id="395"/>
            <p14:sldId id="396"/>
            <p14:sldId id="482"/>
            <p14:sldId id="483"/>
            <p14:sldId id="484"/>
            <p14:sldId id="379"/>
            <p14:sldId id="485"/>
            <p14:sldId id="499"/>
            <p14:sldId id="486"/>
            <p14:sldId id="487"/>
            <p14:sldId id="488"/>
            <p14:sldId id="489"/>
            <p14:sldId id="490"/>
            <p14:sldId id="491"/>
            <p14:sldId id="492"/>
            <p14:sldId id="448"/>
            <p14:sldId id="453"/>
            <p14:sldId id="493"/>
            <p14:sldId id="495"/>
            <p14:sldId id="496"/>
            <p14:sldId id="497"/>
            <p14:sldId id="49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fan Middel" initials="SM" lastIdx="1" clrIdx="0">
    <p:extLst>
      <p:ext uri="{19B8F6BF-5375-455C-9EA6-DF929625EA0E}">
        <p15:presenceInfo xmlns:p15="http://schemas.microsoft.com/office/powerpoint/2012/main" userId="48576bd07de5ada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27C6D3-B25C-498D-94C6-146C3B9A0D02}" v="55" dt="2026-07-08T06:53:47.7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4250" autoAdjust="0"/>
  </p:normalViewPr>
  <p:slideViewPr>
    <p:cSldViewPr snapToGrid="0">
      <p:cViewPr varScale="1">
        <p:scale>
          <a:sx n="140" d="100"/>
          <a:sy n="140" d="100"/>
        </p:scale>
        <p:origin x="402" y="1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a Panten" userId="4837875be9110987" providerId="LiveId" clId="{64205E3A-E4CC-4CCE-AE71-0DBE2D499113}"/>
    <pc:docChg chg="custSel addSld modSld">
      <pc:chgData name="Jana Panten" userId="4837875be9110987" providerId="LiveId" clId="{64205E3A-E4CC-4CCE-AE71-0DBE2D499113}" dt="2026-07-08T06:53:47.719" v="56" actId="20577"/>
      <pc:docMkLst>
        <pc:docMk/>
      </pc:docMkLst>
      <pc:sldChg chg="modSp mod">
        <pc:chgData name="Jana Panten" userId="4837875be9110987" providerId="LiveId" clId="{64205E3A-E4CC-4CCE-AE71-0DBE2D499113}" dt="2026-07-08T06:53:08.919" v="44" actId="20577"/>
        <pc:sldMkLst>
          <pc:docMk/>
          <pc:sldMk cId="2836397108" sldId="448"/>
        </pc:sldMkLst>
        <pc:spChg chg="mod">
          <ac:chgData name="Jana Panten" userId="4837875be9110987" providerId="LiveId" clId="{64205E3A-E4CC-4CCE-AE71-0DBE2D499113}" dt="2026-07-08T06:53:08.919" v="44" actId="20577"/>
          <ac:spMkLst>
            <pc:docMk/>
            <pc:sldMk cId="2836397108" sldId="448"/>
            <ac:spMk id="12" creationId="{1569DAFC-9BEE-A6B3-BA1C-A38148F38D32}"/>
          </ac:spMkLst>
        </pc:spChg>
      </pc:sldChg>
      <pc:sldChg chg="modSp mod">
        <pc:chgData name="Jana Panten" userId="4837875be9110987" providerId="LiveId" clId="{64205E3A-E4CC-4CCE-AE71-0DBE2D499113}" dt="2026-07-08T06:53:15.281" v="46" actId="20577"/>
        <pc:sldMkLst>
          <pc:docMk/>
          <pc:sldMk cId="2447721997" sldId="453"/>
        </pc:sldMkLst>
        <pc:spChg chg="mod">
          <ac:chgData name="Jana Panten" userId="4837875be9110987" providerId="LiveId" clId="{64205E3A-E4CC-4CCE-AE71-0DBE2D499113}" dt="2026-07-08T06:53:15.281" v="46" actId="20577"/>
          <ac:spMkLst>
            <pc:docMk/>
            <pc:sldMk cId="2447721997" sldId="453"/>
            <ac:spMk id="13" creationId="{C4AA415A-7E36-2076-023D-47D67A9D1D23}"/>
          </ac:spMkLst>
        </pc:spChg>
      </pc:sldChg>
      <pc:sldChg chg="addSp delSp mod">
        <pc:chgData name="Jana Panten" userId="4837875be9110987" providerId="LiveId" clId="{64205E3A-E4CC-4CCE-AE71-0DBE2D499113}" dt="2026-07-03T09:31:01.853" v="1" actId="478"/>
        <pc:sldMkLst>
          <pc:docMk/>
          <pc:sldMk cId="3336245088" sldId="481"/>
        </pc:sldMkLst>
      </pc:sldChg>
      <pc:sldChg chg="modSp mod">
        <pc:chgData name="Jana Panten" userId="4837875be9110987" providerId="LiveId" clId="{64205E3A-E4CC-4CCE-AE71-0DBE2D499113}" dt="2026-07-08T06:52:23.461" v="30" actId="20577"/>
        <pc:sldMkLst>
          <pc:docMk/>
          <pc:sldMk cId="2540322169" sldId="486"/>
        </pc:sldMkLst>
        <pc:spChg chg="mod">
          <ac:chgData name="Jana Panten" userId="4837875be9110987" providerId="LiveId" clId="{64205E3A-E4CC-4CCE-AE71-0DBE2D499113}" dt="2026-07-08T06:52:23.461" v="30" actId="20577"/>
          <ac:spMkLst>
            <pc:docMk/>
            <pc:sldMk cId="2540322169" sldId="486"/>
            <ac:spMk id="7" creationId="{212423AC-C22C-823B-7710-A2D22D9161B0}"/>
          </ac:spMkLst>
        </pc:spChg>
      </pc:sldChg>
      <pc:sldChg chg="modSp mod">
        <pc:chgData name="Jana Panten" userId="4837875be9110987" providerId="LiveId" clId="{64205E3A-E4CC-4CCE-AE71-0DBE2D499113}" dt="2026-07-08T06:52:30.699" v="32" actId="20577"/>
        <pc:sldMkLst>
          <pc:docMk/>
          <pc:sldMk cId="2109655800" sldId="487"/>
        </pc:sldMkLst>
        <pc:spChg chg="mod">
          <ac:chgData name="Jana Panten" userId="4837875be9110987" providerId="LiveId" clId="{64205E3A-E4CC-4CCE-AE71-0DBE2D499113}" dt="2026-07-08T06:52:30.699" v="32" actId="20577"/>
          <ac:spMkLst>
            <pc:docMk/>
            <pc:sldMk cId="2109655800" sldId="487"/>
            <ac:spMk id="7" creationId="{CC668142-780A-DAEB-D4A8-72527E1D129B}"/>
          </ac:spMkLst>
        </pc:spChg>
      </pc:sldChg>
      <pc:sldChg chg="modSp mod">
        <pc:chgData name="Jana Panten" userId="4837875be9110987" providerId="LiveId" clId="{64205E3A-E4CC-4CCE-AE71-0DBE2D499113}" dt="2026-07-08T06:52:38.264" v="34" actId="20577"/>
        <pc:sldMkLst>
          <pc:docMk/>
          <pc:sldMk cId="263426061" sldId="488"/>
        </pc:sldMkLst>
        <pc:spChg chg="mod">
          <ac:chgData name="Jana Panten" userId="4837875be9110987" providerId="LiveId" clId="{64205E3A-E4CC-4CCE-AE71-0DBE2D499113}" dt="2026-07-08T06:52:38.264" v="34" actId="20577"/>
          <ac:spMkLst>
            <pc:docMk/>
            <pc:sldMk cId="263426061" sldId="488"/>
            <ac:spMk id="7" creationId="{59C3393C-AC2C-381B-DCB8-86FB5A4F0294}"/>
          </ac:spMkLst>
        </pc:spChg>
      </pc:sldChg>
      <pc:sldChg chg="modSp mod">
        <pc:chgData name="Jana Panten" userId="4837875be9110987" providerId="LiveId" clId="{64205E3A-E4CC-4CCE-AE71-0DBE2D499113}" dt="2026-07-08T06:52:43.222" v="36" actId="20577"/>
        <pc:sldMkLst>
          <pc:docMk/>
          <pc:sldMk cId="3973683412" sldId="489"/>
        </pc:sldMkLst>
        <pc:spChg chg="mod">
          <ac:chgData name="Jana Panten" userId="4837875be9110987" providerId="LiveId" clId="{64205E3A-E4CC-4CCE-AE71-0DBE2D499113}" dt="2026-07-08T06:52:43.222" v="36" actId="20577"/>
          <ac:spMkLst>
            <pc:docMk/>
            <pc:sldMk cId="3973683412" sldId="489"/>
            <ac:spMk id="11" creationId="{3F69CD66-CB08-0CD1-922C-0FFF7616C145}"/>
          </ac:spMkLst>
        </pc:spChg>
      </pc:sldChg>
      <pc:sldChg chg="modSp mod">
        <pc:chgData name="Jana Panten" userId="4837875be9110987" providerId="LiveId" clId="{64205E3A-E4CC-4CCE-AE71-0DBE2D499113}" dt="2026-07-08T06:52:49.259" v="38" actId="20577"/>
        <pc:sldMkLst>
          <pc:docMk/>
          <pc:sldMk cId="1605562109" sldId="490"/>
        </pc:sldMkLst>
        <pc:spChg chg="mod">
          <ac:chgData name="Jana Panten" userId="4837875be9110987" providerId="LiveId" clId="{64205E3A-E4CC-4CCE-AE71-0DBE2D499113}" dt="2026-07-08T06:52:49.259" v="38" actId="20577"/>
          <ac:spMkLst>
            <pc:docMk/>
            <pc:sldMk cId="1605562109" sldId="490"/>
            <ac:spMk id="11" creationId="{35D5CE54-788E-BA77-E842-090602D66765}"/>
          </ac:spMkLst>
        </pc:spChg>
      </pc:sldChg>
      <pc:sldChg chg="modSp mod">
        <pc:chgData name="Jana Panten" userId="4837875be9110987" providerId="LiveId" clId="{64205E3A-E4CC-4CCE-AE71-0DBE2D499113}" dt="2026-07-08T06:52:57.092" v="40" actId="20577"/>
        <pc:sldMkLst>
          <pc:docMk/>
          <pc:sldMk cId="877937815" sldId="491"/>
        </pc:sldMkLst>
        <pc:spChg chg="mod">
          <ac:chgData name="Jana Panten" userId="4837875be9110987" providerId="LiveId" clId="{64205E3A-E4CC-4CCE-AE71-0DBE2D499113}" dt="2026-07-08T06:52:57.092" v="40" actId="20577"/>
          <ac:spMkLst>
            <pc:docMk/>
            <pc:sldMk cId="877937815" sldId="491"/>
            <ac:spMk id="7" creationId="{A9C6A6AE-B79F-BFDA-F0C1-DF0D4CB7BBEC}"/>
          </ac:spMkLst>
        </pc:spChg>
      </pc:sldChg>
      <pc:sldChg chg="modSp mod">
        <pc:chgData name="Jana Panten" userId="4837875be9110987" providerId="LiveId" clId="{64205E3A-E4CC-4CCE-AE71-0DBE2D499113}" dt="2026-07-08T06:53:02.510" v="42" actId="20577"/>
        <pc:sldMkLst>
          <pc:docMk/>
          <pc:sldMk cId="2495194520" sldId="492"/>
        </pc:sldMkLst>
        <pc:spChg chg="mod">
          <ac:chgData name="Jana Panten" userId="4837875be9110987" providerId="LiveId" clId="{64205E3A-E4CC-4CCE-AE71-0DBE2D499113}" dt="2026-07-08T06:53:02.510" v="42" actId="20577"/>
          <ac:spMkLst>
            <pc:docMk/>
            <pc:sldMk cId="2495194520" sldId="492"/>
            <ac:spMk id="7" creationId="{C0C4DA40-E14F-EE86-AFC4-926E662AF792}"/>
          </ac:spMkLst>
        </pc:spChg>
      </pc:sldChg>
      <pc:sldChg chg="modSp mod">
        <pc:chgData name="Jana Panten" userId="4837875be9110987" providerId="LiveId" clId="{64205E3A-E4CC-4CCE-AE71-0DBE2D499113}" dt="2026-07-08T06:53:21.386" v="48" actId="20577"/>
        <pc:sldMkLst>
          <pc:docMk/>
          <pc:sldMk cId="3460196902" sldId="493"/>
        </pc:sldMkLst>
        <pc:spChg chg="mod">
          <ac:chgData name="Jana Panten" userId="4837875be9110987" providerId="LiveId" clId="{64205E3A-E4CC-4CCE-AE71-0DBE2D499113}" dt="2026-07-08T06:53:21.386" v="48" actId="20577"/>
          <ac:spMkLst>
            <pc:docMk/>
            <pc:sldMk cId="3460196902" sldId="493"/>
            <ac:spMk id="7" creationId="{0421BD9A-485F-4BF0-C67C-A66A4169EDFE}"/>
          </ac:spMkLst>
        </pc:spChg>
      </pc:sldChg>
      <pc:sldChg chg="modSp mod">
        <pc:chgData name="Jana Panten" userId="4837875be9110987" providerId="LiveId" clId="{64205E3A-E4CC-4CCE-AE71-0DBE2D499113}" dt="2026-07-08T06:53:28.156" v="50" actId="20577"/>
        <pc:sldMkLst>
          <pc:docMk/>
          <pc:sldMk cId="153965183" sldId="495"/>
        </pc:sldMkLst>
        <pc:spChg chg="mod">
          <ac:chgData name="Jana Panten" userId="4837875be9110987" providerId="LiveId" clId="{64205E3A-E4CC-4CCE-AE71-0DBE2D499113}" dt="2026-07-08T06:53:28.156" v="50" actId="20577"/>
          <ac:spMkLst>
            <pc:docMk/>
            <pc:sldMk cId="153965183" sldId="495"/>
            <ac:spMk id="7" creationId="{23DE2461-73C6-405B-E970-E045FDE30AE3}"/>
          </ac:spMkLst>
        </pc:spChg>
      </pc:sldChg>
      <pc:sldChg chg="modSp mod">
        <pc:chgData name="Jana Panten" userId="4837875be9110987" providerId="LiveId" clId="{64205E3A-E4CC-4CCE-AE71-0DBE2D499113}" dt="2026-07-08T06:53:34.773" v="52" actId="20577"/>
        <pc:sldMkLst>
          <pc:docMk/>
          <pc:sldMk cId="2710144165" sldId="496"/>
        </pc:sldMkLst>
        <pc:spChg chg="mod">
          <ac:chgData name="Jana Panten" userId="4837875be9110987" providerId="LiveId" clId="{64205E3A-E4CC-4CCE-AE71-0DBE2D499113}" dt="2026-07-08T06:53:34.773" v="52" actId="20577"/>
          <ac:spMkLst>
            <pc:docMk/>
            <pc:sldMk cId="2710144165" sldId="496"/>
            <ac:spMk id="7" creationId="{FA87FB2A-53C8-696A-280C-117302FB4B8D}"/>
          </ac:spMkLst>
        </pc:spChg>
      </pc:sldChg>
      <pc:sldChg chg="modSp mod">
        <pc:chgData name="Jana Panten" userId="4837875be9110987" providerId="LiveId" clId="{64205E3A-E4CC-4CCE-AE71-0DBE2D499113}" dt="2026-07-08T06:53:41.175" v="54" actId="20577"/>
        <pc:sldMkLst>
          <pc:docMk/>
          <pc:sldMk cId="2088209895" sldId="497"/>
        </pc:sldMkLst>
        <pc:spChg chg="mod">
          <ac:chgData name="Jana Panten" userId="4837875be9110987" providerId="LiveId" clId="{64205E3A-E4CC-4CCE-AE71-0DBE2D499113}" dt="2026-07-08T06:53:41.175" v="54" actId="20577"/>
          <ac:spMkLst>
            <pc:docMk/>
            <pc:sldMk cId="2088209895" sldId="497"/>
            <ac:spMk id="7" creationId="{4F48A380-496F-FC30-F0CF-56B6FA8CE2DD}"/>
          </ac:spMkLst>
        </pc:spChg>
      </pc:sldChg>
      <pc:sldChg chg="modSp mod">
        <pc:chgData name="Jana Panten" userId="4837875be9110987" providerId="LiveId" clId="{64205E3A-E4CC-4CCE-AE71-0DBE2D499113}" dt="2026-07-08T06:53:47.719" v="56" actId="20577"/>
        <pc:sldMkLst>
          <pc:docMk/>
          <pc:sldMk cId="181231928" sldId="498"/>
        </pc:sldMkLst>
        <pc:spChg chg="mod">
          <ac:chgData name="Jana Panten" userId="4837875be9110987" providerId="LiveId" clId="{64205E3A-E4CC-4CCE-AE71-0DBE2D499113}" dt="2026-07-08T06:53:47.719" v="56" actId="20577"/>
          <ac:spMkLst>
            <pc:docMk/>
            <pc:sldMk cId="181231928" sldId="498"/>
            <ac:spMk id="7" creationId="{C96B354A-EB9D-B9CF-2297-C66A3807D03B}"/>
          </ac:spMkLst>
        </pc:spChg>
      </pc:sldChg>
      <pc:sldChg chg="addSp delSp modSp add mod">
        <pc:chgData name="Jana Panten" userId="4837875be9110987" providerId="LiveId" clId="{64205E3A-E4CC-4CCE-AE71-0DBE2D499113}" dt="2026-07-08T06:49:34.805" v="28" actId="207"/>
        <pc:sldMkLst>
          <pc:docMk/>
          <pc:sldMk cId="3391347825" sldId="499"/>
        </pc:sldMkLst>
        <pc:spChg chg="mod">
          <ac:chgData name="Jana Panten" userId="4837875be9110987" providerId="LiveId" clId="{64205E3A-E4CC-4CCE-AE71-0DBE2D499113}" dt="2026-07-08T06:48:18.599" v="24" actId="20577"/>
          <ac:spMkLst>
            <pc:docMk/>
            <pc:sldMk cId="3391347825" sldId="499"/>
            <ac:spMk id="2" creationId="{A2FCAD76-D2EF-AF8E-81D7-2E20CD46DEB6}"/>
          </ac:spMkLst>
        </pc:spChg>
        <pc:picChg chg="del">
          <ac:chgData name="Jana Panten" userId="4837875be9110987" providerId="LiveId" clId="{64205E3A-E4CC-4CCE-AE71-0DBE2D499113}" dt="2026-07-08T06:48:22.106" v="25" actId="478"/>
          <ac:picMkLst>
            <pc:docMk/>
            <pc:sldMk cId="3391347825" sldId="499"/>
            <ac:picMk id="7" creationId="{D6F373CA-EBAC-F03F-73E0-0A847C24336A}"/>
          </ac:picMkLst>
        </pc:picChg>
        <pc:picChg chg="add mod">
          <ac:chgData name="Jana Panten" userId="4837875be9110987" providerId="LiveId" clId="{64205E3A-E4CC-4CCE-AE71-0DBE2D499113}" dt="2026-07-08T06:49:34.805" v="28" actId="207"/>
          <ac:picMkLst>
            <pc:docMk/>
            <pc:sldMk cId="3391347825" sldId="499"/>
            <ac:picMk id="8" creationId="{78CD1EED-C931-C539-7E38-A0A04939866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3962400" cy="344091"/>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179484" y="2"/>
            <a:ext cx="3962400" cy="344091"/>
          </a:xfrm>
          <a:prstGeom prst="rect">
            <a:avLst/>
          </a:prstGeom>
        </p:spPr>
        <p:txBody>
          <a:bodyPr vert="horz" lIns="91440" tIns="45720" rIns="91440" bIns="45720" rtlCol="0"/>
          <a:lstStyle>
            <a:lvl1pPr algn="r">
              <a:defRPr sz="1200"/>
            </a:lvl1pPr>
          </a:lstStyle>
          <a:p>
            <a:fld id="{0FAF9A1E-3821-4ECE-A3D5-7D8FBF6C4361}" type="datetimeFigureOut">
              <a:rPr lang="de-DE" smtClean="0"/>
              <a:t>08.07.2026</a:t>
            </a:fld>
            <a:endParaRPr lang="de-DE"/>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7145BD1-4E92-432D-AAF1-FF572573D626}" type="slidenum">
              <a:rPr lang="de-DE" smtClean="0"/>
              <a:t>‹Nr.›</a:t>
            </a:fld>
            <a:endParaRPr lang="de-DE"/>
          </a:p>
        </p:txBody>
      </p:sp>
    </p:spTree>
    <p:extLst>
      <p:ext uri="{BB962C8B-B14F-4D97-AF65-F5344CB8AC3E}">
        <p14:creationId xmlns:p14="http://schemas.microsoft.com/office/powerpoint/2010/main" val="188080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49600-72A7-4AD0-A597-B68FCDEF32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6C4C722-DAEF-4747-A08E-06E9ABB34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FC6E9CE-6140-4A9D-8C66-469B5BD48B65}"/>
              </a:ext>
            </a:extLst>
          </p:cNvPr>
          <p:cNvSpPr>
            <a:spLocks noGrp="1"/>
          </p:cNvSpPr>
          <p:nvPr>
            <p:ph type="dt" sz="half" idx="10"/>
          </p:nvPr>
        </p:nvSpPr>
        <p:spPr>
          <a:xfrm>
            <a:off x="838200" y="6356350"/>
            <a:ext cx="2743200" cy="365125"/>
          </a:xfrm>
          <a:prstGeom prst="rect">
            <a:avLst/>
          </a:prstGeom>
        </p:spPr>
        <p:txBody>
          <a:bodyPr/>
          <a:lstStyle/>
          <a:p>
            <a:fld id="{A58B1371-8631-42E9-BE17-DC0735795914}" type="datetime1">
              <a:rPr lang="de-DE" smtClean="0"/>
              <a:t>08.07.2026</a:t>
            </a:fld>
            <a:endParaRPr lang="de-DE"/>
          </a:p>
        </p:txBody>
      </p:sp>
      <p:sp>
        <p:nvSpPr>
          <p:cNvPr id="5" name="Fußzeilenplatzhalter 4">
            <a:extLst>
              <a:ext uri="{FF2B5EF4-FFF2-40B4-BE49-F238E27FC236}">
                <a16:creationId xmlns:a16="http://schemas.microsoft.com/office/drawing/2014/main" id="{0C743247-B6E4-41B1-B9D9-D10C9F38147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1CDBF26-4062-411B-904A-2D4B45A7029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10927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22B41-7686-4265-AEA9-987C85E1DC8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23269E8-5A39-48D0-A114-5918432A67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B0C1A-E376-4056-B2B8-FCEC6E20EC56}"/>
              </a:ext>
            </a:extLst>
          </p:cNvPr>
          <p:cNvSpPr>
            <a:spLocks noGrp="1"/>
          </p:cNvSpPr>
          <p:nvPr>
            <p:ph type="dt" sz="half" idx="10"/>
          </p:nvPr>
        </p:nvSpPr>
        <p:spPr>
          <a:xfrm>
            <a:off x="838200" y="6356350"/>
            <a:ext cx="2743200" cy="365125"/>
          </a:xfrm>
          <a:prstGeom prst="rect">
            <a:avLst/>
          </a:prstGeom>
        </p:spPr>
        <p:txBody>
          <a:bodyPr/>
          <a:lstStyle/>
          <a:p>
            <a:fld id="{8A90930D-D50B-426E-A173-AECD7B9836B0}" type="datetime1">
              <a:rPr lang="de-DE" smtClean="0"/>
              <a:t>08.07.2026</a:t>
            </a:fld>
            <a:endParaRPr lang="de-DE"/>
          </a:p>
        </p:txBody>
      </p:sp>
      <p:sp>
        <p:nvSpPr>
          <p:cNvPr id="5" name="Fußzeilenplatzhalter 4">
            <a:extLst>
              <a:ext uri="{FF2B5EF4-FFF2-40B4-BE49-F238E27FC236}">
                <a16:creationId xmlns:a16="http://schemas.microsoft.com/office/drawing/2014/main" id="{F85E464F-9160-4D30-97E0-C4035CBA219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C228D07-DDD8-4E7D-99E0-5ABF489EC81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9464954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B535-F8F1-4462-9DA2-F2A5C87D8C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C5DC71-1613-49E4-9471-00C5D2C560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F9FF71F-0484-47D8-936D-0E52F0E75121}"/>
              </a:ext>
            </a:extLst>
          </p:cNvPr>
          <p:cNvSpPr>
            <a:spLocks noGrp="1"/>
          </p:cNvSpPr>
          <p:nvPr>
            <p:ph type="dt" sz="half" idx="10"/>
          </p:nvPr>
        </p:nvSpPr>
        <p:spPr>
          <a:xfrm>
            <a:off x="838200" y="6356350"/>
            <a:ext cx="2743200" cy="365125"/>
          </a:xfrm>
          <a:prstGeom prst="rect">
            <a:avLst/>
          </a:prstGeom>
        </p:spPr>
        <p:txBody>
          <a:bodyPr/>
          <a:lstStyle/>
          <a:p>
            <a:fld id="{3AB9311F-C712-40F1-B9D2-378F1BE6EB0B}" type="datetime1">
              <a:rPr lang="de-DE" smtClean="0"/>
              <a:t>08.07.2026</a:t>
            </a:fld>
            <a:endParaRPr lang="de-DE"/>
          </a:p>
        </p:txBody>
      </p:sp>
      <p:sp>
        <p:nvSpPr>
          <p:cNvPr id="5" name="Fußzeilenplatzhalter 4">
            <a:extLst>
              <a:ext uri="{FF2B5EF4-FFF2-40B4-BE49-F238E27FC236}">
                <a16:creationId xmlns:a16="http://schemas.microsoft.com/office/drawing/2014/main" id="{5EE6D419-25BD-4A34-9CFA-0CAC2BFC5CE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2C6CFA0-0C43-4E53-B2F7-E21836216566}"/>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25298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DECDC-2CAF-492A-A820-54F3419920D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4913A42-88C8-41F3-AF00-2B2ED11ABE4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67D310-667B-4503-A485-4D6E09E6C8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3A4DBDE-80C3-4919-B15B-0AA55FE4F551}"/>
              </a:ext>
            </a:extLst>
          </p:cNvPr>
          <p:cNvSpPr>
            <a:spLocks noGrp="1"/>
          </p:cNvSpPr>
          <p:nvPr>
            <p:ph type="dt" sz="half" idx="10"/>
          </p:nvPr>
        </p:nvSpPr>
        <p:spPr>
          <a:xfrm>
            <a:off x="838200" y="6356350"/>
            <a:ext cx="2743200" cy="365125"/>
          </a:xfrm>
          <a:prstGeom prst="rect">
            <a:avLst/>
          </a:prstGeom>
        </p:spPr>
        <p:txBody>
          <a:bodyPr/>
          <a:lstStyle/>
          <a:p>
            <a:fld id="{29AC43AA-69B8-4B77-9EF0-62922C7B784F}" type="datetime1">
              <a:rPr lang="de-DE" smtClean="0"/>
              <a:t>08.07.2026</a:t>
            </a:fld>
            <a:endParaRPr lang="de-DE"/>
          </a:p>
        </p:txBody>
      </p:sp>
      <p:sp>
        <p:nvSpPr>
          <p:cNvPr id="6" name="Fußzeilenplatzhalter 5">
            <a:extLst>
              <a:ext uri="{FF2B5EF4-FFF2-40B4-BE49-F238E27FC236}">
                <a16:creationId xmlns:a16="http://schemas.microsoft.com/office/drawing/2014/main" id="{23D0571E-947C-4EEC-82B5-B57090FB88D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D696F84-494B-446C-AC4F-365494261891}"/>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1595696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1C871-DF33-49E6-ADB3-7FB19C78285E}"/>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3B8388D8-174F-472A-84AF-BA5D9B5AB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FB24BBB-0585-4331-85FB-C45BB7BD09C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65954F-8A36-4E91-A935-382A4591A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6447BD-652A-4799-82A3-168060CEFA1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BDDDFE-0B79-46A7-96C9-422FDD820E66}"/>
              </a:ext>
            </a:extLst>
          </p:cNvPr>
          <p:cNvSpPr>
            <a:spLocks noGrp="1"/>
          </p:cNvSpPr>
          <p:nvPr>
            <p:ph type="dt" sz="half" idx="10"/>
          </p:nvPr>
        </p:nvSpPr>
        <p:spPr>
          <a:xfrm>
            <a:off x="838200" y="6356350"/>
            <a:ext cx="2743200" cy="365125"/>
          </a:xfrm>
          <a:prstGeom prst="rect">
            <a:avLst/>
          </a:prstGeom>
        </p:spPr>
        <p:txBody>
          <a:bodyPr/>
          <a:lstStyle/>
          <a:p>
            <a:fld id="{BE440B46-1CF0-48AA-B8EB-92CF39E83072}" type="datetime1">
              <a:rPr lang="de-DE" smtClean="0"/>
              <a:t>08.07.2026</a:t>
            </a:fld>
            <a:endParaRPr lang="de-DE"/>
          </a:p>
        </p:txBody>
      </p:sp>
      <p:sp>
        <p:nvSpPr>
          <p:cNvPr id="8" name="Fußzeilenplatzhalter 7">
            <a:extLst>
              <a:ext uri="{FF2B5EF4-FFF2-40B4-BE49-F238E27FC236}">
                <a16:creationId xmlns:a16="http://schemas.microsoft.com/office/drawing/2014/main" id="{82B8FB52-EFF1-483E-9D8B-28892F480CC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7D7C62B7-F3AD-4072-AA98-C8F9153CE36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1373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8DAD1-98DC-4AAE-B855-686ABA3B492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159A609C-4D4E-401A-B181-29A1A77FB28F}"/>
              </a:ext>
            </a:extLst>
          </p:cNvPr>
          <p:cNvSpPr>
            <a:spLocks noGrp="1"/>
          </p:cNvSpPr>
          <p:nvPr>
            <p:ph type="dt" sz="half" idx="10"/>
          </p:nvPr>
        </p:nvSpPr>
        <p:spPr>
          <a:xfrm>
            <a:off x="838200" y="6356350"/>
            <a:ext cx="2743200" cy="365125"/>
          </a:xfrm>
          <a:prstGeom prst="rect">
            <a:avLst/>
          </a:prstGeom>
        </p:spPr>
        <p:txBody>
          <a:bodyPr/>
          <a:lstStyle/>
          <a:p>
            <a:fld id="{F88AAC53-A9A9-48E9-9D9E-7AA30225DBFB}" type="datetime1">
              <a:rPr lang="de-DE" smtClean="0"/>
              <a:t>08.07.2026</a:t>
            </a:fld>
            <a:endParaRPr lang="de-DE"/>
          </a:p>
        </p:txBody>
      </p:sp>
      <p:sp>
        <p:nvSpPr>
          <p:cNvPr id="4" name="Fußzeilenplatzhalter 3">
            <a:extLst>
              <a:ext uri="{FF2B5EF4-FFF2-40B4-BE49-F238E27FC236}">
                <a16:creationId xmlns:a16="http://schemas.microsoft.com/office/drawing/2014/main" id="{BA06DA16-ED91-47A5-9633-9D9714FC885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6E0967C-BB27-48D8-9119-8651736A0897}"/>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3072366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8FC598-4DA0-413F-A07D-FBB28589E83F}"/>
              </a:ext>
            </a:extLst>
          </p:cNvPr>
          <p:cNvSpPr>
            <a:spLocks noGrp="1"/>
          </p:cNvSpPr>
          <p:nvPr>
            <p:ph type="dt" sz="half" idx="10"/>
          </p:nvPr>
        </p:nvSpPr>
        <p:spPr>
          <a:xfrm>
            <a:off x="838200" y="6356350"/>
            <a:ext cx="2743200" cy="365125"/>
          </a:xfrm>
          <a:prstGeom prst="rect">
            <a:avLst/>
          </a:prstGeom>
        </p:spPr>
        <p:txBody>
          <a:bodyPr/>
          <a:lstStyle/>
          <a:p>
            <a:fld id="{6A8433BF-D6F0-45C4-99E7-FF0E46AF16F5}" type="datetime1">
              <a:rPr lang="de-DE" smtClean="0"/>
              <a:t>08.07.2026</a:t>
            </a:fld>
            <a:endParaRPr lang="de-DE"/>
          </a:p>
        </p:txBody>
      </p:sp>
      <p:sp>
        <p:nvSpPr>
          <p:cNvPr id="3" name="Fußzeilenplatzhalter 2">
            <a:extLst>
              <a:ext uri="{FF2B5EF4-FFF2-40B4-BE49-F238E27FC236}">
                <a16:creationId xmlns:a16="http://schemas.microsoft.com/office/drawing/2014/main" id="{D69424B8-A2CF-4758-92A7-FA6EC2605AC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C7239A2-042A-4B98-8AF0-DC7ED2E45CE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5849344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8E823-5568-40F0-91F1-39BBD21C67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8BC8C6A-0016-461A-8674-558FA12F7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3262711-45B3-4E25-B18C-CD7EA7825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9000C2-CE9F-4F7C-B6E7-2086E02EA636}"/>
              </a:ext>
            </a:extLst>
          </p:cNvPr>
          <p:cNvSpPr>
            <a:spLocks noGrp="1"/>
          </p:cNvSpPr>
          <p:nvPr>
            <p:ph type="dt" sz="half" idx="10"/>
          </p:nvPr>
        </p:nvSpPr>
        <p:spPr>
          <a:xfrm>
            <a:off x="838200" y="6356350"/>
            <a:ext cx="2743200" cy="365125"/>
          </a:xfrm>
          <a:prstGeom prst="rect">
            <a:avLst/>
          </a:prstGeom>
        </p:spPr>
        <p:txBody>
          <a:bodyPr/>
          <a:lstStyle/>
          <a:p>
            <a:fld id="{B19A3514-6D38-4C0A-9142-ACDD54AF831C}" type="datetime1">
              <a:rPr lang="de-DE" smtClean="0"/>
              <a:t>08.07.2026</a:t>
            </a:fld>
            <a:endParaRPr lang="de-DE"/>
          </a:p>
        </p:txBody>
      </p:sp>
      <p:sp>
        <p:nvSpPr>
          <p:cNvPr id="6" name="Fußzeilenplatzhalter 5">
            <a:extLst>
              <a:ext uri="{FF2B5EF4-FFF2-40B4-BE49-F238E27FC236}">
                <a16:creationId xmlns:a16="http://schemas.microsoft.com/office/drawing/2014/main" id="{AD6C63D0-8AA3-4943-85C1-ECB659BCB47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AAFE169B-4464-4EFB-8AAA-7BC87FA981DE}"/>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7683353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46630-CC90-4EE0-89F8-0F6EAC420E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D84E0B-5199-46B9-98BC-A78D4BCAD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EB85318-EEE7-4AF0-8CF7-9633ECB82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9FD5FB-7C92-4717-9AA2-ABBBF682DBA2}"/>
              </a:ext>
            </a:extLst>
          </p:cNvPr>
          <p:cNvSpPr>
            <a:spLocks noGrp="1"/>
          </p:cNvSpPr>
          <p:nvPr>
            <p:ph type="dt" sz="half" idx="10"/>
          </p:nvPr>
        </p:nvSpPr>
        <p:spPr>
          <a:xfrm>
            <a:off x="838200" y="6356350"/>
            <a:ext cx="2743200" cy="365125"/>
          </a:xfrm>
          <a:prstGeom prst="rect">
            <a:avLst/>
          </a:prstGeom>
        </p:spPr>
        <p:txBody>
          <a:bodyPr/>
          <a:lstStyle/>
          <a:p>
            <a:fld id="{3AEEED42-3888-4AB6-AFC5-456A95ED250D}" type="datetime1">
              <a:rPr lang="de-DE" smtClean="0"/>
              <a:t>08.07.2026</a:t>
            </a:fld>
            <a:endParaRPr lang="de-DE"/>
          </a:p>
        </p:txBody>
      </p:sp>
      <p:sp>
        <p:nvSpPr>
          <p:cNvPr id="6" name="Fußzeilenplatzhalter 5">
            <a:extLst>
              <a:ext uri="{FF2B5EF4-FFF2-40B4-BE49-F238E27FC236}">
                <a16:creationId xmlns:a16="http://schemas.microsoft.com/office/drawing/2014/main" id="{F32AAAE8-0BF0-4424-8A5B-25C596F1909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D27B736-4A0B-478D-A7FB-5705A37CEA34}"/>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4282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EF548-B8A4-4158-BEC7-038BDE17399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5D626CE7-C233-4B8A-8A8E-F400836E0F2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17F5EF-304E-41FB-841B-16FC0182DD89}"/>
              </a:ext>
            </a:extLst>
          </p:cNvPr>
          <p:cNvSpPr>
            <a:spLocks noGrp="1"/>
          </p:cNvSpPr>
          <p:nvPr>
            <p:ph type="dt" sz="half" idx="10"/>
          </p:nvPr>
        </p:nvSpPr>
        <p:spPr>
          <a:xfrm>
            <a:off x="838200" y="6356350"/>
            <a:ext cx="2743200" cy="365125"/>
          </a:xfrm>
          <a:prstGeom prst="rect">
            <a:avLst/>
          </a:prstGeom>
        </p:spPr>
        <p:txBody>
          <a:bodyPr/>
          <a:lstStyle/>
          <a:p>
            <a:fld id="{A66B0FFB-4B15-4430-91C9-895AAACD4E45}" type="datetime1">
              <a:rPr lang="de-DE" smtClean="0"/>
              <a:t>08.07.2026</a:t>
            </a:fld>
            <a:endParaRPr lang="de-DE"/>
          </a:p>
        </p:txBody>
      </p:sp>
      <p:sp>
        <p:nvSpPr>
          <p:cNvPr id="5" name="Fußzeilenplatzhalter 4">
            <a:extLst>
              <a:ext uri="{FF2B5EF4-FFF2-40B4-BE49-F238E27FC236}">
                <a16:creationId xmlns:a16="http://schemas.microsoft.com/office/drawing/2014/main" id="{C581AC02-6B88-4D31-A276-2081F79C21E4}"/>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61A3CAA-2CE7-48F2-A4C7-0E3F1E5AAA52}"/>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77473422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2073C3-67C9-47CC-BE55-D9A6955114BA}"/>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499C2D-7298-4DE8-8253-C16E5320998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A15FEC-07FC-4564-AECB-F162BF9E92AF}"/>
              </a:ext>
            </a:extLst>
          </p:cNvPr>
          <p:cNvSpPr>
            <a:spLocks noGrp="1"/>
          </p:cNvSpPr>
          <p:nvPr>
            <p:ph type="dt" sz="half" idx="10"/>
          </p:nvPr>
        </p:nvSpPr>
        <p:spPr>
          <a:xfrm>
            <a:off x="838200" y="6356350"/>
            <a:ext cx="2743200" cy="365125"/>
          </a:xfrm>
          <a:prstGeom prst="rect">
            <a:avLst/>
          </a:prstGeom>
        </p:spPr>
        <p:txBody>
          <a:bodyPr/>
          <a:lstStyle/>
          <a:p>
            <a:fld id="{A44DF6DD-F3EC-45F3-B061-66A9BA8B46CD}" type="datetime1">
              <a:rPr lang="de-DE" smtClean="0"/>
              <a:t>08.07.2026</a:t>
            </a:fld>
            <a:endParaRPr lang="de-DE"/>
          </a:p>
        </p:txBody>
      </p:sp>
      <p:sp>
        <p:nvSpPr>
          <p:cNvPr id="5" name="Fußzeilenplatzhalter 4">
            <a:extLst>
              <a:ext uri="{FF2B5EF4-FFF2-40B4-BE49-F238E27FC236}">
                <a16:creationId xmlns:a16="http://schemas.microsoft.com/office/drawing/2014/main" id="{22D4D40D-E626-4078-91CA-00B9E646CDA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668643A-EA4D-4D92-9E40-05995864D5F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03858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B30186-50EB-4569-A027-C38EDA6385D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44D7BE-D056-49E6-957B-56F7B7B2F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47939B-01BF-4EC0-BE80-CFBB2D98B4F7}"/>
              </a:ext>
            </a:extLst>
          </p:cNvPr>
          <p:cNvSpPr>
            <a:spLocks noGrp="1"/>
          </p:cNvSpPr>
          <p:nvPr>
            <p:ph type="dt" sz="half" idx="10"/>
          </p:nvPr>
        </p:nvSpPr>
        <p:spPr/>
        <p:txBody>
          <a:bodyPr/>
          <a:lstStyle/>
          <a:p>
            <a:fld id="{740CDB52-D655-4230-A096-111D2FA6B715}" type="datetime1">
              <a:rPr lang="de-DE" smtClean="0"/>
              <a:t>08.07.2026</a:t>
            </a:fld>
            <a:endParaRPr lang="de-DE"/>
          </a:p>
        </p:txBody>
      </p:sp>
      <p:sp>
        <p:nvSpPr>
          <p:cNvPr id="5" name="Fußzeilenplatzhalter 4">
            <a:extLst>
              <a:ext uri="{FF2B5EF4-FFF2-40B4-BE49-F238E27FC236}">
                <a16:creationId xmlns:a16="http://schemas.microsoft.com/office/drawing/2014/main" id="{C34B95D5-6128-4C47-9E5C-3C0D571EA5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743026-E759-4F75-9E3A-272095EBFED0}"/>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880978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304F8-C02B-42AE-B28D-ABE5177FE9B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AD47172-3CDA-48C6-B73E-655913A5D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1EDDAFB-8043-4B23-A58B-47C8E26AA8A5}"/>
              </a:ext>
            </a:extLst>
          </p:cNvPr>
          <p:cNvSpPr>
            <a:spLocks noGrp="1"/>
          </p:cNvSpPr>
          <p:nvPr>
            <p:ph type="dt" sz="half" idx="10"/>
          </p:nvPr>
        </p:nvSpPr>
        <p:spPr/>
        <p:txBody>
          <a:bodyPr/>
          <a:lstStyle/>
          <a:p>
            <a:fld id="{BC4B6AD7-5C5F-4753-9EDA-C4D6A1681EAB}" type="datetime1">
              <a:rPr lang="de-DE" smtClean="0"/>
              <a:t>08.07.2026</a:t>
            </a:fld>
            <a:endParaRPr lang="de-DE"/>
          </a:p>
        </p:txBody>
      </p:sp>
      <p:sp>
        <p:nvSpPr>
          <p:cNvPr id="5" name="Fußzeilenplatzhalter 4">
            <a:extLst>
              <a:ext uri="{FF2B5EF4-FFF2-40B4-BE49-F238E27FC236}">
                <a16:creationId xmlns:a16="http://schemas.microsoft.com/office/drawing/2014/main" id="{24FD9038-D560-449C-AC69-E8592CD631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C4BCF5-19D7-44C6-93CF-E8D52D47A62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04221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CADD2-3C9D-4835-80D5-CBB6607CDA3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7718932-B649-4877-ACF2-DEEB69AAD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72C302-3640-4406-AA74-38E40DCEC925}"/>
              </a:ext>
            </a:extLst>
          </p:cNvPr>
          <p:cNvSpPr>
            <a:spLocks noGrp="1"/>
          </p:cNvSpPr>
          <p:nvPr>
            <p:ph type="dt" sz="half" idx="10"/>
          </p:nvPr>
        </p:nvSpPr>
        <p:spPr/>
        <p:txBody>
          <a:bodyPr/>
          <a:lstStyle/>
          <a:p>
            <a:fld id="{B54FF6D6-D2C2-4B1E-AC83-54ACA62E9996}" type="datetime1">
              <a:rPr lang="de-DE" smtClean="0"/>
              <a:t>08.07.2026</a:t>
            </a:fld>
            <a:endParaRPr lang="de-DE"/>
          </a:p>
        </p:txBody>
      </p:sp>
      <p:sp>
        <p:nvSpPr>
          <p:cNvPr id="5" name="Fußzeilenplatzhalter 4">
            <a:extLst>
              <a:ext uri="{FF2B5EF4-FFF2-40B4-BE49-F238E27FC236}">
                <a16:creationId xmlns:a16="http://schemas.microsoft.com/office/drawing/2014/main" id="{90254148-2274-44AA-BFD2-90810C393C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EB055D-1F67-42D7-92A0-8AA7C24CB051}"/>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753399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1F61F-0832-453A-B3A3-C9D8DC8373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E6594-44AD-4F99-9303-05C380033EA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7108A04-57C2-4E94-83FB-2F34A45B1CB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97A100E-FEC8-4E43-ABD7-62365C510EF3}"/>
              </a:ext>
            </a:extLst>
          </p:cNvPr>
          <p:cNvSpPr>
            <a:spLocks noGrp="1"/>
          </p:cNvSpPr>
          <p:nvPr>
            <p:ph type="dt" sz="half" idx="10"/>
          </p:nvPr>
        </p:nvSpPr>
        <p:spPr/>
        <p:txBody>
          <a:bodyPr/>
          <a:lstStyle/>
          <a:p>
            <a:fld id="{1028B11D-A991-4856-B7BF-56D7E58D77E6}" type="datetime1">
              <a:rPr lang="de-DE" smtClean="0"/>
              <a:t>08.07.2026</a:t>
            </a:fld>
            <a:endParaRPr lang="de-DE"/>
          </a:p>
        </p:txBody>
      </p:sp>
      <p:sp>
        <p:nvSpPr>
          <p:cNvPr id="6" name="Fußzeilenplatzhalter 5">
            <a:extLst>
              <a:ext uri="{FF2B5EF4-FFF2-40B4-BE49-F238E27FC236}">
                <a16:creationId xmlns:a16="http://schemas.microsoft.com/office/drawing/2014/main" id="{E000BFE8-2864-4770-B67A-96D6AE4C91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8625C8-BAB4-47FC-BC01-B56C8189413D}"/>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42530322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968DF-EA77-468D-87C3-D77A92558EF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4F82D98-BB0D-4A3E-8030-22509E8F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593014A-164A-468E-887E-9457B9206A4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DB2873B-1C98-4120-B6DC-5B77C4C87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6548DE-2B5E-44CD-A049-ECC02FC52EE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B77F02F-11AC-4C37-9F67-FD5B74B09CA4}"/>
              </a:ext>
            </a:extLst>
          </p:cNvPr>
          <p:cNvSpPr>
            <a:spLocks noGrp="1"/>
          </p:cNvSpPr>
          <p:nvPr>
            <p:ph type="dt" sz="half" idx="10"/>
          </p:nvPr>
        </p:nvSpPr>
        <p:spPr/>
        <p:txBody>
          <a:bodyPr/>
          <a:lstStyle/>
          <a:p>
            <a:fld id="{B69CDC7B-2FE5-4B8D-A164-ED67A5E5F36D}" type="datetime1">
              <a:rPr lang="de-DE" smtClean="0"/>
              <a:t>08.07.2026</a:t>
            </a:fld>
            <a:endParaRPr lang="de-DE"/>
          </a:p>
        </p:txBody>
      </p:sp>
      <p:sp>
        <p:nvSpPr>
          <p:cNvPr id="8" name="Fußzeilenplatzhalter 7">
            <a:extLst>
              <a:ext uri="{FF2B5EF4-FFF2-40B4-BE49-F238E27FC236}">
                <a16:creationId xmlns:a16="http://schemas.microsoft.com/office/drawing/2014/main" id="{1CC0DFBA-FD09-4E02-B510-86EA13DEFD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C16707F-7F01-42AD-855D-A0DBD40C29D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5669674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86719-CABE-488F-BC2B-F8BC7861712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4DF8B6D-4017-46BA-9872-152865CB37B6}"/>
              </a:ext>
            </a:extLst>
          </p:cNvPr>
          <p:cNvSpPr>
            <a:spLocks noGrp="1"/>
          </p:cNvSpPr>
          <p:nvPr>
            <p:ph type="dt" sz="half" idx="10"/>
          </p:nvPr>
        </p:nvSpPr>
        <p:spPr/>
        <p:txBody>
          <a:bodyPr/>
          <a:lstStyle/>
          <a:p>
            <a:fld id="{08BBFE02-6DF4-48A4-9A13-819EA5233DC3}" type="datetime1">
              <a:rPr lang="de-DE" smtClean="0"/>
              <a:t>08.07.2026</a:t>
            </a:fld>
            <a:endParaRPr lang="de-DE"/>
          </a:p>
        </p:txBody>
      </p:sp>
      <p:sp>
        <p:nvSpPr>
          <p:cNvPr id="4" name="Fußzeilenplatzhalter 3">
            <a:extLst>
              <a:ext uri="{FF2B5EF4-FFF2-40B4-BE49-F238E27FC236}">
                <a16:creationId xmlns:a16="http://schemas.microsoft.com/office/drawing/2014/main" id="{3646823B-90CC-4E66-8AD8-5E02A653E9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ED6BC18-0BCC-40B0-B74E-6337C5A5B319}"/>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471966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F61BA9-96A0-41FB-B955-0502537B1347}"/>
              </a:ext>
            </a:extLst>
          </p:cNvPr>
          <p:cNvSpPr>
            <a:spLocks noGrp="1"/>
          </p:cNvSpPr>
          <p:nvPr>
            <p:ph type="dt" sz="half" idx="10"/>
          </p:nvPr>
        </p:nvSpPr>
        <p:spPr/>
        <p:txBody>
          <a:bodyPr/>
          <a:lstStyle/>
          <a:p>
            <a:fld id="{2036C6DE-2631-4449-82CA-C7B002297492}" type="datetime1">
              <a:rPr lang="de-DE" smtClean="0"/>
              <a:t>08.07.2026</a:t>
            </a:fld>
            <a:endParaRPr lang="de-DE"/>
          </a:p>
        </p:txBody>
      </p:sp>
      <p:sp>
        <p:nvSpPr>
          <p:cNvPr id="3" name="Fußzeilenplatzhalter 2">
            <a:extLst>
              <a:ext uri="{FF2B5EF4-FFF2-40B4-BE49-F238E27FC236}">
                <a16:creationId xmlns:a16="http://schemas.microsoft.com/office/drawing/2014/main" id="{F3C6D298-4D73-4C3A-860A-FB147E3DBB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2C2F33D-FB39-4E2F-B070-8BBBC3DEE4E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4593534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23FC4-A4F9-453D-AB83-D9C435B0E1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E866D7E-FBCE-4F7F-AD7F-30A7E6027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C875029-22C9-4417-B90B-74E139E57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00B1AB-6FB0-413A-BBBA-0876BC5BF439}"/>
              </a:ext>
            </a:extLst>
          </p:cNvPr>
          <p:cNvSpPr>
            <a:spLocks noGrp="1"/>
          </p:cNvSpPr>
          <p:nvPr>
            <p:ph type="dt" sz="half" idx="10"/>
          </p:nvPr>
        </p:nvSpPr>
        <p:spPr/>
        <p:txBody>
          <a:bodyPr/>
          <a:lstStyle/>
          <a:p>
            <a:fld id="{DA393BBA-1E86-45F7-9E46-08799DFA16D5}" type="datetime1">
              <a:rPr lang="de-DE" smtClean="0"/>
              <a:t>08.07.2026</a:t>
            </a:fld>
            <a:endParaRPr lang="de-DE"/>
          </a:p>
        </p:txBody>
      </p:sp>
      <p:sp>
        <p:nvSpPr>
          <p:cNvPr id="6" name="Fußzeilenplatzhalter 5">
            <a:extLst>
              <a:ext uri="{FF2B5EF4-FFF2-40B4-BE49-F238E27FC236}">
                <a16:creationId xmlns:a16="http://schemas.microsoft.com/office/drawing/2014/main" id="{A0529B87-83E1-4195-9EC9-48DC35B150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8868C8-B082-439C-921B-A5BA137C1BD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8239758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1DBB-DE30-4DF0-9D32-E816E0E6F13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03AC2F9-6E5B-4BFD-B247-15E47951C7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FD57AD-8511-445C-A305-912A2380D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447ACB-A493-4572-8C37-53ED09A67D27}"/>
              </a:ext>
            </a:extLst>
          </p:cNvPr>
          <p:cNvSpPr>
            <a:spLocks noGrp="1"/>
          </p:cNvSpPr>
          <p:nvPr>
            <p:ph type="dt" sz="half" idx="10"/>
          </p:nvPr>
        </p:nvSpPr>
        <p:spPr/>
        <p:txBody>
          <a:bodyPr/>
          <a:lstStyle/>
          <a:p>
            <a:fld id="{524A5697-48CC-427B-A3A6-1A507D8F9B02}" type="datetime1">
              <a:rPr lang="de-DE" smtClean="0"/>
              <a:t>08.07.2026</a:t>
            </a:fld>
            <a:endParaRPr lang="de-DE"/>
          </a:p>
        </p:txBody>
      </p:sp>
      <p:sp>
        <p:nvSpPr>
          <p:cNvPr id="6" name="Fußzeilenplatzhalter 5">
            <a:extLst>
              <a:ext uri="{FF2B5EF4-FFF2-40B4-BE49-F238E27FC236}">
                <a16:creationId xmlns:a16="http://schemas.microsoft.com/office/drawing/2014/main" id="{93A7D557-2107-45C7-A2F2-7D5303A99B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DFAC30-B23D-4897-95B3-7CDBB6F42C5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155090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5F19B-D038-4C16-B726-5ADF3C0F6DE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F67943-C285-4A75-85DF-567749528AD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3F1712-29C5-4923-A639-7E90B449E45A}"/>
              </a:ext>
            </a:extLst>
          </p:cNvPr>
          <p:cNvSpPr>
            <a:spLocks noGrp="1"/>
          </p:cNvSpPr>
          <p:nvPr>
            <p:ph type="dt" sz="half" idx="10"/>
          </p:nvPr>
        </p:nvSpPr>
        <p:spPr/>
        <p:txBody>
          <a:bodyPr/>
          <a:lstStyle/>
          <a:p>
            <a:fld id="{00F7FC69-3EDC-4C1A-824F-B34CF245A85C}" type="datetime1">
              <a:rPr lang="de-DE" smtClean="0"/>
              <a:t>08.07.2026</a:t>
            </a:fld>
            <a:endParaRPr lang="de-DE"/>
          </a:p>
        </p:txBody>
      </p:sp>
      <p:sp>
        <p:nvSpPr>
          <p:cNvPr id="5" name="Fußzeilenplatzhalter 4">
            <a:extLst>
              <a:ext uri="{FF2B5EF4-FFF2-40B4-BE49-F238E27FC236}">
                <a16:creationId xmlns:a16="http://schemas.microsoft.com/office/drawing/2014/main" id="{E40B8A40-DEAE-4596-AB95-40568DF8C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9810F92-2077-4DE1-B213-666D7F19181C}"/>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8396230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9A402CD-A87A-4D43-8037-D6F3F60B6A3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805ACAD-9E91-4C4D-9129-D90803D95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30F3DA-1AB1-4450-9BF7-37F617271DB0}"/>
              </a:ext>
            </a:extLst>
          </p:cNvPr>
          <p:cNvSpPr>
            <a:spLocks noGrp="1"/>
          </p:cNvSpPr>
          <p:nvPr>
            <p:ph type="dt" sz="half" idx="10"/>
          </p:nvPr>
        </p:nvSpPr>
        <p:spPr/>
        <p:txBody>
          <a:bodyPr/>
          <a:lstStyle/>
          <a:p>
            <a:fld id="{7F0A82BE-50E8-4724-A3FB-EA8C7332D7D0}" type="datetime1">
              <a:rPr lang="de-DE" smtClean="0"/>
              <a:t>08.07.2026</a:t>
            </a:fld>
            <a:endParaRPr lang="de-DE"/>
          </a:p>
        </p:txBody>
      </p:sp>
      <p:sp>
        <p:nvSpPr>
          <p:cNvPr id="5" name="Fußzeilenplatzhalter 4">
            <a:extLst>
              <a:ext uri="{FF2B5EF4-FFF2-40B4-BE49-F238E27FC236}">
                <a16:creationId xmlns:a16="http://schemas.microsoft.com/office/drawing/2014/main" id="{EBDC8E54-8C47-4CEB-BF6F-27B86357EE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A11D70-3986-4583-98F7-7A4A18D56C0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9272866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9A3F28-3ECD-483D-BFE8-FB8028D9F4A6}"/>
              </a:ext>
            </a:extLst>
          </p:cNvPr>
          <p:cNvSpPr>
            <a:spLocks noGrp="1"/>
          </p:cNvSpPr>
          <p:nvPr>
            <p:ph type="body" idx="1"/>
          </p:nvPr>
        </p:nvSpPr>
        <p:spPr>
          <a:xfrm>
            <a:off x="838200" y="609600"/>
            <a:ext cx="10515600" cy="556736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7187F33F-5037-4211-A57D-E38FCA5C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1312-9C82-49F0-935A-9B306C774647}" type="slidenum">
              <a:rPr lang="de-DE" smtClean="0"/>
              <a:t>‹Nr.›</a:t>
            </a:fld>
            <a:endParaRPr lang="de-DE"/>
          </a:p>
        </p:txBody>
      </p:sp>
    </p:spTree>
    <p:extLst>
      <p:ext uri="{BB962C8B-B14F-4D97-AF65-F5344CB8AC3E}">
        <p14:creationId xmlns:p14="http://schemas.microsoft.com/office/powerpoint/2010/main" val="408392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5AE5D47-C72F-4F54-8034-CDC2F2B84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7ED68E3-86C3-4103-80DB-0B5F8C50FB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4F6559-1CB1-4782-92D4-648DD43FD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309493-937E-4689-8725-2D168DDF5BA9}" type="datetime1">
              <a:rPr lang="de-DE" smtClean="0"/>
              <a:t>08.07.2026</a:t>
            </a:fld>
            <a:endParaRPr lang="de-DE"/>
          </a:p>
        </p:txBody>
      </p:sp>
      <p:sp>
        <p:nvSpPr>
          <p:cNvPr id="5" name="Fußzeilenplatzhalter 4">
            <a:extLst>
              <a:ext uri="{FF2B5EF4-FFF2-40B4-BE49-F238E27FC236}">
                <a16:creationId xmlns:a16="http://schemas.microsoft.com/office/drawing/2014/main" id="{62F24DD8-568E-422A-A9AA-6CD5B0E1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EE0030-3114-42E2-BF7F-870966610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4390E-7812-4FF5-89F7-387A7021D3E3}" type="slidenum">
              <a:rPr lang="de-DE" smtClean="0"/>
              <a:t>‹Nr.›</a:t>
            </a:fld>
            <a:endParaRPr lang="de-DE"/>
          </a:p>
        </p:txBody>
      </p:sp>
    </p:spTree>
    <p:extLst>
      <p:ext uri="{BB962C8B-B14F-4D97-AF65-F5344CB8AC3E}">
        <p14:creationId xmlns:p14="http://schemas.microsoft.com/office/powerpoint/2010/main" val="1561746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2A598C1-A2D4-4AC0-8CF1-53CE05D660E1}"/>
              </a:ext>
            </a:extLst>
          </p:cNvPr>
          <p:cNvSpPr>
            <a:spLocks noGrp="1"/>
          </p:cNvSpPr>
          <p:nvPr>
            <p:ph type="sldNum" sz="quarter" idx="12"/>
          </p:nvPr>
        </p:nvSpPr>
        <p:spPr/>
        <p:txBody>
          <a:bodyPr/>
          <a:lstStyle/>
          <a:p>
            <a:fld id="{4A7F1312-9C82-49F0-935A-9B306C774647}" type="slidenum">
              <a:rPr lang="de-DE" smtClean="0"/>
              <a:t>1</a:t>
            </a:fld>
            <a:endParaRPr lang="de-DE"/>
          </a:p>
        </p:txBody>
      </p:sp>
      <p:sp>
        <p:nvSpPr>
          <p:cNvPr id="5" name="Rechteck 4">
            <a:extLst>
              <a:ext uri="{FF2B5EF4-FFF2-40B4-BE49-F238E27FC236}">
                <a16:creationId xmlns:a16="http://schemas.microsoft.com/office/drawing/2014/main" id="{EC6A4585-BE84-FDE1-6303-9D6ABD2CB390}"/>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AFCD795-5B8F-4ABE-9B00-772280028334}"/>
              </a:ext>
            </a:extLst>
          </p:cNvPr>
          <p:cNvSpPr>
            <a:spLocks noGrp="1"/>
          </p:cNvSpPr>
          <p:nvPr>
            <p:ph type="ctrTitle"/>
          </p:nvPr>
        </p:nvSpPr>
        <p:spPr>
          <a:xfrm>
            <a:off x="1524000" y="2639838"/>
            <a:ext cx="9144000" cy="2387600"/>
          </a:xfrm>
        </p:spPr>
        <p:txBody>
          <a:bodyPr/>
          <a:lstStyle/>
          <a:p>
            <a:r>
              <a:rPr lang="de-DE" dirty="0">
                <a:solidFill>
                  <a:schemeClr val="bg1"/>
                </a:solidFill>
                <a:latin typeface="Frutiger" panose="020B0500000000000000" pitchFamily="34" charset="0"/>
              </a:rPr>
              <a:t>Grundrechte</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Kurseinheit 3</a:t>
            </a:r>
          </a:p>
        </p:txBody>
      </p:sp>
      <p:pic>
        <p:nvPicPr>
          <p:cNvPr id="7" name="Grafik 6">
            <a:extLst>
              <a:ext uri="{FF2B5EF4-FFF2-40B4-BE49-F238E27FC236}">
                <a16:creationId xmlns:a16="http://schemas.microsoft.com/office/drawing/2014/main" id="{A861604D-9122-2D30-02A9-1F874A4A9A46}"/>
              </a:ext>
            </a:extLst>
          </p:cNvPr>
          <p:cNvPicPr>
            <a:picLocks noChangeAspect="1"/>
          </p:cNvPicPr>
          <p:nvPr/>
        </p:nvPicPr>
        <p:blipFill>
          <a:blip r:embed="rId2">
            <a:extLst>
              <a:ext uri="{28A0092B-C50C-407E-A947-70E740481C1C}">
                <a14:useLocalDpi xmlns:a14="http://schemas.microsoft.com/office/drawing/2010/main" val="0"/>
              </a:ext>
            </a:extLst>
          </a:blip>
          <a:srcRect r="36092"/>
          <a:stretch>
            <a:fillRect/>
          </a:stretch>
        </p:blipFill>
        <p:spPr>
          <a:xfrm>
            <a:off x="-3895868" y="313898"/>
            <a:ext cx="7791735" cy="6858000"/>
          </a:xfrm>
          <a:prstGeom prst="rect">
            <a:avLst/>
          </a:prstGeom>
          <a:effectLst>
            <a:outerShdw blurRad="38100" dist="38100" dir="13500000" algn="br" rotWithShape="0">
              <a:prstClr val="black">
                <a:alpha val="20000"/>
              </a:prstClr>
            </a:outerShdw>
          </a:effectLst>
        </p:spPr>
      </p:pic>
      <p:pic>
        <p:nvPicPr>
          <p:cNvPr id="9" name="Grafik 8">
            <a:extLst>
              <a:ext uri="{FF2B5EF4-FFF2-40B4-BE49-F238E27FC236}">
                <a16:creationId xmlns:a16="http://schemas.microsoft.com/office/drawing/2014/main" id="{10EE94D0-C191-67F9-AF72-D80318B53D5C}"/>
              </a:ext>
            </a:extLst>
          </p:cNvPr>
          <p:cNvPicPr>
            <a:picLocks noChangeAspect="1"/>
          </p:cNvPicPr>
          <p:nvPr/>
        </p:nvPicPr>
        <p:blipFill>
          <a:blip r:embed="rId3">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314239904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961182" cy="6389011"/>
          </a:xfrm>
          <a:prstGeom prst="rect">
            <a:avLst/>
          </a:prstGeom>
          <a:noFill/>
        </p:spPr>
        <p:txBody>
          <a:bodyPr wrap="square" lIns="180000" tIns="180000" rIns="180000" bIns="180000" rtlCol="0">
            <a:spAutoFit/>
          </a:bodyPr>
          <a:lstStyle/>
          <a:p>
            <a:pPr lvl="0" algn="ctr" defTabSz="360000">
              <a:defRPr/>
            </a:pPr>
            <a:r>
              <a:rPr lang="de-DE" sz="2400" b="1" u="sng" noProof="0" dirty="0">
                <a:solidFill>
                  <a:prstClr val="black"/>
                </a:solidFill>
                <a:latin typeface="Arial" panose="020B0604020202020204" pitchFamily="34" charset="0"/>
                <a:cs typeface="Arial" panose="020B0604020202020204" pitchFamily="34" charset="0"/>
              </a:rPr>
              <a:t>Wiederholung: Art. 12 I GG</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pPr>
            <a:r>
              <a:rPr lang="de-DE" sz="2400" b="1" dirty="0">
                <a:latin typeface="Arial" panose="020B0604020202020204" pitchFamily="34" charset="0"/>
                <a:cs typeface="Arial" panose="020B0604020202020204" pitchFamily="34" charset="0"/>
              </a:rPr>
              <a:t>I.		</a:t>
            </a:r>
            <a:r>
              <a:rPr lang="de-DE" sz="2400" b="1" u="sng" dirty="0">
                <a:latin typeface="Arial" panose="020B0604020202020204" pitchFamily="34" charset="0"/>
                <a:cs typeface="Arial" panose="020B0604020202020204" pitchFamily="34" charset="0"/>
              </a:rPr>
              <a:t>Schutzbereich</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Persönlich</a:t>
            </a:r>
            <a:r>
              <a:rPr lang="de-DE" sz="2400" dirty="0">
                <a:latin typeface="Arial" panose="020B0604020202020204" pitchFamily="34" charset="0"/>
                <a:cs typeface="Arial" panose="020B0604020202020204" pitchFamily="34" charset="0"/>
              </a:rPr>
              <a:t> 		→	„Deutsche“ (Art. 116 GG), Ausländer: Art. 2 I GG (</a:t>
            </a:r>
            <a:r>
              <a:rPr lang="de-DE" sz="2400" dirty="0" err="1">
                <a:latin typeface="Arial" panose="020B0604020202020204" pitchFamily="34" charset="0"/>
                <a:cs typeface="Arial" panose="020B0604020202020204" pitchFamily="34" charset="0"/>
              </a:rPr>
              <a:t>str.</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Sachlich</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Beruf</a:t>
            </a:r>
            <a:r>
              <a:rPr lang="de-DE" sz="2400" dirty="0">
                <a:latin typeface="Arial" panose="020B0604020202020204" pitchFamily="34" charset="0"/>
                <a:cs typeface="Arial" panose="020B0604020202020204" pitchFamily="34" charset="0"/>
              </a:rPr>
              <a:t>		 	 	→	auf Dauer angelegte Tätigkeit, dient Schaffung / Erhaltung 										einer Lebensgrundlage, nicht schlechthin gemeinschädlich</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einheitlich</a:t>
            </a:r>
            <a:r>
              <a:rPr lang="de-DE" sz="2400" dirty="0">
                <a:latin typeface="Arial" panose="020B0604020202020204" pitchFamily="34" charset="0"/>
                <a:cs typeface="Arial" panose="020B0604020202020204" pitchFamily="34" charset="0"/>
              </a:rPr>
              <a:t> 		→	Wahl („Ob“) und Ausübung („Wie“): Art. 12 I 1 und 2 GG</a:t>
            </a:r>
          </a:p>
          <a:p>
            <a:pPr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funktional</a:t>
            </a:r>
            <a:r>
              <a:rPr lang="de-DE" sz="2400" dirty="0">
                <a:latin typeface="Arial" panose="020B0604020202020204" pitchFamily="34" charset="0"/>
                <a:cs typeface="Arial" panose="020B0604020202020204" pitchFamily="34" charset="0"/>
              </a:rPr>
              <a:t> 	 		→	eingriffsbezogen</a:t>
            </a:r>
          </a:p>
          <a:p>
            <a:pPr defTabSz="360000">
              <a:lnSpc>
                <a:spcPct val="150000"/>
              </a:lnSpc>
            </a:pPr>
            <a:endParaRPr lang="de-DE" sz="2400" b="1" dirty="0">
              <a:latin typeface="Arial" panose="020B0604020202020204" pitchFamily="34" charset="0"/>
              <a:cs typeface="Arial" panose="020B0604020202020204" pitchFamily="34" charset="0"/>
            </a:endParaRPr>
          </a:p>
          <a:p>
            <a:pPr defTabSz="360000">
              <a:lnSpc>
                <a:spcPct val="150000"/>
              </a:lnSpc>
            </a:pPr>
            <a:r>
              <a:rPr lang="de-DE" sz="2400" b="1" dirty="0">
                <a:latin typeface="Arial" panose="020B0604020202020204" pitchFamily="34" charset="0"/>
                <a:cs typeface="Arial" panose="020B0604020202020204" pitchFamily="34" charset="0"/>
              </a:rPr>
              <a:t>II.		</a:t>
            </a:r>
            <a:r>
              <a:rPr lang="de-DE" sz="2400" b="1" u="sng" dirty="0">
                <a:latin typeface="Arial" panose="020B0604020202020204" pitchFamily="34" charset="0"/>
                <a:cs typeface="Arial" panose="020B0604020202020204" pitchFamily="34" charset="0"/>
              </a:rPr>
              <a:t>Eingriff</a:t>
            </a:r>
            <a:r>
              <a:rPr lang="de-DE" sz="2400" dirty="0">
                <a:latin typeface="Arial" panose="020B0604020202020204" pitchFamily="34" charset="0"/>
                <a:cs typeface="Arial" panose="020B0604020202020204" pitchFamily="34" charset="0"/>
              </a:rPr>
              <a:t>				→	subjektiv / objektiv „berufsregelnde Tendenz“</a:t>
            </a:r>
          </a:p>
          <a:p>
            <a:pPr defTabSz="360000">
              <a:lnSpc>
                <a:spcPct val="150000"/>
              </a:lnSpc>
            </a:pPr>
            <a:r>
              <a:rPr lang="de-DE" sz="2400" dirty="0">
                <a:latin typeface="Arial" panose="020B0604020202020204" pitchFamily="34" charset="0"/>
                <a:cs typeface="Arial" panose="020B0604020202020204" pitchFamily="34" charset="0"/>
              </a:rPr>
              <a:t>									(Intention / Intensität: spezifischer Berufsbezug)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C46017AF-EBED-BFE3-6A81-913894EA6284}"/>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FBF14975-6C64-C583-4732-716DC60E097E}"/>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Kurseinheit 3</a:t>
            </a:r>
          </a:p>
        </p:txBody>
      </p:sp>
    </p:spTree>
    <p:extLst>
      <p:ext uri="{BB962C8B-B14F-4D97-AF65-F5344CB8AC3E}">
        <p14:creationId xmlns:p14="http://schemas.microsoft.com/office/powerpoint/2010/main" val="313179589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
                                            <p:txEl>
                                              <p:pRg st="10" end="10"/>
                                            </p:txEl>
                                          </p:spTgt>
                                        </p:tgtEl>
                                        <p:attrNameLst>
                                          <p:attrName>style.visibility</p:attrName>
                                        </p:attrNameLst>
                                      </p:cBhvr>
                                      <p:to>
                                        <p:strVal val="visible"/>
                                      </p:to>
                                    </p:set>
                                    <p:animEffect transition="in" filter="fade">
                                      <p:cBhvr>
                                        <p:cTn id="54" dur="1000"/>
                                        <p:tgtEl>
                                          <p:spTgt spid="4">
                                            <p:txEl>
                                              <p:pRg st="10" end="10"/>
                                            </p:txEl>
                                          </p:spTgt>
                                        </p:tgtEl>
                                      </p:cBhvr>
                                    </p:animEffect>
                                    <p:anim calcmode="lin" valueType="num">
                                      <p:cBhvr>
                                        <p:cTn id="5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6389011"/>
          </a:xfrm>
          <a:prstGeom prst="rect">
            <a:avLst/>
          </a:prstGeom>
          <a:noFill/>
        </p:spPr>
        <p:txBody>
          <a:bodyPr wrap="square" lIns="180000" tIns="180000" rIns="180000" bIns="180000" rtlCol="0">
            <a:spAutoFit/>
          </a:bodyPr>
          <a:lstStyle/>
          <a:p>
            <a:pPr defTabSz="360000">
              <a:lnSpc>
                <a:spcPct val="150000"/>
              </a:lnSpc>
            </a:pPr>
            <a:r>
              <a:rPr lang="de-DE" sz="2400" b="1" dirty="0">
                <a:latin typeface="Arial" panose="020B0604020202020204" pitchFamily="34" charset="0"/>
                <a:cs typeface="Arial" panose="020B0604020202020204" pitchFamily="34" charset="0"/>
              </a:rPr>
              <a:t>III.		</a:t>
            </a:r>
            <a:r>
              <a:rPr lang="de-DE" sz="2400" b="1" u="sng" dirty="0">
                <a:latin typeface="Arial" panose="020B0604020202020204" pitchFamily="34" charset="0"/>
                <a:cs typeface="Arial" panose="020B0604020202020204" pitchFamily="34" charset="0"/>
              </a:rPr>
              <a:t>Rechtfertigung</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Schranke / Art des Gesetzesvorbehalts</a:t>
            </a:r>
          </a:p>
          <a:p>
            <a:pPr defTabSz="360000">
              <a:lnSpc>
                <a:spcPct val="150000"/>
              </a:lnSpc>
            </a:pPr>
            <a:r>
              <a:rPr lang="de-DE" sz="2400" dirty="0">
                <a:latin typeface="Arial" panose="020B0604020202020204" pitchFamily="34" charset="0"/>
                <a:cs typeface="Arial" panose="020B0604020202020204" pitchFamily="34" charset="0"/>
              </a:rPr>
              <a:t>		→ einheitlicher Regelungsvorbehalt: Art. 12 I 2 GG (auch für „Wahl“)</a:t>
            </a:r>
          </a:p>
          <a:p>
            <a:pPr defTabSz="360000">
              <a:lnSpc>
                <a:spcPct val="150000"/>
              </a:lnSpc>
            </a:pPr>
            <a:r>
              <a:rPr lang="de-DE" sz="2400" dirty="0">
                <a:latin typeface="Arial" panose="020B0604020202020204" pitchFamily="34" charset="0"/>
                <a:cs typeface="Arial" panose="020B0604020202020204" pitchFamily="34" charset="0"/>
              </a:rPr>
              <a:t>		→ einfacher Gesetzesvorbehalt</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Verhältnismäßigkeit</a:t>
            </a:r>
          </a:p>
          <a:p>
            <a:pPr defTabSz="360000">
              <a:lnSpc>
                <a:spcPct val="150000"/>
              </a:lnSpc>
            </a:pPr>
            <a:r>
              <a:rPr lang="de-DE" sz="2400" dirty="0">
                <a:latin typeface="Arial" panose="020B0604020202020204" pitchFamily="34" charset="0"/>
                <a:cs typeface="Arial" panose="020B0604020202020204" pitchFamily="34" charset="0"/>
              </a:rPr>
              <a:t>a)		Anforderungen abhängig von Eingriffsintensität</a:t>
            </a:r>
          </a:p>
          <a:p>
            <a:pPr defTabSz="360000">
              <a:lnSpc>
                <a:spcPct val="150000"/>
              </a:lnSpc>
            </a:pPr>
            <a:r>
              <a:rPr lang="de-DE" sz="2400" dirty="0">
                <a:latin typeface="Arial" panose="020B0604020202020204" pitchFamily="34" charset="0"/>
                <a:cs typeface="Arial" panose="020B0604020202020204" pitchFamily="34" charset="0"/>
              </a:rPr>
              <a:t>b)		„Drei-Stufen-Theorie“	→	Ausübungs-, </a:t>
            </a:r>
            <a:r>
              <a:rPr lang="de-DE" sz="2400" dirty="0" err="1">
                <a:latin typeface="Arial" panose="020B0604020202020204" pitchFamily="34" charset="0"/>
                <a:cs typeface="Arial" panose="020B0604020202020204" pitchFamily="34" charset="0"/>
              </a:rPr>
              <a:t>subj</a:t>
            </a:r>
            <a:r>
              <a:rPr lang="de-DE" sz="2400" dirty="0">
                <a:latin typeface="Arial" panose="020B0604020202020204" pitchFamily="34" charset="0"/>
                <a:cs typeface="Arial" panose="020B0604020202020204" pitchFamily="34" charset="0"/>
              </a:rPr>
              <a:t>. Wahl- oder obj. Wahlregelung</a:t>
            </a:r>
          </a:p>
          <a:p>
            <a:pPr defTabSz="360000">
              <a:lnSpc>
                <a:spcPct val="150000"/>
              </a:lnSpc>
            </a:pPr>
            <a:r>
              <a:rPr lang="de-DE" sz="2400" dirty="0">
                <a:latin typeface="Arial" panose="020B0604020202020204" pitchFamily="34" charset="0"/>
                <a:cs typeface="Arial" panose="020B0604020202020204" pitchFamily="34" charset="0"/>
              </a:rPr>
              <a:t>		→ legitimes Ziel………..→ vernünftige Erwägung des Gemeinwohls</a:t>
            </a:r>
          </a:p>
          <a:p>
            <a:pPr defTabSz="360000">
              <a:lnSpc>
                <a:spcPct val="150000"/>
              </a:lnSpc>
            </a:pPr>
            <a:r>
              <a:rPr lang="de-DE" sz="2400" dirty="0">
                <a:latin typeface="Arial" panose="020B0604020202020204" pitchFamily="34" charset="0"/>
                <a:cs typeface="Arial" panose="020B0604020202020204" pitchFamily="34" charset="0"/>
              </a:rPr>
              <a:t>											→ wichtiges Gemeinschaftsgut</a:t>
            </a:r>
          </a:p>
          <a:p>
            <a:pPr defTabSz="360000">
              <a:lnSpc>
                <a:spcPct val="150000"/>
              </a:lnSpc>
            </a:pPr>
            <a:r>
              <a:rPr lang="de-DE" sz="2400" dirty="0">
                <a:latin typeface="Arial" panose="020B0604020202020204" pitchFamily="34" charset="0"/>
                <a:cs typeface="Arial" panose="020B0604020202020204" pitchFamily="34" charset="0"/>
              </a:rPr>
              <a:t>											→ überragend wichtiges Gemeinschaftsgut </a:t>
            </a:r>
          </a:p>
          <a:p>
            <a:pPr defTabSz="360000">
              <a:lnSpc>
                <a:spcPct val="150000"/>
              </a:lnSpc>
            </a:pPr>
            <a:r>
              <a:rPr lang="de-DE" sz="2400" dirty="0">
                <a:latin typeface="Arial" panose="020B0604020202020204" pitchFamily="34" charset="0"/>
                <a:cs typeface="Arial" panose="020B0604020202020204" pitchFamily="34" charset="0"/>
              </a:rPr>
              <a:t>c)		ggf. Ausübungsregelung</a:t>
            </a:r>
            <a:r>
              <a:rPr lang="de-DE" sz="2400" spc="-200"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mit</a:t>
            </a:r>
            <a:r>
              <a:rPr lang="de-DE" sz="2400" spc="-200"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Wirkung</a:t>
            </a:r>
            <a:r>
              <a:rPr lang="de-DE" sz="2400" spc="-200"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für</a:t>
            </a:r>
            <a:r>
              <a:rPr lang="de-DE" sz="2400" spc="-200"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Sondergruppe</a:t>
            </a:r>
            <a:r>
              <a:rPr lang="de-DE" sz="2400" spc="-200"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WIE</a:t>
            </a:r>
            <a:r>
              <a:rPr lang="de-DE" sz="2400" spc="-200"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Wahlregelung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95FF101C-D566-13AE-191B-94A1192BDF0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D7BAD146-2E03-8430-1366-3E4EF2728CC9}"/>
              </a:ext>
            </a:extLst>
          </p:cNvPr>
          <p:cNvSpPr/>
          <p:nvPr/>
        </p:nvSpPr>
        <p:spPr>
          <a:xfrm>
            <a:off x="1" y="102357"/>
            <a:ext cx="2088204" cy="552639"/>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Kurseinheit 3</a:t>
            </a:r>
          </a:p>
        </p:txBody>
      </p:sp>
    </p:spTree>
    <p:extLst>
      <p:ext uri="{BB962C8B-B14F-4D97-AF65-F5344CB8AC3E}">
        <p14:creationId xmlns:p14="http://schemas.microsoft.com/office/powerpoint/2010/main" val="317413187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10" end="10"/>
                                            </p:txEl>
                                          </p:spTgt>
                                        </p:tgtEl>
                                        <p:attrNameLst>
                                          <p:attrName>style.visibility</p:attrName>
                                        </p:attrNameLst>
                                      </p:cBhvr>
                                      <p:to>
                                        <p:strVal val="visible"/>
                                      </p:to>
                                    </p:set>
                                    <p:animEffect transition="in" filter="fade">
                                      <p:cBhvr>
                                        <p:cTn id="70" dur="1000"/>
                                        <p:tgtEl>
                                          <p:spTgt spid="4">
                                            <p:txEl>
                                              <p:pRg st="10" end="10"/>
                                            </p:txEl>
                                          </p:spTgt>
                                        </p:tgtEl>
                                      </p:cBhvr>
                                    </p:animEffect>
                                    <p:anim calcmode="lin" valueType="num">
                                      <p:cBhvr>
                                        <p:cTn id="7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1B1F-36EF-5181-5D0C-9AB64F208380}"/>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31EEBA73-D50D-ABA5-6BC1-7C0EB746A7E0}"/>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DB8C157-8652-B887-14A3-93EC152D25FB}"/>
              </a:ext>
            </a:extLst>
          </p:cNvPr>
          <p:cNvSpPr>
            <a:spLocks noGrp="1"/>
          </p:cNvSpPr>
          <p:nvPr>
            <p:ph type="ctrTitle"/>
          </p:nvPr>
        </p:nvSpPr>
        <p:spPr>
          <a:xfrm>
            <a:off x="1524000" y="2340371"/>
            <a:ext cx="9144000" cy="2387600"/>
          </a:xfrm>
        </p:spPr>
        <p:txBody>
          <a:bodyPr/>
          <a:lstStyle/>
          <a:p>
            <a:r>
              <a:rPr lang="de-DE" dirty="0">
                <a:solidFill>
                  <a:schemeClr val="bg1"/>
                </a:solidFill>
                <a:latin typeface="Frutiger" panose="020B0500000000000000" pitchFamily="34" charset="0"/>
              </a:rPr>
              <a:t>Grundrechte</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sz="4800" dirty="0">
                <a:solidFill>
                  <a:schemeClr val="bg1"/>
                </a:solidFill>
                <a:latin typeface="Frutiger" panose="020B0500000000000000" pitchFamily="34" charset="0"/>
              </a:rPr>
              <a:t>FALL 3 – Subventionsrichtlinien</a:t>
            </a:r>
          </a:p>
        </p:txBody>
      </p:sp>
      <p:sp>
        <p:nvSpPr>
          <p:cNvPr id="3" name="Foliennummernplatzhalter 2">
            <a:extLst>
              <a:ext uri="{FF2B5EF4-FFF2-40B4-BE49-F238E27FC236}">
                <a16:creationId xmlns:a16="http://schemas.microsoft.com/office/drawing/2014/main" id="{ACA93AB7-ED4A-CAE2-8ED6-5BF081551A72}"/>
              </a:ext>
            </a:extLst>
          </p:cNvPr>
          <p:cNvSpPr>
            <a:spLocks noGrp="1"/>
          </p:cNvSpPr>
          <p:nvPr>
            <p:ph type="sldNum" sz="quarter" idx="12"/>
          </p:nvPr>
        </p:nvSpPr>
        <p:spPr/>
        <p:txBody>
          <a:bodyPr/>
          <a:lstStyle/>
          <a:p>
            <a:fld id="{4A7F1312-9C82-49F0-935A-9B306C774647}" type="slidenum">
              <a:rPr lang="de-DE" smtClean="0"/>
              <a:t>4</a:t>
            </a:fld>
            <a:endParaRPr lang="de-DE"/>
          </a:p>
        </p:txBody>
      </p:sp>
      <p:pic>
        <p:nvPicPr>
          <p:cNvPr id="5" name="Grafik 4">
            <a:extLst>
              <a:ext uri="{FF2B5EF4-FFF2-40B4-BE49-F238E27FC236}">
                <a16:creationId xmlns:a16="http://schemas.microsoft.com/office/drawing/2014/main" id="{CCD57A36-00EA-AB6B-67B2-8A12749F1CB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7" name="Grafik 6" descr="Bank mit einfarbiger Füllung">
            <a:extLst>
              <a:ext uri="{FF2B5EF4-FFF2-40B4-BE49-F238E27FC236}">
                <a16:creationId xmlns:a16="http://schemas.microsoft.com/office/drawing/2014/main" id="{F94DFF56-1872-DD06-F478-3C9C842CF6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4965913"/>
            <a:ext cx="914400" cy="914400"/>
          </a:xfrm>
          <a:prstGeom prst="rect">
            <a:avLst/>
          </a:prstGeom>
        </p:spPr>
      </p:pic>
    </p:spTree>
    <p:extLst>
      <p:ext uri="{BB962C8B-B14F-4D97-AF65-F5344CB8AC3E}">
        <p14:creationId xmlns:p14="http://schemas.microsoft.com/office/powerpoint/2010/main" val="6225097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5281016"/>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3: Subventionsrichtlinien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a:off x="3036000" y="1977682"/>
            <a:ext cx="6840000" cy="0"/>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323E34FF-4332-4E58-AA91-C3031E1F6CE1}"/>
              </a:ext>
            </a:extLst>
          </p:cNvPr>
          <p:cNvSpPr txBox="1"/>
          <p:nvPr/>
        </p:nvSpPr>
        <p:spPr>
          <a:xfrm>
            <a:off x="8826366" y="2692596"/>
            <a:ext cx="3156015" cy="2022567"/>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7" name="Textfeld 26">
            <a:extLst>
              <a:ext uri="{FF2B5EF4-FFF2-40B4-BE49-F238E27FC236}">
                <a16:creationId xmlns:a16="http://schemas.microsoft.com/office/drawing/2014/main" id="{5AEF5AF6-BD2D-43D8-853A-DF7BAE45B424}"/>
              </a:ext>
            </a:extLst>
          </p:cNvPr>
          <p:cNvSpPr txBox="1"/>
          <p:nvPr/>
        </p:nvSpPr>
        <p:spPr>
          <a:xfrm>
            <a:off x="751506" y="1682545"/>
            <a:ext cx="1716464" cy="621123"/>
          </a:xfrm>
          <a:prstGeom prst="rect">
            <a:avLst/>
          </a:prstGeom>
          <a:noFill/>
        </p:spPr>
        <p:txBody>
          <a:bodyPr wrap="square" lIns="0" tIns="0" rIns="0" bIns="0" rtlCol="0">
            <a:noAutofit/>
          </a:bodyPr>
          <a:lstStyle/>
          <a:p>
            <a:pPr marL="0" marR="0" lvl="0" indent="0" algn="r"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Kläger K</a:t>
            </a:r>
          </a:p>
        </p:txBody>
      </p:sp>
      <p:sp>
        <p:nvSpPr>
          <p:cNvPr id="28" name="Textfeld 27">
            <a:extLst>
              <a:ext uri="{FF2B5EF4-FFF2-40B4-BE49-F238E27FC236}">
                <a16:creationId xmlns:a16="http://schemas.microsoft.com/office/drawing/2014/main" id="{F6F5B26E-891C-4ABA-A22C-9E9496EF912E}"/>
              </a:ext>
            </a:extLst>
          </p:cNvPr>
          <p:cNvSpPr txBox="1"/>
          <p:nvPr/>
        </p:nvSpPr>
        <p:spPr>
          <a:xfrm>
            <a:off x="10395750" y="1682545"/>
            <a:ext cx="1487013" cy="1243533"/>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IHK</a:t>
            </a:r>
          </a:p>
        </p:txBody>
      </p:sp>
      <p:sp>
        <p:nvSpPr>
          <p:cNvPr id="23" name="Textfeld 22">
            <a:extLst>
              <a:ext uri="{FF2B5EF4-FFF2-40B4-BE49-F238E27FC236}">
                <a16:creationId xmlns:a16="http://schemas.microsoft.com/office/drawing/2014/main" id="{5CA26464-AD98-453D-B7D1-BBA459B24A00}"/>
              </a:ext>
            </a:extLst>
          </p:cNvPr>
          <p:cNvSpPr txBox="1"/>
          <p:nvPr/>
        </p:nvSpPr>
        <p:spPr>
          <a:xfrm>
            <a:off x="3266982" y="2370338"/>
            <a:ext cx="6631609" cy="218398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Benennungspraxis</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rechtswidrig mangels RGL</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kein </a:t>
            </a:r>
            <a:r>
              <a:rPr lang="de-DE" sz="2400" dirty="0" err="1">
                <a:solidFill>
                  <a:prstClr val="black"/>
                </a:solidFill>
                <a:latin typeface="Arial" panose="020B0604020202020204" pitchFamily="34" charset="0"/>
                <a:cs typeface="Arial" panose="020B0604020202020204" pitchFamily="34" charset="0"/>
              </a:rPr>
              <a:t>subj</a:t>
            </a:r>
            <a:r>
              <a:rPr lang="de-DE" sz="2400" dirty="0">
                <a:solidFill>
                  <a:prstClr val="black"/>
                </a:solidFill>
                <a:latin typeface="Arial" panose="020B0604020202020204" pitchFamily="34" charset="0"/>
                <a:cs typeface="Arial" panose="020B0604020202020204" pitchFamily="34" charset="0"/>
              </a:rPr>
              <a:t>. Recht, da faktisches vorbereitendes   	Verwaltungshandeln kein GR-Eingriff</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24" name="Gerade Verbindung mit Pfeil 23">
            <a:extLst>
              <a:ext uri="{FF2B5EF4-FFF2-40B4-BE49-F238E27FC236}">
                <a16:creationId xmlns:a16="http://schemas.microsoft.com/office/drawing/2014/main" id="{B04D0C83-C2D1-4343-B272-4C0888C79E63}"/>
              </a:ext>
            </a:extLst>
          </p:cNvPr>
          <p:cNvCxnSpPr>
            <a:cxnSpLocks/>
          </p:cNvCxnSpPr>
          <p:nvPr/>
        </p:nvCxnSpPr>
        <p:spPr>
          <a:xfrm>
            <a:off x="2831967" y="2250409"/>
            <a:ext cx="0" cy="2520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2" name="Textfeld 31">
            <a:extLst>
              <a:ext uri="{FF2B5EF4-FFF2-40B4-BE49-F238E27FC236}">
                <a16:creationId xmlns:a16="http://schemas.microsoft.com/office/drawing/2014/main" id="{8F797C4A-E1D7-4BA8-BA2C-1AE78EF72E00}"/>
              </a:ext>
            </a:extLst>
          </p:cNvPr>
          <p:cNvSpPr txBox="1"/>
          <p:nvPr/>
        </p:nvSpPr>
        <p:spPr>
          <a:xfrm>
            <a:off x="751506" y="4715163"/>
            <a:ext cx="1716462" cy="621125"/>
          </a:xfrm>
          <a:prstGeom prst="rect">
            <a:avLst/>
          </a:prstGeom>
          <a:noFill/>
        </p:spPr>
        <p:txBody>
          <a:bodyPr wrap="square" lIns="0" tIns="0" rIns="0" bIns="0" rtlCol="0">
            <a:noAutofit/>
          </a:bodyPr>
          <a:lstStyle/>
          <a:p>
            <a:pPr marL="0" marR="0" lvl="0" indent="0" algn="r"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VG</a:t>
            </a:r>
          </a:p>
        </p:txBody>
      </p:sp>
      <p:sp>
        <p:nvSpPr>
          <p:cNvPr id="18" name="Textfeld 17">
            <a:extLst>
              <a:ext uri="{FF2B5EF4-FFF2-40B4-BE49-F238E27FC236}">
                <a16:creationId xmlns:a16="http://schemas.microsoft.com/office/drawing/2014/main" id="{14B08733-56E1-447D-B766-CDF3E3AE0409}"/>
              </a:ext>
            </a:extLst>
          </p:cNvPr>
          <p:cNvSpPr txBox="1"/>
          <p:nvPr/>
        </p:nvSpPr>
        <p:spPr>
          <a:xfrm>
            <a:off x="751506" y="2370338"/>
            <a:ext cx="1823009" cy="2183989"/>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Unterlassen der </a:t>
            </a:r>
            <a:r>
              <a:rPr kumimoji="0" lang="de-DE" sz="240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Benen-nungspraxis</a:t>
            </a:r>
            <a:endPar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feld 13">
            <a:extLst>
              <a:ext uri="{FF2B5EF4-FFF2-40B4-BE49-F238E27FC236}">
                <a16:creationId xmlns:a16="http://schemas.microsoft.com/office/drawing/2014/main" id="{230D30BA-307A-4218-B94A-FADCC7995303}"/>
              </a:ext>
            </a:extLst>
          </p:cNvPr>
          <p:cNvSpPr txBox="1"/>
          <p:nvPr/>
        </p:nvSpPr>
        <p:spPr>
          <a:xfrm>
            <a:off x="2947386" y="1347206"/>
            <a:ext cx="6795718" cy="534851"/>
          </a:xfrm>
          <a:prstGeom prst="rect">
            <a:avLst/>
          </a:prstGeom>
          <a:noFill/>
        </p:spPr>
        <p:txBody>
          <a:bodyPr wrap="square" lIns="0" tIns="0" rIns="0" bIns="0" rtlCol="0">
            <a:no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Löschung von Liste (da K unzuverlässig sei)</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Grafik 4">
            <a:extLst>
              <a:ext uri="{FF2B5EF4-FFF2-40B4-BE49-F238E27FC236}">
                <a16:creationId xmlns:a16="http://schemas.microsoft.com/office/drawing/2014/main" id="{265137BA-8032-96BB-4C31-4A424D09852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0DFBB42E-194B-B090-24E6-E7ED22101B36}"/>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333624508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xEl>
                                              <p:pRg st="0" end="0"/>
                                            </p:txEl>
                                          </p:spTgt>
                                        </p:tgtEl>
                                        <p:attrNameLst>
                                          <p:attrName>style.visibility</p:attrName>
                                        </p:attrNameLst>
                                      </p:cBhvr>
                                      <p:to>
                                        <p:strVal val="visible"/>
                                      </p:to>
                                    </p:set>
                                    <p:animEffect transition="in" filter="fade">
                                      <p:cBhvr>
                                        <p:cTn id="14" dur="1000"/>
                                        <p:tgtEl>
                                          <p:spTgt spid="23">
                                            <p:txEl>
                                              <p:pRg st="0" end="0"/>
                                            </p:txEl>
                                          </p:spTgt>
                                        </p:tgtEl>
                                      </p:cBhvr>
                                    </p:animEffect>
                                    <p:anim calcmode="lin" valueType="num">
                                      <p:cBhvr>
                                        <p:cTn id="15"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
                                            <p:txEl>
                                              <p:pRg st="2" end="2"/>
                                            </p:txEl>
                                          </p:spTgt>
                                        </p:tgtEl>
                                        <p:attrNameLst>
                                          <p:attrName>style.visibility</p:attrName>
                                        </p:attrNameLst>
                                      </p:cBhvr>
                                      <p:to>
                                        <p:strVal val="visible"/>
                                      </p:to>
                                    </p:set>
                                    <p:animEffect transition="in" filter="fade">
                                      <p:cBhvr>
                                        <p:cTn id="21" dur="1000"/>
                                        <p:tgtEl>
                                          <p:spTgt spid="23">
                                            <p:txEl>
                                              <p:pRg st="2" end="2"/>
                                            </p:txEl>
                                          </p:spTgt>
                                        </p:tgtEl>
                                      </p:cBhvr>
                                    </p:animEffect>
                                    <p:anim calcmode="lin" valueType="num">
                                      <p:cBhvr>
                                        <p:cTn id="22"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5835013"/>
          </a:xfrm>
          <a:prstGeom prst="rect">
            <a:avLst/>
          </a:prstGeom>
          <a:noFill/>
        </p:spPr>
        <p:txBody>
          <a:bodyPr wrap="square" lIns="180000" tIns="180000" rIns="180000" bIns="180000" rtlCol="0">
            <a:spAutoFit/>
          </a:bodyPr>
          <a:lstStyle/>
          <a:p>
            <a:pPr lvl="0" algn="ctr">
              <a:defRPr/>
            </a:pPr>
            <a:r>
              <a:rPr lang="de-DE" sz="2400" b="1" u="sng" dirty="0">
                <a:solidFill>
                  <a:prstClr val="black"/>
                </a:solidFill>
                <a:latin typeface="Arial" panose="020B0604020202020204" pitchFamily="34" charset="0"/>
                <a:cs typeface="Arial" panose="020B0604020202020204" pitchFamily="34" charset="0"/>
              </a:rPr>
              <a:t>Fall 3: Subventionsrichtlinien</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Z / SEV</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40 I 1 VwGO</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Streitigkeit nichtverfassungsrechtlicher Art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streitentscheidende Normen („modifizierte Subjektstheorie“)?</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einseitige Berechtigung oder Verpflichtung eines Hoheitsträgers		</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nicht ersichtlich bzgl. Benennungspraxis</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(insbes. nicht Aufgabenzuweisung in § 1 IHKG)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Typisch hoheitliche Handlungsform („Subordinationstheorie“)?</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z.B. VA, Verwaltungsvollstreckung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nicht ersichtlich (Benennungspraxis</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als Realakt)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CC54A5C4-285D-D7E1-8074-2E06F357456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A2D69BA6-1E9E-E1A7-873A-88F51FF0AEDA}"/>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135881480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1000"/>
                                        <p:tgtEl>
                                          <p:spTgt spid="4">
                                            <p:txEl>
                                              <p:pRg st="7" end="7"/>
                                            </p:txEl>
                                          </p:spTgt>
                                        </p:tgtEl>
                                      </p:cBhvr>
                                    </p:animEffect>
                                    <p:anim calcmode="lin" valueType="num">
                                      <p:cBhvr>
                                        <p:cTn id="3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fade">
                                      <p:cBhvr>
                                        <p:cTn id="38" dur="1000"/>
                                        <p:tgtEl>
                                          <p:spTgt spid="4">
                                            <p:txEl>
                                              <p:pRg st="8" end="8"/>
                                            </p:txEl>
                                          </p:spTgt>
                                        </p:tgtEl>
                                      </p:cBhvr>
                                    </p:animEffect>
                                    <p:anim calcmode="lin" valueType="num">
                                      <p:cBhvr>
                                        <p:cTn id="3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fade">
                                      <p:cBhvr>
                                        <p:cTn id="43" dur="1000"/>
                                        <p:tgtEl>
                                          <p:spTgt spid="4">
                                            <p:txEl>
                                              <p:pRg st="9" end="9"/>
                                            </p:txEl>
                                          </p:spTgt>
                                        </p:tgtEl>
                                      </p:cBhvr>
                                    </p:animEffect>
                                    <p:anim calcmode="lin" valueType="num">
                                      <p:cBhvr>
                                        <p:cTn id="4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animEffect transition="in" filter="fade">
                                      <p:cBhvr>
                                        <p:cTn id="50" dur="1000"/>
                                        <p:tgtEl>
                                          <p:spTgt spid="4">
                                            <p:txEl>
                                              <p:pRg st="10" end="10"/>
                                            </p:txEl>
                                          </p:spTgt>
                                        </p:tgtEl>
                                      </p:cBhvr>
                                    </p:animEffect>
                                    <p:anim calcmode="lin" valueType="num">
                                      <p:cBhvr>
                                        <p:cTn id="5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196788" y="768051"/>
            <a:ext cx="11798424" cy="5835013"/>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Sachzusammenhang zur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.-rechtlichen Aufgabe?</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Abgrenzung zu § 1004 BGB, § 13 GVG: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bei privater Beeinträchtigung privater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Unterlassungsasp</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1004 BGB)</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ordentlicher Rechtsweg (§ 13 GVG: „bürgerliche Rechtsstreitigkeiten“)</a:t>
            </a:r>
          </a:p>
          <a:p>
            <a:pPr lvl="0"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IHK = </a:t>
            </a:r>
            <a:r>
              <a:rPr kumimoji="0" lang="de-DE" sz="2400" b="0" i="0"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öff</a:t>
            </a: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.-rechtliche</a:t>
            </a:r>
            <a:r>
              <a:rPr kumimoji="0" lang="de-DE" sz="2400" b="0" i="0"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Körperschaft</a:t>
            </a: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 3 I IHKG)</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Beratung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Existenzgründern = </a:t>
            </a:r>
            <a:r>
              <a:rPr lang="de-DE" sz="2400" dirty="0" err="1">
                <a:solidFill>
                  <a:prstClr val="black"/>
                </a:solidFill>
                <a:latin typeface="Arial" panose="020B0604020202020204" pitchFamily="34" charset="0"/>
                <a:cs typeface="Arial" panose="020B0604020202020204" pitchFamily="34" charset="0"/>
              </a:rPr>
              <a:t>öff</a:t>
            </a:r>
            <a:r>
              <a:rPr lang="de-DE" sz="2400" dirty="0">
                <a:solidFill>
                  <a:prstClr val="black"/>
                </a:solidFill>
                <a:latin typeface="Arial" panose="020B0604020202020204" pitchFamily="34" charset="0"/>
                <a:cs typeface="Arial" panose="020B0604020202020204" pitchFamily="34" charset="0"/>
              </a:rPr>
              <a:t>.-rechtliche Aufgabe (vgl. § 1 IHKG): 				Wahrung des Gesamtinteresses der Mitglieder + Förderung der Wirtschaft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Rechtsnatur der Beeinträchtigung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 = Rechtsnatur der möglichen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AspGL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 (schlichter Abwehr-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Unterlassungsasp</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Nichtverfassungsrechtl</a:t>
            </a:r>
            <a:r>
              <a:rPr lang="de-DE" sz="2400" u="sng" dirty="0" err="1">
                <a:solidFill>
                  <a:prstClr val="black"/>
                </a:solidFill>
                <a:latin typeface="Arial" panose="020B0604020202020204" pitchFamily="34" charset="0"/>
                <a:cs typeface="Arial" panose="020B0604020202020204" pitchFamily="34" charset="0"/>
              </a:rPr>
              <a:t>icher</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keine spezifisch</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verfassungsr</a:t>
            </a:r>
            <a:r>
              <a:rPr lang="de-DE" sz="2400" dirty="0">
                <a:solidFill>
                  <a:prstClr val="black"/>
                </a:solidFill>
                <a:latin typeface="Arial" panose="020B0604020202020204" pitchFamily="34" charset="0"/>
                <a:cs typeface="Arial" panose="020B0604020202020204" pitchFamily="34" charset="0"/>
              </a:rPr>
              <a:t>. Streitigkeit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C34DFFF-74AC-2099-7C2F-2FF3B931740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83D125D2-4039-BF78-9677-CB52C8B4838E}"/>
              </a:ext>
            </a:extLst>
          </p:cNvPr>
          <p:cNvSpPr/>
          <p:nvPr/>
        </p:nvSpPr>
        <p:spPr>
          <a:xfrm>
            <a:off x="0" y="102357"/>
            <a:ext cx="2245057" cy="665694"/>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410503881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1000"/>
                                        <p:tgtEl>
                                          <p:spTgt spid="4">
                                            <p:txEl>
                                              <p:pRg st="3" end="3"/>
                                            </p:txEl>
                                          </p:spTgt>
                                        </p:tgtEl>
                                      </p:cBhvr>
                                    </p:animEffect>
                                    <p:anim calcmode="lin" valueType="num">
                                      <p:cBhvr>
                                        <p:cTn id="1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fade">
                                      <p:cBhvr>
                                        <p:cTn id="38" dur="1000"/>
                                        <p:tgtEl>
                                          <p:spTgt spid="4">
                                            <p:txEl>
                                              <p:pRg st="6" end="6"/>
                                            </p:txEl>
                                          </p:spTgt>
                                        </p:tgtEl>
                                      </p:cBhvr>
                                    </p:animEffect>
                                    <p:anim calcmode="lin" valueType="num">
                                      <p:cBhvr>
                                        <p:cTn id="3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fade">
                                      <p:cBhvr>
                                        <p:cTn id="45" dur="1000"/>
                                        <p:tgtEl>
                                          <p:spTgt spid="4">
                                            <p:txEl>
                                              <p:pRg st="7" end="7"/>
                                            </p:txEl>
                                          </p:spTgt>
                                        </p:tgtEl>
                                      </p:cBhvr>
                                    </p:animEffect>
                                    <p:anim calcmode="lin" valueType="num">
                                      <p:cBhvr>
                                        <p:cTn id="4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45, 52 VwGO</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III.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61, 63 VwGO</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 / IHK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Körperschaft,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 3 I IHKG</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IV.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88, 86 III VwGO</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Klägerisches Begehren + Vorrang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maßnahmespezif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Rechtsschutzes</a:t>
            </a:r>
          </a:p>
          <a:p>
            <a:pPr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lang="de-DE" sz="2400" dirty="0">
                <a:solidFill>
                  <a:prstClr val="black"/>
                </a:solidFill>
                <a:latin typeface="Arial" panose="020B0604020202020204" pitchFamily="34" charset="0"/>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AnfKl</a:t>
            </a:r>
            <a:r>
              <a:rPr lang="de-DE" sz="2400" u="sng" dirty="0">
                <a:solidFill>
                  <a:prstClr val="black"/>
                </a:solidFill>
                <a:latin typeface="Arial" panose="020B0604020202020204" pitchFamily="34" charset="0"/>
                <a:cs typeface="Arial" panose="020B0604020202020204" pitchFamily="34" charset="0"/>
              </a:rPr>
              <a:t>. (§ 42 I, 1. Alt. VwGO)</a:t>
            </a:r>
            <a:r>
              <a:rPr lang="de-DE" sz="2400" dirty="0">
                <a:solidFill>
                  <a:prstClr val="black"/>
                </a:solidFill>
                <a:latin typeface="Arial" panose="020B0604020202020204" pitchFamily="34" charset="0"/>
                <a:cs typeface="Arial" panose="020B0604020202020204" pitchFamily="34" charset="0"/>
              </a:rPr>
              <a:t>: Aufhebung eines VA (§ 35 S. 1 VwVfG)?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Benennungspraxis ≠ Regelung im Einzelfall mit Außenwirkung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K</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Allg.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LKl</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(vgl. §§ 43 II, 111, 113 IV VwGO)</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Unterlassen</a:t>
            </a:r>
            <a:r>
              <a:rPr lang="de-DE" sz="2400" dirty="0">
                <a:solidFill>
                  <a:prstClr val="black"/>
                </a:solidFill>
                <a:latin typeface="Arial" panose="020B0604020202020204" pitchFamily="34" charset="0"/>
                <a:cs typeface="Arial" panose="020B0604020202020204" pitchFamily="34" charset="0"/>
              </a:rPr>
              <a:t> von Realakt (+)</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Bes. SEV = § 42 II VwGO analog (Ausschluss von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Popularverf</a:t>
            </a:r>
            <a:r>
              <a:rPr lang="de-DE" sz="2400" u="sng" dirty="0" err="1">
                <a:solidFill>
                  <a:prstClr val="black"/>
                </a:solidFill>
                <a:latin typeface="Arial" panose="020B0604020202020204" pitchFamily="34" charset="0"/>
                <a:cs typeface="Arial" panose="020B0604020202020204" pitchFamily="34" charset="0"/>
              </a:rPr>
              <a:t>ahren</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Möglichkeit subjektiver Rechtsverletzung bzw. eines Anspruchs?</a:t>
            </a: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0" name="Gerade Verbindung mit Pfeil 9">
            <a:extLst>
              <a:ext uri="{FF2B5EF4-FFF2-40B4-BE49-F238E27FC236}">
                <a16:creationId xmlns:a16="http://schemas.microsoft.com/office/drawing/2014/main" id="{353639E2-E000-43F8-9C12-3C8767A480D4}"/>
              </a:ext>
            </a:extLst>
          </p:cNvPr>
          <p:cNvCxnSpPr>
            <a:cxnSpLocks/>
          </p:cNvCxnSpPr>
          <p:nvPr/>
        </p:nvCxnSpPr>
        <p:spPr>
          <a:xfrm>
            <a:off x="6096000" y="551993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0F623E75-0EBD-4C3A-ABE2-00F4814FBDC0}"/>
              </a:ext>
            </a:extLst>
          </p:cNvPr>
          <p:cNvCxnSpPr>
            <a:cxnSpLocks/>
          </p:cNvCxnSpPr>
          <p:nvPr/>
        </p:nvCxnSpPr>
        <p:spPr>
          <a:xfrm>
            <a:off x="9325925" y="551993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66F6B2D8-A4E9-4394-83D1-00DE22BF6C92}"/>
              </a:ext>
            </a:extLst>
          </p:cNvPr>
          <p:cNvSpPr txBox="1"/>
          <p:nvPr/>
        </p:nvSpPr>
        <p:spPr>
          <a:xfrm>
            <a:off x="1065320" y="5690585"/>
            <a:ext cx="7048866" cy="665765"/>
          </a:xfrm>
          <a:prstGeom prst="rect">
            <a:avLst/>
          </a:prstGeom>
          <a:noFill/>
        </p:spPr>
        <p:txBody>
          <a:bodyPr wrap="square" lIns="0" tIns="0" rIns="0" bIns="0" rtlCol="0">
            <a:no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Grundrecht als Abwehrrecht: Art. 12 I GG?</a:t>
            </a:r>
          </a:p>
        </p:txBody>
      </p:sp>
      <p:sp>
        <p:nvSpPr>
          <p:cNvPr id="13" name="Textfeld 12">
            <a:extLst>
              <a:ext uri="{FF2B5EF4-FFF2-40B4-BE49-F238E27FC236}">
                <a16:creationId xmlns:a16="http://schemas.microsoft.com/office/drawing/2014/main" id="{4B89311A-2BC4-4E26-AD10-09B38BA9ED31}"/>
              </a:ext>
            </a:extLst>
          </p:cNvPr>
          <p:cNvSpPr txBox="1"/>
          <p:nvPr/>
        </p:nvSpPr>
        <p:spPr>
          <a:xfrm>
            <a:off x="7581535" y="5690585"/>
            <a:ext cx="4279032" cy="1030890"/>
          </a:xfrm>
          <a:prstGeom prst="rect">
            <a:avLst/>
          </a:prstGeom>
          <a:noFill/>
        </p:spPr>
        <p:txBody>
          <a:bodyPr wrap="square" lIns="0" tIns="0" rIns="0" bIns="0" rtlCol="0">
            <a:no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Schlichter Abwehr- / Unter-</a:t>
            </a:r>
            <a:r>
              <a:rPr lang="de-DE" sz="2400" dirty="0" err="1">
                <a:solidFill>
                  <a:prstClr val="black"/>
                </a:solidFill>
                <a:latin typeface="Arial" panose="020B0604020202020204" pitchFamily="34" charset="0"/>
                <a:cs typeface="Arial" panose="020B0604020202020204" pitchFamily="34" charset="0"/>
              </a:rPr>
              <a:t>lassungsasp</a:t>
            </a:r>
            <a:r>
              <a:rPr lang="de-DE" sz="2400" dirty="0">
                <a:solidFill>
                  <a:prstClr val="black"/>
                </a:solidFill>
                <a:latin typeface="Arial" panose="020B0604020202020204" pitchFamily="34" charset="0"/>
                <a:cs typeface="Arial" panose="020B0604020202020204" pitchFamily="34" charset="0"/>
              </a:rPr>
              <a:t>. aus GR?</a:t>
            </a:r>
          </a:p>
        </p:txBody>
      </p:sp>
      <p:cxnSp>
        <p:nvCxnSpPr>
          <p:cNvPr id="14" name="Gerade Verbindung mit Pfeil 13">
            <a:extLst>
              <a:ext uri="{FF2B5EF4-FFF2-40B4-BE49-F238E27FC236}">
                <a16:creationId xmlns:a16="http://schemas.microsoft.com/office/drawing/2014/main" id="{34912527-EE41-4025-9CB1-3C54C6FF576E}"/>
              </a:ext>
            </a:extLst>
          </p:cNvPr>
          <p:cNvCxnSpPr>
            <a:cxnSpLocks/>
          </p:cNvCxnSpPr>
          <p:nvPr/>
        </p:nvCxnSpPr>
        <p:spPr>
          <a:xfrm>
            <a:off x="7044951" y="5985394"/>
            <a:ext cx="288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E3114384-8495-490D-9B78-5886DC09493B}"/>
              </a:ext>
            </a:extLst>
          </p:cNvPr>
          <p:cNvCxnSpPr>
            <a:cxnSpLocks/>
          </p:cNvCxnSpPr>
          <p:nvPr/>
        </p:nvCxnSpPr>
        <p:spPr>
          <a:xfrm>
            <a:off x="6096000" y="6181475"/>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C555B8D3-4714-1315-9381-67EA50DCD9D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63DB3EB9-1FE3-8416-FF38-6E34868001D7}"/>
              </a:ext>
            </a:extLst>
          </p:cNvPr>
          <p:cNvSpPr/>
          <p:nvPr/>
        </p:nvSpPr>
        <p:spPr>
          <a:xfrm>
            <a:off x="0" y="102357"/>
            <a:ext cx="2101755" cy="586855"/>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42127949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fade">
                                      <p:cBhvr>
                                        <p:cTn id="38" dur="1000"/>
                                        <p:tgtEl>
                                          <p:spTgt spid="4">
                                            <p:txEl>
                                              <p:pRg st="6" end="6"/>
                                            </p:txEl>
                                          </p:spTgt>
                                        </p:tgtEl>
                                      </p:cBhvr>
                                    </p:animEffect>
                                    <p:anim calcmode="lin" valueType="num">
                                      <p:cBhvr>
                                        <p:cTn id="3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fade">
                                      <p:cBhvr>
                                        <p:cTn id="45" dur="1000"/>
                                        <p:tgtEl>
                                          <p:spTgt spid="4">
                                            <p:txEl>
                                              <p:pRg st="7" end="7"/>
                                            </p:txEl>
                                          </p:spTgt>
                                        </p:tgtEl>
                                      </p:cBhvr>
                                    </p:animEffect>
                                    <p:anim calcmode="lin" valueType="num">
                                      <p:cBhvr>
                                        <p:cTn id="4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Effect transition="in" filter="fade">
                                      <p:cBhvr>
                                        <p:cTn id="50" dur="1000"/>
                                        <p:tgtEl>
                                          <p:spTgt spid="4">
                                            <p:txEl>
                                              <p:pRg st="8" end="8"/>
                                            </p:txEl>
                                          </p:spTgt>
                                        </p:tgtEl>
                                      </p:cBhvr>
                                    </p:animEffect>
                                    <p:anim calcmode="lin" valueType="num">
                                      <p:cBhvr>
                                        <p:cTn id="5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00"/>
                                        <p:tgtEl>
                                          <p:spTgt spid="11"/>
                                        </p:tgtEl>
                                      </p:cBhvr>
                                    </p:animEffect>
                                    <p:anim calcmode="lin" valueType="num">
                                      <p:cBhvr>
                                        <p:cTn id="75" dur="1000" fill="hold"/>
                                        <p:tgtEl>
                                          <p:spTgt spid="11"/>
                                        </p:tgtEl>
                                        <p:attrNameLst>
                                          <p:attrName>ppt_x</p:attrName>
                                        </p:attrNameLst>
                                      </p:cBhvr>
                                      <p:tavLst>
                                        <p:tav tm="0">
                                          <p:val>
                                            <p:strVal val="#ppt_x"/>
                                          </p:val>
                                        </p:tav>
                                        <p:tav tm="100000">
                                          <p:val>
                                            <p:strVal val="#ppt_x"/>
                                          </p:val>
                                        </p:tav>
                                      </p:tavLst>
                                    </p:anim>
                                    <p:anim calcmode="lin" valueType="num">
                                      <p:cBhvr>
                                        <p:cTn id="76" dur="10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1000"/>
                                        <p:tgtEl>
                                          <p:spTgt spid="13"/>
                                        </p:tgtEl>
                                      </p:cBhvr>
                                    </p:animEffect>
                                    <p:anim calcmode="lin" valueType="num">
                                      <p:cBhvr>
                                        <p:cTn id="80" dur="1000" fill="hold"/>
                                        <p:tgtEl>
                                          <p:spTgt spid="13"/>
                                        </p:tgtEl>
                                        <p:attrNameLst>
                                          <p:attrName>ppt_x</p:attrName>
                                        </p:attrNameLst>
                                      </p:cBhvr>
                                      <p:tavLst>
                                        <p:tav tm="0">
                                          <p:val>
                                            <p:strVal val="#ppt_x"/>
                                          </p:val>
                                        </p:tav>
                                        <p:tav tm="100000">
                                          <p:val>
                                            <p:strVal val="#ppt_x"/>
                                          </p:val>
                                        </p:tav>
                                      </p:tavLst>
                                    </p:anim>
                                    <p:anim calcmode="lin" valueType="num">
                                      <p:cBhvr>
                                        <p:cTn id="81" dur="1000" fill="hold"/>
                                        <p:tgtEl>
                                          <p:spTgt spid="13"/>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anim calcmode="lin" valueType="num">
                                      <p:cBhvr>
                                        <p:cTn id="85" dur="1000" fill="hold"/>
                                        <p:tgtEl>
                                          <p:spTgt spid="15"/>
                                        </p:tgtEl>
                                        <p:attrNameLst>
                                          <p:attrName>ppt_x</p:attrName>
                                        </p:attrNameLst>
                                      </p:cBhvr>
                                      <p:tavLst>
                                        <p:tav tm="0">
                                          <p:val>
                                            <p:strVal val="#ppt_x"/>
                                          </p:val>
                                        </p:tav>
                                        <p:tav tm="100000">
                                          <p:val>
                                            <p:strVal val="#ppt_x"/>
                                          </p:val>
                                        </p:tav>
                                      </p:tavLst>
                                    </p:anim>
                                    <p:anim calcmode="lin" valueType="num">
                                      <p:cBhvr>
                                        <p:cTn id="8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99059" y="914100"/>
            <a:ext cx="11798424" cy="5281016"/>
          </a:xfrm>
          <a:prstGeom prst="rect">
            <a:avLst/>
          </a:prstGeom>
          <a:noFill/>
        </p:spPr>
        <p:txBody>
          <a:bodyPr wrap="square" lIns="180000" tIns="180000" rIns="180000" bIns="180000" rtlCol="0">
            <a:spAutoFit/>
          </a:bodyPr>
          <a:lstStyle/>
          <a:p>
            <a:pPr defTabSz="360000">
              <a:lnSpc>
                <a:spcPct val="150000"/>
              </a:lnSpc>
              <a:defRPr/>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Unmittelbarer GR-Eingriff</a:t>
            </a:r>
            <a:r>
              <a:rPr lang="de-DE" sz="2400" dirty="0">
                <a:latin typeface="Arial" panose="020B0604020202020204" pitchFamily="34" charset="0"/>
                <a:cs typeface="Arial" panose="020B0604020202020204" pitchFamily="34" charset="0"/>
              </a:rPr>
              <a:t>: (-), K ≠ Adressat von Eigenbelastung</a:t>
            </a:r>
          </a:p>
          <a:p>
            <a:pPr defTabSz="360000">
              <a:lnSpc>
                <a:spcPct val="150000"/>
              </a:lnSpc>
              <a:defRPr/>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Mittelbarer GR-Eingriff?</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Grundgesetz</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ist „wirtschaftspolitisch neutral“</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 Existenz von Wettbewerb und Konkurrenz</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kein Schutz vor Einflüssen auf die wettbewerbsbestimmenden Faktoren, 				d.h. kein Anspruch auf Sicherung künftiger Erwerbsmöglichkeiten (hier:					Vermittlung von Mandaten)</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funktionaler Schutzbereich (eingriffsbezogen)</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vgl. BVerfG, 26.6.2002, 1 BvR 558/91 („</a:t>
            </a:r>
            <a:r>
              <a:rPr lang="de-DE" sz="2400" dirty="0" err="1">
                <a:solidFill>
                  <a:prstClr val="black"/>
                </a:solidFill>
                <a:latin typeface="Arial" panose="020B0604020202020204" pitchFamily="34" charset="0"/>
                <a:cs typeface="Arial" panose="020B0604020202020204" pitchFamily="34" charset="0"/>
              </a:rPr>
              <a:t>Glykolwein</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5" name="Gerade Verbindung mit Pfeil 14">
            <a:extLst>
              <a:ext uri="{FF2B5EF4-FFF2-40B4-BE49-F238E27FC236}">
                <a16:creationId xmlns:a16="http://schemas.microsoft.com/office/drawing/2014/main" id="{E3114384-8495-490D-9B78-5886DC09493B}"/>
              </a:ext>
            </a:extLst>
          </p:cNvPr>
          <p:cNvCxnSpPr>
            <a:cxnSpLocks/>
          </p:cNvCxnSpPr>
          <p:nvPr/>
        </p:nvCxnSpPr>
        <p:spPr>
          <a:xfrm>
            <a:off x="6096000" y="144660"/>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7221E935-F3CD-4EAA-A4E3-B01962922B15}"/>
              </a:ext>
            </a:extLst>
          </p:cNvPr>
          <p:cNvCxnSpPr>
            <a:cxnSpLocks/>
          </p:cNvCxnSpPr>
          <p:nvPr/>
        </p:nvCxnSpPr>
        <p:spPr>
          <a:xfrm>
            <a:off x="6096000" y="6168788"/>
            <a:ext cx="0" cy="55268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B41B9F4C-AD94-377A-9B03-EA0FD2717ACF}"/>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7C5DF7C8-A6CA-E4AB-2AF0-5E185EF4B741}"/>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1744851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kein GR-Eingriff, wenn…</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marktbezogene Information des Staates</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bb</a:t>
            </a:r>
            <a:r>
              <a:rPr lang="de-DE" sz="2400" dirty="0">
                <a:solidFill>
                  <a:prstClr val="black"/>
                </a:solidFill>
                <a:latin typeface="Arial" panose="020B0604020202020204" pitchFamily="34" charset="0"/>
                <a:cs typeface="Arial" panose="020B0604020202020204" pitchFamily="34" charset="0"/>
              </a:rPr>
              <a:t>) ohne Verzerrung der Marktverhältnisse</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cc) nach Maßgabe </a:t>
            </a:r>
            <a:r>
              <a:rPr lang="de-DE" sz="2400" u="sng" dirty="0">
                <a:solidFill>
                  <a:prstClr val="black"/>
                </a:solidFill>
                <a:latin typeface="Arial" panose="020B0604020202020204" pitchFamily="34" charset="0"/>
                <a:cs typeface="Arial" panose="020B0604020202020204" pitchFamily="34" charset="0"/>
              </a:rPr>
              <a:t>rechtlicher Vorgaben</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(1) staatl. Aufgabe: staatsleitende Funktion B-Reg.</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(2) Zuständigkeit: Art. 65 GG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(genügt, da nicht alle Fälle gesetzlich regelbar)</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(3) Information richtig und sachlich</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5" name="Gerade Verbindung mit Pfeil 14">
            <a:extLst>
              <a:ext uri="{FF2B5EF4-FFF2-40B4-BE49-F238E27FC236}">
                <a16:creationId xmlns:a16="http://schemas.microsoft.com/office/drawing/2014/main" id="{E3114384-8495-490D-9B78-5886DC09493B}"/>
              </a:ext>
            </a:extLst>
          </p:cNvPr>
          <p:cNvCxnSpPr>
            <a:cxnSpLocks/>
          </p:cNvCxnSpPr>
          <p:nvPr/>
        </p:nvCxnSpPr>
        <p:spPr>
          <a:xfrm>
            <a:off x="6096000" y="144659"/>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3A868C02-B202-4939-B6C7-D737D9D16321}"/>
              </a:ext>
            </a:extLst>
          </p:cNvPr>
          <p:cNvSpPr txBox="1"/>
          <p:nvPr/>
        </p:nvSpPr>
        <p:spPr>
          <a:xfrm>
            <a:off x="9235441" y="684659"/>
            <a:ext cx="2793796" cy="6036809"/>
          </a:xfrm>
          <a:prstGeom prst="rect">
            <a:avLst/>
          </a:prstGeom>
          <a:noFill/>
        </p:spPr>
        <p:txBody>
          <a:bodyPr wrap="square" lIns="0" tIns="0" rIns="0" bIns="0" rtlCol="0">
            <a:noAutofit/>
          </a:bodyPr>
          <a:lstStyle/>
          <a:p>
            <a:pPr defTabSz="144000">
              <a:lnSpc>
                <a:spcPct val="150000"/>
              </a:lnSpc>
            </a:pPr>
            <a:r>
              <a:rPr lang="de-DE" sz="2400" u="sng" dirty="0">
                <a:solidFill>
                  <a:prstClr val="black"/>
                </a:solidFill>
                <a:latin typeface="Arial" panose="020B0604020202020204" pitchFamily="34" charset="0"/>
                <a:cs typeface="Arial" panose="020B0604020202020204" pitchFamily="34" charset="0"/>
              </a:rPr>
              <a:t>Hier</a:t>
            </a:r>
            <a:r>
              <a:rPr lang="de-DE" sz="2400" dirty="0">
                <a:solidFill>
                  <a:prstClr val="black"/>
                </a:solidFill>
                <a:latin typeface="Arial" panose="020B0604020202020204" pitchFamily="34" charset="0"/>
                <a:cs typeface="Arial" panose="020B0604020202020204" pitchFamily="34" charset="0"/>
              </a:rPr>
              <a:t>:</a:t>
            </a:r>
          </a:p>
          <a:p>
            <a:pPr defTabSz="144000">
              <a:lnSpc>
                <a:spcPct val="150000"/>
              </a:lnSpc>
            </a:pPr>
            <a:r>
              <a:rPr lang="de-DE" sz="2400" dirty="0">
                <a:solidFill>
                  <a:prstClr val="black"/>
                </a:solidFill>
                <a:latin typeface="Arial" panose="020B0604020202020204" pitchFamily="34" charset="0"/>
                <a:cs typeface="Arial" panose="020B0604020202020204" pitchFamily="34" charset="0"/>
              </a:rPr>
              <a:t>(-),	mehr als Info</a:t>
            </a:r>
          </a:p>
          <a:p>
            <a:pPr defTabSz="144000">
              <a:lnSpc>
                <a:spcPct val="150000"/>
              </a:lnSpc>
            </a:pPr>
            <a:r>
              <a:rPr lang="de-DE" sz="2400" dirty="0">
                <a:solidFill>
                  <a:prstClr val="black"/>
                </a:solidFill>
                <a:latin typeface="Arial" panose="020B0604020202020204" pitchFamily="34" charset="0"/>
                <a:cs typeface="Arial" panose="020B0604020202020204" pitchFamily="34" charset="0"/>
              </a:rPr>
              <a:t>(-),	nicht alle auf 	 	  				Liste der IHK</a:t>
            </a:r>
          </a:p>
          <a:p>
            <a:pPr defTabSz="144000">
              <a:lnSpc>
                <a:spcPct val="150000"/>
              </a:lnSpc>
            </a:pPr>
            <a:r>
              <a:rPr lang="de-DE" sz="2400" dirty="0">
                <a:solidFill>
                  <a:prstClr val="black"/>
                </a:solidFill>
                <a:latin typeface="Arial" panose="020B0604020202020204" pitchFamily="34" charset="0"/>
                <a:cs typeface="Arial" panose="020B0604020202020204" pitchFamily="34" charset="0"/>
              </a:rPr>
              <a:t>(-),	IHK ≠ staatslei-					</a:t>
            </a:r>
            <a:r>
              <a:rPr lang="de-DE" sz="2400" dirty="0" err="1">
                <a:solidFill>
                  <a:prstClr val="black"/>
                </a:solidFill>
                <a:latin typeface="Arial" panose="020B0604020202020204" pitchFamily="34" charset="0"/>
                <a:cs typeface="Arial" panose="020B0604020202020204" pitchFamily="34" charset="0"/>
              </a:rPr>
              <a:t>tende</a:t>
            </a:r>
            <a:r>
              <a:rPr lang="de-DE" sz="2400" dirty="0">
                <a:solidFill>
                  <a:prstClr val="black"/>
                </a:solidFill>
                <a:latin typeface="Arial" panose="020B0604020202020204" pitchFamily="34" charset="0"/>
                <a:cs typeface="Arial" panose="020B0604020202020204" pitchFamily="34" charset="0"/>
              </a:rPr>
              <a:t> Funktion 					und keine </a:t>
            </a:r>
            <a:r>
              <a:rPr lang="de-DE" sz="2400" dirty="0" err="1">
                <a:solidFill>
                  <a:prstClr val="black"/>
                </a:solidFill>
                <a:latin typeface="Arial" panose="020B0604020202020204" pitchFamily="34" charset="0"/>
                <a:cs typeface="Arial" panose="020B0604020202020204" pitchFamily="34" charset="0"/>
              </a:rPr>
              <a:t>ver</a:t>
            </a:r>
            <a:r>
              <a:rPr lang="de-DE" sz="2400" dirty="0">
                <a:solidFill>
                  <a:prstClr val="black"/>
                </a:solidFill>
                <a:latin typeface="Arial" panose="020B0604020202020204" pitchFamily="34" charset="0"/>
                <a:cs typeface="Arial" panose="020B0604020202020204" pitchFamily="34" charset="0"/>
              </a:rPr>
              <a:t>-						gleichbar hohe 					personelle de-						</a:t>
            </a:r>
            <a:r>
              <a:rPr lang="de-DE" sz="2400" dirty="0" err="1">
                <a:solidFill>
                  <a:prstClr val="black"/>
                </a:solidFill>
                <a:latin typeface="Arial" panose="020B0604020202020204" pitchFamily="34" charset="0"/>
                <a:cs typeface="Arial" panose="020B0604020202020204" pitchFamily="34" charset="0"/>
              </a:rPr>
              <a:t>mo</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kratische</a:t>
            </a:r>
            <a:r>
              <a:rPr lang="de-DE" sz="2400" dirty="0">
                <a:solidFill>
                  <a:prstClr val="black"/>
                </a:solidFill>
                <a:latin typeface="Arial" panose="020B0604020202020204" pitchFamily="34" charset="0"/>
                <a:cs typeface="Arial" panose="020B0604020202020204" pitchFamily="34" charset="0"/>
              </a:rPr>
              <a:t> Le-				</a:t>
            </a:r>
            <a:r>
              <a:rPr lang="de-DE" sz="2400" dirty="0" err="1">
                <a:solidFill>
                  <a:prstClr val="black"/>
                </a:solidFill>
                <a:latin typeface="Arial" panose="020B0604020202020204" pitchFamily="34" charset="0"/>
                <a:cs typeface="Arial" panose="020B0604020202020204" pitchFamily="34" charset="0"/>
              </a:rPr>
              <a:t>gitimation</a:t>
            </a:r>
            <a:endParaRPr lang="de-DE" sz="2400" dirty="0">
              <a:solidFill>
                <a:prstClr val="black"/>
              </a:solidFill>
              <a:latin typeface="Arial" panose="020B0604020202020204" pitchFamily="34" charset="0"/>
              <a:cs typeface="Arial" panose="020B0604020202020204" pitchFamily="34" charset="0"/>
            </a:endParaRPr>
          </a:p>
        </p:txBody>
      </p:sp>
      <p:cxnSp>
        <p:nvCxnSpPr>
          <p:cNvPr id="7" name="Gerade Verbindung mit Pfeil 6">
            <a:extLst>
              <a:ext uri="{FF2B5EF4-FFF2-40B4-BE49-F238E27FC236}">
                <a16:creationId xmlns:a16="http://schemas.microsoft.com/office/drawing/2014/main" id="{2E8FF6FD-BB26-4C0C-9C9D-FE3335DF4FFF}"/>
              </a:ext>
            </a:extLst>
          </p:cNvPr>
          <p:cNvCxnSpPr>
            <a:cxnSpLocks/>
          </p:cNvCxnSpPr>
          <p:nvPr/>
        </p:nvCxnSpPr>
        <p:spPr>
          <a:xfrm>
            <a:off x="8840197" y="1564314"/>
            <a:ext cx="288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A8241547-430E-46FA-B706-87334E158CE1}"/>
              </a:ext>
            </a:extLst>
          </p:cNvPr>
          <p:cNvCxnSpPr>
            <a:cxnSpLocks/>
          </p:cNvCxnSpPr>
          <p:nvPr/>
        </p:nvCxnSpPr>
        <p:spPr>
          <a:xfrm>
            <a:off x="8840197" y="2132486"/>
            <a:ext cx="288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6CD9B515-9E23-40A8-8D68-A7F899C3EEA0}"/>
              </a:ext>
            </a:extLst>
          </p:cNvPr>
          <p:cNvCxnSpPr>
            <a:cxnSpLocks/>
          </p:cNvCxnSpPr>
          <p:nvPr/>
        </p:nvCxnSpPr>
        <p:spPr>
          <a:xfrm>
            <a:off x="8840197" y="3224440"/>
            <a:ext cx="288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CFFF1795-2CD3-4988-8403-D3F94CE7D851}"/>
              </a:ext>
            </a:extLst>
          </p:cNvPr>
          <p:cNvCxnSpPr>
            <a:cxnSpLocks/>
          </p:cNvCxnSpPr>
          <p:nvPr/>
        </p:nvCxnSpPr>
        <p:spPr>
          <a:xfrm>
            <a:off x="5375362" y="275897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74111D73-F5AD-4086-9DE9-B546BC18D464}"/>
              </a:ext>
            </a:extLst>
          </p:cNvPr>
          <p:cNvCxnSpPr>
            <a:cxnSpLocks/>
          </p:cNvCxnSpPr>
          <p:nvPr/>
        </p:nvCxnSpPr>
        <p:spPr>
          <a:xfrm>
            <a:off x="8771633" y="512929"/>
            <a:ext cx="0" cy="612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9344AB02-34F6-4A2B-8124-63060DC216F1}"/>
              </a:ext>
            </a:extLst>
          </p:cNvPr>
          <p:cNvSpPr txBox="1"/>
          <p:nvPr/>
        </p:nvSpPr>
        <p:spPr>
          <a:xfrm>
            <a:off x="1083075" y="5078027"/>
            <a:ext cx="7527513" cy="1635313"/>
          </a:xfrm>
          <a:prstGeom prst="rect">
            <a:avLst/>
          </a:prstGeom>
          <a:noFill/>
        </p:spPr>
        <p:txBody>
          <a:bodyPr wrap="square" lIns="0" tIns="0" rIns="0" bIns="0" rtlCol="0">
            <a:no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a:t>
            </a:r>
            <a:r>
              <a:rPr lang="de-DE" sz="2400" u="sng" dirty="0">
                <a:solidFill>
                  <a:prstClr val="black"/>
                </a:solidFill>
                <a:latin typeface="Arial" panose="020B0604020202020204" pitchFamily="34" charset="0"/>
                <a:cs typeface="Arial" panose="020B0604020202020204" pitchFamily="34" charset="0"/>
              </a:rPr>
              <a:t>Kritik</a:t>
            </a:r>
            <a:r>
              <a:rPr lang="de-DE" sz="2400" dirty="0">
                <a:solidFill>
                  <a:prstClr val="black"/>
                </a:solidFill>
                <a:latin typeface="Arial" panose="020B0604020202020204" pitchFamily="34" charset="0"/>
                <a:cs typeface="Arial" panose="020B0604020202020204" pitchFamily="34" charset="0"/>
              </a:rPr>
              <a:t>: 	Vermengung von Eingriff und Rechtfertigung 				(„rechtliche Vorgaben“)]</a:t>
            </a:r>
          </a:p>
        </p:txBody>
      </p:sp>
      <p:cxnSp>
        <p:nvCxnSpPr>
          <p:cNvPr id="17" name="Gerade Verbindung mit Pfeil 16">
            <a:extLst>
              <a:ext uri="{FF2B5EF4-FFF2-40B4-BE49-F238E27FC236}">
                <a16:creationId xmlns:a16="http://schemas.microsoft.com/office/drawing/2014/main" id="{40A02AA1-0131-4EEB-A16D-39D94EBF85D9}"/>
              </a:ext>
            </a:extLst>
          </p:cNvPr>
          <p:cNvCxnSpPr>
            <a:cxnSpLocks/>
          </p:cNvCxnSpPr>
          <p:nvPr/>
        </p:nvCxnSpPr>
        <p:spPr>
          <a:xfrm>
            <a:off x="6096000" y="6173340"/>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6044C51C-E772-45C2-8C83-01D8E3216CDE}"/>
              </a:ext>
            </a:extLst>
          </p:cNvPr>
          <p:cNvCxnSpPr>
            <a:cxnSpLocks/>
          </p:cNvCxnSpPr>
          <p:nvPr/>
        </p:nvCxnSpPr>
        <p:spPr>
          <a:xfrm>
            <a:off x="1648287" y="2776979"/>
            <a:ext cx="0" cy="2340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14B9B305-74AE-9C46-1EE8-6A26CA8C4B34}"/>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228521" y="1"/>
            <a:ext cx="1963478" cy="998832"/>
          </a:xfrm>
          <a:prstGeom prst="rect">
            <a:avLst/>
          </a:prstGeom>
        </p:spPr>
      </p:pic>
      <p:sp>
        <p:nvSpPr>
          <p:cNvPr id="13" name="Rechteck 12">
            <a:extLst>
              <a:ext uri="{FF2B5EF4-FFF2-40B4-BE49-F238E27FC236}">
                <a16:creationId xmlns:a16="http://schemas.microsoft.com/office/drawing/2014/main" id="{8C396BEB-FF1C-DE15-BE29-F2616AC5D1A5}"/>
              </a:ext>
            </a:extLst>
          </p:cNvPr>
          <p:cNvSpPr/>
          <p:nvPr/>
        </p:nvSpPr>
        <p:spPr>
          <a:xfrm>
            <a:off x="1" y="102357"/>
            <a:ext cx="2142698" cy="540000"/>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1982796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1000"/>
                                        <p:tgtEl>
                                          <p:spTgt spid="4">
                                            <p:txEl>
                                              <p:pRg st="3" end="3"/>
                                            </p:txEl>
                                          </p:spTgt>
                                        </p:tgtEl>
                                      </p:cBhvr>
                                    </p:animEffect>
                                    <p:anim calcmode="lin" valueType="num">
                                      <p:cBhvr>
                                        <p:cTn id="1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1000"/>
                                        <p:tgtEl>
                                          <p:spTgt spid="4">
                                            <p:txEl>
                                              <p:pRg st="4" end="4"/>
                                            </p:txEl>
                                          </p:spTgt>
                                        </p:tgtEl>
                                      </p:cBhvr>
                                    </p:animEffect>
                                    <p:anim calcmode="lin" valueType="num">
                                      <p:cBhvr>
                                        <p:cTn id="3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fade">
                                      <p:cBhvr>
                                        <p:cTn id="34" dur="1000"/>
                                        <p:tgtEl>
                                          <p:spTgt spid="4">
                                            <p:txEl>
                                              <p:pRg st="5" end="5"/>
                                            </p:txEl>
                                          </p:spTgt>
                                        </p:tgtEl>
                                      </p:cBhvr>
                                    </p:animEffect>
                                    <p:anim calcmode="lin" valueType="num">
                                      <p:cBhvr>
                                        <p:cTn id="3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Effect transition="in" filter="fade">
                                      <p:cBhvr>
                                        <p:cTn id="39" dur="1000"/>
                                        <p:tgtEl>
                                          <p:spTgt spid="4">
                                            <p:txEl>
                                              <p:pRg st="6" end="6"/>
                                            </p:txEl>
                                          </p:spTgt>
                                        </p:tgtEl>
                                      </p:cBhvr>
                                    </p:animEffect>
                                    <p:anim calcmode="lin" valueType="num">
                                      <p:cBhvr>
                                        <p:cTn id="4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7" end="7"/>
                                            </p:txEl>
                                          </p:spTgt>
                                        </p:tgtEl>
                                        <p:attrNameLst>
                                          <p:attrName>style.visibility</p:attrName>
                                        </p:attrNameLst>
                                      </p:cBhvr>
                                      <p:to>
                                        <p:strVal val="visible"/>
                                      </p:to>
                                    </p:set>
                                    <p:animEffect transition="in" filter="fade">
                                      <p:cBhvr>
                                        <p:cTn id="44" dur="1000"/>
                                        <p:tgtEl>
                                          <p:spTgt spid="4">
                                            <p:txEl>
                                              <p:pRg st="7" end="7"/>
                                            </p:txEl>
                                          </p:spTgt>
                                        </p:tgtEl>
                                      </p:cBhvr>
                                    </p:animEffect>
                                    <p:anim calcmode="lin" valueType="num">
                                      <p:cBhvr>
                                        <p:cTn id="4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animEffect transition="in" filter="fade">
                                      <p:cBhvr>
                                        <p:cTn id="51" dur="1000"/>
                                        <p:tgtEl>
                                          <p:spTgt spid="14">
                                            <p:txEl>
                                              <p:pRg st="0" end="0"/>
                                            </p:txEl>
                                          </p:spTgt>
                                        </p:tgtEl>
                                      </p:cBhvr>
                                    </p:animEffect>
                                    <p:anim calcmode="lin" valueType="num">
                                      <p:cBhvr>
                                        <p:cTn id="5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6">
                                            <p:txEl>
                                              <p:pRg st="0" end="0"/>
                                            </p:txEl>
                                          </p:spTgt>
                                        </p:tgtEl>
                                        <p:attrNameLst>
                                          <p:attrName>style.visibility</p:attrName>
                                        </p:attrNameLst>
                                      </p:cBhvr>
                                      <p:to>
                                        <p:strVal val="visible"/>
                                      </p:to>
                                    </p:set>
                                    <p:animEffect transition="in" filter="fade">
                                      <p:cBhvr>
                                        <p:cTn id="68" dur="1000"/>
                                        <p:tgtEl>
                                          <p:spTgt spid="6">
                                            <p:txEl>
                                              <p:pRg st="0" end="0"/>
                                            </p:txEl>
                                          </p:spTgt>
                                        </p:tgtEl>
                                      </p:cBhvr>
                                    </p:animEffect>
                                    <p:anim calcmode="lin" valueType="num">
                                      <p:cBhvr>
                                        <p:cTn id="6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1000"/>
                                        <p:tgtEl>
                                          <p:spTgt spid="7"/>
                                        </p:tgtEl>
                                      </p:cBhvr>
                                    </p:animEffect>
                                    <p:anim calcmode="lin" valueType="num">
                                      <p:cBhvr>
                                        <p:cTn id="76" dur="1000" fill="hold"/>
                                        <p:tgtEl>
                                          <p:spTgt spid="7"/>
                                        </p:tgtEl>
                                        <p:attrNameLst>
                                          <p:attrName>ppt_x</p:attrName>
                                        </p:attrNameLst>
                                      </p:cBhvr>
                                      <p:tavLst>
                                        <p:tav tm="0">
                                          <p:val>
                                            <p:strVal val="#ppt_x"/>
                                          </p:val>
                                        </p:tav>
                                        <p:tav tm="100000">
                                          <p:val>
                                            <p:strVal val="#ppt_x"/>
                                          </p:val>
                                        </p:tav>
                                      </p:tavLst>
                                    </p:anim>
                                    <p:anim calcmode="lin" valueType="num">
                                      <p:cBhvr>
                                        <p:cTn id="77" dur="1000" fill="hold"/>
                                        <p:tgtEl>
                                          <p:spTgt spid="7"/>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6">
                                            <p:txEl>
                                              <p:pRg st="1" end="1"/>
                                            </p:txEl>
                                          </p:spTgt>
                                        </p:tgtEl>
                                        <p:attrNameLst>
                                          <p:attrName>style.visibility</p:attrName>
                                        </p:attrNameLst>
                                      </p:cBhvr>
                                      <p:to>
                                        <p:strVal val="visible"/>
                                      </p:to>
                                    </p:set>
                                    <p:animEffect transition="in" filter="fade">
                                      <p:cBhvr>
                                        <p:cTn id="80" dur="1000"/>
                                        <p:tgtEl>
                                          <p:spTgt spid="6">
                                            <p:txEl>
                                              <p:pRg st="1" end="1"/>
                                            </p:txEl>
                                          </p:spTgt>
                                        </p:tgtEl>
                                      </p:cBhvr>
                                    </p:animEffect>
                                    <p:anim calcmode="lin" valueType="num">
                                      <p:cBhvr>
                                        <p:cTn id="81"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82"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fade">
                                      <p:cBhvr>
                                        <p:cTn id="87" dur="1000"/>
                                        <p:tgtEl>
                                          <p:spTgt spid="8"/>
                                        </p:tgtEl>
                                      </p:cBhvr>
                                    </p:animEffect>
                                    <p:anim calcmode="lin" valueType="num">
                                      <p:cBhvr>
                                        <p:cTn id="88" dur="1000" fill="hold"/>
                                        <p:tgtEl>
                                          <p:spTgt spid="8"/>
                                        </p:tgtEl>
                                        <p:attrNameLst>
                                          <p:attrName>ppt_x</p:attrName>
                                        </p:attrNameLst>
                                      </p:cBhvr>
                                      <p:tavLst>
                                        <p:tav tm="0">
                                          <p:val>
                                            <p:strVal val="#ppt_x"/>
                                          </p:val>
                                        </p:tav>
                                        <p:tav tm="100000">
                                          <p:val>
                                            <p:strVal val="#ppt_x"/>
                                          </p:val>
                                        </p:tav>
                                      </p:tavLst>
                                    </p:anim>
                                    <p:anim calcmode="lin" valueType="num">
                                      <p:cBhvr>
                                        <p:cTn id="89" dur="1000" fill="hold"/>
                                        <p:tgtEl>
                                          <p:spTgt spid="8"/>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6">
                                            <p:txEl>
                                              <p:pRg st="2" end="2"/>
                                            </p:txEl>
                                          </p:spTgt>
                                        </p:tgtEl>
                                        <p:attrNameLst>
                                          <p:attrName>style.visibility</p:attrName>
                                        </p:attrNameLst>
                                      </p:cBhvr>
                                      <p:to>
                                        <p:strVal val="visible"/>
                                      </p:to>
                                    </p:set>
                                    <p:animEffect transition="in" filter="fade">
                                      <p:cBhvr>
                                        <p:cTn id="92" dur="1000"/>
                                        <p:tgtEl>
                                          <p:spTgt spid="6">
                                            <p:txEl>
                                              <p:pRg st="2" end="2"/>
                                            </p:txEl>
                                          </p:spTgt>
                                        </p:tgtEl>
                                      </p:cBhvr>
                                    </p:animEffect>
                                    <p:anim calcmode="lin" valueType="num">
                                      <p:cBhvr>
                                        <p:cTn id="9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fade">
                                      <p:cBhvr>
                                        <p:cTn id="99" dur="1000"/>
                                        <p:tgtEl>
                                          <p:spTgt spid="9"/>
                                        </p:tgtEl>
                                      </p:cBhvr>
                                    </p:animEffect>
                                    <p:anim calcmode="lin" valueType="num">
                                      <p:cBhvr>
                                        <p:cTn id="100" dur="1000" fill="hold"/>
                                        <p:tgtEl>
                                          <p:spTgt spid="9"/>
                                        </p:tgtEl>
                                        <p:attrNameLst>
                                          <p:attrName>ppt_x</p:attrName>
                                        </p:attrNameLst>
                                      </p:cBhvr>
                                      <p:tavLst>
                                        <p:tav tm="0">
                                          <p:val>
                                            <p:strVal val="#ppt_x"/>
                                          </p:val>
                                        </p:tav>
                                        <p:tav tm="100000">
                                          <p:val>
                                            <p:strVal val="#ppt_x"/>
                                          </p:val>
                                        </p:tav>
                                      </p:tavLst>
                                    </p:anim>
                                    <p:anim calcmode="lin" valueType="num">
                                      <p:cBhvr>
                                        <p:cTn id="101" dur="1000" fill="hold"/>
                                        <p:tgtEl>
                                          <p:spTgt spid="9"/>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6">
                                            <p:txEl>
                                              <p:pRg st="3" end="3"/>
                                            </p:txEl>
                                          </p:spTgt>
                                        </p:tgtEl>
                                        <p:attrNameLst>
                                          <p:attrName>style.visibility</p:attrName>
                                        </p:attrNameLst>
                                      </p:cBhvr>
                                      <p:to>
                                        <p:strVal val="visible"/>
                                      </p:to>
                                    </p:set>
                                    <p:animEffect transition="in" filter="fade">
                                      <p:cBhvr>
                                        <p:cTn id="104" dur="1000"/>
                                        <p:tgtEl>
                                          <p:spTgt spid="6">
                                            <p:txEl>
                                              <p:pRg st="3" end="3"/>
                                            </p:txEl>
                                          </p:spTgt>
                                        </p:tgtEl>
                                      </p:cBhvr>
                                    </p:animEffect>
                                    <p:anim calcmode="lin" valueType="num">
                                      <p:cBhvr>
                                        <p:cTn id="10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0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nodeType="clickEffect">
                                  <p:stCondLst>
                                    <p:cond delay="0"/>
                                  </p:stCondLst>
                                  <p:childTnLst>
                                    <p:set>
                                      <p:cBhvr>
                                        <p:cTn id="110" dur="1" fill="hold">
                                          <p:stCondLst>
                                            <p:cond delay="0"/>
                                          </p:stCondLst>
                                        </p:cTn>
                                        <p:tgtEl>
                                          <p:spTgt spid="17"/>
                                        </p:tgtEl>
                                        <p:attrNameLst>
                                          <p:attrName>style.visibility</p:attrName>
                                        </p:attrNameLst>
                                      </p:cBhvr>
                                      <p:to>
                                        <p:strVal val="visible"/>
                                      </p:to>
                                    </p:set>
                                    <p:animEffect transition="in" filter="fade">
                                      <p:cBhvr>
                                        <p:cTn id="111" dur="1000"/>
                                        <p:tgtEl>
                                          <p:spTgt spid="17"/>
                                        </p:tgtEl>
                                      </p:cBhvr>
                                    </p:animEffect>
                                    <p:anim calcmode="lin" valueType="num">
                                      <p:cBhvr>
                                        <p:cTn id="112" dur="1000" fill="hold"/>
                                        <p:tgtEl>
                                          <p:spTgt spid="17"/>
                                        </p:tgtEl>
                                        <p:attrNameLst>
                                          <p:attrName>ppt_x</p:attrName>
                                        </p:attrNameLst>
                                      </p:cBhvr>
                                      <p:tavLst>
                                        <p:tav tm="0">
                                          <p:val>
                                            <p:strVal val="#ppt_x"/>
                                          </p:val>
                                        </p:tav>
                                        <p:tav tm="100000">
                                          <p:val>
                                            <p:strVal val="#ppt_x"/>
                                          </p:val>
                                        </p:tav>
                                      </p:tavLst>
                                    </p:anim>
                                    <p:anim calcmode="lin" valueType="num">
                                      <p:cBhvr>
                                        <p:cTn id="11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defRPr/>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Mittelbarer GR-Eingriff: (+), wenn „berufsregelnde Tendenz“</a:t>
            </a:r>
          </a:p>
          <a:p>
            <a:pPr lvl="0" defTabSz="360000">
              <a:lnSpc>
                <a:spcPct val="150000"/>
              </a:lnSpc>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err="1">
                <a:solidFill>
                  <a:prstClr val="black"/>
                </a:solidFill>
                <a:latin typeface="Arial" panose="020B0604020202020204" pitchFamily="34" charset="0"/>
                <a:cs typeface="Arial" panose="020B0604020202020204" pitchFamily="34" charset="0"/>
              </a:rPr>
              <a:t>Rspr</a:t>
            </a:r>
            <a:r>
              <a:rPr lang="de-DE" sz="2400" u="sng" dirty="0">
                <a:solidFill>
                  <a:prstClr val="black"/>
                </a:solidFill>
                <a:latin typeface="Arial" panose="020B0604020202020204" pitchFamily="34" charset="0"/>
                <a:cs typeface="Arial" panose="020B0604020202020204" pitchFamily="34" charset="0"/>
              </a:rPr>
              <a:t>. z.T. „funktionales Äquivalent“</a:t>
            </a:r>
            <a:r>
              <a:rPr lang="de-DE" sz="2400" dirty="0">
                <a:solidFill>
                  <a:prstClr val="black"/>
                </a:solidFill>
                <a:latin typeface="Arial" panose="020B0604020202020204" pitchFamily="34" charset="0"/>
                <a:cs typeface="Arial" panose="020B0604020202020204" pitchFamily="34" charset="0"/>
              </a:rPr>
              <a:t> (in Zielsetzung und Wirkung Ersatz für 				staatliche Maßnahme, die als GR-Eingriff zu qualifizieren wäre)</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Zw.-Erg.</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Mglk</a:t>
            </a:r>
            <a:r>
              <a:rPr lang="de-DE" sz="2400" dirty="0">
                <a:solidFill>
                  <a:prstClr val="black"/>
                </a:solidFill>
                <a:latin typeface="Arial" panose="020B0604020202020204" pitchFamily="34" charset="0"/>
                <a:cs typeface="Arial" panose="020B0604020202020204" pitchFamily="34" charset="0"/>
              </a:rPr>
              <a:t>. eines schlichten A- / U-Asp. aus Art. 12 I GG (+)</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5" name="Gerade Verbindung mit Pfeil 14">
            <a:extLst>
              <a:ext uri="{FF2B5EF4-FFF2-40B4-BE49-F238E27FC236}">
                <a16:creationId xmlns:a16="http://schemas.microsoft.com/office/drawing/2014/main" id="{E3114384-8495-490D-9B78-5886DC09493B}"/>
              </a:ext>
            </a:extLst>
          </p:cNvPr>
          <p:cNvCxnSpPr>
            <a:cxnSpLocks/>
          </p:cNvCxnSpPr>
          <p:nvPr/>
        </p:nvCxnSpPr>
        <p:spPr>
          <a:xfrm>
            <a:off x="6096000" y="144659"/>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B3D4DC61-9001-41DC-8057-BBB11F47D0D2}"/>
              </a:ext>
            </a:extLst>
          </p:cNvPr>
          <p:cNvCxnSpPr>
            <a:cxnSpLocks/>
          </p:cNvCxnSpPr>
          <p:nvPr/>
        </p:nvCxnSpPr>
        <p:spPr>
          <a:xfrm flipH="1">
            <a:off x="2496001" y="1198483"/>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EDCDA9E8-1203-43FF-B92E-7BD89B1F0070}"/>
              </a:ext>
            </a:extLst>
          </p:cNvPr>
          <p:cNvCxnSpPr>
            <a:cxnSpLocks/>
          </p:cNvCxnSpPr>
          <p:nvPr/>
        </p:nvCxnSpPr>
        <p:spPr>
          <a:xfrm>
            <a:off x="6096000" y="1198483"/>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08130403-B1CF-41CB-A05C-2AE9C9A6D0B7}"/>
              </a:ext>
            </a:extLst>
          </p:cNvPr>
          <p:cNvSpPr txBox="1"/>
          <p:nvPr/>
        </p:nvSpPr>
        <p:spPr>
          <a:xfrm>
            <a:off x="1158239" y="1378483"/>
            <a:ext cx="4704082" cy="3282294"/>
          </a:xfrm>
          <a:prstGeom prst="rect">
            <a:avLst/>
          </a:prstGeom>
          <a:noFill/>
        </p:spPr>
        <p:txBody>
          <a:bodyPr wrap="square" lIns="0" tIns="0" rIns="0" bIns="0" rtlCol="0">
            <a:noAutofit/>
          </a:bodyPr>
          <a:lstStyle/>
          <a:p>
            <a:pPr defTabSz="360000">
              <a:lnSpc>
                <a:spcPct val="150000"/>
              </a:lnSpc>
            </a:pPr>
            <a:r>
              <a:rPr lang="de-DE" sz="2400" u="sng" dirty="0" err="1">
                <a:latin typeface="Arial" panose="020B0604020202020204" pitchFamily="34" charset="0"/>
                <a:cs typeface="Arial" panose="020B0604020202020204" pitchFamily="34" charset="0"/>
              </a:rPr>
              <a:t>Subj</a:t>
            </a:r>
            <a:r>
              <a:rPr lang="de-DE" sz="2400" u="sng" dirty="0">
                <a:latin typeface="Arial" panose="020B0604020202020204" pitchFamily="34" charset="0"/>
                <a:cs typeface="Arial" panose="020B0604020202020204" pitchFamily="34" charset="0"/>
              </a:rPr>
              <a:t>. Intention</a:t>
            </a:r>
            <a:r>
              <a:rPr lang="de-DE" sz="2400" dirty="0">
                <a:latin typeface="Arial" panose="020B0604020202020204" pitchFamily="34" charset="0"/>
                <a:cs typeface="Arial" panose="020B0604020202020204" pitchFamily="34" charset="0"/>
              </a:rPr>
              <a:t>: (+)</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Benennungspraxis dient 	berufsregelnden Zwecken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IHK will K als vermeintlich 	unzuverlässigen Berater 		von Aufträgen fernhalten</a:t>
            </a:r>
            <a:endParaRPr lang="de-DE" sz="2400"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8E2D0C39-70F8-4D18-88C7-4766ACED4818}"/>
              </a:ext>
            </a:extLst>
          </p:cNvPr>
          <p:cNvSpPr txBox="1"/>
          <p:nvPr/>
        </p:nvSpPr>
        <p:spPr>
          <a:xfrm>
            <a:off x="6096000" y="1378483"/>
            <a:ext cx="5865181" cy="3282294"/>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Obj. Intensität</a:t>
            </a:r>
            <a:r>
              <a:rPr lang="de-DE" sz="2400" dirty="0">
                <a:latin typeface="Arial" panose="020B0604020202020204" pitchFamily="34" charset="0"/>
                <a:cs typeface="Arial" panose="020B0604020202020204" pitchFamily="34" charset="0"/>
              </a:rPr>
              <a:t>: (+ / -)</a:t>
            </a:r>
          </a:p>
          <a:p>
            <a:pPr defTabSz="360000">
              <a:lnSpc>
                <a:spcPct val="150000"/>
              </a:lnSpc>
            </a:pPr>
            <a:r>
              <a:rPr lang="de-DE" sz="2400" dirty="0">
                <a:latin typeface="Arial" panose="020B0604020202020204" pitchFamily="34" charset="0"/>
                <a:cs typeface="Arial" panose="020B0604020202020204" pitchFamily="34" charset="0"/>
              </a:rPr>
              <a:t>→ zwar: IHK betreibt freien Wettbewerb 	ausschaltende Zuteilungspraxis</a:t>
            </a:r>
          </a:p>
          <a:p>
            <a:pPr defTabSz="360000">
              <a:lnSpc>
                <a:spcPct val="150000"/>
              </a:lnSpc>
            </a:pPr>
            <a:r>
              <a:rPr lang="de-DE" sz="2400" dirty="0">
                <a:latin typeface="Arial" panose="020B0604020202020204" pitchFamily="34" charset="0"/>
                <a:cs typeface="Arial" panose="020B0604020202020204" pitchFamily="34" charset="0"/>
              </a:rPr>
              <a:t>→ aber: hinreichend gewichtiger </a:t>
            </a:r>
            <a:r>
              <a:rPr lang="de-DE" sz="2400" dirty="0" err="1">
                <a:latin typeface="Arial" panose="020B0604020202020204" pitchFamily="34" charset="0"/>
                <a:cs typeface="Arial" panose="020B0604020202020204" pitchFamily="34" charset="0"/>
              </a:rPr>
              <a:t>Wettbe</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werbsnachteil</a:t>
            </a:r>
            <a:r>
              <a:rPr lang="de-DE" sz="2400" dirty="0">
                <a:latin typeface="Arial" panose="020B0604020202020204" pitchFamily="34" charset="0"/>
                <a:cs typeface="Arial" panose="020B0604020202020204" pitchFamily="34" charset="0"/>
              </a:rPr>
              <a:t> fraglich (Wegfall von 10% 	der</a:t>
            </a:r>
            <a:r>
              <a:rPr lang="de-DE" sz="2400" spc="-200" dirty="0">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durch die IHK vermittelten Mandate)</a:t>
            </a:r>
          </a:p>
        </p:txBody>
      </p:sp>
      <p:sp>
        <p:nvSpPr>
          <p:cNvPr id="10" name="AutoShape 2">
            <a:extLst>
              <a:ext uri="{FF2B5EF4-FFF2-40B4-BE49-F238E27FC236}">
                <a16:creationId xmlns:a16="http://schemas.microsoft.com/office/drawing/2014/main" id="{85CC46A0-2134-49A4-A66B-151F0C11E764}"/>
              </a:ext>
            </a:extLst>
          </p:cNvPr>
          <p:cNvSpPr>
            <a:spLocks/>
          </p:cNvSpPr>
          <p:nvPr/>
        </p:nvSpPr>
        <p:spPr bwMode="auto">
          <a:xfrm rot="16200000" flipH="1">
            <a:off x="6255572" y="-515367"/>
            <a:ext cx="446607" cy="10798898"/>
          </a:xfrm>
          <a:prstGeom prst="rightBrace">
            <a:avLst>
              <a:gd name="adj1" fmla="val 155735"/>
              <a:gd name="adj2" fmla="val 46584"/>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5" name="Grafik 4">
            <a:extLst>
              <a:ext uri="{FF2B5EF4-FFF2-40B4-BE49-F238E27FC236}">
                <a16:creationId xmlns:a16="http://schemas.microsoft.com/office/drawing/2014/main" id="{BAE241BB-3CD7-335F-9605-FD2BCD82CC6C}"/>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2" name="Rechteck 11">
            <a:extLst>
              <a:ext uri="{FF2B5EF4-FFF2-40B4-BE49-F238E27FC236}">
                <a16:creationId xmlns:a16="http://schemas.microsoft.com/office/drawing/2014/main" id="{3220AF35-B4CA-BADB-3C2A-8D46A9637357}"/>
              </a:ext>
            </a:extLst>
          </p:cNvPr>
          <p:cNvSpPr/>
          <p:nvPr/>
        </p:nvSpPr>
        <p:spPr>
          <a:xfrm>
            <a:off x="0" y="102357"/>
            <a:ext cx="1999397" cy="582302"/>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24649232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1000"/>
                                        <p:tgtEl>
                                          <p:spTgt spid="9">
                                            <p:txEl>
                                              <p:pRg st="0" end="0"/>
                                            </p:txEl>
                                          </p:spTgt>
                                        </p:tgtEl>
                                      </p:cBhvr>
                                    </p:animEffect>
                                    <p:anim calcmode="lin" valueType="num">
                                      <p:cBhvr>
                                        <p:cTn id="2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Effect transition="in" filter="fade">
                                      <p:cBhvr>
                                        <p:cTn id="29" dur="1000"/>
                                        <p:tgtEl>
                                          <p:spTgt spid="8">
                                            <p:txEl>
                                              <p:pRg st="1" end="1"/>
                                            </p:txEl>
                                          </p:spTgt>
                                        </p:tgtEl>
                                      </p:cBhvr>
                                    </p:animEffect>
                                    <p:anim calcmode="lin" valueType="num">
                                      <p:cBhvr>
                                        <p:cTn id="3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8">
                                            <p:txEl>
                                              <p:pRg st="2" end="2"/>
                                            </p:txEl>
                                          </p:spTgt>
                                        </p:tgtEl>
                                        <p:attrNameLst>
                                          <p:attrName>style.visibility</p:attrName>
                                        </p:attrNameLst>
                                      </p:cBhvr>
                                      <p:to>
                                        <p:strVal val="visible"/>
                                      </p:to>
                                    </p:set>
                                    <p:animEffect transition="in" filter="fade">
                                      <p:cBhvr>
                                        <p:cTn id="36" dur="1000"/>
                                        <p:tgtEl>
                                          <p:spTgt spid="8">
                                            <p:txEl>
                                              <p:pRg st="2" end="2"/>
                                            </p:txEl>
                                          </p:spTgt>
                                        </p:tgtEl>
                                      </p:cBhvr>
                                    </p:animEffect>
                                    <p:anim calcmode="lin" valueType="num">
                                      <p:cBhvr>
                                        <p:cTn id="3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9">
                                            <p:txEl>
                                              <p:pRg st="1" end="1"/>
                                            </p:txEl>
                                          </p:spTgt>
                                        </p:tgtEl>
                                        <p:attrNameLst>
                                          <p:attrName>style.visibility</p:attrName>
                                        </p:attrNameLst>
                                      </p:cBhvr>
                                      <p:to>
                                        <p:strVal val="visible"/>
                                      </p:to>
                                    </p:set>
                                    <p:animEffect transition="in" filter="fade">
                                      <p:cBhvr>
                                        <p:cTn id="43" dur="1000"/>
                                        <p:tgtEl>
                                          <p:spTgt spid="9">
                                            <p:txEl>
                                              <p:pRg st="1" end="1"/>
                                            </p:txEl>
                                          </p:spTgt>
                                        </p:tgtEl>
                                      </p:cBhvr>
                                    </p:animEffect>
                                    <p:anim calcmode="lin" valueType="num">
                                      <p:cBhvr>
                                        <p:cTn id="4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9">
                                            <p:txEl>
                                              <p:pRg st="2" end="2"/>
                                            </p:txEl>
                                          </p:spTgt>
                                        </p:tgtEl>
                                        <p:attrNameLst>
                                          <p:attrName>style.visibility</p:attrName>
                                        </p:attrNameLst>
                                      </p:cBhvr>
                                      <p:to>
                                        <p:strVal val="visible"/>
                                      </p:to>
                                    </p:set>
                                    <p:animEffect transition="in" filter="fade">
                                      <p:cBhvr>
                                        <p:cTn id="50" dur="1000"/>
                                        <p:tgtEl>
                                          <p:spTgt spid="9">
                                            <p:txEl>
                                              <p:pRg st="2" end="2"/>
                                            </p:txEl>
                                          </p:spTgt>
                                        </p:tgtEl>
                                      </p:cBhvr>
                                    </p:animEffect>
                                    <p:anim calcmode="lin" valueType="num">
                                      <p:cBhvr>
                                        <p:cTn id="51"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
                                            <p:txEl>
                                              <p:pRg st="8" end="8"/>
                                            </p:txEl>
                                          </p:spTgt>
                                        </p:tgtEl>
                                        <p:attrNameLst>
                                          <p:attrName>style.visibility</p:attrName>
                                        </p:attrNameLst>
                                      </p:cBhvr>
                                      <p:to>
                                        <p:strVal val="visible"/>
                                      </p:to>
                                    </p:set>
                                    <p:animEffect transition="in" filter="fade">
                                      <p:cBhvr>
                                        <p:cTn id="62" dur="1000"/>
                                        <p:tgtEl>
                                          <p:spTgt spid="4">
                                            <p:txEl>
                                              <p:pRg st="8" end="8"/>
                                            </p:txEl>
                                          </p:spTgt>
                                        </p:tgtEl>
                                      </p:cBhvr>
                                    </p:animEffect>
                                    <p:anim calcmode="lin" valueType="num">
                                      <p:cBhvr>
                                        <p:cTn id="6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4">
                                            <p:txEl>
                                              <p:pRg st="9" end="9"/>
                                            </p:txEl>
                                          </p:spTgt>
                                        </p:tgtEl>
                                        <p:attrNameLst>
                                          <p:attrName>style.visibility</p:attrName>
                                        </p:attrNameLst>
                                      </p:cBhvr>
                                      <p:to>
                                        <p:strVal val="visible"/>
                                      </p:to>
                                    </p:set>
                                    <p:animEffect transition="in" filter="fade">
                                      <p:cBhvr>
                                        <p:cTn id="69" dur="1000"/>
                                        <p:tgtEl>
                                          <p:spTgt spid="4">
                                            <p:txEl>
                                              <p:pRg st="9" end="9"/>
                                            </p:txEl>
                                          </p:spTgt>
                                        </p:tgtEl>
                                      </p:cBhvr>
                                    </p:animEffect>
                                    <p:anim calcmode="lin" valueType="num">
                                      <p:cBhvr>
                                        <p:cTn id="7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00770" cy="5835013"/>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Begründetheit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soweit	 Asp. besteht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AspGL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schlichter Abwehr-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Unterlassungsasp</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Ableitung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str.</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hier jedenfalls aus Art. 12 I GG (mittelbarer GR-Eingriff, s. 				oben bei Klagebefugnis)</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Ableitung i.Ü. möglich aus § 1004 BGB analog, dem Rechtsstaatsprinzip 				(Art. 20 III GG) sowie gewohnheitsrechtlich anerkannt </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II.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Vorauss</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Positiv: hoheitlicher Eingriff in ein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subj</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Recht (gegenwärtig durch Realakt)</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mittelbar (intendiert) bzgl. Art. 12 I GG (</a:t>
            </a:r>
            <a:r>
              <a:rPr lang="de-DE" sz="2400" dirty="0">
                <a:solidFill>
                  <a:prstClr val="black"/>
                </a:solidFill>
                <a:latin typeface="Arial" panose="020B0604020202020204" pitchFamily="34" charset="0"/>
                <a:cs typeface="Arial" panose="020B0604020202020204" pitchFamily="34" charset="0"/>
              </a:rPr>
              <a:t>s. oben bei Klagebefugnis)</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52FB9FC0-C91E-6952-83D8-B6B421C75CC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1A551294-03FF-AB00-2A09-51A11D90528E}"/>
              </a:ext>
            </a:extLst>
          </p:cNvPr>
          <p:cNvSpPr/>
          <p:nvPr/>
        </p:nvSpPr>
        <p:spPr>
          <a:xfrm>
            <a:off x="1" y="102357"/>
            <a:ext cx="2053988" cy="614150"/>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135290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00770" cy="6389011"/>
          </a:xfrm>
          <a:prstGeom prst="rect">
            <a:avLst/>
          </a:prstGeom>
          <a:noFill/>
        </p:spPr>
        <p:txBody>
          <a:bodyPr wrap="square" lIns="180000" tIns="180000" rIns="180000" bIns="180000" rtlCol="0">
            <a:spAutoFit/>
          </a:bodyPr>
          <a:lstStyle/>
          <a:p>
            <a:pPr lvl="0"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Negativ: Eingriff rechtswidrig mangels Duldungspflicht</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Vorbehalt des Gesetzes: RGL nötig</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(auch bei mittelbarem GR-Eingriff)</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„Wesentlichkeitstheorie“: Norm muss TB / </a:t>
            </a:r>
            <a:r>
              <a:rPr lang="de-DE" sz="2400" dirty="0" err="1">
                <a:solidFill>
                  <a:prstClr val="black"/>
                </a:solidFill>
                <a:latin typeface="Arial" panose="020B0604020202020204" pitchFamily="34" charset="0"/>
                <a:cs typeface="Arial" panose="020B0604020202020204" pitchFamily="34" charset="0"/>
              </a:rPr>
              <a:t>Vorauss</a:t>
            </a:r>
            <a:r>
              <a:rPr lang="de-DE" sz="2400" dirty="0">
                <a:solidFill>
                  <a:prstClr val="black"/>
                </a:solidFill>
                <a:latin typeface="Arial" panose="020B0604020202020204" pitchFamily="34" charset="0"/>
                <a:cs typeface="Arial" panose="020B0604020202020204" pitchFamily="34" charset="0"/>
              </a:rPr>
              <a:t>. und RF regeln</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a)</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 IHKG</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bloße</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Aufgabenzuweisung, keine Befugnisnorm für Liste /										Benennungspraxis (nicht </a:t>
            </a:r>
            <a:r>
              <a:rPr kumimoji="0" lang="de-DE" sz="2400" b="0" i="0"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Vorauss</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und RF geregelt)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Art. 65 GG</a:t>
            </a:r>
            <a:r>
              <a:rPr lang="de-DE" sz="2400" dirty="0">
                <a:solidFill>
                  <a:prstClr val="black"/>
                </a:solidFill>
                <a:latin typeface="Arial" panose="020B0604020202020204" pitchFamily="34" charset="0"/>
                <a:cs typeface="Arial" panose="020B0604020202020204" pitchFamily="34" charset="0"/>
              </a:rPr>
              <a:t>:	(-),	IHK ≠ staatsleitende Funktion und keine vergleichbar hohe 									personelle demokratische Legitimation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c)		</a:t>
            </a:r>
            <a:r>
              <a:rPr lang="de-DE" sz="2400" u="sng" dirty="0">
                <a:solidFill>
                  <a:prstClr val="black"/>
                </a:solidFill>
                <a:latin typeface="Arial" panose="020B0604020202020204" pitchFamily="34" charset="0"/>
                <a:cs typeface="Arial" panose="020B0604020202020204" pitchFamily="34" charset="0"/>
              </a:rPr>
              <a:t>Richtlinie</a:t>
            </a:r>
            <a:r>
              <a:rPr lang="de-DE" sz="2400" dirty="0">
                <a:solidFill>
                  <a:prstClr val="black"/>
                </a:solidFill>
                <a:latin typeface="Arial" panose="020B0604020202020204" pitchFamily="34" charset="0"/>
                <a:cs typeface="Arial" panose="020B0604020202020204" pitchFamily="34" charset="0"/>
              </a:rPr>
              <a:t>:		(-),	Binnenrecht der Verwaltung (Synonym: Verwaltungsvor-										</a:t>
            </a:r>
            <a:r>
              <a:rPr lang="de-DE" sz="2400" dirty="0" err="1">
                <a:solidFill>
                  <a:prstClr val="black"/>
                </a:solidFill>
                <a:latin typeface="Arial" panose="020B0604020202020204" pitchFamily="34" charset="0"/>
                <a:cs typeface="Arial" panose="020B0604020202020204" pitchFamily="34" charset="0"/>
              </a:rPr>
              <a:t>schrift</a:t>
            </a:r>
            <a:r>
              <a:rPr lang="de-DE" sz="2400" dirty="0">
                <a:solidFill>
                  <a:prstClr val="black"/>
                </a:solidFill>
                <a:latin typeface="Arial" panose="020B0604020202020204" pitchFamily="34" charset="0"/>
                <a:cs typeface="Arial" panose="020B0604020202020204" pitchFamily="34" charset="0"/>
              </a:rPr>
              <a:t>, Erlass), keine Außenwirkung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Bürger</a:t>
            </a:r>
          </a:p>
          <a:p>
            <a:pPr defTabSz="360000">
              <a:lnSpc>
                <a:spcPct val="150000"/>
              </a:lnSpc>
            </a:pPr>
            <a:r>
              <a:rPr lang="de-DE" sz="2400" dirty="0">
                <a:latin typeface="Arial" panose="020B0604020202020204" pitchFamily="34" charset="0"/>
                <a:cs typeface="Arial" panose="020B0604020202020204" pitchFamily="34" charset="0"/>
              </a:rPr>
              <a:t>III.		</a:t>
            </a:r>
            <a:r>
              <a:rPr lang="de-DE" sz="2400" u="sng" dirty="0">
                <a:latin typeface="Arial" panose="020B0604020202020204" pitchFamily="34" charset="0"/>
                <a:cs typeface="Arial" panose="020B0604020202020204" pitchFamily="34" charset="0"/>
              </a:rPr>
              <a:t>RF / Asp.-Inhalt</a:t>
            </a:r>
            <a:r>
              <a:rPr lang="de-DE" sz="2400" dirty="0">
                <a:latin typeface="Arial" panose="020B0604020202020204" pitchFamily="34" charset="0"/>
                <a:cs typeface="Arial" panose="020B0604020202020204" pitchFamily="34" charset="0"/>
              </a:rPr>
              <a:t>: Abwehr / Unterlassung (soweit möglich und zumutbar)</a:t>
            </a:r>
          </a:p>
          <a:p>
            <a:pPr defTabSz="360000">
              <a:lnSpc>
                <a:spcPct val="150000"/>
              </a:lnSpc>
            </a:pPr>
            <a:r>
              <a:rPr lang="de-DE" sz="2400" dirty="0">
                <a:latin typeface="Arial" panose="020B0604020202020204" pitchFamily="34" charset="0"/>
                <a:cs typeface="Arial" panose="020B0604020202020204" pitchFamily="34" charset="0"/>
              </a:rPr>
              <a:t>IV.		</a:t>
            </a:r>
            <a:r>
              <a:rPr lang="de-DE" sz="2400" u="sng" dirty="0">
                <a:latin typeface="Arial" panose="020B0604020202020204" pitchFamily="34" charset="0"/>
                <a:cs typeface="Arial" panose="020B0604020202020204" pitchFamily="34" charset="0"/>
              </a:rPr>
              <a:t>Ergebnis</a:t>
            </a:r>
            <a:r>
              <a:rPr lang="de-DE" sz="2400" dirty="0">
                <a:latin typeface="Arial" panose="020B0604020202020204" pitchFamily="34" charset="0"/>
                <a:cs typeface="Arial" panose="020B0604020202020204" pitchFamily="34" charset="0"/>
              </a:rPr>
              <a:t>: Asp. (+), d.h. Klage begründet</a:t>
            </a: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E5DBB272-15C8-AB50-9980-C5BA61E53D6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A2E289B4-F044-A67F-9D13-E6F695D8EFA7}"/>
              </a:ext>
            </a:extLst>
          </p:cNvPr>
          <p:cNvSpPr/>
          <p:nvPr/>
        </p:nvSpPr>
        <p:spPr>
          <a:xfrm>
            <a:off x="0" y="102357"/>
            <a:ext cx="2115403" cy="634622"/>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3</a:t>
            </a:r>
          </a:p>
        </p:txBody>
      </p:sp>
    </p:spTree>
    <p:extLst>
      <p:ext uri="{BB962C8B-B14F-4D97-AF65-F5344CB8AC3E}">
        <p14:creationId xmlns:p14="http://schemas.microsoft.com/office/powerpoint/2010/main" val="268149059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4F871-367B-0D77-04DC-FCEBA4077516}"/>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C62DEE52-EC94-BDC1-57CD-137EB5DEA41D}"/>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A2FCAD76-D2EF-AF8E-81D7-2E20CD46DEB6}"/>
              </a:ext>
            </a:extLst>
          </p:cNvPr>
          <p:cNvSpPr>
            <a:spLocks noGrp="1"/>
          </p:cNvSpPr>
          <p:nvPr>
            <p:ph type="ctrTitle"/>
          </p:nvPr>
        </p:nvSpPr>
        <p:spPr>
          <a:xfrm>
            <a:off x="1524000" y="2340371"/>
            <a:ext cx="9144000" cy="2387600"/>
          </a:xfrm>
        </p:spPr>
        <p:txBody>
          <a:bodyPr/>
          <a:lstStyle/>
          <a:p>
            <a:r>
              <a:rPr lang="de-DE" dirty="0">
                <a:solidFill>
                  <a:schemeClr val="bg1"/>
                </a:solidFill>
                <a:latin typeface="Frutiger" panose="020B0500000000000000" pitchFamily="34" charset="0"/>
              </a:rPr>
              <a:t>Grundrechte</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sz="4800" dirty="0">
                <a:solidFill>
                  <a:schemeClr val="bg1"/>
                </a:solidFill>
                <a:latin typeface="Frutiger" panose="020B0500000000000000" pitchFamily="34" charset="0"/>
              </a:rPr>
              <a:t>FALL 4 – Spielautomatensteuer</a:t>
            </a:r>
          </a:p>
        </p:txBody>
      </p:sp>
      <p:sp>
        <p:nvSpPr>
          <p:cNvPr id="3" name="Foliennummernplatzhalter 2">
            <a:extLst>
              <a:ext uri="{FF2B5EF4-FFF2-40B4-BE49-F238E27FC236}">
                <a16:creationId xmlns:a16="http://schemas.microsoft.com/office/drawing/2014/main" id="{C611D165-BFF5-03E6-8FC9-BF3072FF1BEC}"/>
              </a:ext>
            </a:extLst>
          </p:cNvPr>
          <p:cNvSpPr>
            <a:spLocks noGrp="1"/>
          </p:cNvSpPr>
          <p:nvPr>
            <p:ph type="sldNum" sz="quarter" idx="12"/>
          </p:nvPr>
        </p:nvSpPr>
        <p:spPr/>
        <p:txBody>
          <a:bodyPr/>
          <a:lstStyle/>
          <a:p>
            <a:fld id="{4A7F1312-9C82-49F0-935A-9B306C774647}" type="slidenum">
              <a:rPr lang="de-DE" smtClean="0"/>
              <a:t>14</a:t>
            </a:fld>
            <a:endParaRPr lang="de-DE"/>
          </a:p>
        </p:txBody>
      </p:sp>
      <p:pic>
        <p:nvPicPr>
          <p:cNvPr id="5" name="Grafik 4">
            <a:extLst>
              <a:ext uri="{FF2B5EF4-FFF2-40B4-BE49-F238E27FC236}">
                <a16:creationId xmlns:a16="http://schemas.microsoft.com/office/drawing/2014/main" id="{AECF9229-3385-1987-EAE3-AB2A9517752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8" name="Grafik 7" descr="Spielautomatverlust Silhouette">
            <a:extLst>
              <a:ext uri="{FF2B5EF4-FFF2-40B4-BE49-F238E27FC236}">
                <a16:creationId xmlns:a16="http://schemas.microsoft.com/office/drawing/2014/main" id="{78CD1EED-C931-C539-7E38-A0A0493986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91033" y="4727971"/>
            <a:ext cx="914400" cy="914400"/>
          </a:xfrm>
          <a:prstGeom prst="rect">
            <a:avLst/>
          </a:prstGeom>
        </p:spPr>
      </p:pic>
    </p:spTree>
    <p:extLst>
      <p:ext uri="{BB962C8B-B14F-4D97-AF65-F5344CB8AC3E}">
        <p14:creationId xmlns:p14="http://schemas.microsoft.com/office/powerpoint/2010/main" val="339134782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5281016"/>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a:t>
            </a:r>
            <a:r>
              <a:rPr lang="de-DE" sz="2400" b="1" u="sng" dirty="0">
                <a:solidFill>
                  <a:prstClr val="black"/>
                </a:solidFill>
                <a:latin typeface="Arial" panose="020B0604020202020204" pitchFamily="34" charset="0"/>
                <a:cs typeface="Arial" panose="020B0604020202020204" pitchFamily="34" charset="0"/>
              </a:rPr>
              <a:t>4</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Spielautomatensteuer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a:off x="3036000" y="1977682"/>
            <a:ext cx="6120000" cy="0"/>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323E34FF-4332-4E58-AA91-C3031E1F6CE1}"/>
              </a:ext>
            </a:extLst>
          </p:cNvPr>
          <p:cNvSpPr txBox="1"/>
          <p:nvPr/>
        </p:nvSpPr>
        <p:spPr>
          <a:xfrm>
            <a:off x="8826366" y="2692596"/>
            <a:ext cx="3156015" cy="2022567"/>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7" name="Textfeld 26">
            <a:extLst>
              <a:ext uri="{FF2B5EF4-FFF2-40B4-BE49-F238E27FC236}">
                <a16:creationId xmlns:a16="http://schemas.microsoft.com/office/drawing/2014/main" id="{5AEF5AF6-BD2D-43D8-853A-DF7BAE45B424}"/>
              </a:ext>
            </a:extLst>
          </p:cNvPr>
          <p:cNvSpPr txBox="1"/>
          <p:nvPr/>
        </p:nvSpPr>
        <p:spPr>
          <a:xfrm>
            <a:off x="751506" y="1682545"/>
            <a:ext cx="1716464" cy="621123"/>
          </a:xfrm>
          <a:prstGeom prst="rect">
            <a:avLst/>
          </a:prstGeom>
          <a:noFill/>
        </p:spPr>
        <p:txBody>
          <a:bodyPr wrap="square" lIns="0" tIns="0" rIns="0" bIns="0" rtlCol="0">
            <a:noAutofit/>
          </a:bodyPr>
          <a:lstStyle/>
          <a:p>
            <a:pPr marL="0" marR="0" lvl="0" indent="0" algn="r"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B-GmbH</a:t>
            </a:r>
          </a:p>
        </p:txBody>
      </p:sp>
      <p:sp>
        <p:nvSpPr>
          <p:cNvPr id="28" name="Textfeld 27">
            <a:extLst>
              <a:ext uri="{FF2B5EF4-FFF2-40B4-BE49-F238E27FC236}">
                <a16:creationId xmlns:a16="http://schemas.microsoft.com/office/drawing/2014/main" id="{F6F5B26E-891C-4ABA-A22C-9E9496EF912E}"/>
              </a:ext>
            </a:extLst>
          </p:cNvPr>
          <p:cNvSpPr txBox="1"/>
          <p:nvPr/>
        </p:nvSpPr>
        <p:spPr>
          <a:xfrm>
            <a:off x="9658910" y="1682545"/>
            <a:ext cx="2223854" cy="1243533"/>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BVerwG</a:t>
            </a:r>
          </a:p>
        </p:txBody>
      </p:sp>
      <p:sp>
        <p:nvSpPr>
          <p:cNvPr id="23" name="Textfeld 22">
            <a:extLst>
              <a:ext uri="{FF2B5EF4-FFF2-40B4-BE49-F238E27FC236}">
                <a16:creationId xmlns:a16="http://schemas.microsoft.com/office/drawing/2014/main" id="{5CA26464-AD98-453D-B7D1-BBA459B24A00}"/>
              </a:ext>
            </a:extLst>
          </p:cNvPr>
          <p:cNvSpPr txBox="1"/>
          <p:nvPr/>
        </p:nvSpPr>
        <p:spPr>
          <a:xfrm>
            <a:off x="3266983" y="2370338"/>
            <a:ext cx="6391928" cy="218398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	Art. 12 I GG (Berufsfreiheit)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Art. 14 I GG (Eigentumsfreiheit)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3.	Art. 3 I GG (Gleichheitsgrundsatz)</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4.	Art. 101 I 2 GG (EuGH als gesetzl. Richter)</a:t>
            </a:r>
          </a:p>
        </p:txBody>
      </p:sp>
      <p:cxnSp>
        <p:nvCxnSpPr>
          <p:cNvPr id="24" name="Gerade Verbindung mit Pfeil 23">
            <a:extLst>
              <a:ext uri="{FF2B5EF4-FFF2-40B4-BE49-F238E27FC236}">
                <a16:creationId xmlns:a16="http://schemas.microsoft.com/office/drawing/2014/main" id="{B04D0C83-C2D1-4343-B272-4C0888C79E63}"/>
              </a:ext>
            </a:extLst>
          </p:cNvPr>
          <p:cNvCxnSpPr>
            <a:cxnSpLocks/>
          </p:cNvCxnSpPr>
          <p:nvPr/>
        </p:nvCxnSpPr>
        <p:spPr>
          <a:xfrm>
            <a:off x="2831967" y="2250409"/>
            <a:ext cx="0" cy="2520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2" name="Textfeld 31">
            <a:extLst>
              <a:ext uri="{FF2B5EF4-FFF2-40B4-BE49-F238E27FC236}">
                <a16:creationId xmlns:a16="http://schemas.microsoft.com/office/drawing/2014/main" id="{8F797C4A-E1D7-4BA8-BA2C-1AE78EF72E00}"/>
              </a:ext>
            </a:extLst>
          </p:cNvPr>
          <p:cNvSpPr txBox="1"/>
          <p:nvPr/>
        </p:nvSpPr>
        <p:spPr>
          <a:xfrm>
            <a:off x="751506" y="4715163"/>
            <a:ext cx="1716462" cy="621125"/>
          </a:xfrm>
          <a:prstGeom prst="rect">
            <a:avLst/>
          </a:prstGeom>
          <a:noFill/>
        </p:spPr>
        <p:txBody>
          <a:bodyPr wrap="square" lIns="0" tIns="0" rIns="0" bIns="0" rtlCol="0">
            <a:noAutofit/>
          </a:bodyPr>
          <a:lstStyle/>
          <a:p>
            <a:pPr marL="0" marR="0" lvl="0" indent="0" algn="r"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	  BVerfG</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feld 17">
            <a:extLst>
              <a:ext uri="{FF2B5EF4-FFF2-40B4-BE49-F238E27FC236}">
                <a16:creationId xmlns:a16="http://schemas.microsoft.com/office/drawing/2014/main" id="{14B08733-56E1-447D-B766-CDF3E3AE0409}"/>
              </a:ext>
            </a:extLst>
          </p:cNvPr>
          <p:cNvSpPr txBox="1"/>
          <p:nvPr/>
        </p:nvSpPr>
        <p:spPr>
          <a:xfrm>
            <a:off x="751506" y="3191384"/>
            <a:ext cx="1716459" cy="621123"/>
          </a:xfrm>
          <a:prstGeom prst="rect">
            <a:avLst/>
          </a:prstGeom>
          <a:noFill/>
        </p:spPr>
        <p:txBody>
          <a:bodyPr wrap="square" lIns="0" tIns="0" rIns="0" bIns="0" rtlCol="0">
            <a:noAutofit/>
          </a:bodyPr>
          <a:lstStyle/>
          <a:p>
            <a:pPr marL="0" marR="0" lvl="0" indent="0" algn="r" defTabSz="360000" rtl="0" eaLnBrk="1" fontAlgn="auto" latinLnBrk="0" hangingPunct="1">
              <a:lnSpc>
                <a:spcPct val="150000"/>
              </a:lnSpc>
              <a:spcBef>
                <a:spcPts val="0"/>
              </a:spcBef>
              <a:spcAft>
                <a:spcPts val="0"/>
              </a:spcAft>
              <a:buClrTx/>
              <a:buSzTx/>
              <a:buFontTx/>
              <a:buNone/>
              <a:tabLst/>
              <a:defRPr/>
            </a:pPr>
            <a:r>
              <a:rPr kumimoji="0" lang="de-DE" sz="240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„Urteils-VB“</a:t>
            </a:r>
            <a:endPar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feld 13">
            <a:extLst>
              <a:ext uri="{FF2B5EF4-FFF2-40B4-BE49-F238E27FC236}">
                <a16:creationId xmlns:a16="http://schemas.microsoft.com/office/drawing/2014/main" id="{230D30BA-307A-4218-B94A-FADCC7995303}"/>
              </a:ext>
            </a:extLst>
          </p:cNvPr>
          <p:cNvSpPr txBox="1"/>
          <p:nvPr/>
        </p:nvSpPr>
        <p:spPr>
          <a:xfrm>
            <a:off x="2947386" y="1347206"/>
            <a:ext cx="6347534" cy="621122"/>
          </a:xfrm>
          <a:prstGeom prst="rect">
            <a:avLst/>
          </a:prstGeom>
          <a:noFill/>
        </p:spPr>
        <p:txBody>
          <a:bodyPr wrap="square" lIns="0" tIns="0" rIns="0" bIns="0" rtlCol="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Klageabweisung bzgl. Abgabenbescheid</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Grafik 4">
            <a:extLst>
              <a:ext uri="{FF2B5EF4-FFF2-40B4-BE49-F238E27FC236}">
                <a16:creationId xmlns:a16="http://schemas.microsoft.com/office/drawing/2014/main" id="{BBDFBA3F-2DDB-618F-0E74-FA653F52D32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212423AC-C22C-823B-7710-A2D22D9161B0}"/>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5403221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xEl>
                                              <p:pRg st="0" end="0"/>
                                            </p:txEl>
                                          </p:spTgt>
                                        </p:tgtEl>
                                        <p:attrNameLst>
                                          <p:attrName>style.visibility</p:attrName>
                                        </p:attrNameLst>
                                      </p:cBhvr>
                                      <p:to>
                                        <p:strVal val="visible"/>
                                      </p:to>
                                    </p:set>
                                    <p:animEffect transition="in" filter="fade">
                                      <p:cBhvr>
                                        <p:cTn id="14" dur="1000"/>
                                        <p:tgtEl>
                                          <p:spTgt spid="23">
                                            <p:txEl>
                                              <p:pRg st="0" end="0"/>
                                            </p:txEl>
                                          </p:spTgt>
                                        </p:tgtEl>
                                      </p:cBhvr>
                                    </p:animEffect>
                                    <p:anim calcmode="lin" valueType="num">
                                      <p:cBhvr>
                                        <p:cTn id="15"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
                                            <p:txEl>
                                              <p:pRg st="1" end="1"/>
                                            </p:txEl>
                                          </p:spTgt>
                                        </p:tgtEl>
                                        <p:attrNameLst>
                                          <p:attrName>style.visibility</p:attrName>
                                        </p:attrNameLst>
                                      </p:cBhvr>
                                      <p:to>
                                        <p:strVal val="visible"/>
                                      </p:to>
                                    </p:set>
                                    <p:animEffect transition="in" filter="fade">
                                      <p:cBhvr>
                                        <p:cTn id="21" dur="1000"/>
                                        <p:tgtEl>
                                          <p:spTgt spid="23">
                                            <p:txEl>
                                              <p:pRg st="1" end="1"/>
                                            </p:txEl>
                                          </p:spTgt>
                                        </p:tgtEl>
                                      </p:cBhvr>
                                    </p:animEffect>
                                    <p:anim calcmode="lin" valueType="num">
                                      <p:cBhvr>
                                        <p:cTn id="22"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
                                            <p:txEl>
                                              <p:pRg st="2" end="2"/>
                                            </p:txEl>
                                          </p:spTgt>
                                        </p:tgtEl>
                                        <p:attrNameLst>
                                          <p:attrName>style.visibility</p:attrName>
                                        </p:attrNameLst>
                                      </p:cBhvr>
                                      <p:to>
                                        <p:strVal val="visible"/>
                                      </p:to>
                                    </p:set>
                                    <p:animEffect transition="in" filter="fade">
                                      <p:cBhvr>
                                        <p:cTn id="28" dur="1000"/>
                                        <p:tgtEl>
                                          <p:spTgt spid="23">
                                            <p:txEl>
                                              <p:pRg st="2" end="2"/>
                                            </p:txEl>
                                          </p:spTgt>
                                        </p:tgtEl>
                                      </p:cBhvr>
                                    </p:animEffect>
                                    <p:anim calcmode="lin" valueType="num">
                                      <p:cBhvr>
                                        <p:cTn id="29"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3">
                                            <p:txEl>
                                              <p:pRg st="3" end="3"/>
                                            </p:txEl>
                                          </p:spTgt>
                                        </p:tgtEl>
                                        <p:attrNameLst>
                                          <p:attrName>style.visibility</p:attrName>
                                        </p:attrNameLst>
                                      </p:cBhvr>
                                      <p:to>
                                        <p:strVal val="visible"/>
                                      </p:to>
                                    </p:set>
                                    <p:animEffect transition="in" filter="fade">
                                      <p:cBhvr>
                                        <p:cTn id="35" dur="1000"/>
                                        <p:tgtEl>
                                          <p:spTgt spid="23">
                                            <p:txEl>
                                              <p:pRg st="3" end="3"/>
                                            </p:txEl>
                                          </p:spTgt>
                                        </p:tgtEl>
                                      </p:cBhvr>
                                    </p:animEffect>
                                    <p:anim calcmode="lin" valueType="num">
                                      <p:cBhvr>
                                        <p:cTn id="36" dur="1000" fill="hold"/>
                                        <p:tgtEl>
                                          <p:spTgt spid="2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683015" cy="5281016"/>
          </a:xfrm>
          <a:prstGeom prst="rect">
            <a:avLst/>
          </a:prstGeom>
          <a:noFill/>
        </p:spPr>
        <p:txBody>
          <a:bodyPr wrap="square" lIns="180000" tIns="180000" rIns="180000" bIns="180000" rtlCol="0">
            <a:spAutoFit/>
          </a:bodyPr>
          <a:lstStyle/>
          <a:p>
            <a:pPr lvl="0" algn="ctr" defTabSz="360000">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a:t>
            </a:r>
            <a:r>
              <a:rPr lang="de-DE" sz="2400" b="1" u="sng" dirty="0">
                <a:solidFill>
                  <a:prstClr val="black"/>
                </a:solidFill>
                <a:latin typeface="Arial" panose="020B0604020202020204" pitchFamily="34" charset="0"/>
                <a:cs typeface="Arial" panose="020B0604020202020204" pitchFamily="34" charset="0"/>
              </a:rPr>
              <a:t>4: Spielautomatensteuer</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Zulässigkeit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Zuständigkeit des BVerfG (enumerativ)</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Verfassungsbeschwerde</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Art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94 I Nr. 4a GG, § 13 Nr. 8a BVerfGG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Verfahrensabhängige Voraussetzungen (§§ 90 ff BVerfGG)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Beschwerdeführer (§ 90 I BVerfGG)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jedermann = Träger von GR</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B-GmbH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inländische juristische Person</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(Art. 19 III GG, vgl. § 13 GmbHG)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236AFB69-BA21-6233-ACC0-693B8A06783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CC668142-780A-DAEB-D4A8-72527E1D129B}"/>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10965580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1000"/>
                                        <p:tgtEl>
                                          <p:spTgt spid="4">
                                            <p:txEl>
                                              <p:pRg st="5" end="5"/>
                                            </p:txEl>
                                          </p:spTgt>
                                        </p:tgtEl>
                                      </p:cBhvr>
                                    </p:animEffect>
                                    <p:anim calcmode="lin" valueType="num">
                                      <p:cBhvr>
                                        <p:cTn id="1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1000"/>
                                        <p:tgtEl>
                                          <p:spTgt spid="4">
                                            <p:txEl>
                                              <p:pRg st="6" end="6"/>
                                            </p:txEl>
                                          </p:spTgt>
                                        </p:tgtEl>
                                      </p:cBhvr>
                                    </p:animEffect>
                                    <p:anim calcmode="lin" valueType="num">
                                      <p:cBhvr>
                                        <p:cTn id="2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1000"/>
                                        <p:tgtEl>
                                          <p:spTgt spid="4">
                                            <p:txEl>
                                              <p:pRg st="7" end="7"/>
                                            </p:txEl>
                                          </p:spTgt>
                                        </p:tgtEl>
                                      </p:cBhvr>
                                    </p:animEffect>
                                    <p:anim calcmode="lin" valueType="num">
                                      <p:cBhvr>
                                        <p:cTn id="3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fade">
                                      <p:cBhvr>
                                        <p:cTn id="38" dur="1000"/>
                                        <p:tgtEl>
                                          <p:spTgt spid="4">
                                            <p:txEl>
                                              <p:pRg st="8" end="8"/>
                                            </p:txEl>
                                          </p:spTgt>
                                        </p:tgtEl>
                                      </p:cBhvr>
                                    </p:animEffect>
                                    <p:anim calcmode="lin" valueType="num">
                                      <p:cBhvr>
                                        <p:cTn id="3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fade">
                                      <p:cBhvr>
                                        <p:cTn id="45" dur="1000"/>
                                        <p:tgtEl>
                                          <p:spTgt spid="4">
                                            <p:txEl>
                                              <p:pRg st="9" end="9"/>
                                            </p:txEl>
                                          </p:spTgt>
                                        </p:tgtEl>
                                      </p:cBhvr>
                                    </p:animEffect>
                                    <p:anim calcmode="lin" valueType="num">
                                      <p:cBhvr>
                                        <p:cTn id="46"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5281016"/>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Beschwerdegegenstand (§ 90 I BVerfGG)</a:t>
            </a:r>
          </a:p>
          <a:p>
            <a:pPr defTabSz="360000">
              <a:lnSpc>
                <a:spcPct val="150000"/>
              </a:lnSpc>
            </a:pPr>
            <a:r>
              <a:rPr lang="de-DE" sz="2400" dirty="0">
                <a:latin typeface="Arial" panose="020B0604020202020204" pitchFamily="34" charset="0"/>
                <a:cs typeface="Arial" panose="020B0604020202020204" pitchFamily="34" charset="0"/>
              </a:rPr>
              <a:t>		→ Akt </a:t>
            </a:r>
            <a:r>
              <a:rPr lang="de-DE" sz="2400" dirty="0" err="1">
                <a:latin typeface="Arial" panose="020B0604020202020204" pitchFamily="34" charset="0"/>
                <a:cs typeface="Arial" panose="020B0604020202020204" pitchFamily="34" charset="0"/>
              </a:rPr>
              <a:t>öffentl</a:t>
            </a:r>
            <a:r>
              <a:rPr lang="de-DE" sz="2400" dirty="0">
                <a:latin typeface="Arial" panose="020B0604020202020204" pitchFamily="34" charset="0"/>
                <a:cs typeface="Arial" panose="020B0604020202020204" pitchFamily="34" charset="0"/>
              </a:rPr>
              <a:t>. Gewalt = alle drei Gewalten (GR-Bindung: Art. 1 III GG)</a:t>
            </a:r>
          </a:p>
          <a:p>
            <a:pPr defTabSz="360000">
              <a:lnSpc>
                <a:spcPct val="150000"/>
              </a:lnSpc>
            </a:pPr>
            <a:r>
              <a:rPr lang="de-DE" sz="2400" dirty="0">
                <a:latin typeface="Arial" panose="020B0604020202020204" pitchFamily="34" charset="0"/>
                <a:cs typeface="Arial" panose="020B0604020202020204" pitchFamily="34" charset="0"/>
              </a:rPr>
              <a:t>		→ BVerwG-Entscheidung = </a:t>
            </a:r>
            <a:r>
              <a:rPr lang="de-DE" sz="2400" dirty="0" err="1">
                <a:latin typeface="Arial" panose="020B0604020202020204" pitchFamily="34" charset="0"/>
                <a:cs typeface="Arial" panose="020B0604020202020204" pitchFamily="34" charset="0"/>
              </a:rPr>
              <a:t>Judikativakt</a:t>
            </a:r>
            <a:r>
              <a:rPr lang="de-DE" sz="2400" dirty="0">
                <a:latin typeface="Arial" panose="020B0604020202020204" pitchFamily="34" charset="0"/>
                <a:cs typeface="Arial" panose="020B0604020202020204" pitchFamily="34" charset="0"/>
              </a:rPr>
              <a:t> = „Urteils-VB“</a:t>
            </a:r>
          </a:p>
          <a:p>
            <a:pPr lvl="0" defTabSz="360000">
              <a:lnSpc>
                <a:spcPct val="150000"/>
              </a:lnSpc>
            </a:pPr>
            <a:r>
              <a:rPr lang="de-DE" sz="2400" dirty="0">
                <a:latin typeface="Arial" panose="020B0604020202020204" pitchFamily="34" charset="0"/>
                <a:cs typeface="Arial" panose="020B0604020202020204" pitchFamily="34" charset="0"/>
              </a:rPr>
              <a:t>		→ Wahlrecht des Beschwerdeführers, ob auch vorangegangene Akte </a:t>
            </a:r>
            <a:r>
              <a:rPr lang="de-DE" sz="2400" dirty="0" err="1">
                <a:latin typeface="Arial" panose="020B0604020202020204" pitchFamily="34" charset="0"/>
                <a:cs typeface="Arial" panose="020B0604020202020204" pitchFamily="34" charset="0"/>
              </a:rPr>
              <a:t>angegrif</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fen</a:t>
            </a:r>
            <a:r>
              <a:rPr lang="de-DE" sz="2400" dirty="0">
                <a:latin typeface="Arial" panose="020B0604020202020204" pitchFamily="34" charset="0"/>
                <a:cs typeface="Arial" panose="020B0604020202020204" pitchFamily="34" charset="0"/>
              </a:rPr>
              <a:t> werden (Abgabenbescheid, VG-Entscheidung, OVG-Entscheidung)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Beschwerdebefugnis (§ 90 I BVerfGG)</a:t>
            </a:r>
          </a:p>
          <a:p>
            <a:pPr defTabSz="360000">
              <a:lnSpc>
                <a:spcPct val="150000"/>
              </a:lnSpc>
            </a:pPr>
            <a:r>
              <a:rPr lang="de-DE" sz="2400" dirty="0">
                <a:latin typeface="Arial" panose="020B0604020202020204" pitchFamily="34" charset="0"/>
                <a:cs typeface="Arial" panose="020B0604020202020204" pitchFamily="34" charset="0"/>
              </a:rPr>
              <a:t>		→ Möglichkeit der Verletzung von GR oder GR-gleichen Rechten</a:t>
            </a:r>
          </a:p>
          <a:p>
            <a:pPr defTabSz="360000">
              <a:lnSpc>
                <a:spcPct val="150000"/>
              </a:lnSpc>
            </a:pPr>
            <a:r>
              <a:rPr lang="de-DE" sz="2400" dirty="0">
                <a:latin typeface="Arial" panose="020B0604020202020204" pitchFamily="34" charset="0"/>
                <a:cs typeface="Arial" panose="020B0604020202020204" pitchFamily="34" charset="0"/>
              </a:rPr>
              <a:t>		→ selbst, gegenwärtig, unmittelbar betroffen (bei „Urteils-VB“ unproblematisch, 			da eigene Rechte betroffen, Urteil andauernd und kein Vollzugsakt nötig)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5DBF4052-7F66-4958-2F05-A96C77D19C34}"/>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59C3393C-AC2C-381B-DCB8-86FB5A4F0294}"/>
              </a:ext>
            </a:extLst>
          </p:cNvPr>
          <p:cNvSpPr/>
          <p:nvPr/>
        </p:nvSpPr>
        <p:spPr>
          <a:xfrm>
            <a:off x="1" y="102357"/>
            <a:ext cx="2183642" cy="614150"/>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6342606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Art. 12 I GG (</a:t>
            </a:r>
            <a:r>
              <a:rPr lang="de-DE" sz="2400" u="sng" dirty="0" err="1">
                <a:latin typeface="Arial" panose="020B0604020202020204" pitchFamily="34" charset="0"/>
                <a:cs typeface="Arial" panose="020B0604020202020204" pitchFamily="34" charset="0"/>
              </a:rPr>
              <a:t>i.V.m</a:t>
            </a:r>
            <a:r>
              <a:rPr lang="de-DE" sz="2400" u="sng" dirty="0">
                <a:latin typeface="Arial" panose="020B0604020202020204" pitchFamily="34" charset="0"/>
                <a:cs typeface="Arial" panose="020B0604020202020204" pitchFamily="34" charset="0"/>
              </a:rPr>
              <a:t>. Art. 19 III GG)?</a:t>
            </a:r>
          </a:p>
          <a:p>
            <a:pPr defTabSz="360000">
              <a:lnSpc>
                <a:spcPct val="150000"/>
              </a:lnSpc>
            </a:pPr>
            <a:r>
              <a:rPr lang="de-DE" sz="2400" dirty="0" err="1">
                <a:latin typeface="Arial" panose="020B0604020202020204" pitchFamily="34" charset="0"/>
                <a:cs typeface="Arial" panose="020B0604020202020204" pitchFamily="34" charset="0"/>
              </a:rPr>
              <a:t>aa</a:t>
            </a: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Abgaben: </a:t>
            </a:r>
            <a:r>
              <a:rPr lang="de-DE" sz="2400" u="sng" dirty="0" err="1">
                <a:latin typeface="Arial" panose="020B0604020202020204" pitchFamily="34" charset="0"/>
                <a:cs typeface="Arial" panose="020B0604020202020204" pitchFamily="34" charset="0"/>
              </a:rPr>
              <a:t>grds</a:t>
            </a:r>
            <a:r>
              <a:rPr lang="de-DE" sz="2400" u="sng" dirty="0">
                <a:latin typeface="Arial" panose="020B0604020202020204" pitchFamily="34" charset="0"/>
                <a:cs typeface="Arial" panose="020B0604020202020204" pitchFamily="34" charset="0"/>
              </a:rPr>
              <a:t>. nur Art. 2 I GG (allg. Handlungsfreiheit)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außer bei spezifischem Berufsbezug: „berufsregelnde Tendenz“</a:t>
            </a:r>
          </a:p>
          <a:p>
            <a:pPr defTabSz="360000">
              <a:lnSpc>
                <a:spcPct val="150000"/>
              </a:lnSpc>
            </a:pPr>
            <a:r>
              <a:rPr lang="de-DE" sz="2400" dirty="0">
                <a:latin typeface="Arial" panose="020B0604020202020204" pitchFamily="34" charset="0"/>
                <a:cs typeface="Arial" panose="020B0604020202020204" pitchFamily="34" charset="0"/>
              </a:rPr>
              <a:t>		</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5784608B-259A-4B50-8207-F90EACA88CB1}"/>
              </a:ext>
            </a:extLst>
          </p:cNvPr>
          <p:cNvCxnSpPr>
            <a:cxnSpLocks/>
          </p:cNvCxnSpPr>
          <p:nvPr/>
        </p:nvCxnSpPr>
        <p:spPr>
          <a:xfrm flipH="1">
            <a:off x="2494519" y="2265111"/>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2A1F29CF-1546-4482-9476-175464E8C5C1}"/>
              </a:ext>
            </a:extLst>
          </p:cNvPr>
          <p:cNvCxnSpPr>
            <a:cxnSpLocks/>
          </p:cNvCxnSpPr>
          <p:nvPr/>
        </p:nvCxnSpPr>
        <p:spPr>
          <a:xfrm>
            <a:off x="6094519" y="2265111"/>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516C19FA-F757-40B8-AA1C-1889EED6483A}"/>
              </a:ext>
            </a:extLst>
          </p:cNvPr>
          <p:cNvSpPr txBox="1"/>
          <p:nvPr/>
        </p:nvSpPr>
        <p:spPr>
          <a:xfrm>
            <a:off x="1127464" y="2420922"/>
            <a:ext cx="4674827" cy="4300550"/>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Intention</a:t>
            </a:r>
          </a:p>
          <a:p>
            <a:pPr defTabSz="360000">
              <a:lnSpc>
                <a:spcPct val="150000"/>
              </a:lnSpc>
            </a:pP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subj</a:t>
            </a:r>
            <a:r>
              <a:rPr lang="de-DE" sz="2400" dirty="0">
                <a:latin typeface="Arial" panose="020B0604020202020204" pitchFamily="34" charset="0"/>
                <a:cs typeface="Arial" panose="020B0604020202020204" pitchFamily="34" charset="0"/>
              </a:rPr>
              <a:t>. Zielrichtung, den Beruf zu 	regeln</a:t>
            </a:r>
          </a:p>
          <a:p>
            <a:pPr defTabSz="360000">
              <a:lnSpc>
                <a:spcPct val="150000"/>
              </a:lnSpc>
            </a:pPr>
            <a:r>
              <a:rPr lang="de-DE" sz="2400" dirty="0">
                <a:latin typeface="Arial" panose="020B0604020202020204" pitchFamily="34" charset="0"/>
                <a:cs typeface="Arial" panose="020B0604020202020204" pitchFamily="34" charset="0"/>
              </a:rPr>
              <a:t>→ fraglich, da Ziel primär, </a:t>
            </a:r>
            <a:r>
              <a:rPr lang="de-DE" sz="2400" dirty="0" err="1">
                <a:latin typeface="Arial" panose="020B0604020202020204" pitchFamily="34" charset="0"/>
                <a:cs typeface="Arial" panose="020B0604020202020204" pitchFamily="34" charset="0"/>
              </a:rPr>
              <a:t>Brutali</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sierung</a:t>
            </a:r>
            <a:r>
              <a:rPr lang="de-DE" sz="2400" dirty="0">
                <a:latin typeface="Arial" panose="020B0604020202020204" pitchFamily="34" charset="0"/>
                <a:cs typeface="Arial" panose="020B0604020202020204" pitchFamily="34" charset="0"/>
              </a:rPr>
              <a:t> der Gesellschaft zu </a:t>
            </a:r>
            <a:r>
              <a:rPr lang="de-DE" sz="2400" dirty="0" err="1">
                <a:latin typeface="Arial" panose="020B0604020202020204" pitchFamily="34" charset="0"/>
                <a:cs typeface="Arial" panose="020B0604020202020204" pitchFamily="34" charset="0"/>
              </a:rPr>
              <a:t>ver</a:t>
            </a:r>
            <a:r>
              <a:rPr lang="de-DE" sz="2400" dirty="0">
                <a:latin typeface="Arial" panose="020B0604020202020204" pitchFamily="34" charset="0"/>
                <a:cs typeface="Arial" panose="020B0604020202020204" pitchFamily="34" charset="0"/>
              </a:rPr>
              <a:t>-	hindern</a:t>
            </a:r>
          </a:p>
        </p:txBody>
      </p:sp>
      <p:sp>
        <p:nvSpPr>
          <p:cNvPr id="8" name="Textfeld 7">
            <a:extLst>
              <a:ext uri="{FF2B5EF4-FFF2-40B4-BE49-F238E27FC236}">
                <a16:creationId xmlns:a16="http://schemas.microsoft.com/office/drawing/2014/main" id="{CAE726A1-95C0-40A3-8A8B-7873A2FEAADF}"/>
              </a:ext>
            </a:extLst>
          </p:cNvPr>
          <p:cNvSpPr txBox="1"/>
          <p:nvPr/>
        </p:nvSpPr>
        <p:spPr>
          <a:xfrm>
            <a:off x="6454063" y="2420923"/>
            <a:ext cx="4607510" cy="4300551"/>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Intensität</a:t>
            </a:r>
          </a:p>
          <a:p>
            <a:pPr defTabSz="360000">
              <a:lnSpc>
                <a:spcPct val="150000"/>
              </a:lnSpc>
            </a:pPr>
            <a:r>
              <a:rPr lang="de-DE" sz="2400" dirty="0">
                <a:latin typeface="Arial" panose="020B0604020202020204" pitchFamily="34" charset="0"/>
                <a:cs typeface="Arial" panose="020B0604020202020204" pitchFamily="34" charset="0"/>
              </a:rPr>
              <a:t>→ obj. unmittelbar auf die </a:t>
            </a:r>
            <a:r>
              <a:rPr lang="de-DE" sz="2400" dirty="0" err="1">
                <a:latin typeface="Arial" panose="020B0604020202020204" pitchFamily="34" charset="0"/>
                <a:cs typeface="Arial" panose="020B0604020202020204" pitchFamily="34" charset="0"/>
              </a:rPr>
              <a:t>berufl</a:t>
            </a:r>
            <a:r>
              <a:rPr lang="de-DE" sz="2400" dirty="0">
                <a:latin typeface="Arial" panose="020B0604020202020204" pitchFamily="34" charset="0"/>
                <a:cs typeface="Arial" panose="020B0604020202020204" pitchFamily="34" charset="0"/>
              </a:rPr>
              <a:t>. 	Tätigkeit auswirkend oder mit-	</a:t>
            </a:r>
            <a:r>
              <a:rPr lang="de-DE" sz="2400" dirty="0" err="1">
                <a:latin typeface="Arial" panose="020B0604020202020204" pitchFamily="34" charset="0"/>
                <a:cs typeface="Arial" panose="020B0604020202020204" pitchFamily="34" charset="0"/>
              </a:rPr>
              <a:t>telbar</a:t>
            </a:r>
            <a:r>
              <a:rPr lang="de-DE" sz="2400" dirty="0">
                <a:latin typeface="Arial" panose="020B0604020202020204" pitchFamily="34" charset="0"/>
                <a:cs typeface="Arial" panose="020B0604020202020204" pitchFamily="34" charset="0"/>
              </a:rPr>
              <a:t> Auswirkungen von </a:t>
            </a:r>
            <a:r>
              <a:rPr lang="de-DE" sz="2400" dirty="0" err="1">
                <a:latin typeface="Arial" panose="020B0604020202020204" pitchFamily="34" charset="0"/>
                <a:cs typeface="Arial" panose="020B0604020202020204" pitchFamily="34" charset="0"/>
              </a:rPr>
              <a:t>eini</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gem</a:t>
            </a:r>
            <a:r>
              <a:rPr lang="de-DE" sz="2400" dirty="0">
                <a:latin typeface="Arial" panose="020B0604020202020204" pitchFamily="34" charset="0"/>
                <a:cs typeface="Arial" panose="020B0604020202020204" pitchFamily="34" charset="0"/>
              </a:rPr>
              <a:t> Gewicht</a:t>
            </a:r>
          </a:p>
          <a:p>
            <a:pPr defTabSz="360000">
              <a:lnSpc>
                <a:spcPct val="150000"/>
              </a:lnSpc>
            </a:pPr>
            <a:r>
              <a:rPr lang="de-DE" sz="2400" dirty="0">
                <a:latin typeface="Arial" panose="020B0604020202020204" pitchFamily="34" charset="0"/>
                <a:cs typeface="Arial" panose="020B0604020202020204" pitchFamily="34" charset="0"/>
              </a:rPr>
              <a:t>→ jedenfalls (+), da 10-facher 	Steuersatz (500 € pro Gerät 	pro Monat)</a:t>
            </a:r>
          </a:p>
        </p:txBody>
      </p:sp>
      <p:pic>
        <p:nvPicPr>
          <p:cNvPr id="9" name="Grafik 8">
            <a:extLst>
              <a:ext uri="{FF2B5EF4-FFF2-40B4-BE49-F238E27FC236}">
                <a16:creationId xmlns:a16="http://schemas.microsoft.com/office/drawing/2014/main" id="{93098D53-3FEA-2B0C-A323-F5AB9944E72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1" name="Rechteck 10">
            <a:extLst>
              <a:ext uri="{FF2B5EF4-FFF2-40B4-BE49-F238E27FC236}">
                <a16:creationId xmlns:a16="http://schemas.microsoft.com/office/drawing/2014/main" id="{3F69CD66-CB08-0CD1-922C-0FFF7616C145}"/>
              </a:ext>
            </a:extLst>
          </p:cNvPr>
          <p:cNvSpPr/>
          <p:nvPr/>
        </p:nvSpPr>
        <p:spPr>
          <a:xfrm>
            <a:off x="1" y="102357"/>
            <a:ext cx="2279176" cy="593679"/>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397368341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1000"/>
                                        <p:tgtEl>
                                          <p:spTgt spid="7">
                                            <p:txEl>
                                              <p:pRg st="0" end="0"/>
                                            </p:txEl>
                                          </p:spTgt>
                                        </p:tgtEl>
                                      </p:cBhvr>
                                    </p:animEffect>
                                    <p:anim calcmode="lin" valueType="num">
                                      <p:cBhvr>
                                        <p:cTn id="2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Effect transition="in" filter="fade">
                                      <p:cBhvr>
                                        <p:cTn id="36" dur="1000"/>
                                        <p:tgtEl>
                                          <p:spTgt spid="8">
                                            <p:txEl>
                                              <p:pRg st="0" end="0"/>
                                            </p:txEl>
                                          </p:spTgt>
                                        </p:tgtEl>
                                      </p:cBhvr>
                                    </p:animEffect>
                                    <p:anim calcmode="lin" valueType="num">
                                      <p:cBhvr>
                                        <p:cTn id="3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Effect transition="in" filter="fade">
                                      <p:cBhvr>
                                        <p:cTn id="43" dur="1000"/>
                                        <p:tgtEl>
                                          <p:spTgt spid="7">
                                            <p:txEl>
                                              <p:pRg st="1" end="1"/>
                                            </p:txEl>
                                          </p:spTgt>
                                        </p:tgtEl>
                                      </p:cBhvr>
                                    </p:animEffect>
                                    <p:anim calcmode="lin" valueType="num">
                                      <p:cBhvr>
                                        <p:cTn id="4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fade">
                                      <p:cBhvr>
                                        <p:cTn id="50" dur="1000"/>
                                        <p:tgtEl>
                                          <p:spTgt spid="7">
                                            <p:txEl>
                                              <p:pRg st="2" end="2"/>
                                            </p:txEl>
                                          </p:spTgt>
                                        </p:tgtEl>
                                      </p:cBhvr>
                                    </p:animEffect>
                                    <p:anim calcmode="lin" valueType="num">
                                      <p:cBhvr>
                                        <p:cTn id="5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8">
                                            <p:txEl>
                                              <p:pRg st="1" end="1"/>
                                            </p:txEl>
                                          </p:spTgt>
                                        </p:tgtEl>
                                        <p:attrNameLst>
                                          <p:attrName>style.visibility</p:attrName>
                                        </p:attrNameLst>
                                      </p:cBhvr>
                                      <p:to>
                                        <p:strVal val="visible"/>
                                      </p:to>
                                    </p:set>
                                    <p:animEffect transition="in" filter="fade">
                                      <p:cBhvr>
                                        <p:cTn id="57" dur="1000"/>
                                        <p:tgtEl>
                                          <p:spTgt spid="8">
                                            <p:txEl>
                                              <p:pRg st="1" end="1"/>
                                            </p:txEl>
                                          </p:spTgt>
                                        </p:tgtEl>
                                      </p:cBhvr>
                                    </p:animEffect>
                                    <p:anim calcmode="lin" valueType="num">
                                      <p:cBhvr>
                                        <p:cTn id="5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8">
                                            <p:txEl>
                                              <p:pRg st="2" end="2"/>
                                            </p:txEl>
                                          </p:spTgt>
                                        </p:tgtEl>
                                        <p:attrNameLst>
                                          <p:attrName>style.visibility</p:attrName>
                                        </p:attrNameLst>
                                      </p:cBhvr>
                                      <p:to>
                                        <p:strVal val="visible"/>
                                      </p:to>
                                    </p:set>
                                    <p:animEffect transition="in" filter="fade">
                                      <p:cBhvr>
                                        <p:cTn id="64" dur="1000"/>
                                        <p:tgtEl>
                                          <p:spTgt spid="8">
                                            <p:txEl>
                                              <p:pRg st="2" end="2"/>
                                            </p:txEl>
                                          </p:spTgt>
                                        </p:tgtEl>
                                      </p:cBhvr>
                                    </p:animEffect>
                                    <p:anim calcmode="lin" valueType="num">
                                      <p:cBhvr>
                                        <p:cTn id="6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6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6389011"/>
          </a:xfrm>
          <a:prstGeom prst="rect">
            <a:avLst/>
          </a:prstGeom>
          <a:noFill/>
        </p:spPr>
        <p:txBody>
          <a:bodyPr wrap="square" lIns="180000" tIns="180000" rIns="180000" bIns="180000" rtlCol="0">
            <a:spAutoFit/>
          </a:bodyPr>
          <a:lstStyle/>
          <a:p>
            <a:pPr defTabSz="360000">
              <a:lnSpc>
                <a:spcPct val="150000"/>
              </a:lnSpc>
            </a:pPr>
            <a:r>
              <a:rPr lang="de-DE" sz="2400" dirty="0" err="1">
                <a:latin typeface="Arial" panose="020B0604020202020204" pitchFamily="34" charset="0"/>
                <a:cs typeface="Arial" panose="020B0604020202020204" pitchFamily="34" charset="0"/>
              </a:rPr>
              <a:t>bb</a:t>
            </a: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Art. 19 III GG: „dem Wesen nach anwendbar“?</a:t>
            </a:r>
          </a:p>
          <a:p>
            <a:pPr defTabSz="360000">
              <a:lnSpc>
                <a:spcPct val="150000"/>
              </a:lnSpc>
            </a:pPr>
            <a:r>
              <a:rPr lang="de-DE" sz="2400" dirty="0">
                <a:latin typeface="Arial" panose="020B0604020202020204" pitchFamily="34" charset="0"/>
                <a:cs typeface="Arial" panose="020B0604020202020204" pitchFamily="34" charset="0"/>
              </a:rPr>
              <a:t>		</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5784608B-259A-4B50-8207-F90EACA88CB1}"/>
              </a:ext>
            </a:extLst>
          </p:cNvPr>
          <p:cNvCxnSpPr>
            <a:cxnSpLocks/>
          </p:cNvCxnSpPr>
          <p:nvPr/>
        </p:nvCxnSpPr>
        <p:spPr>
          <a:xfrm flipH="1">
            <a:off x="2494519" y="1198737"/>
            <a:ext cx="3600000" cy="180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2A1F29CF-1546-4482-9476-175464E8C5C1}"/>
              </a:ext>
            </a:extLst>
          </p:cNvPr>
          <p:cNvCxnSpPr>
            <a:cxnSpLocks/>
          </p:cNvCxnSpPr>
          <p:nvPr/>
        </p:nvCxnSpPr>
        <p:spPr>
          <a:xfrm>
            <a:off x="6097481" y="1198737"/>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516C19FA-F757-40B8-AA1C-1889EED6483A}"/>
              </a:ext>
            </a:extLst>
          </p:cNvPr>
          <p:cNvSpPr txBox="1"/>
          <p:nvPr/>
        </p:nvSpPr>
        <p:spPr>
          <a:xfrm>
            <a:off x="1127465" y="1313895"/>
            <a:ext cx="4607510" cy="5477522"/>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Personales Substrat</a:t>
            </a:r>
          </a:p>
          <a:p>
            <a:pPr defTabSz="360000">
              <a:lnSpc>
                <a:spcPct val="150000"/>
              </a:lnSpc>
            </a:pPr>
            <a:r>
              <a:rPr lang="de-DE" sz="2400" dirty="0">
                <a:latin typeface="Arial" panose="020B0604020202020204" pitchFamily="34" charset="0"/>
                <a:cs typeface="Arial" panose="020B0604020202020204" pitchFamily="34" charset="0"/>
              </a:rPr>
              <a:t>→ Durchgriff auf die hinter der jur. 	Person stehenden natürlichen 	Personen</a:t>
            </a:r>
          </a:p>
          <a:p>
            <a:pPr defTabSz="360000">
              <a:lnSpc>
                <a:spcPct val="150000"/>
              </a:lnSpc>
            </a:pPr>
            <a:r>
              <a:rPr lang="de-DE" sz="2400" dirty="0">
                <a:latin typeface="Arial" panose="020B0604020202020204" pitchFamily="34" charset="0"/>
                <a:cs typeface="Arial" panose="020B0604020202020204" pitchFamily="34" charset="0"/>
              </a:rPr>
              <a:t>→ fraglich, da erhebliche Rechts-	</a:t>
            </a:r>
            <a:r>
              <a:rPr lang="de-DE" sz="2400" dirty="0" err="1">
                <a:latin typeface="Arial" panose="020B0604020202020204" pitchFamily="34" charset="0"/>
                <a:cs typeface="Arial" panose="020B0604020202020204" pitchFamily="34" charset="0"/>
              </a:rPr>
              <a:t>unsicherheit</a:t>
            </a:r>
            <a:r>
              <a:rPr lang="de-DE" sz="2400" dirty="0">
                <a:latin typeface="Arial" panose="020B0604020202020204" pitchFamily="34" charset="0"/>
                <a:cs typeface="Arial" panose="020B0604020202020204" pitchFamily="34" charset="0"/>
              </a:rPr>
              <a:t> bei „Deutschen-	GR“ (Art. 116 GG) entsteht: 	Gesellschafter (mehrheitlich) 	Deutsche?</a:t>
            </a:r>
          </a:p>
        </p:txBody>
      </p:sp>
      <p:sp>
        <p:nvSpPr>
          <p:cNvPr id="8" name="Textfeld 7">
            <a:extLst>
              <a:ext uri="{FF2B5EF4-FFF2-40B4-BE49-F238E27FC236}">
                <a16:creationId xmlns:a16="http://schemas.microsoft.com/office/drawing/2014/main" id="{CAE726A1-95C0-40A3-8A8B-7873A2FEAADF}"/>
              </a:ext>
            </a:extLst>
          </p:cNvPr>
          <p:cNvSpPr txBox="1"/>
          <p:nvPr/>
        </p:nvSpPr>
        <p:spPr>
          <a:xfrm>
            <a:off x="6454062" y="1313895"/>
            <a:ext cx="4820579" cy="5477522"/>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GR-typische Gefährdungslage (</a:t>
            </a:r>
            <a:r>
              <a:rPr lang="de-DE" sz="2400" u="sng" dirty="0" err="1">
                <a:latin typeface="Arial" panose="020B0604020202020204" pitchFamily="34" charset="0"/>
                <a:cs typeface="Arial" panose="020B0604020202020204" pitchFamily="34" charset="0"/>
              </a:rPr>
              <a:t>hM</a:t>
            </a:r>
            <a:r>
              <a:rPr lang="de-DE" sz="2400" u="sng"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vergleichbare Gefährdungslage 	der jur. Person wie bei einer na-	</a:t>
            </a:r>
            <a:r>
              <a:rPr lang="de-DE" sz="2400" dirty="0" err="1">
                <a:latin typeface="Arial" panose="020B0604020202020204" pitchFamily="34" charset="0"/>
                <a:cs typeface="Arial" panose="020B0604020202020204" pitchFamily="34" charset="0"/>
              </a:rPr>
              <a:t>türlichen</a:t>
            </a:r>
            <a:r>
              <a:rPr lang="de-DE" sz="2400" dirty="0">
                <a:latin typeface="Arial" panose="020B0604020202020204" pitchFamily="34" charset="0"/>
                <a:cs typeface="Arial" panose="020B0604020202020204" pitchFamily="34" charset="0"/>
              </a:rPr>
              <a:t> Person</a:t>
            </a:r>
          </a:p>
          <a:p>
            <a:pPr defTabSz="360000">
              <a:lnSpc>
                <a:spcPct val="150000"/>
              </a:lnSpc>
            </a:pPr>
            <a:r>
              <a:rPr lang="de-DE" sz="2400" dirty="0">
                <a:latin typeface="Arial" panose="020B0604020202020204" pitchFamily="34" charset="0"/>
                <a:cs typeface="Arial" panose="020B0604020202020204" pitchFamily="34" charset="0"/>
              </a:rPr>
              <a:t>→ Berufsfreiheit knüpft nicht an 	das „Menschsein“ an (anders 	z.B. Menschenwürde, Leben)</a:t>
            </a:r>
          </a:p>
          <a:p>
            <a:pPr defTabSz="360000">
              <a:lnSpc>
                <a:spcPct val="150000"/>
              </a:lnSpc>
            </a:pPr>
            <a:r>
              <a:rPr lang="de-DE" sz="2400" dirty="0">
                <a:latin typeface="Arial" panose="020B0604020202020204" pitchFamily="34" charset="0"/>
                <a:cs typeface="Arial" panose="020B0604020202020204" pitchFamily="34" charset="0"/>
              </a:rPr>
              <a:t>→ B-GmbH kann wie natürliche 	Person in wirtschaftlicher </a:t>
            </a:r>
            <a:r>
              <a:rPr lang="de-DE" sz="2400" dirty="0" err="1">
                <a:latin typeface="Arial" panose="020B0604020202020204" pitchFamily="34" charset="0"/>
                <a:cs typeface="Arial" panose="020B0604020202020204" pitchFamily="34" charset="0"/>
              </a:rPr>
              <a:t>Betä</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tigung</a:t>
            </a:r>
            <a:r>
              <a:rPr lang="de-DE" sz="2400" dirty="0">
                <a:latin typeface="Arial" panose="020B0604020202020204" pitchFamily="34" charset="0"/>
                <a:cs typeface="Arial" panose="020B0604020202020204" pitchFamily="34" charset="0"/>
              </a:rPr>
              <a:t> beeinträchtigt sein</a:t>
            </a:r>
          </a:p>
        </p:txBody>
      </p:sp>
      <p:pic>
        <p:nvPicPr>
          <p:cNvPr id="9" name="Grafik 8">
            <a:extLst>
              <a:ext uri="{FF2B5EF4-FFF2-40B4-BE49-F238E27FC236}">
                <a16:creationId xmlns:a16="http://schemas.microsoft.com/office/drawing/2014/main" id="{7FA9CB5B-DC7F-13F4-A280-67897C720B3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1" name="Rechteck 10">
            <a:extLst>
              <a:ext uri="{FF2B5EF4-FFF2-40B4-BE49-F238E27FC236}">
                <a16:creationId xmlns:a16="http://schemas.microsoft.com/office/drawing/2014/main" id="{35D5CE54-788E-BA77-E842-090602D66765}"/>
              </a:ext>
            </a:extLst>
          </p:cNvPr>
          <p:cNvSpPr/>
          <p:nvPr/>
        </p:nvSpPr>
        <p:spPr>
          <a:xfrm>
            <a:off x="0" y="102357"/>
            <a:ext cx="2129051" cy="60050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160556210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1000"/>
                                        <p:tgtEl>
                                          <p:spTgt spid="8">
                                            <p:txEl>
                                              <p:pRg st="0" end="0"/>
                                            </p:txEl>
                                          </p:spTgt>
                                        </p:tgtEl>
                                      </p:cBhvr>
                                    </p:animEffect>
                                    <p:anim calcmode="lin" valueType="num">
                                      <p:cBhvr>
                                        <p:cTn id="2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fade">
                                      <p:cBhvr>
                                        <p:cTn id="29" dur="1000"/>
                                        <p:tgtEl>
                                          <p:spTgt spid="7">
                                            <p:txEl>
                                              <p:pRg st="1" end="1"/>
                                            </p:txEl>
                                          </p:spTgt>
                                        </p:tgtEl>
                                      </p:cBhvr>
                                    </p:animEffect>
                                    <p:anim calcmode="lin" valueType="num">
                                      <p:cBhvr>
                                        <p:cTn id="3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fade">
                                      <p:cBhvr>
                                        <p:cTn id="36" dur="1000"/>
                                        <p:tgtEl>
                                          <p:spTgt spid="7">
                                            <p:txEl>
                                              <p:pRg st="2" end="2"/>
                                            </p:txEl>
                                          </p:spTgt>
                                        </p:tgtEl>
                                      </p:cBhvr>
                                    </p:animEffect>
                                    <p:anim calcmode="lin" valueType="num">
                                      <p:cBhvr>
                                        <p:cTn id="3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Effect transition="in" filter="fade">
                                      <p:cBhvr>
                                        <p:cTn id="43" dur="1000"/>
                                        <p:tgtEl>
                                          <p:spTgt spid="8">
                                            <p:txEl>
                                              <p:pRg st="1" end="1"/>
                                            </p:txEl>
                                          </p:spTgt>
                                        </p:tgtEl>
                                      </p:cBhvr>
                                    </p:animEffect>
                                    <p:anim calcmode="lin" valueType="num">
                                      <p:cBhvr>
                                        <p:cTn id="4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8">
                                            <p:txEl>
                                              <p:pRg st="2" end="2"/>
                                            </p:txEl>
                                          </p:spTgt>
                                        </p:tgtEl>
                                        <p:attrNameLst>
                                          <p:attrName>style.visibility</p:attrName>
                                        </p:attrNameLst>
                                      </p:cBhvr>
                                      <p:to>
                                        <p:strVal val="visible"/>
                                      </p:to>
                                    </p:set>
                                    <p:animEffect transition="in" filter="fade">
                                      <p:cBhvr>
                                        <p:cTn id="50" dur="1000"/>
                                        <p:tgtEl>
                                          <p:spTgt spid="8">
                                            <p:txEl>
                                              <p:pRg st="2" end="2"/>
                                            </p:txEl>
                                          </p:spTgt>
                                        </p:tgtEl>
                                      </p:cBhvr>
                                    </p:animEffect>
                                    <p:anim calcmode="lin" valueType="num">
                                      <p:cBhvr>
                                        <p:cTn id="5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8">
                                            <p:txEl>
                                              <p:pRg st="3" end="3"/>
                                            </p:txEl>
                                          </p:spTgt>
                                        </p:tgtEl>
                                        <p:attrNameLst>
                                          <p:attrName>style.visibility</p:attrName>
                                        </p:attrNameLst>
                                      </p:cBhvr>
                                      <p:to>
                                        <p:strVal val="visible"/>
                                      </p:to>
                                    </p:set>
                                    <p:animEffect transition="in" filter="fade">
                                      <p:cBhvr>
                                        <p:cTn id="57" dur="1000"/>
                                        <p:tgtEl>
                                          <p:spTgt spid="8">
                                            <p:txEl>
                                              <p:pRg st="3" end="3"/>
                                            </p:txEl>
                                          </p:spTgt>
                                        </p:tgtEl>
                                      </p:cBhvr>
                                    </p:animEffect>
                                    <p:anim calcmode="lin" valueType="num">
                                      <p:cBhvr>
                                        <p:cTn id="5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5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80669"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Art. 14 I GG (</a:t>
            </a:r>
            <a:r>
              <a:rPr lang="de-DE" sz="2400" u="sng" dirty="0" err="1">
                <a:latin typeface="Arial" panose="020B0604020202020204" pitchFamily="34" charset="0"/>
                <a:cs typeface="Arial" panose="020B0604020202020204" pitchFamily="34" charset="0"/>
              </a:rPr>
              <a:t>i.V.m</a:t>
            </a:r>
            <a:r>
              <a:rPr lang="de-DE" sz="2400" u="sng" dirty="0">
                <a:latin typeface="Arial" panose="020B0604020202020204" pitchFamily="34" charset="0"/>
                <a:cs typeface="Arial" panose="020B0604020202020204" pitchFamily="34" charset="0"/>
              </a:rPr>
              <a:t>. Art. 19 III GG)?</a:t>
            </a:r>
          </a:p>
          <a:p>
            <a:pPr defTabSz="360000">
              <a:lnSpc>
                <a:spcPct val="150000"/>
              </a:lnSpc>
            </a:pPr>
            <a:r>
              <a:rPr lang="de-DE" sz="2400" dirty="0">
                <a:latin typeface="Arial" panose="020B0604020202020204" pitchFamily="34" charset="0"/>
                <a:cs typeface="Arial" panose="020B0604020202020204" pitchFamily="34" charset="0"/>
              </a:rPr>
              <a:t>		→ Eigentum schützt nur konkrete Rechtspositionen, nicht das Vermögen</a:t>
            </a:r>
          </a:p>
          <a:p>
            <a:pPr defTabSz="360000">
              <a:lnSpc>
                <a:spcPct val="150000"/>
              </a:lnSpc>
            </a:pPr>
            <a:r>
              <a:rPr lang="de-DE" sz="2400" dirty="0">
                <a:latin typeface="Arial" panose="020B0604020202020204" pitchFamily="34" charset="0"/>
                <a:cs typeface="Arial" panose="020B0604020202020204" pitchFamily="34" charset="0"/>
              </a:rPr>
              <a:t>		→ Eigentum = „Erworbenes“ ↔ Beruf = „Erwerb“</a:t>
            </a:r>
          </a:p>
          <a:p>
            <a:pPr defTabSz="360000">
              <a:lnSpc>
                <a:spcPct val="150000"/>
              </a:lnSpc>
            </a:pPr>
            <a:r>
              <a:rPr lang="de-DE" sz="2400" dirty="0">
                <a:latin typeface="Arial" panose="020B0604020202020204" pitchFamily="34" charset="0"/>
                <a:cs typeface="Arial" panose="020B0604020202020204" pitchFamily="34" charset="0"/>
              </a:rPr>
              <a:t> 		→ anders nur, wenn die Geldleistungspflicht den Betroffenen übermäßig </a:t>
            </a:r>
            <a:r>
              <a:rPr lang="de-DE" sz="2400" dirty="0" err="1">
                <a:latin typeface="Arial" panose="020B0604020202020204" pitchFamily="34" charset="0"/>
                <a:cs typeface="Arial" panose="020B0604020202020204" pitchFamily="34" charset="0"/>
              </a:rPr>
              <a:t>belas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tet</a:t>
            </a:r>
            <a:r>
              <a:rPr lang="de-DE" sz="2400" dirty="0">
                <a:latin typeface="Arial" panose="020B0604020202020204" pitchFamily="34" charset="0"/>
                <a:cs typeface="Arial" panose="020B0604020202020204" pitchFamily="34" charset="0"/>
              </a:rPr>
              <a:t> und seine Vermögensverhältnisse so grundlegend beeinträchtigt, dass 				sie eine „erdrosselnde Wirkung“ hat (d.h. die Steuerquelle selbst vernichtet)</a:t>
            </a:r>
          </a:p>
          <a:p>
            <a:pPr defTabSz="360000">
              <a:lnSpc>
                <a:spcPct val="150000"/>
              </a:lnSpc>
            </a:pPr>
            <a:r>
              <a:rPr lang="de-DE" sz="2400" dirty="0">
                <a:latin typeface="Arial" panose="020B0604020202020204" pitchFamily="34" charset="0"/>
                <a:cs typeface="Arial" panose="020B0604020202020204" pitchFamily="34" charset="0"/>
              </a:rPr>
              <a:t>		→ hier nicht ersichtlich, so dass </a:t>
            </a:r>
            <a:r>
              <a:rPr lang="de-DE" sz="2400" dirty="0" err="1">
                <a:latin typeface="Arial" panose="020B0604020202020204" pitchFamily="34" charset="0"/>
                <a:cs typeface="Arial" panose="020B0604020202020204" pitchFamily="34" charset="0"/>
              </a:rPr>
              <a:t>Mglk</a:t>
            </a:r>
            <a:r>
              <a:rPr lang="de-DE" sz="2400" dirty="0">
                <a:latin typeface="Arial" panose="020B0604020202020204" pitchFamily="34" charset="0"/>
                <a:cs typeface="Arial" panose="020B0604020202020204" pitchFamily="34" charset="0"/>
              </a:rPr>
              <a:t>. der Verletzung von Art. 14 I GG (-)</a:t>
            </a:r>
          </a:p>
          <a:p>
            <a:pPr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Art. 3 I GG (</a:t>
            </a:r>
            <a:r>
              <a:rPr lang="de-DE" sz="2400" u="sng" dirty="0" err="1">
                <a:latin typeface="Arial" panose="020B0604020202020204" pitchFamily="34" charset="0"/>
                <a:cs typeface="Arial" panose="020B0604020202020204" pitchFamily="34" charset="0"/>
              </a:rPr>
              <a:t>i.V.m</a:t>
            </a:r>
            <a:r>
              <a:rPr lang="de-DE" sz="2400" u="sng" dirty="0">
                <a:latin typeface="Arial" panose="020B0604020202020204" pitchFamily="34" charset="0"/>
                <a:cs typeface="Arial" panose="020B0604020202020204" pitchFamily="34" charset="0"/>
              </a:rPr>
              <a:t>. Art. 19 III GG)?</a:t>
            </a:r>
          </a:p>
          <a:p>
            <a:pPr defTabSz="360000">
              <a:lnSpc>
                <a:spcPct val="150000"/>
              </a:lnSpc>
            </a:pPr>
            <a:r>
              <a:rPr lang="de-DE" sz="2400" dirty="0">
                <a:latin typeface="Arial" panose="020B0604020202020204" pitchFamily="34" charset="0"/>
                <a:cs typeface="Arial" panose="020B0604020202020204" pitchFamily="34" charset="0"/>
              </a:rPr>
              <a:t>		→ </a:t>
            </a:r>
            <a:r>
              <a:rPr lang="de-DE" sz="2400" dirty="0" err="1">
                <a:latin typeface="Arial" panose="020B0604020202020204" pitchFamily="34" charset="0"/>
                <a:cs typeface="Arial" panose="020B0604020202020204" pitchFamily="34" charset="0"/>
              </a:rPr>
              <a:t>Mglk</a:t>
            </a:r>
            <a:r>
              <a:rPr lang="de-DE" sz="2400" dirty="0">
                <a:latin typeface="Arial" panose="020B0604020202020204" pitchFamily="34" charset="0"/>
                <a:cs typeface="Arial" panose="020B0604020202020204" pitchFamily="34" charset="0"/>
              </a:rPr>
              <a:t>. eines Gleichheitsverstoßes (+), da 10-facher Steuersatz bei Gewalt-				</a:t>
            </a:r>
            <a:r>
              <a:rPr lang="de-DE" sz="2400" dirty="0" err="1">
                <a:latin typeface="Arial" panose="020B0604020202020204" pitchFamily="34" charset="0"/>
                <a:cs typeface="Arial" panose="020B0604020202020204" pitchFamily="34" charset="0"/>
              </a:rPr>
              <a:t>spielautomaten</a:t>
            </a:r>
            <a:r>
              <a:rPr lang="de-DE" sz="2400" dirty="0">
                <a:latin typeface="Arial" panose="020B0604020202020204" pitchFamily="34" charset="0"/>
                <a:cs typeface="Arial" panose="020B0604020202020204" pitchFamily="34" charset="0"/>
              </a:rPr>
              <a:t> im Vergleich zu sonstigen Spielautomaten ohne Gewinn-				</a:t>
            </a:r>
            <a:r>
              <a:rPr lang="de-DE" sz="2400" dirty="0" err="1">
                <a:latin typeface="Arial" panose="020B0604020202020204" pitchFamily="34" charset="0"/>
                <a:cs typeface="Arial" panose="020B0604020202020204" pitchFamily="34" charset="0"/>
              </a:rPr>
              <a:t>möglichkeit</a:t>
            </a:r>
            <a:r>
              <a:rPr lang="de-DE" sz="2400" dirty="0">
                <a:latin typeface="Arial" panose="020B0604020202020204" pitchFamily="34" charset="0"/>
                <a:cs typeface="Arial" panose="020B0604020202020204" pitchFamily="34" charset="0"/>
              </a:rPr>
              <a:t> (500 € statt 50 €)</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519523B6-3880-D8BD-B886-875F4BBDB21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A9C6A6AE-B79F-BFDA-F0C1-DF0D4CB7BBEC}"/>
              </a:ext>
            </a:extLst>
          </p:cNvPr>
          <p:cNvSpPr/>
          <p:nvPr/>
        </p:nvSpPr>
        <p:spPr>
          <a:xfrm>
            <a:off x="0" y="102357"/>
            <a:ext cx="2135875" cy="607327"/>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87793781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80669"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d)		</a:t>
            </a:r>
            <a:r>
              <a:rPr lang="de-DE" sz="2400" u="sng" dirty="0">
                <a:latin typeface="Arial" panose="020B0604020202020204" pitchFamily="34" charset="0"/>
                <a:cs typeface="Arial" panose="020B0604020202020204" pitchFamily="34" charset="0"/>
              </a:rPr>
              <a:t>Art. 101 I 2 GG (</a:t>
            </a:r>
            <a:r>
              <a:rPr lang="de-DE" sz="2400" u="sng" dirty="0" err="1">
                <a:latin typeface="Arial" panose="020B0604020202020204" pitchFamily="34" charset="0"/>
                <a:cs typeface="Arial" panose="020B0604020202020204" pitchFamily="34" charset="0"/>
              </a:rPr>
              <a:t>i.V.m</a:t>
            </a:r>
            <a:r>
              <a:rPr lang="de-DE" sz="2400" u="sng" dirty="0">
                <a:latin typeface="Arial" panose="020B0604020202020204" pitchFamily="34" charset="0"/>
                <a:cs typeface="Arial" panose="020B0604020202020204" pitchFamily="34" charset="0"/>
              </a:rPr>
              <a:t>. Art. 19 III GG)?</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EuGH als gesetzlicher Richter</a:t>
            </a:r>
            <a:r>
              <a:rPr lang="de-DE" sz="2400" dirty="0">
                <a:latin typeface="Arial" panose="020B0604020202020204" pitchFamily="34" charset="0"/>
                <a:cs typeface="Arial" panose="020B0604020202020204" pitchFamily="34" charset="0"/>
              </a:rPr>
              <a:t>: Auslegung sekundären EU-Rechts (RL)</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Vorabentscheidung, Art. 267 I </a:t>
            </a:r>
            <a:r>
              <a:rPr lang="de-DE" sz="2400" u="sng" dirty="0" err="1">
                <a:latin typeface="Arial" panose="020B0604020202020204" pitchFamily="34" charset="0"/>
                <a:cs typeface="Arial" panose="020B0604020202020204" pitchFamily="34" charset="0"/>
              </a:rPr>
              <a:t>lit</a:t>
            </a:r>
            <a:r>
              <a:rPr lang="de-DE" sz="2400" u="sng" dirty="0">
                <a:latin typeface="Arial" panose="020B0604020202020204" pitchFamily="34" charset="0"/>
                <a:cs typeface="Arial" panose="020B0604020202020204" pitchFamily="34" charset="0"/>
              </a:rPr>
              <a:t>. b AEUV</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Der Gerichtshof der </a:t>
            </a:r>
            <a:r>
              <a:rPr lang="de-DE" sz="2400" i="1" dirty="0" err="1">
                <a:latin typeface="Arial" panose="020B0604020202020204" pitchFamily="34" charset="0"/>
                <a:cs typeface="Arial" panose="020B0604020202020204" pitchFamily="34" charset="0"/>
              </a:rPr>
              <a:t>Europäi</a:t>
            </a:r>
            <a:r>
              <a:rPr lang="de-DE" sz="2400" i="1" dirty="0">
                <a:latin typeface="Arial" panose="020B0604020202020204" pitchFamily="34" charset="0"/>
                <a:cs typeface="Arial" panose="020B0604020202020204" pitchFamily="34" charset="0"/>
              </a:rPr>
              <a:t>-				</a:t>
            </a:r>
            <a:r>
              <a:rPr lang="de-DE" sz="2400" i="1" dirty="0" err="1">
                <a:latin typeface="Arial" panose="020B0604020202020204" pitchFamily="34" charset="0"/>
                <a:cs typeface="Arial" panose="020B0604020202020204" pitchFamily="34" charset="0"/>
              </a:rPr>
              <a:t>schen</a:t>
            </a:r>
            <a:r>
              <a:rPr lang="de-DE" sz="2400" i="1" dirty="0">
                <a:latin typeface="Arial" panose="020B0604020202020204" pitchFamily="34" charset="0"/>
                <a:cs typeface="Arial" panose="020B0604020202020204" pitchFamily="34" charset="0"/>
              </a:rPr>
              <a:t> Union entscheidet im Wege der Vorabentscheidung… b) über die 				Gültigkeit und die Auslegung der Handlungen der Organe, Einrichtungen 				oder sonstigen Stellen der Union.</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evtl. Vorlagepflicht des BVerwG, da letztinstanzlich, Art. 267 III AEUV</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Wird eine derartige Frage in einem schwebenden Verfahren bei einem 					einzelstaatlichen Gericht gestellt, dessen Entscheidungen selbst nicht mehr 			mit Rechtsmitteln des innerstaatlichen Rechts angefochten werden können, 			so ist dieses Gericht zur Anrufung des Gerichtshofs verpflichtet.</a:t>
            </a:r>
            <a:r>
              <a:rPr lang="de-DE" sz="2400" dirty="0">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50AD3D1E-4E5F-71BC-61CA-E7180B73922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C0C4DA40-E14F-EE86-AFC4-926E662AF792}"/>
              </a:ext>
            </a:extLst>
          </p:cNvPr>
          <p:cNvSpPr/>
          <p:nvPr/>
        </p:nvSpPr>
        <p:spPr>
          <a:xfrm>
            <a:off x="1" y="102357"/>
            <a:ext cx="2169994" cy="60050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49519452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23420" y="1437437"/>
            <a:ext cx="11745159" cy="4727018"/>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Rechtswegerschöpfung (§ 90 II BVerfGG) und Subsidiarität (ungeschrieben)</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5.		</a:t>
            </a:r>
            <a:r>
              <a:rPr lang="de-DE" sz="2400" u="sng" dirty="0">
                <a:latin typeface="Arial" panose="020B0604020202020204" pitchFamily="34" charset="0"/>
                <a:cs typeface="Arial" panose="020B0604020202020204" pitchFamily="34" charset="0"/>
              </a:rPr>
              <a:t>Form und Frist (§§ 23 I, 92 BVerfGG und § 93 I BVerfGG)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 23 I BVerfGG: 	Antrag schriftlich mit Begründung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 92 BVerfGG: 		Bezeichnung des Rechts, das verletzt sein soll, und der 										Handlung oder Unterlassung des Organs / der Behörde</a:t>
            </a:r>
            <a:endParaRPr lang="de-DE" sz="1200" u="sng"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 93 I BVerfGG:	1 Monat ab Entscheidung des BVerwG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BDAA9B19-8310-4395-82F1-B4A138626F9D}"/>
              </a:ext>
            </a:extLst>
          </p:cNvPr>
          <p:cNvCxnSpPr>
            <a:cxnSpLocks/>
          </p:cNvCxnSpPr>
          <p:nvPr/>
        </p:nvCxnSpPr>
        <p:spPr>
          <a:xfrm>
            <a:off x="3404883" y="211785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414256D9-A990-42DC-B55A-01ED0DE6C04C}"/>
              </a:ext>
            </a:extLst>
          </p:cNvPr>
          <p:cNvCxnSpPr>
            <a:cxnSpLocks/>
          </p:cNvCxnSpPr>
          <p:nvPr/>
        </p:nvCxnSpPr>
        <p:spPr>
          <a:xfrm>
            <a:off x="9338039" y="2095474"/>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7801B7ED-7FD1-4771-8CBB-111EB3F56467}"/>
              </a:ext>
            </a:extLst>
          </p:cNvPr>
          <p:cNvSpPr txBox="1"/>
          <p:nvPr/>
        </p:nvSpPr>
        <p:spPr>
          <a:xfrm>
            <a:off x="773046" y="2190493"/>
            <a:ext cx="4864953" cy="1162975"/>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 	direkter Rechtsschutz erschöpft 	(BVerwG als 	Revisionsinstanz)</a:t>
            </a:r>
          </a:p>
        </p:txBody>
      </p:sp>
      <p:sp>
        <p:nvSpPr>
          <p:cNvPr id="8" name="Textfeld 7">
            <a:extLst>
              <a:ext uri="{FF2B5EF4-FFF2-40B4-BE49-F238E27FC236}">
                <a16:creationId xmlns:a16="http://schemas.microsoft.com/office/drawing/2014/main" id="{EA58C6FD-6FF4-4BF6-80FD-D3070542DBFE}"/>
              </a:ext>
            </a:extLst>
          </p:cNvPr>
          <p:cNvSpPr txBox="1"/>
          <p:nvPr/>
        </p:nvSpPr>
        <p:spPr>
          <a:xfrm>
            <a:off x="6637459" y="2190493"/>
            <a:ext cx="4927106" cy="1162975"/>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	indirekter Rechtsschutz gegen		BVerwG-Entscheidung unmöglich</a:t>
            </a:r>
          </a:p>
        </p:txBody>
      </p:sp>
      <p:pic>
        <p:nvPicPr>
          <p:cNvPr id="9" name="Grafik 8">
            <a:extLst>
              <a:ext uri="{FF2B5EF4-FFF2-40B4-BE49-F238E27FC236}">
                <a16:creationId xmlns:a16="http://schemas.microsoft.com/office/drawing/2014/main" id="{D8BFE025-5120-BA58-832A-D1A8541082C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2" name="Rechteck 11">
            <a:extLst>
              <a:ext uri="{FF2B5EF4-FFF2-40B4-BE49-F238E27FC236}">
                <a16:creationId xmlns:a16="http://schemas.microsoft.com/office/drawing/2014/main" id="{1569DAFC-9BEE-A6B3-BA1C-A38148F38D32}"/>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8363971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1000"/>
                                        <p:tgtEl>
                                          <p:spTgt spid="4">
                                            <p:txEl>
                                              <p:pRg st="3" end="3"/>
                                            </p:txEl>
                                          </p:spTgt>
                                        </p:tgtEl>
                                      </p:cBhvr>
                                    </p:animEffect>
                                    <p:anim calcmode="lin" valueType="num">
                                      <p:cBhvr>
                                        <p:cTn id="3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fade">
                                      <p:cBhvr>
                                        <p:cTn id="36" dur="1000"/>
                                        <p:tgtEl>
                                          <p:spTgt spid="4">
                                            <p:txEl>
                                              <p:pRg st="4" end="4"/>
                                            </p:txEl>
                                          </p:spTgt>
                                        </p:tgtEl>
                                      </p:cBhvr>
                                    </p:animEffect>
                                    <p:anim calcmode="lin" valueType="num">
                                      <p:cBhvr>
                                        <p:cTn id="3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animEffect transition="in" filter="fade">
                                      <p:cBhvr>
                                        <p:cTn id="41" dur="1000"/>
                                        <p:tgtEl>
                                          <p:spTgt spid="4">
                                            <p:txEl>
                                              <p:pRg st="5" end="5"/>
                                            </p:txEl>
                                          </p:spTgt>
                                        </p:tgtEl>
                                      </p:cBhvr>
                                    </p:animEffect>
                                    <p:anim calcmode="lin" valueType="num">
                                      <p:cBhvr>
                                        <p:cTn id="4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4">
                                            <p:txEl>
                                              <p:pRg st="6" end="6"/>
                                            </p:txEl>
                                          </p:spTgt>
                                        </p:tgtEl>
                                        <p:attrNameLst>
                                          <p:attrName>style.visibility</p:attrName>
                                        </p:attrNameLst>
                                      </p:cBhvr>
                                      <p:to>
                                        <p:strVal val="visible"/>
                                      </p:to>
                                    </p:set>
                                    <p:animEffect transition="in" filter="fade">
                                      <p:cBhvr>
                                        <p:cTn id="46" dur="1000"/>
                                        <p:tgtEl>
                                          <p:spTgt spid="4">
                                            <p:txEl>
                                              <p:pRg st="6" end="6"/>
                                            </p:txEl>
                                          </p:spTgt>
                                        </p:tgtEl>
                                      </p:cBhvr>
                                    </p:animEffect>
                                    <p:anim calcmode="lin" valueType="num">
                                      <p:cBhvr>
                                        <p:cTn id="4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98426"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Begründetheit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soweit </a:t>
            </a:r>
            <a:r>
              <a:rPr lang="de-DE" sz="2400" dirty="0">
                <a:solidFill>
                  <a:prstClr val="black"/>
                </a:solidFill>
                <a:latin typeface="Arial" panose="020B0604020202020204" pitchFamily="34" charset="0"/>
                <a:cs typeface="Arial" panose="020B0604020202020204" pitchFamily="34" charset="0"/>
              </a:rPr>
              <a:t>B-GmbH</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 GR / GR-gleichen Rechten verletzt ist (§ 95 I BVerfGG)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ggf. Aufhebung der Entscheidung des BVerwG (§ 95 II BVerfGG)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ggf. Nichtigerklärung der Normen mit Gesetzeskraft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inter</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omnes								(§§ 95 III 2, 31 II BVerfGG)</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Prüfungsmaßstab bei „Urteils-VB“</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5D6E52C6-9869-461D-9483-6D28A86AC755}"/>
              </a:ext>
            </a:extLst>
          </p:cNvPr>
          <p:cNvCxnSpPr>
            <a:cxnSpLocks/>
          </p:cNvCxnSpPr>
          <p:nvPr/>
        </p:nvCxnSpPr>
        <p:spPr>
          <a:xfrm flipH="1">
            <a:off x="1783398" y="3961335"/>
            <a:ext cx="4320000" cy="288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56804469-E631-4779-BCE1-9609F3D67B79}"/>
              </a:ext>
            </a:extLst>
          </p:cNvPr>
          <p:cNvCxnSpPr>
            <a:cxnSpLocks/>
          </p:cNvCxnSpPr>
          <p:nvPr/>
        </p:nvCxnSpPr>
        <p:spPr>
          <a:xfrm>
            <a:off x="6096000" y="3959776"/>
            <a:ext cx="4320000" cy="288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E0C95860-01D4-458D-B40B-F253C2C80797}"/>
              </a:ext>
            </a:extLst>
          </p:cNvPr>
          <p:cNvCxnSpPr>
            <a:cxnSpLocks/>
          </p:cNvCxnSpPr>
          <p:nvPr/>
        </p:nvCxnSpPr>
        <p:spPr>
          <a:xfrm>
            <a:off x="6110795" y="3962894"/>
            <a:ext cx="0" cy="36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81A83821-15B5-4A30-83CD-558EACADEBB0}"/>
              </a:ext>
            </a:extLst>
          </p:cNvPr>
          <p:cNvSpPr txBox="1"/>
          <p:nvPr/>
        </p:nvSpPr>
        <p:spPr>
          <a:xfrm>
            <a:off x="1118590" y="4151434"/>
            <a:ext cx="2503495" cy="2218292"/>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Kooperations-verhältnis des BVerfG zum Fachgericht</a:t>
            </a:r>
          </a:p>
        </p:txBody>
      </p:sp>
      <p:sp>
        <p:nvSpPr>
          <p:cNvPr id="10" name="Textfeld 9">
            <a:extLst>
              <a:ext uri="{FF2B5EF4-FFF2-40B4-BE49-F238E27FC236}">
                <a16:creationId xmlns:a16="http://schemas.microsoft.com/office/drawing/2014/main" id="{DC009651-8511-4AD0-96A3-FC42298E69AB}"/>
              </a:ext>
            </a:extLst>
          </p:cNvPr>
          <p:cNvSpPr txBox="1"/>
          <p:nvPr/>
        </p:nvSpPr>
        <p:spPr>
          <a:xfrm>
            <a:off x="3684244" y="4151435"/>
            <a:ext cx="5282204" cy="2218292"/>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BVerfG ≠ Superrevisionsinstanz</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nur Prüfung spezifischen </a:t>
            </a:r>
            <a:r>
              <a:rPr lang="de-DE" sz="2400" dirty="0" err="1">
                <a:solidFill>
                  <a:prstClr val="black"/>
                </a:solidFill>
                <a:latin typeface="Arial" panose="020B0604020202020204" pitchFamily="34" charset="0"/>
                <a:cs typeface="Arial" panose="020B0604020202020204" pitchFamily="34" charset="0"/>
              </a:rPr>
              <a:t>Verfas</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sungsrechts</a:t>
            </a:r>
            <a:r>
              <a:rPr lang="de-DE" sz="2400" dirty="0">
                <a:solidFill>
                  <a:prstClr val="black"/>
                </a:solidFill>
                <a:latin typeface="Arial" panose="020B0604020202020204" pitchFamily="34" charset="0"/>
                <a:cs typeface="Arial" panose="020B0604020202020204" pitchFamily="34" charset="0"/>
              </a:rPr>
              <a:t>, insbes. Verkennung 	der Bedeutung + Tragweite von GR</a:t>
            </a:r>
            <a:endParaRPr lang="de-DE" sz="2400"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93A25611-CBBC-497A-8A25-4F17328D6B60}"/>
              </a:ext>
            </a:extLst>
          </p:cNvPr>
          <p:cNvSpPr txBox="1"/>
          <p:nvPr/>
        </p:nvSpPr>
        <p:spPr>
          <a:xfrm>
            <a:off x="9294920" y="4151434"/>
            <a:ext cx="2574523" cy="2218293"/>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2 x Verfassungs-</a:t>
            </a:r>
            <a:r>
              <a:rPr lang="de-DE" sz="2400" dirty="0" err="1">
                <a:latin typeface="Arial" panose="020B0604020202020204" pitchFamily="34" charset="0"/>
                <a:cs typeface="Arial" panose="020B0604020202020204" pitchFamily="34" charset="0"/>
              </a:rPr>
              <a:t>mäßigkeitsprüfung</a:t>
            </a: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Normen</a:t>
            </a:r>
          </a:p>
          <a:p>
            <a:pPr defTabSz="360000">
              <a:lnSpc>
                <a:spcPct val="150000"/>
              </a:lnSpc>
            </a:pPr>
            <a:r>
              <a:rPr lang="de-DE" sz="2400" dirty="0">
                <a:latin typeface="Arial" panose="020B0604020202020204" pitchFamily="34" charset="0"/>
                <a:cs typeface="Arial" panose="020B0604020202020204" pitchFamily="34" charset="0"/>
              </a:rPr>
              <a:t>→ Anwendung</a:t>
            </a:r>
          </a:p>
        </p:txBody>
      </p:sp>
      <p:pic>
        <p:nvPicPr>
          <p:cNvPr id="8" name="Grafik 7">
            <a:extLst>
              <a:ext uri="{FF2B5EF4-FFF2-40B4-BE49-F238E27FC236}">
                <a16:creationId xmlns:a16="http://schemas.microsoft.com/office/drawing/2014/main" id="{9B023298-BECB-F362-B740-05EB15F3759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3" name="Rechteck 12">
            <a:extLst>
              <a:ext uri="{FF2B5EF4-FFF2-40B4-BE49-F238E27FC236}">
                <a16:creationId xmlns:a16="http://schemas.microsoft.com/office/drawing/2014/main" id="{C4AA415A-7E36-2076-023D-47D67A9D1D23}"/>
              </a:ext>
            </a:extLst>
          </p:cNvPr>
          <p:cNvSpPr/>
          <p:nvPr/>
        </p:nvSpPr>
        <p:spPr>
          <a:xfrm>
            <a:off x="1" y="102357"/>
            <a:ext cx="2272352" cy="580031"/>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44772199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1000"/>
                                        <p:tgtEl>
                                          <p:spTgt spid="11"/>
                                        </p:tgtEl>
                                      </p:cBhvr>
                                    </p:animEffect>
                                    <p:anim calcmode="lin" valueType="num">
                                      <p:cBhvr>
                                        <p:cTn id="65" dur="1000" fill="hold"/>
                                        <p:tgtEl>
                                          <p:spTgt spid="11"/>
                                        </p:tgtEl>
                                        <p:attrNameLst>
                                          <p:attrName>ppt_x</p:attrName>
                                        </p:attrNameLst>
                                      </p:cBhvr>
                                      <p:tavLst>
                                        <p:tav tm="0">
                                          <p:val>
                                            <p:strVal val="#ppt_x"/>
                                          </p:val>
                                        </p:tav>
                                        <p:tav tm="100000">
                                          <p:val>
                                            <p:strVal val="#ppt_x"/>
                                          </p:val>
                                        </p:tav>
                                      </p:tavLst>
                                    </p:anim>
                                    <p:anim calcmode="lin" valueType="num">
                                      <p:cBhvr>
                                        <p:cTn id="6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78323"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 12 I GG</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Schutzbereich</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t>
            </a:r>
            <a:r>
              <a:rPr lang="de-DE" sz="2400" u="sng" dirty="0">
                <a:latin typeface="Arial" panose="020B0604020202020204" pitchFamily="34" charset="0"/>
                <a:cs typeface="Arial" panose="020B0604020202020204" pitchFamily="34" charset="0"/>
              </a:rPr>
              <a:t>Persönlich</a:t>
            </a:r>
            <a:r>
              <a:rPr lang="de-DE" sz="2400" dirty="0">
                <a:latin typeface="Arial" panose="020B0604020202020204" pitchFamily="34" charset="0"/>
                <a:cs typeface="Arial" panose="020B0604020202020204" pitchFamily="34" charset="0"/>
              </a:rPr>
              <a:t>: „Deutsche“ (Art. 116 GG)</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Sachlich</a:t>
            </a:r>
          </a:p>
          <a:p>
            <a:pPr defTabSz="360000">
              <a:lnSpc>
                <a:spcPct val="150000"/>
              </a:lnSpc>
            </a:pPr>
            <a:r>
              <a:rPr lang="de-DE" sz="2400" dirty="0">
                <a:latin typeface="Arial" panose="020B0604020202020204" pitchFamily="34" charset="0"/>
                <a:cs typeface="Arial" panose="020B0604020202020204" pitchFamily="34" charset="0"/>
              </a:rPr>
              <a:t>		→	Beruf: auf Dauer angelegte Tätigkeit, dient Schaffung / Erhaltung einer Le-				</a:t>
            </a:r>
            <a:r>
              <a:rPr lang="de-DE" sz="2400" dirty="0" err="1">
                <a:latin typeface="Arial" panose="020B0604020202020204" pitchFamily="34" charset="0"/>
                <a:cs typeface="Arial" panose="020B0604020202020204" pitchFamily="34" charset="0"/>
              </a:rPr>
              <a:t>bensgrundlage</a:t>
            </a:r>
            <a:r>
              <a:rPr lang="de-DE" sz="2400" dirty="0">
                <a:latin typeface="Arial" panose="020B0604020202020204" pitchFamily="34" charset="0"/>
                <a:cs typeface="Arial" panose="020B0604020202020204" pitchFamily="34" charset="0"/>
              </a:rPr>
              <a:t>, nicht schlechthin gemeinschädlich (Spielautomatenbetreiber)</a:t>
            </a:r>
          </a:p>
          <a:p>
            <a:pPr defTabSz="360000">
              <a:lnSpc>
                <a:spcPct val="150000"/>
              </a:lnSpc>
            </a:pPr>
            <a:r>
              <a:rPr lang="de-DE" sz="2400" dirty="0">
                <a:latin typeface="Arial" panose="020B0604020202020204" pitchFamily="34" charset="0"/>
                <a:cs typeface="Arial" panose="020B0604020202020204" pitchFamily="34" charset="0"/>
              </a:rPr>
              <a:t>		→ einheitlich: Wahl („Ob“) und Ausübung („Wie“): Art. 12 I 1 und 2 GG</a:t>
            </a:r>
          </a:p>
          <a:p>
            <a:pPr defTabSz="360000">
              <a:lnSpc>
                <a:spcPct val="150000"/>
              </a:lnSpc>
            </a:pPr>
            <a:r>
              <a:rPr lang="de-DE" sz="2400" dirty="0">
                <a:latin typeface="Arial" panose="020B0604020202020204" pitchFamily="34" charset="0"/>
                <a:cs typeface="Arial" panose="020B0604020202020204" pitchFamily="34" charset="0"/>
              </a:rPr>
              <a:t>		→ funktional: eingriffsbezogen</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Eingriff mit „berufsregelnder Tendenz“</a:t>
            </a: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 </a:t>
            </a:r>
            <a:r>
              <a:rPr lang="de-DE" sz="2400" dirty="0" err="1">
                <a:latin typeface="Arial" panose="020B0604020202020204" pitchFamily="34" charset="0"/>
                <a:cs typeface="Arial" panose="020B0604020202020204" pitchFamily="34" charset="0"/>
              </a:rPr>
              <a:t>zumind</a:t>
            </a:r>
            <a:r>
              <a:rPr lang="de-DE" sz="2400" dirty="0">
                <a:latin typeface="Arial" panose="020B0604020202020204" pitchFamily="34" charset="0"/>
                <a:cs typeface="Arial" panose="020B0604020202020204" pitchFamily="34" charset="0"/>
              </a:rPr>
              <a:t>. obj. Intensität, da 10-facher Steuersatz (500 € pro Gerät pro Monat)</a:t>
            </a:r>
          </a:p>
          <a:p>
            <a:pPr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latin typeface="Arial" panose="020B0604020202020204" pitchFamily="34" charset="0"/>
                <a:cs typeface="Arial" panose="020B0604020202020204" pitchFamily="34" charset="0"/>
              </a:rPr>
              <a:t>→ BVerwG-Entsch. (bestätigt Abgaben-VA, VG-Entsch., OVG-Entsch.)</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82D2DD39-850C-ACE1-4583-999E3FB6836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0421BD9A-485F-4BF0-C67C-A66A4169EDFE}"/>
              </a:ext>
            </a:extLst>
          </p:cNvPr>
          <p:cNvSpPr/>
          <p:nvPr/>
        </p:nvSpPr>
        <p:spPr>
          <a:xfrm>
            <a:off x="1" y="102357"/>
            <a:ext cx="2149522" cy="627798"/>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346019690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78323"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Rechtfertigung</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Schranke / Art des Gesetzesvorbehalts</a:t>
            </a:r>
          </a:p>
          <a:p>
            <a:pPr defTabSz="360000">
              <a:lnSpc>
                <a:spcPct val="150000"/>
              </a:lnSpc>
            </a:pPr>
            <a:r>
              <a:rPr lang="de-DE" sz="2400" dirty="0">
                <a:latin typeface="Arial" panose="020B0604020202020204" pitchFamily="34" charset="0"/>
                <a:cs typeface="Arial" panose="020B0604020202020204" pitchFamily="34" charset="0"/>
              </a:rPr>
              <a:t>		→ </a:t>
            </a:r>
            <a:r>
              <a:rPr lang="de-DE" sz="2400" dirty="0" err="1">
                <a:latin typeface="Arial" panose="020B0604020202020204" pitchFamily="34" charset="0"/>
                <a:cs typeface="Arial" panose="020B0604020202020204" pitchFamily="34" charset="0"/>
              </a:rPr>
              <a:t>einheitl</a:t>
            </a:r>
            <a:r>
              <a:rPr lang="de-DE" sz="2400" dirty="0">
                <a:latin typeface="Arial" panose="020B0604020202020204" pitchFamily="34" charset="0"/>
                <a:cs typeface="Arial" panose="020B0604020202020204" pitchFamily="34" charset="0"/>
              </a:rPr>
              <a:t>. Regelungsvorbehalt (Art. 12 I 2 GG): einfacher Gesetzesvorbehalt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Obj. Verfassungsmäßigkeit der Normen (§ 3 KAG und § 9 VS)</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Formell: </a:t>
            </a:r>
            <a:r>
              <a:rPr lang="de-DE" sz="2400" u="sng" dirty="0">
                <a:latin typeface="Arial" panose="020B0604020202020204" pitchFamily="34" charset="0"/>
                <a:cs typeface="Arial" panose="020B0604020202020204" pitchFamily="34" charset="0"/>
              </a:rPr>
              <a:t>Stadt S zuständig?</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Art. 105 </a:t>
            </a:r>
            <a:r>
              <a:rPr lang="de-DE" sz="2400" u="sng" dirty="0" err="1">
                <a:latin typeface="Arial" panose="020B0604020202020204" pitchFamily="34" charset="0"/>
                <a:cs typeface="Arial" panose="020B0604020202020204" pitchFamily="34" charset="0"/>
              </a:rPr>
              <a:t>IIa</a:t>
            </a:r>
            <a:r>
              <a:rPr lang="de-DE" sz="2400" u="sng" dirty="0">
                <a:latin typeface="Arial" panose="020B0604020202020204" pitchFamily="34" charset="0"/>
                <a:cs typeface="Arial" panose="020B0604020202020204" pitchFamily="34" charset="0"/>
              </a:rPr>
              <a:t> GG</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Die Länder haben die Befugnis zur Gesetzgebung über die 			örtlichen Verbrauch- und Aufwandsteuern, solange und soweit sie nicht </a:t>
            </a:r>
            <a:r>
              <a:rPr lang="de-DE" sz="2400" i="1" dirty="0" err="1">
                <a:latin typeface="Arial" panose="020B0604020202020204" pitchFamily="34" charset="0"/>
                <a:cs typeface="Arial" panose="020B0604020202020204" pitchFamily="34" charset="0"/>
              </a:rPr>
              <a:t>bun</a:t>
            </a:r>
            <a:r>
              <a:rPr lang="de-DE" sz="2400" i="1" dirty="0">
                <a:latin typeface="Arial" panose="020B0604020202020204" pitchFamily="34" charset="0"/>
                <a:cs typeface="Arial" panose="020B0604020202020204" pitchFamily="34" charset="0"/>
              </a:rPr>
              <a:t>-			desgesetzlich geregelten Steuern gleichartig sind.</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Vergnügungssteuer als Aufwandsteuer</a:t>
            </a:r>
            <a:r>
              <a:rPr lang="de-DE" sz="2400" dirty="0">
                <a:latin typeface="Arial" panose="020B0604020202020204" pitchFamily="34" charset="0"/>
                <a:cs typeface="Arial" panose="020B0604020202020204" pitchFamily="34" charset="0"/>
              </a:rPr>
              <a:t>: in Einkommensverwendung zum 				Ausdruck kommende wirtschaftliche Leistungsfähigkeit wird besteuert (ab-				</a:t>
            </a:r>
            <a:r>
              <a:rPr lang="de-DE" sz="2400" dirty="0" err="1">
                <a:latin typeface="Arial" panose="020B0604020202020204" pitchFamily="34" charset="0"/>
                <a:cs typeface="Arial" panose="020B0604020202020204" pitchFamily="34" charset="0"/>
              </a:rPr>
              <a:t>wälzbar</a:t>
            </a:r>
            <a:r>
              <a:rPr lang="de-DE" sz="2400" dirty="0">
                <a:latin typeface="Arial" panose="020B0604020202020204" pitchFamily="34" charset="0"/>
                <a:cs typeface="Arial" panose="020B0604020202020204" pitchFamily="34" charset="0"/>
              </a:rPr>
              <a:t> auf Benutzer)</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E23849F5-6C84-8A2D-78BC-EA547B14B97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23DE2461-73C6-405B-E970-E045FDE30AE3}"/>
              </a:ext>
            </a:extLst>
          </p:cNvPr>
          <p:cNvSpPr/>
          <p:nvPr/>
        </p:nvSpPr>
        <p:spPr>
          <a:xfrm>
            <a:off x="1" y="102357"/>
            <a:ext cx="2292824" cy="593679"/>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15396518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5835013"/>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 3 II KAG</a:t>
            </a:r>
            <a:r>
              <a:rPr lang="de-DE" sz="2400" dirty="0">
                <a:latin typeface="Arial" panose="020B0604020202020204" pitchFamily="34" charset="0"/>
                <a:cs typeface="Arial" panose="020B0604020202020204" pitchFamily="34" charset="0"/>
              </a:rPr>
              <a:t>: Delegation auf Gemeinde (Stadt S)</a:t>
            </a:r>
          </a:p>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Lenkungsfunktion neben Finanzierungsfunktion zulässig</a:t>
            </a:r>
            <a:r>
              <a:rPr lang="de-DE" sz="2400" dirty="0">
                <a:latin typeface="Arial" panose="020B0604020202020204" pitchFamily="34" charset="0"/>
                <a:cs typeface="Arial" panose="020B0604020202020204" pitchFamily="34" charset="0"/>
              </a:rPr>
              <a:t>: Steuern dienen der 			allg. Finanzierung des Haushalts (vgl. § 3 I AO), aber Lenkung (hier: </a:t>
            </a:r>
            <a:r>
              <a:rPr lang="de-DE" sz="2400" dirty="0" err="1">
                <a:latin typeface="Arial" panose="020B0604020202020204" pitchFamily="34" charset="0"/>
                <a:cs typeface="Arial" panose="020B0604020202020204" pitchFamily="34" charset="0"/>
              </a:rPr>
              <a:t>Brutali</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sierung</a:t>
            </a:r>
            <a:r>
              <a:rPr lang="de-DE" sz="2400" dirty="0">
                <a:latin typeface="Arial" panose="020B0604020202020204" pitchFamily="34" charset="0"/>
                <a:cs typeface="Arial" panose="020B0604020202020204" pitchFamily="34" charset="0"/>
              </a:rPr>
              <a:t> der Gesellschaft verhindern) kann Haupt- oder Nebenzweck sein, so- 		fern die Finanzierungsfunktion nicht verdrängt wird</a:t>
            </a:r>
          </a:p>
          <a:p>
            <a:pPr defTabSz="360000">
              <a:lnSpc>
                <a:spcPct val="150000"/>
              </a:lnSpc>
            </a:pPr>
            <a:r>
              <a:rPr lang="de-DE" sz="2400" dirty="0" err="1">
                <a:solidFill>
                  <a:prstClr val="black"/>
                </a:solidFill>
                <a:latin typeface="Arial" panose="020B0604020202020204" pitchFamily="34" charset="0"/>
                <a:cs typeface="Arial" panose="020B0604020202020204" pitchFamily="34" charset="0"/>
              </a:rPr>
              <a:t>bb</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Materiell</a:t>
            </a:r>
            <a:endParaRPr lang="de-DE" sz="2400" u="sng"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„Wesentlichkeitstheorie“ gewahrt</a:t>
            </a:r>
            <a:r>
              <a:rPr lang="de-DE" sz="2400" dirty="0">
                <a:latin typeface="Arial" panose="020B0604020202020204" pitchFamily="34" charset="0"/>
                <a:cs typeface="Arial" panose="020B0604020202020204" pitchFamily="34" charset="0"/>
              </a:rPr>
              <a:t>: Ermächtigung für § 9 I Nr. 3 VS in § 3 II KAG 		(vgl. Art. 12 I 2 GG: „</a:t>
            </a:r>
            <a:r>
              <a:rPr lang="de-DE" sz="2400" i="1" dirty="0">
                <a:latin typeface="Arial" panose="020B0604020202020204" pitchFamily="34" charset="0"/>
                <a:cs typeface="Arial" panose="020B0604020202020204" pitchFamily="34" charset="0"/>
              </a:rPr>
              <a:t>durch oder aufgrund eines Gesetzes</a:t>
            </a:r>
            <a:r>
              <a:rPr lang="de-DE" sz="2400" dirty="0">
                <a:latin typeface="Arial" panose="020B0604020202020204" pitchFamily="34" charset="0"/>
                <a:cs typeface="Arial" panose="020B0604020202020204" pitchFamily="34" charset="0"/>
              </a:rPr>
              <a:t>“) </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Rechtsordnung widerspruchsfrei</a:t>
            </a:r>
            <a:r>
              <a:rPr lang="de-DE" sz="2400" dirty="0">
                <a:latin typeface="Arial" panose="020B0604020202020204" pitchFamily="34" charset="0"/>
                <a:cs typeface="Arial" panose="020B0604020202020204" pitchFamily="34" charset="0"/>
              </a:rPr>
              <a:t>: Teil des Rechtsstaatsprinzips (Art. 20 III GG), 		hier: Verstärkung des (bundesweiten) Jugendschutzes</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E9FC9B8C-118C-3E0A-45F3-27011E592A4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FA87FB2A-53C8-696A-280C-117302FB4B8D}"/>
              </a:ext>
            </a:extLst>
          </p:cNvPr>
          <p:cNvSpPr/>
          <p:nvPr/>
        </p:nvSpPr>
        <p:spPr>
          <a:xfrm>
            <a:off x="1" y="102357"/>
            <a:ext cx="2286000" cy="559559"/>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7101441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674137"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Verhältnismäßigkeit bzgl. Art. 12 I GG</a:t>
            </a:r>
            <a:endParaRPr lang="de-DE" sz="2400" dirty="0">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dabei: 	Einschätzungsprärogative des Normgebers</a:t>
            </a:r>
          </a:p>
          <a:p>
            <a:pPr defTabSz="360000">
              <a:lnSpc>
                <a:spcPct val="150000"/>
              </a:lnSpc>
              <a:defRPr/>
            </a:pPr>
            <a:r>
              <a:rPr lang="de-DE" sz="2400" dirty="0">
                <a:latin typeface="Arial" panose="020B0604020202020204" pitchFamily="34" charset="0"/>
                <a:cs typeface="Arial" panose="020B0604020202020204" pitchFamily="34" charset="0"/>
              </a:rPr>
              <a:t>						(bzgl. legitimes Ziel, geeignet, erforderlich)</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Legitimes Ziel</a:t>
            </a:r>
          </a:p>
          <a:p>
            <a:pPr defTabSz="360000">
              <a:lnSpc>
                <a:spcPct val="150000"/>
              </a:lnSpc>
            </a:pPr>
            <a:r>
              <a:rPr lang="de-DE" sz="2400" dirty="0">
                <a:latin typeface="Arial" panose="020B0604020202020204" pitchFamily="34" charset="0"/>
                <a:cs typeface="Arial" panose="020B0604020202020204" pitchFamily="34" charset="0"/>
              </a:rPr>
              <a:t>		→ Anforderungen abhängig von Eingriffsintensität</a:t>
            </a:r>
          </a:p>
          <a:p>
            <a:pPr defTabSz="360000">
              <a:lnSpc>
                <a:spcPct val="150000"/>
              </a:lnSpc>
            </a:pPr>
            <a:r>
              <a:rPr lang="de-DE" sz="2400" dirty="0">
                <a:latin typeface="Arial" panose="020B0604020202020204" pitchFamily="34" charset="0"/>
                <a:cs typeface="Arial" panose="020B0604020202020204" pitchFamily="34" charset="0"/>
              </a:rPr>
              <a:t>		→ „Drei-Stufen-Theorie“: Ausübungs-, </a:t>
            </a:r>
            <a:r>
              <a:rPr lang="de-DE" sz="2400" dirty="0" err="1">
                <a:latin typeface="Arial" panose="020B0604020202020204" pitchFamily="34" charset="0"/>
                <a:cs typeface="Arial" panose="020B0604020202020204" pitchFamily="34" charset="0"/>
              </a:rPr>
              <a:t>subj</a:t>
            </a:r>
            <a:r>
              <a:rPr lang="de-DE" sz="2400" dirty="0">
                <a:latin typeface="Arial" panose="020B0604020202020204" pitchFamily="34" charset="0"/>
                <a:cs typeface="Arial" panose="020B0604020202020204" pitchFamily="34" charset="0"/>
              </a:rPr>
              <a:t>. Wahl- oder obj. Wahlregelung</a:t>
            </a:r>
          </a:p>
          <a:p>
            <a:pPr defTabSz="360000">
              <a:lnSpc>
                <a:spcPct val="150000"/>
              </a:lnSpc>
            </a:pPr>
            <a:r>
              <a:rPr lang="de-DE" sz="2400" dirty="0">
                <a:latin typeface="Arial" panose="020B0604020202020204" pitchFamily="34" charset="0"/>
                <a:cs typeface="Arial" panose="020B0604020202020204" pitchFamily="34" charset="0"/>
              </a:rPr>
              <a:t>		→ hier: Ausübungsregelung („Wie“), nicht Wahlregelung (da nicht ersichtlich, 				dass die Steuer nach Gestaltung und Höhe es unmöglich macht, den Beruf 			ganz / teilweise zur </a:t>
            </a:r>
            <a:r>
              <a:rPr lang="de-DE" sz="2400" dirty="0" err="1">
                <a:latin typeface="Arial" panose="020B0604020202020204" pitchFamily="34" charset="0"/>
                <a:cs typeface="Arial" panose="020B0604020202020204" pitchFamily="34" charset="0"/>
              </a:rPr>
              <a:t>wirtschaftl</a:t>
            </a:r>
            <a:r>
              <a:rPr lang="de-DE" sz="2400" dirty="0">
                <a:latin typeface="Arial" panose="020B0604020202020204" pitchFamily="34" charset="0"/>
                <a:cs typeface="Arial" panose="020B0604020202020204" pitchFamily="34" charset="0"/>
              </a:rPr>
              <a:t>. Grundlage der Lebensführung zu machen)</a:t>
            </a:r>
          </a:p>
          <a:p>
            <a:pPr defTabSz="360000">
              <a:lnSpc>
                <a:spcPct val="150000"/>
              </a:lnSpc>
            </a:pPr>
            <a:r>
              <a:rPr lang="de-DE" sz="2400" dirty="0">
                <a:latin typeface="Arial" panose="020B0604020202020204" pitchFamily="34" charset="0"/>
                <a:cs typeface="Arial" panose="020B0604020202020204" pitchFamily="34" charset="0"/>
              </a:rPr>
              <a:t>		→ dann: vernünftiges Gemeinwohl genügt, hier: Brutalisierung der Gesell-					</a:t>
            </a:r>
            <a:r>
              <a:rPr lang="de-DE" sz="2400" dirty="0" err="1">
                <a:latin typeface="Arial" panose="020B0604020202020204" pitchFamily="34" charset="0"/>
                <a:cs typeface="Arial" panose="020B0604020202020204" pitchFamily="34" charset="0"/>
              </a:rPr>
              <a:t>schaft</a:t>
            </a:r>
            <a:r>
              <a:rPr lang="de-DE" sz="2400" dirty="0">
                <a:latin typeface="Arial" panose="020B0604020202020204" pitchFamily="34" charset="0"/>
                <a:cs typeface="Arial" panose="020B0604020202020204" pitchFamily="34" charset="0"/>
              </a:rPr>
              <a:t> verhindern (+)</a:t>
            </a: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7E63B96E-59F3-B10B-DBA3-FAC5CAACD0F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4F48A380-496F-FC30-F0CF-56B6FA8CE2DD}"/>
              </a:ext>
            </a:extLst>
          </p:cNvPr>
          <p:cNvSpPr/>
          <p:nvPr/>
        </p:nvSpPr>
        <p:spPr>
          <a:xfrm>
            <a:off x="0" y="102357"/>
            <a:ext cx="2251881" cy="593679"/>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dirty="0"/>
              <a:t>FALL 4</a:t>
            </a:r>
          </a:p>
        </p:txBody>
      </p:sp>
    </p:spTree>
    <p:extLst>
      <p:ext uri="{BB962C8B-B14F-4D97-AF65-F5344CB8AC3E}">
        <p14:creationId xmlns:p14="http://schemas.microsoft.com/office/powerpoint/2010/main" val="208820989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674137"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Geeignet</a:t>
            </a:r>
            <a:r>
              <a:rPr lang="de-DE" sz="2400" dirty="0">
                <a:latin typeface="Arial" panose="020B0604020202020204" pitchFamily="34" charset="0"/>
                <a:cs typeface="Arial" panose="020B0604020202020204" pitchFamily="34" charset="0"/>
              </a:rPr>
              <a:t>: obj. zwecktauglich, das Ziel zu fördern (+)</a:t>
            </a:r>
          </a:p>
          <a:p>
            <a:pPr defTabSz="360000">
              <a:lnSpc>
                <a:spcPct val="150000"/>
              </a:lnSpc>
              <a:defRPr/>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Erforderlich</a:t>
            </a:r>
            <a:r>
              <a:rPr lang="de-DE" sz="2400" dirty="0">
                <a:latin typeface="Arial" panose="020B0604020202020204" pitchFamily="34" charset="0"/>
                <a:cs typeface="Arial" panose="020B0604020202020204" pitchFamily="34" charset="0"/>
              </a:rPr>
              <a:t>: kein milderes, gleich wirksames Mittel (+)</a:t>
            </a:r>
          </a:p>
          <a:p>
            <a:pPr defTabSz="360000">
              <a:lnSpc>
                <a:spcPct val="150000"/>
              </a:lnSpc>
              <a:defRPr/>
            </a:pPr>
            <a:r>
              <a:rPr lang="de-DE" sz="2400" dirty="0">
                <a:latin typeface="Arial" panose="020B0604020202020204" pitchFamily="34" charset="0"/>
                <a:cs typeface="Arial" panose="020B0604020202020204" pitchFamily="34" charset="0"/>
              </a:rPr>
              <a:t>(d)	</a:t>
            </a:r>
            <a:r>
              <a:rPr lang="de-DE" sz="2400" u="sng" dirty="0">
                <a:latin typeface="Arial" panose="020B0604020202020204" pitchFamily="34" charset="0"/>
                <a:cs typeface="Arial" panose="020B0604020202020204" pitchFamily="34" charset="0"/>
              </a:rPr>
              <a:t>Angemessen: Interessenabwägung</a:t>
            </a:r>
          </a:p>
          <a:p>
            <a:pPr defTabSz="360000">
              <a:lnSpc>
                <a:spcPct val="150000"/>
              </a:lnSpc>
            </a:pPr>
            <a:r>
              <a:rPr lang="de-DE" sz="2400" dirty="0">
                <a:latin typeface="Arial" panose="020B0604020202020204" pitchFamily="34" charset="0"/>
                <a:cs typeface="Arial" panose="020B0604020202020204" pitchFamily="34" charset="0"/>
              </a:rPr>
              <a:t>		(+),	wichtiges legitimes Ziel</a:t>
            </a:r>
          </a:p>
          <a:p>
            <a:pPr defTabSz="360000">
              <a:lnSpc>
                <a:spcPct val="150000"/>
              </a:lnSpc>
            </a:pPr>
            <a:r>
              <a:rPr lang="de-DE" sz="2400" dirty="0">
                <a:latin typeface="Arial" panose="020B0604020202020204" pitchFamily="34" charset="0"/>
                <a:cs typeface="Arial" panose="020B0604020202020204" pitchFamily="34" charset="0"/>
              </a:rPr>
              <a:t>		(+),	kein vollständiges Verbot, vielmehr unterste Stufe (Ausübungsregelung)</a:t>
            </a:r>
          </a:p>
          <a:p>
            <a:pPr defTabSz="360000">
              <a:lnSpc>
                <a:spcPct val="150000"/>
              </a:lnSpc>
            </a:pPr>
            <a:r>
              <a:rPr lang="de-DE" sz="2400" dirty="0">
                <a:latin typeface="Arial" panose="020B0604020202020204" pitchFamily="34" charset="0"/>
                <a:cs typeface="Arial" panose="020B0604020202020204" pitchFamily="34" charset="0"/>
              </a:rPr>
              <a:t>		(+),	Vergnügungssteuer </a:t>
            </a:r>
            <a:r>
              <a:rPr lang="de-DE" sz="2400" dirty="0" err="1">
                <a:latin typeface="Arial" panose="020B0604020202020204" pitchFamily="34" charset="0"/>
                <a:cs typeface="Arial" panose="020B0604020202020204" pitchFamily="34" charset="0"/>
              </a:rPr>
              <a:t>grds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abwälzbar</a:t>
            </a:r>
            <a:r>
              <a:rPr lang="de-DE" sz="2400" dirty="0">
                <a:latin typeface="Arial" panose="020B0604020202020204" pitchFamily="34" charset="0"/>
                <a:cs typeface="Arial" panose="020B0604020202020204" pitchFamily="34" charset="0"/>
              </a:rPr>
              <a:t> auf Benutzer</a:t>
            </a:r>
          </a:p>
          <a:p>
            <a:pPr lvl="0"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Verfassungsmäßigkeit der Anwendung der Normen im Einzelfall</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Wortlaut eindeutig und gebundene Entscheidung</a:t>
            </a:r>
          </a:p>
          <a:p>
            <a:pPr defTabSz="360000">
              <a:lnSpc>
                <a:spcPct val="150000"/>
              </a:lnSpc>
              <a:defRPr/>
            </a:pPr>
            <a:r>
              <a:rPr lang="de-DE" sz="2400" dirty="0">
                <a:latin typeface="Arial" panose="020B0604020202020204" pitchFamily="34" charset="0"/>
                <a:cs typeface="Arial" panose="020B0604020202020204" pitchFamily="34" charset="0"/>
              </a:rPr>
              <a:t>4.		</a:t>
            </a:r>
            <a:r>
              <a:rPr lang="de-DE" sz="2400" u="sng" dirty="0">
                <a:latin typeface="Arial" panose="020B0604020202020204" pitchFamily="34" charset="0"/>
                <a:cs typeface="Arial" panose="020B0604020202020204" pitchFamily="34" charset="0"/>
              </a:rPr>
              <a:t>Zw.-Erg.</a:t>
            </a:r>
            <a:r>
              <a:rPr lang="de-DE" sz="2400" dirty="0">
                <a:latin typeface="Arial" panose="020B0604020202020204" pitchFamily="34" charset="0"/>
                <a:cs typeface="Arial" panose="020B0604020202020204" pitchFamily="34" charset="0"/>
              </a:rPr>
              <a:t>: spezifisch Art. 12 I GG nicht verletzt</a:t>
            </a:r>
          </a:p>
          <a:p>
            <a:pPr defTabSz="360000">
              <a:lnSpc>
                <a:spcPct val="150000"/>
              </a:lnSpc>
              <a:defRPr/>
            </a:pP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Hinweis</a:t>
            </a:r>
            <a:r>
              <a:rPr lang="de-DE" sz="2400" dirty="0">
                <a:solidFill>
                  <a:prstClr val="black"/>
                </a:solidFill>
                <a:latin typeface="Arial" panose="020B0604020202020204" pitchFamily="34" charset="0"/>
                <a:cs typeface="Arial" panose="020B0604020202020204" pitchFamily="34" charset="0"/>
              </a:rPr>
              <a:t>: Prüfung von Art. 3 I GG und Art. 101 I 2 GG in Kurseinheit 4]</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FD11A5CA-B8B2-D165-B1B0-169FC748B54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C96B354A-EB9D-B9CF-2297-C66A3807D03B}"/>
              </a:ext>
            </a:extLst>
          </p:cNvPr>
          <p:cNvSpPr/>
          <p:nvPr/>
        </p:nvSpPr>
        <p:spPr>
          <a:xfrm>
            <a:off x="0" y="102357"/>
            <a:ext cx="2204113" cy="607327"/>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Grundrechte</a:t>
            </a:r>
          </a:p>
          <a:p>
            <a:pPr algn="ctr"/>
            <a:r>
              <a:rPr lang="de-DE"/>
              <a:t>FALL 4</a:t>
            </a:r>
            <a:endParaRPr lang="de-DE" dirty="0"/>
          </a:p>
        </p:txBody>
      </p:sp>
    </p:spTree>
    <p:extLst>
      <p:ext uri="{BB962C8B-B14F-4D97-AF65-F5344CB8AC3E}">
        <p14:creationId xmlns:p14="http://schemas.microsoft.com/office/powerpoint/2010/main" val="18123192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000"/>
                                        <p:tgtEl>
                                          <p:spTgt spid="4">
                                            <p:txEl>
                                              <p:pRg st="7" end="7"/>
                                            </p:txEl>
                                          </p:spTgt>
                                        </p:tgtEl>
                                      </p:cBhvr>
                                    </p:animEffect>
                                    <p:anim calcmode="lin" valueType="num">
                                      <p:cBhvr>
                                        <p:cTn id="4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1000"/>
                                        <p:tgtEl>
                                          <p:spTgt spid="4">
                                            <p:txEl>
                                              <p:pRg st="8" end="8"/>
                                            </p:txEl>
                                          </p:spTgt>
                                        </p:tgtEl>
                                      </p:cBhvr>
                                    </p:animEffect>
                                    <p:anim calcmode="lin" valueType="num">
                                      <p:cBhvr>
                                        <p:cTn id="5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Effect transition="in" filter="fade">
                                      <p:cBhvr>
                                        <p:cTn id="61" dur="1000"/>
                                        <p:tgtEl>
                                          <p:spTgt spid="4">
                                            <p:txEl>
                                              <p:pRg st="10" end="10"/>
                                            </p:txEl>
                                          </p:spTgt>
                                        </p:tgtEl>
                                      </p:cBhvr>
                                    </p:animEffect>
                                    <p:anim calcmode="lin" valueType="num">
                                      <p:cBhvr>
                                        <p:cTn id="6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0" tIns="360000" rIns="360000" bIns="360000" rtlCol="0">
        <a:noAutofit/>
      </a:bodyPr>
      <a:lstStyle>
        <a:defPPr algn="ct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3355</Words>
  <Application>Microsoft Office PowerPoint</Application>
  <PresentationFormat>Breitbild</PresentationFormat>
  <Paragraphs>346</Paragraphs>
  <Slides>28</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28</vt:i4>
      </vt:variant>
    </vt:vector>
  </HeadingPairs>
  <TitlesOfParts>
    <vt:vector size="34" baseType="lpstr">
      <vt:lpstr>Arial</vt:lpstr>
      <vt:lpstr>Calibri</vt:lpstr>
      <vt:lpstr>Calibri Light</vt:lpstr>
      <vt:lpstr>Frutiger</vt:lpstr>
      <vt:lpstr>Office</vt:lpstr>
      <vt:lpstr>Benutzerdefiniertes Design</vt:lpstr>
      <vt:lpstr>Grundrechte  Kurseinheit 3</vt:lpstr>
      <vt:lpstr>PowerPoint-Präsentation</vt:lpstr>
      <vt:lpstr>PowerPoint-Präsentation</vt:lpstr>
      <vt:lpstr>Grundrechte  FALL 3 – Subventionsrichtlinien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Grundrechte  FALL 4 – Spielautomatensteuer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Middel</dc:creator>
  <cp:lastModifiedBy>Jana Panten</cp:lastModifiedBy>
  <cp:revision>787</cp:revision>
  <cp:lastPrinted>2020-04-02T20:08:46Z</cp:lastPrinted>
  <dcterms:created xsi:type="dcterms:W3CDTF">2020-03-20T12:42:26Z</dcterms:created>
  <dcterms:modified xsi:type="dcterms:W3CDTF">2026-07-08T06:54:13Z</dcterms:modified>
</cp:coreProperties>
</file>