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1"/>
  </p:notesMasterIdLst>
  <p:sldIdLst>
    <p:sldId id="256" r:id="rId3"/>
    <p:sldId id="358" r:id="rId4"/>
    <p:sldId id="466" r:id="rId5"/>
    <p:sldId id="467" r:id="rId6"/>
    <p:sldId id="468" r:id="rId7"/>
    <p:sldId id="469" r:id="rId8"/>
    <p:sldId id="470" r:id="rId9"/>
    <p:sldId id="471" r:id="rId10"/>
    <p:sldId id="459" r:id="rId11"/>
    <p:sldId id="472" r:id="rId12"/>
    <p:sldId id="449" r:id="rId13"/>
    <p:sldId id="474" r:id="rId14"/>
    <p:sldId id="475" r:id="rId15"/>
    <p:sldId id="476" r:id="rId16"/>
    <p:sldId id="345" r:id="rId17"/>
    <p:sldId id="347" r:id="rId18"/>
    <p:sldId id="348" r:id="rId19"/>
    <p:sldId id="349" r:id="rId20"/>
    <p:sldId id="351" r:id="rId21"/>
    <p:sldId id="477" r:id="rId22"/>
    <p:sldId id="478" r:id="rId23"/>
    <p:sldId id="479" r:id="rId24"/>
    <p:sldId id="480" r:id="rId25"/>
    <p:sldId id="481" r:id="rId26"/>
    <p:sldId id="482" r:id="rId27"/>
    <p:sldId id="483" r:id="rId28"/>
    <p:sldId id="484" r:id="rId29"/>
    <p:sldId id="485" r:id="rId30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bschnitt" id="{9EFE17A2-1C6D-4BAC-89BB-45BAE9360C60}">
          <p14:sldIdLst>
            <p14:sldId id="256"/>
          </p14:sldIdLst>
        </p14:section>
        <p14:section name="Abschnitt ohne Titel" id="{829043A9-710D-4005-AA1E-42AE4A314CFE}">
          <p14:sldIdLst>
            <p14:sldId id="358"/>
            <p14:sldId id="466"/>
            <p14:sldId id="467"/>
            <p14:sldId id="468"/>
            <p14:sldId id="469"/>
            <p14:sldId id="470"/>
            <p14:sldId id="471"/>
            <p14:sldId id="459"/>
            <p14:sldId id="472"/>
            <p14:sldId id="449"/>
            <p14:sldId id="474"/>
            <p14:sldId id="475"/>
            <p14:sldId id="476"/>
            <p14:sldId id="345"/>
            <p14:sldId id="347"/>
            <p14:sldId id="348"/>
            <p14:sldId id="349"/>
            <p14:sldId id="351"/>
            <p14:sldId id="477"/>
            <p14:sldId id="478"/>
            <p14:sldId id="479"/>
            <p14:sldId id="480"/>
            <p14:sldId id="481"/>
            <p14:sldId id="482"/>
            <p14:sldId id="483"/>
            <p14:sldId id="484"/>
            <p14:sldId id="48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957" autoAdjust="0"/>
    <p:restoredTop sz="88875" autoAdjust="0"/>
  </p:normalViewPr>
  <p:slideViewPr>
    <p:cSldViewPr snapToGrid="0">
      <p:cViewPr varScale="1">
        <p:scale>
          <a:sx n="118" d="100"/>
          <a:sy n="118" d="100"/>
        </p:scale>
        <p:origin x="701" y="8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ableStyles" Target="tableStyles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FA6385-4007-4673-A1B8-40EB755C5FD5}" type="datetimeFigureOut">
              <a:rPr lang="de-DE" smtClean="0"/>
              <a:t>22.06.2026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07F3DE-C806-4A9B-91EE-3190E0482AD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179671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049600-72A7-4AD0-A597-B68FCDEF32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76C4C722-DAEF-4747-A08E-06E9ABB346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FC6E9CE-6140-4A9D-8C66-469B5BD48B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A51650B-968E-4EF8-95E0-78BE32EA114E}" type="datetime1">
              <a:rPr lang="de-DE" smtClean="0"/>
              <a:t>22.06.2026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C743247-B6E4-41B1-B9D9-D10C9F3814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1CDBF26-4062-411B-904A-2D4B45A702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927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8A22B41-7686-4265-AEA9-987C85E1DC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23269E8-5A39-48D0-A114-5918432A67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45B0C1A-E376-4056-B2B8-FCEC6E20EC5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B5FDFBC-3B28-475A-8A9E-D7CE5A618071}" type="datetime1">
              <a:rPr lang="de-DE" smtClean="0"/>
              <a:t>22.06.2026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85E464F-9160-4D30-97E0-C4035CBA21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C228D07-DDD8-4E7D-99E0-5ABF489EC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46495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95B535-F8F1-4462-9DA2-F2A5C87D8C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EC5DC71-1613-49E4-9471-00C5D2C560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F9FF71F-0484-47D8-936D-0E52F0E7512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A20B03B-1B7B-4AAC-B1C7-9FA524443052}" type="datetime1">
              <a:rPr lang="de-DE" smtClean="0"/>
              <a:t>22.06.2026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EE6D419-25BD-4A34-9CFA-0CAC2BFC5C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2C6CFA0-0C43-4E53-B2F7-E21836216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529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15DECDC-2CAF-492A-A820-54F3419920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4913A42-88C8-41F3-AF00-2B2ED11ABE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267D310-667B-4503-A485-4D6E09E6C8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3A4DBDE-80C3-4919-B15B-0AA55FE4F55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F620241-1AA0-4356-95D0-040B67570C7F}" type="datetime1">
              <a:rPr lang="de-DE" smtClean="0"/>
              <a:t>22.06.2026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23D0571E-947C-4EEC-82B5-B57090FB88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D696F84-494B-446C-AC4F-3654942618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59569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7C1C871-DF33-49E6-ADB3-7FB19C782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B8388D8-174F-472A-84AF-BA5D9B5ABA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0FB24BBB-0585-4331-85FB-C45BB7BD09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A65954F-8A36-4E91-A935-382A4591A08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326447BD-652A-4799-82A3-168060CEFA1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C5BDDDFE-0B79-46A7-96C9-422FDD820E6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BFE0BA-4FD8-4140-B102-ADB0D984D108}" type="datetime1">
              <a:rPr lang="de-DE" smtClean="0"/>
              <a:t>22.06.2026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82B8FB52-EFF1-483E-9D8B-28892F480C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7D7C62B7-F3AD-4072-AA98-C8F9153CE3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3731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38DAD1-98DC-4AAE-B855-686ABA3B4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159A609C-4D4E-401A-B181-29A1A77FB28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C2EE9F9-50C3-4463-AAF4-BE59F4CF41E8}" type="datetime1">
              <a:rPr lang="de-DE" smtClean="0"/>
              <a:t>22.06.2026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A06DA16-ED91-47A5-9633-9D9714FC88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6E0967C-BB27-48D8-9119-8651736A08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07236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DC8FC598-4DA0-413F-A07D-FBB28589E83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762384D-430C-4DA2-BAF1-59FD921FC739}" type="datetime1">
              <a:rPr lang="de-DE" smtClean="0"/>
              <a:t>22.06.2026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69424B8-A2CF-4758-92A7-FA6EC2605A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C7239A2-042A-4B98-8AF0-DC7ED2E45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84934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F8E823-5568-40F0-91F1-39BBD21C67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8BC8C6A-0016-461A-8674-558FA12F7F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3262711-45B3-4E25-B18C-CD7EA78255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29000C2-CE9F-4F7C-B6E7-2086E02EA63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8EB27DA-43F6-4C4B-8E3C-7705CED6D411}" type="datetime1">
              <a:rPr lang="de-DE" smtClean="0"/>
              <a:t>22.06.2026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D6C63D0-8AA3-4943-85C1-ECB659BCB4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AFE169B-4464-4EFB-8AAA-7BC87FA98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76833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E46630-CC90-4EE0-89F8-0F6EAC420E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50D84E0B-5199-46B9-98BC-A78D4BCAD7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EB85318-EEE7-4AF0-8CF7-9633ECB827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99FD5FB-7C92-4717-9AA2-ABBBF682DB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394AF6E-4E0A-43BD-8F16-5AE3958461CC}" type="datetime1">
              <a:rPr lang="de-DE" smtClean="0"/>
              <a:t>22.06.2026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32AAAE8-0BF0-4424-8A5B-25C596F19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D27B736-4A0B-478D-A7FB-5705A37CEA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4282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3EF548-B8A4-4158-BEC7-038BDE173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5D626CE7-C233-4B8A-8A8E-F400836E0F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B17F5EF-304E-41FB-841B-16FC0182DD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24145F2-3E05-4609-929D-AAEC790A6531}" type="datetime1">
              <a:rPr lang="de-DE" smtClean="0"/>
              <a:t>22.06.2026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581AC02-6B88-4D31-A276-2081F79C21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61A3CAA-2CE7-48F2-A4C7-0E3F1E5AA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74734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222073C3-67C9-47CC-BE55-D9A6955114B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AB499C2D-7298-4DE8-8253-C16E532099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3A15FEC-07FC-4564-AECB-F162BF9E92A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1522982-7E23-4A57-9C60-F01418B372ED}" type="datetime1">
              <a:rPr lang="de-DE" smtClean="0"/>
              <a:t>22.06.2026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2D4D40D-E626-4078-91CA-00B9E646C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668643A-EA4D-4D92-9E40-05995864D5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0385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B30186-50EB-4569-A027-C38EDA6385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FD44D7BE-D056-49E6-957B-56F7B7B2FE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247939B-01BF-4EC0-BE80-CFBB2D98B4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40312-E1F2-426A-A814-38EECE827037}" type="datetime1">
              <a:rPr lang="de-DE" smtClean="0"/>
              <a:t>22.06.2026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34B95D5-6128-4C47-9E5C-3C0D571EA5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F743026-E759-4F75-9E3A-272095EBFE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80978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9304F8-C02B-42AE-B28D-ABE5177FE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AD47172-3CDA-48C6-B73E-655913A5DE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1EDDAFB-8043-4B23-A58B-47C8E26AA8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1C23D-B65D-42BF-8D34-283BA472E653}" type="datetime1">
              <a:rPr lang="de-DE" smtClean="0"/>
              <a:t>22.06.2026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4FD9038-D560-449C-AC69-E8592CD631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0C4BCF5-19D7-44C6-93CF-E8D52D47A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42214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7CADD2-3C9D-4835-80D5-CBB6607CDA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7718932-B649-4877-ACF2-DEEB69AADB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C72C302-3640-4406-AA74-38E40DCEC9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C4DF0-458C-421B-BD47-6A9F069CA99E}" type="datetime1">
              <a:rPr lang="de-DE" smtClean="0"/>
              <a:t>22.06.2026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0254148-2274-44AA-BFD2-90810C393C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DEB055D-1F67-42D7-92A0-8AA7C24CB0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75339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61F61F-0832-453A-B3A3-C9D8DC8373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11E6594-44AD-4F99-9303-05C380033E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37108A04-57C2-4E94-83FB-2F34A45B1C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97A100E-FEC8-4E43-ABD7-62365C510E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5A8F8-6A53-4710-BB5B-B0AA6E76E709}" type="datetime1">
              <a:rPr lang="de-DE" smtClean="0"/>
              <a:t>22.06.2026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000BFE8-2864-4770-B67A-96D6AE4C91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58625C8-BAB4-47FC-BC01-B56C81894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53032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0F968DF-EA77-468D-87C3-D77A92558E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4F82D98-BB0D-4A3E-8030-22509E8F3B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593014A-164A-468E-887E-9457B9206A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DB2873B-1C98-4120-B6DC-5B77C4C875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596548DE-2B5E-44CD-A049-ECC02FC52EE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2B77F02F-11AC-4C37-9F67-FD5B74B09C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265F8-AAD3-4B55-A255-379BAC6D4CC1}" type="datetime1">
              <a:rPr lang="de-DE" smtClean="0"/>
              <a:t>22.06.2026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1CC0DFBA-FD09-4E02-B510-86EA13DEFD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0C16707F-7F01-42AD-855D-A0DBD40C29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66967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7A86719-CABE-488F-BC2B-F8BC786171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54DF8B6D-4017-46BA-9872-152865CB3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46514-3B2E-4089-9218-B9B4ACE81D36}" type="datetime1">
              <a:rPr lang="de-DE" smtClean="0"/>
              <a:t>22.06.2026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646823B-90CC-4E66-8AD8-5E02A653E9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ED6BC18-0BCC-40B0-B74E-6337C5A5B3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47196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BFF61BA9-96A0-41FB-B955-0502537B13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275B0-9384-4AE0-A10D-41C8562B6F5C}" type="datetime1">
              <a:rPr lang="de-DE" smtClean="0"/>
              <a:t>22.06.2026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F3C6D298-4D73-4C3A-860A-FB147E3DB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2C2F33D-FB39-4E2F-B070-8BBBC3DEE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59353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7223FC4-A4F9-453D-AB83-D9C435B0E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E866D7E-FBCE-4F7F-AD7F-30A7E6027E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C875029-22C9-4417-B90B-74E139E57F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A00B1AB-6FB0-413A-BBBA-0876BC5BF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CEF05-C2D9-4656-A896-4BDC9952B140}" type="datetime1">
              <a:rPr lang="de-DE" smtClean="0"/>
              <a:t>22.06.2026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0529B87-83E1-4195-9EC9-48DC35B150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38868C8-B082-439C-921B-A5BA137C1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23975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B6E1DBB-DE30-4DF0-9D32-E816E0E6F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003AC2F9-6E5B-4BFD-B247-15E47951C7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92FD57AD-8511-445C-A305-912A2380D8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99447ACB-A493-4572-8C37-53ED09A67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B87E0-32E6-4DF4-93C8-1C8EDE697FBA}" type="datetime1">
              <a:rPr lang="de-DE" smtClean="0"/>
              <a:t>22.06.2026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3A7D557-2107-45C7-A2F2-7D5303A99B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5DFAC30-B23D-4897-95B3-7CDBB6F42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5509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D5F19B-D038-4C16-B726-5ADF3C0F6D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BAF67943-C285-4A75-85DF-567749528A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63F1712-29C5-4923-A639-7E90B449E4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6BED3-AFFB-4C5C-98F8-CB180AE18945}" type="datetime1">
              <a:rPr lang="de-DE" smtClean="0"/>
              <a:t>22.06.2026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40B8A40-DEAE-4596-AB95-40568DF8C3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9810F92-2077-4DE1-B213-666D7F191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39623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89A402CD-A87A-4D43-8037-D6F3F60B6A3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5805ACAD-9E91-4C4D-9129-D90803D959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F30F3DA-1AB1-4450-9BF7-37F617271D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6B2BC-0987-4007-9008-7C6A9A20508E}" type="datetime1">
              <a:rPr lang="de-DE" smtClean="0"/>
              <a:t>22.06.2026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BDC8E54-8C47-4CEB-BF6F-27B86357E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8A11D70-3986-4583-98F7-7A4A18D56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27286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E9A3F28-3ECD-483D-BFE8-FB8028D9F4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609600"/>
            <a:ext cx="10515600" cy="5567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187F33F-5037-4211-A57D-E38FCA5CAA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83923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E5AE5D47-C72F-4F54-8034-CDC2F2B84E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7ED68E3-86C3-4103-80DB-0B5F8C50FB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F4F6559-1CB1-4782-92D4-648DD43FDA5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A87218-C2B5-4E84-A999-5D5943247E78}" type="datetime1">
              <a:rPr lang="de-DE" smtClean="0"/>
              <a:t>22.06.2026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2F24DD8-568E-422A-A9AA-6CD5B0E1C7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FEE0030-3114-42E2-BF7F-870966610F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61746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>
            <a:extLst>
              <a:ext uri="{FF2B5EF4-FFF2-40B4-BE49-F238E27FC236}">
                <a16:creationId xmlns:a16="http://schemas.microsoft.com/office/drawing/2014/main" id="{7854AD07-F83A-32CB-DE77-AA337F3DFEF3}"/>
              </a:ext>
            </a:extLst>
          </p:cNvPr>
          <p:cNvSpPr/>
          <p:nvPr/>
        </p:nvSpPr>
        <p:spPr>
          <a:xfrm>
            <a:off x="0" y="1549021"/>
            <a:ext cx="12192000" cy="4569234"/>
          </a:xfrm>
          <a:prstGeom prst="rect">
            <a:avLst/>
          </a:prstGeom>
          <a:solidFill>
            <a:srgbClr val="EE8A22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AFCD795-5B8F-4ABE-9B00-7722800283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639838"/>
            <a:ext cx="9144000" cy="2387600"/>
          </a:xfrm>
        </p:spPr>
        <p:txBody>
          <a:bodyPr/>
          <a:lstStyle/>
          <a:p>
            <a: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  <a:t>POR</a:t>
            </a:r>
            <a:b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</a:br>
            <a:b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</a:br>
            <a: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  <a:t>Kurseinheit 10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76709C98-E7C1-4E63-B57F-959BEA886D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1</a:t>
            </a:fld>
            <a:endParaRPr lang="de-DE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F203D562-3FF6-BB9B-F77A-271F83C26A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74" t="24019" r="11490"/>
          <a:stretch>
            <a:fillRect/>
          </a:stretch>
        </p:blipFill>
        <p:spPr>
          <a:xfrm>
            <a:off x="-64851" y="4368839"/>
            <a:ext cx="3827835" cy="2140337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9C2FA637-C71B-FDE4-A1D3-B090E30D0E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2399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98424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Übersicht Versammlungsrecht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		Für die rechtliche Beurteilung versammlungsrechtlicher Maßnahmen ist die 			besondere Bedeutung von Art. 8 I GG als 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schlechthin konstitutives Grundrecht 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für die freiheitlich demokratische Grundordnung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relevant.</a:t>
            </a:r>
          </a:p>
          <a:p>
            <a:pPr lvl="0"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„Wechselwirkung“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Das Grundrecht einschränkende VersG ist seinerseits im 			Lichte der 	besonderen Bedeutung von Art. 8 I GG einschränkend auszulegen.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		Bundes-VersG gilt in Bbg fort (Art. 125a I GG), für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beachte das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VersFG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BE</a:t>
            </a:r>
          </a:p>
          <a:p>
            <a:pPr defTabSz="360000">
              <a:lnSpc>
                <a:spcPct val="150000"/>
              </a:lnSpc>
            </a:pPr>
            <a:r>
              <a:rPr lang="de-DE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		Versammlungsbegriff (eng)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	Zusammenkunft von mindestens 2 Personen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	zwecks gemeinschaftlicher Erörterung und Kundgabe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	mit dem Ziel der Teilhabe an der öffentlichen Meinungs­bildung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D139C6BF-B05E-40B4-915B-8B27E7713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7095733A-3B0C-1C3E-8369-B2E07933A5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9A0AE657-7353-A1C6-3C87-60D31C81E63E}"/>
              </a:ext>
            </a:extLst>
          </p:cNvPr>
          <p:cNvSpPr/>
          <p:nvPr/>
        </p:nvSpPr>
        <p:spPr>
          <a:xfrm>
            <a:off x="0" y="102357"/>
            <a:ext cx="2333243" cy="92087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POR</a:t>
            </a:r>
          </a:p>
          <a:p>
            <a:pPr algn="ctr"/>
            <a:r>
              <a:rPr lang="de-DE" dirty="0"/>
              <a:t>Kurseinheit 10</a:t>
            </a:r>
          </a:p>
        </p:txBody>
      </p:sp>
    </p:spTree>
    <p:extLst>
      <p:ext uri="{BB962C8B-B14F-4D97-AF65-F5344CB8AC3E}">
        <p14:creationId xmlns:p14="http://schemas.microsoft.com/office/powerpoint/2010/main" val="1876726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98424" cy="5835013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		Versammlungsarten</a:t>
            </a:r>
          </a:p>
          <a:p>
            <a:pPr lvl="0" defTabSz="360000">
              <a:lnSpc>
                <a:spcPct val="150000"/>
              </a:lnSpc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D139C6BF-B05E-40B4-915B-8B27E7713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2" name="Gerade Verbindung mit Pfeil 11">
            <a:extLst>
              <a:ext uri="{FF2B5EF4-FFF2-40B4-BE49-F238E27FC236}">
                <a16:creationId xmlns:a16="http://schemas.microsoft.com/office/drawing/2014/main" id="{E2EBA93A-2A19-4D10-ACBB-F40F047F0156}"/>
              </a:ext>
            </a:extLst>
          </p:cNvPr>
          <p:cNvCxnSpPr>
            <a:cxnSpLocks/>
          </p:cNvCxnSpPr>
          <p:nvPr/>
        </p:nvCxnSpPr>
        <p:spPr>
          <a:xfrm>
            <a:off x="2498260" y="1127464"/>
            <a:ext cx="1" cy="28771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mit Pfeil 12">
            <a:extLst>
              <a:ext uri="{FF2B5EF4-FFF2-40B4-BE49-F238E27FC236}">
                <a16:creationId xmlns:a16="http://schemas.microsoft.com/office/drawing/2014/main" id="{3DC3A17A-F1CC-4DCD-B1A8-D19E99C1D279}"/>
              </a:ext>
            </a:extLst>
          </p:cNvPr>
          <p:cNvCxnSpPr>
            <a:cxnSpLocks/>
          </p:cNvCxnSpPr>
          <p:nvPr/>
        </p:nvCxnSpPr>
        <p:spPr>
          <a:xfrm>
            <a:off x="2478192" y="1127463"/>
            <a:ext cx="234000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feld 13">
            <a:extLst>
              <a:ext uri="{FF2B5EF4-FFF2-40B4-BE49-F238E27FC236}">
                <a16:creationId xmlns:a16="http://schemas.microsoft.com/office/drawing/2014/main" id="{CCE2F6A4-9C46-46DC-B58A-51FB1830A45A}"/>
              </a:ext>
            </a:extLst>
          </p:cNvPr>
          <p:cNvSpPr txBox="1"/>
          <p:nvPr/>
        </p:nvSpPr>
        <p:spPr>
          <a:xfrm>
            <a:off x="1091953" y="1415179"/>
            <a:ext cx="2146113" cy="490810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Öffentlich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Teilnehmerkreis ist nicht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indivi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-duell begrenzt („normale De-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monstration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“)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B6C7A02F-8943-4ED7-AD8C-0B9378436C7B}"/>
              </a:ext>
            </a:extLst>
          </p:cNvPr>
          <p:cNvSpPr txBox="1"/>
          <p:nvPr/>
        </p:nvSpPr>
        <p:spPr>
          <a:xfrm>
            <a:off x="3764133" y="1415179"/>
            <a:ext cx="8078680" cy="490810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nicht-öffentlich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	im VersG kaum geregelt, vgl. etwa § 3 I VersG („</a:t>
            </a:r>
            <a:r>
              <a:rPr lang="de-DE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öffent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	</a:t>
            </a:r>
            <a:r>
              <a:rPr lang="de-DE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lich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oder in einer Versammlung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“), vgl. auch §§ 21, 23, 	28 VersG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	i.Ü. gilt allgemeines Gefahrenabwehrrecht (ASOG,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	in verfassungskonformer Auslegung unter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Berücksichti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gung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der Bedeutung von Art. 8 I GG („Wechselwirkung“):</a:t>
            </a:r>
          </a:p>
          <a:p>
            <a:pPr lvl="0"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1.	Unmittelbare Gefahr nötig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2.	Schutzgut mit Verfassungsrang nötig</a:t>
            </a:r>
          </a:p>
        </p:txBody>
      </p:sp>
      <p:cxnSp>
        <p:nvCxnSpPr>
          <p:cNvPr id="23" name="Gerade Verbindung mit Pfeil 22">
            <a:extLst>
              <a:ext uri="{FF2B5EF4-FFF2-40B4-BE49-F238E27FC236}">
                <a16:creationId xmlns:a16="http://schemas.microsoft.com/office/drawing/2014/main" id="{1BC3106F-A787-46A3-B26F-877055EAAB44}"/>
              </a:ext>
            </a:extLst>
          </p:cNvPr>
          <p:cNvCxnSpPr>
            <a:cxnSpLocks/>
          </p:cNvCxnSpPr>
          <p:nvPr/>
        </p:nvCxnSpPr>
        <p:spPr>
          <a:xfrm>
            <a:off x="2498260" y="4856084"/>
            <a:ext cx="0" cy="146720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rader Verbinder 24">
            <a:extLst>
              <a:ext uri="{FF2B5EF4-FFF2-40B4-BE49-F238E27FC236}">
                <a16:creationId xmlns:a16="http://schemas.microsoft.com/office/drawing/2014/main" id="{1C27D251-4B0C-465F-BA0C-86332893250C}"/>
              </a:ext>
            </a:extLst>
          </p:cNvPr>
          <p:cNvCxnSpPr>
            <a:cxnSpLocks/>
          </p:cNvCxnSpPr>
          <p:nvPr/>
        </p:nvCxnSpPr>
        <p:spPr>
          <a:xfrm flipV="1">
            <a:off x="3480173" y="1599792"/>
            <a:ext cx="0" cy="472349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hteck 4">
            <a:extLst>
              <a:ext uri="{FF2B5EF4-FFF2-40B4-BE49-F238E27FC236}">
                <a16:creationId xmlns:a16="http://schemas.microsoft.com/office/drawing/2014/main" id="{6E1A363D-2F8F-F379-F44C-D1EFF2730D02}"/>
              </a:ext>
            </a:extLst>
          </p:cNvPr>
          <p:cNvSpPr/>
          <p:nvPr/>
        </p:nvSpPr>
        <p:spPr>
          <a:xfrm>
            <a:off x="0" y="102357"/>
            <a:ext cx="2224391" cy="66288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POR</a:t>
            </a:r>
          </a:p>
          <a:p>
            <a:pPr algn="ctr"/>
            <a:r>
              <a:rPr lang="de-DE" dirty="0"/>
              <a:t>Kurseinheit 10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B2DF5282-1119-8928-E625-ADC56CF41D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2642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98424" cy="5835013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D139C6BF-B05E-40B4-915B-8B27E7713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3" name="Gerade Verbindung mit Pfeil 12">
            <a:extLst>
              <a:ext uri="{FF2B5EF4-FFF2-40B4-BE49-F238E27FC236}">
                <a16:creationId xmlns:a16="http://schemas.microsoft.com/office/drawing/2014/main" id="{3DC3A17A-F1CC-4DCD-B1A8-D19E99C1D279}"/>
              </a:ext>
            </a:extLst>
          </p:cNvPr>
          <p:cNvCxnSpPr>
            <a:cxnSpLocks/>
          </p:cNvCxnSpPr>
          <p:nvPr/>
        </p:nvCxnSpPr>
        <p:spPr>
          <a:xfrm>
            <a:off x="2498260" y="430408"/>
            <a:ext cx="8100000" cy="288683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feld 13">
            <a:extLst>
              <a:ext uri="{FF2B5EF4-FFF2-40B4-BE49-F238E27FC236}">
                <a16:creationId xmlns:a16="http://schemas.microsoft.com/office/drawing/2014/main" id="{CCE2F6A4-9C46-46DC-B58A-51FB1830A45A}"/>
              </a:ext>
            </a:extLst>
          </p:cNvPr>
          <p:cNvSpPr txBox="1"/>
          <p:nvPr/>
        </p:nvSpPr>
        <p:spPr>
          <a:xfrm>
            <a:off x="1091952" y="570271"/>
            <a:ext cx="8345010" cy="600808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unter freiem Himmel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	fehlende seitliche Begrenzung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	öffentlicher Raum / öffentliches Forum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(„inmitten eines allgemeinen Publikumsverkehrs“)</a:t>
            </a:r>
          </a:p>
          <a:p>
            <a:pPr defTabSz="360000">
              <a:lnSpc>
                <a:spcPct val="150000"/>
              </a:lnSpc>
            </a:pPr>
            <a:endParaRPr lang="de-DE" sz="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 15 I, II VersG: Verbot u. Auflagen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(≠ Nebenbestimmung 	i.S.v. § 36 II Nr. 4 VwVfG, da Vers. nur anmeldepflichtig, 	nicht genehmigungspflichtig (§ 14 VersG: Anmeldepflicht 	entfällt bei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Spontanvers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bzw. verkürzte Frist bei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Eilvers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</a:p>
          <a:p>
            <a:pPr defTabSz="360000">
              <a:lnSpc>
                <a:spcPct val="150000"/>
              </a:lnSpc>
            </a:pPr>
            <a:endParaRPr lang="de-DE" sz="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 15 III, IV VersG: Auflösung u. „erst recht“ Minusmaß-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nahmen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(z.B. Sicherstellung gefährlicher Sachen)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B6C7A02F-8943-4ED7-AD8C-0B9378436C7B}"/>
              </a:ext>
            </a:extLst>
          </p:cNvPr>
          <p:cNvSpPr txBox="1"/>
          <p:nvPr/>
        </p:nvSpPr>
        <p:spPr>
          <a:xfrm>
            <a:off x="9596761" y="570271"/>
            <a:ext cx="2743199" cy="600808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de-DE" sz="2400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geschlosse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  <a:p>
            <a:pPr defTabSz="360000">
              <a:lnSpc>
                <a:spcPct val="150000"/>
              </a:lnSpc>
            </a:pPr>
            <a:r>
              <a:rPr lang="de-DE" sz="2400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nen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Räumen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 5 VersG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	Verbot u. 		„erst recht“ 	Auflagen</a:t>
            </a:r>
          </a:p>
          <a:p>
            <a:pPr defTabSz="360000">
              <a:lnSpc>
                <a:spcPct val="150000"/>
              </a:lnSpc>
            </a:pPr>
            <a:r>
              <a:rPr lang="de-DE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 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 13 VersG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	Auflösung u. 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Minusmaßn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		(§ 13 I 2 VersG)</a:t>
            </a:r>
          </a:p>
        </p:txBody>
      </p:sp>
      <p:cxnSp>
        <p:nvCxnSpPr>
          <p:cNvPr id="9" name="Gerade Verbindung mit Pfeil 8">
            <a:extLst>
              <a:ext uri="{FF2B5EF4-FFF2-40B4-BE49-F238E27FC236}">
                <a16:creationId xmlns:a16="http://schemas.microsoft.com/office/drawing/2014/main" id="{5443165A-51F9-4112-87E7-A1FD15DBA5EA}"/>
              </a:ext>
            </a:extLst>
          </p:cNvPr>
          <p:cNvCxnSpPr>
            <a:cxnSpLocks/>
          </p:cNvCxnSpPr>
          <p:nvPr/>
        </p:nvCxnSpPr>
        <p:spPr>
          <a:xfrm flipH="1">
            <a:off x="2491165" y="141725"/>
            <a:ext cx="7095" cy="64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r Verbinder 14">
            <a:extLst>
              <a:ext uri="{FF2B5EF4-FFF2-40B4-BE49-F238E27FC236}">
                <a16:creationId xmlns:a16="http://schemas.microsoft.com/office/drawing/2014/main" id="{94555082-4871-4128-93F4-C4DA0914AF54}"/>
              </a:ext>
            </a:extLst>
          </p:cNvPr>
          <p:cNvCxnSpPr>
            <a:cxnSpLocks/>
          </p:cNvCxnSpPr>
          <p:nvPr/>
        </p:nvCxnSpPr>
        <p:spPr>
          <a:xfrm flipV="1">
            <a:off x="9454842" y="789726"/>
            <a:ext cx="0" cy="5760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Grafik 4">
            <a:extLst>
              <a:ext uri="{FF2B5EF4-FFF2-40B4-BE49-F238E27FC236}">
                <a16:creationId xmlns:a16="http://schemas.microsoft.com/office/drawing/2014/main" id="{E7B86E10-5B2F-1231-5452-17DD61CAD9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10754365" y="1"/>
            <a:ext cx="1437633" cy="731332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876D1440-123E-614B-951A-E4612782DE02}"/>
              </a:ext>
            </a:extLst>
          </p:cNvPr>
          <p:cNvSpPr/>
          <p:nvPr/>
        </p:nvSpPr>
        <p:spPr>
          <a:xfrm>
            <a:off x="0" y="102357"/>
            <a:ext cx="1997413" cy="513728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POR</a:t>
            </a:r>
          </a:p>
          <a:p>
            <a:pPr algn="ctr"/>
            <a:r>
              <a:rPr lang="de-DE" dirty="0"/>
              <a:t>Kurseinheit 10</a:t>
            </a:r>
          </a:p>
        </p:txBody>
      </p:sp>
    </p:spTree>
    <p:extLst>
      <p:ext uri="{BB962C8B-B14F-4D97-AF65-F5344CB8AC3E}">
        <p14:creationId xmlns:p14="http://schemas.microsoft.com/office/powerpoint/2010/main" val="1458731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98424" cy="5835013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C.		Konzentrationswirkung und Sperrwirkung („Polizeifestigkeit“)</a:t>
            </a:r>
          </a:p>
          <a:p>
            <a:pPr lvl="0" defTabSz="360000">
              <a:lnSpc>
                <a:spcPct val="150000"/>
              </a:lnSpc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D139C6BF-B05E-40B4-915B-8B27E7713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CCE2F6A4-9C46-46DC-B58A-51FB1830A45A}"/>
              </a:ext>
            </a:extLst>
          </p:cNvPr>
          <p:cNvSpPr txBox="1"/>
          <p:nvPr/>
        </p:nvSpPr>
        <p:spPr>
          <a:xfrm>
            <a:off x="1091953" y="1415179"/>
            <a:ext cx="4752515" cy="516317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Konzentrationswirkung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	besteht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ggü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straßen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verkehrs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	rechtlichen Genehmigungen 	(insbes. § 29 StVO und § 11 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BerlStrG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§ 18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BbgStrG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versammlungsimmanente Nut-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zung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der Straße ist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genehmi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gungsfrei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(sonst Umgehung 	von § 14 VersG)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B6C7A02F-8943-4ED7-AD8C-0B9378436C7B}"/>
              </a:ext>
            </a:extLst>
          </p:cNvPr>
          <p:cNvSpPr txBox="1"/>
          <p:nvPr/>
        </p:nvSpPr>
        <p:spPr>
          <a:xfrm>
            <a:off x="6347533" y="1415179"/>
            <a:ext cx="4752514" cy="516317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Sperrwirkung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	besteht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ggü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dem allgemeinen 	Gefahrenabwehrrecht, aller-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dings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nach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hM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nur…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	während der Versammlung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	bzgl. ver­sammlungsspezifischer 	Gefahren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ggü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den Versammlungsteil-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nehmern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" name="Gerade Verbindung mit Pfeil 9">
            <a:extLst>
              <a:ext uri="{FF2B5EF4-FFF2-40B4-BE49-F238E27FC236}">
                <a16:creationId xmlns:a16="http://schemas.microsoft.com/office/drawing/2014/main" id="{885470D1-9730-4E6A-AB11-67467DEAC47E}"/>
              </a:ext>
            </a:extLst>
          </p:cNvPr>
          <p:cNvCxnSpPr>
            <a:cxnSpLocks/>
          </p:cNvCxnSpPr>
          <p:nvPr/>
        </p:nvCxnSpPr>
        <p:spPr>
          <a:xfrm flipH="1">
            <a:off x="3216000" y="1235179"/>
            <a:ext cx="288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id="{DFBC48A1-5A42-473C-837D-91E75676A479}"/>
              </a:ext>
            </a:extLst>
          </p:cNvPr>
          <p:cNvCxnSpPr>
            <a:cxnSpLocks/>
          </p:cNvCxnSpPr>
          <p:nvPr/>
        </p:nvCxnSpPr>
        <p:spPr>
          <a:xfrm>
            <a:off x="6096000" y="1235179"/>
            <a:ext cx="288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hteck 4">
            <a:extLst>
              <a:ext uri="{FF2B5EF4-FFF2-40B4-BE49-F238E27FC236}">
                <a16:creationId xmlns:a16="http://schemas.microsoft.com/office/drawing/2014/main" id="{5FDEF0BF-2E40-2ABC-43B7-BDF354E20464}"/>
              </a:ext>
            </a:extLst>
          </p:cNvPr>
          <p:cNvSpPr/>
          <p:nvPr/>
        </p:nvSpPr>
        <p:spPr>
          <a:xfrm>
            <a:off x="0" y="102357"/>
            <a:ext cx="2224391" cy="66288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POR</a:t>
            </a:r>
          </a:p>
          <a:p>
            <a:pPr algn="ctr"/>
            <a:r>
              <a:rPr lang="de-DE" dirty="0"/>
              <a:t>Kurseinheit 10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C26997CC-9065-BD9C-DF58-6DAA8B5202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10330755" y="1"/>
            <a:ext cx="1861244" cy="94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956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540152"/>
            <a:ext cx="11961181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D.		Prüfung von § 15 I VersG bzw. § 15 III VersG</a:t>
            </a:r>
          </a:p>
          <a:p>
            <a:pPr lvl="0"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RGL</a:t>
            </a:r>
          </a:p>
          <a:p>
            <a:pPr lvl="0"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	§ 15 VersG gilt in Bbg fort (Art. 125a I GG), für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beachte das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VersFG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BE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II.		</a:t>
            </a:r>
            <a:r>
              <a:rPr lang="de-DE" sz="2400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Vorauss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(materiell)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unmittelbare (gegenwärtige) Gefahr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Schutzgut der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öff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Sicherheit / Ordnung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a)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restriktive Auslegung wegen Bedeutung von Art. 8 I GG („Wechselwirkung“)</a:t>
            </a:r>
          </a:p>
          <a:p>
            <a:pPr defTabSz="360000">
              <a:lnSpc>
                <a:spcPct val="150000"/>
              </a:lnSpc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D139C6BF-B05E-40B4-915B-8B27E7713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8" name="Gerade Verbindung mit Pfeil 7">
            <a:extLst>
              <a:ext uri="{FF2B5EF4-FFF2-40B4-BE49-F238E27FC236}">
                <a16:creationId xmlns:a16="http://schemas.microsoft.com/office/drawing/2014/main" id="{6772D5B4-880E-4B82-AD77-87D71FA99339}"/>
              </a:ext>
            </a:extLst>
          </p:cNvPr>
          <p:cNvCxnSpPr>
            <a:cxnSpLocks/>
          </p:cNvCxnSpPr>
          <p:nvPr/>
        </p:nvCxnSpPr>
        <p:spPr>
          <a:xfrm flipH="1">
            <a:off x="1776000" y="4019584"/>
            <a:ext cx="4320000" cy="288000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Gerade Verbindung mit Pfeil 8">
            <a:extLst>
              <a:ext uri="{FF2B5EF4-FFF2-40B4-BE49-F238E27FC236}">
                <a16:creationId xmlns:a16="http://schemas.microsoft.com/office/drawing/2014/main" id="{F503E407-A42A-4828-849B-DBB581DA8FCE}"/>
              </a:ext>
            </a:extLst>
          </p:cNvPr>
          <p:cNvCxnSpPr>
            <a:cxnSpLocks/>
          </p:cNvCxnSpPr>
          <p:nvPr/>
        </p:nvCxnSpPr>
        <p:spPr>
          <a:xfrm flipH="1">
            <a:off x="6096000" y="4019584"/>
            <a:ext cx="0" cy="288000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mit Pfeil 12">
            <a:extLst>
              <a:ext uri="{FF2B5EF4-FFF2-40B4-BE49-F238E27FC236}">
                <a16:creationId xmlns:a16="http://schemas.microsoft.com/office/drawing/2014/main" id="{A26E2D8E-33D6-4B35-8B4F-3FDF5E17E856}"/>
              </a:ext>
            </a:extLst>
          </p:cNvPr>
          <p:cNvCxnSpPr>
            <a:cxnSpLocks/>
          </p:cNvCxnSpPr>
          <p:nvPr/>
        </p:nvCxnSpPr>
        <p:spPr>
          <a:xfrm>
            <a:off x="6096000" y="4019584"/>
            <a:ext cx="3901852" cy="314388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feld 16">
            <a:extLst>
              <a:ext uri="{FF2B5EF4-FFF2-40B4-BE49-F238E27FC236}">
                <a16:creationId xmlns:a16="http://schemas.microsoft.com/office/drawing/2014/main" id="{9FD418C3-E6F4-4812-B1B7-414CFD66858C}"/>
              </a:ext>
            </a:extLst>
          </p:cNvPr>
          <p:cNvSpPr txBox="1"/>
          <p:nvPr/>
        </p:nvSpPr>
        <p:spPr>
          <a:xfrm>
            <a:off x="1095380" y="4262636"/>
            <a:ext cx="2806473" cy="221357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Schutz elementarer Rechtsgüter (Verfassungsrang)</a:t>
            </a: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5A9207DC-B00F-4F6C-B0B8-BD6044975314}"/>
              </a:ext>
            </a:extLst>
          </p:cNvPr>
          <p:cNvSpPr txBox="1"/>
          <p:nvPr/>
        </p:nvSpPr>
        <p:spPr>
          <a:xfrm>
            <a:off x="4536493" y="4236249"/>
            <a:ext cx="3104671" cy="223996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Gefahrenprognose auf Tatsachen beruhend (nicht nur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Behauptun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-gen / Vermutungen)</a:t>
            </a: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6385A639-AB1F-4EE1-8146-5F44E2CD0F9D}"/>
              </a:ext>
            </a:extLst>
          </p:cNvPr>
          <p:cNvSpPr txBox="1"/>
          <p:nvPr/>
        </p:nvSpPr>
        <p:spPr>
          <a:xfrm>
            <a:off x="8288452" y="4236249"/>
            <a:ext cx="3065348" cy="223996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Schadenswahrschein-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lichkeit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so hoch, dass späteres Einschreiten unzureichend wäre</a:t>
            </a: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8EA6F31F-9CB2-CCB2-12D5-981BBAA239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2A973D6E-6D78-19D9-65E3-7AC83C84F60B}"/>
              </a:ext>
            </a:extLst>
          </p:cNvPr>
          <p:cNvSpPr/>
          <p:nvPr/>
        </p:nvSpPr>
        <p:spPr>
          <a:xfrm>
            <a:off x="0" y="102357"/>
            <a:ext cx="2224391" cy="66288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POR</a:t>
            </a:r>
          </a:p>
          <a:p>
            <a:pPr algn="ctr"/>
            <a:r>
              <a:rPr lang="de-DE" dirty="0"/>
              <a:t>Kurseinheit 10</a:t>
            </a:r>
          </a:p>
        </p:txBody>
      </p:sp>
    </p:spTree>
    <p:extLst>
      <p:ext uri="{BB962C8B-B14F-4D97-AF65-F5344CB8AC3E}">
        <p14:creationId xmlns:p14="http://schemas.microsoft.com/office/powerpoint/2010/main" val="3114372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762914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b)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Problem: Öffentliche Ordnung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 ungeschriebene Verhaltensanforderungen als unerlässliche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Vorauss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. für 				ein geordnetes Zusammenleben (Kritik: unbestimmt)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unanwendbar bzgl. des Inhalts der kollektiven Meinungsäußerung (Art. 5 I 			GG), da allgemeine Gesetze i.S.v. Art. 5 II GG abschließend (Vermutung 				zugunsten freier Rede)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anwendbar bzgl. Art und Weise sowie Zeit und Ort (Art. 8 I GG), sofern „Ein-		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schüchterungseffekt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 oder „Provokationswirkung“, 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dazu genauer Fall 14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Störer / Ordnungspflicht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	vgl. §§ 13 ff ASOG (vgl. §§ 5 ff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); problematisch insbes. Notstands-				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pflicht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der Versammlung, da GR-Schutzpflicht bzgl. Art. 8 I GG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D139C6BF-B05E-40B4-915B-8B27E7713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8CBF254B-7AB6-1719-CC98-EB2E2C6C6F00}"/>
              </a:ext>
            </a:extLst>
          </p:cNvPr>
          <p:cNvSpPr/>
          <p:nvPr/>
        </p:nvSpPr>
        <p:spPr>
          <a:xfrm>
            <a:off x="0" y="102357"/>
            <a:ext cx="2224391" cy="66288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POR</a:t>
            </a:r>
          </a:p>
          <a:p>
            <a:pPr algn="ctr"/>
            <a:r>
              <a:rPr lang="de-DE" dirty="0"/>
              <a:t>Kurseinheit 10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C90F62E6-DB70-B729-099A-2D2E307ABE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10051915" y="1"/>
            <a:ext cx="2140084" cy="1088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102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762914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III.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Rechtsfolge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	Ermessen (unter Wahrung der Verhältnismäßigkeit: „Wechselwirkung“)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dabei folgende Aspekte: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Verbot als </a:t>
            </a:r>
            <a:r>
              <a:rPr lang="de-DE" sz="2400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ultima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ratio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d.h. Vorrang von Auflagen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	ebenso: Vorrang von Minusmaßnahmen vor Auflösung einer Versammlung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Kooperationsmodell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	je größer Kooperationsbereitschaft des Veranstalters mit Staat, desto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weni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		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ger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sind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versammlungsrechtl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Maßnahmen gerechtfertigt (und umgekehrt)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Selbstbestimmungsrecht der Versammlung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insbes. bzgl. Art und Weise sowie Zeit und Ort (Maßstab: Art. 8 I GG), ferner 			bzgl. Inhalt (Maßstab: Art. 5 I 1 GG) → relevant wegen GR-Schranken!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D139C6BF-B05E-40B4-915B-8B27E7713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BEDCE19F-EEB7-1F7E-09E1-9D7ECC980C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10051915" y="1"/>
            <a:ext cx="2140084" cy="1088672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11C593F4-D0D5-F7F9-63A6-33B2B3F01292}"/>
              </a:ext>
            </a:extLst>
          </p:cNvPr>
          <p:cNvSpPr/>
          <p:nvPr/>
        </p:nvSpPr>
        <p:spPr>
          <a:xfrm>
            <a:off x="0" y="63447"/>
            <a:ext cx="2224391" cy="66288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POR</a:t>
            </a:r>
          </a:p>
          <a:p>
            <a:pPr algn="ctr"/>
            <a:r>
              <a:rPr lang="de-DE" dirty="0"/>
              <a:t>Kurseinheit 10</a:t>
            </a:r>
          </a:p>
        </p:txBody>
      </p:sp>
    </p:spTree>
    <p:extLst>
      <p:ext uri="{BB962C8B-B14F-4D97-AF65-F5344CB8AC3E}">
        <p14:creationId xmlns:p14="http://schemas.microsoft.com/office/powerpoint/2010/main" val="2234905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E61B1F-36EF-5181-5D0C-9AB64F2083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>
            <a:extLst>
              <a:ext uri="{FF2B5EF4-FFF2-40B4-BE49-F238E27FC236}">
                <a16:creationId xmlns:a16="http://schemas.microsoft.com/office/drawing/2014/main" id="{31EEBA73-D50D-ABA5-6BC1-7C0EB746A7E0}"/>
              </a:ext>
            </a:extLst>
          </p:cNvPr>
          <p:cNvSpPr/>
          <p:nvPr/>
        </p:nvSpPr>
        <p:spPr>
          <a:xfrm>
            <a:off x="0" y="1549021"/>
            <a:ext cx="12192000" cy="4569234"/>
          </a:xfrm>
          <a:prstGeom prst="rect">
            <a:avLst/>
          </a:prstGeom>
          <a:solidFill>
            <a:srgbClr val="EE8A22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B8C157-8652-B887-14A3-93EC152D25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191216"/>
            <a:ext cx="9144000" cy="2387600"/>
          </a:xfrm>
        </p:spPr>
        <p:txBody>
          <a:bodyPr/>
          <a:lstStyle/>
          <a:p>
            <a: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  <a:t>Grundrechte</a:t>
            </a:r>
            <a:b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</a:br>
            <a:b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</a:br>
            <a:r>
              <a:rPr lang="de-DE" sz="4400" dirty="0">
                <a:solidFill>
                  <a:schemeClr val="bg1"/>
                </a:solidFill>
                <a:latin typeface="Frutiger" panose="020B0500000000000000" pitchFamily="34" charset="0"/>
              </a:rPr>
              <a:t>FALL 9 – Ohne Deckel gibt‘s Krach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ACA93AB7-ED4A-CAE2-8ED6-5BF081551A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9</a:t>
            </a:fld>
            <a:endParaRPr 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CCD57A36-00EA-AB6B-67B2-8A12749F1C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E685370E-E88D-F9C0-9E01-2994F6214D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09" t="31584"/>
          <a:stretch>
            <a:fillRect/>
          </a:stretch>
        </p:blipFill>
        <p:spPr>
          <a:xfrm>
            <a:off x="5221421" y="4781729"/>
            <a:ext cx="3215702" cy="1690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509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71791" cy="6204345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ctr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Fall 9: Ohne Deckel gibt‘s Krach</a:t>
            </a:r>
            <a:endParaRPr lang="de-DE" sz="2400" b="1" u="sng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97100" marR="0" lvl="0" indent="0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Textfeld 30">
            <a:extLst>
              <a:ext uri="{FF2B5EF4-FFF2-40B4-BE49-F238E27FC236}">
                <a16:creationId xmlns:a16="http://schemas.microsoft.com/office/drawing/2014/main" id="{09585795-9C8F-4ADF-A4A4-3BEB9EED62C4}"/>
              </a:ext>
            </a:extLst>
          </p:cNvPr>
          <p:cNvSpPr txBox="1"/>
          <p:nvPr/>
        </p:nvSpPr>
        <p:spPr>
          <a:xfrm>
            <a:off x="665078" y="1248705"/>
            <a:ext cx="2196110" cy="334295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lvl="0" defTabSz="360000">
              <a:lnSpc>
                <a:spcPct val="150000"/>
              </a:lnSpc>
              <a:defRPr/>
            </a:pPr>
            <a:r>
              <a:rPr lang="de-DE" sz="2400" b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Maßnahmen</a:t>
            </a:r>
            <a:endParaRPr kumimoji="0" lang="de-DE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1.	Auflagen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	Auflösung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	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Platzverweis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4.	Abdrängen</a:t>
            </a:r>
          </a:p>
        </p:txBody>
      </p:sp>
      <p:cxnSp>
        <p:nvCxnSpPr>
          <p:cNvPr id="22" name="Gerade Verbindung mit Pfeil 21">
            <a:extLst>
              <a:ext uri="{FF2B5EF4-FFF2-40B4-BE49-F238E27FC236}">
                <a16:creationId xmlns:a16="http://schemas.microsoft.com/office/drawing/2014/main" id="{3F20952B-F312-47D9-94BD-43A33D0B3854}"/>
              </a:ext>
            </a:extLst>
          </p:cNvPr>
          <p:cNvCxnSpPr>
            <a:cxnSpLocks/>
          </p:cNvCxnSpPr>
          <p:nvPr/>
        </p:nvCxnSpPr>
        <p:spPr>
          <a:xfrm>
            <a:off x="8305800" y="1293451"/>
            <a:ext cx="0" cy="5004000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id="{BBEFE190-A819-4370-A3D3-5545A8EF3C98}"/>
              </a:ext>
            </a:extLst>
          </p:cNvPr>
          <p:cNvCxnSpPr>
            <a:cxnSpLocks/>
          </p:cNvCxnSpPr>
          <p:nvPr/>
        </p:nvCxnSpPr>
        <p:spPr>
          <a:xfrm flipH="1">
            <a:off x="9736186" y="1283500"/>
            <a:ext cx="0" cy="1440000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mit Pfeil 14">
            <a:extLst>
              <a:ext uri="{FF2B5EF4-FFF2-40B4-BE49-F238E27FC236}">
                <a16:creationId xmlns:a16="http://schemas.microsoft.com/office/drawing/2014/main" id="{1A892559-CFC6-41D9-A235-03F6068383A3}"/>
              </a:ext>
            </a:extLst>
          </p:cNvPr>
          <p:cNvCxnSpPr>
            <a:cxnSpLocks/>
          </p:cNvCxnSpPr>
          <p:nvPr/>
        </p:nvCxnSpPr>
        <p:spPr>
          <a:xfrm>
            <a:off x="9736186" y="4857451"/>
            <a:ext cx="0" cy="1440000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feld 17">
            <a:extLst>
              <a:ext uri="{FF2B5EF4-FFF2-40B4-BE49-F238E27FC236}">
                <a16:creationId xmlns:a16="http://schemas.microsoft.com/office/drawing/2014/main" id="{B4ABDEB0-7A44-4194-9553-896A10059F85}"/>
              </a:ext>
            </a:extLst>
          </p:cNvPr>
          <p:cNvSpPr txBox="1"/>
          <p:nvPr/>
        </p:nvSpPr>
        <p:spPr>
          <a:xfrm>
            <a:off x="2861187" y="1248705"/>
            <a:ext cx="5336073" cy="334295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lvl="0" defTabSz="360000">
              <a:lnSpc>
                <a:spcPct val="150000"/>
              </a:lnSpc>
              <a:defRPr/>
            </a:pPr>
            <a:r>
              <a:rPr lang="de-DE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DE" sz="2400" b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RGL</a:t>
            </a:r>
            <a:endParaRPr kumimoji="0" lang="de-DE" sz="24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→ § 15 I VersG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§ 15 III VersG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§ 29 I ASOG (§ 16 I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§ 8 I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VwVfGBln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§§ 6, 9, 12 VwVG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(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§§ 53, 54, 58, 60 ff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PolG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4CAA6503-7691-4A35-8FB8-54A5B1EAF3D4}"/>
              </a:ext>
            </a:extLst>
          </p:cNvPr>
          <p:cNvSpPr txBox="1"/>
          <p:nvPr/>
        </p:nvSpPr>
        <p:spPr>
          <a:xfrm>
            <a:off x="665077" y="5049998"/>
            <a:ext cx="7528679" cy="167147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lvl="0" defTabSz="360000">
              <a:lnSpc>
                <a:spcPct val="150000"/>
              </a:lnSpc>
              <a:defRPr/>
            </a:pPr>
            <a:r>
              <a:rPr lang="de-DE" sz="2400" b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Veranstalter V:</a:t>
            </a:r>
            <a:r>
              <a:rPr lang="de-DE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→	Klage auf </a:t>
            </a:r>
            <a:r>
              <a:rPr lang="de-DE" sz="24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Festst</a:t>
            </a:r>
            <a:r>
              <a:rPr lang="de-DE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der </a:t>
            </a:r>
            <a:r>
              <a:rPr lang="de-DE" sz="24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Rw</a:t>
            </a:r>
            <a:r>
              <a:rPr lang="de-DE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		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Maßnahmen 1 – 3 = VA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		→ Maßnahme 4 = Realakt (auch VA?)</a:t>
            </a:r>
          </a:p>
        </p:txBody>
      </p:sp>
      <p:cxnSp>
        <p:nvCxnSpPr>
          <p:cNvPr id="27" name="Gerade Verbindung mit Pfeil 26">
            <a:extLst>
              <a:ext uri="{FF2B5EF4-FFF2-40B4-BE49-F238E27FC236}">
                <a16:creationId xmlns:a16="http://schemas.microsoft.com/office/drawing/2014/main" id="{911C7F9D-F142-49D8-B8DB-F7E483DA09E0}"/>
              </a:ext>
            </a:extLst>
          </p:cNvPr>
          <p:cNvCxnSpPr>
            <a:cxnSpLocks/>
          </p:cNvCxnSpPr>
          <p:nvPr/>
        </p:nvCxnSpPr>
        <p:spPr>
          <a:xfrm>
            <a:off x="9736186" y="2714588"/>
            <a:ext cx="1440000" cy="1404000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Gerade Verbindung mit Pfeil 28">
            <a:extLst>
              <a:ext uri="{FF2B5EF4-FFF2-40B4-BE49-F238E27FC236}">
                <a16:creationId xmlns:a16="http://schemas.microsoft.com/office/drawing/2014/main" id="{C0837E18-EC84-4BCD-89D5-8971D2336AC3}"/>
              </a:ext>
            </a:extLst>
          </p:cNvPr>
          <p:cNvCxnSpPr>
            <a:cxnSpLocks/>
          </p:cNvCxnSpPr>
          <p:nvPr/>
        </p:nvCxnSpPr>
        <p:spPr>
          <a:xfrm>
            <a:off x="9736186" y="4863724"/>
            <a:ext cx="1440000" cy="1404000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feld 29">
            <a:extLst>
              <a:ext uri="{FF2B5EF4-FFF2-40B4-BE49-F238E27FC236}">
                <a16:creationId xmlns:a16="http://schemas.microsoft.com/office/drawing/2014/main" id="{436D1179-AB1E-4195-9116-54DD13F4E084}"/>
              </a:ext>
            </a:extLst>
          </p:cNvPr>
          <p:cNvSpPr txBox="1"/>
          <p:nvPr/>
        </p:nvSpPr>
        <p:spPr>
          <a:xfrm>
            <a:off x="8388970" y="3726426"/>
            <a:ext cx="1181940" cy="121098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lvl="0" algn="ctr" defTabSz="360000">
              <a:lnSpc>
                <a:spcPct val="150000"/>
              </a:lnSpc>
              <a:defRPr/>
            </a:pPr>
            <a:r>
              <a:rPr kumimoji="0" lang="de-DE" sz="24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Unfälle</a:t>
            </a:r>
          </a:p>
        </p:txBody>
      </p:sp>
      <p:sp>
        <p:nvSpPr>
          <p:cNvPr id="32" name="Textfeld 31">
            <a:extLst>
              <a:ext uri="{FF2B5EF4-FFF2-40B4-BE49-F238E27FC236}">
                <a16:creationId xmlns:a16="http://schemas.microsoft.com/office/drawing/2014/main" id="{6C36DB4A-F43D-4645-9AB0-C85F678447B0}"/>
              </a:ext>
            </a:extLst>
          </p:cNvPr>
          <p:cNvSpPr txBox="1"/>
          <p:nvPr/>
        </p:nvSpPr>
        <p:spPr>
          <a:xfrm>
            <a:off x="9197287" y="3172062"/>
            <a:ext cx="1569826" cy="156209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lvl="0" algn="ctr" defTabSz="360000">
              <a:lnSpc>
                <a:spcPct val="150000"/>
              </a:lnSpc>
              <a:defRPr/>
            </a:pPr>
            <a:r>
              <a:rPr kumimoji="0" lang="de-DE" sz="2400" b="1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</a:p>
          <a:p>
            <a:pPr lvl="0" algn="ctr" defTabSz="360000">
              <a:lnSpc>
                <a:spcPct val="150000"/>
              </a:lnSpc>
              <a:defRPr/>
            </a:pPr>
            <a:r>
              <a:rPr lang="de-DE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</a:p>
          <a:p>
            <a:pPr lvl="0" algn="ctr" defTabSz="360000">
              <a:lnSpc>
                <a:spcPct val="150000"/>
              </a:lnSpc>
              <a:defRPr/>
            </a:pPr>
            <a:r>
              <a:rPr kumimoji="0" lang="de-DE" sz="2400" b="1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</a:p>
        </p:txBody>
      </p:sp>
      <p:cxnSp>
        <p:nvCxnSpPr>
          <p:cNvPr id="34" name="Gerade Verbindung mit Pfeil 33">
            <a:extLst>
              <a:ext uri="{FF2B5EF4-FFF2-40B4-BE49-F238E27FC236}">
                <a16:creationId xmlns:a16="http://schemas.microsoft.com/office/drawing/2014/main" id="{71E86426-CC39-491F-BEC3-AE7C3C925A6E}"/>
              </a:ext>
            </a:extLst>
          </p:cNvPr>
          <p:cNvCxnSpPr>
            <a:cxnSpLocks/>
          </p:cNvCxnSpPr>
          <p:nvPr/>
        </p:nvCxnSpPr>
        <p:spPr>
          <a:xfrm>
            <a:off x="9023100" y="1283499"/>
            <a:ext cx="0" cy="2088000"/>
          </a:xfrm>
          <a:prstGeom prst="straightConnector1">
            <a:avLst/>
          </a:prstGeom>
          <a:ln w="3810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feld 34">
            <a:extLst>
              <a:ext uri="{FF2B5EF4-FFF2-40B4-BE49-F238E27FC236}">
                <a16:creationId xmlns:a16="http://schemas.microsoft.com/office/drawing/2014/main" id="{702CD944-4562-4DB4-AC40-C1BF36812A8B}"/>
              </a:ext>
            </a:extLst>
          </p:cNvPr>
          <p:cNvSpPr txBox="1"/>
          <p:nvPr/>
        </p:nvSpPr>
        <p:spPr>
          <a:xfrm>
            <a:off x="9736186" y="4269496"/>
            <a:ext cx="1790737" cy="131153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lvl="0" algn="ctr" defTabSz="360000">
              <a:lnSpc>
                <a:spcPct val="150000"/>
              </a:lnSpc>
              <a:defRPr/>
            </a:pPr>
            <a:r>
              <a:rPr kumimoji="0" lang="de-DE" sz="24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Vers.</a:t>
            </a:r>
          </a:p>
        </p:txBody>
      </p:sp>
      <p:cxnSp>
        <p:nvCxnSpPr>
          <p:cNvPr id="36" name="Gerade Verbindung mit Pfeil 35">
            <a:extLst>
              <a:ext uri="{FF2B5EF4-FFF2-40B4-BE49-F238E27FC236}">
                <a16:creationId xmlns:a16="http://schemas.microsoft.com/office/drawing/2014/main" id="{4E868E60-3F5E-40E2-BEB9-07A1FEFB8906}"/>
              </a:ext>
            </a:extLst>
          </p:cNvPr>
          <p:cNvCxnSpPr>
            <a:cxnSpLocks/>
          </p:cNvCxnSpPr>
          <p:nvPr/>
        </p:nvCxnSpPr>
        <p:spPr>
          <a:xfrm>
            <a:off x="9020187" y="4857451"/>
            <a:ext cx="0" cy="1440000"/>
          </a:xfrm>
          <a:prstGeom prst="straightConnector1">
            <a:avLst/>
          </a:prstGeom>
          <a:ln w="3810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Gerade Verbindung mit Pfeil 37">
            <a:extLst>
              <a:ext uri="{FF2B5EF4-FFF2-40B4-BE49-F238E27FC236}">
                <a16:creationId xmlns:a16="http://schemas.microsoft.com/office/drawing/2014/main" id="{55A09355-9308-44AB-99D1-087302DBAAB5}"/>
              </a:ext>
            </a:extLst>
          </p:cNvPr>
          <p:cNvCxnSpPr>
            <a:cxnSpLocks/>
          </p:cNvCxnSpPr>
          <p:nvPr/>
        </p:nvCxnSpPr>
        <p:spPr>
          <a:xfrm>
            <a:off x="1763133" y="4591659"/>
            <a:ext cx="0" cy="540000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hteck 4">
            <a:extLst>
              <a:ext uri="{FF2B5EF4-FFF2-40B4-BE49-F238E27FC236}">
                <a16:creationId xmlns:a16="http://schemas.microsoft.com/office/drawing/2014/main" id="{7B4ACFBB-E80E-23C9-5C7B-ED65EEBAB80B}"/>
              </a:ext>
            </a:extLst>
          </p:cNvPr>
          <p:cNvSpPr/>
          <p:nvPr/>
        </p:nvSpPr>
        <p:spPr>
          <a:xfrm>
            <a:off x="0" y="102357"/>
            <a:ext cx="2224391" cy="66288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POR</a:t>
            </a:r>
          </a:p>
          <a:p>
            <a:pPr algn="ctr"/>
            <a:r>
              <a:rPr lang="de-DE" dirty="0"/>
              <a:t>FALL 9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9185B384-1EA7-DF9D-9713-5ED3FE77E1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10051915" y="1"/>
            <a:ext cx="2140084" cy="1088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6079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629748" cy="6573677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lvl="1" algn="ctr" defTabSz="360000">
              <a:lnSpc>
                <a:spcPct val="150000"/>
              </a:lnSpc>
            </a:pPr>
            <a:r>
              <a:rPr lang="de-DE" sz="2400" b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Fall 9: Ohne Deckel gibt‘s Krach</a:t>
            </a:r>
          </a:p>
          <a:p>
            <a:pPr defTabSz="360000">
              <a:lnSpc>
                <a:spcPct val="150000"/>
              </a:lnSpc>
            </a:pPr>
            <a:endParaRPr lang="de-DE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		Z / SEV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 40 I 1 VwGO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öff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.-rechtliche Streitigkeit nichtverfassungsrechtlicher Art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	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Öff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.-rechtliche streitentscheidende Normen („modifizierte Subjektstheorie“) 			=	einseitige Berechtigung oder Verpflichtung eines Hoheitsträgers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	§ 15 I VersG und § 15 III VersG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§ 29 I ASOG (§ 16 I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97100"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§ 8 I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VwVfGBln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, §§ 6, 9, 12 VwVG (§§ 53, 54, 58, 60 ff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PolG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		i.Ü. Auflagen, Auflösung, Platzverweis und Abdrängen als typisch hoheitliche 			Handlungsformen (VA und unmittelbarer Zwang)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		§ 23 I EGGVG (-), da Schwerpunkt = präventive Gefahrenabwehr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64866F5A-B9F8-4405-B1C7-8CCA4B07F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E2E1B138-2F9E-C83B-6670-210200D8DF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10051915" y="1"/>
            <a:ext cx="2140084" cy="1088672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5168AC37-48D1-E1AA-A9B8-431A3FB03D3E}"/>
              </a:ext>
            </a:extLst>
          </p:cNvPr>
          <p:cNvSpPr/>
          <p:nvPr/>
        </p:nvSpPr>
        <p:spPr>
          <a:xfrm>
            <a:off x="0" y="102357"/>
            <a:ext cx="2224391" cy="66288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POR</a:t>
            </a:r>
          </a:p>
          <a:p>
            <a:pPr algn="ctr"/>
            <a:r>
              <a:rPr lang="de-DE" dirty="0"/>
              <a:t>FALL 9</a:t>
            </a:r>
          </a:p>
        </p:txBody>
      </p:sp>
    </p:spTree>
    <p:extLst>
      <p:ext uri="{BB962C8B-B14F-4D97-AF65-F5344CB8AC3E}">
        <p14:creationId xmlns:p14="http://schemas.microsoft.com/office/powerpoint/2010/main" val="2173811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961181" cy="5281016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§§ 45, 52 VwGO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III.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§§ 61, 63 VwGO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V / Land als Rechtsträger (ggf. Behörde: § 61 Nr. 3 VwGO)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</a:p>
          <a:p>
            <a:pPr defTabSz="360000">
              <a:lnSpc>
                <a:spcPct val="150000"/>
              </a:lnSpc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IV.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§§ 88, 86 III VwGO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Klägerisches Begehren + Vorrang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maßnahmespezifischen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Rechtsschutzes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FFKl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(§ 113 I 4 VwGO)?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64866F5A-B9F8-4405-B1C7-8CCA4B07F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id="{C88486CC-E551-41F5-BB31-7AC991157930}"/>
              </a:ext>
            </a:extLst>
          </p:cNvPr>
          <p:cNvCxnSpPr>
            <a:cxnSpLocks/>
          </p:cNvCxnSpPr>
          <p:nvPr/>
        </p:nvCxnSpPr>
        <p:spPr>
          <a:xfrm flipH="1">
            <a:off x="1942967" y="1776717"/>
            <a:ext cx="216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34621989-F501-410F-8F93-F44987FF8FC1}"/>
              </a:ext>
            </a:extLst>
          </p:cNvPr>
          <p:cNvCxnSpPr>
            <a:cxnSpLocks/>
          </p:cNvCxnSpPr>
          <p:nvPr/>
        </p:nvCxnSpPr>
        <p:spPr>
          <a:xfrm>
            <a:off x="4102967" y="1776717"/>
            <a:ext cx="216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feld 6">
            <a:extLst>
              <a:ext uri="{FF2B5EF4-FFF2-40B4-BE49-F238E27FC236}">
                <a16:creationId xmlns:a16="http://schemas.microsoft.com/office/drawing/2014/main" id="{9A022BED-E0AE-4DC9-8292-57CC533B7183}"/>
              </a:ext>
            </a:extLst>
          </p:cNvPr>
          <p:cNvSpPr txBox="1"/>
          <p:nvPr/>
        </p:nvSpPr>
        <p:spPr>
          <a:xfrm>
            <a:off x="1136342" y="2059619"/>
            <a:ext cx="4190260" cy="166900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 V = § 61 Nr. 1 VwGO: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„</a:t>
            </a:r>
            <a:r>
              <a:rPr lang="de-DE" sz="2400" i="1" dirty="0">
                <a:latin typeface="Arial" panose="020B0604020202020204" pitchFamily="34" charset="0"/>
                <a:cs typeface="Arial" panose="020B0604020202020204" pitchFamily="34" charset="0"/>
              </a:rPr>
              <a:t>natürliche Personen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7A084EBA-F389-42E8-AD31-71E8D1397561}"/>
              </a:ext>
            </a:extLst>
          </p:cNvPr>
          <p:cNvSpPr txBox="1"/>
          <p:nvPr/>
        </p:nvSpPr>
        <p:spPr>
          <a:xfrm>
            <a:off x="5069150" y="2059619"/>
            <a:ext cx="6622741" cy="166900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lvl="0" defTabSz="360000">
              <a:lnSpc>
                <a:spcPct val="150000"/>
              </a:lnSpc>
              <a:defRPr/>
            </a:pP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oder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	V = § 61 Nr. 2 VwGO: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		„</a:t>
            </a:r>
            <a:r>
              <a:rPr lang="de-DE" sz="2400" i="1" dirty="0">
                <a:latin typeface="Arial" panose="020B0604020202020204" pitchFamily="34" charset="0"/>
                <a:cs typeface="Arial" panose="020B0604020202020204" pitchFamily="34" charset="0"/>
              </a:rPr>
              <a:t>Vereinigungen, soweit ihnen ein 						Recht zustehen kann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“ (Art. 8 I GG)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9" name="Gerade Verbindung mit Pfeil 8">
            <a:extLst>
              <a:ext uri="{FF2B5EF4-FFF2-40B4-BE49-F238E27FC236}">
                <a16:creationId xmlns:a16="http://schemas.microsoft.com/office/drawing/2014/main" id="{0721C155-EB9A-46E8-8753-483808CD1143}"/>
              </a:ext>
            </a:extLst>
          </p:cNvPr>
          <p:cNvCxnSpPr>
            <a:cxnSpLocks/>
          </p:cNvCxnSpPr>
          <p:nvPr/>
        </p:nvCxnSpPr>
        <p:spPr>
          <a:xfrm>
            <a:off x="3231471" y="5636350"/>
            <a:ext cx="1" cy="72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hteck 9">
            <a:extLst>
              <a:ext uri="{FF2B5EF4-FFF2-40B4-BE49-F238E27FC236}">
                <a16:creationId xmlns:a16="http://schemas.microsoft.com/office/drawing/2014/main" id="{03F24A56-0111-F056-A61C-4CCCA880EF8A}"/>
              </a:ext>
            </a:extLst>
          </p:cNvPr>
          <p:cNvSpPr/>
          <p:nvPr/>
        </p:nvSpPr>
        <p:spPr>
          <a:xfrm>
            <a:off x="0" y="102357"/>
            <a:ext cx="2224391" cy="66288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POR</a:t>
            </a:r>
          </a:p>
          <a:p>
            <a:pPr algn="ctr"/>
            <a:r>
              <a:rPr lang="de-DE" dirty="0"/>
              <a:t>FALL 9</a:t>
            </a:r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A08E1452-98C5-DC42-6A30-B0C13D4E27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10051915" y="1"/>
            <a:ext cx="2140084" cy="1088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3238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961181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 i.S.v. § 35 S. 1 VwVfG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Regelung im Einzelfall mit Außenwirkung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 unproblematisch bzgl. Auflagen, Auflösung und Platzverweis (+)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Abdrängen: 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primär Realakt, evtl. konkludenter Duldungs-VA?</a:t>
            </a: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64866F5A-B9F8-4405-B1C7-8CCA4B07F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9" name="Gerade Verbindung mit Pfeil 8">
            <a:extLst>
              <a:ext uri="{FF2B5EF4-FFF2-40B4-BE49-F238E27FC236}">
                <a16:creationId xmlns:a16="http://schemas.microsoft.com/office/drawing/2014/main" id="{1B8D309C-6E85-4722-88B5-AA82EAE93588}"/>
              </a:ext>
            </a:extLst>
          </p:cNvPr>
          <p:cNvCxnSpPr>
            <a:cxnSpLocks/>
          </p:cNvCxnSpPr>
          <p:nvPr/>
        </p:nvCxnSpPr>
        <p:spPr>
          <a:xfrm flipH="1">
            <a:off x="2496000" y="2289361"/>
            <a:ext cx="360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Gerade Verbindung mit Pfeil 9">
            <a:extLst>
              <a:ext uri="{FF2B5EF4-FFF2-40B4-BE49-F238E27FC236}">
                <a16:creationId xmlns:a16="http://schemas.microsoft.com/office/drawing/2014/main" id="{1168CBB6-264E-4949-824D-38555C157E7F}"/>
              </a:ext>
            </a:extLst>
          </p:cNvPr>
          <p:cNvCxnSpPr>
            <a:cxnSpLocks/>
          </p:cNvCxnSpPr>
          <p:nvPr/>
        </p:nvCxnSpPr>
        <p:spPr>
          <a:xfrm>
            <a:off x="6093039" y="2289361"/>
            <a:ext cx="360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feld 10">
            <a:extLst>
              <a:ext uri="{FF2B5EF4-FFF2-40B4-BE49-F238E27FC236}">
                <a16:creationId xmlns:a16="http://schemas.microsoft.com/office/drawing/2014/main" id="{A7534FE5-2495-4BCE-A2CF-5E6D73647540}"/>
              </a:ext>
            </a:extLst>
          </p:cNvPr>
          <p:cNvSpPr txBox="1"/>
          <p:nvPr/>
        </p:nvSpPr>
        <p:spPr>
          <a:xfrm>
            <a:off x="1074198" y="2556770"/>
            <a:ext cx="4921190" cy="389729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(+)	bei Anwesenheit des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Betroffe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-		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nen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möglich, da für Wirksam-		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keit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notwendige Bekanntgabe 		möglich (§§ 43, 41 VwVfG)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(+) 	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Menschenbild des GG (Maß-			nahmen nur vollziehen mit 			Duldungspflicht, Art. 1 I GG)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3FABF87F-5179-48DD-8F63-89D62196BA20}"/>
              </a:ext>
            </a:extLst>
          </p:cNvPr>
          <p:cNvSpPr txBox="1"/>
          <p:nvPr/>
        </p:nvSpPr>
        <p:spPr>
          <a:xfrm>
            <a:off x="6196614" y="2556770"/>
            <a:ext cx="5764568" cy="389729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(-)		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Konstruktion historisch überholt 				(früher Verw.-Rechtsweg nur bei VA)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(-)		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effektiver Rechtsschutz (Art. 19 IV 			GG) auch bei Realakt (z.B. allg.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FKl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</a:p>
          <a:p>
            <a:pPr defTabSz="360000">
              <a:lnSpc>
                <a:spcPct val="150000"/>
              </a:lnSpc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Hinweis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so in Klausur mit neuerer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Rspr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empfehlenswert (dann: allg.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FKl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prüfen)]</a:t>
            </a: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6" name="Gerade Verbindung mit Pfeil 15">
            <a:extLst>
              <a:ext uri="{FF2B5EF4-FFF2-40B4-BE49-F238E27FC236}">
                <a16:creationId xmlns:a16="http://schemas.microsoft.com/office/drawing/2014/main" id="{F36D79DF-3EC9-4FCC-B9AA-CAAA934D2889}"/>
              </a:ext>
            </a:extLst>
          </p:cNvPr>
          <p:cNvCxnSpPr>
            <a:cxnSpLocks/>
          </p:cNvCxnSpPr>
          <p:nvPr/>
        </p:nvCxnSpPr>
        <p:spPr>
          <a:xfrm>
            <a:off x="9693039" y="4888902"/>
            <a:ext cx="0" cy="36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mit Pfeil 16">
            <a:extLst>
              <a:ext uri="{FF2B5EF4-FFF2-40B4-BE49-F238E27FC236}">
                <a16:creationId xmlns:a16="http://schemas.microsoft.com/office/drawing/2014/main" id="{C027F121-8630-4701-BDBA-84A67CDBA19F}"/>
              </a:ext>
            </a:extLst>
          </p:cNvPr>
          <p:cNvCxnSpPr>
            <a:cxnSpLocks/>
          </p:cNvCxnSpPr>
          <p:nvPr/>
        </p:nvCxnSpPr>
        <p:spPr>
          <a:xfrm>
            <a:off x="2496000" y="6356350"/>
            <a:ext cx="0" cy="36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mit Pfeil 11">
            <a:extLst>
              <a:ext uri="{FF2B5EF4-FFF2-40B4-BE49-F238E27FC236}">
                <a16:creationId xmlns:a16="http://schemas.microsoft.com/office/drawing/2014/main" id="{74CD11BF-0317-45E0-8A9D-0A14CC33DBFC}"/>
              </a:ext>
            </a:extLst>
          </p:cNvPr>
          <p:cNvCxnSpPr>
            <a:cxnSpLocks/>
          </p:cNvCxnSpPr>
          <p:nvPr/>
        </p:nvCxnSpPr>
        <p:spPr>
          <a:xfrm>
            <a:off x="3229563" y="403934"/>
            <a:ext cx="1" cy="36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hteck 4">
            <a:extLst>
              <a:ext uri="{FF2B5EF4-FFF2-40B4-BE49-F238E27FC236}">
                <a16:creationId xmlns:a16="http://schemas.microsoft.com/office/drawing/2014/main" id="{6B3BEE2D-0B58-7D25-F5BC-50A72F33D794}"/>
              </a:ext>
            </a:extLst>
          </p:cNvPr>
          <p:cNvSpPr/>
          <p:nvPr/>
        </p:nvSpPr>
        <p:spPr>
          <a:xfrm>
            <a:off x="0" y="102357"/>
            <a:ext cx="2224391" cy="66288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POR</a:t>
            </a:r>
          </a:p>
          <a:p>
            <a:pPr algn="ctr"/>
            <a:r>
              <a:rPr lang="de-DE" dirty="0"/>
              <a:t>FALL 9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8DFFBEF0-2DC9-1551-AB23-961D008983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10324289" y="1"/>
            <a:ext cx="1867709" cy="950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122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916288"/>
            <a:ext cx="11961181" cy="3065024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Erledigung i.S.v. § 43 II VwVfG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Wegfall der Beschwer durch Zeitablauf (+)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„vorher“ i.S.v. § 113 I 4 VwGO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vor letzter mündlicher Verhandlung (+)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aber nach Klageerhebung wegen Systematik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Abschnitt §§ 107 ff VwGO (-)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hier: 	vorprozessuale Erledigung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d.h. ggf. § 113 I 4 VwGO analog bei 						planwidriger Regelungslücke und vergleichbarer Interessenlage?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64866F5A-B9F8-4405-B1C7-8CCA4B07F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7" name="Gerade Verbindung mit Pfeil 16">
            <a:extLst>
              <a:ext uri="{FF2B5EF4-FFF2-40B4-BE49-F238E27FC236}">
                <a16:creationId xmlns:a16="http://schemas.microsoft.com/office/drawing/2014/main" id="{C027F121-8630-4701-BDBA-84A67CDBA19F}"/>
              </a:ext>
            </a:extLst>
          </p:cNvPr>
          <p:cNvCxnSpPr>
            <a:cxnSpLocks/>
          </p:cNvCxnSpPr>
          <p:nvPr/>
        </p:nvCxnSpPr>
        <p:spPr>
          <a:xfrm>
            <a:off x="2496000" y="783702"/>
            <a:ext cx="0" cy="36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mit Pfeil 11">
            <a:extLst>
              <a:ext uri="{FF2B5EF4-FFF2-40B4-BE49-F238E27FC236}">
                <a16:creationId xmlns:a16="http://schemas.microsoft.com/office/drawing/2014/main" id="{CB26A5F0-C913-4343-B606-15FC0D58451F}"/>
              </a:ext>
            </a:extLst>
          </p:cNvPr>
          <p:cNvCxnSpPr>
            <a:cxnSpLocks/>
          </p:cNvCxnSpPr>
          <p:nvPr/>
        </p:nvCxnSpPr>
        <p:spPr>
          <a:xfrm flipH="1">
            <a:off x="6084163" y="3824588"/>
            <a:ext cx="11837" cy="28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Grafik 4">
            <a:extLst>
              <a:ext uri="{FF2B5EF4-FFF2-40B4-BE49-F238E27FC236}">
                <a16:creationId xmlns:a16="http://schemas.microsoft.com/office/drawing/2014/main" id="{44D0B724-5028-4176-DE15-49579F2586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10051915" y="1"/>
            <a:ext cx="2140084" cy="1088672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93694882-BFF7-F7AE-01A0-5FA0EFB42DE6}"/>
              </a:ext>
            </a:extLst>
          </p:cNvPr>
          <p:cNvSpPr/>
          <p:nvPr/>
        </p:nvSpPr>
        <p:spPr>
          <a:xfrm>
            <a:off x="0" y="102357"/>
            <a:ext cx="2224391" cy="66288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POR</a:t>
            </a:r>
          </a:p>
          <a:p>
            <a:pPr algn="ctr"/>
            <a:r>
              <a:rPr lang="de-DE" dirty="0"/>
              <a:t>FALL 9</a:t>
            </a:r>
          </a:p>
        </p:txBody>
      </p:sp>
    </p:spTree>
    <p:extLst>
      <p:ext uri="{BB962C8B-B14F-4D97-AF65-F5344CB8AC3E}">
        <p14:creationId xmlns:p14="http://schemas.microsoft.com/office/powerpoint/2010/main" val="1768556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98424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ctr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§ 113 I 4 VwGO analog bei vorprozessualer Erledigung?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5.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Zw.-Erg.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4 x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FFKl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(§ 113 I 4 VwGO analog)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→ § 44 VwGO (+)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D139C6BF-B05E-40B4-915B-8B27E7713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55B4782A-ECD6-447C-917A-4962C74B5074}"/>
              </a:ext>
            </a:extLst>
          </p:cNvPr>
          <p:cNvSpPr txBox="1"/>
          <p:nvPr/>
        </p:nvSpPr>
        <p:spPr>
          <a:xfrm>
            <a:off x="1056640" y="1528882"/>
            <a:ext cx="4815841" cy="440140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MM (-)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da keine planwidrige 						Regelungslücke, da allg. 				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FKl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(§ 43 I, 1. Alt. VwGO)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→	dagegen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VA begründet nur Rechte und Pflichten, ist aber selbst kein konkretes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Rechtsver-hältnis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(= im Einzelfall sind Rechte und Pflichten streitig)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C1CC47A4-58E5-421E-9EC8-15D22B726DD8}"/>
              </a:ext>
            </a:extLst>
          </p:cNvPr>
          <p:cNvSpPr txBox="1"/>
          <p:nvPr/>
        </p:nvSpPr>
        <p:spPr>
          <a:xfrm>
            <a:off x="6319519" y="1528882"/>
            <a:ext cx="4815841" cy="440140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hM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(+), da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→	spezifischer VA Bezug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→ zufälliger Zeitpunkt der 	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Erledi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	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gung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(kurz vor oder nach Klage-	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erhebung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→	effektiver Rechtsschutz (Art. 19 	IV GG) verlangt	Überprüfbarkeit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→	Gewohnheitsrecht</a:t>
            </a:r>
          </a:p>
        </p:txBody>
      </p:sp>
      <p:cxnSp>
        <p:nvCxnSpPr>
          <p:cNvPr id="7" name="Gerade Verbindung mit Pfeil 6">
            <a:extLst>
              <a:ext uri="{FF2B5EF4-FFF2-40B4-BE49-F238E27FC236}">
                <a16:creationId xmlns:a16="http://schemas.microsoft.com/office/drawing/2014/main" id="{01331CC4-649F-4B4C-88D9-A4434D89E272}"/>
              </a:ext>
            </a:extLst>
          </p:cNvPr>
          <p:cNvCxnSpPr>
            <a:cxnSpLocks/>
          </p:cNvCxnSpPr>
          <p:nvPr/>
        </p:nvCxnSpPr>
        <p:spPr>
          <a:xfrm flipH="1">
            <a:off x="2513016" y="1135880"/>
            <a:ext cx="360000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Gerade Verbindung mit Pfeil 7">
            <a:extLst>
              <a:ext uri="{FF2B5EF4-FFF2-40B4-BE49-F238E27FC236}">
                <a16:creationId xmlns:a16="http://schemas.microsoft.com/office/drawing/2014/main" id="{35B074F8-A5A5-4F4E-848A-3381E0FD8FB2}"/>
              </a:ext>
            </a:extLst>
          </p:cNvPr>
          <p:cNvCxnSpPr>
            <a:cxnSpLocks/>
          </p:cNvCxnSpPr>
          <p:nvPr/>
        </p:nvCxnSpPr>
        <p:spPr>
          <a:xfrm>
            <a:off x="6096000" y="1135880"/>
            <a:ext cx="360000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Gerade Verbindung mit Pfeil 8">
            <a:extLst>
              <a:ext uri="{FF2B5EF4-FFF2-40B4-BE49-F238E27FC236}">
                <a16:creationId xmlns:a16="http://schemas.microsoft.com/office/drawing/2014/main" id="{5891BC5C-BB88-406D-85F7-DA762E066752}"/>
              </a:ext>
            </a:extLst>
          </p:cNvPr>
          <p:cNvCxnSpPr>
            <a:cxnSpLocks/>
          </p:cNvCxnSpPr>
          <p:nvPr/>
        </p:nvCxnSpPr>
        <p:spPr>
          <a:xfrm>
            <a:off x="9696000" y="5805993"/>
            <a:ext cx="0" cy="36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Gerade Verbindung mit Pfeil 9">
            <a:extLst>
              <a:ext uri="{FF2B5EF4-FFF2-40B4-BE49-F238E27FC236}">
                <a16:creationId xmlns:a16="http://schemas.microsoft.com/office/drawing/2014/main" id="{3E538158-75C1-471A-B806-0A1B8E3DF780}"/>
              </a:ext>
            </a:extLst>
          </p:cNvPr>
          <p:cNvCxnSpPr>
            <a:cxnSpLocks/>
          </p:cNvCxnSpPr>
          <p:nvPr/>
        </p:nvCxnSpPr>
        <p:spPr>
          <a:xfrm>
            <a:off x="6093041" y="200272"/>
            <a:ext cx="0" cy="54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hteck 10">
            <a:extLst>
              <a:ext uri="{FF2B5EF4-FFF2-40B4-BE49-F238E27FC236}">
                <a16:creationId xmlns:a16="http://schemas.microsoft.com/office/drawing/2014/main" id="{0C0439C1-4343-01D2-54E6-68134DFBD82B}"/>
              </a:ext>
            </a:extLst>
          </p:cNvPr>
          <p:cNvSpPr/>
          <p:nvPr/>
        </p:nvSpPr>
        <p:spPr>
          <a:xfrm>
            <a:off x="0" y="102357"/>
            <a:ext cx="2224391" cy="66288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POR</a:t>
            </a:r>
          </a:p>
          <a:p>
            <a:pPr algn="ctr"/>
            <a:r>
              <a:rPr lang="de-DE" dirty="0"/>
              <a:t>FALL 9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022DFD89-7C40-D69F-7881-E20F948C62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10051915" y="1"/>
            <a:ext cx="2140084" cy="1088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065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851690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Bes. SEV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(Qualifiziertes) Fortsetzungsfeststellungsinteresse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a)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kumimoji="0" lang="de-DE" sz="24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Präjudizinteresse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Vorbereitung eines Entschädigungsanspruchs (-)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	bei vorprozessualer Erledigung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ratio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(Erhaltung der Früchte eines bereits 				begonnenen Prozesses) nicht einschlägig, da unmittelbar Klage beim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or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				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dentlichen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Gericht (vgl. Art. 34 S. 3 GG für Amtshaftung, § 40 II 1 VwGO für 			Aufopferung) möglich, d.h. prozessunökonomisch, zwei Gerichte zu belasten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i.Ü. hier kein möglicher Entschädigungsanspruch ersichtlich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b)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Wiederholungsgefahr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fraglich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	konkrete Gefahr, dass künftig ein vergleichbarer VA unter im Wesentlichen 			unveränderten tatsächlichen und rechtlichen Umständen erlassen wird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D139C6BF-B05E-40B4-915B-8B27E7713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500E6C28-27C6-7F29-37A2-F9C4E1AE62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10051915" y="1"/>
            <a:ext cx="2140084" cy="1088672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0925A1BD-0FE7-51D9-1412-0BA5AF81B942}"/>
              </a:ext>
            </a:extLst>
          </p:cNvPr>
          <p:cNvSpPr/>
          <p:nvPr/>
        </p:nvSpPr>
        <p:spPr>
          <a:xfrm>
            <a:off x="0" y="102357"/>
            <a:ext cx="2224391" cy="66288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POR</a:t>
            </a:r>
          </a:p>
          <a:p>
            <a:pPr algn="ctr"/>
            <a:r>
              <a:rPr lang="de-DE" dirty="0"/>
              <a:t>FALL 9</a:t>
            </a:r>
          </a:p>
        </p:txBody>
      </p:sp>
    </p:spTree>
    <p:extLst>
      <p:ext uri="{BB962C8B-B14F-4D97-AF65-F5344CB8AC3E}">
        <p14:creationId xmlns:p14="http://schemas.microsoft.com/office/powerpoint/2010/main" val="94743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961181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c)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Rehabilitationsinteresse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schwerwiegender GR-Eingriff möglich (+)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 Art. 8 I GG als schlechthin konstitutives Grundrecht für die Freiheitlich 						Demokratische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Grundordnung, ggf. auch Art. 5 I 1 GG (Meinungsfreiheit)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bzgl. Abdrängen als unmittelbarer Zwang: Art. 2 II 1 GG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→ zudem kurzfristige Erledigung: Art. 19 IV GG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Klagebefugnis: § 42 II VwGO analog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 Ausschluss von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Popularverfahren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Möglichkeit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subj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RV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 GR als Abwehrrecht („Adressatentheorie“), Art. 8 I,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5 I 1, 2 II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1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GG</a:t>
            </a:r>
            <a:endParaRPr kumimoji="0" lang="de-DE" sz="24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Vorverfahren und Klagefrist: §§ 68 ff, 74 VwGO analog?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	</a:t>
            </a:r>
            <a:r>
              <a:rPr kumimoji="0" lang="de-DE" sz="24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ratio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	aus unzulässiger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AnfKl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(§ 42 I, 1. Alt. VwGO) darf keine zulässige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FFKl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					(§ 113 I 4 VwGO) werden („nicht besser stehen“ als ohne Erledigung)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D139C6BF-B05E-40B4-915B-8B27E7713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6C49B9FB-B9F6-0584-F455-643D57B06DA9}"/>
              </a:ext>
            </a:extLst>
          </p:cNvPr>
          <p:cNvSpPr/>
          <p:nvPr/>
        </p:nvSpPr>
        <p:spPr>
          <a:xfrm>
            <a:off x="0" y="102357"/>
            <a:ext cx="2198451" cy="539669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POR</a:t>
            </a:r>
          </a:p>
          <a:p>
            <a:pPr algn="ctr"/>
            <a:r>
              <a:rPr lang="de-DE" dirty="0"/>
              <a:t>FALL 9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C13C7A0C-8A83-94C0-DAF8-EADCBDFE49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10214043" y="1"/>
            <a:ext cx="1977956" cy="1006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5749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98424" cy="6573677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Differenzierung nach Zeitpunkten (</a:t>
            </a:r>
            <a:r>
              <a:rPr kumimoji="0" lang="de-DE" sz="24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hM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VI.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Ergebnis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zulässig (+)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D139C6BF-B05E-40B4-915B-8B27E7713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id="{CCFC58C8-7305-48E8-B251-89263B06FC65}"/>
              </a:ext>
            </a:extLst>
          </p:cNvPr>
          <p:cNvCxnSpPr>
            <a:cxnSpLocks/>
          </p:cNvCxnSpPr>
          <p:nvPr/>
        </p:nvCxnSpPr>
        <p:spPr>
          <a:xfrm flipH="1">
            <a:off x="1256480" y="1174564"/>
            <a:ext cx="216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D4F98325-2DA8-4F17-AA27-84B3711F7858}"/>
              </a:ext>
            </a:extLst>
          </p:cNvPr>
          <p:cNvCxnSpPr>
            <a:cxnSpLocks/>
          </p:cNvCxnSpPr>
          <p:nvPr/>
        </p:nvCxnSpPr>
        <p:spPr>
          <a:xfrm>
            <a:off x="3416480" y="1174564"/>
            <a:ext cx="216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feld 6">
            <a:extLst>
              <a:ext uri="{FF2B5EF4-FFF2-40B4-BE49-F238E27FC236}">
                <a16:creationId xmlns:a16="http://schemas.microsoft.com/office/drawing/2014/main" id="{1092E013-C7DA-48AF-932E-3204B5E89D9B}"/>
              </a:ext>
            </a:extLst>
          </p:cNvPr>
          <p:cNvSpPr txBox="1"/>
          <p:nvPr/>
        </p:nvSpPr>
        <p:spPr>
          <a:xfrm>
            <a:off x="345441" y="1354564"/>
            <a:ext cx="2867536" cy="493082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vor / bis Erledigung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→	VA darf nicht 	unanfechtbar sein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(§§ 70, 74, 58 II 	VwGO), denn 	dann wäre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AnfKl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	unzulässig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ge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	wesen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→	hier: (+)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2E0BE71C-50B8-4C61-BF97-5AE2ABC2CF69}"/>
              </a:ext>
            </a:extLst>
          </p:cNvPr>
          <p:cNvSpPr txBox="1"/>
          <p:nvPr/>
        </p:nvSpPr>
        <p:spPr>
          <a:xfrm>
            <a:off x="3667760" y="1354564"/>
            <a:ext cx="8178799" cy="493082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nach / ab Erledigung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aa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§ 68 VwGO analog (-), da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 erledigter VA ist unwirksam (§ 43 II VwVfG)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 Selbstkontrolle der Verw. (Art. 20 III GG) ist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unmgl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bb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§ 74 VwGO analog (-), da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 unwirksamer VA kann nicht bestandskräftig werden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FFKl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ist (vom Tenor her) Unterfall der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FKl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(nicht 				der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AnfKl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.), die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grds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nicht fristgebunden ist (außer: 			§ 47 II 1 VwGO)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0B499AA6-7F0C-58DC-4771-387C866B37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10198527" y="1"/>
            <a:ext cx="1993471" cy="1014089"/>
          </a:xfrm>
          <a:prstGeom prst="rect">
            <a:avLst/>
          </a:prstGeom>
        </p:spPr>
      </p:pic>
      <p:sp>
        <p:nvSpPr>
          <p:cNvPr id="11" name="Rechteck 10">
            <a:extLst>
              <a:ext uri="{FF2B5EF4-FFF2-40B4-BE49-F238E27FC236}">
                <a16:creationId xmlns:a16="http://schemas.microsoft.com/office/drawing/2014/main" id="{F8B404A5-8100-FADD-BECC-B84ABA921A6E}"/>
              </a:ext>
            </a:extLst>
          </p:cNvPr>
          <p:cNvSpPr/>
          <p:nvPr/>
        </p:nvSpPr>
        <p:spPr>
          <a:xfrm>
            <a:off x="0" y="102357"/>
            <a:ext cx="2198451" cy="539669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POR</a:t>
            </a:r>
          </a:p>
          <a:p>
            <a:pPr algn="ctr"/>
            <a:r>
              <a:rPr lang="de-DE" dirty="0"/>
              <a:t>FALL 9</a:t>
            </a:r>
          </a:p>
        </p:txBody>
      </p:sp>
    </p:spTree>
    <p:extLst>
      <p:ext uri="{BB962C8B-B14F-4D97-AF65-F5344CB8AC3E}">
        <p14:creationId xmlns:p14="http://schemas.microsoft.com/office/powerpoint/2010/main" val="2176491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98424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B.		Begründetheit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(+),	soweit der jeweilige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VA rechtswidrig war und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subj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RV, § 113 I 4 VwGO 					(analog)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i.V.m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§ 113 I 1 VwGO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Auflagen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RGL</a:t>
            </a:r>
            <a:r>
              <a:rPr kumimoji="0" lang="de-DE" sz="24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§ 15 I VersG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	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Konzentrationswirkung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ggü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straßen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verkehrs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)rechtlichen Genehmigungen 			(§ 29 II StVO und § 11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BerlStrG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§ 18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BbgStrG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versammlungsimmanente Nutzung der Straße ist genehmigungsfrei (sonst 			Umgehung von § 14 VersG)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straßen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verkehrs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)rechtliche Vorschriften sind Teil der Prüfung des Gefahren-		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tatbestands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von § 15 I VersG (öffentliche Sicherheit)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D139C6BF-B05E-40B4-915B-8B27E7713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8E4B15D7-1D6C-7BD7-D141-781FD15A1368}"/>
              </a:ext>
            </a:extLst>
          </p:cNvPr>
          <p:cNvSpPr/>
          <p:nvPr/>
        </p:nvSpPr>
        <p:spPr>
          <a:xfrm>
            <a:off x="0" y="102357"/>
            <a:ext cx="2198451" cy="539669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POR</a:t>
            </a:r>
          </a:p>
          <a:p>
            <a:pPr algn="ctr"/>
            <a:r>
              <a:rPr lang="de-DE" dirty="0"/>
              <a:t>FALL 9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B9F8FF4E-240F-A5A0-A536-F5B917881D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10198527" y="1"/>
            <a:ext cx="1993471" cy="1014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971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98424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		</a:t>
            </a:r>
            <a:r>
              <a:rPr kumimoji="0" lang="de-DE" sz="24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Vorauss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  <a:endParaRPr kumimoji="0" lang="de-DE" sz="2400" b="0" i="0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a)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Formell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Vers.-Behörde zuständig und Anhörung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(§ 28 I VwVfG) erfolgt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b)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Materiell</a:t>
            </a:r>
          </a:p>
          <a:p>
            <a:pPr defTabSz="360000">
              <a:lnSpc>
                <a:spcPct val="150000"/>
              </a:lnSpc>
            </a:pP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aa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unmittelbare (gegenwärtige) Gefahr für Schutzgut der </a:t>
            </a:r>
            <a:r>
              <a:rPr lang="de-DE" sz="2400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öff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Sicherheit / Ordnung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restriktive Auslegung wegen Bedeutung von Art. 8 I GG („Wechselwirkung“)</a:t>
            </a:r>
            <a:endParaRPr kumimoji="0" lang="de-DE" sz="2400" b="0" i="0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(1)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Schutzgut der </a:t>
            </a:r>
            <a:r>
              <a:rPr lang="de-DE" sz="2400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öff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Sicherheit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öffentliche Sicherheit: geschriebenes Recht, Individualrechtsgüter, Staat 				und seine Einrichtungen und Veranstaltungen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hier: Sicherheit und Leichtigkeit des Verkehrs (Recht der Verkehrsteilnehmer 			auf Teilhabe am Gemeingebrauch: Art. 2 I, 3 I GG) sowie Leben und körper-		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liche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Unversehrtheit (Art. 2 II 1 GG)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D139C6BF-B05E-40B4-915B-8B27E7713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A8157FA6-9486-EDFD-BDA6-F854F7F1FE00}"/>
              </a:ext>
            </a:extLst>
          </p:cNvPr>
          <p:cNvSpPr/>
          <p:nvPr/>
        </p:nvSpPr>
        <p:spPr>
          <a:xfrm>
            <a:off x="0" y="102357"/>
            <a:ext cx="2198451" cy="539669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POR</a:t>
            </a:r>
          </a:p>
          <a:p>
            <a:pPr algn="ctr"/>
            <a:r>
              <a:rPr lang="de-DE" dirty="0"/>
              <a:t>FALL 9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EB024A70-9B7F-6645-4C20-AA4C4DCD9B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10198527" y="1"/>
            <a:ext cx="1993471" cy="1014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84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665259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(2)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Unmittelbare (gegenwärtige) Gefahr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Schadenseintritt hat bereits begonnen oder steht unmittelbar mit an Sicher-			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heit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grenzender Wahrscheinlichkeit bevor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„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bei Durchführung der Versammlung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noProof="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bb</a:t>
            </a:r>
            <a:r>
              <a:rPr lang="de-DE" sz="2400" noProof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Störer</a:t>
            </a:r>
            <a:r>
              <a:rPr kumimoji="0" lang="de-DE" sz="2400" b="0" i="0" u="sng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/ Ordnungspflicht</a:t>
            </a:r>
            <a:endParaRPr kumimoji="0" lang="de-DE" sz="2400" b="0" i="0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Veranstalter V (bzw. Versammlungsteilnehmer) als Handlungsstörer, vgl. 				§ 13 ASOG (vgl. § 5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RF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	Ermessen (unter Wahrung der Verhältnismäßigkeit: „Wechselwirkung“)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Ermessensüberschreitung (§ 114 S. 1 VwGO): Unverhältnismäßigkeit 					wegen GR (Art. 8 I GG)?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D139C6BF-B05E-40B4-915B-8B27E7713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FAD338EA-E1DD-AB0C-99CC-A7B20C9310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10198527" y="1"/>
            <a:ext cx="1993471" cy="1014089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C64AE7EF-F23A-66F4-73F7-88965CFFE4FF}"/>
              </a:ext>
            </a:extLst>
          </p:cNvPr>
          <p:cNvSpPr/>
          <p:nvPr/>
        </p:nvSpPr>
        <p:spPr>
          <a:xfrm>
            <a:off x="0" y="102357"/>
            <a:ext cx="2198451" cy="539669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POR</a:t>
            </a:r>
          </a:p>
          <a:p>
            <a:pPr algn="ctr"/>
            <a:r>
              <a:rPr lang="de-DE" dirty="0"/>
              <a:t>FALL 9</a:t>
            </a:r>
          </a:p>
        </p:txBody>
      </p:sp>
    </p:spTree>
    <p:extLst>
      <p:ext uri="{BB962C8B-B14F-4D97-AF65-F5344CB8AC3E}">
        <p14:creationId xmlns:p14="http://schemas.microsoft.com/office/powerpoint/2010/main" val="3652549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892051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a)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Verbot als </a:t>
            </a:r>
            <a:r>
              <a:rPr lang="de-DE" sz="2400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ultima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ratio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d.h. Vorrang von Auflagen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	zeitliche (1 Tag später) und örtliche (Autobahnauffahrt nur auf einer Länge 					von 100m) Beschränkung = Auflage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keine faktische Wirkung wie Verbot, da Versammlungszweck gewahrt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b)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Kooperationsmodell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	je größer Kooperationsbereitschaft des Veranstalters mit Staat, desto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weni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			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ger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sind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versammlungsrechtl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Maßnahmen gerechtfertigt (und umgekehrt)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Verhandlungen haben stattgefunden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c)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Selbstbestimmungsrecht der Versammlung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insbes. Zeit + Ort unter Beachtung gegenläufiger Sicherheitsaspekte gewahrt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Zw.-Erg.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Auflagen rechtmäßig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D139C6BF-B05E-40B4-915B-8B27E7713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D42CA48B-957A-C8BF-97F3-3FED7BE9DBD6}"/>
              </a:ext>
            </a:extLst>
          </p:cNvPr>
          <p:cNvSpPr/>
          <p:nvPr/>
        </p:nvSpPr>
        <p:spPr>
          <a:xfrm>
            <a:off x="0" y="102357"/>
            <a:ext cx="2198451" cy="539669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POR</a:t>
            </a:r>
          </a:p>
          <a:p>
            <a:pPr algn="ctr"/>
            <a:r>
              <a:rPr lang="de-DE" dirty="0"/>
              <a:t>FALL 9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0CEA2E5E-7FF6-4708-2398-3E4D94CB95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10198527" y="1"/>
            <a:ext cx="1993471" cy="1014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862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98424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Auflösung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RGL</a:t>
            </a:r>
            <a:r>
              <a:rPr kumimoji="0" lang="de-DE" sz="24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§ 15 III VersG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		</a:t>
            </a:r>
            <a:r>
              <a:rPr lang="de-DE" sz="2400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Vorauss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a)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Formell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Vers.-Behörde zuständig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Anhörung entbehrlich (§ 28 II Nr. 1 bzw. Nr. 4 VwVfG: Gefahr im Verzug 				bzw. Allgemeinverfügung)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VA mündlich möglich (§ 37 II VwVfG)	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b)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Materiell</a:t>
            </a:r>
          </a:p>
          <a:p>
            <a:pPr defTabSz="360000">
              <a:lnSpc>
                <a:spcPct val="150000"/>
              </a:lnSpc>
            </a:pP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aa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unmittelbare (gegenwärtige) Gefahr für Schutzgut der </a:t>
            </a:r>
            <a:r>
              <a:rPr lang="de-DE" sz="2400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öff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Sicherheit / Ordnung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Art. 2 II 1 GG (Unfälle), i.Ü. Sicherheit und Leichtigkeit des Verkehrs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D139C6BF-B05E-40B4-915B-8B27E7713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FD7F13EB-5499-5A53-33E5-859399FF38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10198527" y="1"/>
            <a:ext cx="1993471" cy="1014089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17F46B13-5661-493A-9BAC-EC49F7A4AD58}"/>
              </a:ext>
            </a:extLst>
          </p:cNvPr>
          <p:cNvSpPr/>
          <p:nvPr/>
        </p:nvSpPr>
        <p:spPr>
          <a:xfrm>
            <a:off x="0" y="102357"/>
            <a:ext cx="2198451" cy="539669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POR</a:t>
            </a:r>
          </a:p>
          <a:p>
            <a:pPr algn="ctr"/>
            <a:r>
              <a:rPr lang="de-DE" dirty="0"/>
              <a:t>FALL 9</a:t>
            </a:r>
          </a:p>
        </p:txBody>
      </p:sp>
    </p:spTree>
    <p:extLst>
      <p:ext uri="{BB962C8B-B14F-4D97-AF65-F5344CB8AC3E}">
        <p14:creationId xmlns:p14="http://schemas.microsoft.com/office/powerpoint/2010/main" val="306617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71791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lvl="0" defTabSz="360000">
              <a:lnSpc>
                <a:spcPct val="150000"/>
              </a:lnSpc>
              <a:defRPr/>
            </a:pP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bb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Störer / Ordnungspflicht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V (bzw. Versammlungsteilnehmer) als Handlungsstörer, vgl. § 13 ASOG 				(vgl. § 5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fraglich, da unmittelbare Verursachung durch Kfz-Fahrer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evtl. mittelbare Handlungsstörer als 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„Zweckveranlasser“, d.h. wer Gefahr 				subjektiv bezweckt (billigend in Kauf nimmt) oder wenn diese objektiv eine 			zwangsläufige Folge des Verhaltens ist („natürliche Einheit“,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str.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ggf. Notstandspflichtige, vgl. § 16 ASOG (vgl. § 7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mit „doppelter 					Subsidiarität“ (Nr. 2 und Nr. 3): Vollsperrung der Autobahn für Kfz-Verkehr?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RF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	Ermessensfehler (§ 114 S. 1 VwGO) nicht ersichtlich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Zw.-Erg.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Auflösung rechtmäßig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D139C6BF-B05E-40B4-915B-8B27E7713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3AD8DFFC-B8D7-5878-E2A9-33323DAF2EA6}"/>
              </a:ext>
            </a:extLst>
          </p:cNvPr>
          <p:cNvSpPr/>
          <p:nvPr/>
        </p:nvSpPr>
        <p:spPr>
          <a:xfrm>
            <a:off x="0" y="102357"/>
            <a:ext cx="2198451" cy="539669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POR</a:t>
            </a:r>
          </a:p>
          <a:p>
            <a:pPr algn="ctr"/>
            <a:r>
              <a:rPr lang="de-DE" dirty="0"/>
              <a:t>FALL 9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7C93BB5E-AED6-37B6-CCD0-AF3CD4077D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10198527" y="1"/>
            <a:ext cx="1993471" cy="1014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818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540152"/>
            <a:ext cx="11798424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III.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Platzverweis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RGL</a:t>
            </a:r>
            <a:r>
              <a:rPr kumimoji="0" lang="de-DE" sz="24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 29 I ASOG (§ 16 I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kumimoji="0" lang="de-DE" sz="2400" b="0" i="0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„Sperrwirkung“ des Versammlungsrechts durch Auflösung entfallen, so dass 			allgemeines Gefahrenabwehrrecht anwendbar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		</a:t>
            </a:r>
            <a:r>
              <a:rPr lang="de-DE" sz="2400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Vorauss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(materiell)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a)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Konkrete Gefahr für Schutzgut der </a:t>
            </a:r>
            <a:r>
              <a:rPr lang="de-DE" sz="2400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öff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Sicherheit / Ordnung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Verstoß gegen gesetzliche Entfernungspflicht (§§ 18 I, 13 II VersG), zugleich 			Ordnungswidrigkeit (§ 29 I Nr. 2 VersG), i.Ü. Art. 2 II 1 GG (Unfälle)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b)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Störer / Ordnungspflicht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Handlungsstörer, § 13 ASOG (§ 5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RF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Ermessensfehler (§ 114 S. 1 VwGO): (-), §§ 11, 12 ASOG (§§ 3, 4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Zw.-Erg.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Platzverweis rechtmäßig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D139C6BF-B05E-40B4-915B-8B27E7713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7CFAB6D-E227-154C-580B-D90678CC85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10198527" y="1"/>
            <a:ext cx="1993471" cy="1014089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D67B273D-6C06-554F-E2D9-CB7574DC4768}"/>
              </a:ext>
            </a:extLst>
          </p:cNvPr>
          <p:cNvSpPr/>
          <p:nvPr/>
        </p:nvSpPr>
        <p:spPr>
          <a:xfrm>
            <a:off x="0" y="102357"/>
            <a:ext cx="2198451" cy="539669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POR</a:t>
            </a:r>
          </a:p>
          <a:p>
            <a:pPr algn="ctr"/>
            <a:r>
              <a:rPr lang="de-DE" dirty="0"/>
              <a:t>FALL 9</a:t>
            </a:r>
          </a:p>
        </p:txBody>
      </p:sp>
    </p:spTree>
    <p:extLst>
      <p:ext uri="{BB962C8B-B14F-4D97-AF65-F5344CB8AC3E}">
        <p14:creationId xmlns:p14="http://schemas.microsoft.com/office/powerpoint/2010/main" val="2398938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851436"/>
            <a:ext cx="11798424" cy="5835013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IV.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Abdrängen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RGL</a:t>
            </a:r>
            <a:r>
              <a:rPr kumimoji="0" lang="de-DE" sz="24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	</a:t>
            </a:r>
            <a:r>
              <a:rPr kumimoji="0" lang="de-DE" sz="2400" b="0" i="0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 8 I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VwVfGBln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§§ 6, 9, 12 VwVG (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UZwGBln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 (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§§ 53, 54, 58, 60 ff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PolG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kumimoji="0" lang="de-DE" sz="2400" b="0" i="0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		</a:t>
            </a:r>
            <a:r>
              <a:rPr lang="de-DE" sz="2400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Vorauss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a)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Formell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insbes. Zuständigkeit, § 7 I VwVG (§§ 53 ff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de-DE" sz="2400" u="sng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b)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Materiell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aa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ollstreckungstitel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(1)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HDU-VA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: nicht Auflösung als gestaltender VA, sondern Platzverweis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(2)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Wirksam mit Bekanntgabe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: §§ 43, 41 VwVfG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(3)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Vollstreckbar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: sofort vollziehbar (§ 80 II 1 Nr. 2 VwGO)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D139C6BF-B05E-40B4-915B-8B27E7713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C5B83645-C7DF-70D1-4FB9-E6A7CBCDA1F9}"/>
              </a:ext>
            </a:extLst>
          </p:cNvPr>
          <p:cNvSpPr/>
          <p:nvPr/>
        </p:nvSpPr>
        <p:spPr>
          <a:xfrm>
            <a:off x="0" y="102357"/>
            <a:ext cx="2198451" cy="539669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POR</a:t>
            </a:r>
          </a:p>
          <a:p>
            <a:pPr algn="ctr"/>
            <a:r>
              <a:rPr lang="de-DE" dirty="0"/>
              <a:t>FALL 9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3324384E-81F5-F658-2BC5-F71FFCF1F3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10198527" y="1"/>
            <a:ext cx="1993471" cy="1014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771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98424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bb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 und Weise</a:t>
            </a:r>
            <a:endParaRPr lang="de-DE" sz="24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(1)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Androhung und Festsetzung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: fehlen, aber entbehrlich bzw. entfällt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Bln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:	§§ 13 I, 14 S. 2, 6 II VwVG „erst recht“: Vollstreckung ist ohne voraus-					gehenden HDU-VA und ohne Androhung und Festsetzung möglich, 						dann „erst recht“ mit HDU-VA, wenn nur Androhung und Festsetzung 					fehlen (Eilfall)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 	→ Bbg: Androhung entbehrlich (§ 64 I 2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PolG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) und Festsetzung nicht geregelt</a:t>
            </a:r>
            <a:endParaRPr lang="de-DE" sz="24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(2)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Anwendung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: § 15 VwVG (in Bbg nicht geregelt)</a:t>
            </a:r>
          </a:p>
          <a:p>
            <a:pPr defTabSz="360000">
              <a:lnSpc>
                <a:spcPct val="150000"/>
              </a:lnSpc>
            </a:pPr>
            <a:r>
              <a:rPr lang="de-DE" sz="2400" i="1" dirty="0">
                <a:latin typeface="Arial" panose="020B0604020202020204" pitchFamily="34" charset="0"/>
                <a:cs typeface="Arial" panose="020B0604020202020204" pitchFamily="34" charset="0"/>
              </a:rPr>
              <a:t>		→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richtiges Zwangsmittel: Abdrängen als unmittelbarer Zwang, § 9 II VwVG, 				§ 2 I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UZwGBln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(§§ 58 I, 61 I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PolG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cc)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Kein Vollstreckungshindernis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: § 15 III VwVG (in Bbg nicht geregelt)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D139C6BF-B05E-40B4-915B-8B27E7713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7A591A4B-D111-1BEF-0839-13AEE53265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10198527" y="1"/>
            <a:ext cx="1993471" cy="1014089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96F6C1DF-61CE-6A6F-8E7D-0659799C14A5}"/>
              </a:ext>
            </a:extLst>
          </p:cNvPr>
          <p:cNvSpPr/>
          <p:nvPr/>
        </p:nvSpPr>
        <p:spPr>
          <a:xfrm>
            <a:off x="0" y="102357"/>
            <a:ext cx="2198451" cy="539669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POR</a:t>
            </a:r>
          </a:p>
          <a:p>
            <a:pPr algn="ctr"/>
            <a:r>
              <a:rPr lang="de-DE" dirty="0"/>
              <a:t>FALL 9</a:t>
            </a:r>
          </a:p>
        </p:txBody>
      </p:sp>
    </p:spTree>
    <p:extLst>
      <p:ext uri="{BB962C8B-B14F-4D97-AF65-F5344CB8AC3E}">
        <p14:creationId xmlns:p14="http://schemas.microsoft.com/office/powerpoint/2010/main" val="4294749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1493463"/>
            <a:ext cx="11798424" cy="3065024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3.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RF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: Ermessen, §§ 6, 12 VwVG, § 4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UZwGBln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(§§ 53 I, 58 I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PolG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DE" sz="2400" i="1" dirty="0">
                <a:latin typeface="Arial" panose="020B0604020202020204" pitchFamily="34" charset="0"/>
                <a:cs typeface="Arial" panose="020B0604020202020204" pitchFamily="34" charset="0"/>
              </a:rPr>
              <a:t>→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Ermessensfehler (§ 114 S. 1 VwGO) nicht ersichtlich, insbes. nicht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unver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-				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hältnismäßig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wegen GR (Art. 2 II 1 GG)</a:t>
            </a:r>
            <a:endParaRPr lang="de-DE" sz="24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Zw.-Erg.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Abdrängen rechtmäßig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Ergebnis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Klage unbegründet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D139C6BF-B05E-40B4-915B-8B27E7713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C13C2B5D-F25A-069C-85EB-8AFC0B6FBD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10198527" y="1"/>
            <a:ext cx="1993471" cy="1014089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8341EB06-E60D-075A-A875-4EC73E816E13}"/>
              </a:ext>
            </a:extLst>
          </p:cNvPr>
          <p:cNvSpPr/>
          <p:nvPr/>
        </p:nvSpPr>
        <p:spPr>
          <a:xfrm>
            <a:off x="0" y="102357"/>
            <a:ext cx="2198451" cy="539669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POR</a:t>
            </a:r>
          </a:p>
          <a:p>
            <a:pPr algn="ctr"/>
            <a:r>
              <a:rPr lang="de-DE" dirty="0"/>
              <a:t>FALL 9</a:t>
            </a:r>
          </a:p>
        </p:txBody>
      </p:sp>
    </p:spTree>
    <p:extLst>
      <p:ext uri="{BB962C8B-B14F-4D97-AF65-F5344CB8AC3E}">
        <p14:creationId xmlns:p14="http://schemas.microsoft.com/office/powerpoint/2010/main" val="3647129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lIns="360000" tIns="360000" rIns="360000" bIns="360000" rtlCol="0">
        <a:noAutofit/>
      </a:bodyPr>
      <a:lstStyle>
        <a:defPPr algn="ctr">
          <a:defRPr sz="2400" dirty="0" smtClean="0"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Benutzerdefiniertes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3620</Words>
  <Application>Microsoft Office PowerPoint</Application>
  <PresentationFormat>Breitbild</PresentationFormat>
  <Paragraphs>377</Paragraphs>
  <Slides>28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28</vt:i4>
      </vt:variant>
    </vt:vector>
  </HeadingPairs>
  <TitlesOfParts>
    <vt:vector size="34" baseType="lpstr">
      <vt:lpstr>Arial</vt:lpstr>
      <vt:lpstr>Calibri</vt:lpstr>
      <vt:lpstr>Calibri Light</vt:lpstr>
      <vt:lpstr>Frutiger</vt:lpstr>
      <vt:lpstr>Office</vt:lpstr>
      <vt:lpstr>Benutzerdefiniertes Design</vt:lpstr>
      <vt:lpstr>POR  Kurseinheit 10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Grundrechte  FALL 9 – Ohne Deckel gibt‘s Krach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Stefan Middel</dc:creator>
  <cp:lastModifiedBy>Jana Panten</cp:lastModifiedBy>
  <cp:revision>787</cp:revision>
  <dcterms:created xsi:type="dcterms:W3CDTF">2020-03-20T12:42:26Z</dcterms:created>
  <dcterms:modified xsi:type="dcterms:W3CDTF">2026-06-22T13:57:52Z</dcterms:modified>
</cp:coreProperties>
</file>