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6"/>
  </p:notesMasterIdLst>
  <p:sldIdLst>
    <p:sldId id="256" r:id="rId3"/>
    <p:sldId id="358" r:id="rId4"/>
    <p:sldId id="486" r:id="rId5"/>
    <p:sldId id="487" r:id="rId6"/>
    <p:sldId id="488" r:id="rId7"/>
    <p:sldId id="490" r:id="rId8"/>
    <p:sldId id="491" r:id="rId9"/>
    <p:sldId id="492" r:id="rId10"/>
    <p:sldId id="459" r:id="rId11"/>
    <p:sldId id="314" r:id="rId12"/>
    <p:sldId id="299" r:id="rId13"/>
    <p:sldId id="493" r:id="rId14"/>
    <p:sldId id="494" r:id="rId15"/>
    <p:sldId id="495" r:id="rId16"/>
    <p:sldId id="496" r:id="rId17"/>
    <p:sldId id="497" r:id="rId18"/>
    <p:sldId id="498" r:id="rId19"/>
    <p:sldId id="499" r:id="rId20"/>
    <p:sldId id="500" r:id="rId21"/>
    <p:sldId id="501" r:id="rId22"/>
    <p:sldId id="502" r:id="rId23"/>
    <p:sldId id="503" r:id="rId24"/>
    <p:sldId id="504" r:id="rId2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9EFE17A2-1C6D-4BAC-89BB-45BAE9360C60}">
          <p14:sldIdLst>
            <p14:sldId id="256"/>
          </p14:sldIdLst>
        </p14:section>
        <p14:section name="Abschnitt ohne Titel" id="{829043A9-710D-4005-AA1E-42AE4A314CFE}">
          <p14:sldIdLst>
            <p14:sldId id="358"/>
            <p14:sldId id="486"/>
            <p14:sldId id="487"/>
            <p14:sldId id="488"/>
            <p14:sldId id="490"/>
            <p14:sldId id="491"/>
            <p14:sldId id="492"/>
            <p14:sldId id="459"/>
            <p14:sldId id="314"/>
            <p14:sldId id="299"/>
            <p14:sldId id="493"/>
            <p14:sldId id="494"/>
            <p14:sldId id="495"/>
            <p14:sldId id="496"/>
            <p14:sldId id="497"/>
            <p14:sldId id="498"/>
            <p14:sldId id="499"/>
            <p14:sldId id="500"/>
            <p14:sldId id="501"/>
            <p14:sldId id="502"/>
            <p14:sldId id="503"/>
            <p14:sldId id="504"/>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57" autoAdjust="0"/>
    <p:restoredTop sz="88875" autoAdjust="0"/>
  </p:normalViewPr>
  <p:slideViewPr>
    <p:cSldViewPr snapToGrid="0">
      <p:cViewPr varScale="1">
        <p:scale>
          <a:sx n="114" d="100"/>
          <a:sy n="114" d="100"/>
        </p:scale>
        <p:origin x="125" y="17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FA6385-4007-4673-A1B8-40EB755C5FD5}" type="datetimeFigureOut">
              <a:rPr lang="de-DE" smtClean="0"/>
              <a:t>29.06.2026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07F3DE-C806-4A9B-91EE-3190E0482ADA}" type="slidenum">
              <a:rPr lang="de-DE" smtClean="0"/>
              <a:t>‹Nr.›</a:t>
            </a:fld>
            <a:endParaRPr lang="de-DE"/>
          </a:p>
        </p:txBody>
      </p:sp>
    </p:spTree>
    <p:extLst>
      <p:ext uri="{BB962C8B-B14F-4D97-AF65-F5344CB8AC3E}">
        <p14:creationId xmlns:p14="http://schemas.microsoft.com/office/powerpoint/2010/main" val="2117967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049600-72A7-4AD0-A597-B68FCDEF321A}"/>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76C4C722-DAEF-4747-A08E-06E9ABB346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FFC6E9CE-6140-4A9D-8C66-469B5BD48B65}"/>
              </a:ext>
            </a:extLst>
          </p:cNvPr>
          <p:cNvSpPr>
            <a:spLocks noGrp="1"/>
          </p:cNvSpPr>
          <p:nvPr>
            <p:ph type="dt" sz="half" idx="10"/>
          </p:nvPr>
        </p:nvSpPr>
        <p:spPr>
          <a:xfrm>
            <a:off x="838200" y="6356350"/>
            <a:ext cx="2743200" cy="365125"/>
          </a:xfrm>
          <a:prstGeom prst="rect">
            <a:avLst/>
          </a:prstGeom>
        </p:spPr>
        <p:txBody>
          <a:bodyPr/>
          <a:lstStyle/>
          <a:p>
            <a:fld id="{5A51650B-968E-4EF8-95E0-78BE32EA114E}" type="datetime1">
              <a:rPr lang="de-DE" smtClean="0"/>
              <a:t>29.06.2026</a:t>
            </a:fld>
            <a:endParaRPr lang="de-DE"/>
          </a:p>
        </p:txBody>
      </p:sp>
      <p:sp>
        <p:nvSpPr>
          <p:cNvPr id="5" name="Fußzeilenplatzhalter 4">
            <a:extLst>
              <a:ext uri="{FF2B5EF4-FFF2-40B4-BE49-F238E27FC236}">
                <a16:creationId xmlns:a16="http://schemas.microsoft.com/office/drawing/2014/main" id="{0C743247-B6E4-41B1-B9D9-D10C9F38147D}"/>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F1CDBF26-4062-411B-904A-2D4B45A70290}"/>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1092726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A22B41-7686-4265-AEA9-987C85E1DC84}"/>
              </a:ext>
            </a:extLst>
          </p:cNvPr>
          <p:cNvSpPr>
            <a:spLocks noGrp="1"/>
          </p:cNvSpPr>
          <p:nvPr>
            <p:ph type="title"/>
          </p:nvPr>
        </p:nvSpPr>
        <p:spPr>
          <a:xfrm>
            <a:off x="838200" y="365125"/>
            <a:ext cx="10515600" cy="1325563"/>
          </a:xfrm>
          <a:prstGeom prst="rect">
            <a:avLst/>
          </a:prstGeom>
        </p:spPr>
        <p:txBody>
          <a:bodyPr/>
          <a:lstStyle/>
          <a:p>
            <a:r>
              <a:rPr lang="de-DE"/>
              <a:t>Mastertitelformat bearbeiten</a:t>
            </a:r>
          </a:p>
        </p:txBody>
      </p:sp>
      <p:sp>
        <p:nvSpPr>
          <p:cNvPr id="3" name="Inhaltsplatzhalter 2">
            <a:extLst>
              <a:ext uri="{FF2B5EF4-FFF2-40B4-BE49-F238E27FC236}">
                <a16:creationId xmlns:a16="http://schemas.microsoft.com/office/drawing/2014/main" id="{323269E8-5A39-48D0-A114-5918432A679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45B0C1A-E376-4056-B2B8-FCEC6E20EC56}"/>
              </a:ext>
            </a:extLst>
          </p:cNvPr>
          <p:cNvSpPr>
            <a:spLocks noGrp="1"/>
          </p:cNvSpPr>
          <p:nvPr>
            <p:ph type="dt" sz="half" idx="10"/>
          </p:nvPr>
        </p:nvSpPr>
        <p:spPr>
          <a:xfrm>
            <a:off x="838200" y="6356350"/>
            <a:ext cx="2743200" cy="365125"/>
          </a:xfrm>
          <a:prstGeom prst="rect">
            <a:avLst/>
          </a:prstGeom>
        </p:spPr>
        <p:txBody>
          <a:bodyPr/>
          <a:lstStyle/>
          <a:p>
            <a:fld id="{7B5FDFBC-3B28-475A-8A9E-D7CE5A618071}" type="datetime1">
              <a:rPr lang="de-DE" smtClean="0"/>
              <a:t>29.06.2026</a:t>
            </a:fld>
            <a:endParaRPr lang="de-DE"/>
          </a:p>
        </p:txBody>
      </p:sp>
      <p:sp>
        <p:nvSpPr>
          <p:cNvPr id="5" name="Fußzeilenplatzhalter 4">
            <a:extLst>
              <a:ext uri="{FF2B5EF4-FFF2-40B4-BE49-F238E27FC236}">
                <a16:creationId xmlns:a16="http://schemas.microsoft.com/office/drawing/2014/main" id="{F85E464F-9160-4D30-97E0-C4035CBA2193}"/>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8C228D07-DDD8-4E7D-99E0-5ABF489EC813}"/>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394649540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95B535-F8F1-4462-9DA2-F2A5C87D8C9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7EC5DC71-1613-49E4-9471-00C5D2C560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7F9FF71F-0484-47D8-936D-0E52F0E75121}"/>
              </a:ext>
            </a:extLst>
          </p:cNvPr>
          <p:cNvSpPr>
            <a:spLocks noGrp="1"/>
          </p:cNvSpPr>
          <p:nvPr>
            <p:ph type="dt" sz="half" idx="10"/>
          </p:nvPr>
        </p:nvSpPr>
        <p:spPr>
          <a:xfrm>
            <a:off x="838200" y="6356350"/>
            <a:ext cx="2743200" cy="365125"/>
          </a:xfrm>
          <a:prstGeom prst="rect">
            <a:avLst/>
          </a:prstGeom>
        </p:spPr>
        <p:txBody>
          <a:bodyPr/>
          <a:lstStyle/>
          <a:p>
            <a:fld id="{DA20B03B-1B7B-4AAC-B1C7-9FA524443052}" type="datetime1">
              <a:rPr lang="de-DE" smtClean="0"/>
              <a:t>29.06.2026</a:t>
            </a:fld>
            <a:endParaRPr lang="de-DE"/>
          </a:p>
        </p:txBody>
      </p:sp>
      <p:sp>
        <p:nvSpPr>
          <p:cNvPr id="5" name="Fußzeilenplatzhalter 4">
            <a:extLst>
              <a:ext uri="{FF2B5EF4-FFF2-40B4-BE49-F238E27FC236}">
                <a16:creationId xmlns:a16="http://schemas.microsoft.com/office/drawing/2014/main" id="{5EE6D419-25BD-4A34-9CFA-0CAC2BFC5CEF}"/>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92C6CFA0-0C43-4E53-B2F7-E21836216566}"/>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22529887"/>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5DECDC-2CAF-492A-A820-54F3419920DB}"/>
              </a:ext>
            </a:extLst>
          </p:cNvPr>
          <p:cNvSpPr>
            <a:spLocks noGrp="1"/>
          </p:cNvSpPr>
          <p:nvPr>
            <p:ph type="title"/>
          </p:nvPr>
        </p:nvSpPr>
        <p:spPr>
          <a:xfrm>
            <a:off x="838200" y="365125"/>
            <a:ext cx="10515600" cy="1325563"/>
          </a:xfrm>
          <a:prstGeom prst="rect">
            <a:avLst/>
          </a:prstGeom>
        </p:spPr>
        <p:txBody>
          <a:bodyPr/>
          <a:lstStyle/>
          <a:p>
            <a:r>
              <a:rPr lang="de-DE"/>
              <a:t>Mastertitelformat bearbeiten</a:t>
            </a:r>
          </a:p>
        </p:txBody>
      </p:sp>
      <p:sp>
        <p:nvSpPr>
          <p:cNvPr id="3" name="Inhaltsplatzhalter 2">
            <a:extLst>
              <a:ext uri="{FF2B5EF4-FFF2-40B4-BE49-F238E27FC236}">
                <a16:creationId xmlns:a16="http://schemas.microsoft.com/office/drawing/2014/main" id="{C4913A42-88C8-41F3-AF00-2B2ED11ABE42}"/>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4267D310-667B-4503-A485-4D6E09E6C84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C3A4DBDE-80C3-4919-B15B-0AA55FE4F551}"/>
              </a:ext>
            </a:extLst>
          </p:cNvPr>
          <p:cNvSpPr>
            <a:spLocks noGrp="1"/>
          </p:cNvSpPr>
          <p:nvPr>
            <p:ph type="dt" sz="half" idx="10"/>
          </p:nvPr>
        </p:nvSpPr>
        <p:spPr>
          <a:xfrm>
            <a:off x="838200" y="6356350"/>
            <a:ext cx="2743200" cy="365125"/>
          </a:xfrm>
          <a:prstGeom prst="rect">
            <a:avLst/>
          </a:prstGeom>
        </p:spPr>
        <p:txBody>
          <a:bodyPr/>
          <a:lstStyle/>
          <a:p>
            <a:fld id="{8F620241-1AA0-4356-95D0-040B67570C7F}" type="datetime1">
              <a:rPr lang="de-DE" smtClean="0"/>
              <a:t>29.06.2026</a:t>
            </a:fld>
            <a:endParaRPr lang="de-DE"/>
          </a:p>
        </p:txBody>
      </p:sp>
      <p:sp>
        <p:nvSpPr>
          <p:cNvPr id="6" name="Fußzeilenplatzhalter 5">
            <a:extLst>
              <a:ext uri="{FF2B5EF4-FFF2-40B4-BE49-F238E27FC236}">
                <a16:creationId xmlns:a16="http://schemas.microsoft.com/office/drawing/2014/main" id="{23D0571E-947C-4EEC-82B5-B57090FB88D8}"/>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CD696F84-494B-446C-AC4F-365494261891}"/>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2159569636"/>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C1C871-DF33-49E6-ADB3-7FB19C78285E}"/>
              </a:ext>
            </a:extLst>
          </p:cNvPr>
          <p:cNvSpPr>
            <a:spLocks noGrp="1"/>
          </p:cNvSpPr>
          <p:nvPr>
            <p:ph type="title"/>
          </p:nvPr>
        </p:nvSpPr>
        <p:spPr>
          <a:xfrm>
            <a:off x="839788" y="365125"/>
            <a:ext cx="10515600" cy="1325563"/>
          </a:xfrm>
          <a:prstGeom prst="rect">
            <a:avLst/>
          </a:prstGeom>
        </p:spPr>
        <p:txBody>
          <a:bodyPr/>
          <a:lstStyle/>
          <a:p>
            <a:r>
              <a:rPr lang="de-DE"/>
              <a:t>Mastertitelformat bearbeiten</a:t>
            </a:r>
          </a:p>
        </p:txBody>
      </p:sp>
      <p:sp>
        <p:nvSpPr>
          <p:cNvPr id="3" name="Textplatzhalter 2">
            <a:extLst>
              <a:ext uri="{FF2B5EF4-FFF2-40B4-BE49-F238E27FC236}">
                <a16:creationId xmlns:a16="http://schemas.microsoft.com/office/drawing/2014/main" id="{3B8388D8-174F-472A-84AF-BA5D9B5AB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0FB24BBB-0585-4331-85FB-C45BB7BD09CA}"/>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AA65954F-8A36-4E91-A935-382A4591A0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326447BD-652A-4799-82A3-168060CEFA1A}"/>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C5BDDDFE-0B79-46A7-96C9-422FDD820E66}"/>
              </a:ext>
            </a:extLst>
          </p:cNvPr>
          <p:cNvSpPr>
            <a:spLocks noGrp="1"/>
          </p:cNvSpPr>
          <p:nvPr>
            <p:ph type="dt" sz="half" idx="10"/>
          </p:nvPr>
        </p:nvSpPr>
        <p:spPr>
          <a:xfrm>
            <a:off x="838200" y="6356350"/>
            <a:ext cx="2743200" cy="365125"/>
          </a:xfrm>
          <a:prstGeom prst="rect">
            <a:avLst/>
          </a:prstGeom>
        </p:spPr>
        <p:txBody>
          <a:bodyPr/>
          <a:lstStyle/>
          <a:p>
            <a:fld id="{FDBFE0BA-4FD8-4140-B102-ADB0D984D108}" type="datetime1">
              <a:rPr lang="de-DE" smtClean="0"/>
              <a:t>29.06.2026</a:t>
            </a:fld>
            <a:endParaRPr lang="de-DE"/>
          </a:p>
        </p:txBody>
      </p:sp>
      <p:sp>
        <p:nvSpPr>
          <p:cNvPr id="8" name="Fußzeilenplatzhalter 7">
            <a:extLst>
              <a:ext uri="{FF2B5EF4-FFF2-40B4-BE49-F238E27FC236}">
                <a16:creationId xmlns:a16="http://schemas.microsoft.com/office/drawing/2014/main" id="{82B8FB52-EFF1-483E-9D8B-28892F480CC2}"/>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9" name="Foliennummernplatzhalter 8">
            <a:extLst>
              <a:ext uri="{FF2B5EF4-FFF2-40B4-BE49-F238E27FC236}">
                <a16:creationId xmlns:a16="http://schemas.microsoft.com/office/drawing/2014/main" id="{7D7C62B7-F3AD-4072-AA98-C8F9153CE363}"/>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311373146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38DAD1-98DC-4AAE-B855-686ABA3B492C}"/>
              </a:ext>
            </a:extLst>
          </p:cNvPr>
          <p:cNvSpPr>
            <a:spLocks noGrp="1"/>
          </p:cNvSpPr>
          <p:nvPr>
            <p:ph type="title"/>
          </p:nvPr>
        </p:nvSpPr>
        <p:spPr>
          <a:xfrm>
            <a:off x="838200" y="365125"/>
            <a:ext cx="10515600" cy="1325563"/>
          </a:xfrm>
          <a:prstGeom prst="rect">
            <a:avLst/>
          </a:prstGeom>
        </p:spPr>
        <p:txBody>
          <a:bodyPr/>
          <a:lstStyle/>
          <a:p>
            <a:r>
              <a:rPr lang="de-DE"/>
              <a:t>Mastertitelformat bearbeiten</a:t>
            </a:r>
          </a:p>
        </p:txBody>
      </p:sp>
      <p:sp>
        <p:nvSpPr>
          <p:cNvPr id="3" name="Datumsplatzhalter 2">
            <a:extLst>
              <a:ext uri="{FF2B5EF4-FFF2-40B4-BE49-F238E27FC236}">
                <a16:creationId xmlns:a16="http://schemas.microsoft.com/office/drawing/2014/main" id="{159A609C-4D4E-401A-B181-29A1A77FB28F}"/>
              </a:ext>
            </a:extLst>
          </p:cNvPr>
          <p:cNvSpPr>
            <a:spLocks noGrp="1"/>
          </p:cNvSpPr>
          <p:nvPr>
            <p:ph type="dt" sz="half" idx="10"/>
          </p:nvPr>
        </p:nvSpPr>
        <p:spPr>
          <a:xfrm>
            <a:off x="838200" y="6356350"/>
            <a:ext cx="2743200" cy="365125"/>
          </a:xfrm>
          <a:prstGeom prst="rect">
            <a:avLst/>
          </a:prstGeom>
        </p:spPr>
        <p:txBody>
          <a:bodyPr/>
          <a:lstStyle/>
          <a:p>
            <a:fld id="{EC2EE9F9-50C3-4463-AAF4-BE59F4CF41E8}" type="datetime1">
              <a:rPr lang="de-DE" smtClean="0"/>
              <a:t>29.06.2026</a:t>
            </a:fld>
            <a:endParaRPr lang="de-DE"/>
          </a:p>
        </p:txBody>
      </p:sp>
      <p:sp>
        <p:nvSpPr>
          <p:cNvPr id="4" name="Fußzeilenplatzhalter 3">
            <a:extLst>
              <a:ext uri="{FF2B5EF4-FFF2-40B4-BE49-F238E27FC236}">
                <a16:creationId xmlns:a16="http://schemas.microsoft.com/office/drawing/2014/main" id="{BA06DA16-ED91-47A5-9633-9D9714FC8850}"/>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5" name="Foliennummernplatzhalter 4">
            <a:extLst>
              <a:ext uri="{FF2B5EF4-FFF2-40B4-BE49-F238E27FC236}">
                <a16:creationId xmlns:a16="http://schemas.microsoft.com/office/drawing/2014/main" id="{86E0967C-BB27-48D8-9119-8651736A0897}"/>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230723669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DC8FC598-4DA0-413F-A07D-FBB28589E83F}"/>
              </a:ext>
            </a:extLst>
          </p:cNvPr>
          <p:cNvSpPr>
            <a:spLocks noGrp="1"/>
          </p:cNvSpPr>
          <p:nvPr>
            <p:ph type="dt" sz="half" idx="10"/>
          </p:nvPr>
        </p:nvSpPr>
        <p:spPr>
          <a:xfrm>
            <a:off x="838200" y="6356350"/>
            <a:ext cx="2743200" cy="365125"/>
          </a:xfrm>
          <a:prstGeom prst="rect">
            <a:avLst/>
          </a:prstGeom>
        </p:spPr>
        <p:txBody>
          <a:bodyPr/>
          <a:lstStyle/>
          <a:p>
            <a:fld id="{D762384D-430C-4DA2-BAF1-59FD921FC739}" type="datetime1">
              <a:rPr lang="de-DE" smtClean="0"/>
              <a:t>29.06.2026</a:t>
            </a:fld>
            <a:endParaRPr lang="de-DE"/>
          </a:p>
        </p:txBody>
      </p:sp>
      <p:sp>
        <p:nvSpPr>
          <p:cNvPr id="3" name="Fußzeilenplatzhalter 2">
            <a:extLst>
              <a:ext uri="{FF2B5EF4-FFF2-40B4-BE49-F238E27FC236}">
                <a16:creationId xmlns:a16="http://schemas.microsoft.com/office/drawing/2014/main" id="{D69424B8-A2CF-4758-92A7-FA6EC2605ACD}"/>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4" name="Foliennummernplatzhalter 3">
            <a:extLst>
              <a:ext uri="{FF2B5EF4-FFF2-40B4-BE49-F238E27FC236}">
                <a16:creationId xmlns:a16="http://schemas.microsoft.com/office/drawing/2014/main" id="{0C7239A2-042A-4B98-8AF0-DC7ED2E45CE0}"/>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258493445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F8E823-5568-40F0-91F1-39BBD21C671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88BC8C6A-0016-461A-8674-558FA12F7F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73262711-45B3-4E25-B18C-CD7EA78255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29000C2-CE9F-4F7C-B6E7-2086E02EA636}"/>
              </a:ext>
            </a:extLst>
          </p:cNvPr>
          <p:cNvSpPr>
            <a:spLocks noGrp="1"/>
          </p:cNvSpPr>
          <p:nvPr>
            <p:ph type="dt" sz="half" idx="10"/>
          </p:nvPr>
        </p:nvSpPr>
        <p:spPr>
          <a:xfrm>
            <a:off x="838200" y="6356350"/>
            <a:ext cx="2743200" cy="365125"/>
          </a:xfrm>
          <a:prstGeom prst="rect">
            <a:avLst/>
          </a:prstGeom>
        </p:spPr>
        <p:txBody>
          <a:bodyPr/>
          <a:lstStyle/>
          <a:p>
            <a:fld id="{E8EB27DA-43F6-4C4B-8E3C-7705CED6D411}" type="datetime1">
              <a:rPr lang="de-DE" smtClean="0"/>
              <a:t>29.06.2026</a:t>
            </a:fld>
            <a:endParaRPr lang="de-DE"/>
          </a:p>
        </p:txBody>
      </p:sp>
      <p:sp>
        <p:nvSpPr>
          <p:cNvPr id="6" name="Fußzeilenplatzhalter 5">
            <a:extLst>
              <a:ext uri="{FF2B5EF4-FFF2-40B4-BE49-F238E27FC236}">
                <a16:creationId xmlns:a16="http://schemas.microsoft.com/office/drawing/2014/main" id="{AD6C63D0-8AA3-4943-85C1-ECB659BCB47E}"/>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AAFE169B-4464-4EFB-8AAA-7BC87FA981DE}"/>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317683353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E46630-CC90-4EE0-89F8-0F6EAC420E4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50D84E0B-5199-46B9-98BC-A78D4BCAD7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EEB85318-EEE7-4AF0-8CF7-9633ECB827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99FD5FB-7C92-4717-9AA2-ABBBF682DBA2}"/>
              </a:ext>
            </a:extLst>
          </p:cNvPr>
          <p:cNvSpPr>
            <a:spLocks noGrp="1"/>
          </p:cNvSpPr>
          <p:nvPr>
            <p:ph type="dt" sz="half" idx="10"/>
          </p:nvPr>
        </p:nvSpPr>
        <p:spPr>
          <a:xfrm>
            <a:off x="838200" y="6356350"/>
            <a:ext cx="2743200" cy="365125"/>
          </a:xfrm>
          <a:prstGeom prst="rect">
            <a:avLst/>
          </a:prstGeom>
        </p:spPr>
        <p:txBody>
          <a:bodyPr/>
          <a:lstStyle/>
          <a:p>
            <a:fld id="{B394AF6E-4E0A-43BD-8F16-5AE3958461CC}" type="datetime1">
              <a:rPr lang="de-DE" smtClean="0"/>
              <a:t>29.06.2026</a:t>
            </a:fld>
            <a:endParaRPr lang="de-DE"/>
          </a:p>
        </p:txBody>
      </p:sp>
      <p:sp>
        <p:nvSpPr>
          <p:cNvPr id="6" name="Fußzeilenplatzhalter 5">
            <a:extLst>
              <a:ext uri="{FF2B5EF4-FFF2-40B4-BE49-F238E27FC236}">
                <a16:creationId xmlns:a16="http://schemas.microsoft.com/office/drawing/2014/main" id="{F32AAAE8-0BF0-4424-8A5B-25C596F19099}"/>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3D27B736-4A0B-478D-A7FB-5705A37CEA34}"/>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37428244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3EF548-B8A4-4158-BEC7-038BDE17399D}"/>
              </a:ext>
            </a:extLst>
          </p:cNvPr>
          <p:cNvSpPr>
            <a:spLocks noGrp="1"/>
          </p:cNvSpPr>
          <p:nvPr>
            <p:ph type="title"/>
          </p:nvPr>
        </p:nvSpPr>
        <p:spPr>
          <a:xfrm>
            <a:off x="838200" y="365125"/>
            <a:ext cx="10515600" cy="1325563"/>
          </a:xfrm>
          <a:prstGeom prst="rect">
            <a:avLst/>
          </a:prstGeom>
        </p:spPr>
        <p:txBody>
          <a:bodyPr/>
          <a:lstStyle/>
          <a:p>
            <a:r>
              <a:rPr lang="de-DE"/>
              <a:t>Mastertitelformat bearbeiten</a:t>
            </a:r>
          </a:p>
        </p:txBody>
      </p:sp>
      <p:sp>
        <p:nvSpPr>
          <p:cNvPr id="3" name="Vertikaler Textplatzhalter 2">
            <a:extLst>
              <a:ext uri="{FF2B5EF4-FFF2-40B4-BE49-F238E27FC236}">
                <a16:creationId xmlns:a16="http://schemas.microsoft.com/office/drawing/2014/main" id="{5D626CE7-C233-4B8A-8A8E-F400836E0F2D}"/>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B17F5EF-304E-41FB-841B-16FC0182DD89}"/>
              </a:ext>
            </a:extLst>
          </p:cNvPr>
          <p:cNvSpPr>
            <a:spLocks noGrp="1"/>
          </p:cNvSpPr>
          <p:nvPr>
            <p:ph type="dt" sz="half" idx="10"/>
          </p:nvPr>
        </p:nvSpPr>
        <p:spPr>
          <a:xfrm>
            <a:off x="838200" y="6356350"/>
            <a:ext cx="2743200" cy="365125"/>
          </a:xfrm>
          <a:prstGeom prst="rect">
            <a:avLst/>
          </a:prstGeom>
        </p:spPr>
        <p:txBody>
          <a:bodyPr/>
          <a:lstStyle/>
          <a:p>
            <a:fld id="{524145F2-3E05-4609-929D-AAEC790A6531}" type="datetime1">
              <a:rPr lang="de-DE" smtClean="0"/>
              <a:t>29.06.2026</a:t>
            </a:fld>
            <a:endParaRPr lang="de-DE"/>
          </a:p>
        </p:txBody>
      </p:sp>
      <p:sp>
        <p:nvSpPr>
          <p:cNvPr id="5" name="Fußzeilenplatzhalter 4">
            <a:extLst>
              <a:ext uri="{FF2B5EF4-FFF2-40B4-BE49-F238E27FC236}">
                <a16:creationId xmlns:a16="http://schemas.microsoft.com/office/drawing/2014/main" id="{C581AC02-6B88-4D31-A276-2081F79C21E4}"/>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861A3CAA-2CE7-48F2-A4C7-0E3F1E5AAA52}"/>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277473422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222073C3-67C9-47CC-BE55-D9A6955114BA}"/>
              </a:ext>
            </a:extLst>
          </p:cNvPr>
          <p:cNvSpPr>
            <a:spLocks noGrp="1"/>
          </p:cNvSpPr>
          <p:nvPr>
            <p:ph type="title" orient="vert"/>
          </p:nvPr>
        </p:nvSpPr>
        <p:spPr>
          <a:xfrm>
            <a:off x="8724900" y="365125"/>
            <a:ext cx="2628900" cy="5811838"/>
          </a:xfrm>
          <a:prstGeom prst="rect">
            <a:avLst/>
          </a:prstGeo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AB499C2D-7298-4DE8-8253-C16E5320998D}"/>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3A15FEC-07FC-4564-AECB-F162BF9E92AF}"/>
              </a:ext>
            </a:extLst>
          </p:cNvPr>
          <p:cNvSpPr>
            <a:spLocks noGrp="1"/>
          </p:cNvSpPr>
          <p:nvPr>
            <p:ph type="dt" sz="half" idx="10"/>
          </p:nvPr>
        </p:nvSpPr>
        <p:spPr>
          <a:xfrm>
            <a:off x="838200" y="6356350"/>
            <a:ext cx="2743200" cy="365125"/>
          </a:xfrm>
          <a:prstGeom prst="rect">
            <a:avLst/>
          </a:prstGeom>
        </p:spPr>
        <p:txBody>
          <a:bodyPr/>
          <a:lstStyle/>
          <a:p>
            <a:fld id="{61522982-7E23-4A57-9C60-F01418B372ED}" type="datetime1">
              <a:rPr lang="de-DE" smtClean="0"/>
              <a:t>29.06.2026</a:t>
            </a:fld>
            <a:endParaRPr lang="de-DE"/>
          </a:p>
        </p:txBody>
      </p:sp>
      <p:sp>
        <p:nvSpPr>
          <p:cNvPr id="5" name="Fußzeilenplatzhalter 4">
            <a:extLst>
              <a:ext uri="{FF2B5EF4-FFF2-40B4-BE49-F238E27FC236}">
                <a16:creationId xmlns:a16="http://schemas.microsoft.com/office/drawing/2014/main" id="{22D4D40D-E626-4078-91CA-00B9E646CDAE}"/>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B668643A-EA4D-4D92-9E40-05995864D5F0}"/>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37038586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B30186-50EB-4569-A027-C38EDA6385D5}"/>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FD44D7BE-D056-49E6-957B-56F7B7B2FE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B247939B-01BF-4EC0-BE80-CFBB2D98B4F7}"/>
              </a:ext>
            </a:extLst>
          </p:cNvPr>
          <p:cNvSpPr>
            <a:spLocks noGrp="1"/>
          </p:cNvSpPr>
          <p:nvPr>
            <p:ph type="dt" sz="half" idx="10"/>
          </p:nvPr>
        </p:nvSpPr>
        <p:spPr/>
        <p:txBody>
          <a:bodyPr/>
          <a:lstStyle/>
          <a:p>
            <a:fld id="{D3040312-E1F2-426A-A814-38EECE827037}" type="datetime1">
              <a:rPr lang="de-DE" smtClean="0"/>
              <a:t>29.06.2026</a:t>
            </a:fld>
            <a:endParaRPr lang="de-DE"/>
          </a:p>
        </p:txBody>
      </p:sp>
      <p:sp>
        <p:nvSpPr>
          <p:cNvPr id="5" name="Fußzeilenplatzhalter 4">
            <a:extLst>
              <a:ext uri="{FF2B5EF4-FFF2-40B4-BE49-F238E27FC236}">
                <a16:creationId xmlns:a16="http://schemas.microsoft.com/office/drawing/2014/main" id="{C34B95D5-6128-4C47-9E5C-3C0D571EA51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F743026-E759-4F75-9E3A-272095EBFED0}"/>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88097839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9304F8-C02B-42AE-B28D-ABE5177FE9B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5AD47172-3CDA-48C6-B73E-655913A5DEC3}"/>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1EDDAFB-8043-4B23-A58B-47C8E26AA8A5}"/>
              </a:ext>
            </a:extLst>
          </p:cNvPr>
          <p:cNvSpPr>
            <a:spLocks noGrp="1"/>
          </p:cNvSpPr>
          <p:nvPr>
            <p:ph type="dt" sz="half" idx="10"/>
          </p:nvPr>
        </p:nvSpPr>
        <p:spPr/>
        <p:txBody>
          <a:bodyPr/>
          <a:lstStyle/>
          <a:p>
            <a:fld id="{7061C23D-B65D-42BF-8D34-283BA472E653}" type="datetime1">
              <a:rPr lang="de-DE" smtClean="0"/>
              <a:t>29.06.2026</a:t>
            </a:fld>
            <a:endParaRPr lang="de-DE"/>
          </a:p>
        </p:txBody>
      </p:sp>
      <p:sp>
        <p:nvSpPr>
          <p:cNvPr id="5" name="Fußzeilenplatzhalter 4">
            <a:extLst>
              <a:ext uri="{FF2B5EF4-FFF2-40B4-BE49-F238E27FC236}">
                <a16:creationId xmlns:a16="http://schemas.microsoft.com/office/drawing/2014/main" id="{24FD9038-D560-449C-AC69-E8592CD6311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0C4BCF5-19D7-44C6-93CF-E8D52D47A623}"/>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3042214842"/>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7CADD2-3C9D-4835-80D5-CBB6607CDA33}"/>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87718932-B649-4877-ACF2-DEEB69AADB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7C72C302-3640-4406-AA74-38E40DCEC925}"/>
              </a:ext>
            </a:extLst>
          </p:cNvPr>
          <p:cNvSpPr>
            <a:spLocks noGrp="1"/>
          </p:cNvSpPr>
          <p:nvPr>
            <p:ph type="dt" sz="half" idx="10"/>
          </p:nvPr>
        </p:nvSpPr>
        <p:spPr/>
        <p:txBody>
          <a:bodyPr/>
          <a:lstStyle/>
          <a:p>
            <a:fld id="{987C4DF0-458C-421B-BD47-6A9F069CA99E}" type="datetime1">
              <a:rPr lang="de-DE" smtClean="0"/>
              <a:t>29.06.2026</a:t>
            </a:fld>
            <a:endParaRPr lang="de-DE"/>
          </a:p>
        </p:txBody>
      </p:sp>
      <p:sp>
        <p:nvSpPr>
          <p:cNvPr id="5" name="Fußzeilenplatzhalter 4">
            <a:extLst>
              <a:ext uri="{FF2B5EF4-FFF2-40B4-BE49-F238E27FC236}">
                <a16:creationId xmlns:a16="http://schemas.microsoft.com/office/drawing/2014/main" id="{90254148-2274-44AA-BFD2-90810C393C9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DEB055D-1F67-42D7-92A0-8AA7C24CB051}"/>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3175339969"/>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61F61F-0832-453A-B3A3-C9D8DC83738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511E6594-44AD-4F99-9303-05C380033EA2}"/>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37108A04-57C2-4E94-83FB-2F34A45B1CBF}"/>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D97A100E-FEC8-4E43-ABD7-62365C510EF3}"/>
              </a:ext>
            </a:extLst>
          </p:cNvPr>
          <p:cNvSpPr>
            <a:spLocks noGrp="1"/>
          </p:cNvSpPr>
          <p:nvPr>
            <p:ph type="dt" sz="half" idx="10"/>
          </p:nvPr>
        </p:nvSpPr>
        <p:spPr/>
        <p:txBody>
          <a:bodyPr/>
          <a:lstStyle/>
          <a:p>
            <a:fld id="{CAF5A8F8-6A53-4710-BB5B-B0AA6E76E709}" type="datetime1">
              <a:rPr lang="de-DE" smtClean="0"/>
              <a:t>29.06.2026</a:t>
            </a:fld>
            <a:endParaRPr lang="de-DE"/>
          </a:p>
        </p:txBody>
      </p:sp>
      <p:sp>
        <p:nvSpPr>
          <p:cNvPr id="6" name="Fußzeilenplatzhalter 5">
            <a:extLst>
              <a:ext uri="{FF2B5EF4-FFF2-40B4-BE49-F238E27FC236}">
                <a16:creationId xmlns:a16="http://schemas.microsoft.com/office/drawing/2014/main" id="{E000BFE8-2864-4770-B67A-96D6AE4C91A9}"/>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58625C8-BAB4-47FC-BC01-B56C8189413D}"/>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425303228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F968DF-EA77-468D-87C3-D77A92558EF9}"/>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14F82D98-BB0D-4A3E-8030-22509E8F3B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4593014A-164A-468E-887E-9457B9206A46}"/>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BDB2873B-1C98-4120-B6DC-5B77C4C875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596548DE-2B5E-44CD-A049-ECC02FC52EE9}"/>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2B77F02F-11AC-4C37-9F67-FD5B74B09CA4}"/>
              </a:ext>
            </a:extLst>
          </p:cNvPr>
          <p:cNvSpPr>
            <a:spLocks noGrp="1"/>
          </p:cNvSpPr>
          <p:nvPr>
            <p:ph type="dt" sz="half" idx="10"/>
          </p:nvPr>
        </p:nvSpPr>
        <p:spPr/>
        <p:txBody>
          <a:bodyPr/>
          <a:lstStyle/>
          <a:p>
            <a:fld id="{D0C265F8-AAD3-4B55-A255-379BAC6D4CC1}" type="datetime1">
              <a:rPr lang="de-DE" smtClean="0"/>
              <a:t>29.06.2026</a:t>
            </a:fld>
            <a:endParaRPr lang="de-DE"/>
          </a:p>
        </p:txBody>
      </p:sp>
      <p:sp>
        <p:nvSpPr>
          <p:cNvPr id="8" name="Fußzeilenplatzhalter 7">
            <a:extLst>
              <a:ext uri="{FF2B5EF4-FFF2-40B4-BE49-F238E27FC236}">
                <a16:creationId xmlns:a16="http://schemas.microsoft.com/office/drawing/2014/main" id="{1CC0DFBA-FD09-4E02-B510-86EA13DEFD56}"/>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0C16707F-7F01-42AD-855D-A0DBD40C29D2}"/>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356696741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A86719-CABE-488F-BC2B-F8BC78617123}"/>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54DF8B6D-4017-46BA-9872-152865CB37B6}"/>
              </a:ext>
            </a:extLst>
          </p:cNvPr>
          <p:cNvSpPr>
            <a:spLocks noGrp="1"/>
          </p:cNvSpPr>
          <p:nvPr>
            <p:ph type="dt" sz="half" idx="10"/>
          </p:nvPr>
        </p:nvSpPr>
        <p:spPr/>
        <p:txBody>
          <a:bodyPr/>
          <a:lstStyle/>
          <a:p>
            <a:fld id="{15646514-3B2E-4089-9218-B9B4ACE81D36}" type="datetime1">
              <a:rPr lang="de-DE" smtClean="0"/>
              <a:t>29.06.2026</a:t>
            </a:fld>
            <a:endParaRPr lang="de-DE"/>
          </a:p>
        </p:txBody>
      </p:sp>
      <p:sp>
        <p:nvSpPr>
          <p:cNvPr id="4" name="Fußzeilenplatzhalter 3">
            <a:extLst>
              <a:ext uri="{FF2B5EF4-FFF2-40B4-BE49-F238E27FC236}">
                <a16:creationId xmlns:a16="http://schemas.microsoft.com/office/drawing/2014/main" id="{3646823B-90CC-4E66-8AD8-5E02A653E927}"/>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7ED6BC18-0BCC-40B0-B74E-6337C5A5B319}"/>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3147196621"/>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BFF61BA9-96A0-41FB-B955-0502537B1347}"/>
              </a:ext>
            </a:extLst>
          </p:cNvPr>
          <p:cNvSpPr>
            <a:spLocks noGrp="1"/>
          </p:cNvSpPr>
          <p:nvPr>
            <p:ph type="dt" sz="half" idx="10"/>
          </p:nvPr>
        </p:nvSpPr>
        <p:spPr/>
        <p:txBody>
          <a:bodyPr/>
          <a:lstStyle/>
          <a:p>
            <a:fld id="{1DB275B0-9384-4AE0-A10D-41C8562B6F5C}" type="datetime1">
              <a:rPr lang="de-DE" smtClean="0"/>
              <a:t>29.06.2026</a:t>
            </a:fld>
            <a:endParaRPr lang="de-DE"/>
          </a:p>
        </p:txBody>
      </p:sp>
      <p:sp>
        <p:nvSpPr>
          <p:cNvPr id="3" name="Fußzeilenplatzhalter 2">
            <a:extLst>
              <a:ext uri="{FF2B5EF4-FFF2-40B4-BE49-F238E27FC236}">
                <a16:creationId xmlns:a16="http://schemas.microsoft.com/office/drawing/2014/main" id="{F3C6D298-4D73-4C3A-860A-FB147E3DBBE8}"/>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82C2F33D-FB39-4E2F-B070-8BBBC3DEE4E6}"/>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1459353499"/>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23FC4-A4F9-453D-AB83-D9C435B0E14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9E866D7E-FBCE-4F7F-AD7F-30A7E6027E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7C875029-22C9-4417-B90B-74E139E57F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A00B1AB-6FB0-413A-BBBA-0876BC5BF439}"/>
              </a:ext>
            </a:extLst>
          </p:cNvPr>
          <p:cNvSpPr>
            <a:spLocks noGrp="1"/>
          </p:cNvSpPr>
          <p:nvPr>
            <p:ph type="dt" sz="half" idx="10"/>
          </p:nvPr>
        </p:nvSpPr>
        <p:spPr/>
        <p:txBody>
          <a:bodyPr/>
          <a:lstStyle/>
          <a:p>
            <a:fld id="{8FDCEF05-C2D9-4656-A896-4BDC9952B140}" type="datetime1">
              <a:rPr lang="de-DE" smtClean="0"/>
              <a:t>29.06.2026</a:t>
            </a:fld>
            <a:endParaRPr lang="de-DE"/>
          </a:p>
        </p:txBody>
      </p:sp>
      <p:sp>
        <p:nvSpPr>
          <p:cNvPr id="6" name="Fußzeilenplatzhalter 5">
            <a:extLst>
              <a:ext uri="{FF2B5EF4-FFF2-40B4-BE49-F238E27FC236}">
                <a16:creationId xmlns:a16="http://schemas.microsoft.com/office/drawing/2014/main" id="{A0529B87-83E1-4195-9EC9-48DC35B1503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038868C8-B082-439C-921B-A5BA137C1BD6}"/>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1823975821"/>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6E1DBB-DE30-4DF0-9D32-E816E0E6F13A}"/>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003AC2F9-6E5B-4BFD-B247-15E47951C7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92FD57AD-8511-445C-A305-912A2380D8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99447ACB-A493-4572-8C37-53ED09A67D27}"/>
              </a:ext>
            </a:extLst>
          </p:cNvPr>
          <p:cNvSpPr>
            <a:spLocks noGrp="1"/>
          </p:cNvSpPr>
          <p:nvPr>
            <p:ph type="dt" sz="half" idx="10"/>
          </p:nvPr>
        </p:nvSpPr>
        <p:spPr/>
        <p:txBody>
          <a:bodyPr/>
          <a:lstStyle/>
          <a:p>
            <a:fld id="{B7FB87E0-32E6-4DF4-93C8-1C8EDE697FBA}" type="datetime1">
              <a:rPr lang="de-DE" smtClean="0"/>
              <a:t>29.06.2026</a:t>
            </a:fld>
            <a:endParaRPr lang="de-DE"/>
          </a:p>
        </p:txBody>
      </p:sp>
      <p:sp>
        <p:nvSpPr>
          <p:cNvPr id="6" name="Fußzeilenplatzhalter 5">
            <a:extLst>
              <a:ext uri="{FF2B5EF4-FFF2-40B4-BE49-F238E27FC236}">
                <a16:creationId xmlns:a16="http://schemas.microsoft.com/office/drawing/2014/main" id="{93A7D557-2107-45C7-A2F2-7D5303A99B4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5DFAC30-B23D-4897-95B3-7CDBB6F42C53}"/>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311550908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D5F19B-D038-4C16-B726-5ADF3C0F6DE7}"/>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BAF67943-C285-4A75-85DF-567749528AD4}"/>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63F1712-29C5-4923-A639-7E90B449E45A}"/>
              </a:ext>
            </a:extLst>
          </p:cNvPr>
          <p:cNvSpPr>
            <a:spLocks noGrp="1"/>
          </p:cNvSpPr>
          <p:nvPr>
            <p:ph type="dt" sz="half" idx="10"/>
          </p:nvPr>
        </p:nvSpPr>
        <p:spPr/>
        <p:txBody>
          <a:bodyPr/>
          <a:lstStyle/>
          <a:p>
            <a:fld id="{A336BED3-AFFB-4C5C-98F8-CB180AE18945}" type="datetime1">
              <a:rPr lang="de-DE" smtClean="0"/>
              <a:t>29.06.2026</a:t>
            </a:fld>
            <a:endParaRPr lang="de-DE"/>
          </a:p>
        </p:txBody>
      </p:sp>
      <p:sp>
        <p:nvSpPr>
          <p:cNvPr id="5" name="Fußzeilenplatzhalter 4">
            <a:extLst>
              <a:ext uri="{FF2B5EF4-FFF2-40B4-BE49-F238E27FC236}">
                <a16:creationId xmlns:a16="http://schemas.microsoft.com/office/drawing/2014/main" id="{E40B8A40-DEAE-4596-AB95-40568DF8C31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9810F92-2077-4DE1-B213-666D7F19181C}"/>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2839623076"/>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89A402CD-A87A-4D43-8037-D6F3F60B6A39}"/>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5805ACAD-9E91-4C4D-9129-D90803D95959}"/>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F30F3DA-1AB1-4450-9BF7-37F617271DB0}"/>
              </a:ext>
            </a:extLst>
          </p:cNvPr>
          <p:cNvSpPr>
            <a:spLocks noGrp="1"/>
          </p:cNvSpPr>
          <p:nvPr>
            <p:ph type="dt" sz="half" idx="10"/>
          </p:nvPr>
        </p:nvSpPr>
        <p:spPr/>
        <p:txBody>
          <a:bodyPr/>
          <a:lstStyle/>
          <a:p>
            <a:fld id="{F866B2BC-0987-4007-9008-7C6A9A20508E}" type="datetime1">
              <a:rPr lang="de-DE" smtClean="0"/>
              <a:t>29.06.2026</a:t>
            </a:fld>
            <a:endParaRPr lang="de-DE"/>
          </a:p>
        </p:txBody>
      </p:sp>
      <p:sp>
        <p:nvSpPr>
          <p:cNvPr id="5" name="Fußzeilenplatzhalter 4">
            <a:extLst>
              <a:ext uri="{FF2B5EF4-FFF2-40B4-BE49-F238E27FC236}">
                <a16:creationId xmlns:a16="http://schemas.microsoft.com/office/drawing/2014/main" id="{EBDC8E54-8C47-4CEB-BF6F-27B86357EED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8A11D70-3986-4583-98F7-7A4A18D56C02}"/>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292728668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6E9A3F28-3ECD-483D-BFE8-FB8028D9F4A6}"/>
              </a:ext>
            </a:extLst>
          </p:cNvPr>
          <p:cNvSpPr>
            <a:spLocks noGrp="1"/>
          </p:cNvSpPr>
          <p:nvPr>
            <p:ph type="body" idx="1"/>
          </p:nvPr>
        </p:nvSpPr>
        <p:spPr>
          <a:xfrm>
            <a:off x="838200" y="609600"/>
            <a:ext cx="10515600" cy="5567363"/>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liennummernplatzhalter 5">
            <a:extLst>
              <a:ext uri="{FF2B5EF4-FFF2-40B4-BE49-F238E27FC236}">
                <a16:creationId xmlns:a16="http://schemas.microsoft.com/office/drawing/2014/main" id="{7187F33F-5037-4211-A57D-E38FCA5CAA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7F1312-9C82-49F0-935A-9B306C774647}" type="slidenum">
              <a:rPr lang="de-DE" smtClean="0"/>
              <a:t>‹Nr.›</a:t>
            </a:fld>
            <a:endParaRPr lang="de-DE"/>
          </a:p>
        </p:txBody>
      </p:sp>
    </p:spTree>
    <p:extLst>
      <p:ext uri="{BB962C8B-B14F-4D97-AF65-F5344CB8AC3E}">
        <p14:creationId xmlns:p14="http://schemas.microsoft.com/office/powerpoint/2010/main" val="40839231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E5AE5D47-C72F-4F54-8034-CDC2F2B84E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47ED68E3-86C3-4103-80DB-0B5F8C50FB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F4F6559-1CB1-4782-92D4-648DD43FDA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A87218-C2B5-4E84-A999-5D5943247E78}" type="datetime1">
              <a:rPr lang="de-DE" smtClean="0"/>
              <a:t>29.06.2026</a:t>
            </a:fld>
            <a:endParaRPr lang="de-DE"/>
          </a:p>
        </p:txBody>
      </p:sp>
      <p:sp>
        <p:nvSpPr>
          <p:cNvPr id="5" name="Fußzeilenplatzhalter 4">
            <a:extLst>
              <a:ext uri="{FF2B5EF4-FFF2-40B4-BE49-F238E27FC236}">
                <a16:creationId xmlns:a16="http://schemas.microsoft.com/office/drawing/2014/main" id="{62F24DD8-568E-422A-A9AA-6CD5B0E1C7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7FEE0030-3114-42E2-BF7F-870966610F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44390E-7812-4FF5-89F7-387A7021D3E3}" type="slidenum">
              <a:rPr lang="de-DE" smtClean="0"/>
              <a:t>‹Nr.›</a:t>
            </a:fld>
            <a:endParaRPr lang="de-DE"/>
          </a:p>
        </p:txBody>
      </p:sp>
    </p:spTree>
    <p:extLst>
      <p:ext uri="{BB962C8B-B14F-4D97-AF65-F5344CB8AC3E}">
        <p14:creationId xmlns:p14="http://schemas.microsoft.com/office/powerpoint/2010/main" val="15617465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FF510EEC-D2F4-900F-D7C8-DD24D8CE20F7}"/>
              </a:ext>
            </a:extLst>
          </p:cNvPr>
          <p:cNvSpPr/>
          <p:nvPr/>
        </p:nvSpPr>
        <p:spPr>
          <a:xfrm>
            <a:off x="0" y="1549021"/>
            <a:ext cx="12192000" cy="4569234"/>
          </a:xfrm>
          <a:prstGeom prst="rect">
            <a:avLst/>
          </a:prstGeom>
          <a:solidFill>
            <a:srgbClr val="EE8A2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1AFCD795-5B8F-4ABE-9B00-772280028334}"/>
              </a:ext>
            </a:extLst>
          </p:cNvPr>
          <p:cNvSpPr>
            <a:spLocks noGrp="1"/>
          </p:cNvSpPr>
          <p:nvPr>
            <p:ph type="ctrTitle"/>
          </p:nvPr>
        </p:nvSpPr>
        <p:spPr>
          <a:xfrm>
            <a:off x="1524000" y="2639838"/>
            <a:ext cx="9144000" cy="2387600"/>
          </a:xfrm>
        </p:spPr>
        <p:txBody>
          <a:bodyPr/>
          <a:lstStyle/>
          <a:p>
            <a:r>
              <a:rPr lang="de-DE" dirty="0">
                <a:solidFill>
                  <a:schemeClr val="bg1"/>
                </a:solidFill>
                <a:latin typeface="Frutiger" panose="020B0500000000000000" pitchFamily="34" charset="0"/>
              </a:rPr>
              <a:t>POR</a:t>
            </a:r>
            <a:br>
              <a:rPr lang="de-DE" dirty="0">
                <a:solidFill>
                  <a:schemeClr val="bg1"/>
                </a:solidFill>
                <a:latin typeface="Frutiger" panose="020B0500000000000000" pitchFamily="34" charset="0"/>
              </a:rPr>
            </a:br>
            <a:br>
              <a:rPr lang="de-DE" dirty="0">
                <a:solidFill>
                  <a:schemeClr val="bg1"/>
                </a:solidFill>
                <a:latin typeface="Frutiger" panose="020B0500000000000000" pitchFamily="34" charset="0"/>
              </a:rPr>
            </a:br>
            <a:r>
              <a:rPr lang="de-DE" dirty="0">
                <a:solidFill>
                  <a:schemeClr val="bg1"/>
                </a:solidFill>
                <a:latin typeface="Frutiger" panose="020B0500000000000000" pitchFamily="34" charset="0"/>
              </a:rPr>
              <a:t>Kurseinheit 11</a:t>
            </a:r>
          </a:p>
        </p:txBody>
      </p:sp>
      <p:sp>
        <p:nvSpPr>
          <p:cNvPr id="3" name="Foliennummernplatzhalter 2">
            <a:extLst>
              <a:ext uri="{FF2B5EF4-FFF2-40B4-BE49-F238E27FC236}">
                <a16:creationId xmlns:a16="http://schemas.microsoft.com/office/drawing/2014/main" id="{76709C98-E7C1-4E63-B57F-959BEA886DDC}"/>
              </a:ext>
            </a:extLst>
          </p:cNvPr>
          <p:cNvSpPr>
            <a:spLocks noGrp="1"/>
          </p:cNvSpPr>
          <p:nvPr>
            <p:ph type="sldNum" sz="quarter" idx="12"/>
          </p:nvPr>
        </p:nvSpPr>
        <p:spPr/>
        <p:txBody>
          <a:bodyPr/>
          <a:lstStyle/>
          <a:p>
            <a:fld id="{4A7F1312-9C82-49F0-935A-9B306C774647}" type="slidenum">
              <a:rPr lang="de-DE" smtClean="0"/>
              <a:t>1</a:t>
            </a:fld>
            <a:endParaRPr lang="de-DE"/>
          </a:p>
        </p:txBody>
      </p:sp>
      <p:pic>
        <p:nvPicPr>
          <p:cNvPr id="7" name="Grafik 6">
            <a:extLst>
              <a:ext uri="{FF2B5EF4-FFF2-40B4-BE49-F238E27FC236}">
                <a16:creationId xmlns:a16="http://schemas.microsoft.com/office/drawing/2014/main" id="{640D9928-6C40-53F8-FCF1-B86F1B2D1173}"/>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pic>
        <p:nvPicPr>
          <p:cNvPr id="9" name="Grafik 8">
            <a:extLst>
              <a:ext uri="{FF2B5EF4-FFF2-40B4-BE49-F238E27FC236}">
                <a16:creationId xmlns:a16="http://schemas.microsoft.com/office/drawing/2014/main" id="{07267908-7207-E47C-4A0A-D3105A49D36B}"/>
              </a:ext>
            </a:extLst>
          </p:cNvPr>
          <p:cNvPicPr>
            <a:picLocks noChangeAspect="1"/>
          </p:cNvPicPr>
          <p:nvPr/>
        </p:nvPicPr>
        <p:blipFill>
          <a:blip r:embed="rId3">
            <a:extLst>
              <a:ext uri="{28A0092B-C50C-407E-A947-70E740481C1C}">
                <a14:useLocalDpi xmlns:a14="http://schemas.microsoft.com/office/drawing/2010/main" val="0"/>
              </a:ext>
            </a:extLst>
          </a:blip>
          <a:srcRect l="12074" t="24019" r="11490"/>
          <a:stretch>
            <a:fillRect/>
          </a:stretch>
        </p:blipFill>
        <p:spPr>
          <a:xfrm>
            <a:off x="-64851" y="4368839"/>
            <a:ext cx="3827835" cy="2140337"/>
          </a:xfrm>
          <a:prstGeom prst="rect">
            <a:avLst/>
          </a:prstGeom>
        </p:spPr>
      </p:pic>
    </p:spTree>
    <p:extLst>
      <p:ext uri="{BB962C8B-B14F-4D97-AF65-F5344CB8AC3E}">
        <p14:creationId xmlns:p14="http://schemas.microsoft.com/office/powerpoint/2010/main" val="3142399047"/>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816179" cy="5281016"/>
          </a:xfrm>
          <a:prstGeom prst="rect">
            <a:avLst/>
          </a:prstGeom>
          <a:noFill/>
        </p:spPr>
        <p:txBody>
          <a:bodyPr wrap="square" lIns="180000" tIns="180000" rIns="180000" bIns="180000" rtlCol="0">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Wiederholung Versammlungsrecht</a:t>
            </a: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lvl="0" defTabSz="360000">
              <a:lnSpc>
                <a:spcPct val="150000"/>
              </a:lnSpc>
            </a:pPr>
            <a:r>
              <a:rPr lang="de-DE" sz="2400" dirty="0">
                <a:solidFill>
                  <a:prstClr val="black"/>
                </a:solidFill>
                <a:latin typeface="Arial" panose="020B0604020202020204" pitchFamily="34" charset="0"/>
                <a:cs typeface="Arial" panose="020B0604020202020204" pitchFamily="34" charset="0"/>
              </a:rPr>
              <a:t>→		Art. 8 I GG = schlechthin konstitutives GR für die FDGO</a:t>
            </a:r>
          </a:p>
          <a:p>
            <a:pPr lvl="0" defTabSz="360000">
              <a:lnSpc>
                <a:spcPct val="150000"/>
              </a:lnSpc>
            </a:pPr>
            <a:r>
              <a:rPr lang="de-DE" sz="2400" dirty="0">
                <a:solidFill>
                  <a:prstClr val="black"/>
                </a:solidFill>
                <a:latin typeface="Arial" panose="020B0604020202020204" pitchFamily="34" charset="0"/>
                <a:cs typeface="Arial" panose="020B0604020202020204" pitchFamily="34" charset="0"/>
              </a:rPr>
              <a:t>→		„Wechselwirkung“: GR und einfaches Recht (VersG restriktiv auslegen)</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Bundes-VersG gilt in Bbg fort (Art. 125a I GG), für </a:t>
            </a:r>
            <a:r>
              <a:rPr lang="de-DE" sz="2400" dirty="0" err="1">
                <a:solidFill>
                  <a:prstClr val="black"/>
                </a:solidFill>
                <a:latin typeface="Arial" panose="020B0604020202020204" pitchFamily="34" charset="0"/>
                <a:cs typeface="Arial" panose="020B0604020202020204" pitchFamily="34" charset="0"/>
              </a:rPr>
              <a:t>Bln</a:t>
            </a:r>
            <a:r>
              <a:rPr lang="de-DE" sz="2400" dirty="0">
                <a:solidFill>
                  <a:prstClr val="black"/>
                </a:solidFill>
                <a:latin typeface="Arial" panose="020B0604020202020204" pitchFamily="34" charset="0"/>
                <a:cs typeface="Arial" panose="020B0604020202020204" pitchFamily="34" charset="0"/>
              </a:rPr>
              <a:t> beachte das </a:t>
            </a:r>
            <a:r>
              <a:rPr lang="de-DE" sz="2400" dirty="0" err="1">
                <a:solidFill>
                  <a:prstClr val="black"/>
                </a:solidFill>
                <a:latin typeface="Arial" panose="020B0604020202020204" pitchFamily="34" charset="0"/>
                <a:cs typeface="Arial" panose="020B0604020202020204" pitchFamily="34" charset="0"/>
              </a:rPr>
              <a:t>VersFG</a:t>
            </a:r>
            <a:r>
              <a:rPr lang="de-DE" sz="2400" dirty="0">
                <a:solidFill>
                  <a:prstClr val="black"/>
                </a:solidFill>
                <a:latin typeface="Arial" panose="020B0604020202020204" pitchFamily="34" charset="0"/>
                <a:cs typeface="Arial" panose="020B0604020202020204" pitchFamily="34" charset="0"/>
              </a:rPr>
              <a:t> BE</a:t>
            </a:r>
          </a:p>
          <a:p>
            <a:pPr marL="0" marR="0" lvl="0" indent="0" algn="l" defTabSz="360000" rtl="0" eaLnBrk="1" fontAlgn="auto" latinLnBrk="0" hangingPunct="1">
              <a:lnSpc>
                <a:spcPct val="150000"/>
              </a:lnSpc>
              <a:spcBef>
                <a:spcPts val="0"/>
              </a:spcBef>
              <a:spcAft>
                <a:spcPts val="0"/>
              </a:spcAft>
              <a:buClrTx/>
              <a:buSzTx/>
              <a:buFontTx/>
              <a:buNone/>
              <a:tabLst/>
              <a:defRPr/>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pPr>
            <a:r>
              <a:rPr lang="de-DE" sz="2400" b="1" dirty="0">
                <a:solidFill>
                  <a:prstClr val="black"/>
                </a:solidFill>
                <a:latin typeface="Arial" panose="020B0604020202020204" pitchFamily="34" charset="0"/>
                <a:cs typeface="Arial" panose="020B0604020202020204" pitchFamily="34" charset="0"/>
              </a:rPr>
              <a:t>A.		Versammlungsbegriff (eng)</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Zusammenkunft von mindestens 2 Personen</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zwecks gemeinschaftlicher Erörterung und Kundgabe</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mit dem Ziel der Teilhabe an der öffentlichen Meinungs­bildung</a:t>
            </a:r>
          </a:p>
        </p:txBody>
      </p:sp>
      <p:sp>
        <p:nvSpPr>
          <p:cNvPr id="2" name="Foliennummernplatzhalter 1">
            <a:extLst>
              <a:ext uri="{FF2B5EF4-FFF2-40B4-BE49-F238E27FC236}">
                <a16:creationId xmlns:a16="http://schemas.microsoft.com/office/drawing/2014/main" id="{D139C6BF-B05E-40B4-915B-8B27E77130A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BED1B3BC-03D2-2F3F-57AE-221EE1A43F77}"/>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EBA862BA-B0D8-3B02-EED9-D6D59804DE69}"/>
              </a:ext>
            </a:extLst>
          </p:cNvPr>
          <p:cNvSpPr/>
          <p:nvPr/>
        </p:nvSpPr>
        <p:spPr>
          <a:xfrm>
            <a:off x="0" y="102357"/>
            <a:ext cx="2333243" cy="9208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Kurseinheit 11</a:t>
            </a:r>
          </a:p>
        </p:txBody>
      </p:sp>
    </p:spTree>
    <p:extLst>
      <p:ext uri="{BB962C8B-B14F-4D97-AF65-F5344CB8AC3E}">
        <p14:creationId xmlns:p14="http://schemas.microsoft.com/office/powerpoint/2010/main" val="187672681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4">
                                            <p:txEl>
                                              <p:pRg st="7" end="7"/>
                                            </p:txEl>
                                          </p:spTgt>
                                        </p:tgtEl>
                                        <p:attrNameLst>
                                          <p:attrName>style.visibility</p:attrName>
                                        </p:attrNameLst>
                                      </p:cBhvr>
                                      <p:to>
                                        <p:strVal val="visible"/>
                                      </p:to>
                                    </p:set>
                                    <p:animEffect transition="in" filter="fade">
                                      <p:cBhvr>
                                        <p:cTn id="33" dur="1000"/>
                                        <p:tgtEl>
                                          <p:spTgt spid="4">
                                            <p:txEl>
                                              <p:pRg st="7" end="7"/>
                                            </p:txEl>
                                          </p:spTgt>
                                        </p:tgtEl>
                                      </p:cBhvr>
                                    </p:animEffect>
                                    <p:anim calcmode="lin" valueType="num">
                                      <p:cBhvr>
                                        <p:cTn id="34"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7" end="7"/>
                                            </p:txEl>
                                          </p:spTgt>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4">
                                            <p:txEl>
                                              <p:pRg st="8" end="8"/>
                                            </p:txEl>
                                          </p:spTgt>
                                        </p:tgtEl>
                                        <p:attrNameLst>
                                          <p:attrName>style.visibility</p:attrName>
                                        </p:attrNameLst>
                                      </p:cBhvr>
                                      <p:to>
                                        <p:strVal val="visible"/>
                                      </p:to>
                                    </p:set>
                                    <p:animEffect transition="in" filter="fade">
                                      <p:cBhvr>
                                        <p:cTn id="38" dur="1000"/>
                                        <p:tgtEl>
                                          <p:spTgt spid="4">
                                            <p:txEl>
                                              <p:pRg st="8" end="8"/>
                                            </p:txEl>
                                          </p:spTgt>
                                        </p:tgtEl>
                                      </p:cBhvr>
                                    </p:animEffect>
                                    <p:anim calcmode="lin" valueType="num">
                                      <p:cBhvr>
                                        <p:cTn id="39"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0" dur="1000" fill="hold"/>
                                        <p:tgtEl>
                                          <p:spTgt spid="4">
                                            <p:txEl>
                                              <p:pRg st="8" end="8"/>
                                            </p:txEl>
                                          </p:spTgt>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4">
                                            <p:txEl>
                                              <p:pRg st="9" end="9"/>
                                            </p:txEl>
                                          </p:spTgt>
                                        </p:tgtEl>
                                        <p:attrNameLst>
                                          <p:attrName>style.visibility</p:attrName>
                                        </p:attrNameLst>
                                      </p:cBhvr>
                                      <p:to>
                                        <p:strVal val="visible"/>
                                      </p:to>
                                    </p:set>
                                    <p:animEffect transition="in" filter="fade">
                                      <p:cBhvr>
                                        <p:cTn id="43" dur="1000"/>
                                        <p:tgtEl>
                                          <p:spTgt spid="4">
                                            <p:txEl>
                                              <p:pRg st="9" end="9"/>
                                            </p:txEl>
                                          </p:spTgt>
                                        </p:tgtEl>
                                      </p:cBhvr>
                                    </p:animEffect>
                                    <p:anim calcmode="lin" valueType="num">
                                      <p:cBhvr>
                                        <p:cTn id="44"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45"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833934" cy="6389011"/>
          </a:xfrm>
          <a:prstGeom prst="rect">
            <a:avLst/>
          </a:prstGeom>
          <a:noFill/>
        </p:spPr>
        <p:txBody>
          <a:bodyPr wrap="square" lIns="180000" tIns="180000" rIns="180000" bIns="180000" rtlCol="0">
            <a:spAutoFit/>
          </a:bodyPr>
          <a:lstStyle/>
          <a:p>
            <a:pPr defTabSz="360000">
              <a:lnSpc>
                <a:spcPct val="150000"/>
              </a:lnSpc>
            </a:pPr>
            <a:r>
              <a:rPr lang="de-DE" sz="2400" b="1" dirty="0">
                <a:solidFill>
                  <a:prstClr val="black"/>
                </a:solidFill>
                <a:latin typeface="Arial" panose="020B0604020202020204" pitchFamily="34" charset="0"/>
                <a:cs typeface="Arial" panose="020B0604020202020204" pitchFamily="34" charset="0"/>
              </a:rPr>
              <a:t>B.		Versammlungsarten</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I.		</a:t>
            </a:r>
            <a:r>
              <a:rPr lang="de-DE" sz="2400" u="sng" dirty="0">
                <a:solidFill>
                  <a:prstClr val="black"/>
                </a:solidFill>
                <a:latin typeface="Arial" panose="020B0604020202020204" pitchFamily="34" charset="0"/>
                <a:cs typeface="Arial" panose="020B0604020202020204" pitchFamily="34" charset="0"/>
              </a:rPr>
              <a:t>Öffentlich	↔  nicht-öffentlich: Teilnehmerkreis individuell begrenzt?</a:t>
            </a:r>
          </a:p>
          <a:p>
            <a:pPr defTabSz="360000">
              <a:lnSpc>
                <a:spcPct val="150000"/>
              </a:lnSpc>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II.		</a:t>
            </a:r>
            <a:r>
              <a:rPr lang="de-DE" sz="2400" u="sng" dirty="0">
                <a:solidFill>
                  <a:prstClr val="black"/>
                </a:solidFill>
                <a:latin typeface="Arial" panose="020B0604020202020204" pitchFamily="34" charset="0"/>
                <a:cs typeface="Arial" panose="020B0604020202020204" pitchFamily="34" charset="0"/>
              </a:rPr>
              <a:t>Unter freiem Himmel	↔ in </a:t>
            </a:r>
            <a:r>
              <a:rPr lang="de-DE" sz="2400" u="sng" dirty="0" err="1">
                <a:solidFill>
                  <a:prstClr val="black"/>
                </a:solidFill>
                <a:latin typeface="Arial" panose="020B0604020202020204" pitchFamily="34" charset="0"/>
                <a:cs typeface="Arial" panose="020B0604020202020204" pitchFamily="34" charset="0"/>
              </a:rPr>
              <a:t>geschloss</a:t>
            </a:r>
            <a:r>
              <a:rPr lang="de-DE" sz="2400" u="sng" dirty="0">
                <a:solidFill>
                  <a:prstClr val="black"/>
                </a:solidFill>
                <a:latin typeface="Arial" panose="020B0604020202020204" pitchFamily="34" charset="0"/>
                <a:cs typeface="Arial" panose="020B0604020202020204" pitchFamily="34" charset="0"/>
              </a:rPr>
              <a:t>. Räumen: </a:t>
            </a:r>
            <a:r>
              <a:rPr lang="de-DE" sz="2400" u="sng" dirty="0" err="1">
                <a:solidFill>
                  <a:prstClr val="black"/>
                </a:solidFill>
                <a:latin typeface="Arial" panose="020B0604020202020204" pitchFamily="34" charset="0"/>
                <a:cs typeface="Arial" panose="020B0604020202020204" pitchFamily="34" charset="0"/>
              </a:rPr>
              <a:t>seitl</a:t>
            </a:r>
            <a:r>
              <a:rPr lang="de-DE" sz="2400" u="sng" dirty="0">
                <a:solidFill>
                  <a:prstClr val="black"/>
                </a:solidFill>
                <a:latin typeface="Arial" panose="020B0604020202020204" pitchFamily="34" charset="0"/>
                <a:cs typeface="Arial" panose="020B0604020202020204" pitchFamily="34" charset="0"/>
              </a:rPr>
              <a:t>. Begrenzung / </a:t>
            </a:r>
            <a:r>
              <a:rPr lang="de-DE" sz="2400" u="sng" dirty="0" err="1">
                <a:solidFill>
                  <a:prstClr val="black"/>
                </a:solidFill>
                <a:latin typeface="Arial" panose="020B0604020202020204" pitchFamily="34" charset="0"/>
                <a:cs typeface="Arial" panose="020B0604020202020204" pitchFamily="34" charset="0"/>
              </a:rPr>
              <a:t>öff</a:t>
            </a:r>
            <a:r>
              <a:rPr lang="de-DE" sz="2400" u="sng" dirty="0">
                <a:solidFill>
                  <a:prstClr val="black"/>
                </a:solidFill>
                <a:latin typeface="Arial" panose="020B0604020202020204" pitchFamily="34" charset="0"/>
                <a:cs typeface="Arial" panose="020B0604020202020204" pitchFamily="34" charset="0"/>
              </a:rPr>
              <a:t>. Forum?</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a:t>
            </a:r>
          </a:p>
          <a:p>
            <a:pPr defTabSz="360000">
              <a:lnSpc>
                <a:spcPct val="150000"/>
              </a:lnSpc>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pPr>
            <a:endParaRPr lang="de-DE" sz="2400" dirty="0">
              <a:solidFill>
                <a:prstClr val="black"/>
              </a:solidFill>
              <a:latin typeface="Arial" panose="020B0604020202020204" pitchFamily="34" charset="0"/>
              <a:cs typeface="Arial" panose="020B0604020202020204" pitchFamily="34" charset="0"/>
            </a:endParaRPr>
          </a:p>
        </p:txBody>
      </p:sp>
      <p:sp>
        <p:nvSpPr>
          <p:cNvPr id="2" name="Foliennummernplatzhalter 1">
            <a:extLst>
              <a:ext uri="{FF2B5EF4-FFF2-40B4-BE49-F238E27FC236}">
                <a16:creationId xmlns:a16="http://schemas.microsoft.com/office/drawing/2014/main" id="{D139C6BF-B05E-40B4-915B-8B27E77130A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EC215892-9601-4C34-91AC-8AA622E46C2C}"/>
              </a:ext>
            </a:extLst>
          </p:cNvPr>
          <p:cNvCxnSpPr>
            <a:cxnSpLocks/>
          </p:cNvCxnSpPr>
          <p:nvPr/>
        </p:nvCxnSpPr>
        <p:spPr>
          <a:xfrm>
            <a:off x="3937396" y="1724779"/>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Gerade Verbindung mit Pfeil 5">
            <a:extLst>
              <a:ext uri="{FF2B5EF4-FFF2-40B4-BE49-F238E27FC236}">
                <a16:creationId xmlns:a16="http://schemas.microsoft.com/office/drawing/2014/main" id="{F7AD9BAC-E7A4-4357-8A53-492D9AE8DA63}"/>
              </a:ext>
            </a:extLst>
          </p:cNvPr>
          <p:cNvCxnSpPr>
            <a:cxnSpLocks/>
          </p:cNvCxnSpPr>
          <p:nvPr/>
        </p:nvCxnSpPr>
        <p:spPr>
          <a:xfrm>
            <a:off x="1765822" y="1724779"/>
            <a:ext cx="0" cy="162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Gerade Verbindung mit Pfeil 7">
            <a:extLst>
              <a:ext uri="{FF2B5EF4-FFF2-40B4-BE49-F238E27FC236}">
                <a16:creationId xmlns:a16="http://schemas.microsoft.com/office/drawing/2014/main" id="{912520D6-4297-44D2-A28D-D1A7CDC5FC5F}"/>
              </a:ext>
            </a:extLst>
          </p:cNvPr>
          <p:cNvCxnSpPr>
            <a:cxnSpLocks/>
          </p:cNvCxnSpPr>
          <p:nvPr/>
        </p:nvCxnSpPr>
        <p:spPr>
          <a:xfrm>
            <a:off x="6096000" y="3908753"/>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feld 8">
            <a:extLst>
              <a:ext uri="{FF2B5EF4-FFF2-40B4-BE49-F238E27FC236}">
                <a16:creationId xmlns:a16="http://schemas.microsoft.com/office/drawing/2014/main" id="{851707C6-885C-4B5A-B6A3-040AA17F5355}"/>
              </a:ext>
            </a:extLst>
          </p:cNvPr>
          <p:cNvSpPr txBox="1"/>
          <p:nvPr/>
        </p:nvSpPr>
        <p:spPr>
          <a:xfrm>
            <a:off x="2595715" y="2012779"/>
            <a:ext cx="9365464" cy="1236507"/>
          </a:xfrm>
          <a:prstGeom prst="rect">
            <a:avLst/>
          </a:prstGeom>
          <a:noFill/>
        </p:spPr>
        <p:txBody>
          <a:bodyPr wrap="square" lIns="0" tIns="0" rIns="0" bIns="0" rtlCol="0">
            <a:noAutofit/>
          </a:bodyPr>
          <a:lstStyle/>
          <a:p>
            <a:pPr defTabSz="360000"/>
            <a:r>
              <a:rPr lang="de-DE" sz="2400" dirty="0">
                <a:solidFill>
                  <a:prstClr val="black"/>
                </a:solidFill>
                <a:latin typeface="Arial" panose="020B0604020202020204" pitchFamily="34" charset="0"/>
                <a:cs typeface="Arial" panose="020B0604020202020204" pitchFamily="34" charset="0"/>
              </a:rPr>
              <a:t>→  §§ 3, 21, 23, 28 VersG</a:t>
            </a:r>
          </a:p>
          <a:p>
            <a:pPr defTabSz="360000"/>
            <a:r>
              <a:rPr lang="de-DE" sz="2400" dirty="0">
                <a:solidFill>
                  <a:prstClr val="black"/>
                </a:solidFill>
                <a:latin typeface="Arial" panose="020B0604020202020204" pitchFamily="34" charset="0"/>
                <a:cs typeface="Arial" panose="020B0604020202020204" pitchFamily="34" charset="0"/>
              </a:rPr>
              <a:t>→  allg. Gefahrenabwehrrecht in verfassungskonformer Auslegung 	 	 (unmittelbare Gefahr, Schutzgut mit Verfassungsrang)</a:t>
            </a:r>
          </a:p>
        </p:txBody>
      </p:sp>
      <p:sp>
        <p:nvSpPr>
          <p:cNvPr id="11" name="Textfeld 10">
            <a:extLst>
              <a:ext uri="{FF2B5EF4-FFF2-40B4-BE49-F238E27FC236}">
                <a16:creationId xmlns:a16="http://schemas.microsoft.com/office/drawing/2014/main" id="{BA873FA8-F621-46EB-A92C-3F21E73F7476}"/>
              </a:ext>
            </a:extLst>
          </p:cNvPr>
          <p:cNvSpPr txBox="1"/>
          <p:nvPr/>
        </p:nvSpPr>
        <p:spPr>
          <a:xfrm>
            <a:off x="4039340" y="4196752"/>
            <a:ext cx="7921833" cy="778371"/>
          </a:xfrm>
          <a:prstGeom prst="rect">
            <a:avLst/>
          </a:prstGeom>
          <a:noFill/>
        </p:spPr>
        <p:txBody>
          <a:bodyPr wrap="square" lIns="0" tIns="0" rIns="0" bIns="0" rtlCol="0">
            <a:noAutofit/>
          </a:bodyPr>
          <a:lstStyle/>
          <a:p>
            <a:pPr defTabSz="360000"/>
            <a:r>
              <a:rPr lang="de-DE" sz="2400" dirty="0">
                <a:solidFill>
                  <a:prstClr val="black"/>
                </a:solidFill>
                <a:latin typeface="Arial" panose="020B0604020202020204" pitchFamily="34" charset="0"/>
                <a:cs typeface="Arial" panose="020B0604020202020204" pitchFamily="34" charset="0"/>
              </a:rPr>
              <a:t>→ § 5 VersG: Verbot und „erst recht“ Auflagen</a:t>
            </a:r>
          </a:p>
          <a:p>
            <a:pPr defTabSz="360000"/>
            <a:r>
              <a:rPr lang="de-DE" sz="2400" dirty="0">
                <a:solidFill>
                  <a:prstClr val="black"/>
                </a:solidFill>
                <a:latin typeface="Arial" panose="020B0604020202020204" pitchFamily="34" charset="0"/>
                <a:cs typeface="Arial" panose="020B0604020202020204" pitchFamily="34" charset="0"/>
              </a:rPr>
              <a:t>→ § 13 VersG: Auflösung und Minusmaßnahmen</a:t>
            </a:r>
          </a:p>
        </p:txBody>
      </p:sp>
      <p:cxnSp>
        <p:nvCxnSpPr>
          <p:cNvPr id="12" name="Gerade Verbindung mit Pfeil 11">
            <a:extLst>
              <a:ext uri="{FF2B5EF4-FFF2-40B4-BE49-F238E27FC236}">
                <a16:creationId xmlns:a16="http://schemas.microsoft.com/office/drawing/2014/main" id="{663D7D65-1475-4071-A8FD-E27B9C00E9DA}"/>
              </a:ext>
            </a:extLst>
          </p:cNvPr>
          <p:cNvCxnSpPr>
            <a:cxnSpLocks/>
          </p:cNvCxnSpPr>
          <p:nvPr/>
        </p:nvCxnSpPr>
        <p:spPr>
          <a:xfrm>
            <a:off x="1765822" y="3908753"/>
            <a:ext cx="0" cy="162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feld 12">
            <a:extLst>
              <a:ext uri="{FF2B5EF4-FFF2-40B4-BE49-F238E27FC236}">
                <a16:creationId xmlns:a16="http://schemas.microsoft.com/office/drawing/2014/main" id="{3BA30440-8DBF-4FFA-8FE6-AE48ED4995C2}"/>
              </a:ext>
            </a:extLst>
          </p:cNvPr>
          <p:cNvSpPr txBox="1"/>
          <p:nvPr/>
        </p:nvSpPr>
        <p:spPr>
          <a:xfrm>
            <a:off x="1118601" y="5734974"/>
            <a:ext cx="10842572" cy="778371"/>
          </a:xfrm>
          <a:prstGeom prst="rect">
            <a:avLst/>
          </a:prstGeom>
          <a:noFill/>
        </p:spPr>
        <p:txBody>
          <a:bodyPr wrap="square" lIns="0" tIns="0" rIns="0" bIns="0" rtlCol="0">
            <a:noAutofit/>
          </a:bodyPr>
          <a:lstStyle/>
          <a:p>
            <a:pPr defTabSz="360000"/>
            <a:r>
              <a:rPr lang="de-DE" sz="2400" dirty="0">
                <a:solidFill>
                  <a:prstClr val="black"/>
                </a:solidFill>
                <a:latin typeface="Arial" panose="020B0604020202020204" pitchFamily="34" charset="0"/>
                <a:cs typeface="Arial" panose="020B0604020202020204" pitchFamily="34" charset="0"/>
              </a:rPr>
              <a:t>→ § 15 I, II VersG: Verbot und Auflagen</a:t>
            </a:r>
          </a:p>
          <a:p>
            <a:pPr defTabSz="360000"/>
            <a:r>
              <a:rPr lang="de-DE" sz="2400" dirty="0">
                <a:solidFill>
                  <a:prstClr val="black"/>
                </a:solidFill>
                <a:latin typeface="Arial" panose="020B0604020202020204" pitchFamily="34" charset="0"/>
                <a:cs typeface="Arial" panose="020B0604020202020204" pitchFamily="34" charset="0"/>
              </a:rPr>
              <a:t>→ § 15 III, IV VersG: Auflösung und „erst recht“ Minusmaßnahmen </a:t>
            </a:r>
          </a:p>
        </p:txBody>
      </p:sp>
      <p:pic>
        <p:nvPicPr>
          <p:cNvPr id="7" name="Grafik 6">
            <a:extLst>
              <a:ext uri="{FF2B5EF4-FFF2-40B4-BE49-F238E27FC236}">
                <a16:creationId xmlns:a16="http://schemas.microsoft.com/office/drawing/2014/main" id="{6D0D2DB4-ABF9-E11D-9E2D-0238B38FE28C}"/>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14" name="Rechteck 13">
            <a:extLst>
              <a:ext uri="{FF2B5EF4-FFF2-40B4-BE49-F238E27FC236}">
                <a16:creationId xmlns:a16="http://schemas.microsoft.com/office/drawing/2014/main" id="{5DB1C669-962F-D93B-EE13-3343D346CD74}"/>
              </a:ext>
            </a:extLst>
          </p:cNvPr>
          <p:cNvSpPr/>
          <p:nvPr/>
        </p:nvSpPr>
        <p:spPr>
          <a:xfrm>
            <a:off x="1" y="102357"/>
            <a:ext cx="2146570" cy="636945"/>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Kurseinheit 11</a:t>
            </a:r>
          </a:p>
        </p:txBody>
      </p:sp>
    </p:spTree>
    <p:extLst>
      <p:ext uri="{BB962C8B-B14F-4D97-AF65-F5344CB8AC3E}">
        <p14:creationId xmlns:p14="http://schemas.microsoft.com/office/powerpoint/2010/main" val="183560597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Effect transition="in" filter="fade">
                                      <p:cBhvr>
                                        <p:cTn id="31" dur="1000"/>
                                        <p:tgtEl>
                                          <p:spTgt spid="4">
                                            <p:txEl>
                                              <p:pRg st="5" end="5"/>
                                            </p:txEl>
                                          </p:spTgt>
                                        </p:tgtEl>
                                      </p:cBhvr>
                                    </p:animEffect>
                                    <p:anim calcmode="lin" valueType="num">
                                      <p:cBhvr>
                                        <p:cTn id="3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1000" fill="hold"/>
                                        <p:tgtEl>
                                          <p:spTgt spid="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1000"/>
                                        <p:tgtEl>
                                          <p:spTgt spid="11"/>
                                        </p:tgtEl>
                                      </p:cBhvr>
                                    </p:animEffect>
                                    <p:anim calcmode="lin" valueType="num">
                                      <p:cBhvr>
                                        <p:cTn id="44" dur="1000" fill="hold"/>
                                        <p:tgtEl>
                                          <p:spTgt spid="11"/>
                                        </p:tgtEl>
                                        <p:attrNameLst>
                                          <p:attrName>ppt_x</p:attrName>
                                        </p:attrNameLst>
                                      </p:cBhvr>
                                      <p:tavLst>
                                        <p:tav tm="0">
                                          <p:val>
                                            <p:strVal val="#ppt_x"/>
                                          </p:val>
                                        </p:tav>
                                        <p:tav tm="100000">
                                          <p:val>
                                            <p:strVal val="#ppt_x"/>
                                          </p:val>
                                        </p:tav>
                                      </p:tavLst>
                                    </p:anim>
                                    <p:anim calcmode="lin" valueType="num">
                                      <p:cBhvr>
                                        <p:cTn id="4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1000"/>
                                        <p:tgtEl>
                                          <p:spTgt spid="12"/>
                                        </p:tgtEl>
                                      </p:cBhvr>
                                    </p:animEffect>
                                    <p:anim calcmode="lin" valueType="num">
                                      <p:cBhvr>
                                        <p:cTn id="51" dur="1000" fill="hold"/>
                                        <p:tgtEl>
                                          <p:spTgt spid="12"/>
                                        </p:tgtEl>
                                        <p:attrNameLst>
                                          <p:attrName>ppt_x</p:attrName>
                                        </p:attrNameLst>
                                      </p:cBhvr>
                                      <p:tavLst>
                                        <p:tav tm="0">
                                          <p:val>
                                            <p:strVal val="#ppt_x"/>
                                          </p:val>
                                        </p:tav>
                                        <p:tav tm="100000">
                                          <p:val>
                                            <p:strVal val="#ppt_x"/>
                                          </p:val>
                                        </p:tav>
                                      </p:tavLst>
                                    </p:anim>
                                    <p:anim calcmode="lin" valueType="num">
                                      <p:cBhvr>
                                        <p:cTn id="52" dur="1000" fill="hold"/>
                                        <p:tgtEl>
                                          <p:spTgt spid="12"/>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1000"/>
                                        <p:tgtEl>
                                          <p:spTgt spid="13"/>
                                        </p:tgtEl>
                                      </p:cBhvr>
                                    </p:animEffect>
                                    <p:anim calcmode="lin" valueType="num">
                                      <p:cBhvr>
                                        <p:cTn id="56" dur="1000" fill="hold"/>
                                        <p:tgtEl>
                                          <p:spTgt spid="13"/>
                                        </p:tgtEl>
                                        <p:attrNameLst>
                                          <p:attrName>ppt_x</p:attrName>
                                        </p:attrNameLst>
                                      </p:cBhvr>
                                      <p:tavLst>
                                        <p:tav tm="0">
                                          <p:val>
                                            <p:strVal val="#ppt_x"/>
                                          </p:val>
                                        </p:tav>
                                        <p:tav tm="100000">
                                          <p:val>
                                            <p:strVal val="#ppt_x"/>
                                          </p:val>
                                        </p:tav>
                                      </p:tavLst>
                                    </p:anim>
                                    <p:anim calcmode="lin" valueType="num">
                                      <p:cBhvr>
                                        <p:cTn id="5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1077089"/>
            <a:ext cx="11807301" cy="5281016"/>
          </a:xfrm>
          <a:prstGeom prst="rect">
            <a:avLst/>
          </a:prstGeom>
          <a:noFill/>
        </p:spPr>
        <p:txBody>
          <a:bodyPr wrap="square" lIns="180000" tIns="180000" rIns="180000" bIns="180000" rtlCol="0">
            <a:spAutoFit/>
          </a:bodyPr>
          <a:lstStyle/>
          <a:p>
            <a:pPr defTabSz="360000">
              <a:lnSpc>
                <a:spcPct val="150000"/>
              </a:lnSpc>
            </a:pPr>
            <a:r>
              <a:rPr lang="de-DE" sz="2400" b="1" dirty="0">
                <a:solidFill>
                  <a:prstClr val="black"/>
                </a:solidFill>
                <a:latin typeface="Arial" panose="020B0604020202020204" pitchFamily="34" charset="0"/>
                <a:cs typeface="Arial" panose="020B0604020202020204" pitchFamily="34" charset="0"/>
              </a:rPr>
              <a:t>C.		Konzentrationswirkung und Sperrwirkung („Polizeifestigkeit“)</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I.		</a:t>
            </a:r>
            <a:r>
              <a:rPr lang="de-DE" sz="2400" u="sng" dirty="0">
                <a:solidFill>
                  <a:prstClr val="black"/>
                </a:solidFill>
                <a:latin typeface="Arial" panose="020B0604020202020204" pitchFamily="34" charset="0"/>
                <a:cs typeface="Arial" panose="020B0604020202020204" pitchFamily="34" charset="0"/>
              </a:rPr>
              <a:t>Konzentrationswirkung</a:t>
            </a: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ggü</a:t>
            </a: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straßen</a:t>
            </a:r>
            <a:r>
              <a:rPr lang="de-DE" sz="2400" dirty="0">
                <a:solidFill>
                  <a:prstClr val="black"/>
                </a:solidFill>
                <a:latin typeface="Arial" panose="020B0604020202020204" pitchFamily="34" charset="0"/>
                <a:cs typeface="Arial" panose="020B0604020202020204" pitchFamily="34" charset="0"/>
              </a:rPr>
              <a:t>(</a:t>
            </a:r>
            <a:r>
              <a:rPr lang="de-DE" sz="2400" dirty="0" err="1">
                <a:solidFill>
                  <a:prstClr val="black"/>
                </a:solidFill>
                <a:latin typeface="Arial" panose="020B0604020202020204" pitchFamily="34" charset="0"/>
                <a:cs typeface="Arial" panose="020B0604020202020204" pitchFamily="34" charset="0"/>
              </a:rPr>
              <a:t>verkehrs</a:t>
            </a:r>
            <a:r>
              <a:rPr lang="de-DE" sz="2400" dirty="0">
                <a:solidFill>
                  <a:prstClr val="black"/>
                </a:solidFill>
                <a:latin typeface="Arial" panose="020B0604020202020204" pitchFamily="34" charset="0"/>
                <a:cs typeface="Arial" panose="020B0604020202020204" pitchFamily="34" charset="0"/>
              </a:rPr>
              <a:t>)rechtlichen Genehmigungen 			(insbes. § 29 StVO, § 11 </a:t>
            </a:r>
            <a:r>
              <a:rPr lang="de-DE" sz="2400" dirty="0" err="1">
                <a:solidFill>
                  <a:prstClr val="black"/>
                </a:solidFill>
                <a:latin typeface="Arial" panose="020B0604020202020204" pitchFamily="34" charset="0"/>
                <a:cs typeface="Arial" panose="020B0604020202020204" pitchFamily="34" charset="0"/>
              </a:rPr>
              <a:t>BerlStrG</a:t>
            </a:r>
            <a:r>
              <a:rPr lang="de-DE" sz="2400" dirty="0">
                <a:solidFill>
                  <a:prstClr val="black"/>
                </a:solidFill>
                <a:latin typeface="Arial" panose="020B0604020202020204" pitchFamily="34" charset="0"/>
                <a:cs typeface="Arial" panose="020B0604020202020204" pitchFamily="34" charset="0"/>
              </a:rPr>
              <a:t> / § 18 </a:t>
            </a:r>
            <a:r>
              <a:rPr lang="de-DE" sz="2400" dirty="0" err="1">
                <a:solidFill>
                  <a:prstClr val="black"/>
                </a:solidFill>
                <a:latin typeface="Arial" panose="020B0604020202020204" pitchFamily="34" charset="0"/>
                <a:cs typeface="Arial" panose="020B0604020202020204" pitchFamily="34" charset="0"/>
              </a:rPr>
              <a:t>BbgStrG</a:t>
            </a:r>
            <a:r>
              <a:rPr lang="de-DE" sz="2400" dirty="0">
                <a:solidFill>
                  <a:prstClr val="black"/>
                </a:solidFill>
                <a:latin typeface="Arial" panose="020B0604020202020204" pitchFamily="34" charset="0"/>
                <a:cs typeface="Arial" panose="020B0604020202020204" pitchFamily="34" charset="0"/>
              </a:rPr>
              <a:t>), da </a:t>
            </a:r>
            <a:r>
              <a:rPr lang="de-DE" sz="2400" dirty="0" err="1">
                <a:solidFill>
                  <a:prstClr val="black"/>
                </a:solidFill>
                <a:latin typeface="Arial" panose="020B0604020202020204" pitchFamily="34" charset="0"/>
                <a:cs typeface="Arial" panose="020B0604020202020204" pitchFamily="34" charset="0"/>
              </a:rPr>
              <a:t>versammlungsimma</a:t>
            </a: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nente</a:t>
            </a:r>
            <a:r>
              <a:rPr lang="de-DE" sz="2400" dirty="0">
                <a:solidFill>
                  <a:prstClr val="black"/>
                </a:solidFill>
                <a:latin typeface="Arial" panose="020B0604020202020204" pitchFamily="34" charset="0"/>
                <a:cs typeface="Arial" panose="020B0604020202020204" pitchFamily="34" charset="0"/>
              </a:rPr>
              <a:t> Nutzung der Straße genehmigungsfrei (vgl. § 14 VersG: nur Anmelde-			</a:t>
            </a:r>
            <a:r>
              <a:rPr lang="de-DE" sz="2400" dirty="0" err="1">
                <a:solidFill>
                  <a:prstClr val="black"/>
                </a:solidFill>
                <a:latin typeface="Arial" panose="020B0604020202020204" pitchFamily="34" charset="0"/>
                <a:cs typeface="Arial" panose="020B0604020202020204" pitchFamily="34" charset="0"/>
              </a:rPr>
              <a:t>pflicht</a:t>
            </a:r>
            <a:r>
              <a:rPr lang="de-DE" sz="2400" dirty="0">
                <a:solidFill>
                  <a:prstClr val="black"/>
                </a:solidFill>
                <a:latin typeface="Arial" panose="020B0604020202020204" pitchFamily="34" charset="0"/>
                <a:cs typeface="Arial" panose="020B0604020202020204" pitchFamily="34" charset="0"/>
              </a:rPr>
              <a:t>)</a:t>
            </a:r>
          </a:p>
          <a:p>
            <a:pPr lvl="0" defTabSz="360000">
              <a:lnSpc>
                <a:spcPct val="150000"/>
              </a:lnSpc>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II.		</a:t>
            </a:r>
            <a:r>
              <a:rPr lang="de-DE" sz="2400" u="sng" dirty="0">
                <a:solidFill>
                  <a:prstClr val="black"/>
                </a:solidFill>
                <a:latin typeface="Arial" panose="020B0604020202020204" pitchFamily="34" charset="0"/>
                <a:cs typeface="Arial" panose="020B0604020202020204" pitchFamily="34" charset="0"/>
              </a:rPr>
              <a:t>Sperrwirkung</a:t>
            </a: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ggü</a:t>
            </a:r>
            <a:r>
              <a:rPr lang="de-DE" sz="2400" dirty="0">
                <a:solidFill>
                  <a:prstClr val="black"/>
                </a:solidFill>
                <a:latin typeface="Arial" panose="020B0604020202020204" pitchFamily="34" charset="0"/>
                <a:cs typeface="Arial" panose="020B0604020202020204" pitchFamily="34" charset="0"/>
              </a:rPr>
              <a:t>. sonstigem Gefahrenabwehrrecht (nur während der Ver-				</a:t>
            </a:r>
            <a:r>
              <a:rPr lang="de-DE" sz="2400" dirty="0" err="1">
                <a:solidFill>
                  <a:prstClr val="black"/>
                </a:solidFill>
                <a:latin typeface="Arial" panose="020B0604020202020204" pitchFamily="34" charset="0"/>
                <a:cs typeface="Arial" panose="020B0604020202020204" pitchFamily="34" charset="0"/>
              </a:rPr>
              <a:t>sammlung</a:t>
            </a:r>
            <a:r>
              <a:rPr lang="de-DE" sz="2400" dirty="0">
                <a:solidFill>
                  <a:prstClr val="black"/>
                </a:solidFill>
                <a:latin typeface="Arial" panose="020B0604020202020204" pitchFamily="34" charset="0"/>
                <a:cs typeface="Arial" panose="020B0604020202020204" pitchFamily="34" charset="0"/>
              </a:rPr>
              <a:t>, bzgl. ver­sammlungsspezifischer Gefahren, </a:t>
            </a:r>
            <a:r>
              <a:rPr lang="de-DE" sz="2400" dirty="0" err="1">
                <a:solidFill>
                  <a:prstClr val="black"/>
                </a:solidFill>
                <a:latin typeface="Arial" panose="020B0604020202020204" pitchFamily="34" charset="0"/>
                <a:cs typeface="Arial" panose="020B0604020202020204" pitchFamily="34" charset="0"/>
              </a:rPr>
              <a:t>ggü</a:t>
            </a:r>
            <a:r>
              <a:rPr lang="de-DE" sz="2400" dirty="0">
                <a:solidFill>
                  <a:prstClr val="black"/>
                </a:solidFill>
                <a:latin typeface="Arial" panose="020B0604020202020204" pitchFamily="34" charset="0"/>
                <a:cs typeface="Arial" panose="020B0604020202020204" pitchFamily="34" charset="0"/>
              </a:rPr>
              <a:t>. Versammlungs-			</a:t>
            </a:r>
            <a:r>
              <a:rPr lang="de-DE" sz="2400" dirty="0" err="1">
                <a:solidFill>
                  <a:prstClr val="black"/>
                </a:solidFill>
                <a:latin typeface="Arial" panose="020B0604020202020204" pitchFamily="34" charset="0"/>
                <a:cs typeface="Arial" panose="020B0604020202020204" pitchFamily="34" charset="0"/>
              </a:rPr>
              <a:t>teilnehmern</a:t>
            </a:r>
            <a:r>
              <a:rPr lang="de-DE" sz="2400" dirty="0">
                <a:solidFill>
                  <a:prstClr val="black"/>
                </a:solidFill>
                <a:latin typeface="Arial" panose="020B0604020202020204" pitchFamily="34" charset="0"/>
                <a:cs typeface="Arial" panose="020B0604020202020204" pitchFamily="34" charset="0"/>
              </a:rPr>
              <a:t>)</a:t>
            </a:r>
          </a:p>
        </p:txBody>
      </p:sp>
      <p:sp>
        <p:nvSpPr>
          <p:cNvPr id="2" name="Foliennummernplatzhalter 1">
            <a:extLst>
              <a:ext uri="{FF2B5EF4-FFF2-40B4-BE49-F238E27FC236}">
                <a16:creationId xmlns:a16="http://schemas.microsoft.com/office/drawing/2014/main" id="{D139C6BF-B05E-40B4-915B-8B27E77130A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BAE5373A-453C-2653-F128-C563F684F4A0}"/>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67FD939C-7E4E-90D1-AA92-DCA9157E38C8}"/>
              </a:ext>
            </a:extLst>
          </p:cNvPr>
          <p:cNvSpPr/>
          <p:nvPr/>
        </p:nvSpPr>
        <p:spPr>
          <a:xfrm>
            <a:off x="0" y="102357"/>
            <a:ext cx="2333243" cy="9208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Kurseinheit 11</a:t>
            </a:r>
          </a:p>
        </p:txBody>
      </p:sp>
    </p:spTree>
    <p:extLst>
      <p:ext uri="{BB962C8B-B14F-4D97-AF65-F5344CB8AC3E}">
        <p14:creationId xmlns:p14="http://schemas.microsoft.com/office/powerpoint/2010/main" val="808878001"/>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961181" cy="6204345"/>
          </a:xfrm>
          <a:prstGeom prst="rect">
            <a:avLst/>
          </a:prstGeom>
          <a:noFill/>
        </p:spPr>
        <p:txBody>
          <a:bodyPr wrap="square" lIns="180000" tIns="180000" rIns="180000" bIns="180000" rtlCol="0">
            <a:spAutoFit/>
          </a:bodyPr>
          <a:lstStyle/>
          <a:p>
            <a:pPr defTabSz="360000">
              <a:lnSpc>
                <a:spcPct val="150000"/>
              </a:lnSpc>
            </a:pPr>
            <a:r>
              <a:rPr lang="de-DE" sz="2400" b="1" dirty="0">
                <a:solidFill>
                  <a:prstClr val="black"/>
                </a:solidFill>
                <a:latin typeface="Arial" panose="020B0604020202020204" pitchFamily="34" charset="0"/>
                <a:cs typeface="Arial" panose="020B0604020202020204" pitchFamily="34" charset="0"/>
              </a:rPr>
              <a:t>D.		Prüfung von § 15 I VersG bzw. § 15 III VersG</a:t>
            </a:r>
          </a:p>
          <a:p>
            <a:pPr lvl="0" defTabSz="360000">
              <a:lnSpc>
                <a:spcPct val="150000"/>
              </a:lnSpc>
            </a:pPr>
            <a:r>
              <a:rPr lang="de-DE" sz="2400" dirty="0">
                <a:solidFill>
                  <a:prstClr val="black"/>
                </a:solidFill>
                <a:latin typeface="Arial" panose="020B0604020202020204" pitchFamily="34" charset="0"/>
                <a:cs typeface="Arial" panose="020B0604020202020204" pitchFamily="34" charset="0"/>
              </a:rPr>
              <a:t>I.		</a:t>
            </a:r>
            <a:r>
              <a:rPr lang="de-DE" sz="2400" u="sng" dirty="0">
                <a:solidFill>
                  <a:prstClr val="black"/>
                </a:solidFill>
                <a:latin typeface="Arial" panose="020B0604020202020204" pitchFamily="34" charset="0"/>
                <a:cs typeface="Arial" panose="020B0604020202020204" pitchFamily="34" charset="0"/>
              </a:rPr>
              <a:t>RGL (in Bbg Fortgeltung: Art. 125a I GG, </a:t>
            </a:r>
            <a:r>
              <a:rPr lang="de-DE" sz="2400" u="sng">
                <a:solidFill>
                  <a:prstClr val="black"/>
                </a:solidFill>
                <a:latin typeface="Arial" panose="020B0604020202020204" pitchFamily="34" charset="0"/>
                <a:cs typeface="Arial" panose="020B0604020202020204" pitchFamily="34" charset="0"/>
              </a:rPr>
              <a:t>in Bln beachte das VersFG BE)</a:t>
            </a:r>
            <a:endParaRPr lang="de-DE" sz="2400" u="sng" dirty="0">
              <a:solidFill>
                <a:prstClr val="black"/>
              </a:solidFill>
              <a:latin typeface="Arial" panose="020B0604020202020204" pitchFamily="34" charset="0"/>
              <a:cs typeface="Arial" panose="020B0604020202020204" pitchFamily="34" charset="0"/>
            </a:endParaRP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II.		</a:t>
            </a:r>
            <a:r>
              <a:rPr lang="de-DE" sz="2400" u="sng" dirty="0" err="1">
                <a:solidFill>
                  <a:prstClr val="black"/>
                </a:solidFill>
                <a:latin typeface="Arial" panose="020B0604020202020204" pitchFamily="34" charset="0"/>
                <a:cs typeface="Arial" panose="020B0604020202020204" pitchFamily="34" charset="0"/>
              </a:rPr>
              <a:t>Vorauss</a:t>
            </a:r>
            <a:r>
              <a:rPr lang="de-DE" sz="2400" u="sng" dirty="0">
                <a:solidFill>
                  <a:prstClr val="black"/>
                </a:solidFill>
                <a:latin typeface="Arial" panose="020B0604020202020204" pitchFamily="34" charset="0"/>
                <a:cs typeface="Arial" panose="020B0604020202020204" pitchFamily="34" charset="0"/>
              </a:rPr>
              <a:t>. (materiell)</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1.		</a:t>
            </a:r>
            <a:r>
              <a:rPr lang="de-DE" sz="2400" u="sng" dirty="0" err="1">
                <a:solidFill>
                  <a:prstClr val="black"/>
                </a:solidFill>
                <a:latin typeface="Arial" panose="020B0604020202020204" pitchFamily="34" charset="0"/>
                <a:cs typeface="Arial" panose="020B0604020202020204" pitchFamily="34" charset="0"/>
              </a:rPr>
              <a:t>Unm</a:t>
            </a:r>
            <a:r>
              <a:rPr lang="de-DE" sz="2400" u="sng" dirty="0">
                <a:solidFill>
                  <a:prstClr val="black"/>
                </a:solidFill>
                <a:latin typeface="Arial" panose="020B0604020202020204" pitchFamily="34" charset="0"/>
                <a:cs typeface="Arial" panose="020B0604020202020204" pitchFamily="34" charset="0"/>
              </a:rPr>
              <a:t>. (</a:t>
            </a:r>
            <a:r>
              <a:rPr lang="de-DE" sz="2400" u="sng" dirty="0" err="1">
                <a:solidFill>
                  <a:prstClr val="black"/>
                </a:solidFill>
                <a:latin typeface="Arial" panose="020B0604020202020204" pitchFamily="34" charset="0"/>
                <a:cs typeface="Arial" panose="020B0604020202020204" pitchFamily="34" charset="0"/>
              </a:rPr>
              <a:t>ggw</a:t>
            </a:r>
            <a:r>
              <a:rPr lang="de-DE" sz="2400" u="sng" dirty="0">
                <a:solidFill>
                  <a:prstClr val="black"/>
                </a:solidFill>
                <a:latin typeface="Arial" panose="020B0604020202020204" pitchFamily="34" charset="0"/>
                <a:cs typeface="Arial" panose="020B0604020202020204" pitchFamily="34" charset="0"/>
              </a:rPr>
              <a:t>.) Gefahr für </a:t>
            </a:r>
            <a:r>
              <a:rPr lang="de-DE" sz="2400" u="sng" dirty="0" err="1">
                <a:solidFill>
                  <a:prstClr val="black"/>
                </a:solidFill>
                <a:latin typeface="Arial" panose="020B0604020202020204" pitchFamily="34" charset="0"/>
                <a:cs typeface="Arial" panose="020B0604020202020204" pitchFamily="34" charset="0"/>
              </a:rPr>
              <a:t>öff</a:t>
            </a:r>
            <a:r>
              <a:rPr lang="de-DE" sz="2400" u="sng" dirty="0">
                <a:solidFill>
                  <a:prstClr val="black"/>
                </a:solidFill>
                <a:latin typeface="Arial" panose="020B0604020202020204" pitchFamily="34" charset="0"/>
                <a:cs typeface="Arial" panose="020B0604020202020204" pitchFamily="34" charset="0"/>
              </a:rPr>
              <a:t>. Sicherheit / Ordnung → restriktiv („Wechselwirkung“)</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a:t>
            </a:r>
          </a:p>
          <a:p>
            <a:pPr defTabSz="360000">
              <a:lnSpc>
                <a:spcPct val="150000"/>
              </a:lnSpc>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pPr>
            <a:endParaRPr lang="de-DE" sz="1600" dirty="0">
              <a:solidFill>
                <a:prstClr val="black"/>
              </a:solidFill>
              <a:latin typeface="Arial" panose="020B0604020202020204" pitchFamily="34" charset="0"/>
              <a:cs typeface="Arial" panose="020B0604020202020204" pitchFamily="34" charset="0"/>
            </a:endParaRP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2.		</a:t>
            </a:r>
            <a:r>
              <a:rPr lang="de-DE" sz="2400" u="sng" dirty="0">
                <a:solidFill>
                  <a:prstClr val="black"/>
                </a:solidFill>
                <a:latin typeface="Arial" panose="020B0604020202020204" pitchFamily="34" charset="0"/>
                <a:cs typeface="Arial" panose="020B0604020202020204" pitchFamily="34" charset="0"/>
              </a:rPr>
              <a:t>Störer / Ordnungspflicht: vgl. §§ 13 ff ASOG (vgl. §§ 5 ff </a:t>
            </a:r>
            <a:r>
              <a:rPr lang="de-DE" sz="2400" u="sng" dirty="0" err="1">
                <a:solidFill>
                  <a:prstClr val="black"/>
                </a:solidFill>
                <a:latin typeface="Arial" panose="020B0604020202020204" pitchFamily="34" charset="0"/>
                <a:cs typeface="Arial" panose="020B0604020202020204" pitchFamily="34" charset="0"/>
              </a:rPr>
              <a:t>PolG</a:t>
            </a:r>
            <a:r>
              <a:rPr lang="de-DE" sz="2400" u="sng" dirty="0">
                <a:solidFill>
                  <a:prstClr val="black"/>
                </a:solidFill>
                <a:latin typeface="Arial" panose="020B0604020202020204" pitchFamily="34" charset="0"/>
                <a:cs typeface="Arial" panose="020B0604020202020204" pitchFamily="34" charset="0"/>
              </a:rPr>
              <a:t>)</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III.		</a:t>
            </a:r>
            <a:r>
              <a:rPr lang="de-DE" sz="2400" u="sng" dirty="0">
                <a:solidFill>
                  <a:prstClr val="black"/>
                </a:solidFill>
                <a:latin typeface="Arial" panose="020B0604020202020204" pitchFamily="34" charset="0"/>
                <a:cs typeface="Arial" panose="020B0604020202020204" pitchFamily="34" charset="0"/>
              </a:rPr>
              <a:t>Rechtsfolge: Ermessen („Wechselwirkung“) → Aspekte</a:t>
            </a:r>
          </a:p>
          <a:p>
            <a:pPr defTabSz="360000">
              <a:lnSpc>
                <a:spcPct val="150000"/>
              </a:lnSpc>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pPr>
            <a:endParaRPr lang="de-DE" sz="2400" dirty="0">
              <a:solidFill>
                <a:prstClr val="black"/>
              </a:solidFill>
              <a:latin typeface="Arial" panose="020B0604020202020204" pitchFamily="34" charset="0"/>
              <a:cs typeface="Arial" panose="020B0604020202020204" pitchFamily="34" charset="0"/>
            </a:endParaRPr>
          </a:p>
        </p:txBody>
      </p:sp>
      <p:sp>
        <p:nvSpPr>
          <p:cNvPr id="2" name="Foliennummernplatzhalter 1">
            <a:extLst>
              <a:ext uri="{FF2B5EF4-FFF2-40B4-BE49-F238E27FC236}">
                <a16:creationId xmlns:a16="http://schemas.microsoft.com/office/drawing/2014/main" id="{D139C6BF-B05E-40B4-915B-8B27E77130A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9" name="Gerade Verbindung mit Pfeil 8">
            <a:extLst>
              <a:ext uri="{FF2B5EF4-FFF2-40B4-BE49-F238E27FC236}">
                <a16:creationId xmlns:a16="http://schemas.microsoft.com/office/drawing/2014/main" id="{F503E407-A42A-4828-849B-DBB581DA8FCE}"/>
              </a:ext>
            </a:extLst>
          </p:cNvPr>
          <p:cNvCxnSpPr>
            <a:cxnSpLocks/>
          </p:cNvCxnSpPr>
          <p:nvPr/>
        </p:nvCxnSpPr>
        <p:spPr>
          <a:xfrm flipH="1">
            <a:off x="9682579" y="2803029"/>
            <a:ext cx="0" cy="288000"/>
          </a:xfrm>
          <a:prstGeom prst="straightConnector1">
            <a:avLst/>
          </a:prstGeom>
          <a:ln w="3810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0" name="Textfeld 9">
            <a:extLst>
              <a:ext uri="{FF2B5EF4-FFF2-40B4-BE49-F238E27FC236}">
                <a16:creationId xmlns:a16="http://schemas.microsoft.com/office/drawing/2014/main" id="{CF2FE592-D25B-496A-A8B4-0E43A3B33439}"/>
              </a:ext>
            </a:extLst>
          </p:cNvPr>
          <p:cNvSpPr txBox="1"/>
          <p:nvPr/>
        </p:nvSpPr>
        <p:spPr>
          <a:xfrm>
            <a:off x="1118601" y="3091029"/>
            <a:ext cx="10842572" cy="1207363"/>
          </a:xfrm>
          <a:prstGeom prst="rect">
            <a:avLst/>
          </a:prstGeom>
          <a:noFill/>
        </p:spPr>
        <p:txBody>
          <a:bodyPr wrap="square" lIns="0" tIns="0" rIns="0" bIns="0" rtlCol="0">
            <a:noAutofit/>
          </a:bodyPr>
          <a:lstStyle/>
          <a:p>
            <a:pPr defTabSz="360000"/>
            <a:r>
              <a:rPr lang="de-DE" sz="2400" dirty="0">
                <a:solidFill>
                  <a:prstClr val="black"/>
                </a:solidFill>
                <a:latin typeface="Arial" panose="020B0604020202020204" pitchFamily="34" charset="0"/>
                <a:cs typeface="Arial" panose="020B0604020202020204" pitchFamily="34" charset="0"/>
              </a:rPr>
              <a:t>→	Schutz elementarer Rechtsgüter (Verfassungsrang), Gefahrenprognose auf 	Tatsachen beruhend, späteres Einschreiten unzureichend</a:t>
            </a:r>
          </a:p>
          <a:p>
            <a:pPr defTabSz="360000"/>
            <a:r>
              <a:rPr lang="de-DE" sz="2400" dirty="0">
                <a:solidFill>
                  <a:prstClr val="black"/>
                </a:solidFill>
                <a:latin typeface="Arial" panose="020B0604020202020204" pitchFamily="34" charset="0"/>
                <a:cs typeface="Arial" panose="020B0604020202020204" pitchFamily="34" charset="0"/>
              </a:rPr>
              <a:t>→	Öffentliche Ordnung (-) bzgl. Meinung: Art. 5 I 1, II GG (kein „allg. Gesetz“)</a:t>
            </a:r>
          </a:p>
        </p:txBody>
      </p:sp>
      <p:sp>
        <p:nvSpPr>
          <p:cNvPr id="11" name="Textfeld 10">
            <a:extLst>
              <a:ext uri="{FF2B5EF4-FFF2-40B4-BE49-F238E27FC236}">
                <a16:creationId xmlns:a16="http://schemas.microsoft.com/office/drawing/2014/main" id="{D6B144A8-0E82-41A4-8B89-9DB07ACB4743}"/>
              </a:ext>
            </a:extLst>
          </p:cNvPr>
          <p:cNvSpPr txBox="1"/>
          <p:nvPr/>
        </p:nvSpPr>
        <p:spPr>
          <a:xfrm>
            <a:off x="1118601" y="5630044"/>
            <a:ext cx="10842572" cy="1091431"/>
          </a:xfrm>
          <a:prstGeom prst="rect">
            <a:avLst/>
          </a:prstGeom>
          <a:noFill/>
        </p:spPr>
        <p:txBody>
          <a:bodyPr wrap="square" lIns="0" tIns="0" rIns="0" bIns="0" rtlCol="0">
            <a:noAutofit/>
          </a:bodyPr>
          <a:lstStyle/>
          <a:p>
            <a:pPr defTabSz="360000"/>
            <a:r>
              <a:rPr lang="de-DE" sz="2400" dirty="0">
                <a:solidFill>
                  <a:prstClr val="black"/>
                </a:solidFill>
                <a:latin typeface="Arial" panose="020B0604020202020204" pitchFamily="34" charset="0"/>
                <a:cs typeface="Arial" panose="020B0604020202020204" pitchFamily="34" charset="0"/>
              </a:rPr>
              <a:t>→	Verbot: </a:t>
            </a:r>
            <a:r>
              <a:rPr lang="de-DE" sz="2400" dirty="0" err="1">
                <a:solidFill>
                  <a:prstClr val="black"/>
                </a:solidFill>
                <a:latin typeface="Arial" panose="020B0604020202020204" pitchFamily="34" charset="0"/>
                <a:cs typeface="Arial" panose="020B0604020202020204" pitchFamily="34" charset="0"/>
              </a:rPr>
              <a:t>ultima</a:t>
            </a: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ratio</a:t>
            </a:r>
            <a:r>
              <a:rPr lang="de-DE" sz="2400" dirty="0">
                <a:solidFill>
                  <a:prstClr val="black"/>
                </a:solidFill>
                <a:latin typeface="Arial" panose="020B0604020202020204" pitchFamily="34" charset="0"/>
                <a:cs typeface="Arial" panose="020B0604020202020204" pitchFamily="34" charset="0"/>
              </a:rPr>
              <a:t> (→ Auflagen), ebenso Auflösung (→ Minusmaßnahmen)</a:t>
            </a:r>
          </a:p>
          <a:p>
            <a:pPr defTabSz="360000"/>
            <a:r>
              <a:rPr lang="de-DE" sz="2400" dirty="0">
                <a:solidFill>
                  <a:prstClr val="black"/>
                </a:solidFill>
                <a:latin typeface="Arial" panose="020B0604020202020204" pitchFamily="34" charset="0"/>
                <a:cs typeface="Arial" panose="020B0604020202020204" pitchFamily="34" charset="0"/>
              </a:rPr>
              <a:t>→	Kooperationsmodell (Veranstalter / Staat)</a:t>
            </a:r>
          </a:p>
          <a:p>
            <a:pPr defTabSz="360000"/>
            <a:r>
              <a:rPr lang="de-DE" sz="2400" dirty="0">
                <a:solidFill>
                  <a:prstClr val="black"/>
                </a:solidFill>
                <a:latin typeface="Arial" panose="020B0604020202020204" pitchFamily="34" charset="0"/>
                <a:cs typeface="Arial" panose="020B0604020202020204" pitchFamily="34" charset="0"/>
              </a:rPr>
              <a:t>→	Selbstbestimmungsrecht der Vers. (Art und Weise, Zeit und Ort, Inhalt)</a:t>
            </a:r>
          </a:p>
        </p:txBody>
      </p:sp>
      <p:cxnSp>
        <p:nvCxnSpPr>
          <p:cNvPr id="12" name="Gerade Verbindung mit Pfeil 11">
            <a:extLst>
              <a:ext uri="{FF2B5EF4-FFF2-40B4-BE49-F238E27FC236}">
                <a16:creationId xmlns:a16="http://schemas.microsoft.com/office/drawing/2014/main" id="{331EFC85-1FE0-47B0-A4FD-79130A34C28B}"/>
              </a:ext>
            </a:extLst>
          </p:cNvPr>
          <p:cNvCxnSpPr>
            <a:cxnSpLocks/>
          </p:cNvCxnSpPr>
          <p:nvPr/>
        </p:nvCxnSpPr>
        <p:spPr>
          <a:xfrm flipH="1">
            <a:off x="7969188" y="5342043"/>
            <a:ext cx="0" cy="288000"/>
          </a:xfrm>
          <a:prstGeom prst="straightConnector1">
            <a:avLst/>
          </a:prstGeom>
          <a:ln w="3810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pic>
        <p:nvPicPr>
          <p:cNvPr id="5" name="Grafik 4">
            <a:extLst>
              <a:ext uri="{FF2B5EF4-FFF2-40B4-BE49-F238E27FC236}">
                <a16:creationId xmlns:a16="http://schemas.microsoft.com/office/drawing/2014/main" id="{CE68EB61-9681-DF3B-F7B9-F8B03DFA070A}"/>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4025B333-9007-BCC5-F31C-544497E4FD77}"/>
              </a:ext>
            </a:extLst>
          </p:cNvPr>
          <p:cNvSpPr/>
          <p:nvPr/>
        </p:nvSpPr>
        <p:spPr>
          <a:xfrm>
            <a:off x="1" y="102357"/>
            <a:ext cx="2250332" cy="630460"/>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Kurseinheit 11</a:t>
            </a:r>
          </a:p>
        </p:txBody>
      </p:sp>
    </p:spTree>
    <p:extLst>
      <p:ext uri="{BB962C8B-B14F-4D97-AF65-F5344CB8AC3E}">
        <p14:creationId xmlns:p14="http://schemas.microsoft.com/office/powerpoint/2010/main" val="3348308592"/>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4">
                                            <p:txEl>
                                              <p:pRg st="7" end="7"/>
                                            </p:txEl>
                                          </p:spTgt>
                                        </p:tgtEl>
                                        <p:attrNameLst>
                                          <p:attrName>style.visibility</p:attrName>
                                        </p:attrNameLst>
                                      </p:cBhvr>
                                      <p:to>
                                        <p:strVal val="visible"/>
                                      </p:to>
                                    </p:set>
                                    <p:animEffect transition="in" filter="fade">
                                      <p:cBhvr>
                                        <p:cTn id="40" dur="1000"/>
                                        <p:tgtEl>
                                          <p:spTgt spid="4">
                                            <p:txEl>
                                              <p:pRg st="7" end="7"/>
                                            </p:txEl>
                                          </p:spTgt>
                                        </p:tgtEl>
                                      </p:cBhvr>
                                    </p:animEffect>
                                    <p:anim calcmode="lin" valueType="num">
                                      <p:cBhvr>
                                        <p:cTn id="41"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fade">
                                      <p:cBhvr>
                                        <p:cTn id="47" dur="1000"/>
                                        <p:tgtEl>
                                          <p:spTgt spid="4">
                                            <p:txEl>
                                              <p:pRg st="8" end="8"/>
                                            </p:txEl>
                                          </p:spTgt>
                                        </p:tgtEl>
                                      </p:cBhvr>
                                    </p:animEffect>
                                    <p:anim calcmode="lin" valueType="num">
                                      <p:cBhvr>
                                        <p:cTn id="48"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9"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1000"/>
                                        <p:tgtEl>
                                          <p:spTgt spid="12"/>
                                        </p:tgtEl>
                                      </p:cBhvr>
                                    </p:animEffect>
                                    <p:anim calcmode="lin" valueType="num">
                                      <p:cBhvr>
                                        <p:cTn id="55" dur="1000" fill="hold"/>
                                        <p:tgtEl>
                                          <p:spTgt spid="12"/>
                                        </p:tgtEl>
                                        <p:attrNameLst>
                                          <p:attrName>ppt_x</p:attrName>
                                        </p:attrNameLst>
                                      </p:cBhvr>
                                      <p:tavLst>
                                        <p:tav tm="0">
                                          <p:val>
                                            <p:strVal val="#ppt_x"/>
                                          </p:val>
                                        </p:tav>
                                        <p:tav tm="100000">
                                          <p:val>
                                            <p:strVal val="#ppt_x"/>
                                          </p:val>
                                        </p:tav>
                                      </p:tavLst>
                                    </p:anim>
                                    <p:anim calcmode="lin" valueType="num">
                                      <p:cBhvr>
                                        <p:cTn id="56" dur="1000" fill="hold"/>
                                        <p:tgtEl>
                                          <p:spTgt spid="12"/>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1000"/>
                                        <p:tgtEl>
                                          <p:spTgt spid="11"/>
                                        </p:tgtEl>
                                      </p:cBhvr>
                                    </p:animEffect>
                                    <p:anim calcmode="lin" valueType="num">
                                      <p:cBhvr>
                                        <p:cTn id="60" dur="1000" fill="hold"/>
                                        <p:tgtEl>
                                          <p:spTgt spid="11"/>
                                        </p:tgtEl>
                                        <p:attrNameLst>
                                          <p:attrName>ppt_x</p:attrName>
                                        </p:attrNameLst>
                                      </p:cBhvr>
                                      <p:tavLst>
                                        <p:tav tm="0">
                                          <p:val>
                                            <p:strVal val="#ppt_x"/>
                                          </p:val>
                                        </p:tav>
                                        <p:tav tm="100000">
                                          <p:val>
                                            <p:strVal val="#ppt_x"/>
                                          </p:val>
                                        </p:tav>
                                      </p:tavLst>
                                    </p:anim>
                                    <p:anim calcmode="lin" valueType="num">
                                      <p:cBhvr>
                                        <p:cTn id="6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71791" cy="5835013"/>
          </a:xfrm>
          <a:prstGeom prst="rect">
            <a:avLst/>
          </a:prstGeom>
          <a:noFill/>
        </p:spPr>
        <p:txBody>
          <a:bodyPr wrap="square" lIns="180000" tIns="180000" rIns="180000" bIns="180000" rtlCol="0">
            <a:spAutoFit/>
          </a:bodyPr>
          <a:lstStyle/>
          <a:p>
            <a:pPr marL="0" marR="0" lvl="0" indent="0" algn="ctr" defTabSz="360000" rtl="0" eaLnBrk="1" fontAlgn="auto" latinLnBrk="0" hangingPunct="1">
              <a:lnSpc>
                <a:spcPct val="100000"/>
              </a:lnSpc>
              <a:spcBef>
                <a:spcPts val="0"/>
              </a:spcBef>
              <a:spcAft>
                <a:spcPts val="0"/>
              </a:spcAft>
              <a:buClrTx/>
              <a:buSzTx/>
              <a:buFontTx/>
              <a:buNone/>
              <a:tabLst/>
              <a:defRPr/>
            </a:pPr>
            <a:r>
              <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Wiederholungsfall: Versammlungsrecht</a:t>
            </a:r>
            <a:endParaRPr lang="de-DE" sz="2400" b="1" u="sng" dirty="0">
              <a:solidFill>
                <a:prstClr val="black"/>
              </a:solidFill>
              <a:latin typeface="Arial" panose="020B0604020202020204" pitchFamily="34" charset="0"/>
              <a:cs typeface="Arial" panose="020B0604020202020204" pitchFamily="34" charset="0"/>
            </a:endParaRPr>
          </a:p>
          <a:p>
            <a:pPr marL="197100" marR="0" lvl="0" indent="0" algn="ctr" defTabSz="360000" rtl="0" eaLnBrk="1" fontAlgn="auto" latinLnBrk="0" hangingPunct="1">
              <a:lnSpc>
                <a:spcPct val="150000"/>
              </a:lnSpc>
              <a:spcBef>
                <a:spcPts val="0"/>
              </a:spcBef>
              <a:spcAft>
                <a:spcPts val="0"/>
              </a:spcAft>
              <a:buClrTx/>
              <a:buSzTx/>
              <a:buFontTx/>
              <a:buNone/>
              <a:tabLst/>
              <a:defRPr/>
            </a:pP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0" name="Textfeld 29">
            <a:extLst>
              <a:ext uri="{FF2B5EF4-FFF2-40B4-BE49-F238E27FC236}">
                <a16:creationId xmlns:a16="http://schemas.microsoft.com/office/drawing/2014/main" id="{436D1179-AB1E-4195-9116-54DD13F4E084}"/>
              </a:ext>
            </a:extLst>
          </p:cNvPr>
          <p:cNvSpPr txBox="1"/>
          <p:nvPr/>
        </p:nvSpPr>
        <p:spPr>
          <a:xfrm>
            <a:off x="8303790" y="3648722"/>
            <a:ext cx="2078029" cy="1908480"/>
          </a:xfrm>
          <a:prstGeom prst="rect">
            <a:avLst/>
          </a:prstGeom>
          <a:noFill/>
        </p:spPr>
        <p:txBody>
          <a:bodyPr wrap="square" lIns="0" tIns="0" rIns="0" bIns="0" rtlCol="0">
            <a:noAutofit/>
          </a:bodyPr>
          <a:lstStyle/>
          <a:p>
            <a:pPr lvl="0" algn="ctr" defTabSz="360000">
              <a:lnSpc>
                <a:spcPct val="150000"/>
              </a:lnSpc>
              <a:defRPr/>
            </a:pPr>
            <a:r>
              <a:rPr kumimoji="0" lang="de-DE" sz="2400" b="0" i="0"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p>
          <a:p>
            <a:pPr lvl="0" algn="ctr" defTabSz="360000">
              <a:lnSpc>
                <a:spcPct val="150000"/>
              </a:lnSpc>
              <a:defRPr/>
            </a:pPr>
            <a:r>
              <a:rPr kumimoji="0" lang="de-DE" sz="2400" i="0"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Versammlung</a:t>
            </a:r>
          </a:p>
        </p:txBody>
      </p:sp>
      <p:cxnSp>
        <p:nvCxnSpPr>
          <p:cNvPr id="34" name="Gerade Verbindung mit Pfeil 33">
            <a:extLst>
              <a:ext uri="{FF2B5EF4-FFF2-40B4-BE49-F238E27FC236}">
                <a16:creationId xmlns:a16="http://schemas.microsoft.com/office/drawing/2014/main" id="{71E86426-CC39-491F-BEC3-AE7C3C925A6E}"/>
              </a:ext>
            </a:extLst>
          </p:cNvPr>
          <p:cNvCxnSpPr>
            <a:cxnSpLocks/>
          </p:cNvCxnSpPr>
          <p:nvPr/>
        </p:nvCxnSpPr>
        <p:spPr>
          <a:xfrm>
            <a:off x="9324941" y="1957527"/>
            <a:ext cx="0" cy="2143956"/>
          </a:xfrm>
          <a:prstGeom prst="straightConnector1">
            <a:avLst/>
          </a:prstGeom>
          <a:ln w="38100">
            <a:solidFill>
              <a:schemeClr val="tx1"/>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35" name="Textfeld 34">
            <a:extLst>
              <a:ext uri="{FF2B5EF4-FFF2-40B4-BE49-F238E27FC236}">
                <a16:creationId xmlns:a16="http://schemas.microsoft.com/office/drawing/2014/main" id="{702CD944-4562-4DB4-AC40-C1BF36812A8B}"/>
              </a:ext>
            </a:extLst>
          </p:cNvPr>
          <p:cNvSpPr txBox="1"/>
          <p:nvPr/>
        </p:nvSpPr>
        <p:spPr>
          <a:xfrm>
            <a:off x="9676239" y="1809400"/>
            <a:ext cx="2178402" cy="1562099"/>
          </a:xfrm>
          <a:prstGeom prst="rect">
            <a:avLst/>
          </a:prstGeom>
          <a:noFill/>
        </p:spPr>
        <p:txBody>
          <a:bodyPr wrap="square" lIns="0" tIns="0" rIns="0" bIns="0" rtlCol="0">
            <a:noAutofit/>
          </a:bodyPr>
          <a:lstStyle/>
          <a:p>
            <a:pPr lvl="0" algn="ctr" defTabSz="360000">
              <a:lnSpc>
                <a:spcPct val="150000"/>
              </a:lnSpc>
              <a:defRPr/>
            </a:pPr>
            <a:r>
              <a:rPr kumimoji="0" lang="de-DE" sz="2400" b="0" i="0"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Steinwürfe von zahlreichen Teilnehmern</a:t>
            </a:r>
          </a:p>
        </p:txBody>
      </p:sp>
      <p:sp>
        <p:nvSpPr>
          <p:cNvPr id="3" name="Flussdiagramm: Verbinder 2">
            <a:extLst>
              <a:ext uri="{FF2B5EF4-FFF2-40B4-BE49-F238E27FC236}">
                <a16:creationId xmlns:a16="http://schemas.microsoft.com/office/drawing/2014/main" id="{A8204399-1071-401D-A00B-0AD878B6ECB4}"/>
              </a:ext>
            </a:extLst>
          </p:cNvPr>
          <p:cNvSpPr/>
          <p:nvPr/>
        </p:nvSpPr>
        <p:spPr>
          <a:xfrm>
            <a:off x="8262804" y="3412957"/>
            <a:ext cx="2160000" cy="2160000"/>
          </a:xfrm>
          <a:prstGeom prst="flowChartConnector">
            <a:avLst/>
          </a:prstGeom>
          <a:noFill/>
          <a:ln w="381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1" name="Textfeld 40">
            <a:extLst>
              <a:ext uri="{FF2B5EF4-FFF2-40B4-BE49-F238E27FC236}">
                <a16:creationId xmlns:a16="http://schemas.microsoft.com/office/drawing/2014/main" id="{B2279007-7E4B-4ABE-9E68-AA62BBD996E5}"/>
              </a:ext>
            </a:extLst>
          </p:cNvPr>
          <p:cNvSpPr txBox="1"/>
          <p:nvPr/>
        </p:nvSpPr>
        <p:spPr>
          <a:xfrm>
            <a:off x="337350" y="1216241"/>
            <a:ext cx="7818457" cy="5059399"/>
          </a:xfrm>
          <a:prstGeom prst="rect">
            <a:avLst/>
          </a:prstGeom>
          <a:noFill/>
        </p:spPr>
        <p:txBody>
          <a:bodyPr wrap="square" lIns="0" tIns="0" rIns="0" bIns="0" rtlCol="0">
            <a:noAutofit/>
          </a:bodyPr>
          <a:lstStyle/>
          <a:p>
            <a:pPr defTabSz="360000">
              <a:lnSpc>
                <a:spcPct val="150000"/>
              </a:lnSpc>
              <a:defRPr/>
            </a:pPr>
            <a:r>
              <a:rPr lang="de-DE" sz="2400" b="1" dirty="0">
                <a:solidFill>
                  <a:prstClr val="black"/>
                </a:solidFill>
                <a:latin typeface="Arial" panose="020B0604020202020204" pitchFamily="34" charset="0"/>
                <a:cs typeface="Arial" panose="020B0604020202020204" pitchFamily="34" charset="0"/>
              </a:rPr>
              <a:t>1.	Auflösung → § 15 III VersG</a:t>
            </a: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Ausschluss einzelner Teilnehmer (§ 18 III VersG)</a:t>
            </a:r>
          </a:p>
          <a:p>
            <a:pPr defTabSz="360000">
              <a:lnSpc>
                <a:spcPct val="150000"/>
              </a:lnSpc>
              <a:defRPr/>
            </a:pPr>
            <a:r>
              <a:rPr lang="de-DE" sz="2400" b="1" dirty="0">
                <a:solidFill>
                  <a:prstClr val="black"/>
                </a:solidFill>
                <a:latin typeface="Arial" panose="020B0604020202020204" pitchFamily="34" charset="0"/>
                <a:cs typeface="Arial" panose="020B0604020202020204" pitchFamily="34" charset="0"/>
              </a:rPr>
              <a:t>2.	Platzverweis → § 29 I ASOG (§ 16 I </a:t>
            </a:r>
            <a:r>
              <a:rPr lang="de-DE" sz="2400" b="1" dirty="0" err="1">
                <a:solidFill>
                  <a:prstClr val="black"/>
                </a:solidFill>
                <a:latin typeface="Arial" panose="020B0604020202020204" pitchFamily="34" charset="0"/>
                <a:cs typeface="Arial" panose="020B0604020202020204" pitchFamily="34" charset="0"/>
              </a:rPr>
              <a:t>PolG</a:t>
            </a:r>
            <a:r>
              <a:rPr lang="de-DE" sz="2400" b="1" dirty="0">
                <a:solidFill>
                  <a:prstClr val="black"/>
                </a:solidFill>
                <a:latin typeface="Arial" panose="020B0604020202020204" pitchFamily="34" charset="0"/>
                <a:cs typeface="Arial" panose="020B0604020202020204" pitchFamily="34" charset="0"/>
              </a:rPr>
              <a:t>)</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anwendbar, da Sperrwirkung mit Auflösung entfallen</a:t>
            </a:r>
          </a:p>
          <a:p>
            <a:pPr defTabSz="360000">
              <a:lnSpc>
                <a:spcPct val="150000"/>
              </a:lnSpc>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 konkrete Gefahr für die öffentliche Sicherheit</a:t>
            </a:r>
          </a:p>
          <a:p>
            <a:pPr defTabSz="360000">
              <a:lnSpc>
                <a:spcPct val="150000"/>
              </a:lnSpc>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noProof="0" dirty="0">
                <a:solidFill>
                  <a:prstClr val="black"/>
                </a:solidFill>
                <a:latin typeface="Arial" panose="020B0604020202020204" pitchFamily="34" charset="0"/>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Verstoß gegen gesetzliche Entfernungspflicht</a:t>
            </a:r>
          </a:p>
          <a:p>
            <a:pPr defTabSz="360000">
              <a:lnSpc>
                <a:spcPct val="150000"/>
              </a:lnSpc>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 18 I, 13 II VersG)</a:t>
            </a:r>
          </a:p>
          <a:p>
            <a:pPr defTabSz="360000">
              <a:lnSpc>
                <a:spcPct val="150000"/>
              </a:lnSpc>
              <a:defRPr/>
            </a:pPr>
            <a:r>
              <a:rPr lang="de-DE" sz="2400" baseline="0" dirty="0">
                <a:solidFill>
                  <a:prstClr val="black"/>
                </a:solidFill>
                <a:latin typeface="Arial" panose="020B0604020202020204" pitchFamily="34" charset="0"/>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 Ordnungswidrigkeit</a:t>
            </a:r>
          </a:p>
          <a:p>
            <a:pPr defTabSz="360000">
              <a:lnSpc>
                <a:spcPct val="150000"/>
              </a:lnSpc>
              <a:defRPr/>
            </a:pP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 29 I Nr. 2 VersG)</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6" name="Grafik 5">
            <a:extLst>
              <a:ext uri="{FF2B5EF4-FFF2-40B4-BE49-F238E27FC236}">
                <a16:creationId xmlns:a16="http://schemas.microsoft.com/office/drawing/2014/main" id="{7AFBD989-C4B4-AD65-FBA1-90C654B0F1C0}"/>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8" name="Rechteck 7">
            <a:extLst>
              <a:ext uri="{FF2B5EF4-FFF2-40B4-BE49-F238E27FC236}">
                <a16:creationId xmlns:a16="http://schemas.microsoft.com/office/drawing/2014/main" id="{FAC163CA-6745-575B-1BD9-E6A880BA468D}"/>
              </a:ext>
            </a:extLst>
          </p:cNvPr>
          <p:cNvSpPr/>
          <p:nvPr/>
        </p:nvSpPr>
        <p:spPr>
          <a:xfrm>
            <a:off x="0" y="102357"/>
            <a:ext cx="2333243" cy="9208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Kurseinheit 11</a:t>
            </a:r>
          </a:p>
        </p:txBody>
      </p:sp>
    </p:spTree>
    <p:extLst>
      <p:ext uri="{BB962C8B-B14F-4D97-AF65-F5344CB8AC3E}">
        <p14:creationId xmlns:p14="http://schemas.microsoft.com/office/powerpoint/2010/main" val="2838071726"/>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1">
                                            <p:txEl>
                                              <p:pRg st="0" end="0"/>
                                            </p:txEl>
                                          </p:spTgt>
                                        </p:tgtEl>
                                        <p:attrNameLst>
                                          <p:attrName>style.visibility</p:attrName>
                                        </p:attrNameLst>
                                      </p:cBhvr>
                                      <p:to>
                                        <p:strVal val="visible"/>
                                      </p:to>
                                    </p:set>
                                    <p:animEffect transition="in" filter="fade">
                                      <p:cBhvr>
                                        <p:cTn id="19" dur="1000"/>
                                        <p:tgtEl>
                                          <p:spTgt spid="41">
                                            <p:txEl>
                                              <p:pRg st="0" end="0"/>
                                            </p:txEl>
                                          </p:spTgt>
                                        </p:tgtEl>
                                      </p:cBhvr>
                                    </p:animEffect>
                                    <p:anim calcmode="lin" valueType="num">
                                      <p:cBhvr>
                                        <p:cTn id="20" dur="100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4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1">
                                            <p:txEl>
                                              <p:pRg st="1" end="1"/>
                                            </p:txEl>
                                          </p:spTgt>
                                        </p:tgtEl>
                                        <p:attrNameLst>
                                          <p:attrName>style.visibility</p:attrName>
                                        </p:attrNameLst>
                                      </p:cBhvr>
                                      <p:to>
                                        <p:strVal val="visible"/>
                                      </p:to>
                                    </p:set>
                                    <p:animEffect transition="in" filter="fade">
                                      <p:cBhvr>
                                        <p:cTn id="26" dur="1000"/>
                                        <p:tgtEl>
                                          <p:spTgt spid="41">
                                            <p:txEl>
                                              <p:pRg st="1" end="1"/>
                                            </p:txEl>
                                          </p:spTgt>
                                        </p:tgtEl>
                                      </p:cBhvr>
                                    </p:animEffect>
                                    <p:anim calcmode="lin" valueType="num">
                                      <p:cBhvr>
                                        <p:cTn id="27" dur="1000" fill="hold"/>
                                        <p:tgtEl>
                                          <p:spTgt spid="41">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4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1">
                                            <p:txEl>
                                              <p:pRg st="2" end="2"/>
                                            </p:txEl>
                                          </p:spTgt>
                                        </p:tgtEl>
                                        <p:attrNameLst>
                                          <p:attrName>style.visibility</p:attrName>
                                        </p:attrNameLst>
                                      </p:cBhvr>
                                      <p:to>
                                        <p:strVal val="visible"/>
                                      </p:to>
                                    </p:set>
                                    <p:animEffect transition="in" filter="fade">
                                      <p:cBhvr>
                                        <p:cTn id="33" dur="1000"/>
                                        <p:tgtEl>
                                          <p:spTgt spid="41">
                                            <p:txEl>
                                              <p:pRg st="2" end="2"/>
                                            </p:txEl>
                                          </p:spTgt>
                                        </p:tgtEl>
                                      </p:cBhvr>
                                    </p:animEffect>
                                    <p:anim calcmode="lin" valueType="num">
                                      <p:cBhvr>
                                        <p:cTn id="34" dur="1000" fill="hold"/>
                                        <p:tgtEl>
                                          <p:spTgt spid="41">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4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41">
                                            <p:txEl>
                                              <p:pRg st="3" end="3"/>
                                            </p:txEl>
                                          </p:spTgt>
                                        </p:tgtEl>
                                        <p:attrNameLst>
                                          <p:attrName>style.visibility</p:attrName>
                                        </p:attrNameLst>
                                      </p:cBhvr>
                                      <p:to>
                                        <p:strVal val="visible"/>
                                      </p:to>
                                    </p:set>
                                    <p:animEffect transition="in" filter="fade">
                                      <p:cBhvr>
                                        <p:cTn id="40" dur="1000"/>
                                        <p:tgtEl>
                                          <p:spTgt spid="41">
                                            <p:txEl>
                                              <p:pRg st="3" end="3"/>
                                            </p:txEl>
                                          </p:spTgt>
                                        </p:tgtEl>
                                      </p:cBhvr>
                                    </p:animEffect>
                                    <p:anim calcmode="lin" valueType="num">
                                      <p:cBhvr>
                                        <p:cTn id="41" dur="1000" fill="hold"/>
                                        <p:tgtEl>
                                          <p:spTgt spid="41">
                                            <p:txEl>
                                              <p:pRg st="3" end="3"/>
                                            </p:txEl>
                                          </p:spTgt>
                                        </p:tgtEl>
                                        <p:attrNameLst>
                                          <p:attrName>ppt_x</p:attrName>
                                        </p:attrNameLst>
                                      </p:cBhvr>
                                      <p:tavLst>
                                        <p:tav tm="0">
                                          <p:val>
                                            <p:strVal val="#ppt_x"/>
                                          </p:val>
                                        </p:tav>
                                        <p:tav tm="100000">
                                          <p:val>
                                            <p:strVal val="#ppt_x"/>
                                          </p:val>
                                        </p:tav>
                                      </p:tavLst>
                                    </p:anim>
                                    <p:anim calcmode="lin" valueType="num">
                                      <p:cBhvr>
                                        <p:cTn id="42" dur="1000" fill="hold"/>
                                        <p:tgtEl>
                                          <p:spTgt spid="4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41">
                                            <p:txEl>
                                              <p:pRg st="4" end="4"/>
                                            </p:txEl>
                                          </p:spTgt>
                                        </p:tgtEl>
                                        <p:attrNameLst>
                                          <p:attrName>style.visibility</p:attrName>
                                        </p:attrNameLst>
                                      </p:cBhvr>
                                      <p:to>
                                        <p:strVal val="visible"/>
                                      </p:to>
                                    </p:set>
                                    <p:animEffect transition="in" filter="fade">
                                      <p:cBhvr>
                                        <p:cTn id="47" dur="1000"/>
                                        <p:tgtEl>
                                          <p:spTgt spid="41">
                                            <p:txEl>
                                              <p:pRg st="4" end="4"/>
                                            </p:txEl>
                                          </p:spTgt>
                                        </p:tgtEl>
                                      </p:cBhvr>
                                    </p:animEffect>
                                    <p:anim calcmode="lin" valueType="num">
                                      <p:cBhvr>
                                        <p:cTn id="48" dur="1000" fill="hold"/>
                                        <p:tgtEl>
                                          <p:spTgt spid="41">
                                            <p:txEl>
                                              <p:pRg st="4" end="4"/>
                                            </p:txEl>
                                          </p:spTgt>
                                        </p:tgtEl>
                                        <p:attrNameLst>
                                          <p:attrName>ppt_x</p:attrName>
                                        </p:attrNameLst>
                                      </p:cBhvr>
                                      <p:tavLst>
                                        <p:tav tm="0">
                                          <p:val>
                                            <p:strVal val="#ppt_x"/>
                                          </p:val>
                                        </p:tav>
                                        <p:tav tm="100000">
                                          <p:val>
                                            <p:strVal val="#ppt_x"/>
                                          </p:val>
                                        </p:tav>
                                      </p:tavLst>
                                    </p:anim>
                                    <p:anim calcmode="lin" valueType="num">
                                      <p:cBhvr>
                                        <p:cTn id="49" dur="1000" fill="hold"/>
                                        <p:tgtEl>
                                          <p:spTgt spid="4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41">
                                            <p:txEl>
                                              <p:pRg st="5" end="5"/>
                                            </p:txEl>
                                          </p:spTgt>
                                        </p:tgtEl>
                                        <p:attrNameLst>
                                          <p:attrName>style.visibility</p:attrName>
                                        </p:attrNameLst>
                                      </p:cBhvr>
                                      <p:to>
                                        <p:strVal val="visible"/>
                                      </p:to>
                                    </p:set>
                                    <p:animEffect transition="in" filter="fade">
                                      <p:cBhvr>
                                        <p:cTn id="54" dur="1000"/>
                                        <p:tgtEl>
                                          <p:spTgt spid="41">
                                            <p:txEl>
                                              <p:pRg st="5" end="5"/>
                                            </p:txEl>
                                          </p:spTgt>
                                        </p:tgtEl>
                                      </p:cBhvr>
                                    </p:animEffect>
                                    <p:anim calcmode="lin" valueType="num">
                                      <p:cBhvr>
                                        <p:cTn id="55" dur="1000" fill="hold"/>
                                        <p:tgtEl>
                                          <p:spTgt spid="41">
                                            <p:txEl>
                                              <p:pRg st="5" end="5"/>
                                            </p:txEl>
                                          </p:spTgt>
                                        </p:tgtEl>
                                        <p:attrNameLst>
                                          <p:attrName>ppt_x</p:attrName>
                                        </p:attrNameLst>
                                      </p:cBhvr>
                                      <p:tavLst>
                                        <p:tav tm="0">
                                          <p:val>
                                            <p:strVal val="#ppt_x"/>
                                          </p:val>
                                        </p:tav>
                                        <p:tav tm="100000">
                                          <p:val>
                                            <p:strVal val="#ppt_x"/>
                                          </p:val>
                                        </p:tav>
                                      </p:tavLst>
                                    </p:anim>
                                    <p:anim calcmode="lin" valueType="num">
                                      <p:cBhvr>
                                        <p:cTn id="56" dur="1000" fill="hold"/>
                                        <p:tgtEl>
                                          <p:spTgt spid="41">
                                            <p:txEl>
                                              <p:pRg st="5" end="5"/>
                                            </p:txEl>
                                          </p:spTgt>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41">
                                            <p:txEl>
                                              <p:pRg st="6" end="6"/>
                                            </p:txEl>
                                          </p:spTgt>
                                        </p:tgtEl>
                                        <p:attrNameLst>
                                          <p:attrName>style.visibility</p:attrName>
                                        </p:attrNameLst>
                                      </p:cBhvr>
                                      <p:to>
                                        <p:strVal val="visible"/>
                                      </p:to>
                                    </p:set>
                                    <p:animEffect transition="in" filter="fade">
                                      <p:cBhvr>
                                        <p:cTn id="59" dur="1000"/>
                                        <p:tgtEl>
                                          <p:spTgt spid="41">
                                            <p:txEl>
                                              <p:pRg st="6" end="6"/>
                                            </p:txEl>
                                          </p:spTgt>
                                        </p:tgtEl>
                                      </p:cBhvr>
                                    </p:animEffect>
                                    <p:anim calcmode="lin" valueType="num">
                                      <p:cBhvr>
                                        <p:cTn id="60" dur="1000" fill="hold"/>
                                        <p:tgtEl>
                                          <p:spTgt spid="41">
                                            <p:txEl>
                                              <p:pRg st="6" end="6"/>
                                            </p:txEl>
                                          </p:spTgt>
                                        </p:tgtEl>
                                        <p:attrNameLst>
                                          <p:attrName>ppt_x</p:attrName>
                                        </p:attrNameLst>
                                      </p:cBhvr>
                                      <p:tavLst>
                                        <p:tav tm="0">
                                          <p:val>
                                            <p:strVal val="#ppt_x"/>
                                          </p:val>
                                        </p:tav>
                                        <p:tav tm="100000">
                                          <p:val>
                                            <p:strVal val="#ppt_x"/>
                                          </p:val>
                                        </p:tav>
                                      </p:tavLst>
                                    </p:anim>
                                    <p:anim calcmode="lin" valueType="num">
                                      <p:cBhvr>
                                        <p:cTn id="61" dur="1000" fill="hold"/>
                                        <p:tgtEl>
                                          <p:spTgt spid="41">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nodeType="clickEffect">
                                  <p:stCondLst>
                                    <p:cond delay="0"/>
                                  </p:stCondLst>
                                  <p:childTnLst>
                                    <p:set>
                                      <p:cBhvr>
                                        <p:cTn id="65" dur="1" fill="hold">
                                          <p:stCondLst>
                                            <p:cond delay="0"/>
                                          </p:stCondLst>
                                        </p:cTn>
                                        <p:tgtEl>
                                          <p:spTgt spid="41">
                                            <p:txEl>
                                              <p:pRg st="7" end="7"/>
                                            </p:txEl>
                                          </p:spTgt>
                                        </p:tgtEl>
                                        <p:attrNameLst>
                                          <p:attrName>style.visibility</p:attrName>
                                        </p:attrNameLst>
                                      </p:cBhvr>
                                      <p:to>
                                        <p:strVal val="visible"/>
                                      </p:to>
                                    </p:set>
                                    <p:animEffect transition="in" filter="fade">
                                      <p:cBhvr>
                                        <p:cTn id="66" dur="1000"/>
                                        <p:tgtEl>
                                          <p:spTgt spid="41">
                                            <p:txEl>
                                              <p:pRg st="7" end="7"/>
                                            </p:txEl>
                                          </p:spTgt>
                                        </p:tgtEl>
                                      </p:cBhvr>
                                    </p:animEffect>
                                    <p:anim calcmode="lin" valueType="num">
                                      <p:cBhvr>
                                        <p:cTn id="67" dur="1000" fill="hold"/>
                                        <p:tgtEl>
                                          <p:spTgt spid="41">
                                            <p:txEl>
                                              <p:pRg st="7" end="7"/>
                                            </p:txEl>
                                          </p:spTgt>
                                        </p:tgtEl>
                                        <p:attrNameLst>
                                          <p:attrName>ppt_x</p:attrName>
                                        </p:attrNameLst>
                                      </p:cBhvr>
                                      <p:tavLst>
                                        <p:tav tm="0">
                                          <p:val>
                                            <p:strVal val="#ppt_x"/>
                                          </p:val>
                                        </p:tav>
                                        <p:tav tm="100000">
                                          <p:val>
                                            <p:strVal val="#ppt_x"/>
                                          </p:val>
                                        </p:tav>
                                      </p:tavLst>
                                    </p:anim>
                                    <p:anim calcmode="lin" valueType="num">
                                      <p:cBhvr>
                                        <p:cTn id="68" dur="1000" fill="hold"/>
                                        <p:tgtEl>
                                          <p:spTgt spid="41">
                                            <p:txEl>
                                              <p:pRg st="7" end="7"/>
                                            </p:txEl>
                                          </p:spTgt>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41">
                                            <p:txEl>
                                              <p:pRg st="8" end="8"/>
                                            </p:txEl>
                                          </p:spTgt>
                                        </p:tgtEl>
                                        <p:attrNameLst>
                                          <p:attrName>style.visibility</p:attrName>
                                        </p:attrNameLst>
                                      </p:cBhvr>
                                      <p:to>
                                        <p:strVal val="visible"/>
                                      </p:to>
                                    </p:set>
                                    <p:animEffect transition="in" filter="fade">
                                      <p:cBhvr>
                                        <p:cTn id="71" dur="1000"/>
                                        <p:tgtEl>
                                          <p:spTgt spid="41">
                                            <p:txEl>
                                              <p:pRg st="8" end="8"/>
                                            </p:txEl>
                                          </p:spTgt>
                                        </p:tgtEl>
                                      </p:cBhvr>
                                    </p:animEffect>
                                    <p:anim calcmode="lin" valueType="num">
                                      <p:cBhvr>
                                        <p:cTn id="72" dur="1000" fill="hold"/>
                                        <p:tgtEl>
                                          <p:spTgt spid="41">
                                            <p:txEl>
                                              <p:pRg st="8" end="8"/>
                                            </p:txEl>
                                          </p:spTgt>
                                        </p:tgtEl>
                                        <p:attrNameLst>
                                          <p:attrName>ppt_x</p:attrName>
                                        </p:attrNameLst>
                                      </p:cBhvr>
                                      <p:tavLst>
                                        <p:tav tm="0">
                                          <p:val>
                                            <p:strVal val="#ppt_x"/>
                                          </p:val>
                                        </p:tav>
                                        <p:tav tm="100000">
                                          <p:val>
                                            <p:strVal val="#ppt_x"/>
                                          </p:val>
                                        </p:tav>
                                      </p:tavLst>
                                    </p:anim>
                                    <p:anim calcmode="lin" valueType="num">
                                      <p:cBhvr>
                                        <p:cTn id="73" dur="1000" fill="hold"/>
                                        <p:tgtEl>
                                          <p:spTgt spid="41">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71791" cy="6204345"/>
          </a:xfrm>
          <a:prstGeom prst="rect">
            <a:avLst/>
          </a:prstGeom>
          <a:noFill/>
        </p:spPr>
        <p:txBody>
          <a:bodyPr wrap="square" lIns="180000" tIns="180000" rIns="180000" bIns="180000" rtlCol="0">
            <a:spAutoFit/>
          </a:bodyPr>
          <a:lstStyle/>
          <a:p>
            <a:pPr marL="0" marR="0" lvl="0" indent="0" algn="ctr" defTabSz="360000" rtl="0" eaLnBrk="1" fontAlgn="auto" latinLnBrk="0" hangingPunct="1">
              <a:lnSpc>
                <a:spcPct val="100000"/>
              </a:lnSpc>
              <a:spcBef>
                <a:spcPts val="0"/>
              </a:spcBef>
              <a:spcAft>
                <a:spcPts val="0"/>
              </a:spcAft>
              <a:buClrTx/>
              <a:buSzTx/>
              <a:buFontTx/>
              <a:buNone/>
              <a:tabLst/>
              <a:defRPr/>
            </a:pPr>
            <a:r>
              <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Wiederholungsfall: Versammlungsrecht</a:t>
            </a:r>
            <a:endParaRPr lang="de-DE" sz="2400" b="1" u="sng" dirty="0">
              <a:solidFill>
                <a:prstClr val="black"/>
              </a:solidFill>
              <a:latin typeface="Arial" panose="020B0604020202020204" pitchFamily="34" charset="0"/>
              <a:cs typeface="Arial" panose="020B0604020202020204" pitchFamily="34" charset="0"/>
            </a:endParaRPr>
          </a:p>
          <a:p>
            <a:pPr marL="197100" marR="0" lvl="0" indent="0" defTabSz="360000" rtl="0" eaLnBrk="1" fontAlgn="auto" latinLnBrk="0" hangingPunct="1">
              <a:lnSpc>
                <a:spcPct val="150000"/>
              </a:lnSpc>
              <a:spcBef>
                <a:spcPts val="0"/>
              </a:spcBef>
              <a:spcAft>
                <a:spcPts val="0"/>
              </a:spcAft>
              <a:buClrTx/>
              <a:buSzTx/>
              <a:buFontTx/>
              <a:buNone/>
              <a:tabLst/>
              <a:defRPr/>
            </a:pPr>
            <a:endPar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360000" rtl="0" eaLnBrk="1" fontAlgn="auto" latinLnBrk="0" hangingPunct="1">
              <a:lnSpc>
                <a:spcPct val="150000"/>
              </a:lnSpc>
              <a:spcBef>
                <a:spcPts val="0"/>
              </a:spcBef>
              <a:spcAft>
                <a:spcPts val="0"/>
              </a:spcAft>
              <a:buClrTx/>
              <a:buSzTx/>
              <a:buFontTx/>
              <a:buNone/>
              <a:tabLst/>
              <a:defRPr/>
            </a:pPr>
            <a:endParaRPr lang="de-DE" sz="2400" dirty="0">
              <a:solidFill>
                <a:prstClr val="black"/>
              </a:solidFill>
              <a:latin typeface="Arial" panose="020B0604020202020204" pitchFamily="34" charset="0"/>
              <a:cs typeface="Arial" panose="020B0604020202020204" pitchFamily="34" charset="0"/>
            </a:endParaRPr>
          </a:p>
          <a:p>
            <a:pPr marL="19710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0" name="Textfeld 29">
            <a:extLst>
              <a:ext uri="{FF2B5EF4-FFF2-40B4-BE49-F238E27FC236}">
                <a16:creationId xmlns:a16="http://schemas.microsoft.com/office/drawing/2014/main" id="{436D1179-AB1E-4195-9116-54DD13F4E084}"/>
              </a:ext>
            </a:extLst>
          </p:cNvPr>
          <p:cNvSpPr txBox="1"/>
          <p:nvPr/>
        </p:nvSpPr>
        <p:spPr>
          <a:xfrm>
            <a:off x="8303790" y="3648722"/>
            <a:ext cx="2078029" cy="1908480"/>
          </a:xfrm>
          <a:prstGeom prst="rect">
            <a:avLst/>
          </a:prstGeom>
          <a:noFill/>
        </p:spPr>
        <p:txBody>
          <a:bodyPr wrap="square" lIns="0" tIns="0" rIns="0" bIns="0" rtlCol="0">
            <a:noAutofit/>
          </a:bodyPr>
          <a:lstStyle/>
          <a:p>
            <a:pPr lvl="0" algn="ctr" defTabSz="360000">
              <a:lnSpc>
                <a:spcPct val="150000"/>
              </a:lnSpc>
              <a:defRPr/>
            </a:pPr>
            <a:r>
              <a:rPr kumimoji="0" lang="de-DE" sz="2400" b="0" i="0"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p>
          <a:p>
            <a:pPr lvl="0" algn="ctr" defTabSz="360000">
              <a:lnSpc>
                <a:spcPct val="150000"/>
              </a:lnSpc>
              <a:defRPr/>
            </a:pPr>
            <a:r>
              <a:rPr kumimoji="0" lang="de-DE" sz="2400" i="0"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Versammlung</a:t>
            </a:r>
          </a:p>
        </p:txBody>
      </p:sp>
      <p:cxnSp>
        <p:nvCxnSpPr>
          <p:cNvPr id="34" name="Gerade Verbindung mit Pfeil 33">
            <a:extLst>
              <a:ext uri="{FF2B5EF4-FFF2-40B4-BE49-F238E27FC236}">
                <a16:creationId xmlns:a16="http://schemas.microsoft.com/office/drawing/2014/main" id="{71E86426-CC39-491F-BEC3-AE7C3C925A6E}"/>
              </a:ext>
            </a:extLst>
          </p:cNvPr>
          <p:cNvCxnSpPr>
            <a:cxnSpLocks/>
          </p:cNvCxnSpPr>
          <p:nvPr/>
        </p:nvCxnSpPr>
        <p:spPr>
          <a:xfrm>
            <a:off x="9324941" y="1957527"/>
            <a:ext cx="0" cy="2143956"/>
          </a:xfrm>
          <a:prstGeom prst="straightConnector1">
            <a:avLst/>
          </a:prstGeom>
          <a:ln w="38100">
            <a:solidFill>
              <a:schemeClr val="tx1"/>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35" name="Textfeld 34">
            <a:extLst>
              <a:ext uri="{FF2B5EF4-FFF2-40B4-BE49-F238E27FC236}">
                <a16:creationId xmlns:a16="http://schemas.microsoft.com/office/drawing/2014/main" id="{702CD944-4562-4DB4-AC40-C1BF36812A8B}"/>
              </a:ext>
            </a:extLst>
          </p:cNvPr>
          <p:cNvSpPr txBox="1"/>
          <p:nvPr/>
        </p:nvSpPr>
        <p:spPr>
          <a:xfrm>
            <a:off x="9676239" y="1809400"/>
            <a:ext cx="2178402" cy="1562099"/>
          </a:xfrm>
          <a:prstGeom prst="rect">
            <a:avLst/>
          </a:prstGeom>
          <a:noFill/>
        </p:spPr>
        <p:txBody>
          <a:bodyPr wrap="square" lIns="0" tIns="0" rIns="0" bIns="0" rtlCol="0">
            <a:noAutofit/>
          </a:bodyPr>
          <a:lstStyle/>
          <a:p>
            <a:pPr lvl="0" algn="ctr" defTabSz="360000">
              <a:lnSpc>
                <a:spcPct val="150000"/>
              </a:lnSpc>
              <a:defRPr/>
            </a:pPr>
            <a:r>
              <a:rPr kumimoji="0" lang="de-DE" sz="2400" b="0" i="0"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Steinwürfe von zahlreichen Teilnehmern</a:t>
            </a:r>
          </a:p>
        </p:txBody>
      </p:sp>
      <p:sp>
        <p:nvSpPr>
          <p:cNvPr id="3" name="Flussdiagramm: Verbinder 2">
            <a:extLst>
              <a:ext uri="{FF2B5EF4-FFF2-40B4-BE49-F238E27FC236}">
                <a16:creationId xmlns:a16="http://schemas.microsoft.com/office/drawing/2014/main" id="{A8204399-1071-401D-A00B-0AD878B6ECB4}"/>
              </a:ext>
            </a:extLst>
          </p:cNvPr>
          <p:cNvSpPr/>
          <p:nvPr/>
        </p:nvSpPr>
        <p:spPr>
          <a:xfrm>
            <a:off x="8262804" y="3412957"/>
            <a:ext cx="2160000" cy="2160000"/>
          </a:xfrm>
          <a:prstGeom prst="flowChartConnector">
            <a:avLst/>
          </a:prstGeom>
          <a:noFill/>
          <a:ln w="381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1" name="Textfeld 40">
            <a:extLst>
              <a:ext uri="{FF2B5EF4-FFF2-40B4-BE49-F238E27FC236}">
                <a16:creationId xmlns:a16="http://schemas.microsoft.com/office/drawing/2014/main" id="{B2279007-7E4B-4ABE-9E68-AA62BBD996E5}"/>
              </a:ext>
            </a:extLst>
          </p:cNvPr>
          <p:cNvSpPr txBox="1"/>
          <p:nvPr/>
        </p:nvSpPr>
        <p:spPr>
          <a:xfrm>
            <a:off x="337350" y="1229551"/>
            <a:ext cx="8636288" cy="2159999"/>
          </a:xfrm>
          <a:prstGeom prst="rect">
            <a:avLst/>
          </a:prstGeom>
          <a:noFill/>
        </p:spPr>
        <p:txBody>
          <a:bodyPr wrap="square" lIns="0" tIns="0" rIns="0" bIns="0" rtlCol="0">
            <a:noAutofit/>
          </a:bodyPr>
          <a:lstStyle/>
          <a:p>
            <a:pPr defTabSz="360000">
              <a:lnSpc>
                <a:spcPct val="150000"/>
              </a:lnSpc>
              <a:defRPr/>
            </a:pPr>
            <a:r>
              <a:rPr lang="de-DE" sz="2400" b="1" dirty="0">
                <a:solidFill>
                  <a:prstClr val="black"/>
                </a:solidFill>
                <a:latin typeface="Arial" panose="020B0604020202020204" pitchFamily="34" charset="0"/>
                <a:cs typeface="Arial" panose="020B0604020202020204" pitchFamily="34" charset="0"/>
              </a:rPr>
              <a:t>3.	„Einkesseln“</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Vollstreckung des Platzverweises (auf Entfernen gerichtet)</a:t>
            </a:r>
          </a:p>
          <a:p>
            <a:pPr defTabSz="360000">
              <a:lnSpc>
                <a:spcPct val="150000"/>
              </a:lnSpc>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 </a:t>
            </a:r>
            <a:r>
              <a:rPr lang="de-DE" sz="2400" b="1" dirty="0">
                <a:solidFill>
                  <a:prstClr val="black"/>
                </a:solidFill>
                <a:latin typeface="Arial" panose="020B0604020202020204" pitchFamily="34" charset="0"/>
                <a:cs typeface="Arial" panose="020B0604020202020204" pitchFamily="34" charset="0"/>
              </a:rPr>
              <a:t>Ingewahrsamnahme i.S.v. § 30 ASOG (§ 17 </a:t>
            </a:r>
            <a:r>
              <a:rPr lang="de-DE" sz="2400" b="1" dirty="0" err="1">
                <a:solidFill>
                  <a:prstClr val="black"/>
                </a:solidFill>
                <a:latin typeface="Arial" panose="020B0604020202020204" pitchFamily="34" charset="0"/>
                <a:cs typeface="Arial" panose="020B0604020202020204" pitchFamily="34" charset="0"/>
              </a:rPr>
              <a:t>PolG</a:t>
            </a:r>
            <a:r>
              <a:rPr lang="de-DE" sz="2400" b="1" dirty="0">
                <a:solidFill>
                  <a:prstClr val="black"/>
                </a:solidFill>
                <a:latin typeface="Arial" panose="020B0604020202020204" pitchFamily="34" charset="0"/>
                <a:cs typeface="Arial" panose="020B0604020202020204" pitchFamily="34" charset="0"/>
              </a:rPr>
              <a:t>)</a:t>
            </a:r>
          </a:p>
          <a:p>
            <a:pPr defTabSz="360000">
              <a:lnSpc>
                <a:spcPct val="150000"/>
              </a:lnSpc>
              <a:defRPr/>
            </a:pPr>
            <a:r>
              <a:rPr lang="de-DE" sz="2400" b="1" dirty="0">
                <a:solidFill>
                  <a:prstClr val="black"/>
                </a:solidFill>
                <a:latin typeface="Arial" panose="020B0604020202020204" pitchFamily="34" charset="0"/>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GR-Eingriff in Art. 2 II 2 GG</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14" name="Flussdiagramm: Verbinder 13">
            <a:extLst>
              <a:ext uri="{FF2B5EF4-FFF2-40B4-BE49-F238E27FC236}">
                <a16:creationId xmlns:a16="http://schemas.microsoft.com/office/drawing/2014/main" id="{75387E48-D5B9-42DC-B304-40FFD4EF485A}"/>
              </a:ext>
            </a:extLst>
          </p:cNvPr>
          <p:cNvSpPr/>
          <p:nvPr/>
        </p:nvSpPr>
        <p:spPr>
          <a:xfrm>
            <a:off x="8064941" y="3232957"/>
            <a:ext cx="2520000" cy="2520000"/>
          </a:xfrm>
          <a:prstGeom prst="flowChartConnector">
            <a:avLst/>
          </a:prstGeom>
          <a:noFill/>
          <a:ln w="381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extfeld 14">
            <a:extLst>
              <a:ext uri="{FF2B5EF4-FFF2-40B4-BE49-F238E27FC236}">
                <a16:creationId xmlns:a16="http://schemas.microsoft.com/office/drawing/2014/main" id="{2599A6E5-1B1D-4689-9890-CF56AAE85C48}"/>
              </a:ext>
            </a:extLst>
          </p:cNvPr>
          <p:cNvSpPr txBox="1"/>
          <p:nvPr/>
        </p:nvSpPr>
        <p:spPr>
          <a:xfrm>
            <a:off x="7636202" y="5376913"/>
            <a:ext cx="4218428" cy="1218556"/>
          </a:xfrm>
          <a:prstGeom prst="rect">
            <a:avLst/>
          </a:prstGeom>
          <a:noFill/>
        </p:spPr>
        <p:txBody>
          <a:bodyPr wrap="square" lIns="0" tIns="0" rIns="0" bIns="0" rtlCol="0">
            <a:noAutofit/>
          </a:bodyPr>
          <a:lstStyle/>
          <a:p>
            <a:pPr lvl="0" algn="ctr" defTabSz="360000">
              <a:lnSpc>
                <a:spcPct val="150000"/>
              </a:lnSpc>
              <a:defRPr/>
            </a:pPr>
            <a:endParaRPr kumimoji="0" lang="de-DE" sz="2400" b="0" i="0"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lvl="0" algn="ctr" defTabSz="360000">
              <a:lnSpc>
                <a:spcPct val="150000"/>
              </a:lnSpc>
              <a:defRPr/>
            </a:pPr>
            <a:r>
              <a:rPr kumimoji="0" lang="de-DE" sz="2400" i="0"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Polizeikette (mehrere Stunden)</a:t>
            </a:r>
          </a:p>
        </p:txBody>
      </p:sp>
      <p:cxnSp>
        <p:nvCxnSpPr>
          <p:cNvPr id="16" name="Gerade Verbindung mit Pfeil 15">
            <a:extLst>
              <a:ext uri="{FF2B5EF4-FFF2-40B4-BE49-F238E27FC236}">
                <a16:creationId xmlns:a16="http://schemas.microsoft.com/office/drawing/2014/main" id="{2047B8C5-05FE-4216-ADCD-4CE5CB2344DB}"/>
              </a:ext>
            </a:extLst>
          </p:cNvPr>
          <p:cNvCxnSpPr>
            <a:cxnSpLocks/>
          </p:cNvCxnSpPr>
          <p:nvPr/>
        </p:nvCxnSpPr>
        <p:spPr>
          <a:xfrm>
            <a:off x="9348566" y="5752957"/>
            <a:ext cx="0" cy="288000"/>
          </a:xfrm>
          <a:prstGeom prst="straightConnector1">
            <a:avLst/>
          </a:prstGeom>
          <a:ln w="38100">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sp>
        <p:nvSpPr>
          <p:cNvPr id="23" name="Textfeld 22">
            <a:extLst>
              <a:ext uri="{FF2B5EF4-FFF2-40B4-BE49-F238E27FC236}">
                <a16:creationId xmlns:a16="http://schemas.microsoft.com/office/drawing/2014/main" id="{A42F166B-C39E-427D-9833-023C1EA1AE41}"/>
              </a:ext>
            </a:extLst>
          </p:cNvPr>
          <p:cNvSpPr txBox="1"/>
          <p:nvPr/>
        </p:nvSpPr>
        <p:spPr>
          <a:xfrm>
            <a:off x="337350" y="3515557"/>
            <a:ext cx="3497229" cy="3275860"/>
          </a:xfrm>
          <a:prstGeom prst="rect">
            <a:avLst/>
          </a:prstGeom>
          <a:noFill/>
        </p:spPr>
        <p:txBody>
          <a:bodyPr wrap="square" lIns="0" tIns="0" rIns="0" bIns="0" rtlCol="0">
            <a:noAutofit/>
          </a:bodyPr>
          <a:lstStyle/>
          <a:p>
            <a:pPr defTabSz="360000">
              <a:defRPr/>
            </a:pPr>
            <a:r>
              <a:rPr lang="de-DE" sz="2400" u="sng" dirty="0">
                <a:solidFill>
                  <a:prstClr val="black"/>
                </a:solidFill>
                <a:latin typeface="Arial" panose="020B0604020202020204" pitchFamily="34" charset="0"/>
                <a:cs typeface="Arial" panose="020B0604020202020204" pitchFamily="34" charset="0"/>
              </a:rPr>
              <a:t>Freiheitsbeschränkung</a:t>
            </a:r>
          </a:p>
          <a:p>
            <a:pPr defTabSz="360000">
              <a:defRPr/>
            </a:pPr>
            <a:r>
              <a:rPr lang="de-DE" sz="2400" dirty="0">
                <a:solidFill>
                  <a:prstClr val="black"/>
                </a:solidFill>
                <a:latin typeface="Arial" panose="020B0604020202020204" pitchFamily="34" charset="0"/>
                <a:cs typeface="Arial" panose="020B0604020202020204" pitchFamily="34" charset="0"/>
              </a:rPr>
              <a:t>wenn jemand gegen seinen Willen gehindert wird, einen Ort </a:t>
            </a:r>
            <a:r>
              <a:rPr lang="de-DE" sz="2400" dirty="0" err="1">
                <a:solidFill>
                  <a:prstClr val="black"/>
                </a:solidFill>
                <a:latin typeface="Arial" panose="020B0604020202020204" pitchFamily="34" charset="0"/>
                <a:cs typeface="Arial" panose="020B0604020202020204" pitchFamily="34" charset="0"/>
              </a:rPr>
              <a:t>aufzusu-chen</a:t>
            </a:r>
            <a:r>
              <a:rPr lang="de-DE" sz="2400" dirty="0">
                <a:solidFill>
                  <a:prstClr val="black"/>
                </a:solidFill>
                <a:latin typeface="Arial" panose="020B0604020202020204" pitchFamily="34" charset="0"/>
                <a:cs typeface="Arial" panose="020B0604020202020204" pitchFamily="34" charset="0"/>
              </a:rPr>
              <a:t> oder sich dort auf-zuhalten, der ihm an sich (tatsächlich und rechtlich) zugänglich wäre</a:t>
            </a:r>
          </a:p>
          <a:p>
            <a:pPr defTabSz="360000">
              <a:defRPr/>
            </a:pPr>
            <a:r>
              <a:rPr lang="de-DE" sz="2400" dirty="0">
                <a:solidFill>
                  <a:prstClr val="black"/>
                </a:solidFill>
                <a:latin typeface="Arial" panose="020B0604020202020204" pitchFamily="34" charset="0"/>
                <a:cs typeface="Arial" panose="020B0604020202020204" pitchFamily="34" charset="0"/>
              </a:rPr>
              <a:t>→ Art. 104 I GG</a:t>
            </a:r>
          </a:p>
        </p:txBody>
      </p:sp>
      <p:cxnSp>
        <p:nvCxnSpPr>
          <p:cNvPr id="24" name="Gerade Verbindung mit Pfeil 23">
            <a:extLst>
              <a:ext uri="{FF2B5EF4-FFF2-40B4-BE49-F238E27FC236}">
                <a16:creationId xmlns:a16="http://schemas.microsoft.com/office/drawing/2014/main" id="{B5A27B83-A934-4D53-8857-430F87C1EAB4}"/>
              </a:ext>
            </a:extLst>
          </p:cNvPr>
          <p:cNvCxnSpPr>
            <a:cxnSpLocks/>
          </p:cNvCxnSpPr>
          <p:nvPr/>
        </p:nvCxnSpPr>
        <p:spPr>
          <a:xfrm flipH="1">
            <a:off x="2506660" y="3371499"/>
            <a:ext cx="1440000" cy="180000"/>
          </a:xfrm>
          <a:prstGeom prst="straightConnector1">
            <a:avLst/>
          </a:prstGeom>
          <a:ln w="38100">
            <a:solidFill>
              <a:schemeClr val="tx1"/>
            </a:solidFill>
            <a:prstDash val="solid"/>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5" name="Gerade Verbindung mit Pfeil 24">
            <a:extLst>
              <a:ext uri="{FF2B5EF4-FFF2-40B4-BE49-F238E27FC236}">
                <a16:creationId xmlns:a16="http://schemas.microsoft.com/office/drawing/2014/main" id="{91930D9E-9DB6-428D-879C-67EB61C465BA}"/>
              </a:ext>
            </a:extLst>
          </p:cNvPr>
          <p:cNvCxnSpPr>
            <a:cxnSpLocks/>
          </p:cNvCxnSpPr>
          <p:nvPr/>
        </p:nvCxnSpPr>
        <p:spPr>
          <a:xfrm>
            <a:off x="3924329" y="3371499"/>
            <a:ext cx="1440000" cy="180000"/>
          </a:xfrm>
          <a:prstGeom prst="straightConnector1">
            <a:avLst/>
          </a:prstGeom>
          <a:ln w="38100">
            <a:solidFill>
              <a:schemeClr val="tx1"/>
            </a:solidFill>
            <a:prstDash val="solid"/>
            <a:headEnd type="none"/>
            <a:tailEnd type="triangle"/>
          </a:ln>
        </p:spPr>
        <p:style>
          <a:lnRef idx="1">
            <a:schemeClr val="accent1"/>
          </a:lnRef>
          <a:fillRef idx="0">
            <a:schemeClr val="accent1"/>
          </a:fillRef>
          <a:effectRef idx="0">
            <a:schemeClr val="accent1"/>
          </a:effectRef>
          <a:fontRef idx="minor">
            <a:schemeClr val="tx1"/>
          </a:fontRef>
        </p:style>
      </p:cxnSp>
      <p:sp>
        <p:nvSpPr>
          <p:cNvPr id="28" name="Textfeld 27">
            <a:extLst>
              <a:ext uri="{FF2B5EF4-FFF2-40B4-BE49-F238E27FC236}">
                <a16:creationId xmlns:a16="http://schemas.microsoft.com/office/drawing/2014/main" id="{275FBA1E-1A5D-4254-8F82-FD673F56DADD}"/>
              </a:ext>
            </a:extLst>
          </p:cNvPr>
          <p:cNvSpPr txBox="1"/>
          <p:nvPr/>
        </p:nvSpPr>
        <p:spPr>
          <a:xfrm>
            <a:off x="4032442" y="3515557"/>
            <a:ext cx="3477750" cy="3275860"/>
          </a:xfrm>
          <a:prstGeom prst="rect">
            <a:avLst/>
          </a:prstGeom>
          <a:noFill/>
        </p:spPr>
        <p:txBody>
          <a:bodyPr wrap="square" lIns="0" tIns="0" rIns="0" bIns="0" rtlCol="0">
            <a:noAutofit/>
          </a:bodyPr>
          <a:lstStyle/>
          <a:p>
            <a:pPr defTabSz="360000">
              <a:defRPr/>
            </a:pPr>
            <a:r>
              <a:rPr lang="de-DE" sz="2400" u="sng" dirty="0">
                <a:solidFill>
                  <a:prstClr val="black"/>
                </a:solidFill>
                <a:latin typeface="Arial" panose="020B0604020202020204" pitchFamily="34" charset="0"/>
                <a:cs typeface="Arial" panose="020B0604020202020204" pitchFamily="34" charset="0"/>
              </a:rPr>
              <a:t>Freiheitsentziehung</a:t>
            </a:r>
            <a:endParaRPr lang="de-DE" sz="2400" dirty="0">
              <a:solidFill>
                <a:prstClr val="black"/>
              </a:solidFill>
              <a:latin typeface="Arial" panose="020B0604020202020204" pitchFamily="34" charset="0"/>
              <a:cs typeface="Arial" panose="020B0604020202020204" pitchFamily="34" charset="0"/>
            </a:endParaRPr>
          </a:p>
          <a:p>
            <a:pPr defTabSz="360000">
              <a:defRPr/>
            </a:pPr>
            <a:r>
              <a:rPr lang="de-DE" sz="2400" dirty="0">
                <a:solidFill>
                  <a:prstClr val="black"/>
                </a:solidFill>
                <a:latin typeface="Arial" panose="020B0604020202020204" pitchFamily="34" charset="0"/>
                <a:cs typeface="Arial" panose="020B0604020202020204" pitchFamily="34" charset="0"/>
              </a:rPr>
              <a:t>wenn die (tatsächlich und rechtlich an sich </a:t>
            </a:r>
            <a:r>
              <a:rPr lang="de-DE" sz="2400" dirty="0" err="1">
                <a:solidFill>
                  <a:prstClr val="black"/>
                </a:solidFill>
                <a:latin typeface="Arial" panose="020B0604020202020204" pitchFamily="34" charset="0"/>
                <a:cs typeface="Arial" panose="020B0604020202020204" pitchFamily="34" charset="0"/>
              </a:rPr>
              <a:t>gegebe</a:t>
            </a:r>
            <a:r>
              <a:rPr lang="de-DE" sz="2400" dirty="0">
                <a:solidFill>
                  <a:prstClr val="black"/>
                </a:solidFill>
                <a:latin typeface="Arial" panose="020B0604020202020204" pitchFamily="34" charset="0"/>
                <a:cs typeface="Arial" panose="020B0604020202020204" pitchFamily="34" charset="0"/>
              </a:rPr>
              <a:t>-ne) Bewegungsfreiheit nach jeder Richtung hin aufgehoben wird (</a:t>
            </a:r>
            <a:r>
              <a:rPr lang="de-DE" sz="2400" dirty="0" err="1">
                <a:solidFill>
                  <a:prstClr val="black"/>
                </a:solidFill>
                <a:latin typeface="Arial" panose="020B0604020202020204" pitchFamily="34" charset="0"/>
                <a:cs typeface="Arial" panose="020B0604020202020204" pitchFamily="34" charset="0"/>
              </a:rPr>
              <a:t>Inten-sität</a:t>
            </a:r>
            <a:r>
              <a:rPr lang="de-DE" sz="2400" dirty="0">
                <a:solidFill>
                  <a:prstClr val="black"/>
                </a:solidFill>
                <a:latin typeface="Arial" panose="020B0604020202020204" pitchFamily="34" charset="0"/>
                <a:cs typeface="Arial" panose="020B0604020202020204" pitchFamily="34" charset="0"/>
              </a:rPr>
              <a:t> und Dauer)</a:t>
            </a:r>
          </a:p>
          <a:p>
            <a:pPr defTabSz="360000">
              <a:defRPr/>
            </a:pPr>
            <a:r>
              <a:rPr lang="de-DE" sz="2400" dirty="0">
                <a:solidFill>
                  <a:prstClr val="black"/>
                </a:solidFill>
                <a:latin typeface="Arial" panose="020B0604020202020204" pitchFamily="34" charset="0"/>
                <a:cs typeface="Arial" panose="020B0604020202020204" pitchFamily="34" charset="0"/>
              </a:rPr>
              <a:t>→	Art. 104 II GG</a:t>
            </a:r>
          </a:p>
          <a:p>
            <a:pPr defTabSz="360000">
              <a:defRPr/>
            </a:pPr>
            <a:r>
              <a:rPr lang="de-DE" sz="2400" dirty="0">
                <a:solidFill>
                  <a:prstClr val="black"/>
                </a:solidFill>
                <a:latin typeface="Arial" panose="020B0604020202020204" pitchFamily="34" charset="0"/>
                <a:cs typeface="Arial" panose="020B0604020202020204" pitchFamily="34" charset="0"/>
              </a:rPr>
              <a:t>	(Richtervorbehalt)</a:t>
            </a:r>
          </a:p>
        </p:txBody>
      </p:sp>
      <p:cxnSp>
        <p:nvCxnSpPr>
          <p:cNvPr id="29" name="Gerade Verbindung mit Pfeil 28">
            <a:extLst>
              <a:ext uri="{FF2B5EF4-FFF2-40B4-BE49-F238E27FC236}">
                <a16:creationId xmlns:a16="http://schemas.microsoft.com/office/drawing/2014/main" id="{83CB8D6C-106C-40F6-B683-5D742EAAB026}"/>
              </a:ext>
            </a:extLst>
          </p:cNvPr>
          <p:cNvCxnSpPr>
            <a:cxnSpLocks/>
          </p:cNvCxnSpPr>
          <p:nvPr/>
        </p:nvCxnSpPr>
        <p:spPr>
          <a:xfrm>
            <a:off x="3924329" y="3551499"/>
            <a:ext cx="0" cy="3240000"/>
          </a:xfrm>
          <a:prstGeom prst="straightConnector1">
            <a:avLst/>
          </a:prstGeom>
          <a:ln w="38100">
            <a:solidFill>
              <a:schemeClr val="tx1"/>
            </a:solidFill>
            <a:prstDash val="solid"/>
            <a:tailEnd type="none"/>
          </a:ln>
        </p:spPr>
        <p:style>
          <a:lnRef idx="1">
            <a:schemeClr val="accent1"/>
          </a:lnRef>
          <a:fillRef idx="0">
            <a:schemeClr val="accent1"/>
          </a:fillRef>
          <a:effectRef idx="0">
            <a:schemeClr val="accent1"/>
          </a:effectRef>
          <a:fontRef idx="minor">
            <a:schemeClr val="tx1"/>
          </a:fontRef>
        </p:style>
      </p:cxnSp>
      <p:pic>
        <p:nvPicPr>
          <p:cNvPr id="6" name="Grafik 5">
            <a:extLst>
              <a:ext uri="{FF2B5EF4-FFF2-40B4-BE49-F238E27FC236}">
                <a16:creationId xmlns:a16="http://schemas.microsoft.com/office/drawing/2014/main" id="{C8146541-DEDA-EE01-E017-E7DD594755EA}"/>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8" name="Rechteck 7">
            <a:extLst>
              <a:ext uri="{FF2B5EF4-FFF2-40B4-BE49-F238E27FC236}">
                <a16:creationId xmlns:a16="http://schemas.microsoft.com/office/drawing/2014/main" id="{915322A7-3251-1AF1-6096-289F628DEE70}"/>
              </a:ext>
            </a:extLst>
          </p:cNvPr>
          <p:cNvSpPr/>
          <p:nvPr/>
        </p:nvSpPr>
        <p:spPr>
          <a:xfrm>
            <a:off x="0" y="102357"/>
            <a:ext cx="2333243" cy="9208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Kurseinheit 11</a:t>
            </a:r>
          </a:p>
        </p:txBody>
      </p:sp>
    </p:spTree>
    <p:extLst>
      <p:ext uri="{BB962C8B-B14F-4D97-AF65-F5344CB8AC3E}">
        <p14:creationId xmlns:p14="http://schemas.microsoft.com/office/powerpoint/2010/main" val="3640092212"/>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41">
                                            <p:txEl>
                                              <p:pRg st="0" end="0"/>
                                            </p:txEl>
                                          </p:spTgt>
                                        </p:tgtEl>
                                        <p:attrNameLst>
                                          <p:attrName>style.visibility</p:attrName>
                                        </p:attrNameLst>
                                      </p:cBhvr>
                                      <p:to>
                                        <p:strVal val="visible"/>
                                      </p:to>
                                    </p:set>
                                    <p:animEffect transition="in" filter="fade">
                                      <p:cBhvr>
                                        <p:cTn id="24" dur="1000"/>
                                        <p:tgtEl>
                                          <p:spTgt spid="41">
                                            <p:txEl>
                                              <p:pRg st="0" end="0"/>
                                            </p:txEl>
                                          </p:spTgt>
                                        </p:tgtEl>
                                      </p:cBhvr>
                                    </p:animEffect>
                                    <p:anim calcmode="lin" valueType="num">
                                      <p:cBhvr>
                                        <p:cTn id="25" dur="100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4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41">
                                            <p:txEl>
                                              <p:pRg st="1" end="1"/>
                                            </p:txEl>
                                          </p:spTgt>
                                        </p:tgtEl>
                                        <p:attrNameLst>
                                          <p:attrName>style.visibility</p:attrName>
                                        </p:attrNameLst>
                                      </p:cBhvr>
                                      <p:to>
                                        <p:strVal val="visible"/>
                                      </p:to>
                                    </p:set>
                                    <p:animEffect transition="in" filter="fade">
                                      <p:cBhvr>
                                        <p:cTn id="31" dur="1000"/>
                                        <p:tgtEl>
                                          <p:spTgt spid="41">
                                            <p:txEl>
                                              <p:pRg st="1" end="1"/>
                                            </p:txEl>
                                          </p:spTgt>
                                        </p:tgtEl>
                                      </p:cBhvr>
                                    </p:animEffect>
                                    <p:anim calcmode="lin" valueType="num">
                                      <p:cBhvr>
                                        <p:cTn id="32" dur="1000" fill="hold"/>
                                        <p:tgtEl>
                                          <p:spTgt spid="41">
                                            <p:txEl>
                                              <p:pRg st="1" end="1"/>
                                            </p:txEl>
                                          </p:spTgt>
                                        </p:tgtEl>
                                        <p:attrNameLst>
                                          <p:attrName>ppt_x</p:attrName>
                                        </p:attrNameLst>
                                      </p:cBhvr>
                                      <p:tavLst>
                                        <p:tav tm="0">
                                          <p:val>
                                            <p:strVal val="#ppt_x"/>
                                          </p:val>
                                        </p:tav>
                                        <p:tav tm="100000">
                                          <p:val>
                                            <p:strVal val="#ppt_x"/>
                                          </p:val>
                                        </p:tav>
                                      </p:tavLst>
                                    </p:anim>
                                    <p:anim calcmode="lin" valueType="num">
                                      <p:cBhvr>
                                        <p:cTn id="33" dur="1000" fill="hold"/>
                                        <p:tgtEl>
                                          <p:spTgt spid="4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41">
                                            <p:txEl>
                                              <p:pRg st="2" end="2"/>
                                            </p:txEl>
                                          </p:spTgt>
                                        </p:tgtEl>
                                        <p:attrNameLst>
                                          <p:attrName>style.visibility</p:attrName>
                                        </p:attrNameLst>
                                      </p:cBhvr>
                                      <p:to>
                                        <p:strVal val="visible"/>
                                      </p:to>
                                    </p:set>
                                    <p:animEffect transition="in" filter="fade">
                                      <p:cBhvr>
                                        <p:cTn id="38" dur="1000"/>
                                        <p:tgtEl>
                                          <p:spTgt spid="41">
                                            <p:txEl>
                                              <p:pRg st="2" end="2"/>
                                            </p:txEl>
                                          </p:spTgt>
                                        </p:tgtEl>
                                      </p:cBhvr>
                                    </p:animEffect>
                                    <p:anim calcmode="lin" valueType="num">
                                      <p:cBhvr>
                                        <p:cTn id="39" dur="1000" fill="hold"/>
                                        <p:tgtEl>
                                          <p:spTgt spid="41">
                                            <p:txEl>
                                              <p:pRg st="2" end="2"/>
                                            </p:txEl>
                                          </p:spTgt>
                                        </p:tgtEl>
                                        <p:attrNameLst>
                                          <p:attrName>ppt_x</p:attrName>
                                        </p:attrNameLst>
                                      </p:cBhvr>
                                      <p:tavLst>
                                        <p:tav tm="0">
                                          <p:val>
                                            <p:strVal val="#ppt_x"/>
                                          </p:val>
                                        </p:tav>
                                        <p:tav tm="100000">
                                          <p:val>
                                            <p:strVal val="#ppt_x"/>
                                          </p:val>
                                        </p:tav>
                                      </p:tavLst>
                                    </p:anim>
                                    <p:anim calcmode="lin" valueType="num">
                                      <p:cBhvr>
                                        <p:cTn id="40" dur="1000" fill="hold"/>
                                        <p:tgtEl>
                                          <p:spTgt spid="4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41">
                                            <p:txEl>
                                              <p:pRg st="3" end="3"/>
                                            </p:txEl>
                                          </p:spTgt>
                                        </p:tgtEl>
                                        <p:attrNameLst>
                                          <p:attrName>style.visibility</p:attrName>
                                        </p:attrNameLst>
                                      </p:cBhvr>
                                      <p:to>
                                        <p:strVal val="visible"/>
                                      </p:to>
                                    </p:set>
                                    <p:animEffect transition="in" filter="fade">
                                      <p:cBhvr>
                                        <p:cTn id="45" dur="1000"/>
                                        <p:tgtEl>
                                          <p:spTgt spid="41">
                                            <p:txEl>
                                              <p:pRg st="3" end="3"/>
                                            </p:txEl>
                                          </p:spTgt>
                                        </p:tgtEl>
                                      </p:cBhvr>
                                    </p:animEffect>
                                    <p:anim calcmode="lin" valueType="num">
                                      <p:cBhvr>
                                        <p:cTn id="46" dur="1000" fill="hold"/>
                                        <p:tgtEl>
                                          <p:spTgt spid="41">
                                            <p:txEl>
                                              <p:pRg st="3" end="3"/>
                                            </p:txEl>
                                          </p:spTgt>
                                        </p:tgtEl>
                                        <p:attrNameLst>
                                          <p:attrName>ppt_x</p:attrName>
                                        </p:attrNameLst>
                                      </p:cBhvr>
                                      <p:tavLst>
                                        <p:tav tm="0">
                                          <p:val>
                                            <p:strVal val="#ppt_x"/>
                                          </p:val>
                                        </p:tav>
                                        <p:tav tm="100000">
                                          <p:val>
                                            <p:strVal val="#ppt_x"/>
                                          </p:val>
                                        </p:tav>
                                      </p:tavLst>
                                    </p:anim>
                                    <p:anim calcmode="lin" valueType="num">
                                      <p:cBhvr>
                                        <p:cTn id="47" dur="1000" fill="hold"/>
                                        <p:tgtEl>
                                          <p:spTgt spid="4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1000"/>
                                        <p:tgtEl>
                                          <p:spTgt spid="24"/>
                                        </p:tgtEl>
                                      </p:cBhvr>
                                    </p:animEffect>
                                    <p:anim calcmode="lin" valueType="num">
                                      <p:cBhvr>
                                        <p:cTn id="53" dur="1000" fill="hold"/>
                                        <p:tgtEl>
                                          <p:spTgt spid="24"/>
                                        </p:tgtEl>
                                        <p:attrNameLst>
                                          <p:attrName>ppt_x</p:attrName>
                                        </p:attrNameLst>
                                      </p:cBhvr>
                                      <p:tavLst>
                                        <p:tav tm="0">
                                          <p:val>
                                            <p:strVal val="#ppt_x"/>
                                          </p:val>
                                        </p:tav>
                                        <p:tav tm="100000">
                                          <p:val>
                                            <p:strVal val="#ppt_x"/>
                                          </p:val>
                                        </p:tav>
                                      </p:tavLst>
                                    </p:anim>
                                    <p:anim calcmode="lin" valueType="num">
                                      <p:cBhvr>
                                        <p:cTn id="54" dur="1000" fill="hold"/>
                                        <p:tgtEl>
                                          <p:spTgt spid="24"/>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23">
                                            <p:txEl>
                                              <p:pRg st="0" end="0"/>
                                            </p:txEl>
                                          </p:spTgt>
                                        </p:tgtEl>
                                        <p:attrNameLst>
                                          <p:attrName>style.visibility</p:attrName>
                                        </p:attrNameLst>
                                      </p:cBhvr>
                                      <p:to>
                                        <p:strVal val="visible"/>
                                      </p:to>
                                    </p:set>
                                    <p:animEffect transition="in" filter="fade">
                                      <p:cBhvr>
                                        <p:cTn id="57" dur="1000"/>
                                        <p:tgtEl>
                                          <p:spTgt spid="23">
                                            <p:txEl>
                                              <p:pRg st="0" end="0"/>
                                            </p:txEl>
                                          </p:spTgt>
                                        </p:tgtEl>
                                      </p:cBhvr>
                                    </p:animEffect>
                                    <p:anim calcmode="lin" valueType="num">
                                      <p:cBhvr>
                                        <p:cTn id="58" dur="100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59" dur="1000" fill="hold"/>
                                        <p:tgtEl>
                                          <p:spTgt spid="23">
                                            <p:txEl>
                                              <p:pRg st="0" end="0"/>
                                            </p:txEl>
                                          </p:spTgt>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1000"/>
                                        <p:tgtEl>
                                          <p:spTgt spid="25"/>
                                        </p:tgtEl>
                                      </p:cBhvr>
                                    </p:animEffect>
                                    <p:anim calcmode="lin" valueType="num">
                                      <p:cBhvr>
                                        <p:cTn id="63" dur="1000" fill="hold"/>
                                        <p:tgtEl>
                                          <p:spTgt spid="25"/>
                                        </p:tgtEl>
                                        <p:attrNameLst>
                                          <p:attrName>ppt_x</p:attrName>
                                        </p:attrNameLst>
                                      </p:cBhvr>
                                      <p:tavLst>
                                        <p:tav tm="0">
                                          <p:val>
                                            <p:strVal val="#ppt_x"/>
                                          </p:val>
                                        </p:tav>
                                        <p:tav tm="100000">
                                          <p:val>
                                            <p:strVal val="#ppt_x"/>
                                          </p:val>
                                        </p:tav>
                                      </p:tavLst>
                                    </p:anim>
                                    <p:anim calcmode="lin" valueType="num">
                                      <p:cBhvr>
                                        <p:cTn id="64" dur="1000" fill="hold"/>
                                        <p:tgtEl>
                                          <p:spTgt spid="25"/>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28">
                                            <p:txEl>
                                              <p:pRg st="0" end="0"/>
                                            </p:txEl>
                                          </p:spTgt>
                                        </p:tgtEl>
                                        <p:attrNameLst>
                                          <p:attrName>style.visibility</p:attrName>
                                        </p:attrNameLst>
                                      </p:cBhvr>
                                      <p:to>
                                        <p:strVal val="visible"/>
                                      </p:to>
                                    </p:set>
                                    <p:animEffect transition="in" filter="fade">
                                      <p:cBhvr>
                                        <p:cTn id="67" dur="1000"/>
                                        <p:tgtEl>
                                          <p:spTgt spid="28">
                                            <p:txEl>
                                              <p:pRg st="0" end="0"/>
                                            </p:txEl>
                                          </p:spTgt>
                                        </p:tgtEl>
                                      </p:cBhvr>
                                    </p:animEffect>
                                    <p:anim calcmode="lin" valueType="num">
                                      <p:cBhvr>
                                        <p:cTn id="68" dur="10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69" dur="1000" fill="hold"/>
                                        <p:tgtEl>
                                          <p:spTgt spid="28">
                                            <p:txEl>
                                              <p:pRg st="0" end="0"/>
                                            </p:txEl>
                                          </p:spTgt>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fade">
                                      <p:cBhvr>
                                        <p:cTn id="72" dur="1000"/>
                                        <p:tgtEl>
                                          <p:spTgt spid="29"/>
                                        </p:tgtEl>
                                      </p:cBhvr>
                                    </p:animEffect>
                                    <p:anim calcmode="lin" valueType="num">
                                      <p:cBhvr>
                                        <p:cTn id="73" dur="1000" fill="hold"/>
                                        <p:tgtEl>
                                          <p:spTgt spid="29"/>
                                        </p:tgtEl>
                                        <p:attrNameLst>
                                          <p:attrName>ppt_x</p:attrName>
                                        </p:attrNameLst>
                                      </p:cBhvr>
                                      <p:tavLst>
                                        <p:tav tm="0">
                                          <p:val>
                                            <p:strVal val="#ppt_x"/>
                                          </p:val>
                                        </p:tav>
                                        <p:tav tm="100000">
                                          <p:val>
                                            <p:strVal val="#ppt_x"/>
                                          </p:val>
                                        </p:tav>
                                      </p:tavLst>
                                    </p:anim>
                                    <p:anim calcmode="lin" valueType="num">
                                      <p:cBhvr>
                                        <p:cTn id="7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nodeType="clickEffect">
                                  <p:stCondLst>
                                    <p:cond delay="0"/>
                                  </p:stCondLst>
                                  <p:childTnLst>
                                    <p:set>
                                      <p:cBhvr>
                                        <p:cTn id="78" dur="1" fill="hold">
                                          <p:stCondLst>
                                            <p:cond delay="0"/>
                                          </p:stCondLst>
                                        </p:cTn>
                                        <p:tgtEl>
                                          <p:spTgt spid="23">
                                            <p:txEl>
                                              <p:pRg st="1" end="1"/>
                                            </p:txEl>
                                          </p:spTgt>
                                        </p:tgtEl>
                                        <p:attrNameLst>
                                          <p:attrName>style.visibility</p:attrName>
                                        </p:attrNameLst>
                                      </p:cBhvr>
                                      <p:to>
                                        <p:strVal val="visible"/>
                                      </p:to>
                                    </p:set>
                                    <p:animEffect transition="in" filter="fade">
                                      <p:cBhvr>
                                        <p:cTn id="79" dur="1000"/>
                                        <p:tgtEl>
                                          <p:spTgt spid="23">
                                            <p:txEl>
                                              <p:pRg st="1" end="1"/>
                                            </p:txEl>
                                          </p:spTgt>
                                        </p:tgtEl>
                                      </p:cBhvr>
                                    </p:animEffect>
                                    <p:anim calcmode="lin" valueType="num">
                                      <p:cBhvr>
                                        <p:cTn id="80" dur="1000" fill="hold"/>
                                        <p:tgtEl>
                                          <p:spTgt spid="23">
                                            <p:txEl>
                                              <p:pRg st="1" end="1"/>
                                            </p:txEl>
                                          </p:spTgt>
                                        </p:tgtEl>
                                        <p:attrNameLst>
                                          <p:attrName>ppt_x</p:attrName>
                                        </p:attrNameLst>
                                      </p:cBhvr>
                                      <p:tavLst>
                                        <p:tav tm="0">
                                          <p:val>
                                            <p:strVal val="#ppt_x"/>
                                          </p:val>
                                        </p:tav>
                                        <p:tav tm="100000">
                                          <p:val>
                                            <p:strVal val="#ppt_x"/>
                                          </p:val>
                                        </p:tav>
                                      </p:tavLst>
                                    </p:anim>
                                    <p:anim calcmode="lin" valueType="num">
                                      <p:cBhvr>
                                        <p:cTn id="81" dur="1000" fill="hold"/>
                                        <p:tgtEl>
                                          <p:spTgt spid="2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42" presetClass="entr" presetSubtype="0" fill="hold" nodeType="clickEffect">
                                  <p:stCondLst>
                                    <p:cond delay="0"/>
                                  </p:stCondLst>
                                  <p:childTnLst>
                                    <p:set>
                                      <p:cBhvr>
                                        <p:cTn id="85" dur="1" fill="hold">
                                          <p:stCondLst>
                                            <p:cond delay="0"/>
                                          </p:stCondLst>
                                        </p:cTn>
                                        <p:tgtEl>
                                          <p:spTgt spid="23">
                                            <p:txEl>
                                              <p:pRg st="2" end="2"/>
                                            </p:txEl>
                                          </p:spTgt>
                                        </p:tgtEl>
                                        <p:attrNameLst>
                                          <p:attrName>style.visibility</p:attrName>
                                        </p:attrNameLst>
                                      </p:cBhvr>
                                      <p:to>
                                        <p:strVal val="visible"/>
                                      </p:to>
                                    </p:set>
                                    <p:animEffect transition="in" filter="fade">
                                      <p:cBhvr>
                                        <p:cTn id="86" dur="1000"/>
                                        <p:tgtEl>
                                          <p:spTgt spid="23">
                                            <p:txEl>
                                              <p:pRg st="2" end="2"/>
                                            </p:txEl>
                                          </p:spTgt>
                                        </p:tgtEl>
                                      </p:cBhvr>
                                    </p:animEffect>
                                    <p:anim calcmode="lin" valueType="num">
                                      <p:cBhvr>
                                        <p:cTn id="87" dur="1000" fill="hold"/>
                                        <p:tgtEl>
                                          <p:spTgt spid="23">
                                            <p:txEl>
                                              <p:pRg st="2" end="2"/>
                                            </p:txEl>
                                          </p:spTgt>
                                        </p:tgtEl>
                                        <p:attrNameLst>
                                          <p:attrName>ppt_x</p:attrName>
                                        </p:attrNameLst>
                                      </p:cBhvr>
                                      <p:tavLst>
                                        <p:tav tm="0">
                                          <p:val>
                                            <p:strVal val="#ppt_x"/>
                                          </p:val>
                                        </p:tav>
                                        <p:tav tm="100000">
                                          <p:val>
                                            <p:strVal val="#ppt_x"/>
                                          </p:val>
                                        </p:tav>
                                      </p:tavLst>
                                    </p:anim>
                                    <p:anim calcmode="lin" valueType="num">
                                      <p:cBhvr>
                                        <p:cTn id="88" dur="1000" fill="hold"/>
                                        <p:tgtEl>
                                          <p:spTgt spid="2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42" presetClass="entr" presetSubtype="0" fill="hold" nodeType="clickEffect">
                                  <p:stCondLst>
                                    <p:cond delay="0"/>
                                  </p:stCondLst>
                                  <p:childTnLst>
                                    <p:set>
                                      <p:cBhvr>
                                        <p:cTn id="92" dur="1" fill="hold">
                                          <p:stCondLst>
                                            <p:cond delay="0"/>
                                          </p:stCondLst>
                                        </p:cTn>
                                        <p:tgtEl>
                                          <p:spTgt spid="28">
                                            <p:txEl>
                                              <p:pRg st="1" end="1"/>
                                            </p:txEl>
                                          </p:spTgt>
                                        </p:tgtEl>
                                        <p:attrNameLst>
                                          <p:attrName>style.visibility</p:attrName>
                                        </p:attrNameLst>
                                      </p:cBhvr>
                                      <p:to>
                                        <p:strVal val="visible"/>
                                      </p:to>
                                    </p:set>
                                    <p:animEffect transition="in" filter="fade">
                                      <p:cBhvr>
                                        <p:cTn id="93" dur="1000"/>
                                        <p:tgtEl>
                                          <p:spTgt spid="28">
                                            <p:txEl>
                                              <p:pRg st="1" end="1"/>
                                            </p:txEl>
                                          </p:spTgt>
                                        </p:tgtEl>
                                      </p:cBhvr>
                                    </p:animEffect>
                                    <p:anim calcmode="lin" valueType="num">
                                      <p:cBhvr>
                                        <p:cTn id="94" dur="1000" fill="hold"/>
                                        <p:tgtEl>
                                          <p:spTgt spid="28">
                                            <p:txEl>
                                              <p:pRg st="1" end="1"/>
                                            </p:txEl>
                                          </p:spTgt>
                                        </p:tgtEl>
                                        <p:attrNameLst>
                                          <p:attrName>ppt_x</p:attrName>
                                        </p:attrNameLst>
                                      </p:cBhvr>
                                      <p:tavLst>
                                        <p:tav tm="0">
                                          <p:val>
                                            <p:strVal val="#ppt_x"/>
                                          </p:val>
                                        </p:tav>
                                        <p:tav tm="100000">
                                          <p:val>
                                            <p:strVal val="#ppt_x"/>
                                          </p:val>
                                        </p:tav>
                                      </p:tavLst>
                                    </p:anim>
                                    <p:anim calcmode="lin" valueType="num">
                                      <p:cBhvr>
                                        <p:cTn id="95" dur="1000" fill="hold"/>
                                        <p:tgtEl>
                                          <p:spTgt spid="2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42" presetClass="entr" presetSubtype="0" fill="hold" nodeType="clickEffect">
                                  <p:stCondLst>
                                    <p:cond delay="0"/>
                                  </p:stCondLst>
                                  <p:childTnLst>
                                    <p:set>
                                      <p:cBhvr>
                                        <p:cTn id="99" dur="1" fill="hold">
                                          <p:stCondLst>
                                            <p:cond delay="0"/>
                                          </p:stCondLst>
                                        </p:cTn>
                                        <p:tgtEl>
                                          <p:spTgt spid="28">
                                            <p:txEl>
                                              <p:pRg st="2" end="2"/>
                                            </p:txEl>
                                          </p:spTgt>
                                        </p:tgtEl>
                                        <p:attrNameLst>
                                          <p:attrName>style.visibility</p:attrName>
                                        </p:attrNameLst>
                                      </p:cBhvr>
                                      <p:to>
                                        <p:strVal val="visible"/>
                                      </p:to>
                                    </p:set>
                                    <p:animEffect transition="in" filter="fade">
                                      <p:cBhvr>
                                        <p:cTn id="100" dur="1000"/>
                                        <p:tgtEl>
                                          <p:spTgt spid="28">
                                            <p:txEl>
                                              <p:pRg st="2" end="2"/>
                                            </p:txEl>
                                          </p:spTgt>
                                        </p:tgtEl>
                                      </p:cBhvr>
                                    </p:animEffect>
                                    <p:anim calcmode="lin" valueType="num">
                                      <p:cBhvr>
                                        <p:cTn id="101" dur="1000" fill="hold"/>
                                        <p:tgtEl>
                                          <p:spTgt spid="28">
                                            <p:txEl>
                                              <p:pRg st="2" end="2"/>
                                            </p:txEl>
                                          </p:spTgt>
                                        </p:tgtEl>
                                        <p:attrNameLst>
                                          <p:attrName>ppt_x</p:attrName>
                                        </p:attrNameLst>
                                      </p:cBhvr>
                                      <p:tavLst>
                                        <p:tav tm="0">
                                          <p:val>
                                            <p:strVal val="#ppt_x"/>
                                          </p:val>
                                        </p:tav>
                                        <p:tav tm="100000">
                                          <p:val>
                                            <p:strVal val="#ppt_x"/>
                                          </p:val>
                                        </p:tav>
                                      </p:tavLst>
                                    </p:anim>
                                    <p:anim calcmode="lin" valueType="num">
                                      <p:cBhvr>
                                        <p:cTn id="102" dur="1000" fill="hold"/>
                                        <p:tgtEl>
                                          <p:spTgt spid="28">
                                            <p:txEl>
                                              <p:pRg st="2" end="2"/>
                                            </p:txEl>
                                          </p:spTgt>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28">
                                            <p:txEl>
                                              <p:pRg st="3" end="3"/>
                                            </p:txEl>
                                          </p:spTgt>
                                        </p:tgtEl>
                                        <p:attrNameLst>
                                          <p:attrName>style.visibility</p:attrName>
                                        </p:attrNameLst>
                                      </p:cBhvr>
                                      <p:to>
                                        <p:strVal val="visible"/>
                                      </p:to>
                                    </p:set>
                                    <p:animEffect transition="in" filter="fade">
                                      <p:cBhvr>
                                        <p:cTn id="105" dur="1000"/>
                                        <p:tgtEl>
                                          <p:spTgt spid="28">
                                            <p:txEl>
                                              <p:pRg st="3" end="3"/>
                                            </p:txEl>
                                          </p:spTgt>
                                        </p:tgtEl>
                                      </p:cBhvr>
                                    </p:animEffect>
                                    <p:anim calcmode="lin" valueType="num">
                                      <p:cBhvr>
                                        <p:cTn id="106" dur="1000" fill="hold"/>
                                        <p:tgtEl>
                                          <p:spTgt spid="28">
                                            <p:txEl>
                                              <p:pRg st="3" end="3"/>
                                            </p:txEl>
                                          </p:spTgt>
                                        </p:tgtEl>
                                        <p:attrNameLst>
                                          <p:attrName>ppt_x</p:attrName>
                                        </p:attrNameLst>
                                      </p:cBhvr>
                                      <p:tavLst>
                                        <p:tav tm="0">
                                          <p:val>
                                            <p:strVal val="#ppt_x"/>
                                          </p:val>
                                        </p:tav>
                                        <p:tav tm="100000">
                                          <p:val>
                                            <p:strVal val="#ppt_x"/>
                                          </p:val>
                                        </p:tav>
                                      </p:tavLst>
                                    </p:anim>
                                    <p:anim calcmode="lin" valueType="num">
                                      <p:cBhvr>
                                        <p:cTn id="107" dur="1000" fill="hold"/>
                                        <p:tgtEl>
                                          <p:spTgt spid="2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71791" cy="6204345"/>
          </a:xfrm>
          <a:prstGeom prst="rect">
            <a:avLst/>
          </a:prstGeom>
          <a:noFill/>
        </p:spPr>
        <p:txBody>
          <a:bodyPr wrap="square" lIns="180000" tIns="180000" rIns="180000" bIns="180000" rtlCol="0">
            <a:spAutoFit/>
          </a:bodyPr>
          <a:lstStyle/>
          <a:p>
            <a:pPr marL="0" marR="0" lvl="0" indent="0" algn="ctr" defTabSz="360000" rtl="0" eaLnBrk="1" fontAlgn="auto" latinLnBrk="0" hangingPunct="1">
              <a:lnSpc>
                <a:spcPct val="100000"/>
              </a:lnSpc>
              <a:spcBef>
                <a:spcPts val="0"/>
              </a:spcBef>
              <a:spcAft>
                <a:spcPts val="0"/>
              </a:spcAft>
              <a:buClrTx/>
              <a:buSzTx/>
              <a:buFontTx/>
              <a:buNone/>
              <a:tabLst/>
              <a:defRPr/>
            </a:pPr>
            <a:r>
              <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Wiederholungsfall: Versammlungsrecht</a:t>
            </a:r>
            <a:endParaRPr lang="de-DE" sz="2400" b="1" u="sng" dirty="0">
              <a:solidFill>
                <a:prstClr val="black"/>
              </a:solidFill>
              <a:latin typeface="Arial" panose="020B0604020202020204" pitchFamily="34" charset="0"/>
              <a:cs typeface="Arial" panose="020B0604020202020204" pitchFamily="34" charset="0"/>
            </a:endParaRPr>
          </a:p>
          <a:p>
            <a:pPr marL="197100" marR="0" lvl="0" indent="0" defTabSz="360000" rtl="0" eaLnBrk="1" fontAlgn="auto" latinLnBrk="0" hangingPunct="1">
              <a:lnSpc>
                <a:spcPct val="150000"/>
              </a:lnSpc>
              <a:spcBef>
                <a:spcPts val="0"/>
              </a:spcBef>
              <a:spcAft>
                <a:spcPts val="0"/>
              </a:spcAft>
              <a:buClrTx/>
              <a:buSzTx/>
              <a:buFontTx/>
              <a:buNone/>
              <a:tabLst/>
              <a:defRPr/>
            </a:pPr>
            <a:endPar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360000" rtl="0" eaLnBrk="1" fontAlgn="auto" latinLnBrk="0" hangingPunct="1">
              <a:lnSpc>
                <a:spcPct val="150000"/>
              </a:lnSpc>
              <a:spcBef>
                <a:spcPts val="0"/>
              </a:spcBef>
              <a:spcAft>
                <a:spcPts val="0"/>
              </a:spcAft>
              <a:buClrTx/>
              <a:buSzTx/>
              <a:buFontTx/>
              <a:buNone/>
              <a:tabLst/>
              <a:defRPr/>
            </a:pPr>
            <a:endParaRPr lang="de-DE" sz="2400" dirty="0">
              <a:solidFill>
                <a:prstClr val="black"/>
              </a:solidFill>
              <a:latin typeface="Arial" panose="020B0604020202020204" pitchFamily="34" charset="0"/>
              <a:cs typeface="Arial" panose="020B0604020202020204" pitchFamily="34" charset="0"/>
            </a:endParaRPr>
          </a:p>
          <a:p>
            <a:pPr marL="19710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8" name="Textfeld 17">
            <a:extLst>
              <a:ext uri="{FF2B5EF4-FFF2-40B4-BE49-F238E27FC236}">
                <a16:creationId xmlns:a16="http://schemas.microsoft.com/office/drawing/2014/main" id="{B4ABDEB0-7A44-4194-9553-896A10059F85}"/>
              </a:ext>
            </a:extLst>
          </p:cNvPr>
          <p:cNvSpPr txBox="1"/>
          <p:nvPr/>
        </p:nvSpPr>
        <p:spPr>
          <a:xfrm>
            <a:off x="4731797" y="1248706"/>
            <a:ext cx="4136995" cy="560694"/>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0" name="Textfeld 29">
            <a:extLst>
              <a:ext uri="{FF2B5EF4-FFF2-40B4-BE49-F238E27FC236}">
                <a16:creationId xmlns:a16="http://schemas.microsoft.com/office/drawing/2014/main" id="{436D1179-AB1E-4195-9116-54DD13F4E084}"/>
              </a:ext>
            </a:extLst>
          </p:cNvPr>
          <p:cNvSpPr txBox="1"/>
          <p:nvPr/>
        </p:nvSpPr>
        <p:spPr>
          <a:xfrm>
            <a:off x="8303790" y="3648722"/>
            <a:ext cx="2078029" cy="1908480"/>
          </a:xfrm>
          <a:prstGeom prst="rect">
            <a:avLst/>
          </a:prstGeom>
          <a:noFill/>
        </p:spPr>
        <p:txBody>
          <a:bodyPr wrap="square" lIns="0" tIns="0" rIns="0" bIns="0" rtlCol="0">
            <a:noAutofit/>
          </a:bodyPr>
          <a:lstStyle/>
          <a:p>
            <a:pPr lvl="0" algn="ctr" defTabSz="360000">
              <a:lnSpc>
                <a:spcPct val="150000"/>
              </a:lnSpc>
              <a:defRPr/>
            </a:pPr>
            <a:r>
              <a:rPr kumimoji="0" lang="de-DE" sz="2400" b="0" i="0"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p>
          <a:p>
            <a:pPr lvl="0" algn="ctr" defTabSz="360000">
              <a:lnSpc>
                <a:spcPct val="150000"/>
              </a:lnSpc>
              <a:defRPr/>
            </a:pPr>
            <a:r>
              <a:rPr kumimoji="0" lang="de-DE" sz="2400" i="0"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Versammlung</a:t>
            </a:r>
          </a:p>
        </p:txBody>
      </p:sp>
      <p:cxnSp>
        <p:nvCxnSpPr>
          <p:cNvPr id="34" name="Gerade Verbindung mit Pfeil 33">
            <a:extLst>
              <a:ext uri="{FF2B5EF4-FFF2-40B4-BE49-F238E27FC236}">
                <a16:creationId xmlns:a16="http://schemas.microsoft.com/office/drawing/2014/main" id="{71E86426-CC39-491F-BEC3-AE7C3C925A6E}"/>
              </a:ext>
            </a:extLst>
          </p:cNvPr>
          <p:cNvCxnSpPr>
            <a:cxnSpLocks/>
          </p:cNvCxnSpPr>
          <p:nvPr/>
        </p:nvCxnSpPr>
        <p:spPr>
          <a:xfrm>
            <a:off x="9324941" y="1957527"/>
            <a:ext cx="0" cy="2143956"/>
          </a:xfrm>
          <a:prstGeom prst="straightConnector1">
            <a:avLst/>
          </a:prstGeom>
          <a:ln w="38100">
            <a:solidFill>
              <a:schemeClr val="tx1"/>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35" name="Textfeld 34">
            <a:extLst>
              <a:ext uri="{FF2B5EF4-FFF2-40B4-BE49-F238E27FC236}">
                <a16:creationId xmlns:a16="http://schemas.microsoft.com/office/drawing/2014/main" id="{702CD944-4562-4DB4-AC40-C1BF36812A8B}"/>
              </a:ext>
            </a:extLst>
          </p:cNvPr>
          <p:cNvSpPr txBox="1"/>
          <p:nvPr/>
        </p:nvSpPr>
        <p:spPr>
          <a:xfrm>
            <a:off x="9676239" y="1809400"/>
            <a:ext cx="2178402" cy="1562099"/>
          </a:xfrm>
          <a:prstGeom prst="rect">
            <a:avLst/>
          </a:prstGeom>
          <a:noFill/>
        </p:spPr>
        <p:txBody>
          <a:bodyPr wrap="square" lIns="0" tIns="0" rIns="0" bIns="0" rtlCol="0">
            <a:noAutofit/>
          </a:bodyPr>
          <a:lstStyle/>
          <a:p>
            <a:pPr lvl="0" algn="ctr" defTabSz="360000">
              <a:lnSpc>
                <a:spcPct val="150000"/>
              </a:lnSpc>
              <a:defRPr/>
            </a:pPr>
            <a:r>
              <a:rPr kumimoji="0" lang="de-DE" sz="2400" b="0" i="0"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Steinwürfe von zahlreichen Teilnehmern</a:t>
            </a:r>
          </a:p>
        </p:txBody>
      </p:sp>
      <p:sp>
        <p:nvSpPr>
          <p:cNvPr id="3" name="Flussdiagramm: Verbinder 2">
            <a:extLst>
              <a:ext uri="{FF2B5EF4-FFF2-40B4-BE49-F238E27FC236}">
                <a16:creationId xmlns:a16="http://schemas.microsoft.com/office/drawing/2014/main" id="{A8204399-1071-401D-A00B-0AD878B6ECB4}"/>
              </a:ext>
            </a:extLst>
          </p:cNvPr>
          <p:cNvSpPr/>
          <p:nvPr/>
        </p:nvSpPr>
        <p:spPr>
          <a:xfrm>
            <a:off x="8262804" y="3412957"/>
            <a:ext cx="2160000" cy="2160000"/>
          </a:xfrm>
          <a:prstGeom prst="flowChartConnector">
            <a:avLst/>
          </a:prstGeom>
          <a:noFill/>
          <a:ln w="381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1" name="Textfeld 40">
            <a:extLst>
              <a:ext uri="{FF2B5EF4-FFF2-40B4-BE49-F238E27FC236}">
                <a16:creationId xmlns:a16="http://schemas.microsoft.com/office/drawing/2014/main" id="{B2279007-7E4B-4ABE-9E68-AA62BBD996E5}"/>
              </a:ext>
            </a:extLst>
          </p:cNvPr>
          <p:cNvSpPr txBox="1"/>
          <p:nvPr/>
        </p:nvSpPr>
        <p:spPr>
          <a:xfrm>
            <a:off x="337350" y="1219849"/>
            <a:ext cx="8636288" cy="2193108"/>
          </a:xfrm>
          <a:prstGeom prst="rect">
            <a:avLst/>
          </a:prstGeom>
          <a:noFill/>
        </p:spPr>
        <p:txBody>
          <a:bodyPr wrap="square" lIns="0" tIns="0" rIns="0" bIns="0" rtlCol="0">
            <a:noAutofit/>
          </a:bodyPr>
          <a:lstStyle/>
          <a:p>
            <a:pPr defTabSz="360000">
              <a:lnSpc>
                <a:spcPct val="150000"/>
              </a:lnSpc>
              <a:defRPr/>
            </a:pPr>
            <a:r>
              <a:rPr lang="de-DE" sz="2400" b="1" dirty="0">
                <a:solidFill>
                  <a:prstClr val="black"/>
                </a:solidFill>
                <a:latin typeface="Arial" panose="020B0604020202020204" pitchFamily="34" charset="0"/>
                <a:cs typeface="Arial" panose="020B0604020202020204" pitchFamily="34" charset="0"/>
              </a:rPr>
              <a:t>4.	„Verbringungsgewahrsam“</a:t>
            </a: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Vollstreckung des Platzverweises (beinhaltet nicht Gebot, 		bestimmten Ort aufzusuchen)</a:t>
            </a:r>
          </a:p>
          <a:p>
            <a:pPr defTabSz="360000">
              <a:lnSpc>
                <a:spcPct val="150000"/>
              </a:lnSpc>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 </a:t>
            </a:r>
            <a:r>
              <a:rPr lang="de-DE" sz="2400" b="1" dirty="0">
                <a:solidFill>
                  <a:prstClr val="black"/>
                </a:solidFill>
                <a:latin typeface="Arial" panose="020B0604020202020204" pitchFamily="34" charset="0"/>
                <a:cs typeface="Arial" panose="020B0604020202020204" pitchFamily="34" charset="0"/>
              </a:rPr>
              <a:t>Ingewahrsamnahme i.S.v. § 30 ASOG (§ 17 </a:t>
            </a:r>
            <a:r>
              <a:rPr lang="de-DE" sz="2400" b="1" dirty="0" err="1">
                <a:solidFill>
                  <a:prstClr val="black"/>
                </a:solidFill>
                <a:latin typeface="Arial" panose="020B0604020202020204" pitchFamily="34" charset="0"/>
                <a:cs typeface="Arial" panose="020B0604020202020204" pitchFamily="34" charset="0"/>
              </a:rPr>
              <a:t>PolGG</a:t>
            </a:r>
            <a:r>
              <a:rPr lang="de-DE" sz="2400" b="1" dirty="0">
                <a:solidFill>
                  <a:prstClr val="black"/>
                </a:solidFill>
                <a:latin typeface="Arial" panose="020B0604020202020204" pitchFamily="34" charset="0"/>
                <a:cs typeface="Arial" panose="020B0604020202020204" pitchFamily="34" charset="0"/>
              </a:rPr>
              <a:t>)</a:t>
            </a:r>
          </a:p>
        </p:txBody>
      </p:sp>
      <p:sp>
        <p:nvSpPr>
          <p:cNvPr id="14" name="Flussdiagramm: Verbinder 13">
            <a:extLst>
              <a:ext uri="{FF2B5EF4-FFF2-40B4-BE49-F238E27FC236}">
                <a16:creationId xmlns:a16="http://schemas.microsoft.com/office/drawing/2014/main" id="{75387E48-D5B9-42DC-B304-40FFD4EF485A}"/>
              </a:ext>
            </a:extLst>
          </p:cNvPr>
          <p:cNvSpPr/>
          <p:nvPr/>
        </p:nvSpPr>
        <p:spPr>
          <a:xfrm>
            <a:off x="8064941" y="3232957"/>
            <a:ext cx="2520000" cy="2520000"/>
          </a:xfrm>
          <a:prstGeom prst="flowChartConnector">
            <a:avLst/>
          </a:prstGeom>
          <a:noFill/>
          <a:ln w="38100">
            <a:gradFill flip="none" rotWithShape="1">
              <a:gsLst>
                <a:gs pos="0">
                  <a:schemeClr val="tx1"/>
                </a:gs>
                <a:gs pos="100000">
                  <a:schemeClr val="bg1"/>
                </a:gs>
                <a:gs pos="90440">
                  <a:schemeClr val="bg1"/>
                </a:gs>
                <a:gs pos="80000">
                  <a:schemeClr val="tx1"/>
                </a:gs>
                <a:gs pos="100000">
                  <a:schemeClr val="bg1"/>
                </a:gs>
              </a:gsLst>
              <a:lin ang="5400000" scaled="1"/>
              <a:tileRect/>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extfeld 14">
            <a:extLst>
              <a:ext uri="{FF2B5EF4-FFF2-40B4-BE49-F238E27FC236}">
                <a16:creationId xmlns:a16="http://schemas.microsoft.com/office/drawing/2014/main" id="{2599A6E5-1B1D-4689-9890-CF56AAE85C48}"/>
              </a:ext>
            </a:extLst>
          </p:cNvPr>
          <p:cNvSpPr txBox="1"/>
          <p:nvPr/>
        </p:nvSpPr>
        <p:spPr>
          <a:xfrm>
            <a:off x="6676008" y="5376913"/>
            <a:ext cx="5326599" cy="1218556"/>
          </a:xfrm>
          <a:prstGeom prst="rect">
            <a:avLst/>
          </a:prstGeom>
          <a:noFill/>
        </p:spPr>
        <p:txBody>
          <a:bodyPr wrap="square" lIns="0" tIns="0" rIns="0" bIns="0" rtlCol="0">
            <a:noAutofit/>
          </a:bodyPr>
          <a:lstStyle/>
          <a:p>
            <a:pPr lvl="0" algn="ctr" defTabSz="360000">
              <a:lnSpc>
                <a:spcPct val="150000"/>
              </a:lnSpc>
              <a:defRPr/>
            </a:pPr>
            <a:endParaRPr kumimoji="0" lang="de-DE" sz="2400" i="0"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lvl="0" algn="ctr" defTabSz="360000">
              <a:lnSpc>
                <a:spcPct val="150000"/>
              </a:lnSpc>
              <a:defRPr/>
            </a:pPr>
            <a:r>
              <a:rPr kumimoji="0" lang="de-DE" sz="2400" i="0"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Polizeikette geöffnet → Transportfahrt</a:t>
            </a:r>
          </a:p>
        </p:txBody>
      </p:sp>
      <p:cxnSp>
        <p:nvCxnSpPr>
          <p:cNvPr id="16" name="Gerade Verbindung mit Pfeil 15">
            <a:extLst>
              <a:ext uri="{FF2B5EF4-FFF2-40B4-BE49-F238E27FC236}">
                <a16:creationId xmlns:a16="http://schemas.microsoft.com/office/drawing/2014/main" id="{2047B8C5-05FE-4216-ADCD-4CE5CB2344DB}"/>
              </a:ext>
            </a:extLst>
          </p:cNvPr>
          <p:cNvCxnSpPr>
            <a:cxnSpLocks/>
          </p:cNvCxnSpPr>
          <p:nvPr/>
        </p:nvCxnSpPr>
        <p:spPr>
          <a:xfrm>
            <a:off x="9348566" y="5752957"/>
            <a:ext cx="0" cy="288000"/>
          </a:xfrm>
          <a:prstGeom prst="straightConnector1">
            <a:avLst/>
          </a:prstGeom>
          <a:ln w="38100">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sp>
        <p:nvSpPr>
          <p:cNvPr id="19" name="Textfeld 18">
            <a:extLst>
              <a:ext uri="{FF2B5EF4-FFF2-40B4-BE49-F238E27FC236}">
                <a16:creationId xmlns:a16="http://schemas.microsoft.com/office/drawing/2014/main" id="{A3E72F8D-F1BD-4DCF-A8A9-82D49A92DAA3}"/>
              </a:ext>
            </a:extLst>
          </p:cNvPr>
          <p:cNvSpPr txBox="1"/>
          <p:nvPr/>
        </p:nvSpPr>
        <p:spPr>
          <a:xfrm>
            <a:off x="337350" y="3515557"/>
            <a:ext cx="3564649" cy="3275860"/>
          </a:xfrm>
          <a:prstGeom prst="rect">
            <a:avLst/>
          </a:prstGeom>
          <a:noFill/>
        </p:spPr>
        <p:txBody>
          <a:bodyPr wrap="square" lIns="0" tIns="0" rIns="0" bIns="0" rtlCol="0">
            <a:noAutofit/>
          </a:bodyPr>
          <a:lstStyle/>
          <a:p>
            <a:pPr defTabSz="360000">
              <a:defRPr/>
            </a:pPr>
            <a:r>
              <a:rPr lang="de-DE" sz="2400" dirty="0">
                <a:solidFill>
                  <a:prstClr val="black"/>
                </a:solidFill>
                <a:latin typeface="Arial" panose="020B0604020202020204" pitchFamily="34" charset="0"/>
                <a:cs typeface="Arial" panose="020B0604020202020204" pitchFamily="34" charset="0"/>
              </a:rPr>
              <a:t>→	schon fraglich, ob RGL 	Transportfahrt erfasst 	und </a:t>
            </a:r>
            <a:r>
              <a:rPr lang="de-DE" sz="2400" dirty="0" err="1">
                <a:solidFill>
                  <a:prstClr val="black"/>
                </a:solidFill>
                <a:latin typeface="Arial" panose="020B0604020202020204" pitchFamily="34" charset="0"/>
                <a:cs typeface="Arial" panose="020B0604020202020204" pitchFamily="34" charset="0"/>
              </a:rPr>
              <a:t>Vorauss</a:t>
            </a:r>
            <a:r>
              <a:rPr lang="de-DE" sz="2400" dirty="0">
                <a:solidFill>
                  <a:prstClr val="black"/>
                </a:solidFill>
                <a:latin typeface="Arial" panose="020B0604020202020204" pitchFamily="34" charset="0"/>
                <a:cs typeface="Arial" panose="020B0604020202020204" pitchFamily="34" charset="0"/>
              </a:rPr>
              <a:t>. erfüllt 	sind</a:t>
            </a:r>
          </a:p>
          <a:p>
            <a:pPr defTabSz="360000">
              <a:defRPr/>
            </a:pPr>
            <a:r>
              <a:rPr lang="de-DE" sz="2400" dirty="0">
                <a:solidFill>
                  <a:prstClr val="black"/>
                </a:solidFill>
                <a:latin typeface="Arial" panose="020B0604020202020204" pitchFamily="34" charset="0"/>
                <a:cs typeface="Arial" panose="020B0604020202020204" pitchFamily="34" charset="0"/>
              </a:rPr>
              <a:t>→ § 30 I Nr. 3 ASOG / 		§ 17 I Nr. 3 </a:t>
            </a:r>
            <a:r>
              <a:rPr lang="de-DE" sz="2400" dirty="0" err="1">
                <a:solidFill>
                  <a:prstClr val="black"/>
                </a:solidFill>
                <a:latin typeface="Arial" panose="020B0604020202020204" pitchFamily="34" charset="0"/>
                <a:cs typeface="Arial" panose="020B0604020202020204" pitchFamily="34" charset="0"/>
              </a:rPr>
              <a:t>PolG</a:t>
            </a:r>
            <a:r>
              <a:rPr lang="de-DE" sz="2400" dirty="0">
                <a:solidFill>
                  <a:prstClr val="black"/>
                </a:solidFill>
                <a:latin typeface="Arial" panose="020B0604020202020204" pitchFamily="34" charset="0"/>
                <a:cs typeface="Arial" panose="020B0604020202020204" pitchFamily="34" charset="0"/>
              </a:rPr>
              <a:t> 	(„</a:t>
            </a:r>
            <a:r>
              <a:rPr lang="de-DE" sz="2400" i="1" dirty="0">
                <a:solidFill>
                  <a:prstClr val="black"/>
                </a:solidFill>
                <a:latin typeface="Arial" panose="020B0604020202020204" pitchFamily="34" charset="0"/>
                <a:cs typeface="Arial" panose="020B0604020202020204" pitchFamily="34" charset="0"/>
              </a:rPr>
              <a:t>unerlässlich ist, um 	eine Platzverweisung</a:t>
            </a:r>
            <a:r>
              <a:rPr lang="de-DE" sz="2400" i="1" spc="-200" dirty="0">
                <a:solidFill>
                  <a:prstClr val="black"/>
                </a:solidFill>
                <a:latin typeface="Arial" panose="020B0604020202020204" pitchFamily="34" charset="0"/>
                <a:cs typeface="Arial" panose="020B0604020202020204" pitchFamily="34" charset="0"/>
              </a:rPr>
              <a:t>… </a:t>
            </a:r>
            <a:r>
              <a:rPr lang="de-DE" sz="2400" i="1" dirty="0">
                <a:solidFill>
                  <a:prstClr val="black"/>
                </a:solidFill>
                <a:latin typeface="Arial" panose="020B0604020202020204" pitchFamily="34" charset="0"/>
                <a:cs typeface="Arial" panose="020B0604020202020204" pitchFamily="34" charset="0"/>
              </a:rPr>
              <a:t>	durchzusetzen</a:t>
            </a:r>
            <a:r>
              <a:rPr lang="de-DE" sz="2400" dirty="0">
                <a:solidFill>
                  <a:prstClr val="black"/>
                </a:solidFill>
                <a:latin typeface="Arial" panose="020B0604020202020204" pitchFamily="34" charset="0"/>
                <a:cs typeface="Arial" panose="020B0604020202020204" pitchFamily="34" charset="0"/>
              </a:rPr>
              <a:t>“)</a:t>
            </a:r>
          </a:p>
        </p:txBody>
      </p:sp>
      <p:sp>
        <p:nvSpPr>
          <p:cNvPr id="20" name="Textfeld 19">
            <a:extLst>
              <a:ext uri="{FF2B5EF4-FFF2-40B4-BE49-F238E27FC236}">
                <a16:creationId xmlns:a16="http://schemas.microsoft.com/office/drawing/2014/main" id="{C4CCE3B0-04D4-4D30-8689-EE15D0598AA5}"/>
              </a:ext>
            </a:extLst>
          </p:cNvPr>
          <p:cNvSpPr txBox="1"/>
          <p:nvPr/>
        </p:nvSpPr>
        <p:spPr>
          <a:xfrm>
            <a:off x="4032442" y="3515557"/>
            <a:ext cx="2662084" cy="3275860"/>
          </a:xfrm>
          <a:prstGeom prst="rect">
            <a:avLst/>
          </a:prstGeom>
          <a:noFill/>
        </p:spPr>
        <p:txBody>
          <a:bodyPr wrap="square" lIns="0" tIns="0" rIns="0" bIns="0" rtlCol="0">
            <a:noAutofit/>
          </a:bodyPr>
          <a:lstStyle/>
          <a:p>
            <a:pPr defTabSz="360000">
              <a:defRPr/>
            </a:pPr>
            <a:r>
              <a:rPr lang="de-DE" sz="2400" dirty="0">
                <a:solidFill>
                  <a:prstClr val="black"/>
                </a:solidFill>
                <a:latin typeface="Arial" panose="020B0604020202020204" pitchFamily="34" charset="0"/>
                <a:cs typeface="Arial" panose="020B0604020202020204" pitchFamily="34" charset="0"/>
              </a:rPr>
              <a:t>→ jedenfalls i.d.R. 	</a:t>
            </a:r>
            <a:r>
              <a:rPr lang="de-DE" sz="2400" dirty="0" err="1">
                <a:solidFill>
                  <a:prstClr val="black"/>
                </a:solidFill>
                <a:latin typeface="Arial" panose="020B0604020202020204" pitchFamily="34" charset="0"/>
                <a:cs typeface="Arial" panose="020B0604020202020204" pitchFamily="34" charset="0"/>
              </a:rPr>
              <a:t>unverhältnis</a:t>
            </a:r>
            <a:r>
              <a:rPr lang="de-DE" sz="2400" dirty="0">
                <a:solidFill>
                  <a:prstClr val="black"/>
                </a:solidFill>
                <a:latin typeface="Arial" panose="020B0604020202020204" pitchFamily="34" charset="0"/>
                <a:cs typeface="Arial" panose="020B0604020202020204" pitchFamily="34" charset="0"/>
              </a:rPr>
              <a:t>-	mäßig wegen 	Art. 2 II 2 GG</a:t>
            </a:r>
          </a:p>
        </p:txBody>
      </p:sp>
      <p:cxnSp>
        <p:nvCxnSpPr>
          <p:cNvPr id="21" name="Gerade Verbindung mit Pfeil 20">
            <a:extLst>
              <a:ext uri="{FF2B5EF4-FFF2-40B4-BE49-F238E27FC236}">
                <a16:creationId xmlns:a16="http://schemas.microsoft.com/office/drawing/2014/main" id="{A5462AA0-1C4B-46B9-AADD-118E02268782}"/>
              </a:ext>
            </a:extLst>
          </p:cNvPr>
          <p:cNvCxnSpPr>
            <a:cxnSpLocks/>
          </p:cNvCxnSpPr>
          <p:nvPr/>
        </p:nvCxnSpPr>
        <p:spPr>
          <a:xfrm>
            <a:off x="3924329" y="3551499"/>
            <a:ext cx="0" cy="3240000"/>
          </a:xfrm>
          <a:prstGeom prst="straightConnector1">
            <a:avLst/>
          </a:prstGeom>
          <a:ln w="38100">
            <a:solidFill>
              <a:schemeClr val="tx1"/>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22" name="Gerade Verbindung mit Pfeil 21">
            <a:extLst>
              <a:ext uri="{FF2B5EF4-FFF2-40B4-BE49-F238E27FC236}">
                <a16:creationId xmlns:a16="http://schemas.microsoft.com/office/drawing/2014/main" id="{C64224F2-77E9-4DF1-8A17-7C728894218B}"/>
              </a:ext>
            </a:extLst>
          </p:cNvPr>
          <p:cNvCxnSpPr>
            <a:cxnSpLocks/>
          </p:cNvCxnSpPr>
          <p:nvPr/>
        </p:nvCxnSpPr>
        <p:spPr>
          <a:xfrm flipH="1">
            <a:off x="2506660" y="3371499"/>
            <a:ext cx="1440000" cy="180000"/>
          </a:xfrm>
          <a:prstGeom prst="straightConnector1">
            <a:avLst/>
          </a:prstGeom>
          <a:ln w="38100">
            <a:solidFill>
              <a:schemeClr val="tx1"/>
            </a:solidFill>
            <a:prstDash val="solid"/>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6" name="Gerade Verbindung mit Pfeil 25">
            <a:extLst>
              <a:ext uri="{FF2B5EF4-FFF2-40B4-BE49-F238E27FC236}">
                <a16:creationId xmlns:a16="http://schemas.microsoft.com/office/drawing/2014/main" id="{69A24756-500A-4B12-AC0F-E8AB6D6E43B0}"/>
              </a:ext>
            </a:extLst>
          </p:cNvPr>
          <p:cNvCxnSpPr>
            <a:cxnSpLocks/>
          </p:cNvCxnSpPr>
          <p:nvPr/>
        </p:nvCxnSpPr>
        <p:spPr>
          <a:xfrm>
            <a:off x="3924329" y="3371499"/>
            <a:ext cx="1440000" cy="180000"/>
          </a:xfrm>
          <a:prstGeom prst="straightConnector1">
            <a:avLst/>
          </a:prstGeom>
          <a:ln w="38100">
            <a:solidFill>
              <a:schemeClr val="tx1"/>
            </a:solidFill>
            <a:prstDash val="solid"/>
            <a:headEnd type="none"/>
            <a:tailEnd type="triangle"/>
          </a:ln>
        </p:spPr>
        <p:style>
          <a:lnRef idx="1">
            <a:schemeClr val="accent1"/>
          </a:lnRef>
          <a:fillRef idx="0">
            <a:schemeClr val="accent1"/>
          </a:fillRef>
          <a:effectRef idx="0">
            <a:schemeClr val="accent1"/>
          </a:effectRef>
          <a:fontRef idx="minor">
            <a:schemeClr val="tx1"/>
          </a:fontRef>
        </p:style>
      </p:cxnSp>
      <p:sp>
        <p:nvSpPr>
          <p:cNvPr id="27" name="Flussdiagramm: Verbinder 26">
            <a:extLst>
              <a:ext uri="{FF2B5EF4-FFF2-40B4-BE49-F238E27FC236}">
                <a16:creationId xmlns:a16="http://schemas.microsoft.com/office/drawing/2014/main" id="{0060BD74-1EE9-49A8-8B07-2C91AC5E15AD}"/>
              </a:ext>
            </a:extLst>
          </p:cNvPr>
          <p:cNvSpPr/>
          <p:nvPr/>
        </p:nvSpPr>
        <p:spPr>
          <a:xfrm>
            <a:off x="8078092" y="3232957"/>
            <a:ext cx="2520000" cy="2520000"/>
          </a:xfrm>
          <a:prstGeom prst="flowChartConnector">
            <a:avLst/>
          </a:prstGeom>
          <a:noFill/>
          <a:ln w="381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Grafik 5">
            <a:extLst>
              <a:ext uri="{FF2B5EF4-FFF2-40B4-BE49-F238E27FC236}">
                <a16:creationId xmlns:a16="http://schemas.microsoft.com/office/drawing/2014/main" id="{03CF16FF-9BAA-AB01-D4E0-3F36B6E51B01}"/>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8" name="Rechteck 7">
            <a:extLst>
              <a:ext uri="{FF2B5EF4-FFF2-40B4-BE49-F238E27FC236}">
                <a16:creationId xmlns:a16="http://schemas.microsoft.com/office/drawing/2014/main" id="{BD2B638C-D307-48E5-A738-885CEF15366E}"/>
              </a:ext>
            </a:extLst>
          </p:cNvPr>
          <p:cNvSpPr/>
          <p:nvPr/>
        </p:nvSpPr>
        <p:spPr>
          <a:xfrm>
            <a:off x="0" y="102357"/>
            <a:ext cx="2333243" cy="9208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Kurseinheit 11</a:t>
            </a:r>
          </a:p>
        </p:txBody>
      </p:sp>
    </p:spTree>
    <p:extLst>
      <p:ext uri="{BB962C8B-B14F-4D97-AF65-F5344CB8AC3E}">
        <p14:creationId xmlns:p14="http://schemas.microsoft.com/office/powerpoint/2010/main" val="4288930249"/>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1" nodeType="clickEffect">
                                  <p:stCondLst>
                                    <p:cond delay="0"/>
                                  </p:stCondLst>
                                  <p:childTnLst>
                                    <p:animEffect transition="out" filter="fade">
                                      <p:cBhvr>
                                        <p:cTn id="6" dur="1000"/>
                                        <p:tgtEl>
                                          <p:spTgt spid="27"/>
                                        </p:tgtEl>
                                      </p:cBhvr>
                                    </p:animEffect>
                                    <p:set>
                                      <p:cBhvr>
                                        <p:cTn id="7" dur="1" fill="hold">
                                          <p:stCondLst>
                                            <p:cond delay="999"/>
                                          </p:stCondLst>
                                        </p:cTn>
                                        <p:tgtEl>
                                          <p:spTgt spid="2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41">
                                            <p:txEl>
                                              <p:pRg st="0" end="0"/>
                                            </p:txEl>
                                          </p:spTgt>
                                        </p:tgtEl>
                                        <p:attrNameLst>
                                          <p:attrName>style.visibility</p:attrName>
                                        </p:attrNameLst>
                                      </p:cBhvr>
                                      <p:to>
                                        <p:strVal val="visible"/>
                                      </p:to>
                                    </p:set>
                                    <p:animEffect transition="in" filter="fade">
                                      <p:cBhvr>
                                        <p:cTn id="24" dur="1000"/>
                                        <p:tgtEl>
                                          <p:spTgt spid="41">
                                            <p:txEl>
                                              <p:pRg st="0" end="0"/>
                                            </p:txEl>
                                          </p:spTgt>
                                        </p:tgtEl>
                                      </p:cBhvr>
                                    </p:animEffect>
                                    <p:anim calcmode="lin" valueType="num">
                                      <p:cBhvr>
                                        <p:cTn id="25" dur="100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4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41">
                                            <p:txEl>
                                              <p:pRg st="1" end="1"/>
                                            </p:txEl>
                                          </p:spTgt>
                                        </p:tgtEl>
                                        <p:attrNameLst>
                                          <p:attrName>style.visibility</p:attrName>
                                        </p:attrNameLst>
                                      </p:cBhvr>
                                      <p:to>
                                        <p:strVal val="visible"/>
                                      </p:to>
                                    </p:set>
                                    <p:animEffect transition="in" filter="fade">
                                      <p:cBhvr>
                                        <p:cTn id="31" dur="1000"/>
                                        <p:tgtEl>
                                          <p:spTgt spid="41">
                                            <p:txEl>
                                              <p:pRg st="1" end="1"/>
                                            </p:txEl>
                                          </p:spTgt>
                                        </p:tgtEl>
                                      </p:cBhvr>
                                    </p:animEffect>
                                    <p:anim calcmode="lin" valueType="num">
                                      <p:cBhvr>
                                        <p:cTn id="32" dur="1000" fill="hold"/>
                                        <p:tgtEl>
                                          <p:spTgt spid="41">
                                            <p:txEl>
                                              <p:pRg st="1" end="1"/>
                                            </p:txEl>
                                          </p:spTgt>
                                        </p:tgtEl>
                                        <p:attrNameLst>
                                          <p:attrName>ppt_x</p:attrName>
                                        </p:attrNameLst>
                                      </p:cBhvr>
                                      <p:tavLst>
                                        <p:tav tm="0">
                                          <p:val>
                                            <p:strVal val="#ppt_x"/>
                                          </p:val>
                                        </p:tav>
                                        <p:tav tm="100000">
                                          <p:val>
                                            <p:strVal val="#ppt_x"/>
                                          </p:val>
                                        </p:tav>
                                      </p:tavLst>
                                    </p:anim>
                                    <p:anim calcmode="lin" valueType="num">
                                      <p:cBhvr>
                                        <p:cTn id="33" dur="1000" fill="hold"/>
                                        <p:tgtEl>
                                          <p:spTgt spid="4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41">
                                            <p:txEl>
                                              <p:pRg st="2" end="2"/>
                                            </p:txEl>
                                          </p:spTgt>
                                        </p:tgtEl>
                                        <p:attrNameLst>
                                          <p:attrName>style.visibility</p:attrName>
                                        </p:attrNameLst>
                                      </p:cBhvr>
                                      <p:to>
                                        <p:strVal val="visible"/>
                                      </p:to>
                                    </p:set>
                                    <p:animEffect transition="in" filter="fade">
                                      <p:cBhvr>
                                        <p:cTn id="38" dur="1000"/>
                                        <p:tgtEl>
                                          <p:spTgt spid="41">
                                            <p:txEl>
                                              <p:pRg st="2" end="2"/>
                                            </p:txEl>
                                          </p:spTgt>
                                        </p:tgtEl>
                                      </p:cBhvr>
                                    </p:animEffect>
                                    <p:anim calcmode="lin" valueType="num">
                                      <p:cBhvr>
                                        <p:cTn id="39" dur="1000" fill="hold"/>
                                        <p:tgtEl>
                                          <p:spTgt spid="41">
                                            <p:txEl>
                                              <p:pRg st="2" end="2"/>
                                            </p:txEl>
                                          </p:spTgt>
                                        </p:tgtEl>
                                        <p:attrNameLst>
                                          <p:attrName>ppt_x</p:attrName>
                                        </p:attrNameLst>
                                      </p:cBhvr>
                                      <p:tavLst>
                                        <p:tav tm="0">
                                          <p:val>
                                            <p:strVal val="#ppt_x"/>
                                          </p:val>
                                        </p:tav>
                                        <p:tav tm="100000">
                                          <p:val>
                                            <p:strVal val="#ppt_x"/>
                                          </p:val>
                                        </p:tav>
                                      </p:tavLst>
                                    </p:anim>
                                    <p:anim calcmode="lin" valueType="num">
                                      <p:cBhvr>
                                        <p:cTn id="40" dur="1000" fill="hold"/>
                                        <p:tgtEl>
                                          <p:spTgt spid="4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1000"/>
                                        <p:tgtEl>
                                          <p:spTgt spid="22"/>
                                        </p:tgtEl>
                                      </p:cBhvr>
                                    </p:animEffect>
                                    <p:anim calcmode="lin" valueType="num">
                                      <p:cBhvr>
                                        <p:cTn id="46" dur="1000" fill="hold"/>
                                        <p:tgtEl>
                                          <p:spTgt spid="22"/>
                                        </p:tgtEl>
                                        <p:attrNameLst>
                                          <p:attrName>ppt_x</p:attrName>
                                        </p:attrNameLst>
                                      </p:cBhvr>
                                      <p:tavLst>
                                        <p:tav tm="0">
                                          <p:val>
                                            <p:strVal val="#ppt_x"/>
                                          </p:val>
                                        </p:tav>
                                        <p:tav tm="100000">
                                          <p:val>
                                            <p:strVal val="#ppt_x"/>
                                          </p:val>
                                        </p:tav>
                                      </p:tavLst>
                                    </p:anim>
                                    <p:anim calcmode="lin" valueType="num">
                                      <p:cBhvr>
                                        <p:cTn id="47" dur="1000" fill="hold"/>
                                        <p:tgtEl>
                                          <p:spTgt spid="22"/>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1000"/>
                                        <p:tgtEl>
                                          <p:spTgt spid="21"/>
                                        </p:tgtEl>
                                      </p:cBhvr>
                                    </p:animEffect>
                                    <p:anim calcmode="lin" valueType="num">
                                      <p:cBhvr>
                                        <p:cTn id="51" dur="1000" fill="hold"/>
                                        <p:tgtEl>
                                          <p:spTgt spid="21"/>
                                        </p:tgtEl>
                                        <p:attrNameLst>
                                          <p:attrName>ppt_x</p:attrName>
                                        </p:attrNameLst>
                                      </p:cBhvr>
                                      <p:tavLst>
                                        <p:tav tm="0">
                                          <p:val>
                                            <p:strVal val="#ppt_x"/>
                                          </p:val>
                                        </p:tav>
                                        <p:tav tm="100000">
                                          <p:val>
                                            <p:strVal val="#ppt_x"/>
                                          </p:val>
                                        </p:tav>
                                      </p:tavLst>
                                    </p:anim>
                                    <p:anim calcmode="lin" valueType="num">
                                      <p:cBhvr>
                                        <p:cTn id="52" dur="1000" fill="hold"/>
                                        <p:tgtEl>
                                          <p:spTgt spid="21"/>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1000"/>
                                        <p:tgtEl>
                                          <p:spTgt spid="26"/>
                                        </p:tgtEl>
                                      </p:cBhvr>
                                    </p:animEffect>
                                    <p:anim calcmode="lin" valueType="num">
                                      <p:cBhvr>
                                        <p:cTn id="56" dur="1000" fill="hold"/>
                                        <p:tgtEl>
                                          <p:spTgt spid="26"/>
                                        </p:tgtEl>
                                        <p:attrNameLst>
                                          <p:attrName>ppt_x</p:attrName>
                                        </p:attrNameLst>
                                      </p:cBhvr>
                                      <p:tavLst>
                                        <p:tav tm="0">
                                          <p:val>
                                            <p:strVal val="#ppt_x"/>
                                          </p:val>
                                        </p:tav>
                                        <p:tav tm="100000">
                                          <p:val>
                                            <p:strVal val="#ppt_x"/>
                                          </p:val>
                                        </p:tav>
                                      </p:tavLst>
                                    </p:anim>
                                    <p:anim calcmode="lin" valueType="num">
                                      <p:cBhvr>
                                        <p:cTn id="57"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19">
                                            <p:txEl>
                                              <p:pRg st="0" end="0"/>
                                            </p:txEl>
                                          </p:spTgt>
                                        </p:tgtEl>
                                        <p:attrNameLst>
                                          <p:attrName>style.visibility</p:attrName>
                                        </p:attrNameLst>
                                      </p:cBhvr>
                                      <p:to>
                                        <p:strVal val="visible"/>
                                      </p:to>
                                    </p:set>
                                    <p:animEffect transition="in" filter="fade">
                                      <p:cBhvr>
                                        <p:cTn id="62" dur="1000"/>
                                        <p:tgtEl>
                                          <p:spTgt spid="19">
                                            <p:txEl>
                                              <p:pRg st="0" end="0"/>
                                            </p:txEl>
                                          </p:spTgt>
                                        </p:tgtEl>
                                      </p:cBhvr>
                                    </p:animEffect>
                                    <p:anim calcmode="lin" valueType="num">
                                      <p:cBhvr>
                                        <p:cTn id="63" dur="10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64" dur="100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nodeType="clickEffect">
                                  <p:stCondLst>
                                    <p:cond delay="0"/>
                                  </p:stCondLst>
                                  <p:childTnLst>
                                    <p:set>
                                      <p:cBhvr>
                                        <p:cTn id="68" dur="1" fill="hold">
                                          <p:stCondLst>
                                            <p:cond delay="0"/>
                                          </p:stCondLst>
                                        </p:cTn>
                                        <p:tgtEl>
                                          <p:spTgt spid="19">
                                            <p:txEl>
                                              <p:pRg st="1" end="1"/>
                                            </p:txEl>
                                          </p:spTgt>
                                        </p:tgtEl>
                                        <p:attrNameLst>
                                          <p:attrName>style.visibility</p:attrName>
                                        </p:attrNameLst>
                                      </p:cBhvr>
                                      <p:to>
                                        <p:strVal val="visible"/>
                                      </p:to>
                                    </p:set>
                                    <p:animEffect transition="in" filter="fade">
                                      <p:cBhvr>
                                        <p:cTn id="69" dur="1000"/>
                                        <p:tgtEl>
                                          <p:spTgt spid="19">
                                            <p:txEl>
                                              <p:pRg st="1" end="1"/>
                                            </p:txEl>
                                          </p:spTgt>
                                        </p:tgtEl>
                                      </p:cBhvr>
                                    </p:animEffect>
                                    <p:anim calcmode="lin" valueType="num">
                                      <p:cBhvr>
                                        <p:cTn id="70" dur="1000" fill="hold"/>
                                        <p:tgtEl>
                                          <p:spTgt spid="19">
                                            <p:txEl>
                                              <p:pRg st="1" end="1"/>
                                            </p:txEl>
                                          </p:spTgt>
                                        </p:tgtEl>
                                        <p:attrNameLst>
                                          <p:attrName>ppt_x</p:attrName>
                                        </p:attrNameLst>
                                      </p:cBhvr>
                                      <p:tavLst>
                                        <p:tav tm="0">
                                          <p:val>
                                            <p:strVal val="#ppt_x"/>
                                          </p:val>
                                        </p:tav>
                                        <p:tav tm="100000">
                                          <p:val>
                                            <p:strVal val="#ppt_x"/>
                                          </p:val>
                                        </p:tav>
                                      </p:tavLst>
                                    </p:anim>
                                    <p:anim calcmode="lin" valueType="num">
                                      <p:cBhvr>
                                        <p:cTn id="71" dur="1000" fill="hold"/>
                                        <p:tgtEl>
                                          <p:spTgt spid="1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nodeType="clickEffect">
                                  <p:stCondLst>
                                    <p:cond delay="0"/>
                                  </p:stCondLst>
                                  <p:childTnLst>
                                    <p:set>
                                      <p:cBhvr>
                                        <p:cTn id="75" dur="1" fill="hold">
                                          <p:stCondLst>
                                            <p:cond delay="0"/>
                                          </p:stCondLst>
                                        </p:cTn>
                                        <p:tgtEl>
                                          <p:spTgt spid="20">
                                            <p:txEl>
                                              <p:pRg st="0" end="0"/>
                                            </p:txEl>
                                          </p:spTgt>
                                        </p:tgtEl>
                                        <p:attrNameLst>
                                          <p:attrName>style.visibility</p:attrName>
                                        </p:attrNameLst>
                                      </p:cBhvr>
                                      <p:to>
                                        <p:strVal val="visible"/>
                                      </p:to>
                                    </p:set>
                                    <p:animEffect transition="in" filter="fade">
                                      <p:cBhvr>
                                        <p:cTn id="76" dur="1000"/>
                                        <p:tgtEl>
                                          <p:spTgt spid="20">
                                            <p:txEl>
                                              <p:pRg st="0" end="0"/>
                                            </p:txEl>
                                          </p:spTgt>
                                        </p:tgtEl>
                                      </p:cBhvr>
                                    </p:animEffect>
                                    <p:anim calcmode="lin" valueType="num">
                                      <p:cBhvr>
                                        <p:cTn id="77"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78" dur="1000" fill="hold"/>
                                        <p:tgtEl>
                                          <p:spTgt spid="20">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7"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61B1F-36EF-5181-5D0C-9AB64F208380}"/>
            </a:ext>
          </a:extLst>
        </p:cNvPr>
        <p:cNvGrpSpPr/>
        <p:nvPr/>
      </p:nvGrpSpPr>
      <p:grpSpPr>
        <a:xfrm>
          <a:off x="0" y="0"/>
          <a:ext cx="0" cy="0"/>
          <a:chOff x="0" y="0"/>
          <a:chExt cx="0" cy="0"/>
        </a:xfrm>
      </p:grpSpPr>
      <p:sp>
        <p:nvSpPr>
          <p:cNvPr id="6" name="Rechteck 5">
            <a:extLst>
              <a:ext uri="{FF2B5EF4-FFF2-40B4-BE49-F238E27FC236}">
                <a16:creationId xmlns:a16="http://schemas.microsoft.com/office/drawing/2014/main" id="{31EEBA73-D50D-ABA5-6BC1-7C0EB746A7E0}"/>
              </a:ext>
            </a:extLst>
          </p:cNvPr>
          <p:cNvSpPr/>
          <p:nvPr/>
        </p:nvSpPr>
        <p:spPr>
          <a:xfrm>
            <a:off x="0" y="1549021"/>
            <a:ext cx="12192000" cy="4569234"/>
          </a:xfrm>
          <a:prstGeom prst="rect">
            <a:avLst/>
          </a:prstGeom>
          <a:solidFill>
            <a:srgbClr val="EE8A2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7DB8C157-8652-B887-14A3-93EC152D25FB}"/>
              </a:ext>
            </a:extLst>
          </p:cNvPr>
          <p:cNvSpPr>
            <a:spLocks noGrp="1"/>
          </p:cNvSpPr>
          <p:nvPr>
            <p:ph type="ctrTitle"/>
          </p:nvPr>
        </p:nvSpPr>
        <p:spPr>
          <a:xfrm>
            <a:off x="1524000" y="2191216"/>
            <a:ext cx="9144000" cy="2387600"/>
          </a:xfrm>
        </p:spPr>
        <p:txBody>
          <a:bodyPr/>
          <a:lstStyle/>
          <a:p>
            <a:r>
              <a:rPr lang="de-DE" dirty="0">
                <a:solidFill>
                  <a:schemeClr val="bg1"/>
                </a:solidFill>
                <a:latin typeface="Frutiger" panose="020B0500000000000000" pitchFamily="34" charset="0"/>
              </a:rPr>
              <a:t>POR</a:t>
            </a:r>
            <a:br>
              <a:rPr lang="de-DE" dirty="0">
                <a:solidFill>
                  <a:schemeClr val="bg1"/>
                </a:solidFill>
                <a:latin typeface="Frutiger" panose="020B0500000000000000" pitchFamily="34" charset="0"/>
              </a:rPr>
            </a:br>
            <a:br>
              <a:rPr lang="de-DE" dirty="0">
                <a:solidFill>
                  <a:schemeClr val="bg1"/>
                </a:solidFill>
                <a:latin typeface="Frutiger" panose="020B0500000000000000" pitchFamily="34" charset="0"/>
              </a:rPr>
            </a:br>
            <a:r>
              <a:rPr lang="de-DE" sz="3200" dirty="0">
                <a:solidFill>
                  <a:schemeClr val="bg1"/>
                </a:solidFill>
                <a:latin typeface="Frutiger" panose="020B0500000000000000" pitchFamily="34" charset="0"/>
              </a:rPr>
              <a:t>FALL 10 – Kein Rechtswidrigkeitszusammenhang?</a:t>
            </a:r>
          </a:p>
        </p:txBody>
      </p:sp>
      <p:sp>
        <p:nvSpPr>
          <p:cNvPr id="3" name="Foliennummernplatzhalter 2">
            <a:extLst>
              <a:ext uri="{FF2B5EF4-FFF2-40B4-BE49-F238E27FC236}">
                <a16:creationId xmlns:a16="http://schemas.microsoft.com/office/drawing/2014/main" id="{ACA93AB7-ED4A-CAE2-8ED6-5BF081551A72}"/>
              </a:ext>
            </a:extLst>
          </p:cNvPr>
          <p:cNvSpPr>
            <a:spLocks noGrp="1"/>
          </p:cNvSpPr>
          <p:nvPr>
            <p:ph type="sldNum" sz="quarter" idx="12"/>
          </p:nvPr>
        </p:nvSpPr>
        <p:spPr/>
        <p:txBody>
          <a:bodyPr/>
          <a:lstStyle/>
          <a:p>
            <a:fld id="{4A7F1312-9C82-49F0-935A-9B306C774647}" type="slidenum">
              <a:rPr lang="de-DE" smtClean="0"/>
              <a:t>9</a:t>
            </a:fld>
            <a:endParaRPr lang="de-DE"/>
          </a:p>
        </p:txBody>
      </p:sp>
      <p:pic>
        <p:nvPicPr>
          <p:cNvPr id="5" name="Grafik 4">
            <a:extLst>
              <a:ext uri="{FF2B5EF4-FFF2-40B4-BE49-F238E27FC236}">
                <a16:creationId xmlns:a16="http://schemas.microsoft.com/office/drawing/2014/main" id="{CCD57A36-00EA-AB6B-67B2-8A12749F1CB7}"/>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pic>
        <p:nvPicPr>
          <p:cNvPr id="7" name="Grafik 6" descr="Zusammendrücken Verkleinern mit einfarbiger Füllung">
            <a:extLst>
              <a:ext uri="{FF2B5EF4-FFF2-40B4-BE49-F238E27FC236}">
                <a16:creationId xmlns:a16="http://schemas.microsoft.com/office/drawing/2014/main" id="{C8050B26-AF23-3825-63FA-55EB9925D07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38800" y="4763811"/>
            <a:ext cx="914400" cy="914400"/>
          </a:xfrm>
          <a:prstGeom prst="rect">
            <a:avLst/>
          </a:prstGeom>
        </p:spPr>
      </p:pic>
    </p:spTree>
    <p:extLst>
      <p:ext uri="{BB962C8B-B14F-4D97-AF65-F5344CB8AC3E}">
        <p14:creationId xmlns:p14="http://schemas.microsoft.com/office/powerpoint/2010/main" val="622509706"/>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18525" cy="5281016"/>
          </a:xfrm>
          <a:prstGeom prst="rect">
            <a:avLst/>
          </a:prstGeom>
          <a:noFill/>
        </p:spPr>
        <p:txBody>
          <a:bodyPr wrap="square" lIns="180000" tIns="180000" rIns="180000" bIns="180000" rtlCol="0">
            <a:spAutoFit/>
          </a:bodyPr>
          <a:lstStyle/>
          <a:p>
            <a:pPr marL="0" marR="0" lvl="0" indent="0" algn="ctr" defTabSz="360000" rtl="0" eaLnBrk="1" fontAlgn="auto" latinLnBrk="0" hangingPunct="1">
              <a:lnSpc>
                <a:spcPct val="150000"/>
              </a:lnSpc>
              <a:spcBef>
                <a:spcPts val="0"/>
              </a:spcBef>
              <a:spcAft>
                <a:spcPts val="0"/>
              </a:spcAft>
              <a:buClrTx/>
              <a:buSzTx/>
              <a:buFontTx/>
              <a:buNone/>
              <a:tabLst/>
              <a:defRPr/>
            </a:pPr>
            <a:r>
              <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Fall 10: Kein Rechtswidrigkeitszusammenhang?</a:t>
            </a:r>
          </a:p>
          <a:p>
            <a:pPr marL="19710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360000" rtl="0" eaLnBrk="1" fontAlgn="auto" latinLnBrk="0" hangingPunct="1">
              <a:lnSpc>
                <a:spcPct val="150000"/>
              </a:lnSpc>
              <a:spcBef>
                <a:spcPts val="0"/>
              </a:spcBef>
              <a:spcAft>
                <a:spcPts val="0"/>
              </a:spcAft>
              <a:buClrTx/>
              <a:buSzTx/>
              <a:buFontTx/>
              <a:buNone/>
              <a:tabLst/>
              <a:defRPr/>
            </a:pP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Klägerin K</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BRD (Bundespolizei)</a:t>
            </a:r>
          </a:p>
          <a:p>
            <a:pPr marL="19710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7" name="Gerade Verbindung mit Pfeil 6">
            <a:extLst>
              <a:ext uri="{FF2B5EF4-FFF2-40B4-BE49-F238E27FC236}">
                <a16:creationId xmlns:a16="http://schemas.microsoft.com/office/drawing/2014/main" id="{8BC26794-87D9-4694-85E3-ACAF842289A6}"/>
              </a:ext>
            </a:extLst>
          </p:cNvPr>
          <p:cNvCxnSpPr>
            <a:cxnSpLocks/>
          </p:cNvCxnSpPr>
          <p:nvPr/>
        </p:nvCxnSpPr>
        <p:spPr>
          <a:xfrm>
            <a:off x="2565647" y="2059528"/>
            <a:ext cx="3249227"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feld 16">
            <a:extLst>
              <a:ext uri="{FF2B5EF4-FFF2-40B4-BE49-F238E27FC236}">
                <a16:creationId xmlns:a16="http://schemas.microsoft.com/office/drawing/2014/main" id="{11C31B33-8E36-41C8-B204-B441778EBF40}"/>
              </a:ext>
            </a:extLst>
          </p:cNvPr>
          <p:cNvSpPr txBox="1"/>
          <p:nvPr/>
        </p:nvSpPr>
        <p:spPr>
          <a:xfrm>
            <a:off x="6096000" y="2352582"/>
            <a:ext cx="5865182" cy="3302494"/>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Schmerzensgeld nicht vorgesehen</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konkludente Auflösung durch </a:t>
            </a:r>
            <a:r>
              <a:rPr lang="de-DE" sz="2400" dirty="0" err="1">
                <a:solidFill>
                  <a:prstClr val="black"/>
                </a:solidFill>
                <a:latin typeface="Arial" panose="020B0604020202020204" pitchFamily="34" charset="0"/>
                <a:cs typeface="Arial" panose="020B0604020202020204" pitchFamily="34" charset="0"/>
              </a:rPr>
              <a:t>Auffor</a:t>
            </a: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derung</a:t>
            </a:r>
            <a:r>
              <a:rPr lang="de-DE" sz="2400" dirty="0">
                <a:solidFill>
                  <a:prstClr val="black"/>
                </a:solidFill>
                <a:latin typeface="Arial" panose="020B0604020202020204" pitchFamily="34" charset="0"/>
                <a:cs typeface="Arial" panose="020B0604020202020204" pitchFamily="34" charset="0"/>
              </a:rPr>
              <a:t>, das Gelände zu verlassen</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Versammlung ohnehin verboten</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Anwendung unmittelbaren Zwangs		ohne Einschränkung zulässig</a:t>
            </a:r>
          </a:p>
        </p:txBody>
      </p:sp>
      <p:sp>
        <p:nvSpPr>
          <p:cNvPr id="2" name="Foliennummernplatzhalter 1">
            <a:extLst>
              <a:ext uri="{FF2B5EF4-FFF2-40B4-BE49-F238E27FC236}">
                <a16:creationId xmlns:a16="http://schemas.microsoft.com/office/drawing/2014/main" id="{C7D0D1B4-B08A-4523-AB27-D6C257C23C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3" name="Textfeld 12">
            <a:extLst>
              <a:ext uri="{FF2B5EF4-FFF2-40B4-BE49-F238E27FC236}">
                <a16:creationId xmlns:a16="http://schemas.microsoft.com/office/drawing/2014/main" id="{92D3BF47-5B98-4C41-8FCF-C6AE9F2994CA}"/>
              </a:ext>
            </a:extLst>
          </p:cNvPr>
          <p:cNvSpPr txBox="1"/>
          <p:nvPr/>
        </p:nvSpPr>
        <p:spPr>
          <a:xfrm>
            <a:off x="585932" y="2352581"/>
            <a:ext cx="5149044" cy="3302483"/>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keine ordnungsgemäße Auflösung</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unverhältnismäßig wegen GR</a:t>
            </a:r>
          </a:p>
        </p:txBody>
      </p:sp>
      <p:sp>
        <p:nvSpPr>
          <p:cNvPr id="19" name="Textfeld 18">
            <a:extLst>
              <a:ext uri="{FF2B5EF4-FFF2-40B4-BE49-F238E27FC236}">
                <a16:creationId xmlns:a16="http://schemas.microsoft.com/office/drawing/2014/main" id="{89768F17-1D55-4E42-9C2A-658349D06BA0}"/>
              </a:ext>
            </a:extLst>
          </p:cNvPr>
          <p:cNvSpPr txBox="1"/>
          <p:nvPr/>
        </p:nvSpPr>
        <p:spPr>
          <a:xfrm>
            <a:off x="2370338" y="1332298"/>
            <a:ext cx="3725661" cy="533982"/>
          </a:xfrm>
          <a:prstGeom prst="rect">
            <a:avLst/>
          </a:prstGeom>
          <a:noFill/>
        </p:spPr>
        <p:txBody>
          <a:bodyPr wrap="square" lIns="0" tIns="0" rIns="0" bIns="0" rtlCol="0">
            <a:noAutofit/>
          </a:bodyPr>
          <a:lstStyle/>
          <a:p>
            <a:pPr marL="457200" marR="0" lvl="1"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Klage</a:t>
            </a:r>
          </a:p>
        </p:txBody>
      </p:sp>
      <p:pic>
        <p:nvPicPr>
          <p:cNvPr id="5" name="Grafik 4">
            <a:extLst>
              <a:ext uri="{FF2B5EF4-FFF2-40B4-BE49-F238E27FC236}">
                <a16:creationId xmlns:a16="http://schemas.microsoft.com/office/drawing/2014/main" id="{261652B5-40F5-43EF-42BC-F752CEAF30DA}"/>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8" name="Rechteck 7">
            <a:extLst>
              <a:ext uri="{FF2B5EF4-FFF2-40B4-BE49-F238E27FC236}">
                <a16:creationId xmlns:a16="http://schemas.microsoft.com/office/drawing/2014/main" id="{4CFCC311-F9D2-2453-34F3-3C382AD22DA5}"/>
              </a:ext>
            </a:extLst>
          </p:cNvPr>
          <p:cNvSpPr/>
          <p:nvPr/>
        </p:nvSpPr>
        <p:spPr>
          <a:xfrm>
            <a:off x="0" y="102357"/>
            <a:ext cx="2333243" cy="9208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FALL 10</a:t>
            </a:r>
          </a:p>
        </p:txBody>
      </p:sp>
    </p:spTree>
    <p:extLst>
      <p:ext uri="{BB962C8B-B14F-4D97-AF65-F5344CB8AC3E}">
        <p14:creationId xmlns:p14="http://schemas.microsoft.com/office/powerpoint/2010/main" val="715126456"/>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xEl>
                                              <p:pRg st="1" end="1"/>
                                            </p:txEl>
                                          </p:spTgt>
                                        </p:tgtEl>
                                        <p:attrNameLst>
                                          <p:attrName>style.visibility</p:attrName>
                                        </p:attrNameLst>
                                      </p:cBhvr>
                                      <p:to>
                                        <p:strVal val="visible"/>
                                      </p:to>
                                    </p:set>
                                    <p:animEffect transition="in" filter="fade">
                                      <p:cBhvr>
                                        <p:cTn id="14" dur="1000"/>
                                        <p:tgtEl>
                                          <p:spTgt spid="13">
                                            <p:txEl>
                                              <p:pRg st="1" end="1"/>
                                            </p:txEl>
                                          </p:spTgt>
                                        </p:tgtEl>
                                      </p:cBhvr>
                                    </p:animEffect>
                                    <p:anim calcmode="lin" valueType="num">
                                      <p:cBhvr>
                                        <p:cTn id="15"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7">
                                            <p:txEl>
                                              <p:pRg st="0" end="0"/>
                                            </p:txEl>
                                          </p:spTgt>
                                        </p:tgtEl>
                                        <p:attrNameLst>
                                          <p:attrName>style.visibility</p:attrName>
                                        </p:attrNameLst>
                                      </p:cBhvr>
                                      <p:to>
                                        <p:strVal val="visible"/>
                                      </p:to>
                                    </p:set>
                                    <p:animEffect transition="in" filter="fade">
                                      <p:cBhvr>
                                        <p:cTn id="21" dur="1000"/>
                                        <p:tgtEl>
                                          <p:spTgt spid="17">
                                            <p:txEl>
                                              <p:pRg st="0" end="0"/>
                                            </p:txEl>
                                          </p:spTgt>
                                        </p:tgtEl>
                                      </p:cBhvr>
                                    </p:animEffect>
                                    <p:anim calcmode="lin" valueType="num">
                                      <p:cBhvr>
                                        <p:cTn id="22"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7">
                                            <p:txEl>
                                              <p:pRg st="1" end="1"/>
                                            </p:txEl>
                                          </p:spTgt>
                                        </p:tgtEl>
                                        <p:attrNameLst>
                                          <p:attrName>style.visibility</p:attrName>
                                        </p:attrNameLst>
                                      </p:cBhvr>
                                      <p:to>
                                        <p:strVal val="visible"/>
                                      </p:to>
                                    </p:set>
                                    <p:animEffect transition="in" filter="fade">
                                      <p:cBhvr>
                                        <p:cTn id="28" dur="1000"/>
                                        <p:tgtEl>
                                          <p:spTgt spid="17">
                                            <p:txEl>
                                              <p:pRg st="1" end="1"/>
                                            </p:txEl>
                                          </p:spTgt>
                                        </p:tgtEl>
                                      </p:cBhvr>
                                    </p:animEffect>
                                    <p:anim calcmode="lin" valueType="num">
                                      <p:cBhvr>
                                        <p:cTn id="29"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1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7">
                                            <p:txEl>
                                              <p:pRg st="2" end="2"/>
                                            </p:txEl>
                                          </p:spTgt>
                                        </p:tgtEl>
                                        <p:attrNameLst>
                                          <p:attrName>style.visibility</p:attrName>
                                        </p:attrNameLst>
                                      </p:cBhvr>
                                      <p:to>
                                        <p:strVal val="visible"/>
                                      </p:to>
                                    </p:set>
                                    <p:animEffect transition="in" filter="fade">
                                      <p:cBhvr>
                                        <p:cTn id="35" dur="1000"/>
                                        <p:tgtEl>
                                          <p:spTgt spid="17">
                                            <p:txEl>
                                              <p:pRg st="2" end="2"/>
                                            </p:txEl>
                                          </p:spTgt>
                                        </p:tgtEl>
                                      </p:cBhvr>
                                    </p:animEffect>
                                    <p:anim calcmode="lin" valueType="num">
                                      <p:cBhvr>
                                        <p:cTn id="36"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1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7">
                                            <p:txEl>
                                              <p:pRg st="3" end="3"/>
                                            </p:txEl>
                                          </p:spTgt>
                                        </p:tgtEl>
                                        <p:attrNameLst>
                                          <p:attrName>style.visibility</p:attrName>
                                        </p:attrNameLst>
                                      </p:cBhvr>
                                      <p:to>
                                        <p:strVal val="visible"/>
                                      </p:to>
                                    </p:set>
                                    <p:animEffect transition="in" filter="fade">
                                      <p:cBhvr>
                                        <p:cTn id="42" dur="1000"/>
                                        <p:tgtEl>
                                          <p:spTgt spid="17">
                                            <p:txEl>
                                              <p:pRg st="3" end="3"/>
                                            </p:txEl>
                                          </p:spTgt>
                                        </p:tgtEl>
                                      </p:cBhvr>
                                    </p:animEffect>
                                    <p:anim calcmode="lin" valueType="num">
                                      <p:cBhvr>
                                        <p:cTn id="43" dur="1000" fill="hold"/>
                                        <p:tgtEl>
                                          <p:spTgt spid="17">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1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18525" cy="6112012"/>
          </a:xfrm>
          <a:prstGeom prst="rect">
            <a:avLst/>
          </a:prstGeom>
          <a:noFill/>
        </p:spPr>
        <p:txBody>
          <a:bodyPr wrap="square" lIns="180000" tIns="180000" rIns="180000" bIns="180000" rtlCol="0">
            <a:spAutoFit/>
          </a:bodyPr>
          <a:lstStyle/>
          <a:p>
            <a:pPr marL="0" lvl="1" algn="ctr" defTabSz="360000">
              <a:lnSpc>
                <a:spcPct val="150000"/>
              </a:lnSpc>
            </a:pPr>
            <a:r>
              <a:rPr lang="de-DE" sz="2400" b="1" u="sng" dirty="0">
                <a:solidFill>
                  <a:prstClr val="black"/>
                </a:solidFill>
                <a:latin typeface="Arial" panose="020B0604020202020204" pitchFamily="34" charset="0"/>
                <a:cs typeface="Arial" panose="020B0604020202020204" pitchFamily="34" charset="0"/>
              </a:rPr>
              <a:t>Fall 10: Kein Rechtswidrigkeitszusammenhang?</a:t>
            </a:r>
            <a:endPar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1" indent="0" algn="ctr" defTabSz="360000" rtl="0" eaLnBrk="1" fontAlgn="auto" latinLnBrk="0" hangingPunct="1">
              <a:lnSpc>
                <a:spcPct val="150000"/>
              </a:lnSpc>
              <a:spcBef>
                <a:spcPts val="0"/>
              </a:spcBef>
              <a:spcAft>
                <a:spcPts val="0"/>
              </a:spcAft>
              <a:buClrTx/>
              <a:buSzTx/>
              <a:buFontTx/>
              <a:buNone/>
              <a:tabLst/>
              <a:defRPr/>
            </a:pPr>
            <a:endParaRPr kumimoji="0" lang="de-DE" sz="12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defTabSz="360000">
              <a:lnSpc>
                <a:spcPct val="150000"/>
              </a:lnSpc>
            </a:pPr>
            <a:r>
              <a:rPr lang="de-DE" sz="2400" b="1" dirty="0">
                <a:latin typeface="Arial" panose="020B0604020202020204" pitchFamily="34" charset="0"/>
                <a:cs typeface="Arial" panose="020B0604020202020204" pitchFamily="34" charset="0"/>
              </a:rPr>
              <a:t>A.		Z / SEV</a:t>
            </a:r>
          </a:p>
          <a:p>
            <a:pPr defTabSz="360000">
              <a:lnSpc>
                <a:spcPct val="150000"/>
              </a:lnSpc>
            </a:pPr>
            <a:r>
              <a:rPr lang="de-DE" sz="2400" dirty="0">
                <a:latin typeface="Arial" panose="020B0604020202020204" pitchFamily="34" charset="0"/>
                <a:cs typeface="Arial" panose="020B0604020202020204" pitchFamily="34" charset="0"/>
              </a:rPr>
              <a:t>I.		</a:t>
            </a:r>
            <a:r>
              <a:rPr lang="de-DE" sz="2400" u="sng" dirty="0">
                <a:latin typeface="Arial" panose="020B0604020202020204" pitchFamily="34" charset="0"/>
                <a:cs typeface="Arial" panose="020B0604020202020204" pitchFamily="34" charset="0"/>
              </a:rPr>
              <a:t>Ordentlicher Rechtsweg</a:t>
            </a:r>
          </a:p>
          <a:p>
            <a:pPr defTabSz="360000">
              <a:lnSpc>
                <a:spcPct val="150000"/>
              </a:lnSpc>
            </a:pPr>
            <a:r>
              <a:rPr lang="de-DE" sz="2400" dirty="0">
                <a:latin typeface="Arial" panose="020B0604020202020204" pitchFamily="34" charset="0"/>
                <a:cs typeface="Arial" panose="020B0604020202020204" pitchFamily="34" charset="0"/>
              </a:rPr>
              <a:t>1.		</a:t>
            </a:r>
            <a:r>
              <a:rPr lang="de-DE" sz="2400" u="sng" dirty="0">
                <a:latin typeface="Arial" panose="020B0604020202020204" pitchFamily="34" charset="0"/>
                <a:cs typeface="Arial" panose="020B0604020202020204" pitchFamily="34" charset="0"/>
              </a:rPr>
              <a:t>Generalklausel</a:t>
            </a:r>
            <a:r>
              <a:rPr lang="de-DE" sz="2400" dirty="0">
                <a:latin typeface="Arial" panose="020B0604020202020204" pitchFamily="34" charset="0"/>
                <a:cs typeface="Arial" panose="020B0604020202020204" pitchFamily="34" charset="0"/>
              </a:rPr>
              <a:t>: § 13 GVG (-), da keine „bürgerliche Rechtsstreitigkeit“</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Wasserwerfer als unmittelbarer Zwang = </a:t>
            </a:r>
            <a:r>
              <a:rPr kumimoji="0" lang="de-DE"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öff</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.-rechtliche Verw.-Vollstreckung</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2.		</a:t>
            </a:r>
            <a:r>
              <a:rPr lang="de-DE" sz="2400" u="sng" dirty="0">
                <a:latin typeface="Arial" panose="020B0604020202020204" pitchFamily="34" charset="0"/>
                <a:cs typeface="Arial" panose="020B0604020202020204" pitchFamily="34" charset="0"/>
              </a:rPr>
              <a:t>Aufdrängende Sonderzuweisung ist abhängig von möglicher </a:t>
            </a:r>
            <a:r>
              <a:rPr lang="de-DE" sz="2400" u="sng" dirty="0" err="1">
                <a:latin typeface="Arial" panose="020B0604020202020204" pitchFamily="34" charset="0"/>
                <a:cs typeface="Arial" panose="020B0604020202020204" pitchFamily="34" charset="0"/>
              </a:rPr>
              <a:t>AspGL</a:t>
            </a:r>
            <a:endParaRPr lang="de-DE" sz="2400" u="sng" dirty="0">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lang="de-DE" sz="2400" dirty="0">
              <a:solidFill>
                <a:prstClr val="black"/>
              </a:solidFill>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lang="de-DE" sz="2400" dirty="0">
              <a:solidFill>
                <a:prstClr val="black"/>
              </a:solidFill>
              <a:latin typeface="Arial" panose="020B0604020202020204" pitchFamily="34" charset="0"/>
              <a:cs typeface="Arial" panose="020B0604020202020204" pitchFamily="34" charset="0"/>
            </a:endParaRPr>
          </a:p>
        </p:txBody>
      </p:sp>
      <p:sp>
        <p:nvSpPr>
          <p:cNvPr id="2" name="Foliennummernplatzhalter 1">
            <a:extLst>
              <a:ext uri="{FF2B5EF4-FFF2-40B4-BE49-F238E27FC236}">
                <a16:creationId xmlns:a16="http://schemas.microsoft.com/office/drawing/2014/main" id="{64866F5A-B9F8-4405-B1C7-8CCA4B07FC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CC333F19-630A-40B5-8EDD-4EBA0A53B0A3}"/>
              </a:ext>
            </a:extLst>
          </p:cNvPr>
          <p:cNvCxnSpPr>
            <a:cxnSpLocks/>
          </p:cNvCxnSpPr>
          <p:nvPr/>
        </p:nvCxnSpPr>
        <p:spPr>
          <a:xfrm flipH="1">
            <a:off x="3210081" y="4191443"/>
            <a:ext cx="2880000" cy="18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Gerade Verbindung mit Pfeil 5">
            <a:extLst>
              <a:ext uri="{FF2B5EF4-FFF2-40B4-BE49-F238E27FC236}">
                <a16:creationId xmlns:a16="http://schemas.microsoft.com/office/drawing/2014/main" id="{3EF0DADF-030F-4CCB-AAC1-EEA23AB8EC23}"/>
              </a:ext>
            </a:extLst>
          </p:cNvPr>
          <p:cNvCxnSpPr>
            <a:cxnSpLocks/>
          </p:cNvCxnSpPr>
          <p:nvPr/>
        </p:nvCxnSpPr>
        <p:spPr>
          <a:xfrm>
            <a:off x="6090081" y="4191443"/>
            <a:ext cx="2880000" cy="18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extfeld 6">
            <a:extLst>
              <a:ext uri="{FF2B5EF4-FFF2-40B4-BE49-F238E27FC236}">
                <a16:creationId xmlns:a16="http://schemas.microsoft.com/office/drawing/2014/main" id="{6A638A52-29A8-48B7-A4A1-B48EC0D62AE9}"/>
              </a:ext>
            </a:extLst>
          </p:cNvPr>
          <p:cNvSpPr txBox="1"/>
          <p:nvPr/>
        </p:nvSpPr>
        <p:spPr>
          <a:xfrm>
            <a:off x="1109709" y="4305669"/>
            <a:ext cx="4811697" cy="2196647"/>
          </a:xfrm>
          <a:prstGeom prst="rect">
            <a:avLst/>
          </a:prstGeom>
          <a:noFill/>
        </p:spPr>
        <p:txBody>
          <a:bodyPr wrap="square" lIns="0" tIns="0" rIns="0" bIns="0" rtlCol="0">
            <a:noAutofit/>
          </a:bodyPr>
          <a:lstStyle/>
          <a:p>
            <a:pPr defTabSz="360000">
              <a:lnSpc>
                <a:spcPct val="150000"/>
              </a:lnSpc>
            </a:pPr>
            <a:r>
              <a:rPr lang="de-DE" sz="2400" dirty="0">
                <a:latin typeface="Arial" panose="020B0604020202020204" pitchFamily="34" charset="0"/>
                <a:cs typeface="Arial" panose="020B0604020202020204" pitchFamily="34" charset="0"/>
              </a:rPr>
              <a:t>Aufopferung</a:t>
            </a:r>
          </a:p>
          <a:p>
            <a:pPr defTabSz="360000">
              <a:lnSpc>
                <a:spcPct val="150000"/>
              </a:lnSpc>
            </a:pPr>
            <a:r>
              <a:rPr lang="de-DE" sz="2400" dirty="0">
                <a:latin typeface="Arial" panose="020B0604020202020204" pitchFamily="34" charset="0"/>
                <a:cs typeface="Arial" panose="020B0604020202020204" pitchFamily="34" charset="0"/>
              </a:rPr>
              <a:t>= 	§ 51 II Nr. 1 </a:t>
            </a:r>
            <a:r>
              <a:rPr lang="de-DE" sz="2400" dirty="0" err="1">
                <a:latin typeface="Arial" panose="020B0604020202020204" pitchFamily="34" charset="0"/>
                <a:cs typeface="Arial" panose="020B0604020202020204" pitchFamily="34" charset="0"/>
              </a:rPr>
              <a:t>BPolG</a:t>
            </a:r>
            <a:endParaRPr lang="de-DE" sz="2400" dirty="0">
              <a:latin typeface="Arial" panose="020B0604020202020204" pitchFamily="34" charset="0"/>
              <a:cs typeface="Arial" panose="020B0604020202020204" pitchFamily="34" charset="0"/>
            </a:endParaRPr>
          </a:p>
          <a:p>
            <a:pPr defTabSz="360000">
              <a:lnSpc>
                <a:spcPct val="150000"/>
              </a:lnSpc>
            </a:pPr>
            <a:r>
              <a:rPr lang="de-DE" sz="2400" dirty="0">
                <a:latin typeface="Arial" panose="020B0604020202020204" pitchFamily="34" charset="0"/>
                <a:cs typeface="Arial" panose="020B0604020202020204" pitchFamily="34" charset="0"/>
              </a:rPr>
              <a:t>	(„rechtswidrige Maßnahme“)</a:t>
            </a:r>
          </a:p>
          <a:p>
            <a:pPr defTabSz="360000">
              <a:lnSpc>
                <a:spcPct val="150000"/>
              </a:lnSpc>
            </a:pPr>
            <a:r>
              <a:rPr lang="de-DE" sz="2400" dirty="0">
                <a:latin typeface="Arial" panose="020B0604020202020204" pitchFamily="34" charset="0"/>
                <a:cs typeface="Arial" panose="020B0604020202020204" pitchFamily="34" charset="0"/>
              </a:rPr>
              <a:t>→	§ 40 II 1 VwGO, § 56 </a:t>
            </a:r>
            <a:r>
              <a:rPr lang="de-DE" sz="2400" dirty="0" err="1">
                <a:latin typeface="Arial" panose="020B0604020202020204" pitchFamily="34" charset="0"/>
                <a:cs typeface="Arial" panose="020B0604020202020204" pitchFamily="34" charset="0"/>
              </a:rPr>
              <a:t>BPolG</a:t>
            </a:r>
            <a:endParaRPr lang="de-DE" sz="2400" dirty="0">
              <a:latin typeface="Arial" panose="020B0604020202020204" pitchFamily="34" charset="0"/>
              <a:cs typeface="Arial" panose="020B0604020202020204" pitchFamily="34" charset="0"/>
            </a:endParaRPr>
          </a:p>
        </p:txBody>
      </p:sp>
      <p:sp>
        <p:nvSpPr>
          <p:cNvPr id="8" name="Textfeld 7">
            <a:extLst>
              <a:ext uri="{FF2B5EF4-FFF2-40B4-BE49-F238E27FC236}">
                <a16:creationId xmlns:a16="http://schemas.microsoft.com/office/drawing/2014/main" id="{E10888C4-01DF-4B02-ADEB-15ED65330D21}"/>
              </a:ext>
            </a:extLst>
          </p:cNvPr>
          <p:cNvSpPr txBox="1"/>
          <p:nvPr/>
        </p:nvSpPr>
        <p:spPr>
          <a:xfrm>
            <a:off x="6270596" y="4305669"/>
            <a:ext cx="4811695" cy="2196647"/>
          </a:xfrm>
          <a:prstGeom prst="rect">
            <a:avLst/>
          </a:prstGeom>
          <a:noFill/>
        </p:spPr>
        <p:txBody>
          <a:bodyPr wrap="square" lIns="0" tIns="0" rIns="0" bIns="0" rtlCol="0">
            <a:noAutofit/>
          </a:bodyPr>
          <a:lstStyle/>
          <a:p>
            <a:pPr defTabSz="360000">
              <a:lnSpc>
                <a:spcPct val="150000"/>
              </a:lnSpc>
            </a:pPr>
            <a:r>
              <a:rPr lang="de-DE" sz="2400" dirty="0">
                <a:latin typeface="Arial" panose="020B0604020202020204" pitchFamily="34" charset="0"/>
                <a:cs typeface="Arial" panose="020B0604020202020204" pitchFamily="34" charset="0"/>
              </a:rPr>
              <a:t>Amtshaftung</a:t>
            </a:r>
          </a:p>
          <a:p>
            <a:pPr defTabSz="360000">
              <a:lnSpc>
                <a:spcPct val="150000"/>
              </a:lnSpc>
            </a:pPr>
            <a:r>
              <a:rPr lang="de-DE" sz="2400" dirty="0">
                <a:latin typeface="Arial" panose="020B0604020202020204" pitchFamily="34" charset="0"/>
                <a:cs typeface="Arial" panose="020B0604020202020204" pitchFamily="34" charset="0"/>
              </a:rPr>
              <a:t>= 	§ 839 I BGB, Art. 34 S. 1 GG</a:t>
            </a:r>
          </a:p>
          <a:p>
            <a:pPr defTabSz="360000">
              <a:lnSpc>
                <a:spcPct val="150000"/>
              </a:lnSpc>
            </a:pPr>
            <a:r>
              <a:rPr lang="de-DE" sz="2400" dirty="0">
                <a:latin typeface="Arial" panose="020B0604020202020204" pitchFamily="34" charset="0"/>
                <a:cs typeface="Arial" panose="020B0604020202020204" pitchFamily="34" charset="0"/>
              </a:rPr>
              <a:t>	(„Amtspflichtverletzung“)</a:t>
            </a:r>
          </a:p>
          <a:p>
            <a:pPr defTabSz="360000">
              <a:lnSpc>
                <a:spcPct val="150000"/>
              </a:lnSpc>
            </a:pPr>
            <a:r>
              <a:rPr lang="de-DE" sz="2400" dirty="0">
                <a:latin typeface="Arial" panose="020B0604020202020204" pitchFamily="34" charset="0"/>
                <a:cs typeface="Arial" panose="020B0604020202020204" pitchFamily="34" charset="0"/>
              </a:rPr>
              <a:t>→ Art. 34 S. 3 GG</a:t>
            </a:r>
          </a:p>
        </p:txBody>
      </p:sp>
      <p:pic>
        <p:nvPicPr>
          <p:cNvPr id="9" name="Grafik 8">
            <a:extLst>
              <a:ext uri="{FF2B5EF4-FFF2-40B4-BE49-F238E27FC236}">
                <a16:creationId xmlns:a16="http://schemas.microsoft.com/office/drawing/2014/main" id="{C9AB1CCE-7EA6-8852-4C61-E504F3BC42D0}"/>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11" name="Rechteck 10">
            <a:extLst>
              <a:ext uri="{FF2B5EF4-FFF2-40B4-BE49-F238E27FC236}">
                <a16:creationId xmlns:a16="http://schemas.microsoft.com/office/drawing/2014/main" id="{12DDBA2E-0CC7-B2DE-FD4E-D906BA91DEEF}"/>
              </a:ext>
            </a:extLst>
          </p:cNvPr>
          <p:cNvSpPr/>
          <p:nvPr/>
        </p:nvSpPr>
        <p:spPr>
          <a:xfrm>
            <a:off x="0" y="102357"/>
            <a:ext cx="2333243" cy="9208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FALL 10</a:t>
            </a:r>
          </a:p>
        </p:txBody>
      </p:sp>
    </p:spTree>
    <p:extLst>
      <p:ext uri="{BB962C8B-B14F-4D97-AF65-F5344CB8AC3E}">
        <p14:creationId xmlns:p14="http://schemas.microsoft.com/office/powerpoint/2010/main" val="3672300719"/>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7">
                                            <p:txEl>
                                              <p:pRg st="0" end="0"/>
                                            </p:txEl>
                                          </p:spTgt>
                                        </p:tgtEl>
                                        <p:attrNameLst>
                                          <p:attrName>style.visibility</p:attrName>
                                        </p:attrNameLst>
                                      </p:cBhvr>
                                      <p:to>
                                        <p:strVal val="visible"/>
                                      </p:to>
                                    </p:set>
                                    <p:animEffect transition="in" filter="fade">
                                      <p:cBhvr>
                                        <p:cTn id="40" dur="1000"/>
                                        <p:tgtEl>
                                          <p:spTgt spid="7">
                                            <p:txEl>
                                              <p:pRg st="0" end="0"/>
                                            </p:txEl>
                                          </p:spTgt>
                                        </p:tgtEl>
                                      </p:cBhvr>
                                    </p:animEffect>
                                    <p:anim calcmode="lin" valueType="num">
                                      <p:cBhvr>
                                        <p:cTn id="41"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42" dur="1000" fill="hold"/>
                                        <p:tgtEl>
                                          <p:spTgt spid="7">
                                            <p:txEl>
                                              <p:pRg st="0" end="0"/>
                                            </p:txEl>
                                          </p:spTgt>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7">
                                            <p:txEl>
                                              <p:pRg st="1" end="1"/>
                                            </p:txEl>
                                          </p:spTgt>
                                        </p:tgtEl>
                                        <p:attrNameLst>
                                          <p:attrName>style.visibility</p:attrName>
                                        </p:attrNameLst>
                                      </p:cBhvr>
                                      <p:to>
                                        <p:strVal val="visible"/>
                                      </p:to>
                                    </p:set>
                                    <p:animEffect transition="in" filter="fade">
                                      <p:cBhvr>
                                        <p:cTn id="45" dur="1000"/>
                                        <p:tgtEl>
                                          <p:spTgt spid="7">
                                            <p:txEl>
                                              <p:pRg st="1" end="1"/>
                                            </p:txEl>
                                          </p:spTgt>
                                        </p:tgtEl>
                                      </p:cBhvr>
                                    </p:animEffect>
                                    <p:anim calcmode="lin" valueType="num">
                                      <p:cBhvr>
                                        <p:cTn id="46"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47" dur="1000" fill="hold"/>
                                        <p:tgtEl>
                                          <p:spTgt spid="7">
                                            <p:txEl>
                                              <p:pRg st="1" end="1"/>
                                            </p:txEl>
                                          </p:spTgt>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7">
                                            <p:txEl>
                                              <p:pRg st="2" end="2"/>
                                            </p:txEl>
                                          </p:spTgt>
                                        </p:tgtEl>
                                        <p:attrNameLst>
                                          <p:attrName>style.visibility</p:attrName>
                                        </p:attrNameLst>
                                      </p:cBhvr>
                                      <p:to>
                                        <p:strVal val="visible"/>
                                      </p:to>
                                    </p:set>
                                    <p:animEffect transition="in" filter="fade">
                                      <p:cBhvr>
                                        <p:cTn id="50" dur="1000"/>
                                        <p:tgtEl>
                                          <p:spTgt spid="7">
                                            <p:txEl>
                                              <p:pRg st="2" end="2"/>
                                            </p:txEl>
                                          </p:spTgt>
                                        </p:tgtEl>
                                      </p:cBhvr>
                                    </p:animEffect>
                                    <p:anim calcmode="lin" valueType="num">
                                      <p:cBhvr>
                                        <p:cTn id="51"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52"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7">
                                            <p:txEl>
                                              <p:pRg st="3" end="3"/>
                                            </p:txEl>
                                          </p:spTgt>
                                        </p:tgtEl>
                                        <p:attrNameLst>
                                          <p:attrName>style.visibility</p:attrName>
                                        </p:attrNameLst>
                                      </p:cBhvr>
                                      <p:to>
                                        <p:strVal val="visible"/>
                                      </p:to>
                                    </p:set>
                                    <p:animEffect transition="in" filter="fade">
                                      <p:cBhvr>
                                        <p:cTn id="57" dur="1000"/>
                                        <p:tgtEl>
                                          <p:spTgt spid="7">
                                            <p:txEl>
                                              <p:pRg st="3" end="3"/>
                                            </p:txEl>
                                          </p:spTgt>
                                        </p:tgtEl>
                                      </p:cBhvr>
                                    </p:animEffect>
                                    <p:anim calcmode="lin" valueType="num">
                                      <p:cBhvr>
                                        <p:cTn id="58"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59"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nodeType="clickEffect">
                                  <p:stCondLst>
                                    <p:cond delay="0"/>
                                  </p:stCondLst>
                                  <p:childTnLst>
                                    <p:set>
                                      <p:cBhvr>
                                        <p:cTn id="63" dur="1" fill="hold">
                                          <p:stCondLst>
                                            <p:cond delay="0"/>
                                          </p:stCondLst>
                                        </p:cTn>
                                        <p:tgtEl>
                                          <p:spTgt spid="6"/>
                                        </p:tgtEl>
                                        <p:attrNameLst>
                                          <p:attrName>style.visibility</p:attrName>
                                        </p:attrNameLst>
                                      </p:cBhvr>
                                      <p:to>
                                        <p:strVal val="visible"/>
                                      </p:to>
                                    </p:set>
                                    <p:animEffect transition="in" filter="fade">
                                      <p:cBhvr>
                                        <p:cTn id="64" dur="1000"/>
                                        <p:tgtEl>
                                          <p:spTgt spid="6"/>
                                        </p:tgtEl>
                                      </p:cBhvr>
                                    </p:animEffect>
                                    <p:anim calcmode="lin" valueType="num">
                                      <p:cBhvr>
                                        <p:cTn id="65" dur="1000" fill="hold"/>
                                        <p:tgtEl>
                                          <p:spTgt spid="6"/>
                                        </p:tgtEl>
                                        <p:attrNameLst>
                                          <p:attrName>ppt_x</p:attrName>
                                        </p:attrNameLst>
                                      </p:cBhvr>
                                      <p:tavLst>
                                        <p:tav tm="0">
                                          <p:val>
                                            <p:strVal val="#ppt_x"/>
                                          </p:val>
                                        </p:tav>
                                        <p:tav tm="100000">
                                          <p:val>
                                            <p:strVal val="#ppt_x"/>
                                          </p:val>
                                        </p:tav>
                                      </p:tavLst>
                                    </p:anim>
                                    <p:anim calcmode="lin" valueType="num">
                                      <p:cBhvr>
                                        <p:cTn id="66" dur="1000" fill="hold"/>
                                        <p:tgtEl>
                                          <p:spTgt spid="6"/>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8">
                                            <p:txEl>
                                              <p:pRg st="0" end="0"/>
                                            </p:txEl>
                                          </p:spTgt>
                                        </p:tgtEl>
                                        <p:attrNameLst>
                                          <p:attrName>style.visibility</p:attrName>
                                        </p:attrNameLst>
                                      </p:cBhvr>
                                      <p:to>
                                        <p:strVal val="visible"/>
                                      </p:to>
                                    </p:set>
                                    <p:animEffect transition="in" filter="fade">
                                      <p:cBhvr>
                                        <p:cTn id="69" dur="1000"/>
                                        <p:tgtEl>
                                          <p:spTgt spid="8">
                                            <p:txEl>
                                              <p:pRg st="0" end="0"/>
                                            </p:txEl>
                                          </p:spTgt>
                                        </p:tgtEl>
                                      </p:cBhvr>
                                    </p:animEffect>
                                    <p:anim calcmode="lin" valueType="num">
                                      <p:cBhvr>
                                        <p:cTn id="70"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71" dur="1000" fill="hold"/>
                                        <p:tgtEl>
                                          <p:spTgt spid="8">
                                            <p:txEl>
                                              <p:pRg st="0" end="0"/>
                                            </p:txEl>
                                          </p:spTgt>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8">
                                            <p:txEl>
                                              <p:pRg st="1" end="1"/>
                                            </p:txEl>
                                          </p:spTgt>
                                        </p:tgtEl>
                                        <p:attrNameLst>
                                          <p:attrName>style.visibility</p:attrName>
                                        </p:attrNameLst>
                                      </p:cBhvr>
                                      <p:to>
                                        <p:strVal val="visible"/>
                                      </p:to>
                                    </p:set>
                                    <p:animEffect transition="in" filter="fade">
                                      <p:cBhvr>
                                        <p:cTn id="74" dur="1000"/>
                                        <p:tgtEl>
                                          <p:spTgt spid="8">
                                            <p:txEl>
                                              <p:pRg st="1" end="1"/>
                                            </p:txEl>
                                          </p:spTgt>
                                        </p:tgtEl>
                                      </p:cBhvr>
                                    </p:animEffect>
                                    <p:anim calcmode="lin" valueType="num">
                                      <p:cBhvr>
                                        <p:cTn id="7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76" dur="1000" fill="hold"/>
                                        <p:tgtEl>
                                          <p:spTgt spid="8">
                                            <p:txEl>
                                              <p:pRg st="1" end="1"/>
                                            </p:txEl>
                                          </p:spTgt>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8">
                                            <p:txEl>
                                              <p:pRg st="2" end="2"/>
                                            </p:txEl>
                                          </p:spTgt>
                                        </p:tgtEl>
                                        <p:attrNameLst>
                                          <p:attrName>style.visibility</p:attrName>
                                        </p:attrNameLst>
                                      </p:cBhvr>
                                      <p:to>
                                        <p:strVal val="visible"/>
                                      </p:to>
                                    </p:set>
                                    <p:animEffect transition="in" filter="fade">
                                      <p:cBhvr>
                                        <p:cTn id="79" dur="1000"/>
                                        <p:tgtEl>
                                          <p:spTgt spid="8">
                                            <p:txEl>
                                              <p:pRg st="2" end="2"/>
                                            </p:txEl>
                                          </p:spTgt>
                                        </p:tgtEl>
                                      </p:cBhvr>
                                    </p:animEffect>
                                    <p:anim calcmode="lin" valueType="num">
                                      <p:cBhvr>
                                        <p:cTn id="80"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81"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42" presetClass="entr" presetSubtype="0" fill="hold" nodeType="clickEffect">
                                  <p:stCondLst>
                                    <p:cond delay="0"/>
                                  </p:stCondLst>
                                  <p:childTnLst>
                                    <p:set>
                                      <p:cBhvr>
                                        <p:cTn id="85" dur="1" fill="hold">
                                          <p:stCondLst>
                                            <p:cond delay="0"/>
                                          </p:stCondLst>
                                        </p:cTn>
                                        <p:tgtEl>
                                          <p:spTgt spid="8">
                                            <p:txEl>
                                              <p:pRg st="3" end="3"/>
                                            </p:txEl>
                                          </p:spTgt>
                                        </p:tgtEl>
                                        <p:attrNameLst>
                                          <p:attrName>style.visibility</p:attrName>
                                        </p:attrNameLst>
                                      </p:cBhvr>
                                      <p:to>
                                        <p:strVal val="visible"/>
                                      </p:to>
                                    </p:set>
                                    <p:animEffect transition="in" filter="fade">
                                      <p:cBhvr>
                                        <p:cTn id="86" dur="1000"/>
                                        <p:tgtEl>
                                          <p:spTgt spid="8">
                                            <p:txEl>
                                              <p:pRg st="3" end="3"/>
                                            </p:txEl>
                                          </p:spTgt>
                                        </p:tgtEl>
                                      </p:cBhvr>
                                    </p:animEffect>
                                    <p:anim calcmode="lin" valueType="num">
                                      <p:cBhvr>
                                        <p:cTn id="87"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88"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966253"/>
            <a:ext cx="11718525" cy="5835013"/>
          </a:xfrm>
          <a:prstGeom prst="rect">
            <a:avLst/>
          </a:prstGeom>
          <a:noFill/>
        </p:spPr>
        <p:txBody>
          <a:bodyPr wrap="square" lIns="180000" tIns="180000" rIns="180000" bIns="180000" rtlCol="0">
            <a:spAutoFit/>
          </a:bodyPr>
          <a:lstStyle/>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II.		</a:t>
            </a:r>
            <a:r>
              <a:rPr lang="de-DE" sz="2400" u="sng" dirty="0">
                <a:solidFill>
                  <a:prstClr val="black"/>
                </a:solidFill>
                <a:latin typeface="Arial" panose="020B0604020202020204" pitchFamily="34" charset="0"/>
                <a:cs typeface="Arial" panose="020B0604020202020204" pitchFamily="34" charset="0"/>
              </a:rPr>
              <a:t>Sachlich zuständig</a:t>
            </a:r>
            <a:r>
              <a:rPr lang="de-DE" sz="2400" dirty="0">
                <a:solidFill>
                  <a:prstClr val="black"/>
                </a:solidFill>
                <a:latin typeface="Arial" panose="020B0604020202020204" pitchFamily="34" charset="0"/>
                <a:cs typeface="Arial" panose="020B0604020202020204" pitchFamily="34" charset="0"/>
              </a:rPr>
              <a:t>: Landgericht, streitwertunabhängig (§ 71 II Nr. 2 GVG)</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III.		</a:t>
            </a:r>
            <a:r>
              <a:rPr lang="de-DE" sz="2400" u="sng" dirty="0">
                <a:solidFill>
                  <a:prstClr val="black"/>
                </a:solidFill>
                <a:latin typeface="Arial" panose="020B0604020202020204" pitchFamily="34" charset="0"/>
                <a:cs typeface="Arial" panose="020B0604020202020204" pitchFamily="34" charset="0"/>
              </a:rPr>
              <a:t>Klageart</a:t>
            </a:r>
            <a:r>
              <a:rPr lang="de-DE" sz="2400" dirty="0">
                <a:solidFill>
                  <a:prstClr val="black"/>
                </a:solidFill>
                <a:latin typeface="Arial" panose="020B0604020202020204" pitchFamily="34" charset="0"/>
                <a:cs typeface="Arial" panose="020B0604020202020204" pitchFamily="34" charset="0"/>
              </a:rPr>
              <a:t>: Leistungsklage</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IV.		</a:t>
            </a:r>
            <a:r>
              <a:rPr lang="de-DE" sz="2400" u="sng" dirty="0">
                <a:solidFill>
                  <a:prstClr val="black"/>
                </a:solidFill>
                <a:latin typeface="Arial" panose="020B0604020202020204" pitchFamily="34" charset="0"/>
                <a:cs typeface="Arial" panose="020B0604020202020204" pitchFamily="34" charset="0"/>
              </a:rPr>
              <a:t>Anwaltszwang</a:t>
            </a:r>
            <a:r>
              <a:rPr lang="de-DE" sz="2400" dirty="0">
                <a:solidFill>
                  <a:prstClr val="black"/>
                </a:solidFill>
                <a:latin typeface="Arial" panose="020B0604020202020204" pitchFamily="34" charset="0"/>
                <a:cs typeface="Arial" panose="020B0604020202020204" pitchFamily="34" charset="0"/>
              </a:rPr>
              <a:t> (§ 78 ZPO)</a:t>
            </a:r>
          </a:p>
          <a:p>
            <a:pPr defTabSz="360000">
              <a:lnSpc>
                <a:spcPct val="150000"/>
              </a:lnSpc>
            </a:pPr>
            <a:r>
              <a:rPr lang="de-DE" sz="2400" dirty="0">
                <a:latin typeface="Arial" panose="020B0604020202020204" pitchFamily="34" charset="0"/>
                <a:cs typeface="Arial" panose="020B0604020202020204" pitchFamily="34" charset="0"/>
              </a:rPr>
              <a:t>V.		</a:t>
            </a:r>
            <a:r>
              <a:rPr lang="de-DE" sz="2400" u="sng" dirty="0">
                <a:latin typeface="Arial" panose="020B0604020202020204" pitchFamily="34" charset="0"/>
                <a:cs typeface="Arial" panose="020B0604020202020204" pitchFamily="34" charset="0"/>
              </a:rPr>
              <a:t>Hinreichend bestimmter Klageantrag</a:t>
            </a:r>
            <a:r>
              <a:rPr lang="de-DE" sz="2400" dirty="0">
                <a:latin typeface="Arial" panose="020B0604020202020204" pitchFamily="34" charset="0"/>
                <a:cs typeface="Arial" panose="020B0604020202020204" pitchFamily="34" charset="0"/>
              </a:rPr>
              <a:t>: § 253 II ZPO</a:t>
            </a:r>
            <a:endParaRPr lang="de-DE" sz="2400" u="sng" dirty="0">
              <a:latin typeface="Arial" panose="020B0604020202020204" pitchFamily="34" charset="0"/>
              <a:cs typeface="Arial" panose="020B0604020202020204" pitchFamily="34" charset="0"/>
            </a:endParaRPr>
          </a:p>
          <a:p>
            <a:pPr defTabSz="360000">
              <a:lnSpc>
                <a:spcPct val="150000"/>
              </a:lnSpc>
            </a:pPr>
            <a:r>
              <a:rPr lang="de-DE" sz="2400" dirty="0">
                <a:latin typeface="Arial" panose="020B0604020202020204" pitchFamily="34" charset="0"/>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„Zahlung eines angemessenen Schmerzensgeldes“</a:t>
            </a:r>
          </a:p>
          <a:p>
            <a:pPr defTabSz="360000">
              <a:lnSpc>
                <a:spcPct val="150000"/>
              </a:lnSpc>
            </a:pPr>
            <a:r>
              <a:rPr lang="de-DE" sz="2400" dirty="0">
                <a:latin typeface="Arial" panose="020B0604020202020204" pitchFamily="34" charset="0"/>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 287 I 1 ZPO: „</a:t>
            </a:r>
            <a:r>
              <a:rPr lang="de-DE" sz="2400" i="1" dirty="0">
                <a:latin typeface="Arial" panose="020B0604020202020204" pitchFamily="34" charset="0"/>
                <a:cs typeface="Arial" panose="020B0604020202020204" pitchFamily="34" charset="0"/>
              </a:rPr>
              <a:t>Ist unter den Parteien streitig, ob ein Schaden entstanden 										sei und wie hoch sich der Schaden oder ein zu ersetzendes 									Interesse belaufe, so entscheidet hierüber das Gericht unter 									Würdigung aller Umstände nach freier Überzeugung.</a:t>
            </a:r>
            <a:r>
              <a:rPr lang="de-DE" sz="2400" dirty="0">
                <a:latin typeface="Arial" panose="020B0604020202020204" pitchFamily="34" charset="0"/>
                <a:cs typeface="Arial" panose="020B0604020202020204" pitchFamily="34" charset="0"/>
              </a:rPr>
              <a:t>“</a:t>
            </a:r>
          </a:p>
          <a:p>
            <a:pPr defTabSz="360000">
              <a:lnSpc>
                <a:spcPct val="150000"/>
              </a:lnSpc>
            </a:pPr>
            <a:r>
              <a:rPr lang="de-DE" sz="2400" dirty="0">
                <a:latin typeface="Arial" panose="020B0604020202020204" pitchFamily="34" charset="0"/>
                <a:cs typeface="Arial" panose="020B0604020202020204" pitchFamily="34" charset="0"/>
              </a:rPr>
              <a:t>		[</a:t>
            </a:r>
            <a:r>
              <a:rPr lang="de-DE" sz="2400" u="sng" dirty="0">
                <a:latin typeface="Arial" panose="020B0604020202020204" pitchFamily="34" charset="0"/>
                <a:cs typeface="Arial" panose="020B0604020202020204" pitchFamily="34" charset="0"/>
              </a:rPr>
              <a:t>Hinweis</a:t>
            </a:r>
            <a:r>
              <a:rPr lang="de-DE" sz="2400" dirty="0">
                <a:latin typeface="Arial" panose="020B0604020202020204" pitchFamily="34" charset="0"/>
                <a:cs typeface="Arial" panose="020B0604020202020204" pitchFamily="34" charset="0"/>
              </a:rPr>
              <a:t>: Prüfungspunkt könnte mangels SV-Angaben auch entfallen.]</a:t>
            </a:r>
          </a:p>
        </p:txBody>
      </p:sp>
      <p:sp>
        <p:nvSpPr>
          <p:cNvPr id="2" name="Foliennummernplatzhalter 1">
            <a:extLst>
              <a:ext uri="{FF2B5EF4-FFF2-40B4-BE49-F238E27FC236}">
                <a16:creationId xmlns:a16="http://schemas.microsoft.com/office/drawing/2014/main" id="{64866F5A-B9F8-4405-B1C7-8CCA4B07FC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C0AD09C7-9441-8368-598B-3B1CEE01A18B}"/>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25BEA93E-9E0C-037C-9EE4-B525FF8216D4}"/>
              </a:ext>
            </a:extLst>
          </p:cNvPr>
          <p:cNvSpPr/>
          <p:nvPr/>
        </p:nvSpPr>
        <p:spPr>
          <a:xfrm>
            <a:off x="0" y="102357"/>
            <a:ext cx="2333243" cy="9208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FALL 10</a:t>
            </a:r>
          </a:p>
        </p:txBody>
      </p:sp>
    </p:spTree>
    <p:extLst>
      <p:ext uri="{BB962C8B-B14F-4D97-AF65-F5344CB8AC3E}">
        <p14:creationId xmlns:p14="http://schemas.microsoft.com/office/powerpoint/2010/main" val="31009958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18525" cy="5281016"/>
          </a:xfrm>
          <a:prstGeom prst="rect">
            <a:avLst/>
          </a:prstGeom>
          <a:noFill/>
        </p:spPr>
        <p:txBody>
          <a:bodyPr wrap="square" lIns="180000" tIns="180000" rIns="180000" bIns="180000" rtlCol="0">
            <a:spAutoFit/>
          </a:bodyPr>
          <a:lstStyle/>
          <a:p>
            <a:pPr defTabSz="360000">
              <a:lnSpc>
                <a:spcPct val="150000"/>
              </a:lnSpc>
            </a:pPr>
            <a:r>
              <a:rPr lang="de-DE" sz="2400" b="1" dirty="0">
                <a:latin typeface="Arial" panose="020B0604020202020204" pitchFamily="34" charset="0"/>
                <a:cs typeface="Arial" panose="020B0604020202020204" pitchFamily="34" charset="0"/>
              </a:rPr>
              <a:t>B.		Begründetheit: (+), soweit Anspruch besteht</a:t>
            </a:r>
          </a:p>
          <a:p>
            <a:pPr defTabSz="360000">
              <a:lnSpc>
                <a:spcPct val="150000"/>
              </a:lnSpc>
            </a:pPr>
            <a:r>
              <a:rPr lang="de-DE" sz="2400" dirty="0">
                <a:latin typeface="Arial" panose="020B0604020202020204" pitchFamily="34" charset="0"/>
                <a:cs typeface="Arial" panose="020B0604020202020204" pitchFamily="34" charset="0"/>
              </a:rPr>
              <a:t>I.		</a:t>
            </a:r>
            <a:r>
              <a:rPr lang="de-DE" sz="2400" u="sng" dirty="0">
                <a:latin typeface="Arial" panose="020B0604020202020204" pitchFamily="34" charset="0"/>
                <a:cs typeface="Arial" panose="020B0604020202020204" pitchFamily="34" charset="0"/>
              </a:rPr>
              <a:t>Aufopferung</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1.		</a:t>
            </a:r>
            <a:r>
              <a:rPr lang="de-DE" sz="2400" u="sng" dirty="0" err="1">
                <a:latin typeface="Arial" panose="020B0604020202020204" pitchFamily="34" charset="0"/>
                <a:cs typeface="Arial" panose="020B0604020202020204" pitchFamily="34" charset="0"/>
              </a:rPr>
              <a:t>AspGL</a:t>
            </a:r>
            <a:r>
              <a:rPr lang="de-DE" sz="2400" dirty="0">
                <a:latin typeface="Arial" panose="020B0604020202020204" pitchFamily="34" charset="0"/>
                <a:cs typeface="Arial" panose="020B0604020202020204" pitchFamily="34" charset="0"/>
              </a:rPr>
              <a:t>: §§ 51 II Nr. 1, 52 II </a:t>
            </a:r>
            <a:r>
              <a:rPr lang="de-DE" sz="2400" dirty="0" err="1">
                <a:latin typeface="Arial" panose="020B0604020202020204" pitchFamily="34" charset="0"/>
                <a:cs typeface="Arial" panose="020B0604020202020204" pitchFamily="34" charset="0"/>
              </a:rPr>
              <a:t>BPolG</a:t>
            </a:r>
            <a:endParaRPr lang="de-DE" sz="2400" dirty="0">
              <a:latin typeface="Arial" panose="020B0604020202020204" pitchFamily="34" charset="0"/>
              <a:cs typeface="Arial" panose="020B0604020202020204" pitchFamily="34" charset="0"/>
            </a:endParaRPr>
          </a:p>
          <a:p>
            <a:pPr defTabSz="360000">
              <a:lnSpc>
                <a:spcPct val="150000"/>
              </a:lnSpc>
            </a:pPr>
            <a:r>
              <a:rPr lang="de-DE" sz="2400" dirty="0">
                <a:latin typeface="Arial" panose="020B0604020202020204" pitchFamily="34" charset="0"/>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 52 II </a:t>
            </a:r>
            <a:r>
              <a:rPr lang="de-DE" sz="2400" dirty="0" err="1">
                <a:latin typeface="Arial" panose="020B0604020202020204" pitchFamily="34" charset="0"/>
                <a:cs typeface="Arial" panose="020B0604020202020204" pitchFamily="34" charset="0"/>
              </a:rPr>
              <a:t>BPolG</a:t>
            </a:r>
            <a:r>
              <a:rPr lang="de-DE" sz="2400" dirty="0">
                <a:latin typeface="Arial" panose="020B0604020202020204" pitchFamily="34" charset="0"/>
                <a:cs typeface="Arial" panose="020B0604020202020204" pitchFamily="34" charset="0"/>
              </a:rPr>
              <a:t>: 	„</a:t>
            </a:r>
            <a:r>
              <a:rPr lang="de-DE" sz="2400" i="1" dirty="0">
                <a:latin typeface="Arial" panose="020B0604020202020204" pitchFamily="34" charset="0"/>
                <a:cs typeface="Arial" panose="020B0604020202020204" pitchFamily="34" charset="0"/>
              </a:rPr>
              <a:t>Bei einer Verletzung des Körpers, der Gesundheit oder der 									Freiheit ist auch der Schaden, der nicht Vermögensschaden 									ist, durch eine billige Entschädigung auszugleichen.</a:t>
            </a:r>
            <a:r>
              <a:rPr lang="de-DE" sz="2400" dirty="0">
                <a:latin typeface="Arial" panose="020B0604020202020204" pitchFamily="34" charset="0"/>
                <a:cs typeface="Arial" panose="020B0604020202020204" pitchFamily="34" charset="0"/>
              </a:rPr>
              <a:t>“</a:t>
            </a:r>
          </a:p>
          <a:p>
            <a:pPr defTabSz="360000">
              <a:lnSpc>
                <a:spcPct val="150000"/>
              </a:lnSpc>
            </a:pPr>
            <a:r>
              <a:rPr lang="de-DE" sz="2400" dirty="0">
                <a:latin typeface="Arial" panose="020B0604020202020204" pitchFamily="34" charset="0"/>
                <a:cs typeface="Arial" panose="020B0604020202020204" pitchFamily="34" charset="0"/>
              </a:rPr>
              <a:t>		→ anwendbar (+), Bundespolizei als „Bahnpolizei“ zur Gefahrenabwehr 					zuständig (§ 3 I Nr. 1 </a:t>
            </a:r>
            <a:r>
              <a:rPr lang="de-DE" sz="2400" dirty="0" err="1">
                <a:latin typeface="Arial" panose="020B0604020202020204" pitchFamily="34" charset="0"/>
                <a:cs typeface="Arial" panose="020B0604020202020204" pitchFamily="34" charset="0"/>
              </a:rPr>
              <a:t>BPolG</a:t>
            </a:r>
            <a:r>
              <a:rPr lang="de-DE" sz="2400" dirty="0">
                <a:latin typeface="Arial" panose="020B0604020202020204" pitchFamily="34" charset="0"/>
                <a:cs typeface="Arial" panose="020B0604020202020204" pitchFamily="34" charset="0"/>
              </a:rPr>
              <a:t>), keine Amtshilfe (vgl. § 4 II Nr. 2 VwVfG)</a:t>
            </a:r>
          </a:p>
          <a:p>
            <a:pPr defTabSz="360000">
              <a:lnSpc>
                <a:spcPct val="150000"/>
              </a:lnSpc>
            </a:pPr>
            <a:r>
              <a:rPr lang="de-DE" sz="2400" dirty="0">
                <a:latin typeface="Arial" panose="020B0604020202020204" pitchFamily="34" charset="0"/>
                <a:cs typeface="Arial" panose="020B0604020202020204" pitchFamily="34" charset="0"/>
              </a:rPr>
              <a:t>	   [→ </a:t>
            </a:r>
            <a:r>
              <a:rPr lang="de-DE" sz="2400" u="sng" dirty="0">
                <a:latin typeface="Arial" panose="020B0604020202020204" pitchFamily="34" charset="0"/>
                <a:cs typeface="Arial" panose="020B0604020202020204" pitchFamily="34" charset="0"/>
              </a:rPr>
              <a:t>Hinweis</a:t>
            </a:r>
            <a:r>
              <a:rPr lang="de-DE" sz="2400" dirty="0">
                <a:latin typeface="Arial" panose="020B0604020202020204" pitchFamily="34" charset="0"/>
                <a:cs typeface="Arial" panose="020B0604020202020204" pitchFamily="34" charset="0"/>
              </a:rPr>
              <a:t>: oder bei Zuständigkeit als formelle </a:t>
            </a:r>
            <a:r>
              <a:rPr lang="de-DE" sz="2400" dirty="0" err="1">
                <a:latin typeface="Arial" panose="020B0604020202020204" pitchFamily="34" charset="0"/>
                <a:cs typeface="Arial" panose="020B0604020202020204" pitchFamily="34" charset="0"/>
              </a:rPr>
              <a:t>Vorauss</a:t>
            </a:r>
            <a:r>
              <a:rPr lang="de-DE" sz="2400" dirty="0">
                <a:latin typeface="Arial" panose="020B0604020202020204" pitchFamily="34" charset="0"/>
                <a:cs typeface="Arial" panose="020B0604020202020204" pitchFamily="34" charset="0"/>
              </a:rPr>
              <a:t>. prüfen]</a:t>
            </a:r>
          </a:p>
        </p:txBody>
      </p:sp>
      <p:sp>
        <p:nvSpPr>
          <p:cNvPr id="2" name="Foliennummernplatzhalter 1">
            <a:extLst>
              <a:ext uri="{FF2B5EF4-FFF2-40B4-BE49-F238E27FC236}">
                <a16:creationId xmlns:a16="http://schemas.microsoft.com/office/drawing/2014/main" id="{64866F5A-B9F8-4405-B1C7-8CCA4B07FC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B501F734-469A-645F-C3AA-75CA86026085}"/>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7272D047-25C7-313A-814A-A7D6FA24C585}"/>
              </a:ext>
            </a:extLst>
          </p:cNvPr>
          <p:cNvSpPr/>
          <p:nvPr/>
        </p:nvSpPr>
        <p:spPr>
          <a:xfrm>
            <a:off x="0" y="102357"/>
            <a:ext cx="2265829" cy="643955"/>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FALL 10</a:t>
            </a:r>
          </a:p>
        </p:txBody>
      </p:sp>
    </p:spTree>
    <p:extLst>
      <p:ext uri="{BB962C8B-B14F-4D97-AF65-F5344CB8AC3E}">
        <p14:creationId xmlns:p14="http://schemas.microsoft.com/office/powerpoint/2010/main" val="427127507"/>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18525" cy="6389011"/>
          </a:xfrm>
          <a:prstGeom prst="rect">
            <a:avLst/>
          </a:prstGeom>
          <a:noFill/>
        </p:spPr>
        <p:txBody>
          <a:bodyPr wrap="square" lIns="180000" tIns="180000" rIns="180000" bIns="180000" rtlCol="0">
            <a:spAutoFit/>
          </a:bodyPr>
          <a:lstStyle/>
          <a:p>
            <a:pPr defTabSz="360000">
              <a:lnSpc>
                <a:spcPct val="150000"/>
              </a:lnSpc>
            </a:pPr>
            <a:r>
              <a:rPr lang="de-DE" sz="2400" dirty="0">
                <a:latin typeface="Arial" panose="020B0604020202020204" pitchFamily="34" charset="0"/>
                <a:cs typeface="Arial" panose="020B0604020202020204" pitchFamily="34" charset="0"/>
              </a:rPr>
              <a:t>2.		</a:t>
            </a:r>
            <a:r>
              <a:rPr lang="de-DE" sz="2400" u="sng" dirty="0" err="1">
                <a:latin typeface="Arial" panose="020B0604020202020204" pitchFamily="34" charset="0"/>
                <a:cs typeface="Arial" panose="020B0604020202020204" pitchFamily="34" charset="0"/>
              </a:rPr>
              <a:t>Vorauss</a:t>
            </a:r>
            <a:r>
              <a:rPr lang="de-DE" sz="2400" u="sng" dirty="0">
                <a:latin typeface="Arial" panose="020B0604020202020204" pitchFamily="34" charset="0"/>
                <a:cs typeface="Arial" panose="020B0604020202020204" pitchFamily="34" charset="0"/>
              </a:rPr>
              <a:t>.</a:t>
            </a:r>
          </a:p>
          <a:p>
            <a:pPr defTabSz="360000">
              <a:lnSpc>
                <a:spcPct val="150000"/>
              </a:lnSpc>
            </a:pPr>
            <a:r>
              <a:rPr lang="de-DE" sz="2400" dirty="0">
                <a:latin typeface="Arial" panose="020B0604020202020204" pitchFamily="34" charset="0"/>
                <a:cs typeface="Arial" panose="020B0604020202020204" pitchFamily="34" charset="0"/>
              </a:rPr>
              <a:t>a)		</a:t>
            </a:r>
            <a:r>
              <a:rPr lang="de-DE" sz="2400" u="sng" dirty="0">
                <a:latin typeface="Arial" panose="020B0604020202020204" pitchFamily="34" charset="0"/>
                <a:cs typeface="Arial" panose="020B0604020202020204" pitchFamily="34" charset="0"/>
              </a:rPr>
              <a:t>Rechtswidrige Maßnahme</a:t>
            </a:r>
            <a:r>
              <a:rPr lang="de-DE" sz="2400" dirty="0">
                <a:latin typeface="Arial" panose="020B0604020202020204" pitchFamily="34" charset="0"/>
                <a:cs typeface="Arial" panose="020B0604020202020204" pitchFamily="34" charset="0"/>
              </a:rPr>
              <a:t>: Wasserwerfer? → inzident Primärebene prüfen</a:t>
            </a:r>
            <a:endParaRPr lang="de-DE" sz="2400" u="sng" dirty="0">
              <a:latin typeface="Arial" panose="020B0604020202020204" pitchFamily="34" charset="0"/>
              <a:cs typeface="Arial" panose="020B0604020202020204" pitchFamily="34" charset="0"/>
            </a:endParaRPr>
          </a:p>
          <a:p>
            <a:pPr defTabSz="360000">
              <a:lnSpc>
                <a:spcPct val="150000"/>
              </a:lnSpc>
            </a:pPr>
            <a:r>
              <a:rPr lang="de-DE" sz="2400" dirty="0" err="1">
                <a:latin typeface="Arial" panose="020B0604020202020204" pitchFamily="34" charset="0"/>
                <a:cs typeface="Arial" panose="020B0604020202020204" pitchFamily="34" charset="0"/>
              </a:rPr>
              <a:t>aa</a:t>
            </a:r>
            <a:r>
              <a:rPr lang="de-DE" sz="2400" dirty="0">
                <a:latin typeface="Arial" panose="020B0604020202020204" pitchFamily="34" charset="0"/>
                <a:cs typeface="Arial" panose="020B0604020202020204" pitchFamily="34" charset="0"/>
              </a:rPr>
              <a:t>)	</a:t>
            </a:r>
            <a:r>
              <a:rPr lang="de-DE" sz="2400" u="sng" dirty="0">
                <a:latin typeface="Arial" panose="020B0604020202020204" pitchFamily="34" charset="0"/>
                <a:cs typeface="Arial" panose="020B0604020202020204" pitchFamily="34" charset="0"/>
              </a:rPr>
              <a:t>RGL</a:t>
            </a:r>
            <a:r>
              <a:rPr lang="de-DE" sz="2400" dirty="0">
                <a:latin typeface="Arial" panose="020B0604020202020204" pitchFamily="34" charset="0"/>
                <a:cs typeface="Arial" panose="020B0604020202020204" pitchFamily="34" charset="0"/>
              </a:rPr>
              <a:t>: §§ 6, 9, 12 VwVG </a:t>
            </a:r>
            <a:r>
              <a:rPr lang="de-DE" sz="2400" dirty="0" err="1">
                <a:latin typeface="Arial" panose="020B0604020202020204" pitchFamily="34" charset="0"/>
                <a:cs typeface="Arial" panose="020B0604020202020204" pitchFamily="34" charset="0"/>
              </a:rPr>
              <a:t>i.V.m</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UZwG</a:t>
            </a:r>
            <a:endParaRPr lang="de-DE" sz="2400" dirty="0">
              <a:latin typeface="Arial" panose="020B0604020202020204" pitchFamily="34" charset="0"/>
              <a:cs typeface="Arial" panose="020B0604020202020204" pitchFamily="34" charset="0"/>
            </a:endParaRPr>
          </a:p>
          <a:p>
            <a:pPr defTabSz="360000">
              <a:lnSpc>
                <a:spcPct val="150000"/>
              </a:lnSpc>
            </a:pPr>
            <a:r>
              <a:rPr lang="de-DE" sz="2400" dirty="0" err="1">
                <a:latin typeface="Arial" panose="020B0604020202020204" pitchFamily="34" charset="0"/>
                <a:cs typeface="Arial" panose="020B0604020202020204" pitchFamily="34" charset="0"/>
              </a:rPr>
              <a:t>bb</a:t>
            </a:r>
            <a:r>
              <a:rPr lang="de-DE" sz="2400" dirty="0">
                <a:latin typeface="Arial" panose="020B0604020202020204" pitchFamily="34" charset="0"/>
                <a:cs typeface="Arial" panose="020B0604020202020204" pitchFamily="34" charset="0"/>
              </a:rPr>
              <a:t>)	</a:t>
            </a:r>
            <a:r>
              <a:rPr lang="de-DE" sz="2400" u="sng" dirty="0" err="1">
                <a:latin typeface="Arial" panose="020B0604020202020204" pitchFamily="34" charset="0"/>
                <a:cs typeface="Arial" panose="020B0604020202020204" pitchFamily="34" charset="0"/>
              </a:rPr>
              <a:t>Vorauss</a:t>
            </a:r>
            <a:r>
              <a:rPr lang="de-DE" sz="2400" u="sng" dirty="0">
                <a:latin typeface="Arial" panose="020B0604020202020204" pitchFamily="34" charset="0"/>
                <a:cs typeface="Arial" panose="020B0604020202020204" pitchFamily="34" charset="0"/>
              </a:rPr>
              <a:t>.</a:t>
            </a:r>
          </a:p>
          <a:p>
            <a:pPr defTabSz="360000">
              <a:lnSpc>
                <a:spcPct val="150000"/>
              </a:lnSpc>
            </a:pPr>
            <a:r>
              <a:rPr lang="de-DE" sz="2400" dirty="0">
                <a:latin typeface="Arial" panose="020B0604020202020204" pitchFamily="34" charset="0"/>
                <a:cs typeface="Arial" panose="020B0604020202020204" pitchFamily="34" charset="0"/>
              </a:rPr>
              <a:t>(1)	</a:t>
            </a:r>
            <a:r>
              <a:rPr lang="de-DE" sz="2400" u="sng" dirty="0">
                <a:latin typeface="Arial" panose="020B0604020202020204" pitchFamily="34" charset="0"/>
                <a:cs typeface="Arial" panose="020B0604020202020204" pitchFamily="34" charset="0"/>
              </a:rPr>
              <a:t>Formell</a:t>
            </a:r>
            <a:r>
              <a:rPr lang="de-DE" sz="2400" dirty="0">
                <a:latin typeface="Arial" panose="020B0604020202020204" pitchFamily="34" charset="0"/>
                <a:cs typeface="Arial" panose="020B0604020202020204" pitchFamily="34" charset="0"/>
              </a:rPr>
              <a:t>:	insbes. Zuständigkeit gemäß § 7 I VwVG, § 3 I Nr. 1 </a:t>
            </a:r>
            <a:r>
              <a:rPr lang="de-DE" sz="2400" dirty="0" err="1">
                <a:latin typeface="Arial" panose="020B0604020202020204" pitchFamily="34" charset="0"/>
                <a:cs typeface="Arial" panose="020B0604020202020204" pitchFamily="34" charset="0"/>
              </a:rPr>
              <a:t>BPolG</a:t>
            </a:r>
            <a:endParaRPr lang="de-DE" sz="2400" dirty="0">
              <a:latin typeface="Arial" panose="020B0604020202020204" pitchFamily="34" charset="0"/>
              <a:cs typeface="Arial" panose="020B0604020202020204" pitchFamily="34" charset="0"/>
            </a:endParaRPr>
          </a:p>
          <a:p>
            <a:pPr defTabSz="360000">
              <a:lnSpc>
                <a:spcPct val="150000"/>
              </a:lnSpc>
            </a:pPr>
            <a:r>
              <a:rPr lang="de-DE" sz="2400" dirty="0">
                <a:latin typeface="Arial" panose="020B0604020202020204" pitchFamily="34" charset="0"/>
                <a:cs typeface="Arial" panose="020B0604020202020204" pitchFamily="34" charset="0"/>
              </a:rPr>
              <a:t>						(Verfahren und Form: bei Realakt keine Vorgaben)</a:t>
            </a:r>
          </a:p>
          <a:p>
            <a:pPr defTabSz="360000">
              <a:lnSpc>
                <a:spcPct val="150000"/>
              </a:lnSpc>
            </a:pPr>
            <a:r>
              <a:rPr lang="de-DE" sz="2400" dirty="0">
                <a:latin typeface="Arial" panose="020B0604020202020204" pitchFamily="34" charset="0"/>
                <a:cs typeface="Arial" panose="020B0604020202020204" pitchFamily="34" charset="0"/>
              </a:rPr>
              <a:t>(2)	</a:t>
            </a:r>
            <a:r>
              <a:rPr lang="de-DE" sz="2400" u="sng" dirty="0">
                <a:latin typeface="Arial" panose="020B0604020202020204" pitchFamily="34" charset="0"/>
                <a:cs typeface="Arial" panose="020B0604020202020204" pitchFamily="34" charset="0"/>
              </a:rPr>
              <a:t>Materiell</a:t>
            </a:r>
          </a:p>
          <a:p>
            <a:pPr defTabSz="360000">
              <a:lnSpc>
                <a:spcPct val="150000"/>
              </a:lnSpc>
            </a:pPr>
            <a:r>
              <a:rPr lang="de-DE" sz="2400" dirty="0">
                <a:latin typeface="Arial" panose="020B0604020202020204" pitchFamily="34" charset="0"/>
                <a:cs typeface="Arial" panose="020B0604020202020204" pitchFamily="34" charset="0"/>
              </a:rPr>
              <a:t>(a)	</a:t>
            </a:r>
            <a:r>
              <a:rPr lang="de-DE" sz="2400" u="sng" dirty="0">
                <a:latin typeface="Arial" panose="020B0604020202020204" pitchFamily="34" charset="0"/>
                <a:cs typeface="Arial" panose="020B0604020202020204" pitchFamily="34" charset="0"/>
              </a:rPr>
              <a:t>Vollstreckungstitel</a:t>
            </a:r>
          </a:p>
          <a:p>
            <a:pPr defTabSz="360000">
              <a:lnSpc>
                <a:spcPct val="150000"/>
              </a:lnSpc>
            </a:pPr>
            <a:r>
              <a:rPr lang="de-DE" sz="2400" dirty="0">
                <a:latin typeface="Arial" panose="020B0604020202020204" pitchFamily="34" charset="0"/>
                <a:cs typeface="Arial" panose="020B0604020202020204" pitchFamily="34" charset="0"/>
              </a:rPr>
              <a:t>(</a:t>
            </a:r>
            <a:r>
              <a:rPr lang="de-DE" sz="2400" dirty="0" err="1">
                <a:latin typeface="Arial" panose="020B0604020202020204" pitchFamily="34" charset="0"/>
                <a:cs typeface="Arial" panose="020B0604020202020204" pitchFamily="34" charset="0"/>
              </a:rPr>
              <a:t>aa</a:t>
            </a:r>
            <a:r>
              <a:rPr lang="de-DE" sz="2400" dirty="0">
                <a:latin typeface="Arial" panose="020B0604020202020204" pitchFamily="34" charset="0"/>
                <a:cs typeface="Arial" panose="020B0604020202020204" pitchFamily="34" charset="0"/>
              </a:rPr>
              <a:t>)	HDU-VA: Platzverweis</a:t>
            </a:r>
          </a:p>
          <a:p>
            <a:pPr defTabSz="360000">
              <a:lnSpc>
                <a:spcPct val="150000"/>
              </a:lnSpc>
            </a:pPr>
            <a:r>
              <a:rPr lang="de-DE" sz="2400" dirty="0">
                <a:latin typeface="Arial" panose="020B0604020202020204" pitchFamily="34" charset="0"/>
                <a:cs typeface="Arial" panose="020B0604020202020204" pitchFamily="34" charset="0"/>
              </a:rPr>
              <a:t>(</a:t>
            </a:r>
            <a:r>
              <a:rPr lang="de-DE" sz="2400" dirty="0" err="1">
                <a:latin typeface="Arial" panose="020B0604020202020204" pitchFamily="34" charset="0"/>
                <a:cs typeface="Arial" panose="020B0604020202020204" pitchFamily="34" charset="0"/>
              </a:rPr>
              <a:t>bb</a:t>
            </a:r>
            <a:r>
              <a:rPr lang="de-DE" sz="2400" dirty="0">
                <a:latin typeface="Arial" panose="020B0604020202020204" pitchFamily="34" charset="0"/>
                <a:cs typeface="Arial" panose="020B0604020202020204" pitchFamily="34" charset="0"/>
              </a:rPr>
              <a:t>)	Wirksam mit Bekanntgabe: §§ 43, 41 VwVfG (keine Nichtigkeit: § 44 VwVfG)</a:t>
            </a:r>
          </a:p>
          <a:p>
            <a:pPr defTabSz="360000">
              <a:lnSpc>
                <a:spcPct val="150000"/>
              </a:lnSpc>
            </a:pPr>
            <a:r>
              <a:rPr lang="de-DE" sz="2400" dirty="0">
                <a:latin typeface="Arial" panose="020B0604020202020204" pitchFamily="34" charset="0"/>
                <a:cs typeface="Arial" panose="020B0604020202020204" pitchFamily="34" charset="0"/>
              </a:rPr>
              <a:t>(cc)	Vollstreckbar: sofort vollziehbar (§ 80 II 1 Nr. 2 VwGO)</a:t>
            </a:r>
          </a:p>
        </p:txBody>
      </p:sp>
      <p:sp>
        <p:nvSpPr>
          <p:cNvPr id="2" name="Foliennummernplatzhalter 1">
            <a:extLst>
              <a:ext uri="{FF2B5EF4-FFF2-40B4-BE49-F238E27FC236}">
                <a16:creationId xmlns:a16="http://schemas.microsoft.com/office/drawing/2014/main" id="{64866F5A-B9F8-4405-B1C7-8CCA4B07FC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95BAA8D1-34E3-DE9B-CF41-4C2171AE37A4}"/>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0CD9B70B-235D-FEEB-DD79-68BD34F08A23}"/>
              </a:ext>
            </a:extLst>
          </p:cNvPr>
          <p:cNvSpPr/>
          <p:nvPr/>
        </p:nvSpPr>
        <p:spPr>
          <a:xfrm>
            <a:off x="1" y="102357"/>
            <a:ext cx="2279276" cy="637231"/>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FALL 10</a:t>
            </a:r>
          </a:p>
        </p:txBody>
      </p:sp>
    </p:spTree>
    <p:extLst>
      <p:ext uri="{BB962C8B-B14F-4D97-AF65-F5344CB8AC3E}">
        <p14:creationId xmlns:p14="http://schemas.microsoft.com/office/powerpoint/2010/main" val="180189503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4">
                                            <p:txEl>
                                              <p:pRg st="5" end="5"/>
                                            </p:txEl>
                                          </p:spTgt>
                                        </p:tgtEl>
                                        <p:attrNameLst>
                                          <p:attrName>style.visibility</p:attrName>
                                        </p:attrNameLst>
                                      </p:cBhvr>
                                      <p:to>
                                        <p:strVal val="visible"/>
                                      </p:to>
                                    </p:set>
                                    <p:animEffect transition="in" filter="fade">
                                      <p:cBhvr>
                                        <p:cTn id="33" dur="1000"/>
                                        <p:tgtEl>
                                          <p:spTgt spid="4">
                                            <p:txEl>
                                              <p:pRg st="5" end="5"/>
                                            </p:txEl>
                                          </p:spTgt>
                                        </p:tgtEl>
                                      </p:cBhvr>
                                    </p:animEffect>
                                    <p:anim calcmode="lin" valueType="num">
                                      <p:cBhvr>
                                        <p:cTn id="34"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4">
                                            <p:txEl>
                                              <p:pRg st="6" end="6"/>
                                            </p:txEl>
                                          </p:spTgt>
                                        </p:tgtEl>
                                        <p:attrNameLst>
                                          <p:attrName>style.visibility</p:attrName>
                                        </p:attrNameLst>
                                      </p:cBhvr>
                                      <p:to>
                                        <p:strVal val="visible"/>
                                      </p:to>
                                    </p:set>
                                    <p:animEffect transition="in" filter="fade">
                                      <p:cBhvr>
                                        <p:cTn id="40" dur="1000"/>
                                        <p:tgtEl>
                                          <p:spTgt spid="4">
                                            <p:txEl>
                                              <p:pRg st="6" end="6"/>
                                            </p:txEl>
                                          </p:spTgt>
                                        </p:tgtEl>
                                      </p:cBhvr>
                                    </p:animEffect>
                                    <p:anim calcmode="lin" valueType="num">
                                      <p:cBhvr>
                                        <p:cTn id="41"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4">
                                            <p:txEl>
                                              <p:pRg st="7" end="7"/>
                                            </p:txEl>
                                          </p:spTgt>
                                        </p:tgtEl>
                                        <p:attrNameLst>
                                          <p:attrName>style.visibility</p:attrName>
                                        </p:attrNameLst>
                                      </p:cBhvr>
                                      <p:to>
                                        <p:strVal val="visible"/>
                                      </p:to>
                                    </p:set>
                                    <p:animEffect transition="in" filter="fade">
                                      <p:cBhvr>
                                        <p:cTn id="47" dur="1000"/>
                                        <p:tgtEl>
                                          <p:spTgt spid="4">
                                            <p:txEl>
                                              <p:pRg st="7" end="7"/>
                                            </p:txEl>
                                          </p:spTgt>
                                        </p:tgtEl>
                                      </p:cBhvr>
                                    </p:animEffect>
                                    <p:anim calcmode="lin" valueType="num">
                                      <p:cBhvr>
                                        <p:cTn id="48"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9"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4">
                                            <p:txEl>
                                              <p:pRg st="8" end="8"/>
                                            </p:txEl>
                                          </p:spTgt>
                                        </p:tgtEl>
                                        <p:attrNameLst>
                                          <p:attrName>style.visibility</p:attrName>
                                        </p:attrNameLst>
                                      </p:cBhvr>
                                      <p:to>
                                        <p:strVal val="visible"/>
                                      </p:to>
                                    </p:set>
                                    <p:animEffect transition="in" filter="fade">
                                      <p:cBhvr>
                                        <p:cTn id="54" dur="1000"/>
                                        <p:tgtEl>
                                          <p:spTgt spid="4">
                                            <p:txEl>
                                              <p:pRg st="8" end="8"/>
                                            </p:txEl>
                                          </p:spTgt>
                                        </p:tgtEl>
                                      </p:cBhvr>
                                    </p:animEffect>
                                    <p:anim calcmode="lin" valueType="num">
                                      <p:cBhvr>
                                        <p:cTn id="55"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6"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4">
                                            <p:txEl>
                                              <p:pRg st="9" end="9"/>
                                            </p:txEl>
                                          </p:spTgt>
                                        </p:tgtEl>
                                        <p:attrNameLst>
                                          <p:attrName>style.visibility</p:attrName>
                                        </p:attrNameLst>
                                      </p:cBhvr>
                                      <p:to>
                                        <p:strVal val="visible"/>
                                      </p:to>
                                    </p:set>
                                    <p:animEffect transition="in" filter="fade">
                                      <p:cBhvr>
                                        <p:cTn id="61" dur="1000"/>
                                        <p:tgtEl>
                                          <p:spTgt spid="4">
                                            <p:txEl>
                                              <p:pRg st="9" end="9"/>
                                            </p:txEl>
                                          </p:spTgt>
                                        </p:tgtEl>
                                      </p:cBhvr>
                                    </p:animEffect>
                                    <p:anim calcmode="lin" valueType="num">
                                      <p:cBhvr>
                                        <p:cTn id="62"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63"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4">
                                            <p:txEl>
                                              <p:pRg st="10" end="10"/>
                                            </p:txEl>
                                          </p:spTgt>
                                        </p:tgtEl>
                                        <p:attrNameLst>
                                          <p:attrName>style.visibility</p:attrName>
                                        </p:attrNameLst>
                                      </p:cBhvr>
                                      <p:to>
                                        <p:strVal val="visible"/>
                                      </p:to>
                                    </p:set>
                                    <p:animEffect transition="in" filter="fade">
                                      <p:cBhvr>
                                        <p:cTn id="68" dur="1000"/>
                                        <p:tgtEl>
                                          <p:spTgt spid="4">
                                            <p:txEl>
                                              <p:pRg st="10" end="10"/>
                                            </p:txEl>
                                          </p:spTgt>
                                        </p:tgtEl>
                                      </p:cBhvr>
                                    </p:animEffect>
                                    <p:anim calcmode="lin" valueType="num">
                                      <p:cBhvr>
                                        <p:cTn id="69"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70"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18525" cy="6389011"/>
          </a:xfrm>
          <a:prstGeom prst="rect">
            <a:avLst/>
          </a:prstGeom>
          <a:noFill/>
        </p:spPr>
        <p:txBody>
          <a:bodyPr wrap="square" lIns="180000" tIns="180000" rIns="180000" bIns="180000" rtlCol="0">
            <a:spAutoFit/>
          </a:bodyPr>
          <a:lstStyle/>
          <a:p>
            <a:pPr defTabSz="360000">
              <a:lnSpc>
                <a:spcPct val="150000"/>
              </a:lnSpc>
            </a:pPr>
            <a:r>
              <a:rPr lang="de-DE" sz="2400" dirty="0">
                <a:latin typeface="Arial" panose="020B0604020202020204" pitchFamily="34" charset="0"/>
                <a:cs typeface="Arial" panose="020B0604020202020204" pitchFamily="34" charset="0"/>
              </a:rPr>
              <a:t>(b)	</a:t>
            </a:r>
            <a:r>
              <a:rPr lang="de-DE" sz="2400" u="sng" dirty="0">
                <a:latin typeface="Arial" panose="020B0604020202020204" pitchFamily="34" charset="0"/>
                <a:cs typeface="Arial" panose="020B0604020202020204" pitchFamily="34" charset="0"/>
              </a:rPr>
              <a:t>Art und Weise</a:t>
            </a:r>
          </a:p>
          <a:p>
            <a:pPr defTabSz="360000">
              <a:lnSpc>
                <a:spcPct val="150000"/>
              </a:lnSpc>
            </a:pPr>
            <a:r>
              <a:rPr lang="de-DE" sz="2400" dirty="0">
                <a:latin typeface="Arial" panose="020B0604020202020204" pitchFamily="34" charset="0"/>
                <a:cs typeface="Arial" panose="020B0604020202020204" pitchFamily="34" charset="0"/>
              </a:rPr>
              <a:t>(</a:t>
            </a:r>
            <a:r>
              <a:rPr lang="de-DE" sz="2400" dirty="0" err="1">
                <a:latin typeface="Arial" panose="020B0604020202020204" pitchFamily="34" charset="0"/>
                <a:cs typeface="Arial" panose="020B0604020202020204" pitchFamily="34" charset="0"/>
              </a:rPr>
              <a:t>aa</a:t>
            </a:r>
            <a:r>
              <a:rPr lang="de-DE" sz="2400" dirty="0">
                <a:latin typeface="Arial" panose="020B0604020202020204" pitchFamily="34" charset="0"/>
                <a:cs typeface="Arial" panose="020B0604020202020204" pitchFamily="34" charset="0"/>
              </a:rPr>
              <a:t>)	Schriftliche Androhung (§ 13 I VwVG) fehlt, aber entbehrlich</a:t>
            </a:r>
          </a:p>
          <a:p>
            <a:pPr defTabSz="360000">
              <a:lnSpc>
                <a:spcPct val="150000"/>
              </a:lnSpc>
            </a:pPr>
            <a:r>
              <a:rPr lang="de-DE" sz="2400" i="1" dirty="0">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 §§ 13 I, 6 II VwVG „erst recht“: Vollstreckung ist ohne vorausgehenden 					HDU-VA und ohne Androhung möglich, dann „erst recht“ mit HDU-VA und 				mit Androhung, wenn nur Schriftform fehlt (Eilfall liegt vor: „notwendig“ i.S.v. 			§ 6 II VwVG)</a:t>
            </a:r>
            <a:endParaRPr lang="de-DE" sz="2400" i="1" dirty="0">
              <a:latin typeface="Arial" panose="020B0604020202020204" pitchFamily="34" charset="0"/>
              <a:cs typeface="Arial" panose="020B0604020202020204" pitchFamily="34" charset="0"/>
            </a:endParaRPr>
          </a:p>
          <a:p>
            <a:pPr defTabSz="360000">
              <a:lnSpc>
                <a:spcPct val="150000"/>
              </a:lnSpc>
            </a:pPr>
            <a:r>
              <a:rPr lang="de-DE" sz="2400" i="1" dirty="0">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	→ i.Ü. in § 13 II </a:t>
            </a:r>
            <a:r>
              <a:rPr lang="de-DE" sz="2400" dirty="0" err="1">
                <a:latin typeface="Arial" panose="020B0604020202020204" pitchFamily="34" charset="0"/>
                <a:cs typeface="Arial" panose="020B0604020202020204" pitchFamily="34" charset="0"/>
              </a:rPr>
              <a:t>UZwG</a:t>
            </a:r>
            <a:r>
              <a:rPr lang="de-DE" sz="2400" dirty="0">
                <a:latin typeface="Arial" panose="020B0604020202020204" pitchFamily="34" charset="0"/>
                <a:cs typeface="Arial" panose="020B0604020202020204" pitchFamily="34" charset="0"/>
              </a:rPr>
              <a:t> (Androhung von Wasserwerfern) Schriftform unnötig</a:t>
            </a:r>
          </a:p>
          <a:p>
            <a:pPr defTabSz="360000">
              <a:lnSpc>
                <a:spcPct val="150000"/>
              </a:lnSpc>
            </a:pPr>
            <a:r>
              <a:rPr lang="de-DE" sz="2400" dirty="0">
                <a:latin typeface="Arial" panose="020B0604020202020204" pitchFamily="34" charset="0"/>
                <a:cs typeface="Arial" panose="020B0604020202020204" pitchFamily="34" charset="0"/>
              </a:rPr>
              <a:t>(</a:t>
            </a:r>
            <a:r>
              <a:rPr lang="de-DE" sz="2400" dirty="0" err="1">
                <a:latin typeface="Arial" panose="020B0604020202020204" pitchFamily="34" charset="0"/>
                <a:cs typeface="Arial" panose="020B0604020202020204" pitchFamily="34" charset="0"/>
              </a:rPr>
              <a:t>bb</a:t>
            </a:r>
            <a:r>
              <a:rPr lang="de-DE" sz="2400" dirty="0">
                <a:latin typeface="Arial" panose="020B0604020202020204" pitchFamily="34" charset="0"/>
                <a:cs typeface="Arial" panose="020B0604020202020204" pitchFamily="34" charset="0"/>
              </a:rPr>
              <a:t>)	Festsetzung (§ 14 VwVG) liegt vor (Schriftform unnötig)</a:t>
            </a:r>
            <a:endParaRPr lang="de-DE" sz="2400" i="1" dirty="0">
              <a:latin typeface="Arial" panose="020B0604020202020204" pitchFamily="34" charset="0"/>
              <a:cs typeface="Arial" panose="020B0604020202020204" pitchFamily="34" charset="0"/>
            </a:endParaRPr>
          </a:p>
          <a:p>
            <a:pPr defTabSz="360000">
              <a:lnSpc>
                <a:spcPct val="150000"/>
              </a:lnSpc>
            </a:pPr>
            <a:r>
              <a:rPr lang="de-DE" sz="2400" dirty="0">
                <a:latin typeface="Arial" panose="020B0604020202020204" pitchFamily="34" charset="0"/>
                <a:cs typeface="Arial" panose="020B0604020202020204" pitchFamily="34" charset="0"/>
              </a:rPr>
              <a:t>(cc)	Anwendung (§ 15 VwVG)</a:t>
            </a:r>
          </a:p>
          <a:p>
            <a:pPr defTabSz="360000">
              <a:lnSpc>
                <a:spcPct val="150000"/>
              </a:lnSpc>
            </a:pPr>
            <a:r>
              <a:rPr lang="de-DE" sz="2400" i="1" dirty="0">
                <a:latin typeface="Arial" panose="020B0604020202020204" pitchFamily="34" charset="0"/>
                <a:cs typeface="Arial" panose="020B0604020202020204" pitchFamily="34" charset="0"/>
              </a:rPr>
              <a:t>		→ </a:t>
            </a:r>
            <a:r>
              <a:rPr lang="de-DE" sz="2400" dirty="0">
                <a:latin typeface="Arial" panose="020B0604020202020204" pitchFamily="34" charset="0"/>
                <a:cs typeface="Arial" panose="020B0604020202020204" pitchFamily="34" charset="0"/>
              </a:rPr>
              <a:t>Richtiges Zwangsmittel unmittelbarer Zwang: §§ 9 II, 12 VwVG</a:t>
            </a:r>
          </a:p>
          <a:p>
            <a:pPr defTabSz="360000">
              <a:lnSpc>
                <a:spcPct val="150000"/>
              </a:lnSpc>
            </a:pPr>
            <a:r>
              <a:rPr lang="de-DE" sz="2400" i="1" dirty="0">
                <a:latin typeface="Arial" panose="020B0604020202020204" pitchFamily="34" charset="0"/>
                <a:cs typeface="Arial" panose="020B0604020202020204" pitchFamily="34" charset="0"/>
              </a:rPr>
              <a:t>		→ </a:t>
            </a:r>
            <a:r>
              <a:rPr lang="de-DE" sz="2400" dirty="0">
                <a:latin typeface="Arial" panose="020B0604020202020204" pitchFamily="34" charset="0"/>
                <a:cs typeface="Arial" panose="020B0604020202020204" pitchFamily="34" charset="0"/>
              </a:rPr>
              <a:t>Wasserwerfer als unmittelbarer Zwang: §§ 1 I, 2 I, III </a:t>
            </a:r>
            <a:r>
              <a:rPr lang="de-DE" sz="2400" dirty="0" err="1">
                <a:latin typeface="Arial" panose="020B0604020202020204" pitchFamily="34" charset="0"/>
                <a:cs typeface="Arial" panose="020B0604020202020204" pitchFamily="34" charset="0"/>
              </a:rPr>
              <a:t>UZwG</a:t>
            </a:r>
            <a:endParaRPr lang="de-DE" sz="2400" dirty="0">
              <a:latin typeface="Arial" panose="020B0604020202020204" pitchFamily="34" charset="0"/>
              <a:cs typeface="Arial" panose="020B0604020202020204" pitchFamily="34" charset="0"/>
            </a:endParaRPr>
          </a:p>
        </p:txBody>
      </p:sp>
      <p:sp>
        <p:nvSpPr>
          <p:cNvPr id="2" name="Foliennummernplatzhalter 1">
            <a:extLst>
              <a:ext uri="{FF2B5EF4-FFF2-40B4-BE49-F238E27FC236}">
                <a16:creationId xmlns:a16="http://schemas.microsoft.com/office/drawing/2014/main" id="{64866F5A-B9F8-4405-B1C7-8CCA4B07FC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7B6BA0D0-7216-A822-0ACB-96057C193DCA}"/>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C7F227DF-6054-5A9C-7B47-F070246C26BF}"/>
              </a:ext>
            </a:extLst>
          </p:cNvPr>
          <p:cNvSpPr/>
          <p:nvPr/>
        </p:nvSpPr>
        <p:spPr>
          <a:xfrm>
            <a:off x="1" y="102357"/>
            <a:ext cx="2164976" cy="643955"/>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FALL 10</a:t>
            </a:r>
          </a:p>
        </p:txBody>
      </p:sp>
    </p:spTree>
    <p:extLst>
      <p:ext uri="{BB962C8B-B14F-4D97-AF65-F5344CB8AC3E}">
        <p14:creationId xmlns:p14="http://schemas.microsoft.com/office/powerpoint/2010/main" val="2566601699"/>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18525" cy="5835013"/>
          </a:xfrm>
          <a:prstGeom prst="rect">
            <a:avLst/>
          </a:prstGeom>
          <a:noFill/>
        </p:spPr>
        <p:txBody>
          <a:bodyPr wrap="square" lIns="180000" tIns="180000" rIns="180000" bIns="180000" rtlCol="0">
            <a:spAutoFit/>
          </a:bodyPr>
          <a:lstStyle/>
          <a:p>
            <a:pPr defTabSz="360000">
              <a:lnSpc>
                <a:spcPct val="150000"/>
              </a:lnSpc>
            </a:pPr>
            <a:r>
              <a:rPr lang="de-DE" sz="2400" dirty="0">
                <a:latin typeface="Arial" panose="020B0604020202020204" pitchFamily="34" charset="0"/>
                <a:cs typeface="Arial" panose="020B0604020202020204" pitchFamily="34" charset="0"/>
              </a:rPr>
              <a:t>(c)		</a:t>
            </a:r>
            <a:r>
              <a:rPr lang="de-DE" sz="2400" u="sng" dirty="0">
                <a:latin typeface="Arial" panose="020B0604020202020204" pitchFamily="34" charset="0"/>
                <a:cs typeface="Arial" panose="020B0604020202020204" pitchFamily="34" charset="0"/>
              </a:rPr>
              <a:t>Kein Vollstreckungshindernis</a:t>
            </a:r>
            <a:r>
              <a:rPr lang="de-DE" sz="2400" dirty="0">
                <a:latin typeface="Arial" panose="020B0604020202020204" pitchFamily="34" charset="0"/>
                <a:cs typeface="Arial" panose="020B0604020202020204" pitchFamily="34" charset="0"/>
              </a:rPr>
              <a:t>: vgl. § 15 III VwVG</a:t>
            </a:r>
          </a:p>
          <a:p>
            <a:pPr defTabSz="360000">
              <a:lnSpc>
                <a:spcPct val="150000"/>
              </a:lnSpc>
            </a:pPr>
            <a:r>
              <a:rPr lang="de-DE" sz="2400" dirty="0">
                <a:latin typeface="Arial" panose="020B0604020202020204" pitchFamily="34" charset="0"/>
                <a:cs typeface="Arial" panose="020B0604020202020204" pitchFamily="34" charset="0"/>
              </a:rPr>
              <a:t>cc)	</a:t>
            </a:r>
            <a:r>
              <a:rPr lang="de-DE" sz="2400" u="sng" dirty="0">
                <a:latin typeface="Arial" panose="020B0604020202020204" pitchFamily="34" charset="0"/>
                <a:cs typeface="Arial" panose="020B0604020202020204" pitchFamily="34" charset="0"/>
              </a:rPr>
              <a:t>RF</a:t>
            </a:r>
            <a:r>
              <a:rPr lang="de-DE" sz="2400" dirty="0">
                <a:latin typeface="Arial" panose="020B0604020202020204" pitchFamily="34" charset="0"/>
                <a:cs typeface="Arial" panose="020B0604020202020204" pitchFamily="34" charset="0"/>
              </a:rPr>
              <a:t>: Ermessen (§ 6 VwVG) unter Wahrung der Verhältnismäßigkeit (§ 4 </a:t>
            </a:r>
            <a:r>
              <a:rPr lang="de-DE" sz="2400" dirty="0" err="1">
                <a:latin typeface="Arial" panose="020B0604020202020204" pitchFamily="34" charset="0"/>
                <a:cs typeface="Arial" panose="020B0604020202020204" pitchFamily="34" charset="0"/>
              </a:rPr>
              <a:t>UZwG</a:t>
            </a:r>
            <a:r>
              <a:rPr lang="de-DE" sz="2400" dirty="0">
                <a:latin typeface="Arial" panose="020B0604020202020204" pitchFamily="34" charset="0"/>
                <a:cs typeface="Arial" panose="020B0604020202020204" pitchFamily="34" charset="0"/>
              </a:rPr>
              <a:t>)</a:t>
            </a:r>
            <a:endParaRPr lang="de-DE" sz="2400" u="sng" dirty="0">
              <a:latin typeface="Arial" panose="020B0604020202020204" pitchFamily="34" charset="0"/>
              <a:cs typeface="Arial" panose="020B0604020202020204" pitchFamily="34" charset="0"/>
            </a:endParaRPr>
          </a:p>
          <a:p>
            <a:pPr defTabSz="360000">
              <a:lnSpc>
                <a:spcPct val="150000"/>
              </a:lnSpc>
            </a:pPr>
            <a:r>
              <a:rPr lang="de-DE" sz="2400" i="1" dirty="0">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 Ermessensfehler (§ 40 VwVfG): Überschreitung?</a:t>
            </a:r>
          </a:p>
          <a:p>
            <a:pPr defTabSz="360000">
              <a:lnSpc>
                <a:spcPct val="150000"/>
              </a:lnSpc>
            </a:pPr>
            <a:r>
              <a:rPr lang="de-DE" sz="2400" dirty="0">
                <a:latin typeface="Arial" panose="020B0604020202020204" pitchFamily="34" charset="0"/>
                <a:cs typeface="Arial" panose="020B0604020202020204" pitchFamily="34" charset="0"/>
              </a:rPr>
              <a:t>(1)	</a:t>
            </a:r>
            <a:r>
              <a:rPr lang="de-DE" sz="2400" u="sng" dirty="0">
                <a:latin typeface="Arial" panose="020B0604020202020204" pitchFamily="34" charset="0"/>
                <a:cs typeface="Arial" panose="020B0604020202020204" pitchFamily="34" charset="0"/>
              </a:rPr>
              <a:t>Unverhältnismäßigkeit wegen Grundrechten?</a:t>
            </a:r>
          </a:p>
          <a:p>
            <a:pPr defTabSz="360000">
              <a:lnSpc>
                <a:spcPct val="150000"/>
              </a:lnSpc>
            </a:pPr>
            <a:r>
              <a:rPr lang="de-DE" sz="2400" dirty="0">
                <a:latin typeface="Arial" panose="020B0604020202020204" pitchFamily="34" charset="0"/>
                <a:cs typeface="Arial" panose="020B0604020202020204" pitchFamily="34" charset="0"/>
              </a:rPr>
              <a:t>(a)	</a:t>
            </a:r>
            <a:r>
              <a:rPr lang="de-DE" sz="2400" u="sng" dirty="0">
                <a:latin typeface="Arial" panose="020B0604020202020204" pitchFamily="34" charset="0"/>
                <a:cs typeface="Arial" panose="020B0604020202020204" pitchFamily="34" charset="0"/>
              </a:rPr>
              <a:t>Art. 2 II 1 GG (körperliche Unversehrtheit)</a:t>
            </a:r>
          </a:p>
          <a:p>
            <a:pPr defTabSz="360000">
              <a:lnSpc>
                <a:spcPct val="150000"/>
              </a:lnSpc>
            </a:pPr>
            <a:r>
              <a:rPr lang="de-DE" sz="2400" dirty="0">
                <a:latin typeface="Arial" panose="020B0604020202020204" pitchFamily="34" charset="0"/>
                <a:cs typeface="Arial" panose="020B0604020202020204" pitchFamily="34" charset="0"/>
              </a:rPr>
              <a:t>		(-),	stufenweise Steigerung des Wasserstrahls</a:t>
            </a:r>
          </a:p>
          <a:p>
            <a:pPr defTabSz="360000">
              <a:lnSpc>
                <a:spcPct val="150000"/>
              </a:lnSpc>
            </a:pPr>
            <a:r>
              <a:rPr lang="de-DE" sz="2400" dirty="0">
                <a:latin typeface="Arial" panose="020B0604020202020204" pitchFamily="34" charset="0"/>
                <a:cs typeface="Arial" panose="020B0604020202020204" pitchFamily="34" charset="0"/>
              </a:rPr>
              <a:t>		(-),	nicht zielgerichtet gegen K</a:t>
            </a:r>
          </a:p>
          <a:p>
            <a:pPr defTabSz="360000">
              <a:lnSpc>
                <a:spcPct val="150000"/>
              </a:lnSpc>
            </a:pPr>
            <a:r>
              <a:rPr lang="de-DE" sz="2400" dirty="0">
                <a:latin typeface="Arial" panose="020B0604020202020204" pitchFamily="34" charset="0"/>
                <a:cs typeface="Arial" panose="020B0604020202020204" pitchFamily="34" charset="0"/>
              </a:rPr>
              <a:t>		(-),	verbotene Versammlung</a:t>
            </a:r>
          </a:p>
          <a:p>
            <a:pPr defTabSz="360000">
              <a:lnSpc>
                <a:spcPct val="150000"/>
              </a:lnSpc>
            </a:pPr>
            <a:r>
              <a:rPr lang="de-DE" sz="2400" dirty="0">
                <a:latin typeface="Arial" panose="020B0604020202020204" pitchFamily="34" charset="0"/>
                <a:cs typeface="Arial" panose="020B0604020202020204" pitchFamily="34" charset="0"/>
              </a:rPr>
              <a:t>		(-),	quasi Selbstgefährdung von K</a:t>
            </a:r>
          </a:p>
          <a:p>
            <a:pPr defTabSz="360000">
              <a:lnSpc>
                <a:spcPct val="150000"/>
              </a:lnSpc>
            </a:pPr>
            <a:r>
              <a:rPr lang="de-DE" sz="2400" dirty="0">
                <a:latin typeface="Arial" panose="020B0604020202020204" pitchFamily="34" charset="0"/>
                <a:cs typeface="Arial" panose="020B0604020202020204" pitchFamily="34" charset="0"/>
              </a:rPr>
              <a:t>		(-),	Wegtragen der Demonstranten nicht gleich effektiv</a:t>
            </a:r>
          </a:p>
        </p:txBody>
      </p:sp>
      <p:sp>
        <p:nvSpPr>
          <p:cNvPr id="2" name="Foliennummernplatzhalter 1">
            <a:extLst>
              <a:ext uri="{FF2B5EF4-FFF2-40B4-BE49-F238E27FC236}">
                <a16:creationId xmlns:a16="http://schemas.microsoft.com/office/drawing/2014/main" id="{64866F5A-B9F8-4405-B1C7-8CCA4B07FC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B9136F7D-9190-57F4-8A16-24A7ECFB7C6F}"/>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B3D27962-B069-10F7-2C0C-60B1DB6DF430}"/>
              </a:ext>
            </a:extLst>
          </p:cNvPr>
          <p:cNvSpPr/>
          <p:nvPr/>
        </p:nvSpPr>
        <p:spPr>
          <a:xfrm>
            <a:off x="0" y="102357"/>
            <a:ext cx="2212041" cy="596890"/>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FALL 10</a:t>
            </a:r>
          </a:p>
        </p:txBody>
      </p:sp>
    </p:spTree>
    <p:extLst>
      <p:ext uri="{BB962C8B-B14F-4D97-AF65-F5344CB8AC3E}">
        <p14:creationId xmlns:p14="http://schemas.microsoft.com/office/powerpoint/2010/main" val="235877463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1000"/>
                                        <p:tgtEl>
                                          <p:spTgt spid="4">
                                            <p:txEl>
                                              <p:pRg st="2" end="2"/>
                                            </p:txEl>
                                          </p:spTgt>
                                        </p:tgtEl>
                                      </p:cBhvr>
                                    </p:animEffect>
                                    <p:anim calcmode="lin" valueType="num">
                                      <p:cBhvr>
                                        <p:cTn id="1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1000"/>
                                        <p:tgtEl>
                                          <p:spTgt spid="4">
                                            <p:txEl>
                                              <p:pRg st="3" end="3"/>
                                            </p:txEl>
                                          </p:spTgt>
                                        </p:tgtEl>
                                      </p:cBhvr>
                                    </p:animEffect>
                                    <p:anim calcmode="lin" valueType="num">
                                      <p:cBhvr>
                                        <p:cTn id="20"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animEffect transition="in" filter="fade">
                                      <p:cBhvr>
                                        <p:cTn id="26" dur="1000"/>
                                        <p:tgtEl>
                                          <p:spTgt spid="4">
                                            <p:txEl>
                                              <p:pRg st="4" end="4"/>
                                            </p:txEl>
                                          </p:spTgt>
                                        </p:tgtEl>
                                      </p:cBhvr>
                                    </p:animEffect>
                                    <p:anim calcmode="lin" valueType="num">
                                      <p:cBhvr>
                                        <p:cTn id="27"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5" end="5"/>
                                            </p:txEl>
                                          </p:spTgt>
                                        </p:tgtEl>
                                        <p:attrNameLst>
                                          <p:attrName>style.visibility</p:attrName>
                                        </p:attrNameLst>
                                      </p:cBhvr>
                                      <p:to>
                                        <p:strVal val="visible"/>
                                      </p:to>
                                    </p:set>
                                    <p:animEffect transition="in" filter="fade">
                                      <p:cBhvr>
                                        <p:cTn id="33" dur="1000"/>
                                        <p:tgtEl>
                                          <p:spTgt spid="4">
                                            <p:txEl>
                                              <p:pRg st="5" end="5"/>
                                            </p:txEl>
                                          </p:spTgt>
                                        </p:tgtEl>
                                      </p:cBhvr>
                                    </p:animEffect>
                                    <p:anim calcmode="lin" valueType="num">
                                      <p:cBhvr>
                                        <p:cTn id="34"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4">
                                            <p:txEl>
                                              <p:pRg st="6" end="6"/>
                                            </p:txEl>
                                          </p:spTgt>
                                        </p:tgtEl>
                                        <p:attrNameLst>
                                          <p:attrName>style.visibility</p:attrName>
                                        </p:attrNameLst>
                                      </p:cBhvr>
                                      <p:to>
                                        <p:strVal val="visible"/>
                                      </p:to>
                                    </p:set>
                                    <p:animEffect transition="in" filter="fade">
                                      <p:cBhvr>
                                        <p:cTn id="40" dur="1000"/>
                                        <p:tgtEl>
                                          <p:spTgt spid="4">
                                            <p:txEl>
                                              <p:pRg st="6" end="6"/>
                                            </p:txEl>
                                          </p:spTgt>
                                        </p:tgtEl>
                                      </p:cBhvr>
                                    </p:animEffect>
                                    <p:anim calcmode="lin" valueType="num">
                                      <p:cBhvr>
                                        <p:cTn id="41"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4">
                                            <p:txEl>
                                              <p:pRg st="7" end="7"/>
                                            </p:txEl>
                                          </p:spTgt>
                                        </p:tgtEl>
                                        <p:attrNameLst>
                                          <p:attrName>style.visibility</p:attrName>
                                        </p:attrNameLst>
                                      </p:cBhvr>
                                      <p:to>
                                        <p:strVal val="visible"/>
                                      </p:to>
                                    </p:set>
                                    <p:animEffect transition="in" filter="fade">
                                      <p:cBhvr>
                                        <p:cTn id="47" dur="1000"/>
                                        <p:tgtEl>
                                          <p:spTgt spid="4">
                                            <p:txEl>
                                              <p:pRg st="7" end="7"/>
                                            </p:txEl>
                                          </p:spTgt>
                                        </p:tgtEl>
                                      </p:cBhvr>
                                    </p:animEffect>
                                    <p:anim calcmode="lin" valueType="num">
                                      <p:cBhvr>
                                        <p:cTn id="48"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9"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4">
                                            <p:txEl>
                                              <p:pRg st="8" end="8"/>
                                            </p:txEl>
                                          </p:spTgt>
                                        </p:tgtEl>
                                        <p:attrNameLst>
                                          <p:attrName>style.visibility</p:attrName>
                                        </p:attrNameLst>
                                      </p:cBhvr>
                                      <p:to>
                                        <p:strVal val="visible"/>
                                      </p:to>
                                    </p:set>
                                    <p:animEffect transition="in" filter="fade">
                                      <p:cBhvr>
                                        <p:cTn id="54" dur="1000"/>
                                        <p:tgtEl>
                                          <p:spTgt spid="4">
                                            <p:txEl>
                                              <p:pRg st="8" end="8"/>
                                            </p:txEl>
                                          </p:spTgt>
                                        </p:tgtEl>
                                      </p:cBhvr>
                                    </p:animEffect>
                                    <p:anim calcmode="lin" valueType="num">
                                      <p:cBhvr>
                                        <p:cTn id="55"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6"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4">
                                            <p:txEl>
                                              <p:pRg st="9" end="9"/>
                                            </p:txEl>
                                          </p:spTgt>
                                        </p:tgtEl>
                                        <p:attrNameLst>
                                          <p:attrName>style.visibility</p:attrName>
                                        </p:attrNameLst>
                                      </p:cBhvr>
                                      <p:to>
                                        <p:strVal val="visible"/>
                                      </p:to>
                                    </p:set>
                                    <p:animEffect transition="in" filter="fade">
                                      <p:cBhvr>
                                        <p:cTn id="61" dur="1000"/>
                                        <p:tgtEl>
                                          <p:spTgt spid="4">
                                            <p:txEl>
                                              <p:pRg st="9" end="9"/>
                                            </p:txEl>
                                          </p:spTgt>
                                        </p:tgtEl>
                                      </p:cBhvr>
                                    </p:animEffect>
                                    <p:anim calcmode="lin" valueType="num">
                                      <p:cBhvr>
                                        <p:cTn id="62"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63"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18525" cy="5835013"/>
          </a:xfrm>
          <a:prstGeom prst="rect">
            <a:avLst/>
          </a:prstGeom>
          <a:noFill/>
        </p:spPr>
        <p:txBody>
          <a:bodyPr wrap="square" lIns="180000" tIns="180000" rIns="180000" bIns="180000" rtlCol="0">
            <a:spAutoFit/>
          </a:bodyPr>
          <a:lstStyle/>
          <a:p>
            <a:pPr defTabSz="360000">
              <a:lnSpc>
                <a:spcPct val="150000"/>
              </a:lnSpc>
            </a:pPr>
            <a:r>
              <a:rPr lang="de-DE" sz="2400" dirty="0">
                <a:latin typeface="Arial" panose="020B0604020202020204" pitchFamily="34" charset="0"/>
                <a:cs typeface="Arial" panose="020B0604020202020204" pitchFamily="34" charset="0"/>
              </a:rPr>
              <a:t>(b)	</a:t>
            </a:r>
            <a:r>
              <a:rPr lang="de-DE" sz="2400" u="sng" dirty="0">
                <a:latin typeface="Arial" panose="020B0604020202020204" pitchFamily="34" charset="0"/>
                <a:cs typeface="Arial" panose="020B0604020202020204" pitchFamily="34" charset="0"/>
              </a:rPr>
              <a:t>Art. 8 I GG (Versammlungsfreiheit)</a:t>
            </a:r>
          </a:p>
          <a:p>
            <a:pPr defTabSz="360000">
              <a:lnSpc>
                <a:spcPct val="150000"/>
              </a:lnSpc>
            </a:pPr>
            <a:r>
              <a:rPr lang="de-DE" sz="2400" dirty="0">
                <a:latin typeface="Arial" panose="020B0604020202020204" pitchFamily="34" charset="0"/>
                <a:cs typeface="Arial" panose="020B0604020202020204" pitchFamily="34" charset="0"/>
              </a:rPr>
              <a:t>		→		Kommunikationsanliegen als Schwerpunkt, selbst wenn Blockade der 					Gleise beabsichtigt sein sollte (SV offen)</a:t>
            </a:r>
          </a:p>
          <a:p>
            <a:pPr defTabSz="360000">
              <a:lnSpc>
                <a:spcPct val="150000"/>
              </a:lnSpc>
            </a:pPr>
            <a:r>
              <a:rPr lang="de-DE" sz="2400" dirty="0">
                <a:latin typeface="Arial" panose="020B0604020202020204" pitchFamily="34" charset="0"/>
                <a:cs typeface="Arial" panose="020B0604020202020204" pitchFamily="34" charset="0"/>
              </a:rPr>
              <a:t>		→		aber fraglich, ob Versammlung „friedlich“ i.S.v. Art. 8 I GG</a:t>
            </a:r>
          </a:p>
          <a:p>
            <a:pPr defTabSz="360000">
              <a:lnSpc>
                <a:spcPct val="150000"/>
              </a:lnSpc>
            </a:pPr>
            <a:r>
              <a:rPr lang="de-DE" sz="2400" dirty="0">
                <a:latin typeface="Arial" panose="020B0604020202020204" pitchFamily="34" charset="0"/>
                <a:cs typeface="Arial" panose="020B0604020202020204" pitchFamily="34" charset="0"/>
              </a:rPr>
              <a:t>				(-), 	wenn Versammlung gewalttätigen, aufrührerischen Verlauf nimmt</a:t>
            </a:r>
          </a:p>
          <a:p>
            <a:pPr defTabSz="360000">
              <a:lnSpc>
                <a:spcPct val="150000"/>
              </a:lnSpc>
            </a:pPr>
            <a:r>
              <a:rPr lang="de-DE" sz="2400" dirty="0">
                <a:latin typeface="Arial" panose="020B0604020202020204" pitchFamily="34" charset="0"/>
                <a:cs typeface="Arial" panose="020B0604020202020204" pitchFamily="34" charset="0"/>
              </a:rPr>
              <a:t>						(aggressive Ausschreitungen von einigem Gewicht)</a:t>
            </a:r>
          </a:p>
          <a:p>
            <a:pPr defTabSz="360000">
              <a:lnSpc>
                <a:spcPct val="150000"/>
              </a:lnSpc>
            </a:pPr>
            <a:r>
              <a:rPr lang="de-DE" sz="2400" dirty="0">
                <a:latin typeface="Arial" panose="020B0604020202020204" pitchFamily="34" charset="0"/>
                <a:cs typeface="Arial" panose="020B0604020202020204" pitchFamily="34" charset="0"/>
              </a:rPr>
              <a:t>						→ Barrikaden als Schutzvorkehrungen (wohl) noch „friedlich“										(sonst nur Art. 2 I GG)</a:t>
            </a:r>
          </a:p>
          <a:p>
            <a:pPr defTabSz="360000">
              <a:lnSpc>
                <a:spcPct val="150000"/>
              </a:lnSpc>
            </a:pPr>
            <a:r>
              <a:rPr lang="de-DE" sz="2400" dirty="0">
                <a:latin typeface="Arial" panose="020B0604020202020204" pitchFamily="34" charset="0"/>
                <a:cs typeface="Arial" panose="020B0604020202020204" pitchFamily="34" charset="0"/>
              </a:rPr>
              <a:t>		→		auch verbotene Versammlung fällt </a:t>
            </a:r>
            <a:r>
              <a:rPr lang="de-DE" sz="2400" dirty="0" err="1">
                <a:latin typeface="Arial" panose="020B0604020202020204" pitchFamily="34" charset="0"/>
                <a:cs typeface="Arial" panose="020B0604020202020204" pitchFamily="34" charset="0"/>
              </a:rPr>
              <a:t>grds</a:t>
            </a:r>
            <a:r>
              <a:rPr lang="de-DE" sz="2400" dirty="0">
                <a:latin typeface="Arial" panose="020B0604020202020204" pitchFamily="34" charset="0"/>
                <a:cs typeface="Arial" panose="020B0604020202020204" pitchFamily="34" charset="0"/>
              </a:rPr>
              <a:t>. unter Art. 8 I GG</a:t>
            </a:r>
          </a:p>
          <a:p>
            <a:pPr defTabSz="360000">
              <a:lnSpc>
                <a:spcPct val="150000"/>
              </a:lnSpc>
            </a:pPr>
            <a:r>
              <a:rPr lang="de-DE" sz="2400" dirty="0">
                <a:latin typeface="Arial" panose="020B0604020202020204" pitchFamily="34" charset="0"/>
                <a:cs typeface="Arial" panose="020B0604020202020204" pitchFamily="34" charset="0"/>
              </a:rPr>
              <a:t>		→		aber jedenfalls nicht unverhältnismäßig (s. oben, Art. 2 II 1 GG)</a:t>
            </a:r>
          </a:p>
        </p:txBody>
      </p:sp>
      <p:sp>
        <p:nvSpPr>
          <p:cNvPr id="2" name="Foliennummernplatzhalter 1">
            <a:extLst>
              <a:ext uri="{FF2B5EF4-FFF2-40B4-BE49-F238E27FC236}">
                <a16:creationId xmlns:a16="http://schemas.microsoft.com/office/drawing/2014/main" id="{64866F5A-B9F8-4405-B1C7-8CCA4B07FC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D104BA0E-7593-4E4C-8852-AC3B605CCDB7}"/>
              </a:ext>
            </a:extLst>
          </p:cNvPr>
          <p:cNvCxnSpPr>
            <a:cxnSpLocks/>
          </p:cNvCxnSpPr>
          <p:nvPr/>
        </p:nvCxnSpPr>
        <p:spPr>
          <a:xfrm flipH="1">
            <a:off x="6566016" y="2743217"/>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 name="Grafik 5">
            <a:extLst>
              <a:ext uri="{FF2B5EF4-FFF2-40B4-BE49-F238E27FC236}">
                <a16:creationId xmlns:a16="http://schemas.microsoft.com/office/drawing/2014/main" id="{DFD69543-2DA7-DC12-3BBA-25DEA794108E}"/>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8" name="Rechteck 7">
            <a:extLst>
              <a:ext uri="{FF2B5EF4-FFF2-40B4-BE49-F238E27FC236}">
                <a16:creationId xmlns:a16="http://schemas.microsoft.com/office/drawing/2014/main" id="{B54382A5-C795-E8DC-E5C9-70B97356FC77}"/>
              </a:ext>
            </a:extLst>
          </p:cNvPr>
          <p:cNvSpPr/>
          <p:nvPr/>
        </p:nvSpPr>
        <p:spPr>
          <a:xfrm>
            <a:off x="0" y="102357"/>
            <a:ext cx="2151529" cy="637231"/>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FALL 10</a:t>
            </a:r>
          </a:p>
        </p:txBody>
      </p:sp>
    </p:spTree>
    <p:extLst>
      <p:ext uri="{BB962C8B-B14F-4D97-AF65-F5344CB8AC3E}">
        <p14:creationId xmlns:p14="http://schemas.microsoft.com/office/powerpoint/2010/main" val="144352038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4">
                                            <p:txEl>
                                              <p:pRg st="3" end="3"/>
                                            </p:txEl>
                                          </p:spTgt>
                                        </p:tgtEl>
                                        <p:attrNameLst>
                                          <p:attrName>style.visibility</p:attrName>
                                        </p:attrNameLst>
                                      </p:cBhvr>
                                      <p:to>
                                        <p:strVal val="visible"/>
                                      </p:to>
                                    </p:set>
                                    <p:animEffect transition="in" filter="fade">
                                      <p:cBhvr>
                                        <p:cTn id="26" dur="1000"/>
                                        <p:tgtEl>
                                          <p:spTgt spid="4">
                                            <p:txEl>
                                              <p:pRg st="3" end="3"/>
                                            </p:txEl>
                                          </p:spTgt>
                                        </p:tgtEl>
                                      </p:cBhvr>
                                    </p:animEffect>
                                    <p:anim calcmode="lin" valueType="num">
                                      <p:cBhvr>
                                        <p:cTn id="27"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Effect transition="in" filter="fade">
                                      <p:cBhvr>
                                        <p:cTn id="31" dur="1000"/>
                                        <p:tgtEl>
                                          <p:spTgt spid="4">
                                            <p:txEl>
                                              <p:pRg st="4" end="4"/>
                                            </p:txEl>
                                          </p:spTgt>
                                        </p:tgtEl>
                                      </p:cBhvr>
                                    </p:animEffect>
                                    <p:anim calcmode="lin" valueType="num">
                                      <p:cBhvr>
                                        <p:cTn id="3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4">
                                            <p:txEl>
                                              <p:pRg st="5" end="5"/>
                                            </p:txEl>
                                          </p:spTgt>
                                        </p:tgtEl>
                                        <p:attrNameLst>
                                          <p:attrName>style.visibility</p:attrName>
                                        </p:attrNameLst>
                                      </p:cBhvr>
                                      <p:to>
                                        <p:strVal val="visible"/>
                                      </p:to>
                                    </p:set>
                                    <p:animEffect transition="in" filter="fade">
                                      <p:cBhvr>
                                        <p:cTn id="38" dur="1000"/>
                                        <p:tgtEl>
                                          <p:spTgt spid="4">
                                            <p:txEl>
                                              <p:pRg st="5" end="5"/>
                                            </p:txEl>
                                          </p:spTgt>
                                        </p:tgtEl>
                                      </p:cBhvr>
                                    </p:animEffect>
                                    <p:anim calcmode="lin" valueType="num">
                                      <p:cBhvr>
                                        <p:cTn id="3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4">
                                            <p:txEl>
                                              <p:pRg st="6" end="6"/>
                                            </p:txEl>
                                          </p:spTgt>
                                        </p:tgtEl>
                                        <p:attrNameLst>
                                          <p:attrName>style.visibility</p:attrName>
                                        </p:attrNameLst>
                                      </p:cBhvr>
                                      <p:to>
                                        <p:strVal val="visible"/>
                                      </p:to>
                                    </p:set>
                                    <p:animEffect transition="in" filter="fade">
                                      <p:cBhvr>
                                        <p:cTn id="45" dur="1000"/>
                                        <p:tgtEl>
                                          <p:spTgt spid="4">
                                            <p:txEl>
                                              <p:pRg st="6" end="6"/>
                                            </p:txEl>
                                          </p:spTgt>
                                        </p:tgtEl>
                                      </p:cBhvr>
                                    </p:animEffect>
                                    <p:anim calcmode="lin" valueType="num">
                                      <p:cBhvr>
                                        <p:cTn id="4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7"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4">
                                            <p:txEl>
                                              <p:pRg st="7" end="7"/>
                                            </p:txEl>
                                          </p:spTgt>
                                        </p:tgtEl>
                                        <p:attrNameLst>
                                          <p:attrName>style.visibility</p:attrName>
                                        </p:attrNameLst>
                                      </p:cBhvr>
                                      <p:to>
                                        <p:strVal val="visible"/>
                                      </p:to>
                                    </p:set>
                                    <p:animEffect transition="in" filter="fade">
                                      <p:cBhvr>
                                        <p:cTn id="52" dur="1000"/>
                                        <p:tgtEl>
                                          <p:spTgt spid="4">
                                            <p:txEl>
                                              <p:pRg st="7" end="7"/>
                                            </p:txEl>
                                          </p:spTgt>
                                        </p:tgtEl>
                                      </p:cBhvr>
                                    </p:animEffect>
                                    <p:anim calcmode="lin" valueType="num">
                                      <p:cBhvr>
                                        <p:cTn id="53"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4"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18525" cy="6389011"/>
          </a:xfrm>
          <a:prstGeom prst="rect">
            <a:avLst/>
          </a:prstGeom>
          <a:noFill/>
        </p:spPr>
        <p:txBody>
          <a:bodyPr wrap="square" lIns="180000" tIns="180000" rIns="180000" bIns="180000" rtlCol="0">
            <a:spAutoFit/>
          </a:bodyPr>
          <a:lstStyle/>
          <a:p>
            <a:pPr defTabSz="360000">
              <a:lnSpc>
                <a:spcPct val="150000"/>
              </a:lnSpc>
            </a:pPr>
            <a:r>
              <a:rPr lang="de-DE" sz="2400" dirty="0">
                <a:latin typeface="Arial" panose="020B0604020202020204" pitchFamily="34" charset="0"/>
                <a:cs typeface="Arial" panose="020B0604020202020204" pitchFamily="34" charset="0"/>
              </a:rPr>
              <a:t>(2)	</a:t>
            </a:r>
            <a:r>
              <a:rPr lang="de-DE" sz="2400" u="sng" dirty="0">
                <a:latin typeface="Arial" panose="020B0604020202020204" pitchFamily="34" charset="0"/>
                <a:cs typeface="Arial" panose="020B0604020202020204" pitchFamily="34" charset="0"/>
              </a:rPr>
              <a:t>Ermessensüberschreitung wegen Rechtswidrigkeitszusammenhang?</a:t>
            </a:r>
          </a:p>
          <a:p>
            <a:pPr defTabSz="360000">
              <a:lnSpc>
                <a:spcPct val="150000"/>
              </a:lnSpc>
            </a:pPr>
            <a:r>
              <a:rPr lang="de-DE" sz="2400" dirty="0">
                <a:latin typeface="Arial" panose="020B0604020202020204" pitchFamily="34" charset="0"/>
                <a:cs typeface="Arial" panose="020B0604020202020204" pitchFamily="34" charset="0"/>
              </a:rPr>
              <a:t>		→ meint: zwischen HDU-VA und Vollstreckung</a:t>
            </a:r>
          </a:p>
          <a:p>
            <a:pPr defTabSz="360000">
              <a:lnSpc>
                <a:spcPct val="150000"/>
              </a:lnSpc>
            </a:pPr>
            <a:r>
              <a:rPr lang="de-DE" sz="2400" dirty="0">
                <a:latin typeface="Arial" panose="020B0604020202020204" pitchFamily="34" charset="0"/>
                <a:cs typeface="Arial" panose="020B0604020202020204" pitchFamily="34" charset="0"/>
              </a:rPr>
              <a:t>(a)	</a:t>
            </a:r>
            <a:r>
              <a:rPr lang="de-DE" sz="2400" u="sng" dirty="0">
                <a:latin typeface="Arial" panose="020B0604020202020204" pitchFamily="34" charset="0"/>
                <a:cs typeface="Arial" panose="020B0604020202020204" pitchFamily="34" charset="0"/>
              </a:rPr>
              <a:t>HDU-VA rechtswidrig?</a:t>
            </a:r>
          </a:p>
          <a:p>
            <a:pPr defTabSz="360000">
              <a:lnSpc>
                <a:spcPct val="150000"/>
              </a:lnSpc>
            </a:pPr>
            <a:r>
              <a:rPr lang="de-DE" sz="2400" dirty="0">
                <a:latin typeface="Arial" panose="020B0604020202020204" pitchFamily="34" charset="0"/>
                <a:cs typeface="Arial" panose="020B0604020202020204" pitchFamily="34" charset="0"/>
              </a:rPr>
              <a:t>(</a:t>
            </a:r>
            <a:r>
              <a:rPr lang="de-DE" sz="2400" dirty="0" err="1">
                <a:latin typeface="Arial" panose="020B0604020202020204" pitchFamily="34" charset="0"/>
                <a:cs typeface="Arial" panose="020B0604020202020204" pitchFamily="34" charset="0"/>
              </a:rPr>
              <a:t>aa</a:t>
            </a:r>
            <a:r>
              <a:rPr lang="de-DE" sz="2400" dirty="0">
                <a:latin typeface="Arial" panose="020B0604020202020204" pitchFamily="34" charset="0"/>
                <a:cs typeface="Arial" panose="020B0604020202020204" pitchFamily="34" charset="0"/>
              </a:rPr>
              <a:t>)	HDU-VA = Platzverweis</a:t>
            </a:r>
          </a:p>
          <a:p>
            <a:pPr defTabSz="360000">
              <a:lnSpc>
                <a:spcPct val="150000"/>
              </a:lnSpc>
            </a:pPr>
            <a:r>
              <a:rPr lang="de-DE" sz="2400" dirty="0">
                <a:latin typeface="Arial" panose="020B0604020202020204" pitchFamily="34" charset="0"/>
                <a:cs typeface="Arial" panose="020B0604020202020204" pitchFamily="34" charset="0"/>
              </a:rPr>
              <a:t>		→ Auflösung (falls erfolgt) als gestaltender VA begründet nur gesetzliche </a:t>
            </a:r>
            <a:r>
              <a:rPr lang="de-DE" sz="2400" dirty="0" err="1">
                <a:latin typeface="Arial" panose="020B0604020202020204" pitchFamily="34" charset="0"/>
                <a:cs typeface="Arial" panose="020B0604020202020204" pitchFamily="34" charset="0"/>
              </a:rPr>
              <a:t>Ent</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fernungspflicht</a:t>
            </a:r>
            <a:r>
              <a:rPr lang="de-DE" sz="2400" dirty="0">
                <a:latin typeface="Arial" panose="020B0604020202020204" pitchFamily="34" charset="0"/>
                <a:cs typeface="Arial" panose="020B0604020202020204" pitchFamily="34" charset="0"/>
              </a:rPr>
              <a:t> (§§ 18 I, 13 II VersG)</a:t>
            </a:r>
          </a:p>
          <a:p>
            <a:pPr defTabSz="360000">
              <a:lnSpc>
                <a:spcPct val="150000"/>
              </a:lnSpc>
            </a:pPr>
            <a:r>
              <a:rPr lang="de-DE" sz="2400" dirty="0">
                <a:latin typeface="Arial" panose="020B0604020202020204" pitchFamily="34" charset="0"/>
                <a:cs typeface="Arial" panose="020B0604020202020204" pitchFamily="34" charset="0"/>
              </a:rPr>
              <a:t>(</a:t>
            </a:r>
            <a:r>
              <a:rPr lang="de-DE" sz="2400" dirty="0" err="1">
                <a:latin typeface="Arial" panose="020B0604020202020204" pitchFamily="34" charset="0"/>
                <a:cs typeface="Arial" panose="020B0604020202020204" pitchFamily="34" charset="0"/>
              </a:rPr>
              <a:t>bb</a:t>
            </a:r>
            <a:r>
              <a:rPr lang="de-DE" sz="2400" dirty="0">
                <a:latin typeface="Arial" panose="020B0604020202020204" pitchFamily="34" charset="0"/>
                <a:cs typeface="Arial" panose="020B0604020202020204" pitchFamily="34" charset="0"/>
              </a:rPr>
              <a:t>)	Standardmaßnahme § 38 </a:t>
            </a:r>
            <a:r>
              <a:rPr lang="de-DE" sz="2400" dirty="0" err="1">
                <a:latin typeface="Arial" panose="020B0604020202020204" pitchFamily="34" charset="0"/>
                <a:cs typeface="Arial" panose="020B0604020202020204" pitchFamily="34" charset="0"/>
              </a:rPr>
              <a:t>BPolG</a:t>
            </a:r>
            <a:r>
              <a:rPr lang="de-DE" sz="2400" dirty="0">
                <a:latin typeface="Arial" panose="020B0604020202020204" pitchFamily="34" charset="0"/>
                <a:cs typeface="Arial" panose="020B0604020202020204" pitchFamily="34" charset="0"/>
              </a:rPr>
              <a:t> als RGL unanwendbar bei Versammlung:				„Sperrwirkung“ des Versammlungsrechts („Polizeifestigkeit“)</a:t>
            </a:r>
          </a:p>
          <a:p>
            <a:pPr defTabSz="360000">
              <a:lnSpc>
                <a:spcPct val="150000"/>
              </a:lnSpc>
            </a:pPr>
            <a:r>
              <a:rPr lang="de-DE" sz="2400" dirty="0">
                <a:latin typeface="Arial" panose="020B0604020202020204" pitchFamily="34" charset="0"/>
                <a:cs typeface="Arial" panose="020B0604020202020204" pitchFamily="34" charset="0"/>
              </a:rPr>
              <a:t>		→ </a:t>
            </a:r>
            <a:r>
              <a:rPr lang="de-DE" sz="2400" dirty="0" err="1">
                <a:latin typeface="Arial" panose="020B0604020202020204" pitchFamily="34" charset="0"/>
                <a:cs typeface="Arial" panose="020B0604020202020204" pitchFamily="34" charset="0"/>
              </a:rPr>
              <a:t>ratio</a:t>
            </a:r>
            <a:r>
              <a:rPr lang="de-DE" sz="2400" dirty="0">
                <a:latin typeface="Arial" panose="020B0604020202020204" pitchFamily="34" charset="0"/>
                <a:cs typeface="Arial" panose="020B0604020202020204" pitchFamily="34" charset="0"/>
              </a:rPr>
              <a:t>: strenge Voraussetzungen im VersG („unmittelbare Gefahr“) wahren</a:t>
            </a:r>
          </a:p>
          <a:p>
            <a:pPr defTabSz="360000">
              <a:lnSpc>
                <a:spcPct val="150000"/>
              </a:lnSpc>
            </a:pPr>
            <a:r>
              <a:rPr lang="de-DE" sz="2400" dirty="0">
                <a:latin typeface="Arial" panose="020B0604020202020204" pitchFamily="34" charset="0"/>
                <a:cs typeface="Arial" panose="020B0604020202020204" pitchFamily="34" charset="0"/>
              </a:rPr>
              <a:t>		→ auch bei verbotener Versammlung</a:t>
            </a:r>
          </a:p>
          <a:p>
            <a:pPr defTabSz="360000">
              <a:lnSpc>
                <a:spcPct val="150000"/>
              </a:lnSpc>
            </a:pPr>
            <a:r>
              <a:rPr lang="de-DE" sz="2400" dirty="0">
                <a:latin typeface="Arial" panose="020B0604020202020204" pitchFamily="34" charset="0"/>
                <a:cs typeface="Arial" panose="020B0604020202020204" pitchFamily="34" charset="0"/>
              </a:rPr>
              <a:t>			(vgl. § 15 IV VersG: „</a:t>
            </a:r>
            <a:r>
              <a:rPr lang="de-DE" sz="2400" i="1" dirty="0">
                <a:latin typeface="Arial" panose="020B0604020202020204" pitchFamily="34" charset="0"/>
                <a:cs typeface="Arial" panose="020B0604020202020204" pitchFamily="34" charset="0"/>
              </a:rPr>
              <a:t>Eine verbotene Veranstaltung ist aufzulösen.</a:t>
            </a:r>
            <a:r>
              <a:rPr lang="de-DE" sz="2400" dirty="0">
                <a:latin typeface="Arial" panose="020B0604020202020204" pitchFamily="34" charset="0"/>
                <a:cs typeface="Arial" panose="020B0604020202020204" pitchFamily="34" charset="0"/>
              </a:rPr>
              <a:t>“)</a:t>
            </a:r>
          </a:p>
        </p:txBody>
      </p:sp>
      <p:sp>
        <p:nvSpPr>
          <p:cNvPr id="2" name="Foliennummernplatzhalter 1">
            <a:extLst>
              <a:ext uri="{FF2B5EF4-FFF2-40B4-BE49-F238E27FC236}">
                <a16:creationId xmlns:a16="http://schemas.microsoft.com/office/drawing/2014/main" id="{64866F5A-B9F8-4405-B1C7-8CCA4B07FC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D104BA0E-7593-4E4C-8852-AC3B605CCDB7}"/>
              </a:ext>
            </a:extLst>
          </p:cNvPr>
          <p:cNvCxnSpPr>
            <a:cxnSpLocks/>
          </p:cNvCxnSpPr>
          <p:nvPr/>
        </p:nvCxnSpPr>
        <p:spPr>
          <a:xfrm flipH="1">
            <a:off x="2136060" y="4962635"/>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 name="Grafik 5">
            <a:extLst>
              <a:ext uri="{FF2B5EF4-FFF2-40B4-BE49-F238E27FC236}">
                <a16:creationId xmlns:a16="http://schemas.microsoft.com/office/drawing/2014/main" id="{5B5B3315-628E-E65C-6775-FBAF44406DA2}"/>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10460181" y="1"/>
            <a:ext cx="1731817" cy="880985"/>
          </a:xfrm>
          <a:prstGeom prst="rect">
            <a:avLst/>
          </a:prstGeom>
        </p:spPr>
      </p:pic>
      <p:sp>
        <p:nvSpPr>
          <p:cNvPr id="8" name="Rechteck 7">
            <a:extLst>
              <a:ext uri="{FF2B5EF4-FFF2-40B4-BE49-F238E27FC236}">
                <a16:creationId xmlns:a16="http://schemas.microsoft.com/office/drawing/2014/main" id="{00E2DDD7-C66A-4CAC-3BA8-AF0400C7D8AC}"/>
              </a:ext>
            </a:extLst>
          </p:cNvPr>
          <p:cNvSpPr/>
          <p:nvPr/>
        </p:nvSpPr>
        <p:spPr>
          <a:xfrm>
            <a:off x="0" y="102357"/>
            <a:ext cx="2151529" cy="637231"/>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FALL 10</a:t>
            </a:r>
          </a:p>
        </p:txBody>
      </p:sp>
    </p:spTree>
    <p:extLst>
      <p:ext uri="{BB962C8B-B14F-4D97-AF65-F5344CB8AC3E}">
        <p14:creationId xmlns:p14="http://schemas.microsoft.com/office/powerpoint/2010/main" val="2579550806"/>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1000"/>
                                        <p:tgtEl>
                                          <p:spTgt spid="5"/>
                                        </p:tgtEl>
                                      </p:cBhvr>
                                    </p:animEffect>
                                    <p:anim calcmode="lin" valueType="num">
                                      <p:cBhvr>
                                        <p:cTn id="43" dur="1000" fill="hold"/>
                                        <p:tgtEl>
                                          <p:spTgt spid="5"/>
                                        </p:tgtEl>
                                        <p:attrNameLst>
                                          <p:attrName>ppt_x</p:attrName>
                                        </p:attrNameLst>
                                      </p:cBhvr>
                                      <p:tavLst>
                                        <p:tav tm="0">
                                          <p:val>
                                            <p:strVal val="#ppt_x"/>
                                          </p:val>
                                        </p:tav>
                                        <p:tav tm="100000">
                                          <p:val>
                                            <p:strVal val="#ppt_x"/>
                                          </p:val>
                                        </p:tav>
                                      </p:tavLst>
                                    </p:anim>
                                    <p:anim calcmode="lin" valueType="num">
                                      <p:cBhvr>
                                        <p:cTn id="44" dur="1000" fill="hold"/>
                                        <p:tgtEl>
                                          <p:spTgt spid="5"/>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4">
                                            <p:txEl>
                                              <p:pRg st="6" end="6"/>
                                            </p:txEl>
                                          </p:spTgt>
                                        </p:tgtEl>
                                        <p:attrNameLst>
                                          <p:attrName>style.visibility</p:attrName>
                                        </p:attrNameLst>
                                      </p:cBhvr>
                                      <p:to>
                                        <p:strVal val="visible"/>
                                      </p:to>
                                    </p:set>
                                    <p:animEffect transition="in" filter="fade">
                                      <p:cBhvr>
                                        <p:cTn id="47" dur="1000"/>
                                        <p:tgtEl>
                                          <p:spTgt spid="4">
                                            <p:txEl>
                                              <p:pRg st="6" end="6"/>
                                            </p:txEl>
                                          </p:spTgt>
                                        </p:tgtEl>
                                      </p:cBhvr>
                                    </p:animEffect>
                                    <p:anim calcmode="lin" valueType="num">
                                      <p:cBhvr>
                                        <p:cTn id="48"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9"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4">
                                            <p:txEl>
                                              <p:pRg st="7" end="7"/>
                                            </p:txEl>
                                          </p:spTgt>
                                        </p:tgtEl>
                                        <p:attrNameLst>
                                          <p:attrName>style.visibility</p:attrName>
                                        </p:attrNameLst>
                                      </p:cBhvr>
                                      <p:to>
                                        <p:strVal val="visible"/>
                                      </p:to>
                                    </p:set>
                                    <p:animEffect transition="in" filter="fade">
                                      <p:cBhvr>
                                        <p:cTn id="54" dur="1000"/>
                                        <p:tgtEl>
                                          <p:spTgt spid="4">
                                            <p:txEl>
                                              <p:pRg st="7" end="7"/>
                                            </p:txEl>
                                          </p:spTgt>
                                        </p:tgtEl>
                                      </p:cBhvr>
                                    </p:animEffect>
                                    <p:anim calcmode="lin" valueType="num">
                                      <p:cBhvr>
                                        <p:cTn id="55"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6" dur="1000" fill="hold"/>
                                        <p:tgtEl>
                                          <p:spTgt spid="4">
                                            <p:txEl>
                                              <p:pRg st="7" end="7"/>
                                            </p:txEl>
                                          </p:spTgt>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4">
                                            <p:txEl>
                                              <p:pRg st="8" end="8"/>
                                            </p:txEl>
                                          </p:spTgt>
                                        </p:tgtEl>
                                        <p:attrNameLst>
                                          <p:attrName>style.visibility</p:attrName>
                                        </p:attrNameLst>
                                      </p:cBhvr>
                                      <p:to>
                                        <p:strVal val="visible"/>
                                      </p:to>
                                    </p:set>
                                    <p:animEffect transition="in" filter="fade">
                                      <p:cBhvr>
                                        <p:cTn id="59" dur="1000"/>
                                        <p:tgtEl>
                                          <p:spTgt spid="4">
                                            <p:txEl>
                                              <p:pRg st="8" end="8"/>
                                            </p:txEl>
                                          </p:spTgt>
                                        </p:tgtEl>
                                      </p:cBhvr>
                                    </p:animEffect>
                                    <p:anim calcmode="lin" valueType="num">
                                      <p:cBhvr>
                                        <p:cTn id="60"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61"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18525" cy="5281016"/>
          </a:xfrm>
          <a:prstGeom prst="rect">
            <a:avLst/>
          </a:prstGeom>
          <a:noFill/>
        </p:spPr>
        <p:txBody>
          <a:bodyPr wrap="square" lIns="180000" tIns="180000" rIns="180000" bIns="180000" rtlCol="0">
            <a:spAutoFit/>
          </a:bodyPr>
          <a:lstStyle/>
          <a:p>
            <a:pPr defTabSz="360000">
              <a:lnSpc>
                <a:spcPct val="150000"/>
              </a:lnSpc>
            </a:pPr>
            <a:r>
              <a:rPr lang="de-DE" sz="2400" dirty="0">
                <a:latin typeface="Arial" panose="020B0604020202020204" pitchFamily="34" charset="0"/>
                <a:cs typeface="Arial" panose="020B0604020202020204" pitchFamily="34" charset="0"/>
              </a:rPr>
              <a:t>(cc)	Auflösung explizit nicht erfolgt und konkludent unmöglich</a:t>
            </a:r>
          </a:p>
          <a:p>
            <a:pPr defTabSz="360000">
              <a:lnSpc>
                <a:spcPct val="150000"/>
              </a:lnSpc>
            </a:pPr>
            <a:r>
              <a:rPr lang="de-DE" sz="2400" dirty="0">
                <a:latin typeface="Arial" panose="020B0604020202020204" pitchFamily="34" charset="0"/>
                <a:cs typeface="Arial" panose="020B0604020202020204" pitchFamily="34" charset="0"/>
              </a:rPr>
              <a:t>		→		weitreichende Folgen (Sperrwirkung entfällt und gesetzliche Entfernungs-				</a:t>
            </a:r>
            <a:r>
              <a:rPr lang="de-DE" sz="2400" dirty="0" err="1">
                <a:latin typeface="Arial" panose="020B0604020202020204" pitchFamily="34" charset="0"/>
                <a:cs typeface="Arial" panose="020B0604020202020204" pitchFamily="34" charset="0"/>
              </a:rPr>
              <a:t>pflicht</a:t>
            </a:r>
            <a:r>
              <a:rPr lang="de-DE" sz="2400" dirty="0">
                <a:latin typeface="Arial" panose="020B0604020202020204" pitchFamily="34" charset="0"/>
                <a:cs typeface="Arial" panose="020B0604020202020204" pitchFamily="34" charset="0"/>
              </a:rPr>
              <a:t> mit Ordnungswidrigkeit bei Verstoß: §§ 18 I, 13 II, 29 I Nr. 2 VersG)</a:t>
            </a:r>
          </a:p>
          <a:p>
            <a:pPr defTabSz="360000">
              <a:lnSpc>
                <a:spcPct val="150000"/>
              </a:lnSpc>
            </a:pPr>
            <a:r>
              <a:rPr lang="de-DE" sz="2400" dirty="0">
                <a:latin typeface="Arial" panose="020B0604020202020204" pitchFamily="34" charset="0"/>
                <a:cs typeface="Arial" panose="020B0604020202020204" pitchFamily="34" charset="0"/>
              </a:rPr>
              <a:t>		→		Platzverweis (HDU-VA) ist </a:t>
            </a:r>
            <a:r>
              <a:rPr lang="de-DE" sz="2400" dirty="0" err="1">
                <a:latin typeface="Arial" panose="020B0604020202020204" pitchFamily="34" charset="0"/>
                <a:cs typeface="Arial" panose="020B0604020202020204" pitchFamily="34" charset="0"/>
              </a:rPr>
              <a:t>aliud</a:t>
            </a:r>
            <a:r>
              <a:rPr lang="de-DE" sz="2400" dirty="0">
                <a:latin typeface="Arial" panose="020B0604020202020204" pitchFamily="34" charset="0"/>
                <a:cs typeface="Arial" panose="020B0604020202020204" pitchFamily="34" charset="0"/>
              </a:rPr>
              <a:t> zur Auflösung (gestaltender VA)</a:t>
            </a:r>
          </a:p>
          <a:p>
            <a:pPr defTabSz="360000">
              <a:lnSpc>
                <a:spcPct val="150000"/>
              </a:lnSpc>
              <a:defRPr/>
            </a:pPr>
            <a:r>
              <a:rPr lang="de-DE" sz="2400" dirty="0">
                <a:latin typeface="Arial" panose="020B0604020202020204" pitchFamily="34" charset="0"/>
                <a:cs typeface="Arial" panose="020B0604020202020204" pitchFamily="34" charset="0"/>
              </a:rPr>
              <a:t>		→ 	ebenso wenig ist Ausschluss von K als einzelner Teilnehmerin (§ 18 III 					VersG) erfolgt</a:t>
            </a:r>
          </a:p>
          <a:p>
            <a:pPr defTabSz="360000">
              <a:lnSpc>
                <a:spcPct val="150000"/>
              </a:lnSpc>
            </a:pPr>
            <a:r>
              <a:rPr lang="de-DE" sz="2400" dirty="0">
                <a:latin typeface="Arial" panose="020B0604020202020204" pitchFamily="34" charset="0"/>
                <a:cs typeface="Arial" panose="020B0604020202020204" pitchFamily="34" charset="0"/>
              </a:rPr>
              <a:t>(</a:t>
            </a:r>
            <a:r>
              <a:rPr lang="de-DE" sz="2400" dirty="0" err="1">
                <a:latin typeface="Arial" panose="020B0604020202020204" pitchFamily="34" charset="0"/>
                <a:cs typeface="Arial" panose="020B0604020202020204" pitchFamily="34" charset="0"/>
              </a:rPr>
              <a:t>dd</a:t>
            </a:r>
            <a:r>
              <a:rPr lang="de-DE" sz="2400" dirty="0">
                <a:latin typeface="Arial" panose="020B0604020202020204" pitchFamily="34" charset="0"/>
                <a:cs typeface="Arial" panose="020B0604020202020204" pitchFamily="34" charset="0"/>
              </a:rPr>
              <a:t>)	Platzverweis auch keine „Minusmaßnahme“ zur Auflösung (§ 15 III, IV VersG), 		da Versammlungszweck bei Entfernungsgebot konterkariert wird</a:t>
            </a:r>
          </a:p>
          <a:p>
            <a:pPr defTabSz="360000">
              <a:lnSpc>
                <a:spcPct val="150000"/>
              </a:lnSpc>
            </a:pPr>
            <a:r>
              <a:rPr lang="de-DE" sz="2400" dirty="0">
                <a:latin typeface="Arial" panose="020B0604020202020204" pitchFamily="34" charset="0"/>
                <a:cs typeface="Arial" panose="020B0604020202020204" pitchFamily="34" charset="0"/>
              </a:rPr>
              <a:t>(</a:t>
            </a:r>
            <a:r>
              <a:rPr lang="de-DE" sz="2400" dirty="0" err="1">
                <a:latin typeface="Arial" panose="020B0604020202020204" pitchFamily="34" charset="0"/>
                <a:cs typeface="Arial" panose="020B0604020202020204" pitchFamily="34" charset="0"/>
              </a:rPr>
              <a:t>ee</a:t>
            </a:r>
            <a:r>
              <a:rPr lang="de-DE" sz="2400" dirty="0">
                <a:latin typeface="Arial" panose="020B0604020202020204" pitchFamily="34" charset="0"/>
                <a:cs typeface="Arial" panose="020B0604020202020204" pitchFamily="34" charset="0"/>
              </a:rPr>
              <a:t>)	Zw.-Erg.: Platzverweis rechtswidrig</a:t>
            </a:r>
          </a:p>
        </p:txBody>
      </p:sp>
      <p:sp>
        <p:nvSpPr>
          <p:cNvPr id="2" name="Foliennummernplatzhalter 1">
            <a:extLst>
              <a:ext uri="{FF2B5EF4-FFF2-40B4-BE49-F238E27FC236}">
                <a16:creationId xmlns:a16="http://schemas.microsoft.com/office/drawing/2014/main" id="{64866F5A-B9F8-4405-B1C7-8CCA4B07FC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6" name="Gerade Verbindung mit Pfeil 5">
            <a:extLst>
              <a:ext uri="{FF2B5EF4-FFF2-40B4-BE49-F238E27FC236}">
                <a16:creationId xmlns:a16="http://schemas.microsoft.com/office/drawing/2014/main" id="{71472B15-1F59-4E1B-B4C3-C5AC83236272}"/>
              </a:ext>
            </a:extLst>
          </p:cNvPr>
          <p:cNvCxnSpPr>
            <a:cxnSpLocks/>
          </p:cNvCxnSpPr>
          <p:nvPr/>
        </p:nvCxnSpPr>
        <p:spPr>
          <a:xfrm flipH="1">
            <a:off x="6557879" y="1111205"/>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5" name="Grafik 4">
            <a:extLst>
              <a:ext uri="{FF2B5EF4-FFF2-40B4-BE49-F238E27FC236}">
                <a16:creationId xmlns:a16="http://schemas.microsoft.com/office/drawing/2014/main" id="{9447E0BC-B33F-F330-57A6-BA17AD3E804C}"/>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8" name="Rechteck 7">
            <a:extLst>
              <a:ext uri="{FF2B5EF4-FFF2-40B4-BE49-F238E27FC236}">
                <a16:creationId xmlns:a16="http://schemas.microsoft.com/office/drawing/2014/main" id="{2A11937B-201C-0277-6720-1C74228D4643}"/>
              </a:ext>
            </a:extLst>
          </p:cNvPr>
          <p:cNvSpPr/>
          <p:nvPr/>
        </p:nvSpPr>
        <p:spPr>
          <a:xfrm>
            <a:off x="0" y="102357"/>
            <a:ext cx="2151529" cy="637231"/>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FALL 10</a:t>
            </a:r>
          </a:p>
        </p:txBody>
      </p:sp>
    </p:spTree>
    <p:extLst>
      <p:ext uri="{BB962C8B-B14F-4D97-AF65-F5344CB8AC3E}">
        <p14:creationId xmlns:p14="http://schemas.microsoft.com/office/powerpoint/2010/main" val="306497634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fade">
                                      <p:cBhvr>
                                        <p:cTn id="19" dur="1000"/>
                                        <p:tgtEl>
                                          <p:spTgt spid="4">
                                            <p:txEl>
                                              <p:pRg st="2" end="2"/>
                                            </p:txEl>
                                          </p:spTgt>
                                        </p:tgtEl>
                                      </p:cBhvr>
                                    </p:animEffect>
                                    <p:anim calcmode="lin" valueType="num">
                                      <p:cBhvr>
                                        <p:cTn id="20"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3" end="3"/>
                                            </p:txEl>
                                          </p:spTgt>
                                        </p:tgtEl>
                                        <p:attrNameLst>
                                          <p:attrName>style.visibility</p:attrName>
                                        </p:attrNameLst>
                                      </p:cBhvr>
                                      <p:to>
                                        <p:strVal val="visible"/>
                                      </p:to>
                                    </p:set>
                                    <p:animEffect transition="in" filter="fade">
                                      <p:cBhvr>
                                        <p:cTn id="26" dur="1000"/>
                                        <p:tgtEl>
                                          <p:spTgt spid="4">
                                            <p:txEl>
                                              <p:pRg st="3" end="3"/>
                                            </p:txEl>
                                          </p:spTgt>
                                        </p:tgtEl>
                                      </p:cBhvr>
                                    </p:animEffect>
                                    <p:anim calcmode="lin" valueType="num">
                                      <p:cBhvr>
                                        <p:cTn id="27"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Effect transition="in" filter="fade">
                                      <p:cBhvr>
                                        <p:cTn id="33" dur="1000"/>
                                        <p:tgtEl>
                                          <p:spTgt spid="4">
                                            <p:txEl>
                                              <p:pRg st="4" end="4"/>
                                            </p:txEl>
                                          </p:spTgt>
                                        </p:tgtEl>
                                      </p:cBhvr>
                                    </p:animEffect>
                                    <p:anim calcmode="lin" valueType="num">
                                      <p:cBhvr>
                                        <p:cTn id="34"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4">
                                            <p:txEl>
                                              <p:pRg st="5" end="5"/>
                                            </p:txEl>
                                          </p:spTgt>
                                        </p:tgtEl>
                                        <p:attrNameLst>
                                          <p:attrName>style.visibility</p:attrName>
                                        </p:attrNameLst>
                                      </p:cBhvr>
                                      <p:to>
                                        <p:strVal val="visible"/>
                                      </p:to>
                                    </p:set>
                                    <p:animEffect transition="in" filter="fade">
                                      <p:cBhvr>
                                        <p:cTn id="40" dur="1000"/>
                                        <p:tgtEl>
                                          <p:spTgt spid="4">
                                            <p:txEl>
                                              <p:pRg st="5" end="5"/>
                                            </p:txEl>
                                          </p:spTgt>
                                        </p:tgtEl>
                                      </p:cBhvr>
                                    </p:animEffect>
                                    <p:anim calcmode="lin" valueType="num">
                                      <p:cBhvr>
                                        <p:cTn id="41"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18525" cy="6389011"/>
          </a:xfrm>
          <a:prstGeom prst="rect">
            <a:avLst/>
          </a:prstGeom>
          <a:noFill/>
        </p:spPr>
        <p:txBody>
          <a:bodyPr wrap="square" lIns="180000" tIns="180000" rIns="180000" bIns="180000" rtlCol="0">
            <a:spAutoFit/>
          </a:bodyPr>
          <a:lstStyle/>
          <a:p>
            <a:pPr defTabSz="360000">
              <a:lnSpc>
                <a:spcPct val="150000"/>
              </a:lnSpc>
            </a:pPr>
            <a:r>
              <a:rPr lang="de-DE" sz="2400" dirty="0">
                <a:latin typeface="Arial" panose="020B0604020202020204" pitchFamily="34" charset="0"/>
                <a:cs typeface="Arial" panose="020B0604020202020204" pitchFamily="34" charset="0"/>
              </a:rPr>
              <a:t>(b)	</a:t>
            </a:r>
            <a:r>
              <a:rPr lang="de-DE" sz="2400" u="sng" dirty="0">
                <a:latin typeface="Arial" panose="020B0604020202020204" pitchFamily="34" charset="0"/>
                <a:cs typeface="Arial" panose="020B0604020202020204" pitchFamily="34" charset="0"/>
              </a:rPr>
              <a:t>Gibt es Rechtswidrigkeitszusammenhang?</a:t>
            </a: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p:txBody>
      </p:sp>
      <p:sp>
        <p:nvSpPr>
          <p:cNvPr id="2" name="Foliennummernplatzhalter 1">
            <a:extLst>
              <a:ext uri="{FF2B5EF4-FFF2-40B4-BE49-F238E27FC236}">
                <a16:creationId xmlns:a16="http://schemas.microsoft.com/office/drawing/2014/main" id="{64866F5A-B9F8-4405-B1C7-8CCA4B07FC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6" name="Gerade Verbindung mit Pfeil 5">
            <a:extLst>
              <a:ext uri="{FF2B5EF4-FFF2-40B4-BE49-F238E27FC236}">
                <a16:creationId xmlns:a16="http://schemas.microsoft.com/office/drawing/2014/main" id="{71472B15-1F59-4E1B-B4C3-C5AC83236272}"/>
              </a:ext>
            </a:extLst>
          </p:cNvPr>
          <p:cNvCxnSpPr>
            <a:cxnSpLocks/>
          </p:cNvCxnSpPr>
          <p:nvPr/>
        </p:nvCxnSpPr>
        <p:spPr>
          <a:xfrm flipH="1">
            <a:off x="7536577" y="4820483"/>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 name="Gerade Verbindung mit Pfeil 4">
            <a:extLst>
              <a:ext uri="{FF2B5EF4-FFF2-40B4-BE49-F238E27FC236}">
                <a16:creationId xmlns:a16="http://schemas.microsoft.com/office/drawing/2014/main" id="{87233DC7-3C90-4396-80C9-DF50D8B81986}"/>
              </a:ext>
            </a:extLst>
          </p:cNvPr>
          <p:cNvCxnSpPr>
            <a:cxnSpLocks/>
          </p:cNvCxnSpPr>
          <p:nvPr/>
        </p:nvCxnSpPr>
        <p:spPr>
          <a:xfrm flipH="1">
            <a:off x="4296577" y="1970843"/>
            <a:ext cx="324000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Gerade Verbindung mit Pfeil 7">
            <a:extLst>
              <a:ext uri="{FF2B5EF4-FFF2-40B4-BE49-F238E27FC236}">
                <a16:creationId xmlns:a16="http://schemas.microsoft.com/office/drawing/2014/main" id="{F152C138-55CF-4A54-BEDD-BF2C979D9235}"/>
              </a:ext>
            </a:extLst>
          </p:cNvPr>
          <p:cNvCxnSpPr>
            <a:cxnSpLocks/>
          </p:cNvCxnSpPr>
          <p:nvPr/>
        </p:nvCxnSpPr>
        <p:spPr>
          <a:xfrm flipH="1">
            <a:off x="2514232" y="1182291"/>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Gerade Verbindung mit Pfeil 8">
            <a:extLst>
              <a:ext uri="{FF2B5EF4-FFF2-40B4-BE49-F238E27FC236}">
                <a16:creationId xmlns:a16="http://schemas.microsoft.com/office/drawing/2014/main" id="{FF9F25BF-2E76-4092-AEAF-8A1AD5580132}"/>
              </a:ext>
            </a:extLst>
          </p:cNvPr>
          <p:cNvCxnSpPr>
            <a:cxnSpLocks/>
          </p:cNvCxnSpPr>
          <p:nvPr/>
        </p:nvCxnSpPr>
        <p:spPr>
          <a:xfrm>
            <a:off x="2514232" y="1189096"/>
            <a:ext cx="5040000" cy="28868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feld 9">
            <a:extLst>
              <a:ext uri="{FF2B5EF4-FFF2-40B4-BE49-F238E27FC236}">
                <a16:creationId xmlns:a16="http://schemas.microsoft.com/office/drawing/2014/main" id="{DD2B8141-6C11-429D-869E-4C4B7F308728}"/>
              </a:ext>
            </a:extLst>
          </p:cNvPr>
          <p:cNvSpPr txBox="1"/>
          <p:nvPr/>
        </p:nvSpPr>
        <p:spPr>
          <a:xfrm>
            <a:off x="349187" y="1415179"/>
            <a:ext cx="2527175" cy="5074398"/>
          </a:xfrm>
          <a:prstGeom prst="rect">
            <a:avLst/>
          </a:prstGeom>
          <a:noFill/>
        </p:spPr>
        <p:txBody>
          <a:bodyPr wrap="square" lIns="0" tIns="0" rIns="0" bIns="0" rtlCol="0">
            <a:noAutofit/>
          </a:bodyPr>
          <a:lstStyle/>
          <a:p>
            <a:pPr defTabSz="360000">
              <a:lnSpc>
                <a:spcPct val="150000"/>
              </a:lnSpc>
            </a:pPr>
            <a:r>
              <a:rPr lang="de-DE" sz="2400" u="sng" dirty="0">
                <a:solidFill>
                  <a:prstClr val="black"/>
                </a:solidFill>
                <a:latin typeface="Arial" panose="020B0604020202020204" pitchFamily="34" charset="0"/>
                <a:cs typeface="Arial" panose="020B0604020202020204" pitchFamily="34" charset="0"/>
              </a:rPr>
              <a:t>VA unanfechtbar</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unstr</a:t>
            </a:r>
            <a:r>
              <a:rPr lang="de-DE" sz="2400" dirty="0">
                <a:solidFill>
                  <a:prstClr val="black"/>
                </a:solidFill>
                <a:latin typeface="Arial" panose="020B0604020202020204" pitchFamily="34" charset="0"/>
                <a:cs typeface="Arial" panose="020B0604020202020204" pitchFamily="34" charset="0"/>
              </a:rPr>
              <a:t>. (-), da 	der Bürger </a:t>
            </a:r>
            <a:r>
              <a:rPr lang="de-DE" sz="2400" dirty="0" err="1">
                <a:solidFill>
                  <a:prstClr val="black"/>
                </a:solidFill>
                <a:latin typeface="Arial" panose="020B0604020202020204" pitchFamily="34" charset="0"/>
                <a:cs typeface="Arial" panose="020B0604020202020204" pitchFamily="34" charset="0"/>
              </a:rPr>
              <a:t>eff</a:t>
            </a:r>
            <a:r>
              <a:rPr lang="de-DE" sz="2400" dirty="0">
                <a:solidFill>
                  <a:prstClr val="black"/>
                </a:solidFill>
                <a:latin typeface="Arial" panose="020B0604020202020204" pitchFamily="34" charset="0"/>
                <a:cs typeface="Arial" panose="020B0604020202020204" pitchFamily="34" charset="0"/>
              </a:rPr>
              <a:t>. 	RS-</a:t>
            </a:r>
            <a:r>
              <a:rPr lang="de-DE" sz="2400" dirty="0" err="1">
                <a:solidFill>
                  <a:prstClr val="black"/>
                </a:solidFill>
                <a:latin typeface="Arial" panose="020B0604020202020204" pitchFamily="34" charset="0"/>
                <a:cs typeface="Arial" panose="020B0604020202020204" pitchFamily="34" charset="0"/>
              </a:rPr>
              <a:t>Mglk</a:t>
            </a:r>
            <a:r>
              <a:rPr lang="de-DE" sz="2400" dirty="0">
                <a:solidFill>
                  <a:prstClr val="black"/>
                </a:solidFill>
                <a:latin typeface="Arial" panose="020B0604020202020204" pitchFamily="34" charset="0"/>
                <a:cs typeface="Arial" panose="020B0604020202020204" pitchFamily="34" charset="0"/>
              </a:rPr>
              <a:t>. hatte 	(Widerspruch, 	</a:t>
            </a:r>
            <a:r>
              <a:rPr lang="de-DE" sz="2400" dirty="0" err="1">
                <a:solidFill>
                  <a:prstClr val="black"/>
                </a:solidFill>
                <a:latin typeface="Arial" panose="020B0604020202020204" pitchFamily="34" charset="0"/>
                <a:cs typeface="Arial" panose="020B0604020202020204" pitchFamily="34" charset="0"/>
              </a:rPr>
              <a:t>AnfKl</a:t>
            </a: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vorläu</a:t>
            </a: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figer</a:t>
            </a:r>
            <a:r>
              <a:rPr lang="de-DE" sz="2400" dirty="0">
                <a:solidFill>
                  <a:prstClr val="black"/>
                </a:solidFill>
                <a:latin typeface="Arial" panose="020B0604020202020204" pitchFamily="34" charset="0"/>
                <a:cs typeface="Arial" panose="020B0604020202020204" pitchFamily="34" charset="0"/>
              </a:rPr>
              <a:t> RS)</a:t>
            </a:r>
          </a:p>
        </p:txBody>
      </p:sp>
      <p:sp>
        <p:nvSpPr>
          <p:cNvPr id="11" name="Textfeld 10">
            <a:extLst>
              <a:ext uri="{FF2B5EF4-FFF2-40B4-BE49-F238E27FC236}">
                <a16:creationId xmlns:a16="http://schemas.microsoft.com/office/drawing/2014/main" id="{3CE17ACB-D8D0-4D12-B7C9-170A8C9997D1}"/>
              </a:ext>
            </a:extLst>
          </p:cNvPr>
          <p:cNvSpPr txBox="1"/>
          <p:nvPr/>
        </p:nvSpPr>
        <p:spPr>
          <a:xfrm>
            <a:off x="3764133" y="1415179"/>
            <a:ext cx="8078680" cy="555664"/>
          </a:xfrm>
          <a:prstGeom prst="rect">
            <a:avLst/>
          </a:prstGeom>
          <a:noFill/>
        </p:spPr>
        <p:txBody>
          <a:bodyPr wrap="square" lIns="0" tIns="0" rIns="0" bIns="0" rtlCol="0">
            <a:noAutofit/>
          </a:bodyPr>
          <a:lstStyle/>
          <a:p>
            <a:pPr defTabSz="360000">
              <a:lnSpc>
                <a:spcPct val="150000"/>
              </a:lnSpc>
            </a:pPr>
            <a:r>
              <a:rPr lang="de-DE" sz="2400" u="sng" dirty="0">
                <a:solidFill>
                  <a:prstClr val="black"/>
                </a:solidFill>
                <a:latin typeface="Arial" panose="020B0604020202020204" pitchFamily="34" charset="0"/>
                <a:cs typeface="Arial" panose="020B0604020202020204" pitchFamily="34" charset="0"/>
              </a:rPr>
              <a:t>VA sofort vollziehbar (hier: § 80 II 1 Nr. 2 VwGO) → </a:t>
            </a:r>
            <a:r>
              <a:rPr lang="de-DE" sz="2400" u="sng" dirty="0" err="1">
                <a:solidFill>
                  <a:prstClr val="black"/>
                </a:solidFill>
                <a:latin typeface="Arial" panose="020B0604020202020204" pitchFamily="34" charset="0"/>
                <a:cs typeface="Arial" panose="020B0604020202020204" pitchFamily="34" charset="0"/>
              </a:rPr>
              <a:t>str.</a:t>
            </a:r>
            <a:endParaRPr lang="de-DE" sz="2400" u="sng" dirty="0">
              <a:solidFill>
                <a:prstClr val="black"/>
              </a:solidFill>
              <a:latin typeface="Arial" panose="020B0604020202020204" pitchFamily="34" charset="0"/>
              <a:cs typeface="Arial" panose="020B0604020202020204" pitchFamily="34" charset="0"/>
            </a:endParaRPr>
          </a:p>
        </p:txBody>
      </p:sp>
      <p:sp>
        <p:nvSpPr>
          <p:cNvPr id="13" name="Textfeld 12">
            <a:extLst>
              <a:ext uri="{FF2B5EF4-FFF2-40B4-BE49-F238E27FC236}">
                <a16:creationId xmlns:a16="http://schemas.microsoft.com/office/drawing/2014/main" id="{072F580E-9BA0-4704-B470-FBD39FE58922}"/>
              </a:ext>
            </a:extLst>
          </p:cNvPr>
          <p:cNvSpPr txBox="1"/>
          <p:nvPr/>
        </p:nvSpPr>
        <p:spPr>
          <a:xfrm>
            <a:off x="3218388" y="2178603"/>
            <a:ext cx="2527176" cy="4310974"/>
          </a:xfrm>
          <a:prstGeom prst="rect">
            <a:avLst/>
          </a:prstGeom>
          <a:noFill/>
        </p:spPr>
        <p:txBody>
          <a:bodyPr wrap="square" lIns="0" tIns="0" rIns="0" bIns="0" rtlCol="0">
            <a:noAutofit/>
          </a:bodyPr>
          <a:lstStyle/>
          <a:p>
            <a:pPr defTabSz="360000">
              <a:lnSpc>
                <a:spcPct val="150000"/>
              </a:lnSpc>
            </a:pPr>
            <a:r>
              <a:rPr lang="de-DE" sz="2400" u="sng" dirty="0">
                <a:solidFill>
                  <a:prstClr val="black"/>
                </a:solidFill>
                <a:latin typeface="Arial" panose="020B0604020202020204" pitchFamily="34" charset="0"/>
                <a:cs typeface="Arial" panose="020B0604020202020204" pitchFamily="34" charset="0"/>
              </a:rPr>
              <a:t>MM: </a:t>
            </a:r>
            <a:r>
              <a:rPr lang="de-DE" sz="2400" u="sng" dirty="0" err="1">
                <a:solidFill>
                  <a:prstClr val="black"/>
                </a:solidFill>
                <a:latin typeface="Arial" panose="020B0604020202020204" pitchFamily="34" charset="0"/>
                <a:cs typeface="Arial" panose="020B0604020202020204" pitchFamily="34" charset="0"/>
              </a:rPr>
              <a:t>grds</a:t>
            </a:r>
            <a:r>
              <a:rPr lang="de-DE" sz="2400" u="sng" dirty="0">
                <a:solidFill>
                  <a:prstClr val="black"/>
                </a:solidFill>
                <a:latin typeface="Arial" panose="020B0604020202020204" pitchFamily="34" charset="0"/>
                <a:cs typeface="Arial" panose="020B0604020202020204" pitchFamily="34" charset="0"/>
              </a:rPr>
              <a:t>. (+)</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keine </a:t>
            </a:r>
            <a:r>
              <a:rPr lang="de-DE" sz="2400" dirty="0" err="1">
                <a:solidFill>
                  <a:prstClr val="black"/>
                </a:solidFill>
                <a:latin typeface="Arial" panose="020B0604020202020204" pitchFamily="34" charset="0"/>
                <a:cs typeface="Arial" panose="020B0604020202020204" pitchFamily="34" charset="0"/>
              </a:rPr>
              <a:t>Perpetu</a:t>
            </a: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ierung</a:t>
            </a:r>
            <a:r>
              <a:rPr lang="de-DE" sz="2400" dirty="0">
                <a:solidFill>
                  <a:prstClr val="black"/>
                </a:solidFill>
                <a:latin typeface="Arial" panose="020B0604020202020204" pitchFamily="34" charset="0"/>
                <a:cs typeface="Arial" panose="020B0604020202020204" pitchFamily="34" charset="0"/>
              </a:rPr>
              <a:t> der </a:t>
            </a:r>
            <a:r>
              <a:rPr lang="de-DE" sz="2400" dirty="0" err="1">
                <a:solidFill>
                  <a:prstClr val="black"/>
                </a:solidFill>
                <a:latin typeface="Arial" panose="020B0604020202020204" pitchFamily="34" charset="0"/>
                <a:cs typeface="Arial" panose="020B0604020202020204" pitchFamily="34" charset="0"/>
              </a:rPr>
              <a:t>Rw</a:t>
            </a:r>
            <a:r>
              <a:rPr lang="de-DE" sz="2400" dirty="0">
                <a:solidFill>
                  <a:prstClr val="black"/>
                </a:solidFill>
                <a:latin typeface="Arial" panose="020B0604020202020204" pitchFamily="34" charset="0"/>
                <a:cs typeface="Arial" panose="020B0604020202020204" pitchFamily="34" charset="0"/>
              </a:rPr>
              <a:t>. 	des VA</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(Art. 20 III GG)</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eff</a:t>
            </a:r>
            <a:r>
              <a:rPr lang="de-DE" sz="2400" dirty="0">
                <a:solidFill>
                  <a:prstClr val="black"/>
                </a:solidFill>
                <a:latin typeface="Arial" panose="020B0604020202020204" pitchFamily="34" charset="0"/>
                <a:cs typeface="Arial" panose="020B0604020202020204" pitchFamily="34" charset="0"/>
              </a:rPr>
              <a:t>. RS im Eil-	fall unmöglich 	(Art. 19 IV GG)</a:t>
            </a:r>
          </a:p>
        </p:txBody>
      </p:sp>
      <p:sp>
        <p:nvSpPr>
          <p:cNvPr id="14" name="Textfeld 13">
            <a:extLst>
              <a:ext uri="{FF2B5EF4-FFF2-40B4-BE49-F238E27FC236}">
                <a16:creationId xmlns:a16="http://schemas.microsoft.com/office/drawing/2014/main" id="{CF862C97-2DA2-4D18-8814-1228622841AE}"/>
              </a:ext>
            </a:extLst>
          </p:cNvPr>
          <p:cNvSpPr txBox="1"/>
          <p:nvPr/>
        </p:nvSpPr>
        <p:spPr>
          <a:xfrm>
            <a:off x="6087590" y="2173300"/>
            <a:ext cx="6006133" cy="2647184"/>
          </a:xfrm>
          <a:prstGeom prst="rect">
            <a:avLst/>
          </a:prstGeom>
          <a:noFill/>
        </p:spPr>
        <p:txBody>
          <a:bodyPr wrap="square" lIns="0" tIns="0" rIns="0" bIns="0" rtlCol="0">
            <a:noAutofit/>
          </a:bodyPr>
          <a:lstStyle/>
          <a:p>
            <a:pPr defTabSz="360000">
              <a:lnSpc>
                <a:spcPct val="150000"/>
              </a:lnSpc>
            </a:pPr>
            <a:r>
              <a:rPr lang="de-DE" sz="2400" u="sng" dirty="0" err="1">
                <a:solidFill>
                  <a:prstClr val="black"/>
                </a:solidFill>
                <a:latin typeface="Arial" panose="020B0604020202020204" pitchFamily="34" charset="0"/>
                <a:cs typeface="Arial" panose="020B0604020202020204" pitchFamily="34" charset="0"/>
              </a:rPr>
              <a:t>hM</a:t>
            </a:r>
            <a:r>
              <a:rPr lang="de-DE" sz="2400" u="sng" dirty="0">
                <a:solidFill>
                  <a:prstClr val="black"/>
                </a:solidFill>
                <a:latin typeface="Arial" panose="020B0604020202020204" pitchFamily="34" charset="0"/>
                <a:cs typeface="Arial" panose="020B0604020202020204" pitchFamily="34" charset="0"/>
              </a:rPr>
              <a:t>: </a:t>
            </a:r>
            <a:r>
              <a:rPr lang="de-DE" sz="2400" u="sng" dirty="0" err="1">
                <a:solidFill>
                  <a:prstClr val="black"/>
                </a:solidFill>
                <a:latin typeface="Arial" panose="020B0604020202020204" pitchFamily="34" charset="0"/>
                <a:cs typeface="Arial" panose="020B0604020202020204" pitchFamily="34" charset="0"/>
              </a:rPr>
              <a:t>grds</a:t>
            </a:r>
            <a:r>
              <a:rPr lang="de-DE" sz="2400" u="sng" dirty="0">
                <a:solidFill>
                  <a:prstClr val="black"/>
                </a:solidFill>
                <a:latin typeface="Arial" panose="020B0604020202020204" pitchFamily="34" charset="0"/>
                <a:cs typeface="Arial" panose="020B0604020202020204" pitchFamily="34" charset="0"/>
              </a:rPr>
              <a:t>. (-)</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TB-Wirkung VA und RS-</a:t>
            </a:r>
            <a:r>
              <a:rPr lang="de-DE" sz="2400" dirty="0" err="1">
                <a:solidFill>
                  <a:prstClr val="black"/>
                </a:solidFill>
                <a:latin typeface="Arial" panose="020B0604020202020204" pitchFamily="34" charset="0"/>
                <a:cs typeface="Arial" panose="020B0604020202020204" pitchFamily="34" charset="0"/>
              </a:rPr>
              <a:t>Mglk</a:t>
            </a:r>
            <a:r>
              <a:rPr lang="de-DE" sz="2400" dirty="0">
                <a:solidFill>
                  <a:prstClr val="black"/>
                </a:solidFill>
                <a:latin typeface="Arial" panose="020B0604020202020204" pitchFamily="34" charset="0"/>
                <a:cs typeface="Arial" panose="020B0604020202020204" pitchFamily="34" charset="0"/>
              </a:rPr>
              <a:t>. gegen VA</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Umkehrschluss zu § 6 II VwVG</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Primärebene</a:t>
            </a:r>
            <a:r>
              <a:rPr lang="de-DE" sz="2400" dirty="0">
                <a:solidFill>
                  <a:prstClr val="black"/>
                </a:solidFill>
                <a:latin typeface="Arial" panose="020B0604020202020204" pitchFamily="34" charset="0"/>
                <a:cs typeface="Arial" panose="020B0604020202020204" pitchFamily="34" charset="0"/>
              </a:rPr>
              <a:t>: effektive Gefahrenabwehr, 	ex ante Sicht, Handeln unter Zeitdruck</a:t>
            </a:r>
          </a:p>
          <a:p>
            <a:pPr defTabSz="360000">
              <a:lnSpc>
                <a:spcPct val="150000"/>
              </a:lnSpc>
            </a:pPr>
            <a:endParaRPr lang="de-DE" sz="2400" dirty="0">
              <a:solidFill>
                <a:prstClr val="black"/>
              </a:solidFill>
              <a:latin typeface="Arial" panose="020B0604020202020204" pitchFamily="34" charset="0"/>
              <a:cs typeface="Arial" panose="020B0604020202020204" pitchFamily="34" charset="0"/>
            </a:endParaRPr>
          </a:p>
        </p:txBody>
      </p:sp>
      <p:cxnSp>
        <p:nvCxnSpPr>
          <p:cNvPr id="15" name="Gerade Verbindung mit Pfeil 14">
            <a:extLst>
              <a:ext uri="{FF2B5EF4-FFF2-40B4-BE49-F238E27FC236}">
                <a16:creationId xmlns:a16="http://schemas.microsoft.com/office/drawing/2014/main" id="{4A223EE1-AD50-4214-9525-4222499D6E95}"/>
              </a:ext>
            </a:extLst>
          </p:cNvPr>
          <p:cNvCxnSpPr>
            <a:cxnSpLocks/>
          </p:cNvCxnSpPr>
          <p:nvPr/>
        </p:nvCxnSpPr>
        <p:spPr>
          <a:xfrm flipH="1">
            <a:off x="7536577" y="1970843"/>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feld 15">
            <a:extLst>
              <a:ext uri="{FF2B5EF4-FFF2-40B4-BE49-F238E27FC236}">
                <a16:creationId xmlns:a16="http://schemas.microsoft.com/office/drawing/2014/main" id="{1AE5F210-543C-4021-83DF-979E1D303AEF}"/>
              </a:ext>
            </a:extLst>
          </p:cNvPr>
          <p:cNvSpPr txBox="1"/>
          <p:nvPr/>
        </p:nvSpPr>
        <p:spPr>
          <a:xfrm>
            <a:off x="6087590" y="4887158"/>
            <a:ext cx="6032768" cy="1602419"/>
          </a:xfrm>
          <a:prstGeom prst="rect">
            <a:avLst/>
          </a:prstGeom>
          <a:noFill/>
        </p:spPr>
        <p:txBody>
          <a:bodyPr wrap="square" lIns="0" tIns="0" rIns="0" bIns="0" rtlCol="0">
            <a:noAutofit/>
          </a:bodyPr>
          <a:lstStyle/>
          <a:p>
            <a:pPr defTabSz="360000">
              <a:lnSpc>
                <a:spcPct val="150000"/>
              </a:lnSpc>
            </a:pPr>
            <a:r>
              <a:rPr lang="de-DE" sz="2400" u="sng" dirty="0">
                <a:solidFill>
                  <a:prstClr val="black"/>
                </a:solidFill>
                <a:latin typeface="Arial" panose="020B0604020202020204" pitchFamily="34" charset="0"/>
                <a:cs typeface="Arial" panose="020B0604020202020204" pitchFamily="34" charset="0"/>
              </a:rPr>
              <a:t>Str., ob hier Sekundärebene (Fallfrage)</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dann: Gerechtigkeit (Art. 20 III GG),		ex </a:t>
            </a:r>
            <a:r>
              <a:rPr lang="de-DE" sz="2400" dirty="0" err="1">
                <a:solidFill>
                  <a:prstClr val="black"/>
                </a:solidFill>
                <a:latin typeface="Arial" panose="020B0604020202020204" pitchFamily="34" charset="0"/>
                <a:cs typeface="Arial" panose="020B0604020202020204" pitchFamily="34" charset="0"/>
              </a:rPr>
              <a:t>post</a:t>
            </a:r>
            <a:r>
              <a:rPr lang="de-DE" sz="2400" dirty="0">
                <a:solidFill>
                  <a:prstClr val="black"/>
                </a:solidFill>
                <a:latin typeface="Arial" panose="020B0604020202020204" pitchFamily="34" charset="0"/>
                <a:cs typeface="Arial" panose="020B0604020202020204" pitchFamily="34" charset="0"/>
              </a:rPr>
              <a:t> Sicht, kein Zeitdruck</a:t>
            </a:r>
          </a:p>
        </p:txBody>
      </p:sp>
      <p:cxnSp>
        <p:nvCxnSpPr>
          <p:cNvPr id="18" name="Gerade Verbindung mit Pfeil 17">
            <a:extLst>
              <a:ext uri="{FF2B5EF4-FFF2-40B4-BE49-F238E27FC236}">
                <a16:creationId xmlns:a16="http://schemas.microsoft.com/office/drawing/2014/main" id="{29DA3903-13E0-43D1-9D6A-D11521CE80EC}"/>
              </a:ext>
            </a:extLst>
          </p:cNvPr>
          <p:cNvCxnSpPr>
            <a:cxnSpLocks/>
          </p:cNvCxnSpPr>
          <p:nvPr/>
        </p:nvCxnSpPr>
        <p:spPr>
          <a:xfrm flipH="1">
            <a:off x="7536577" y="6433475"/>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7" name="Grafik 6">
            <a:extLst>
              <a:ext uri="{FF2B5EF4-FFF2-40B4-BE49-F238E27FC236}">
                <a16:creationId xmlns:a16="http://schemas.microsoft.com/office/drawing/2014/main" id="{80188B79-26E8-BBCA-A63C-35E50575A508}"/>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17" name="Rechteck 16">
            <a:extLst>
              <a:ext uri="{FF2B5EF4-FFF2-40B4-BE49-F238E27FC236}">
                <a16:creationId xmlns:a16="http://schemas.microsoft.com/office/drawing/2014/main" id="{96F8575C-DFEA-9C88-7468-13BEE77D91D2}"/>
              </a:ext>
            </a:extLst>
          </p:cNvPr>
          <p:cNvSpPr/>
          <p:nvPr/>
        </p:nvSpPr>
        <p:spPr>
          <a:xfrm>
            <a:off x="0" y="102357"/>
            <a:ext cx="2151529" cy="637231"/>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FALL 10</a:t>
            </a:r>
          </a:p>
        </p:txBody>
      </p:sp>
    </p:spTree>
    <p:extLst>
      <p:ext uri="{BB962C8B-B14F-4D97-AF65-F5344CB8AC3E}">
        <p14:creationId xmlns:p14="http://schemas.microsoft.com/office/powerpoint/2010/main" val="4267987200"/>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1000"/>
                                        <p:tgtEl>
                                          <p:spTgt spid="10">
                                            <p:txEl>
                                              <p:pRg st="0" end="0"/>
                                            </p:txEl>
                                          </p:spTgt>
                                        </p:tgtEl>
                                      </p:cBhvr>
                                    </p:animEffect>
                                    <p:anim calcmode="lin" valueType="num">
                                      <p:cBhvr>
                                        <p:cTn id="13"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animEffect transition="in" filter="fade">
                                      <p:cBhvr>
                                        <p:cTn id="19" dur="1000"/>
                                        <p:tgtEl>
                                          <p:spTgt spid="10">
                                            <p:txEl>
                                              <p:pRg st="1" end="1"/>
                                            </p:txEl>
                                          </p:spTgt>
                                        </p:tgtEl>
                                      </p:cBhvr>
                                    </p:animEffect>
                                    <p:anim calcmode="lin" valueType="num">
                                      <p:cBhvr>
                                        <p:cTn id="20"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1000"/>
                                        <p:tgtEl>
                                          <p:spTgt spid="5"/>
                                        </p:tgtEl>
                                      </p:cBhvr>
                                    </p:animEffect>
                                    <p:anim calcmode="lin" valueType="num">
                                      <p:cBhvr>
                                        <p:cTn id="39" dur="1000" fill="hold"/>
                                        <p:tgtEl>
                                          <p:spTgt spid="5"/>
                                        </p:tgtEl>
                                        <p:attrNameLst>
                                          <p:attrName>ppt_x</p:attrName>
                                        </p:attrNameLst>
                                      </p:cBhvr>
                                      <p:tavLst>
                                        <p:tav tm="0">
                                          <p:val>
                                            <p:strVal val="#ppt_x"/>
                                          </p:val>
                                        </p:tav>
                                        <p:tav tm="100000">
                                          <p:val>
                                            <p:strVal val="#ppt_x"/>
                                          </p:val>
                                        </p:tav>
                                      </p:tavLst>
                                    </p:anim>
                                    <p:anim calcmode="lin" valueType="num">
                                      <p:cBhvr>
                                        <p:cTn id="40" dur="1000" fill="hold"/>
                                        <p:tgtEl>
                                          <p:spTgt spid="5"/>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3">
                                            <p:txEl>
                                              <p:pRg st="0" end="0"/>
                                            </p:txEl>
                                          </p:spTgt>
                                        </p:tgtEl>
                                        <p:attrNameLst>
                                          <p:attrName>style.visibility</p:attrName>
                                        </p:attrNameLst>
                                      </p:cBhvr>
                                      <p:to>
                                        <p:strVal val="visible"/>
                                      </p:to>
                                    </p:set>
                                    <p:animEffect transition="in" filter="fade">
                                      <p:cBhvr>
                                        <p:cTn id="43" dur="1000"/>
                                        <p:tgtEl>
                                          <p:spTgt spid="13">
                                            <p:txEl>
                                              <p:pRg st="0" end="0"/>
                                            </p:txEl>
                                          </p:spTgt>
                                        </p:tgtEl>
                                      </p:cBhvr>
                                    </p:animEffect>
                                    <p:anim calcmode="lin" valueType="num">
                                      <p:cBhvr>
                                        <p:cTn id="44"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45"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3">
                                            <p:txEl>
                                              <p:pRg st="1" end="1"/>
                                            </p:txEl>
                                          </p:spTgt>
                                        </p:tgtEl>
                                        <p:attrNameLst>
                                          <p:attrName>style.visibility</p:attrName>
                                        </p:attrNameLst>
                                      </p:cBhvr>
                                      <p:to>
                                        <p:strVal val="visible"/>
                                      </p:to>
                                    </p:set>
                                    <p:animEffect transition="in" filter="fade">
                                      <p:cBhvr>
                                        <p:cTn id="50" dur="1000"/>
                                        <p:tgtEl>
                                          <p:spTgt spid="13">
                                            <p:txEl>
                                              <p:pRg st="1" end="1"/>
                                            </p:txEl>
                                          </p:spTgt>
                                        </p:tgtEl>
                                      </p:cBhvr>
                                    </p:animEffect>
                                    <p:anim calcmode="lin" valueType="num">
                                      <p:cBhvr>
                                        <p:cTn id="51"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52" dur="1000" fill="hold"/>
                                        <p:tgtEl>
                                          <p:spTgt spid="13">
                                            <p:txEl>
                                              <p:pRg st="1" end="1"/>
                                            </p:txEl>
                                          </p:spTgt>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13">
                                            <p:txEl>
                                              <p:pRg st="2" end="2"/>
                                            </p:txEl>
                                          </p:spTgt>
                                        </p:tgtEl>
                                        <p:attrNameLst>
                                          <p:attrName>style.visibility</p:attrName>
                                        </p:attrNameLst>
                                      </p:cBhvr>
                                      <p:to>
                                        <p:strVal val="visible"/>
                                      </p:to>
                                    </p:set>
                                    <p:animEffect transition="in" filter="fade">
                                      <p:cBhvr>
                                        <p:cTn id="55" dur="1000"/>
                                        <p:tgtEl>
                                          <p:spTgt spid="13">
                                            <p:txEl>
                                              <p:pRg st="2" end="2"/>
                                            </p:txEl>
                                          </p:spTgt>
                                        </p:tgtEl>
                                      </p:cBhvr>
                                    </p:animEffect>
                                    <p:anim calcmode="lin" valueType="num">
                                      <p:cBhvr>
                                        <p:cTn id="56"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57"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13">
                                            <p:txEl>
                                              <p:pRg st="3" end="3"/>
                                            </p:txEl>
                                          </p:spTgt>
                                        </p:tgtEl>
                                        <p:attrNameLst>
                                          <p:attrName>style.visibility</p:attrName>
                                        </p:attrNameLst>
                                      </p:cBhvr>
                                      <p:to>
                                        <p:strVal val="visible"/>
                                      </p:to>
                                    </p:set>
                                    <p:animEffect transition="in" filter="fade">
                                      <p:cBhvr>
                                        <p:cTn id="62" dur="1000"/>
                                        <p:tgtEl>
                                          <p:spTgt spid="13">
                                            <p:txEl>
                                              <p:pRg st="3" end="3"/>
                                            </p:txEl>
                                          </p:spTgt>
                                        </p:tgtEl>
                                      </p:cBhvr>
                                    </p:animEffect>
                                    <p:anim calcmode="lin" valueType="num">
                                      <p:cBhvr>
                                        <p:cTn id="63" dur="10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64" dur="10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nodeType="click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fade">
                                      <p:cBhvr>
                                        <p:cTn id="69" dur="1000"/>
                                        <p:tgtEl>
                                          <p:spTgt spid="15"/>
                                        </p:tgtEl>
                                      </p:cBhvr>
                                    </p:animEffect>
                                    <p:anim calcmode="lin" valueType="num">
                                      <p:cBhvr>
                                        <p:cTn id="70" dur="1000" fill="hold"/>
                                        <p:tgtEl>
                                          <p:spTgt spid="15"/>
                                        </p:tgtEl>
                                        <p:attrNameLst>
                                          <p:attrName>ppt_x</p:attrName>
                                        </p:attrNameLst>
                                      </p:cBhvr>
                                      <p:tavLst>
                                        <p:tav tm="0">
                                          <p:val>
                                            <p:strVal val="#ppt_x"/>
                                          </p:val>
                                        </p:tav>
                                        <p:tav tm="100000">
                                          <p:val>
                                            <p:strVal val="#ppt_x"/>
                                          </p:val>
                                        </p:tav>
                                      </p:tavLst>
                                    </p:anim>
                                    <p:anim calcmode="lin" valueType="num">
                                      <p:cBhvr>
                                        <p:cTn id="71" dur="1000" fill="hold"/>
                                        <p:tgtEl>
                                          <p:spTgt spid="15"/>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14">
                                            <p:txEl>
                                              <p:pRg st="0" end="0"/>
                                            </p:txEl>
                                          </p:spTgt>
                                        </p:tgtEl>
                                        <p:attrNameLst>
                                          <p:attrName>style.visibility</p:attrName>
                                        </p:attrNameLst>
                                      </p:cBhvr>
                                      <p:to>
                                        <p:strVal val="visible"/>
                                      </p:to>
                                    </p:set>
                                    <p:animEffect transition="in" filter="fade">
                                      <p:cBhvr>
                                        <p:cTn id="74" dur="1000"/>
                                        <p:tgtEl>
                                          <p:spTgt spid="14">
                                            <p:txEl>
                                              <p:pRg st="0" end="0"/>
                                            </p:txEl>
                                          </p:spTgt>
                                        </p:tgtEl>
                                      </p:cBhvr>
                                    </p:animEffect>
                                    <p:anim calcmode="lin" valueType="num">
                                      <p:cBhvr>
                                        <p:cTn id="75"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76"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nodeType="clickEffect">
                                  <p:stCondLst>
                                    <p:cond delay="0"/>
                                  </p:stCondLst>
                                  <p:childTnLst>
                                    <p:set>
                                      <p:cBhvr>
                                        <p:cTn id="80" dur="1" fill="hold">
                                          <p:stCondLst>
                                            <p:cond delay="0"/>
                                          </p:stCondLst>
                                        </p:cTn>
                                        <p:tgtEl>
                                          <p:spTgt spid="14">
                                            <p:txEl>
                                              <p:pRg st="1" end="1"/>
                                            </p:txEl>
                                          </p:spTgt>
                                        </p:tgtEl>
                                        <p:attrNameLst>
                                          <p:attrName>style.visibility</p:attrName>
                                        </p:attrNameLst>
                                      </p:cBhvr>
                                      <p:to>
                                        <p:strVal val="visible"/>
                                      </p:to>
                                    </p:set>
                                    <p:animEffect transition="in" filter="fade">
                                      <p:cBhvr>
                                        <p:cTn id="81" dur="1000"/>
                                        <p:tgtEl>
                                          <p:spTgt spid="14">
                                            <p:txEl>
                                              <p:pRg st="1" end="1"/>
                                            </p:txEl>
                                          </p:spTgt>
                                        </p:tgtEl>
                                      </p:cBhvr>
                                    </p:animEffect>
                                    <p:anim calcmode="lin" valueType="num">
                                      <p:cBhvr>
                                        <p:cTn id="82"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83" dur="10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nodeType="clickEffect">
                                  <p:stCondLst>
                                    <p:cond delay="0"/>
                                  </p:stCondLst>
                                  <p:childTnLst>
                                    <p:set>
                                      <p:cBhvr>
                                        <p:cTn id="87" dur="1" fill="hold">
                                          <p:stCondLst>
                                            <p:cond delay="0"/>
                                          </p:stCondLst>
                                        </p:cTn>
                                        <p:tgtEl>
                                          <p:spTgt spid="14">
                                            <p:txEl>
                                              <p:pRg st="2" end="2"/>
                                            </p:txEl>
                                          </p:spTgt>
                                        </p:tgtEl>
                                        <p:attrNameLst>
                                          <p:attrName>style.visibility</p:attrName>
                                        </p:attrNameLst>
                                      </p:cBhvr>
                                      <p:to>
                                        <p:strVal val="visible"/>
                                      </p:to>
                                    </p:set>
                                    <p:animEffect transition="in" filter="fade">
                                      <p:cBhvr>
                                        <p:cTn id="88" dur="1000"/>
                                        <p:tgtEl>
                                          <p:spTgt spid="14">
                                            <p:txEl>
                                              <p:pRg st="2" end="2"/>
                                            </p:txEl>
                                          </p:spTgt>
                                        </p:tgtEl>
                                      </p:cBhvr>
                                    </p:animEffect>
                                    <p:anim calcmode="lin" valueType="num">
                                      <p:cBhvr>
                                        <p:cTn id="89"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90" dur="1000" fill="hold"/>
                                        <p:tgtEl>
                                          <p:spTgt spid="1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nodeType="clickEffect">
                                  <p:stCondLst>
                                    <p:cond delay="0"/>
                                  </p:stCondLst>
                                  <p:childTnLst>
                                    <p:set>
                                      <p:cBhvr>
                                        <p:cTn id="94" dur="1" fill="hold">
                                          <p:stCondLst>
                                            <p:cond delay="0"/>
                                          </p:stCondLst>
                                        </p:cTn>
                                        <p:tgtEl>
                                          <p:spTgt spid="14">
                                            <p:txEl>
                                              <p:pRg st="3" end="3"/>
                                            </p:txEl>
                                          </p:spTgt>
                                        </p:tgtEl>
                                        <p:attrNameLst>
                                          <p:attrName>style.visibility</p:attrName>
                                        </p:attrNameLst>
                                      </p:cBhvr>
                                      <p:to>
                                        <p:strVal val="visible"/>
                                      </p:to>
                                    </p:set>
                                    <p:animEffect transition="in" filter="fade">
                                      <p:cBhvr>
                                        <p:cTn id="95" dur="1000"/>
                                        <p:tgtEl>
                                          <p:spTgt spid="14">
                                            <p:txEl>
                                              <p:pRg st="3" end="3"/>
                                            </p:txEl>
                                          </p:spTgt>
                                        </p:tgtEl>
                                      </p:cBhvr>
                                    </p:animEffect>
                                    <p:anim calcmode="lin" valueType="num">
                                      <p:cBhvr>
                                        <p:cTn id="96" dur="1000" fill="hold"/>
                                        <p:tgtEl>
                                          <p:spTgt spid="14">
                                            <p:txEl>
                                              <p:pRg st="3" end="3"/>
                                            </p:txEl>
                                          </p:spTgt>
                                        </p:tgtEl>
                                        <p:attrNameLst>
                                          <p:attrName>ppt_x</p:attrName>
                                        </p:attrNameLst>
                                      </p:cBhvr>
                                      <p:tavLst>
                                        <p:tav tm="0">
                                          <p:val>
                                            <p:strVal val="#ppt_x"/>
                                          </p:val>
                                        </p:tav>
                                        <p:tav tm="100000">
                                          <p:val>
                                            <p:strVal val="#ppt_x"/>
                                          </p:val>
                                        </p:tav>
                                      </p:tavLst>
                                    </p:anim>
                                    <p:anim calcmode="lin" valueType="num">
                                      <p:cBhvr>
                                        <p:cTn id="97" dur="1000" fill="hold"/>
                                        <p:tgtEl>
                                          <p:spTgt spid="1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42" presetClass="entr" presetSubtype="0" fill="hold" nodeType="clickEffect">
                                  <p:stCondLst>
                                    <p:cond delay="0"/>
                                  </p:stCondLst>
                                  <p:childTnLst>
                                    <p:set>
                                      <p:cBhvr>
                                        <p:cTn id="101" dur="1" fill="hold">
                                          <p:stCondLst>
                                            <p:cond delay="0"/>
                                          </p:stCondLst>
                                        </p:cTn>
                                        <p:tgtEl>
                                          <p:spTgt spid="6"/>
                                        </p:tgtEl>
                                        <p:attrNameLst>
                                          <p:attrName>style.visibility</p:attrName>
                                        </p:attrNameLst>
                                      </p:cBhvr>
                                      <p:to>
                                        <p:strVal val="visible"/>
                                      </p:to>
                                    </p:set>
                                    <p:animEffect transition="in" filter="fade">
                                      <p:cBhvr>
                                        <p:cTn id="102" dur="1000"/>
                                        <p:tgtEl>
                                          <p:spTgt spid="6"/>
                                        </p:tgtEl>
                                      </p:cBhvr>
                                    </p:animEffect>
                                    <p:anim calcmode="lin" valueType="num">
                                      <p:cBhvr>
                                        <p:cTn id="103" dur="1000" fill="hold"/>
                                        <p:tgtEl>
                                          <p:spTgt spid="6"/>
                                        </p:tgtEl>
                                        <p:attrNameLst>
                                          <p:attrName>ppt_x</p:attrName>
                                        </p:attrNameLst>
                                      </p:cBhvr>
                                      <p:tavLst>
                                        <p:tav tm="0">
                                          <p:val>
                                            <p:strVal val="#ppt_x"/>
                                          </p:val>
                                        </p:tav>
                                        <p:tav tm="100000">
                                          <p:val>
                                            <p:strVal val="#ppt_x"/>
                                          </p:val>
                                        </p:tav>
                                      </p:tavLst>
                                    </p:anim>
                                    <p:anim calcmode="lin" valueType="num">
                                      <p:cBhvr>
                                        <p:cTn id="104" dur="1000" fill="hold"/>
                                        <p:tgtEl>
                                          <p:spTgt spid="6"/>
                                        </p:tgtEl>
                                        <p:attrNameLst>
                                          <p:attrName>ppt_y</p:attrName>
                                        </p:attrNameLst>
                                      </p:cBhvr>
                                      <p:tavLst>
                                        <p:tav tm="0">
                                          <p:val>
                                            <p:strVal val="#ppt_y+.1"/>
                                          </p:val>
                                        </p:tav>
                                        <p:tav tm="100000">
                                          <p:val>
                                            <p:strVal val="#ppt_y"/>
                                          </p:val>
                                        </p:tav>
                                      </p:tavLst>
                                    </p:anim>
                                  </p:childTnLst>
                                </p:cTn>
                              </p:par>
                              <p:par>
                                <p:cTn id="105" presetID="42" presetClass="entr" presetSubtype="0" fill="hold" nodeType="withEffect">
                                  <p:stCondLst>
                                    <p:cond delay="0"/>
                                  </p:stCondLst>
                                  <p:childTnLst>
                                    <p:set>
                                      <p:cBhvr>
                                        <p:cTn id="106" dur="1" fill="hold">
                                          <p:stCondLst>
                                            <p:cond delay="0"/>
                                          </p:stCondLst>
                                        </p:cTn>
                                        <p:tgtEl>
                                          <p:spTgt spid="16">
                                            <p:txEl>
                                              <p:pRg st="0" end="0"/>
                                            </p:txEl>
                                          </p:spTgt>
                                        </p:tgtEl>
                                        <p:attrNameLst>
                                          <p:attrName>style.visibility</p:attrName>
                                        </p:attrNameLst>
                                      </p:cBhvr>
                                      <p:to>
                                        <p:strVal val="visible"/>
                                      </p:to>
                                    </p:set>
                                    <p:animEffect transition="in" filter="fade">
                                      <p:cBhvr>
                                        <p:cTn id="107" dur="1000"/>
                                        <p:tgtEl>
                                          <p:spTgt spid="16">
                                            <p:txEl>
                                              <p:pRg st="0" end="0"/>
                                            </p:txEl>
                                          </p:spTgt>
                                        </p:tgtEl>
                                      </p:cBhvr>
                                    </p:animEffect>
                                    <p:anim calcmode="lin" valueType="num">
                                      <p:cBhvr>
                                        <p:cTn id="108"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109" dur="10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10" fill="hold">
                      <p:stCondLst>
                        <p:cond delay="indefinite"/>
                      </p:stCondLst>
                      <p:childTnLst>
                        <p:par>
                          <p:cTn id="111" fill="hold">
                            <p:stCondLst>
                              <p:cond delay="0"/>
                            </p:stCondLst>
                            <p:childTnLst>
                              <p:par>
                                <p:cTn id="112" presetID="42" presetClass="entr" presetSubtype="0" fill="hold" nodeType="clickEffect">
                                  <p:stCondLst>
                                    <p:cond delay="0"/>
                                  </p:stCondLst>
                                  <p:childTnLst>
                                    <p:set>
                                      <p:cBhvr>
                                        <p:cTn id="113" dur="1" fill="hold">
                                          <p:stCondLst>
                                            <p:cond delay="0"/>
                                          </p:stCondLst>
                                        </p:cTn>
                                        <p:tgtEl>
                                          <p:spTgt spid="16">
                                            <p:txEl>
                                              <p:pRg st="1" end="1"/>
                                            </p:txEl>
                                          </p:spTgt>
                                        </p:tgtEl>
                                        <p:attrNameLst>
                                          <p:attrName>style.visibility</p:attrName>
                                        </p:attrNameLst>
                                      </p:cBhvr>
                                      <p:to>
                                        <p:strVal val="visible"/>
                                      </p:to>
                                    </p:set>
                                    <p:animEffect transition="in" filter="fade">
                                      <p:cBhvr>
                                        <p:cTn id="114" dur="1000"/>
                                        <p:tgtEl>
                                          <p:spTgt spid="16">
                                            <p:txEl>
                                              <p:pRg st="1" end="1"/>
                                            </p:txEl>
                                          </p:spTgt>
                                        </p:tgtEl>
                                      </p:cBhvr>
                                    </p:animEffect>
                                    <p:anim calcmode="lin" valueType="num">
                                      <p:cBhvr>
                                        <p:cTn id="115" dur="1000" fill="hold"/>
                                        <p:tgtEl>
                                          <p:spTgt spid="16">
                                            <p:txEl>
                                              <p:pRg st="1" end="1"/>
                                            </p:txEl>
                                          </p:spTgt>
                                        </p:tgtEl>
                                        <p:attrNameLst>
                                          <p:attrName>ppt_x</p:attrName>
                                        </p:attrNameLst>
                                      </p:cBhvr>
                                      <p:tavLst>
                                        <p:tav tm="0">
                                          <p:val>
                                            <p:strVal val="#ppt_x"/>
                                          </p:val>
                                        </p:tav>
                                        <p:tav tm="100000">
                                          <p:val>
                                            <p:strVal val="#ppt_x"/>
                                          </p:val>
                                        </p:tav>
                                      </p:tavLst>
                                    </p:anim>
                                    <p:anim calcmode="lin" valueType="num">
                                      <p:cBhvr>
                                        <p:cTn id="116" dur="1000" fill="hold"/>
                                        <p:tgtEl>
                                          <p:spTgt spid="16">
                                            <p:txEl>
                                              <p:pRg st="1" end="1"/>
                                            </p:txEl>
                                          </p:spTgt>
                                        </p:tgtEl>
                                        <p:attrNameLst>
                                          <p:attrName>ppt_y</p:attrName>
                                        </p:attrNameLst>
                                      </p:cBhvr>
                                      <p:tavLst>
                                        <p:tav tm="0">
                                          <p:val>
                                            <p:strVal val="#ppt_y+.1"/>
                                          </p:val>
                                        </p:tav>
                                        <p:tav tm="100000">
                                          <p:val>
                                            <p:strVal val="#ppt_y"/>
                                          </p:val>
                                        </p:tav>
                                      </p:tavLst>
                                    </p:anim>
                                  </p:childTnLst>
                                </p:cTn>
                              </p:par>
                              <p:par>
                                <p:cTn id="117" presetID="42" presetClass="entr" presetSubtype="0" fill="hold" nodeType="withEffect">
                                  <p:stCondLst>
                                    <p:cond delay="0"/>
                                  </p:stCondLst>
                                  <p:childTnLst>
                                    <p:set>
                                      <p:cBhvr>
                                        <p:cTn id="118" dur="1" fill="hold">
                                          <p:stCondLst>
                                            <p:cond delay="0"/>
                                          </p:stCondLst>
                                        </p:cTn>
                                        <p:tgtEl>
                                          <p:spTgt spid="18"/>
                                        </p:tgtEl>
                                        <p:attrNameLst>
                                          <p:attrName>style.visibility</p:attrName>
                                        </p:attrNameLst>
                                      </p:cBhvr>
                                      <p:to>
                                        <p:strVal val="visible"/>
                                      </p:to>
                                    </p:set>
                                    <p:animEffect transition="in" filter="fade">
                                      <p:cBhvr>
                                        <p:cTn id="119" dur="1000"/>
                                        <p:tgtEl>
                                          <p:spTgt spid="18"/>
                                        </p:tgtEl>
                                      </p:cBhvr>
                                    </p:animEffect>
                                    <p:anim calcmode="lin" valueType="num">
                                      <p:cBhvr>
                                        <p:cTn id="120" dur="1000" fill="hold"/>
                                        <p:tgtEl>
                                          <p:spTgt spid="18"/>
                                        </p:tgtEl>
                                        <p:attrNameLst>
                                          <p:attrName>ppt_x</p:attrName>
                                        </p:attrNameLst>
                                      </p:cBhvr>
                                      <p:tavLst>
                                        <p:tav tm="0">
                                          <p:val>
                                            <p:strVal val="#ppt_x"/>
                                          </p:val>
                                        </p:tav>
                                        <p:tav tm="100000">
                                          <p:val>
                                            <p:strVal val="#ppt_x"/>
                                          </p:val>
                                        </p:tav>
                                      </p:tavLst>
                                    </p:anim>
                                    <p:anim calcmode="lin" valueType="num">
                                      <p:cBhvr>
                                        <p:cTn id="12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18525" cy="5281016"/>
          </a:xfrm>
          <a:prstGeom prst="rect">
            <a:avLst/>
          </a:prstGeom>
          <a:noFill/>
        </p:spPr>
        <p:txBody>
          <a:bodyPr wrap="square" lIns="180000" tIns="180000" rIns="180000" bIns="180000" rtlCol="0">
            <a:spAutoFit/>
          </a:bodyPr>
          <a:lstStyle/>
          <a:p>
            <a:pPr defTabSz="360000">
              <a:lnSpc>
                <a:spcPct val="150000"/>
              </a:lnSpc>
            </a:pPr>
            <a:r>
              <a:rPr lang="de-DE" sz="2400" dirty="0">
                <a:latin typeface="Arial" panose="020B0604020202020204" pitchFamily="34" charset="0"/>
                <a:cs typeface="Arial" panose="020B0604020202020204" pitchFamily="34" charset="0"/>
              </a:rPr>
              <a:t>(c)		</a:t>
            </a:r>
            <a:r>
              <a:rPr lang="de-DE" sz="2400" u="sng" dirty="0">
                <a:latin typeface="Arial" panose="020B0604020202020204" pitchFamily="34" charset="0"/>
                <a:cs typeface="Arial" panose="020B0604020202020204" pitchFamily="34" charset="0"/>
              </a:rPr>
              <a:t>Zw.-Erg.: Ermessensüberschreitung wegen </a:t>
            </a:r>
            <a:r>
              <a:rPr lang="de-DE" sz="2400" u="sng" dirty="0" err="1">
                <a:latin typeface="Arial" panose="020B0604020202020204" pitchFamily="34" charset="0"/>
                <a:cs typeface="Arial" panose="020B0604020202020204" pitchFamily="34" charset="0"/>
              </a:rPr>
              <a:t>Rw</a:t>
            </a:r>
            <a:r>
              <a:rPr lang="de-DE" sz="2400" u="sng" dirty="0">
                <a:latin typeface="Arial" panose="020B0604020202020204" pitchFamily="34" charset="0"/>
                <a:cs typeface="Arial" panose="020B0604020202020204" pitchFamily="34" charset="0"/>
              </a:rPr>
              <a:t>.-</a:t>
            </a:r>
            <a:r>
              <a:rPr lang="de-DE" sz="2400" u="sng" dirty="0" err="1">
                <a:latin typeface="Arial" panose="020B0604020202020204" pitchFamily="34" charset="0"/>
                <a:cs typeface="Arial" panose="020B0604020202020204" pitchFamily="34" charset="0"/>
              </a:rPr>
              <a:t>Zsh</a:t>
            </a:r>
            <a:r>
              <a:rPr lang="de-DE" sz="2400" u="sng" dirty="0">
                <a:latin typeface="Arial" panose="020B0604020202020204" pitchFamily="34" charset="0"/>
                <a:cs typeface="Arial" panose="020B0604020202020204" pitchFamily="34" charset="0"/>
              </a:rPr>
              <a:t>. (+)</a:t>
            </a:r>
          </a:p>
          <a:p>
            <a:pPr defTabSz="360000">
              <a:lnSpc>
                <a:spcPct val="150000"/>
              </a:lnSpc>
            </a:pPr>
            <a:r>
              <a:rPr lang="de-DE" sz="2400" dirty="0">
                <a:latin typeface="Arial" panose="020B0604020202020204" pitchFamily="34" charset="0"/>
                <a:cs typeface="Arial" panose="020B0604020202020204" pitchFamily="34" charset="0"/>
              </a:rPr>
              <a:t>		[</a:t>
            </a:r>
            <a:r>
              <a:rPr lang="de-DE" sz="2400" u="sng" dirty="0">
                <a:latin typeface="Arial" panose="020B0604020202020204" pitchFamily="34" charset="0"/>
                <a:cs typeface="Arial" panose="020B0604020202020204" pitchFamily="34" charset="0"/>
              </a:rPr>
              <a:t>Hinweis</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a.A</a:t>
            </a:r>
            <a:r>
              <a:rPr lang="de-DE" sz="2400" dirty="0">
                <a:latin typeface="Arial" panose="020B0604020202020204" pitchFamily="34" charset="0"/>
                <a:cs typeface="Arial" panose="020B0604020202020204" pitchFamily="34" charset="0"/>
              </a:rPr>
              <a:t>. vertretbar, da Wechsel des Blickwinkels dogmatischen Bruch 			darstellt (bei </a:t>
            </a:r>
            <a:r>
              <a:rPr lang="de-DE" sz="2400" dirty="0" err="1">
                <a:latin typeface="Arial" panose="020B0604020202020204" pitchFamily="34" charset="0"/>
                <a:cs typeface="Arial" panose="020B0604020202020204" pitchFamily="34" charset="0"/>
              </a:rPr>
              <a:t>Inzidentprüfung</a:t>
            </a:r>
            <a:r>
              <a:rPr lang="de-DE" sz="2400" dirty="0">
                <a:latin typeface="Arial" panose="020B0604020202020204" pitchFamily="34" charset="0"/>
                <a:cs typeface="Arial" panose="020B0604020202020204" pitchFamily="34" charset="0"/>
              </a:rPr>
              <a:t> „Primärebene“ Verschiebung des Blickwinkels 			auf die Fallfrage „Sekundärebene“ fraglich)]</a:t>
            </a:r>
          </a:p>
          <a:p>
            <a:pPr defTabSz="360000">
              <a:lnSpc>
                <a:spcPct val="150000"/>
              </a:lnSpc>
            </a:pPr>
            <a:r>
              <a:rPr lang="de-DE" sz="2400" dirty="0">
                <a:latin typeface="Arial" panose="020B0604020202020204" pitchFamily="34" charset="0"/>
                <a:cs typeface="Arial" panose="020B0604020202020204" pitchFamily="34" charset="0"/>
              </a:rPr>
              <a:t>b)		</a:t>
            </a:r>
            <a:r>
              <a:rPr lang="de-DE" sz="2400" u="sng" dirty="0">
                <a:latin typeface="Arial" panose="020B0604020202020204" pitchFamily="34" charset="0"/>
                <a:cs typeface="Arial" panose="020B0604020202020204" pitchFamily="34" charset="0"/>
              </a:rPr>
              <a:t>Schaden</a:t>
            </a:r>
            <a:r>
              <a:rPr lang="de-DE" sz="2400" dirty="0">
                <a:latin typeface="Arial" panose="020B0604020202020204" pitchFamily="34" charset="0"/>
                <a:cs typeface="Arial" panose="020B0604020202020204" pitchFamily="34" charset="0"/>
              </a:rPr>
              <a:t>: Hämatome (+)</a:t>
            </a:r>
            <a:endParaRPr lang="de-DE" sz="2400" u="sng" dirty="0">
              <a:latin typeface="Arial" panose="020B0604020202020204" pitchFamily="34" charset="0"/>
              <a:cs typeface="Arial" panose="020B0604020202020204" pitchFamily="34" charset="0"/>
            </a:endParaRPr>
          </a:p>
          <a:p>
            <a:pPr defTabSz="360000">
              <a:lnSpc>
                <a:spcPct val="150000"/>
              </a:lnSpc>
            </a:pPr>
            <a:r>
              <a:rPr lang="de-DE" sz="2400" dirty="0">
                <a:latin typeface="Arial" panose="020B0604020202020204" pitchFamily="34" charset="0"/>
                <a:cs typeface="Arial" panose="020B0604020202020204" pitchFamily="34" charset="0"/>
              </a:rPr>
              <a:t>c)		</a:t>
            </a:r>
            <a:r>
              <a:rPr lang="de-DE" sz="2400" u="sng" dirty="0">
                <a:latin typeface="Arial" panose="020B0604020202020204" pitchFamily="34" charset="0"/>
                <a:cs typeface="Arial" panose="020B0604020202020204" pitchFamily="34" charset="0"/>
              </a:rPr>
              <a:t>Ungeschrieben aus Aufopferungsgewohnheitsrecht</a:t>
            </a:r>
          </a:p>
          <a:p>
            <a:pPr defTabSz="360000">
              <a:lnSpc>
                <a:spcPct val="150000"/>
              </a:lnSpc>
            </a:pPr>
            <a:r>
              <a:rPr lang="de-DE" sz="2400" dirty="0">
                <a:latin typeface="Arial" panose="020B0604020202020204" pitchFamily="34" charset="0"/>
                <a:cs typeface="Arial" panose="020B0604020202020204" pitchFamily="34" charset="0"/>
              </a:rPr>
              <a:t>		→ Rechtsgut i.S.v. Art. 2 II 1 GG (+)</a:t>
            </a:r>
          </a:p>
          <a:p>
            <a:pPr defTabSz="360000">
              <a:lnSpc>
                <a:spcPct val="150000"/>
              </a:lnSpc>
            </a:pPr>
            <a:r>
              <a:rPr lang="de-DE" sz="2400" dirty="0">
                <a:latin typeface="Arial" panose="020B0604020202020204" pitchFamily="34" charset="0"/>
                <a:cs typeface="Arial" panose="020B0604020202020204" pitchFamily="34" charset="0"/>
              </a:rPr>
              <a:t>		→ Unmittelbarer hoheitlicher Eingriff durch aktives positives Tun (+)</a:t>
            </a:r>
          </a:p>
          <a:p>
            <a:pPr defTabSz="360000">
              <a:lnSpc>
                <a:spcPct val="150000"/>
              </a:lnSpc>
            </a:pPr>
            <a:r>
              <a:rPr lang="de-DE" sz="2400" dirty="0">
                <a:latin typeface="Arial" panose="020B0604020202020204" pitchFamily="34" charset="0"/>
                <a:cs typeface="Arial" panose="020B0604020202020204" pitchFamily="34" charset="0"/>
              </a:rPr>
              <a:t>		→ Sonderopfer (indiziert durch Rechtswidrigkeit der Maßnahme): (+)</a:t>
            </a:r>
          </a:p>
        </p:txBody>
      </p:sp>
      <p:sp>
        <p:nvSpPr>
          <p:cNvPr id="2" name="Foliennummernplatzhalter 1">
            <a:extLst>
              <a:ext uri="{FF2B5EF4-FFF2-40B4-BE49-F238E27FC236}">
                <a16:creationId xmlns:a16="http://schemas.microsoft.com/office/drawing/2014/main" id="{64866F5A-B9F8-4405-B1C7-8CCA4B07FC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6" name="Gerade Verbindung mit Pfeil 5">
            <a:extLst>
              <a:ext uri="{FF2B5EF4-FFF2-40B4-BE49-F238E27FC236}">
                <a16:creationId xmlns:a16="http://schemas.microsoft.com/office/drawing/2014/main" id="{CF53D037-3A5F-416A-84B3-B2E9B689283E}"/>
              </a:ext>
            </a:extLst>
          </p:cNvPr>
          <p:cNvCxnSpPr>
            <a:cxnSpLocks/>
          </p:cNvCxnSpPr>
          <p:nvPr/>
        </p:nvCxnSpPr>
        <p:spPr>
          <a:xfrm flipH="1">
            <a:off x="7536577" y="200272"/>
            <a:ext cx="0" cy="54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5" name="Grafik 4">
            <a:extLst>
              <a:ext uri="{FF2B5EF4-FFF2-40B4-BE49-F238E27FC236}">
                <a16:creationId xmlns:a16="http://schemas.microsoft.com/office/drawing/2014/main" id="{615CD616-65A3-BA89-CC8D-E8A8AD8D9D3A}"/>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8" name="Rechteck 7">
            <a:extLst>
              <a:ext uri="{FF2B5EF4-FFF2-40B4-BE49-F238E27FC236}">
                <a16:creationId xmlns:a16="http://schemas.microsoft.com/office/drawing/2014/main" id="{EB401A0E-71A7-09BE-05A9-21EE2A583FB4}"/>
              </a:ext>
            </a:extLst>
          </p:cNvPr>
          <p:cNvSpPr/>
          <p:nvPr/>
        </p:nvSpPr>
        <p:spPr>
          <a:xfrm>
            <a:off x="0" y="102357"/>
            <a:ext cx="2151529" cy="637231"/>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FALL 10</a:t>
            </a:r>
          </a:p>
        </p:txBody>
      </p:sp>
    </p:spTree>
    <p:extLst>
      <p:ext uri="{BB962C8B-B14F-4D97-AF65-F5344CB8AC3E}">
        <p14:creationId xmlns:p14="http://schemas.microsoft.com/office/powerpoint/2010/main" val="64675491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18525" cy="6389011"/>
          </a:xfrm>
          <a:prstGeom prst="rect">
            <a:avLst/>
          </a:prstGeom>
          <a:noFill/>
        </p:spPr>
        <p:txBody>
          <a:bodyPr wrap="square" lIns="180000" tIns="180000" rIns="180000" bIns="180000" rtlCol="0">
            <a:spAutoFit/>
          </a:bodyPr>
          <a:lstStyle/>
          <a:p>
            <a:pPr defTabSz="360000">
              <a:lnSpc>
                <a:spcPct val="150000"/>
              </a:lnSpc>
            </a:pPr>
            <a:r>
              <a:rPr lang="de-DE" sz="2400" dirty="0">
                <a:latin typeface="Arial" panose="020B0604020202020204" pitchFamily="34" charset="0"/>
                <a:cs typeface="Arial" panose="020B0604020202020204" pitchFamily="34" charset="0"/>
              </a:rPr>
              <a:t>3.		</a:t>
            </a:r>
            <a:r>
              <a:rPr lang="de-DE" sz="2400" u="sng" dirty="0">
                <a:latin typeface="Arial" panose="020B0604020202020204" pitchFamily="34" charset="0"/>
                <a:cs typeface="Arial" panose="020B0604020202020204" pitchFamily="34" charset="0"/>
              </a:rPr>
              <a:t>RF</a:t>
            </a:r>
            <a:r>
              <a:rPr lang="de-DE" sz="2400" dirty="0">
                <a:latin typeface="Arial" panose="020B0604020202020204" pitchFamily="34" charset="0"/>
                <a:cs typeface="Arial" panose="020B0604020202020204" pitchFamily="34" charset="0"/>
              </a:rPr>
              <a:t>: Entschädigung</a:t>
            </a:r>
          </a:p>
          <a:p>
            <a:pPr defTabSz="360000">
              <a:lnSpc>
                <a:spcPct val="150000"/>
              </a:lnSpc>
            </a:pPr>
            <a:r>
              <a:rPr lang="de-DE" sz="2400" dirty="0">
                <a:latin typeface="Arial" panose="020B0604020202020204" pitchFamily="34" charset="0"/>
                <a:cs typeface="Arial" panose="020B0604020202020204" pitchFamily="34" charset="0"/>
              </a:rPr>
              <a:t>a)		</a:t>
            </a:r>
            <a:r>
              <a:rPr lang="de-DE" sz="2400" u="sng" dirty="0">
                <a:latin typeface="Arial" panose="020B0604020202020204" pitchFamily="34" charset="0"/>
                <a:cs typeface="Arial" panose="020B0604020202020204" pitchFamily="34" charset="0"/>
              </a:rPr>
              <a:t>Schmerzensgeld</a:t>
            </a:r>
            <a:r>
              <a:rPr lang="de-DE" sz="2400" dirty="0">
                <a:latin typeface="Arial" panose="020B0604020202020204" pitchFamily="34" charset="0"/>
                <a:cs typeface="Arial" panose="020B0604020202020204" pitchFamily="34" charset="0"/>
              </a:rPr>
              <a:t>: § 52 II </a:t>
            </a:r>
            <a:r>
              <a:rPr lang="de-DE" sz="2400" dirty="0" err="1">
                <a:latin typeface="Arial" panose="020B0604020202020204" pitchFamily="34" charset="0"/>
                <a:cs typeface="Arial" panose="020B0604020202020204" pitchFamily="34" charset="0"/>
              </a:rPr>
              <a:t>BPolG</a:t>
            </a:r>
            <a:r>
              <a:rPr lang="de-DE" sz="2400" dirty="0">
                <a:latin typeface="Arial" panose="020B0604020202020204" pitchFamily="34" charset="0"/>
                <a:cs typeface="Arial" panose="020B0604020202020204" pitchFamily="34" charset="0"/>
              </a:rPr>
              <a:t> (+)</a:t>
            </a:r>
          </a:p>
          <a:p>
            <a:pPr defTabSz="360000">
              <a:lnSpc>
                <a:spcPct val="150000"/>
              </a:lnSpc>
            </a:pPr>
            <a:r>
              <a:rPr lang="de-DE" sz="2400" dirty="0">
                <a:latin typeface="Arial" panose="020B0604020202020204" pitchFamily="34" charset="0"/>
                <a:cs typeface="Arial" panose="020B0604020202020204" pitchFamily="34" charset="0"/>
              </a:rPr>
              <a:t>b)		</a:t>
            </a:r>
            <a:r>
              <a:rPr lang="de-DE" sz="2400" u="sng" dirty="0">
                <a:latin typeface="Arial" panose="020B0604020202020204" pitchFamily="34" charset="0"/>
                <a:cs typeface="Arial" panose="020B0604020202020204" pitchFamily="34" charset="0"/>
              </a:rPr>
              <a:t>Kürzung wegen Mitverursachung</a:t>
            </a:r>
            <a:r>
              <a:rPr lang="de-DE" sz="2400" dirty="0">
                <a:latin typeface="Arial" panose="020B0604020202020204" pitchFamily="34" charset="0"/>
                <a:cs typeface="Arial" panose="020B0604020202020204" pitchFamily="34" charset="0"/>
              </a:rPr>
              <a:t>: § 52 V 2 </a:t>
            </a:r>
            <a:r>
              <a:rPr lang="de-DE" sz="2400" dirty="0" err="1">
                <a:latin typeface="Arial" panose="020B0604020202020204" pitchFamily="34" charset="0"/>
                <a:cs typeface="Arial" panose="020B0604020202020204" pitchFamily="34" charset="0"/>
              </a:rPr>
              <a:t>BPolG</a:t>
            </a:r>
            <a:r>
              <a:rPr lang="de-DE" sz="2400" dirty="0">
                <a:latin typeface="Arial" panose="020B0604020202020204" pitchFamily="34" charset="0"/>
                <a:cs typeface="Arial" panose="020B0604020202020204" pitchFamily="34" charset="0"/>
              </a:rPr>
              <a:t> (+)</a:t>
            </a:r>
          </a:p>
          <a:p>
            <a:pPr defTabSz="360000">
              <a:lnSpc>
                <a:spcPct val="150000"/>
              </a:lnSpc>
            </a:pPr>
            <a:r>
              <a:rPr lang="de-DE" sz="2400" dirty="0">
                <a:latin typeface="Arial" panose="020B0604020202020204" pitchFamily="34" charset="0"/>
                <a:cs typeface="Arial" panose="020B0604020202020204" pitchFamily="34" charset="0"/>
              </a:rPr>
              <a:t>		→ verbotene Versammlung = Ordnungswidrigkeit (§ 29 I Nr. 1 VersG)</a:t>
            </a:r>
          </a:p>
          <a:p>
            <a:pPr defTabSz="360000">
              <a:lnSpc>
                <a:spcPct val="150000"/>
              </a:lnSpc>
            </a:pPr>
            <a:r>
              <a:rPr lang="de-DE" sz="2400" dirty="0">
                <a:latin typeface="Arial" panose="020B0604020202020204" pitchFamily="34" charset="0"/>
                <a:cs typeface="Arial" panose="020B0604020202020204" pitchFamily="34" charset="0"/>
              </a:rPr>
              <a:t>		→ quasi Selbstgefährdung von K</a:t>
            </a:r>
          </a:p>
          <a:p>
            <a:pPr defTabSz="360000">
              <a:lnSpc>
                <a:spcPct val="150000"/>
              </a:lnSpc>
            </a:pPr>
            <a:r>
              <a:rPr lang="de-DE" sz="2400" dirty="0">
                <a:latin typeface="Arial" panose="020B0604020202020204" pitchFamily="34" charset="0"/>
                <a:cs typeface="Arial" panose="020B0604020202020204" pitchFamily="34" charset="0"/>
              </a:rPr>
              <a:t>4.		</a:t>
            </a:r>
            <a:r>
              <a:rPr lang="de-DE" sz="2400" u="sng" dirty="0">
                <a:latin typeface="Arial" panose="020B0604020202020204" pitchFamily="34" charset="0"/>
                <a:cs typeface="Arial" panose="020B0604020202020204" pitchFamily="34" charset="0"/>
              </a:rPr>
              <a:t>Ergebnis</a:t>
            </a:r>
            <a:r>
              <a:rPr lang="de-DE" sz="2400" dirty="0">
                <a:latin typeface="Arial" panose="020B0604020202020204" pitchFamily="34" charset="0"/>
                <a:cs typeface="Arial" panose="020B0604020202020204" pitchFamily="34" charset="0"/>
              </a:rPr>
              <a:t>: gekürzter Aufopferungsanspruch (+)</a:t>
            </a: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r>
              <a:rPr lang="de-DE" sz="2400" dirty="0">
                <a:latin typeface="Arial" panose="020B0604020202020204" pitchFamily="34" charset="0"/>
                <a:cs typeface="Arial" panose="020B0604020202020204" pitchFamily="34" charset="0"/>
              </a:rPr>
              <a:t>II.		</a:t>
            </a:r>
            <a:r>
              <a:rPr lang="de-DE" sz="2400" u="sng" dirty="0">
                <a:latin typeface="Arial" panose="020B0604020202020204" pitchFamily="34" charset="0"/>
                <a:cs typeface="Arial" panose="020B0604020202020204" pitchFamily="34" charset="0"/>
              </a:rPr>
              <a:t>Amtshaftung</a:t>
            </a:r>
          </a:p>
          <a:p>
            <a:pPr defTabSz="360000">
              <a:lnSpc>
                <a:spcPct val="150000"/>
              </a:lnSpc>
            </a:pPr>
            <a:r>
              <a:rPr lang="de-DE" sz="2400" dirty="0">
                <a:latin typeface="Arial" panose="020B0604020202020204" pitchFamily="34" charset="0"/>
                <a:cs typeface="Arial" panose="020B0604020202020204" pitchFamily="34" charset="0"/>
              </a:rPr>
              <a:t>1.		</a:t>
            </a:r>
            <a:r>
              <a:rPr lang="de-DE" sz="2400" u="sng" dirty="0" err="1">
                <a:latin typeface="Arial" panose="020B0604020202020204" pitchFamily="34" charset="0"/>
                <a:cs typeface="Arial" panose="020B0604020202020204" pitchFamily="34" charset="0"/>
              </a:rPr>
              <a:t>AspGL</a:t>
            </a:r>
            <a:r>
              <a:rPr lang="de-DE" sz="2400" dirty="0">
                <a:latin typeface="Arial" panose="020B0604020202020204" pitchFamily="34" charset="0"/>
                <a:cs typeface="Arial" panose="020B0604020202020204" pitchFamily="34" charset="0"/>
              </a:rPr>
              <a:t>: § 839 I BGB, Art. 34 S. 1 GG</a:t>
            </a:r>
          </a:p>
          <a:p>
            <a:pPr defTabSz="360000">
              <a:lnSpc>
                <a:spcPct val="150000"/>
              </a:lnSpc>
            </a:pPr>
            <a:r>
              <a:rPr lang="de-DE" sz="2400" dirty="0">
                <a:latin typeface="Arial" panose="020B0604020202020204" pitchFamily="34" charset="0"/>
                <a:cs typeface="Arial" panose="020B0604020202020204" pitchFamily="34" charset="0"/>
              </a:rPr>
              <a:t>		→ Dogmatik: Schuldübernahme des Staates (solventer Schuldner)</a:t>
            </a:r>
          </a:p>
          <a:p>
            <a:pPr defTabSz="360000">
              <a:lnSpc>
                <a:spcPct val="150000"/>
              </a:lnSpc>
            </a:pPr>
            <a:r>
              <a:rPr lang="de-DE" sz="2400" dirty="0">
                <a:latin typeface="Arial" panose="020B0604020202020204" pitchFamily="34" charset="0"/>
                <a:cs typeface="Arial" panose="020B0604020202020204" pitchFamily="34" charset="0"/>
              </a:rPr>
              <a:t>		→ Schmerzensgeld: § 253 II BGB</a:t>
            </a:r>
          </a:p>
        </p:txBody>
      </p:sp>
      <p:sp>
        <p:nvSpPr>
          <p:cNvPr id="2" name="Foliennummernplatzhalter 1">
            <a:extLst>
              <a:ext uri="{FF2B5EF4-FFF2-40B4-BE49-F238E27FC236}">
                <a16:creationId xmlns:a16="http://schemas.microsoft.com/office/drawing/2014/main" id="{64866F5A-B9F8-4405-B1C7-8CCA4B07FC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36788403-3FA5-2E49-B969-800D3B4567A5}"/>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ED7F55FD-267E-A845-A3E4-A044B4509C60}"/>
              </a:ext>
            </a:extLst>
          </p:cNvPr>
          <p:cNvSpPr/>
          <p:nvPr/>
        </p:nvSpPr>
        <p:spPr>
          <a:xfrm>
            <a:off x="0" y="102357"/>
            <a:ext cx="2151529" cy="637231"/>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FALL 10</a:t>
            </a:r>
          </a:p>
        </p:txBody>
      </p:sp>
    </p:spTree>
    <p:extLst>
      <p:ext uri="{BB962C8B-B14F-4D97-AF65-F5344CB8AC3E}">
        <p14:creationId xmlns:p14="http://schemas.microsoft.com/office/powerpoint/2010/main" val="357603867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1000"/>
                                        <p:tgtEl>
                                          <p:spTgt spid="4">
                                            <p:txEl>
                                              <p:pRg st="7" end="7"/>
                                            </p:txEl>
                                          </p:spTgt>
                                        </p:tgtEl>
                                      </p:cBhvr>
                                    </p:animEffect>
                                    <p:anim calcmode="lin" valueType="num">
                                      <p:cBhvr>
                                        <p:cTn id="43"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8" end="8"/>
                                            </p:txEl>
                                          </p:spTgt>
                                        </p:tgtEl>
                                        <p:attrNameLst>
                                          <p:attrName>style.visibility</p:attrName>
                                        </p:attrNameLst>
                                      </p:cBhvr>
                                      <p:to>
                                        <p:strVal val="visible"/>
                                      </p:to>
                                    </p:set>
                                    <p:animEffect transition="in" filter="fade">
                                      <p:cBhvr>
                                        <p:cTn id="49" dur="1000"/>
                                        <p:tgtEl>
                                          <p:spTgt spid="4">
                                            <p:txEl>
                                              <p:pRg st="8" end="8"/>
                                            </p:txEl>
                                          </p:spTgt>
                                        </p:tgtEl>
                                      </p:cBhvr>
                                    </p:animEffect>
                                    <p:anim calcmode="lin" valueType="num">
                                      <p:cBhvr>
                                        <p:cTn id="50"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xEl>
                                              <p:pRg st="9" end="9"/>
                                            </p:txEl>
                                          </p:spTgt>
                                        </p:tgtEl>
                                        <p:attrNameLst>
                                          <p:attrName>style.visibility</p:attrName>
                                        </p:attrNameLst>
                                      </p:cBhvr>
                                      <p:to>
                                        <p:strVal val="visible"/>
                                      </p:to>
                                    </p:set>
                                    <p:animEffect transition="in" filter="fade">
                                      <p:cBhvr>
                                        <p:cTn id="56" dur="1000"/>
                                        <p:tgtEl>
                                          <p:spTgt spid="4">
                                            <p:txEl>
                                              <p:pRg st="9" end="9"/>
                                            </p:txEl>
                                          </p:spTgt>
                                        </p:tgtEl>
                                      </p:cBhvr>
                                    </p:animEffect>
                                    <p:anim calcmode="lin" valueType="num">
                                      <p:cBhvr>
                                        <p:cTn id="57"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4">
                                            <p:txEl>
                                              <p:pRg st="10" end="10"/>
                                            </p:txEl>
                                          </p:spTgt>
                                        </p:tgtEl>
                                        <p:attrNameLst>
                                          <p:attrName>style.visibility</p:attrName>
                                        </p:attrNameLst>
                                      </p:cBhvr>
                                      <p:to>
                                        <p:strVal val="visible"/>
                                      </p:to>
                                    </p:set>
                                    <p:animEffect transition="in" filter="fade">
                                      <p:cBhvr>
                                        <p:cTn id="63" dur="1000"/>
                                        <p:tgtEl>
                                          <p:spTgt spid="4">
                                            <p:txEl>
                                              <p:pRg st="10" end="10"/>
                                            </p:txEl>
                                          </p:spTgt>
                                        </p:tgtEl>
                                      </p:cBhvr>
                                    </p:animEffect>
                                    <p:anim calcmode="lin" valueType="num">
                                      <p:cBhvr>
                                        <p:cTn id="64"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18525" cy="6389011"/>
          </a:xfrm>
          <a:prstGeom prst="rect">
            <a:avLst/>
          </a:prstGeom>
          <a:noFill/>
        </p:spPr>
        <p:txBody>
          <a:bodyPr wrap="square" lIns="180000" tIns="180000" rIns="180000" bIns="180000" rtlCol="0">
            <a:spAutoFit/>
          </a:bodyPr>
          <a:lstStyle/>
          <a:p>
            <a:pPr defTabSz="360000">
              <a:lnSpc>
                <a:spcPct val="150000"/>
              </a:lnSpc>
            </a:pPr>
            <a:r>
              <a:rPr lang="de-DE" sz="2400" dirty="0">
                <a:latin typeface="Arial" panose="020B0604020202020204" pitchFamily="34" charset="0"/>
                <a:cs typeface="Arial" panose="020B0604020202020204" pitchFamily="34" charset="0"/>
              </a:rPr>
              <a:t>2.		</a:t>
            </a:r>
            <a:r>
              <a:rPr lang="de-DE" sz="2400" u="sng" dirty="0" err="1">
                <a:latin typeface="Arial" panose="020B0604020202020204" pitchFamily="34" charset="0"/>
                <a:cs typeface="Arial" panose="020B0604020202020204" pitchFamily="34" charset="0"/>
              </a:rPr>
              <a:t>Vorauss</a:t>
            </a:r>
            <a:r>
              <a:rPr lang="de-DE" sz="2400" u="sng" dirty="0">
                <a:latin typeface="Arial" panose="020B0604020202020204" pitchFamily="34" charset="0"/>
                <a:cs typeface="Arial" panose="020B0604020202020204" pitchFamily="34" charset="0"/>
              </a:rPr>
              <a:t>.</a:t>
            </a:r>
          </a:p>
          <a:p>
            <a:pPr defTabSz="360000">
              <a:lnSpc>
                <a:spcPct val="150000"/>
              </a:lnSpc>
            </a:pPr>
            <a:r>
              <a:rPr lang="de-DE" sz="2400" dirty="0">
                <a:latin typeface="Arial" panose="020B0604020202020204" pitchFamily="34" charset="0"/>
                <a:cs typeface="Arial" panose="020B0604020202020204" pitchFamily="34" charset="0"/>
              </a:rPr>
              <a:t>a)		</a:t>
            </a:r>
            <a:r>
              <a:rPr lang="de-DE" sz="2400" u="sng" dirty="0">
                <a:latin typeface="Arial" panose="020B0604020202020204" pitchFamily="34" charset="0"/>
                <a:cs typeface="Arial" panose="020B0604020202020204" pitchFamily="34" charset="0"/>
              </a:rPr>
              <a:t>Jemand in Ausübung eines ihm anvertrauten öffentlichen Amtes</a:t>
            </a:r>
          </a:p>
          <a:p>
            <a:pPr defTabSz="360000">
              <a:lnSpc>
                <a:spcPct val="150000"/>
              </a:lnSpc>
            </a:pPr>
            <a:r>
              <a:rPr lang="de-DE" sz="2400" dirty="0">
                <a:latin typeface="Arial" panose="020B0604020202020204" pitchFamily="34" charset="0"/>
                <a:cs typeface="Arial" panose="020B0604020202020204" pitchFamily="34" charset="0"/>
              </a:rPr>
              <a:t>		→ Bundespolizeibeamter (status- und haftungsrechtlicher Beamter)</a:t>
            </a:r>
          </a:p>
          <a:p>
            <a:pPr defTabSz="360000">
              <a:lnSpc>
                <a:spcPct val="150000"/>
              </a:lnSpc>
            </a:pPr>
            <a:r>
              <a:rPr lang="de-DE" sz="2400" dirty="0">
                <a:latin typeface="Arial" panose="020B0604020202020204" pitchFamily="34" charset="0"/>
                <a:cs typeface="Arial" panose="020B0604020202020204" pitchFamily="34" charset="0"/>
              </a:rPr>
              <a:t>b)		</a:t>
            </a:r>
            <a:r>
              <a:rPr lang="de-DE" sz="2400" u="sng" dirty="0">
                <a:latin typeface="Arial" panose="020B0604020202020204" pitchFamily="34" charset="0"/>
                <a:cs typeface="Arial" panose="020B0604020202020204" pitchFamily="34" charset="0"/>
              </a:rPr>
              <a:t>Verletzung einer drittbezogenen Amtspflicht</a:t>
            </a:r>
          </a:p>
          <a:p>
            <a:pPr defTabSz="360000">
              <a:lnSpc>
                <a:spcPct val="150000"/>
              </a:lnSpc>
            </a:pPr>
            <a:r>
              <a:rPr lang="de-DE" sz="2400" dirty="0">
                <a:latin typeface="Arial" panose="020B0604020202020204" pitchFamily="34" charset="0"/>
                <a:cs typeface="Arial" panose="020B0604020202020204" pitchFamily="34" charset="0"/>
              </a:rPr>
              <a:t>		→ Amtspflicht: insbes. rechtmäßiges Handeln (§ 63 I BBG, Art. 20 III GG)</a:t>
            </a:r>
          </a:p>
          <a:p>
            <a:pPr defTabSz="360000">
              <a:lnSpc>
                <a:spcPct val="150000"/>
              </a:lnSpc>
            </a:pPr>
            <a:r>
              <a:rPr lang="de-DE" sz="2400" dirty="0">
                <a:latin typeface="Arial" panose="020B0604020202020204" pitchFamily="34" charset="0"/>
                <a:cs typeface="Arial" panose="020B0604020202020204" pitchFamily="34" charset="0"/>
              </a:rPr>
              <a:t>		→ Drittbezug: Individualschutz aus Art. 2 II 1 GG (GR als Abwehrrecht)</a:t>
            </a:r>
          </a:p>
          <a:p>
            <a:pPr defTabSz="360000">
              <a:lnSpc>
                <a:spcPct val="150000"/>
              </a:lnSpc>
            </a:pPr>
            <a:r>
              <a:rPr lang="de-DE" sz="2400" dirty="0">
                <a:latin typeface="Arial" panose="020B0604020202020204" pitchFamily="34" charset="0"/>
                <a:cs typeface="Arial" panose="020B0604020202020204" pitchFamily="34" charset="0"/>
              </a:rPr>
              <a:t>		→ Verletzung: Wasserwerfer rechtswidrig [falls </a:t>
            </a:r>
            <a:r>
              <a:rPr lang="de-DE" sz="2400" dirty="0" err="1">
                <a:latin typeface="Arial" panose="020B0604020202020204" pitchFamily="34" charset="0"/>
                <a:cs typeface="Arial" panose="020B0604020202020204" pitchFamily="34" charset="0"/>
              </a:rPr>
              <a:t>Rw</a:t>
            </a:r>
            <a:r>
              <a:rPr lang="de-DE" sz="2400" dirty="0">
                <a:latin typeface="Arial" panose="020B0604020202020204" pitchFamily="34" charset="0"/>
                <a:cs typeface="Arial" panose="020B0604020202020204" pitchFamily="34" charset="0"/>
              </a:rPr>
              <a:t>.-</a:t>
            </a:r>
            <a:r>
              <a:rPr lang="de-DE" sz="2400" dirty="0" err="1">
                <a:latin typeface="Arial" panose="020B0604020202020204" pitchFamily="34" charset="0"/>
                <a:cs typeface="Arial" panose="020B0604020202020204" pitchFamily="34" charset="0"/>
              </a:rPr>
              <a:t>Zsh</a:t>
            </a:r>
            <a:r>
              <a:rPr lang="de-DE" sz="2400" dirty="0">
                <a:latin typeface="Arial" panose="020B0604020202020204" pitchFamily="34" charset="0"/>
                <a:cs typeface="Arial" panose="020B0604020202020204" pitchFamily="34" charset="0"/>
              </a:rPr>
              <a:t>. bejaht, s. oben]</a:t>
            </a:r>
          </a:p>
          <a:p>
            <a:pPr defTabSz="360000">
              <a:lnSpc>
                <a:spcPct val="150000"/>
              </a:lnSpc>
            </a:pPr>
            <a:r>
              <a:rPr lang="de-DE" sz="2400" dirty="0">
                <a:latin typeface="Arial" panose="020B0604020202020204" pitchFamily="34" charset="0"/>
                <a:cs typeface="Arial" panose="020B0604020202020204" pitchFamily="34" charset="0"/>
              </a:rPr>
              <a:t>c)		</a:t>
            </a:r>
            <a:r>
              <a:rPr lang="de-DE" sz="2400" u="sng" dirty="0">
                <a:latin typeface="Arial" panose="020B0604020202020204" pitchFamily="34" charset="0"/>
                <a:cs typeface="Arial" panose="020B0604020202020204" pitchFamily="34" charset="0"/>
              </a:rPr>
              <a:t>Verschulden (§ 276 BGB)</a:t>
            </a:r>
            <a:r>
              <a:rPr lang="de-DE" sz="2400" dirty="0">
                <a:latin typeface="Arial" panose="020B0604020202020204" pitchFamily="34" charset="0"/>
                <a:cs typeface="Arial" panose="020B0604020202020204" pitchFamily="34" charset="0"/>
              </a:rPr>
              <a:t>: (-), da auf Primärebene kein </a:t>
            </a:r>
            <a:r>
              <a:rPr lang="de-DE" sz="2400" dirty="0" err="1">
                <a:latin typeface="Arial" panose="020B0604020202020204" pitchFamily="34" charset="0"/>
                <a:cs typeface="Arial" panose="020B0604020202020204" pitchFamily="34" charset="0"/>
              </a:rPr>
              <a:t>Rw</a:t>
            </a:r>
            <a:r>
              <a:rPr lang="de-DE" sz="2400" dirty="0">
                <a:latin typeface="Arial" panose="020B0604020202020204" pitchFamily="34" charset="0"/>
                <a:cs typeface="Arial" panose="020B0604020202020204" pitchFamily="34" charset="0"/>
              </a:rPr>
              <a:t>.-</a:t>
            </a:r>
            <a:r>
              <a:rPr lang="de-DE" sz="2400" dirty="0" err="1">
                <a:latin typeface="Arial" panose="020B0604020202020204" pitchFamily="34" charset="0"/>
                <a:cs typeface="Arial" panose="020B0604020202020204" pitchFamily="34" charset="0"/>
              </a:rPr>
              <a:t>Zsh</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hM</a:t>
            </a:r>
            <a:r>
              <a:rPr lang="de-DE" sz="2400" dirty="0">
                <a:latin typeface="Arial" panose="020B0604020202020204" pitchFamily="34" charset="0"/>
                <a:cs typeface="Arial" panose="020B0604020202020204" pitchFamily="34" charset="0"/>
              </a:rPr>
              <a:t>)</a:t>
            </a:r>
          </a:p>
          <a:p>
            <a:pPr defTabSz="360000">
              <a:lnSpc>
                <a:spcPct val="150000"/>
              </a:lnSpc>
            </a:pPr>
            <a:r>
              <a:rPr lang="de-DE" sz="2400" dirty="0">
                <a:latin typeface="Arial" panose="020B0604020202020204" pitchFamily="34" charset="0"/>
                <a:cs typeface="Arial" panose="020B0604020202020204" pitchFamily="34" charset="0"/>
              </a:rPr>
              <a:t>3.		</a:t>
            </a:r>
            <a:r>
              <a:rPr lang="de-DE" sz="2400" u="sng" dirty="0">
                <a:latin typeface="Arial" panose="020B0604020202020204" pitchFamily="34" charset="0"/>
                <a:cs typeface="Arial" panose="020B0604020202020204" pitchFamily="34" charset="0"/>
              </a:rPr>
              <a:t>Ergebnis</a:t>
            </a:r>
            <a:r>
              <a:rPr lang="de-DE" sz="2400" dirty="0">
                <a:latin typeface="Arial" panose="020B0604020202020204" pitchFamily="34" charset="0"/>
                <a:cs typeface="Arial" panose="020B0604020202020204" pitchFamily="34" charset="0"/>
              </a:rPr>
              <a:t>: Amtshaftungsanspruch (-)</a:t>
            </a: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r>
              <a:rPr lang="de-DE" sz="2400" dirty="0">
                <a:latin typeface="Arial" panose="020B0604020202020204" pitchFamily="34" charset="0"/>
                <a:cs typeface="Arial" panose="020B0604020202020204" pitchFamily="34" charset="0"/>
              </a:rPr>
              <a:t>III.		</a:t>
            </a:r>
            <a:r>
              <a:rPr lang="de-DE" sz="2400" u="sng" dirty="0">
                <a:latin typeface="Arial" panose="020B0604020202020204" pitchFamily="34" charset="0"/>
                <a:cs typeface="Arial" panose="020B0604020202020204" pitchFamily="34" charset="0"/>
              </a:rPr>
              <a:t>Ergebnis</a:t>
            </a:r>
            <a:r>
              <a:rPr lang="de-DE" sz="2400" dirty="0">
                <a:latin typeface="Arial" panose="020B0604020202020204" pitchFamily="34" charset="0"/>
                <a:cs typeface="Arial" panose="020B0604020202020204" pitchFamily="34" charset="0"/>
              </a:rPr>
              <a:t>: Klage begründet aus Aufopferung</a:t>
            </a:r>
          </a:p>
        </p:txBody>
      </p:sp>
      <p:sp>
        <p:nvSpPr>
          <p:cNvPr id="2" name="Foliennummernplatzhalter 1">
            <a:extLst>
              <a:ext uri="{FF2B5EF4-FFF2-40B4-BE49-F238E27FC236}">
                <a16:creationId xmlns:a16="http://schemas.microsoft.com/office/drawing/2014/main" id="{64866F5A-B9F8-4405-B1C7-8CCA4B07FC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FFBE84C4-A168-1E9D-1840-C9246D11AC03}"/>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59DAEEF3-E877-5906-1E6B-BB3EEC645183}"/>
              </a:ext>
            </a:extLst>
          </p:cNvPr>
          <p:cNvSpPr/>
          <p:nvPr/>
        </p:nvSpPr>
        <p:spPr>
          <a:xfrm>
            <a:off x="0" y="102357"/>
            <a:ext cx="2151529" cy="637231"/>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FALL 10</a:t>
            </a:r>
          </a:p>
        </p:txBody>
      </p:sp>
    </p:spTree>
    <p:extLst>
      <p:ext uri="{BB962C8B-B14F-4D97-AF65-F5344CB8AC3E}">
        <p14:creationId xmlns:p14="http://schemas.microsoft.com/office/powerpoint/2010/main" val="306272897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xEl>
                                              <p:pRg st="8" end="8"/>
                                            </p:txEl>
                                          </p:spTgt>
                                        </p:tgtEl>
                                        <p:attrNameLst>
                                          <p:attrName>style.visibility</p:attrName>
                                        </p:attrNameLst>
                                      </p:cBhvr>
                                      <p:to>
                                        <p:strVal val="visible"/>
                                      </p:to>
                                    </p:set>
                                    <p:animEffect transition="in" filter="fade">
                                      <p:cBhvr>
                                        <p:cTn id="56" dur="1000"/>
                                        <p:tgtEl>
                                          <p:spTgt spid="4">
                                            <p:txEl>
                                              <p:pRg st="8" end="8"/>
                                            </p:txEl>
                                          </p:spTgt>
                                        </p:tgtEl>
                                      </p:cBhvr>
                                    </p:animEffect>
                                    <p:anim calcmode="lin" valueType="num">
                                      <p:cBhvr>
                                        <p:cTn id="57"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4">
                                            <p:txEl>
                                              <p:pRg st="10" end="10"/>
                                            </p:txEl>
                                          </p:spTgt>
                                        </p:tgtEl>
                                        <p:attrNameLst>
                                          <p:attrName>style.visibility</p:attrName>
                                        </p:attrNameLst>
                                      </p:cBhvr>
                                      <p:to>
                                        <p:strVal val="visible"/>
                                      </p:to>
                                    </p:set>
                                    <p:animEffect transition="in" filter="fade">
                                      <p:cBhvr>
                                        <p:cTn id="63" dur="1000"/>
                                        <p:tgtEl>
                                          <p:spTgt spid="4">
                                            <p:txEl>
                                              <p:pRg st="10" end="10"/>
                                            </p:txEl>
                                          </p:spTgt>
                                        </p:tgtEl>
                                      </p:cBhvr>
                                    </p:animEffect>
                                    <p:anim calcmode="lin" valueType="num">
                                      <p:cBhvr>
                                        <p:cTn id="64"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360000" tIns="360000" rIns="360000" bIns="360000" rtlCol="0">
        <a:noAutofit/>
      </a:bodyPr>
      <a:lstStyle>
        <a:defPPr algn="ctr">
          <a:defRPr sz="240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enutzerdefiniertes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2732</Words>
  <Application>Microsoft Office PowerPoint</Application>
  <PresentationFormat>Breitbild</PresentationFormat>
  <Paragraphs>323</Paragraphs>
  <Slides>23</Slides>
  <Notes>0</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23</vt:i4>
      </vt:variant>
    </vt:vector>
  </HeadingPairs>
  <TitlesOfParts>
    <vt:vector size="29" baseType="lpstr">
      <vt:lpstr>Arial</vt:lpstr>
      <vt:lpstr>Calibri</vt:lpstr>
      <vt:lpstr>Calibri Light</vt:lpstr>
      <vt:lpstr>Frutiger</vt:lpstr>
      <vt:lpstr>Office</vt:lpstr>
      <vt:lpstr>Benutzerdefiniertes Design</vt:lpstr>
      <vt:lpstr>POR  Kurseinheit 11</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POR  FALL 10 – Kein Rechtswidrigkeitszusammenhang?</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Stefan Middel</dc:creator>
  <cp:lastModifiedBy>Jana Panten</cp:lastModifiedBy>
  <cp:revision>867</cp:revision>
  <dcterms:created xsi:type="dcterms:W3CDTF">2020-03-20T12:42:26Z</dcterms:created>
  <dcterms:modified xsi:type="dcterms:W3CDTF">2026-06-29T11:24:34Z</dcterms:modified>
</cp:coreProperties>
</file>