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506" r:id="rId4"/>
    <p:sldId id="509" r:id="rId5"/>
    <p:sldId id="510" r:id="rId6"/>
    <p:sldId id="360" r:id="rId7"/>
    <p:sldId id="511" r:id="rId8"/>
    <p:sldId id="508" r:id="rId9"/>
    <p:sldId id="507" r:id="rId10"/>
    <p:sldId id="512" r:id="rId11"/>
    <p:sldId id="513" r:id="rId12"/>
    <p:sldId id="515" r:id="rId13"/>
    <p:sldId id="459" r:id="rId14"/>
    <p:sldId id="466" r:id="rId15"/>
    <p:sldId id="327" r:id="rId16"/>
    <p:sldId id="516" r:id="rId17"/>
    <p:sldId id="467" r:id="rId18"/>
    <p:sldId id="468" r:id="rId19"/>
    <p:sldId id="469" r:id="rId20"/>
    <p:sldId id="517" r:id="rId21"/>
    <p:sldId id="518" r:id="rId22"/>
    <p:sldId id="413" r:id="rId23"/>
    <p:sldId id="520" r:id="rId24"/>
    <p:sldId id="521" r:id="rId25"/>
    <p:sldId id="522" r:id="rId26"/>
    <p:sldId id="523" r:id="rId2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256"/>
          </p14:sldIdLst>
        </p14:section>
        <p14:section name="Abschnitt ohne Titel" id="{829043A9-710D-4005-AA1E-42AE4A314CFE}">
          <p14:sldIdLst>
            <p14:sldId id="506"/>
            <p14:sldId id="509"/>
            <p14:sldId id="510"/>
            <p14:sldId id="360"/>
            <p14:sldId id="511"/>
            <p14:sldId id="508"/>
            <p14:sldId id="507"/>
            <p14:sldId id="512"/>
            <p14:sldId id="513"/>
            <p14:sldId id="515"/>
            <p14:sldId id="459"/>
            <p14:sldId id="466"/>
            <p14:sldId id="327"/>
            <p14:sldId id="516"/>
            <p14:sldId id="467"/>
            <p14:sldId id="468"/>
            <p14:sldId id="469"/>
            <p14:sldId id="517"/>
            <p14:sldId id="518"/>
            <p14:sldId id="413"/>
            <p14:sldId id="520"/>
            <p14:sldId id="521"/>
            <p14:sldId id="522"/>
            <p14:sldId id="5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1" autoAdjust="0"/>
    <p:restoredTop sz="88875" autoAdjust="0"/>
  </p:normalViewPr>
  <p:slideViewPr>
    <p:cSldViewPr snapToGrid="0">
      <p:cViewPr varScale="1">
        <p:scale>
          <a:sx n="115" d="100"/>
          <a:sy n="115" d="100"/>
        </p:scale>
        <p:origin x="72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03.07.2026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03.07.2026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03.07.2026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03.07.2026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03.07.2026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03.07.2026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03.07.2026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03.07.2026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03.07.2026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12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54E0ABA-E1C0-5089-ED8E-ABC38C527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24019" r="11490"/>
          <a:stretch>
            <a:fillRect/>
          </a:stretch>
        </p:blipFill>
        <p:spPr>
          <a:xfrm>
            <a:off x="-64851" y="4368839"/>
            <a:ext cx="3827835" cy="214033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Vertiefung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Versammlungsrecht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Versammlungsfreiheit auf einem Friedhof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BVerfG, 20.6.2014, 1 BvR 980/13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Erfolgreiche VB gegen Verurteilung zu einem Bußgeld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i.H.v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150 €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Die Verurteilung zu einem Bußgeld wegen Verstoßes gegen eine Friedhofs-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(hier der Stadt Dresden) sowie wegen Belästigung der Allgemeinheit 		und Beeinträchtigung der öffentlichen Ordnung (§ 118 Abs. 1 OWiG) durch 			Enthüllung eines Protesttransparents gegen eine öffentliche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Gedenkveran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staltung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(13.2.1945) auf einem Friedhof verletzt den Verurteilten in seinem 			Grundrecht auf 	Versammlungsfreiheit, wenn das Gericht verkennt, dass…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7EFBDED5-D939-42D8-9722-CB78B89D923B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A4D29190-5FC5-DF48-5AAA-EF7B0EC99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81E89E5-BAAB-79CF-0081-52060E883B21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3571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81660" y="1688016"/>
            <a:ext cx="11683015" cy="417302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		der Grundrechtsschutz nicht von einer Anmeldung oder Genehmigung 					der Protestveranstaltung abhängig ist,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2.		auf dem Friedhof wegen der Gedenkveranstaltung ein über privates Ge-				denken hinausgehender kommunikativer Verkehr („öffentliches Forum“) 					stattfindet 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3.		eine Abwägung vorgenommen werden muss, ob eine Verurteilung mit 					Blick auf die Versammlungsfreiheit gerechtfertigt ist.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753348A-97DC-4F1B-8EB8-30090565C028}"/>
              </a:ext>
            </a:extLst>
          </p:cNvPr>
          <p:cNvCxnSpPr>
            <a:cxnSpLocks/>
          </p:cNvCxnSpPr>
          <p:nvPr/>
        </p:nvCxnSpPr>
        <p:spPr>
          <a:xfrm>
            <a:off x="6096000" y="1148016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3221BD5-23E0-D734-0946-BF298D5D0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99246482-7478-AED6-8988-4474A4E86DBB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10049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Vertiefung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Versammlungsrecht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Mittelbare Drittwirkung von GR im Privatrecht als obj. Prinzipien (Art. 1 III GG)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BVerfG, 18.7.2015, 1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BvQ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25/15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Einstweilige Anordnung gegen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zivilgerichtl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Bestätigung eines privaten Haus-			verbots für die Versammlung „Bierdosen-Flashmob für die Freiheit“ in Passau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Demonstration auf einem frei zugänglichen privaten Platz gegen Verlust des 			staatlichen Gewaltmonopols durch private Sicherheitsdienste sowie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Beschrän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von Freiheits-Grundrechten: 15 Minuten Dauer, 140 Teilnehmer, Trinken 		einer Dose Bier auf Kommando, Müllentsorgung gewährleistet, Diskussion 			geplant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B102971-7FB7-4A46-B467-1ADE45A2F983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BD7BBEF0-703E-8134-9958-29C825D8E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AC4AF0A8-11AF-E85E-4949-259689200C35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110647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Folgenabwägung bei § 32 I BVerfGG: „Doppelhypothese“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GR-Bindung des privaten Eigentümers wie Staat möglich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 vergleich-					bare Garantenstellung: „Rahmenbedingungen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Kommunikation“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BBFA479-B442-46CB-A60A-9497C2457B67}"/>
              </a:ext>
            </a:extLst>
          </p:cNvPr>
          <p:cNvCxnSpPr>
            <a:cxnSpLocks/>
          </p:cNvCxnSpPr>
          <p:nvPr/>
        </p:nvCxnSpPr>
        <p:spPr>
          <a:xfrm flipH="1">
            <a:off x="2504773" y="119831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27EC848-6388-4BCC-B3B8-212F038BF307}"/>
              </a:ext>
            </a:extLst>
          </p:cNvPr>
          <p:cNvCxnSpPr>
            <a:cxnSpLocks/>
          </p:cNvCxnSpPr>
          <p:nvPr/>
        </p:nvCxnSpPr>
        <p:spPr>
          <a:xfrm>
            <a:off x="6096000" y="1198319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EC99F36C-40FB-43F7-8558-E262B787F721}"/>
              </a:ext>
            </a:extLst>
          </p:cNvPr>
          <p:cNvSpPr txBox="1"/>
          <p:nvPr/>
        </p:nvSpPr>
        <p:spPr>
          <a:xfrm>
            <a:off x="1127140" y="1269508"/>
            <a:ext cx="4835695" cy="16293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Einstweilige Anordnung ergeht,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 Hauptsache (VB) erfolglos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Schutz Vers.: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8 I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C73470A-868B-4C00-987A-595555964A56}"/>
              </a:ext>
            </a:extLst>
          </p:cNvPr>
          <p:cNvSpPr txBox="1"/>
          <p:nvPr/>
        </p:nvSpPr>
        <p:spPr>
          <a:xfrm>
            <a:off x="6104773" y="1269508"/>
            <a:ext cx="4960087" cy="16293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Einstweilige Anordnung unterbleibt,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aber Hauptsache (VB)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erfolgreich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Schutz Eigentümer: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14 I GG</a:t>
            </a:r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2E0B1FE6-E3D5-4298-8F09-3EBEF0F80DE4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56165" y="-1811118"/>
            <a:ext cx="479673" cy="9937721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F7E5FACD-56BF-4C33-BE09-B64B501A230E}"/>
              </a:ext>
            </a:extLst>
          </p:cNvPr>
          <p:cNvCxnSpPr>
            <a:cxnSpLocks/>
          </p:cNvCxnSpPr>
          <p:nvPr/>
        </p:nvCxnSpPr>
        <p:spPr>
          <a:xfrm>
            <a:off x="2504773" y="402004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21F7FB9A-E75D-47BC-BF88-F6998DCC9367}"/>
              </a:ext>
            </a:extLst>
          </p:cNvPr>
          <p:cNvCxnSpPr>
            <a:cxnSpLocks/>
          </p:cNvCxnSpPr>
          <p:nvPr/>
        </p:nvCxnSpPr>
        <p:spPr>
          <a:xfrm>
            <a:off x="9696000" y="402004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2152FD16-7ACC-48E9-BCA3-67AD4C564E7A}"/>
              </a:ext>
            </a:extLst>
          </p:cNvPr>
          <p:cNvSpPr txBox="1"/>
          <p:nvPr/>
        </p:nvSpPr>
        <p:spPr>
          <a:xfrm>
            <a:off x="1075886" y="4251436"/>
            <a:ext cx="4886949" cy="107708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schwerer Eingriff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Selbstbestim-mungsrecht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(örtlicher Bezug)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9924EDA-E43B-45B0-A480-6DF0311FEEAA}"/>
              </a:ext>
            </a:extLst>
          </p:cNvPr>
          <p:cNvSpPr txBox="1"/>
          <p:nvPr/>
        </p:nvSpPr>
        <p:spPr>
          <a:xfrm>
            <a:off x="6095999" y="4251435"/>
            <a:ext cx="5356193" cy="10745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geringer Eingriff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15 Minuten, 140 Teil-nehmer, Müllentsorgung gewährleistet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9BDC0CD-0777-46AA-9900-B87501DA1C30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5A3D9C89-3168-4AC1-A142-F5E72D9CA419}"/>
              </a:ext>
            </a:extLst>
          </p:cNvPr>
          <p:cNvSpPr txBox="1"/>
          <p:nvPr/>
        </p:nvSpPr>
        <p:spPr>
          <a:xfrm>
            <a:off x="1127139" y="3485325"/>
            <a:ext cx="9937703" cy="5347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Was ist schlimmer?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0AE0C6-DCBE-3634-DF6D-F5E2B9B2F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AED386B8-EA4A-79F6-49BD-34524F8764EB}"/>
              </a:ext>
            </a:extLst>
          </p:cNvPr>
          <p:cNvSpPr/>
          <p:nvPr/>
        </p:nvSpPr>
        <p:spPr>
          <a:xfrm>
            <a:off x="0" y="102357"/>
            <a:ext cx="1964987" cy="57074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333486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Vertiefung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Versammlungsrecht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Prüfungsumfang im vorl. Rechtsschutz (Art. 8 I GG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Art. 19 IV GG)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BVerfG, 20.12.2012, 1 BvR 2794/10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Erfolgreiche VB gegen Versagung vorläufigen Rechtsschutzes (§ 80 V 1 VwGO) 		bei sofort vollziehbarem Versammlungsverbot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keine nur summarische Prüfung bei Art. 8 I GG, da: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1.		Art. 8 I GG: schlechthin konstitutives GR für die FDGO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2.		Art. 19 IV GG: im Hauptsacheverfahren vor VG bleibt wegen regelmäßig 					kurzfristiger Erledigung nur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(keine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mit gestaltender Wirkung)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Falls aus Zeitgründen detaillierte Prüfung unmöglich ist: Folgenabwägung bei 			offenen Erfolgsaussichten der Hauptsache (wie § 32 BVerfGG)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3C5F5E-57D9-EDE1-DEC7-96BE884A7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2BE009E-4341-D372-EAA8-35062B863EE3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17570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16179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Vertiefung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Versammlungsrecht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Folgenabwägung im vorl. RS bei offenen Erfolgsaussichten der Hauptsache („Tag der Patrioten“)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OVG Hamburg, 11.9.2015, 4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192/15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§ 80 V 1 VwGO gegen sofort vollziehbares Versammlungsverbot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Zur Überprüfung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eines polizeilichen Notstands, mit dem die Ver-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sammlungsbehörde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ein Versammlungsverbot begründet: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strenge Anforderungen an materielle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(Handlungsstörer): konkrete 			Tatsachen nötig, dass Gewalt von Versammlung ausgehen wird (hier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neint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 von gewalttätigen Gegendemonstranten ausgehend)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0CF2E0D-6BC8-44E7-82B3-87ACDF2154DD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21C2FFCD-A6CA-48E0-19B7-A1687F9CE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13D307D-55D9-5FEE-0C9E-B2CFCBCB68AF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279633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1617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Notstandspflicht der Versammlung bei gewalttätigen Gegendemonstranten 			nur bei „doppelter Subsidiarität“: reichen eigene Landespolizeikräfte nicht 				aus, ist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Amtshilfe möglich (hier fraglich, ob Ersuchen ernsthaft gestellt 			wurde und Ablehnung rechtmäßig erfolgte)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Folgenabwägung im verwaltungsgerichtlichen Eilverfahren: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Störereigenschaft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 Versammlung und somit Erfolgsaussicht der Haupt-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offen, daher Folgenabwägung (wie § 32 BVerfGG)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Schutzpflicht bzgl. Art. 2 II 1 GG überwiegt Schutzpflicht bzgl. Art. 8 I GG</a:t>
            </a:r>
          </a:p>
          <a:p>
            <a:pPr lvl="0"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Im Anschluss daran: BVerfG, 11.9.2015, 1 BvR 2211/15</a:t>
            </a:r>
          </a:p>
          <a:p>
            <a:pPr lvl="0"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(Ablehnung einer einstweiligen Anordnung nach § 32 BVerfGG)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456CD08-487B-4DED-94E8-233B985051EB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F6E21632-9375-469F-ED99-7EB3C9BD5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76201" y="1"/>
            <a:ext cx="1715797" cy="87283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CC6DC850-3649-066C-A806-9F310ACB5F65}"/>
              </a:ext>
            </a:extLst>
          </p:cNvPr>
          <p:cNvSpPr/>
          <p:nvPr/>
        </p:nvSpPr>
        <p:spPr>
          <a:xfrm>
            <a:off x="1" y="102357"/>
            <a:ext cx="2230876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17661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Vertiefung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Versammlungsrecht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Anwendbarkeit des Versammlungsrechts auf G20-Protestcamp?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OVG Hamburg, 22.6.2017, 4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125/17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Zur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versammlungsrechtl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Einordnung eines Protestcamps mit einer geplanten 		Infrastruktur in Form von Übernachtungszelten für bis zu 10.000 Personen so-		wie Essensausgaben / Küchen / Sanitäreinrichtungen für diese Personenzahl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Der Inhalt und das Motto einer als Protestcamp gegen den G20-Gipfel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geplan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Veranstaltung sowie sonstige Mittel wie Lautsprecher, Plakatwände,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Schil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der, eine Bühne und offene Veranstaltungs-Zelte, derer sich der Veranstalter 			zur Meinungskundgabe bedienen will, fallen in den Schutzbereich des Art. 8 			GG.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0CF2E0D-6BC8-44E7-82B3-87ACDF2154DD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3C9A1DE5-DD86-A6BC-98CF-2C485EA68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A7BA9AA6-37CD-2C38-160F-D0791745A0A7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211387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431709" y="1065491"/>
            <a:ext cx="11683015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Weitere Infrastruktur wie Zelte, Pavillons und andere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Versorgungseinrichtun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gen ist vom Schutzbereich des Art. 8 GG als notwendiger Bestandteil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absichtigten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kollektiven Meinungsbildung und Meinungsäußerung nur erfasst, 		wenn ihr eine funktionale oder symbolische Bedeutung für das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Versamm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lungsthema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zukommt und diese Art Kundgebungsmittel damit einen erkenn-			baren inhaltlichen Bezug zur kollektiven Meinungskundgabe aufweist. Daran 			fehlt es, wenn lediglich Übernachtungs- und Verpflegungsmöglichkeiten für die 		Teilnehmerinnen und Teilnehmer bereitgestellt werden.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0CF2E0D-6BC8-44E7-82B3-87ACDF2154DD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35F1024-A684-4477-858F-124E6DD53761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B74E7071-356D-FC16-7808-DF2015E8E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A1DED1E4-57BE-3EE8-5F65-C20B9928EBD2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234399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54492" y="806927"/>
            <a:ext cx="11683015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Die Beurteilung, ob eine aus dem Schutz des Versammlungsrechts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unterfal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Teilen und aus sonstigen Modalitäten bestehende gemischte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staltung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ihrem Gesamtgepräge nach eine Versammlung darstellt, ist im Wege 		einer Gesamtschau aller relevanten tatsächlichen Umstände vorzunehmen 			(hier verneint).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	Im Anschluss daran: BVerfG, 28.6.2017, 1 BvR 1387/17</a:t>
            </a: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(Einstweilige Anordnung nach § 32 BVerfGG: G20-Protestcamp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vorsorg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 Regeln des Versammlungsrechts unterstellen, aber Auflagen 			möglich)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6B98F23B-0DF6-4271-BE07-C8E2B24ECF97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F8B9F798-7B77-015E-E43A-24B664955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65327" y="1"/>
            <a:ext cx="2126671" cy="108184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5DFF18A-4D39-D585-5BE2-DC8CD093DACA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Kurseinheit 12</a:t>
            </a:r>
          </a:p>
        </p:txBody>
      </p:sp>
    </p:spTree>
    <p:extLst>
      <p:ext uri="{BB962C8B-B14F-4D97-AF65-F5344CB8AC3E}">
        <p14:creationId xmlns:p14="http://schemas.microsoft.com/office/powerpoint/2010/main" val="191615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POR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11 – Verordnung zur Gefahrenabwehr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12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Rutschig mit einfarbiger Füllung">
            <a:extLst>
              <a:ext uri="{FF2B5EF4-FFF2-40B4-BE49-F238E27FC236}">
                <a16:creationId xmlns:a16="http://schemas.microsoft.com/office/drawing/2014/main" id="{A8D1B9F4-D71B-9E3C-0EA7-C012D8E664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491512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11: Verordnung zur Gefahrenabwehr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266983" y="2001042"/>
            <a:ext cx="432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5"/>
            <a:ext cx="2080462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Kläger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256243" y="1682545"/>
            <a:ext cx="3184246" cy="17464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(Vollzug 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Verordnung über Straßen und Anlagen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266983" y="2370338"/>
            <a:ext cx="4731803" cy="24971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VO unverhältnismäßig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VO unbestimmt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2831967" y="2250410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5" y="4715163"/>
            <a:ext cx="11131253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VG: „geklärt wissen, dass er den Einschränkungen der VO nicht unterfällt“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B08733-56E1-447D-B766-CDF3E3AE0409}"/>
              </a:ext>
            </a:extLst>
          </p:cNvPr>
          <p:cNvSpPr txBox="1"/>
          <p:nvPr/>
        </p:nvSpPr>
        <p:spPr>
          <a:xfrm>
            <a:off x="751506" y="2713506"/>
            <a:ext cx="1823009" cy="15688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(§ 43 I, 1. Alt. VwGO)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D72CE4-9816-38F5-B40C-CBBD1BD00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0194D03-7BBF-431F-D409-C2275995871F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42389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5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11: Verordnung zur Gefahrenabwehr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Verwaltungsrechtsweg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40 I 1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Öff.-rechtliche Streitigkeit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VO auf dem Gebiet der Gefahrenabwehr: typisch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hoheitl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Handlungsform 				(„Subordinationstheorie“)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Nichtverfassungsrechtlicher Art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→ keine spezifisch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verfassungsrechtliche Streitigkeit					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(auch wenn Verfassungsmäßigkeit der VO streitig ist)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F97640D-1B55-A80A-2755-8DC6128F3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2D9BB8E-DFE3-D88F-3DD8-4CA92A0A0B08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74397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abdrängende Sonderzuweisung (ordentlicher Rechtsweg)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23 I EGGVG für repressive Maßnahmen?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allenfalls überlegenswert bzgl.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SperrbezirksVO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nach Art. 297 EGStGB 					(aber auch insoweit Schwerpunkt präventive Gefahrenabwehr)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jedenfalls VO über Straßen und Anlagen rein präventiv zur Gefahrenabwehr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Sachliche und örtliche Zuständigkeit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§§ 45, 52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Abgrenzung: OVG bei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prinzipaler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 (dann: § 83 VwGO, § 17a II 1 GVG)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47 I Nr. 2 VwGO: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sofern das Landesrecht dies bestimmt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(in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62a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 Bbg: § 4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jedenfalls: Begehren von K ≠ Feststellung der Ungültigkeit der VO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Beteiligte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§§ 61, 63 VwGO, K / Land (Rechtsträgerprinzip)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1A5C27-81D3-0927-4281-5E37CD1B0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044545" y="1"/>
            <a:ext cx="2147454" cy="109242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19E7BE1-6888-1CDE-A1C3-F0EE1542B1A0}"/>
              </a:ext>
            </a:extLst>
          </p:cNvPr>
          <p:cNvSpPr/>
          <p:nvPr/>
        </p:nvSpPr>
        <p:spPr>
          <a:xfrm>
            <a:off x="0" y="102357"/>
            <a:ext cx="2093843" cy="60663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23208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Statthafte Klageart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§§ 88, 86 III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Klägerisches Begehren +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maßnahmespezifischen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Rechtsschutzes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Allg.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43 I, 1. Alt. VwGO): konkretes Rechtsverhältnis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= im Einzelfall sind Rechte und Pflichten zwischen den Beteiligten streitig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C272623-5750-4695-AFA6-528B1F01F424}"/>
              </a:ext>
            </a:extLst>
          </p:cNvPr>
          <p:cNvCxnSpPr>
            <a:cxnSpLocks/>
          </p:cNvCxnSpPr>
          <p:nvPr/>
        </p:nvCxnSpPr>
        <p:spPr>
          <a:xfrm flipH="1">
            <a:off x="2496000" y="284460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C512B72-3585-4A03-A435-6FFE482C4244}"/>
              </a:ext>
            </a:extLst>
          </p:cNvPr>
          <p:cNvCxnSpPr>
            <a:cxnSpLocks/>
          </p:cNvCxnSpPr>
          <p:nvPr/>
        </p:nvCxnSpPr>
        <p:spPr>
          <a:xfrm>
            <a:off x="6096000" y="284460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986ADAC-687D-48F6-BFFB-61B1B7B24FC7}"/>
              </a:ext>
            </a:extLst>
          </p:cNvPr>
          <p:cNvSpPr txBox="1"/>
          <p:nvPr/>
        </p:nvSpPr>
        <p:spPr>
          <a:xfrm>
            <a:off x="1145219" y="3089428"/>
            <a:ext cx="4625263" cy="163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Verfassungswidrigkeit / Nichtigkeit der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(dies wäre abstrakte NK: kein Einzelfall)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9AD3F1F-263C-450E-9864-BD2E9919C7B4}"/>
              </a:ext>
            </a:extLst>
          </p:cNvPr>
          <p:cNvSpPr txBox="1"/>
          <p:nvPr/>
        </p:nvSpPr>
        <p:spPr>
          <a:xfrm>
            <a:off x="6096001" y="3089428"/>
            <a:ext cx="5933242" cy="163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Sondern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dass K „den Einschränkungen der VO nicht unterfällt“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357ECF8-FC9B-47DF-84F3-4C3E77C7633E}"/>
              </a:ext>
            </a:extLst>
          </p:cNvPr>
          <p:cNvSpPr txBox="1"/>
          <p:nvPr/>
        </p:nvSpPr>
        <p:spPr>
          <a:xfrm>
            <a:off x="6096000" y="5087983"/>
            <a:ext cx="5933242" cy="163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K ≠ § 4 VO, falls Norm verfassungs-	widrig und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damit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nichtig ist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GR von K aus Art. 2 I GG streitig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7971E2E-0A67-4C27-A4B5-90E6A1460913}"/>
              </a:ext>
            </a:extLst>
          </p:cNvPr>
          <p:cNvCxnSpPr>
            <a:cxnSpLocks/>
          </p:cNvCxnSpPr>
          <p:nvPr/>
        </p:nvCxnSpPr>
        <p:spPr>
          <a:xfrm>
            <a:off x="9696000" y="4362920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DDE5CF74-852E-A4F6-1480-4F0C4B420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FBD5FE50-6057-12E9-F23E-C4CF59BF0A81}"/>
              </a:ext>
            </a:extLst>
          </p:cNvPr>
          <p:cNvSpPr/>
          <p:nvPr/>
        </p:nvSpPr>
        <p:spPr>
          <a:xfrm>
            <a:off x="0" y="102357"/>
            <a:ext cx="2383922" cy="59338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3295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Feststellungsinteresse (§ 43 I VwGO)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rechtlich (Art. 2 I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Subsidiarität (§ 43 II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insbes.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Kl. (§ 42 I, 1. Alt. VwGO) gegen einzelnen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Verbots-VA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 vor-			rangig, da anderes Begehren (allg.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rechtsschutzintensiver, da generelle 			Klärung, ob K unter §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 VO fällt) und Verstoß unzumutbar, da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sanktionsbe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	währt (Ordnungswidrigkeit gemäß § 9 VO)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[→ Einspruch gegen Bußgeldbescheid in § 43 II VwGO nicht geregelt, zumal 				 hierfür ordentlicher Rechtsweg (§§ 67, 68 OWiG) einschlägig wäre]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Klagebefugnis (§ 42 II VwGO analog)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Ausschluss von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Popularverfahren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ob nötig,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aber jedenfalls gegeben (Art. 2 I GG)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E910DE9-8701-81CB-E74F-596905F1A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F726C96-6642-4D45-66FB-5A72B9AFB72C}"/>
              </a:ext>
            </a:extLst>
          </p:cNvPr>
          <p:cNvSpPr/>
          <p:nvPr/>
        </p:nvSpPr>
        <p:spPr>
          <a:xfrm>
            <a:off x="1" y="102357"/>
            <a:ext cx="2166730" cy="58675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87224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9408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	soweit das konkrete Rechtsverhältnis (nicht) besteht, d.h. K ≠ § 4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	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„Wortlaut-Lösung“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= § 4 VO, d.h. Klage unbegründet (Verbot der 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taktaufnahme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Prostituierten gilt für jedermann)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 anders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d.h. Klage begründet, falls § 4 VO verfassungswidrig, 					d.h. nichtig ist (Nichtigkeitsdogma bei Normen)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 hat bei VO Prüfungs- und Verwerfungskompetenz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(genauer: „Nicht-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anwendungskompetenz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“), anders als bei formellen nachkonstitutionellen 				Gesetzen (für letztere gilt Art. 100 I GG: konkrete NK beim BVerfG nötig)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2-stufiger Aufbau für Prüfung der VO (RGL und formelle / materielle 						Rechtmäßigkeit, d.h. Rechtsfolge nicht getrennt) vertretbar]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2CF67C6-4A2F-4671-2983-60C3A5EAD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E04AAF90-9FC8-E932-7964-3B6A8C4FF7A7}"/>
              </a:ext>
            </a:extLst>
          </p:cNvPr>
          <p:cNvSpPr/>
          <p:nvPr/>
        </p:nvSpPr>
        <p:spPr>
          <a:xfrm>
            <a:off x="0" y="102357"/>
            <a:ext cx="2239617" cy="60000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46445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3393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RGL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nötig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Rechtsetzung durch Exekutive (delegierte Gesetzgebung), d.h. 								Durchbrechung von Gewaltenteilung (Gewaltenverschränkung)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praktische Konkordanz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Demokratie- und Rechtsstaatsprinzip																	 	(Art. 20, 28 I GG: Homogenitätsgebot)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Wesentlichkeitstheorie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Art. 80 I 2 GG / Art. 64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80 S.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											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Inhalt, Zweck und Ausmaß der erteilten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Ermächti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		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gung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 Gesetz bestimmt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297 EGStGB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(-), regelt nur Verbot, der Prostitution nachzugehen, 													 d.h. Adressaten sind die Prostituierten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55 ASOG (§ 24 OBG)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VO zur Gefahrenabwehr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7002D1-4DBE-F9C0-62F5-898A6B4DA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284C40B-A5C7-3D04-1DAC-A6942653084B}"/>
              </a:ext>
            </a:extLst>
          </p:cNvPr>
          <p:cNvSpPr/>
          <p:nvPr/>
        </p:nvSpPr>
        <p:spPr>
          <a:xfrm>
            <a:off x="1" y="102357"/>
            <a:ext cx="2133600" cy="6596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58385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Zuständigkeit: Senat, § 55 ASOG (insbes. Innenminister, § 25 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Verfahren: keine besonderen Vorgaben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Form: Zitierung der RGL, Art. 64 I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80 S.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§ 29 Nr. 3 				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VO als richtige Handlungsform [Prüfungsstandort streitig]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→ Abstrakte Gefahr für die öffentliche Sicherheit oder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→ Störer / Ordnungspflicht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7642BE-DE18-6BA1-827E-0A3658985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95B5E7E-4CB7-38D6-2F86-4487DF6624DA}"/>
              </a:ext>
            </a:extLst>
          </p:cNvPr>
          <p:cNvSpPr/>
          <p:nvPr/>
        </p:nvSpPr>
        <p:spPr>
          <a:xfrm>
            <a:off x="0" y="102357"/>
            <a:ext cx="2186609" cy="61988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61888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7413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a)		</a:t>
            </a:r>
            <a:r>
              <a:rPr kumimoji="0" lang="de-DE" sz="24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 als richtige Handlungsform ↔ Allgemeinverfügung als VA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9B884C1-EAE3-480B-A730-445A51DAED8F}"/>
              </a:ext>
            </a:extLst>
          </p:cNvPr>
          <p:cNvSpPr txBox="1"/>
          <p:nvPr/>
        </p:nvSpPr>
        <p:spPr>
          <a:xfrm>
            <a:off x="372864" y="1277366"/>
            <a:ext cx="2823144" cy="11462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4CD997D-F693-422C-BD76-0103C58BB31B}"/>
              </a:ext>
            </a:extLst>
          </p:cNvPr>
          <p:cNvSpPr txBox="1"/>
          <p:nvPr/>
        </p:nvSpPr>
        <p:spPr>
          <a:xfrm>
            <a:off x="8278978" y="3560126"/>
            <a:ext cx="3074819" cy="12995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Allgemeinverfügung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35 S. 2 VwVfG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EFA517F-D067-4734-B761-94E060FC1436}"/>
              </a:ext>
            </a:extLst>
          </p:cNvPr>
          <p:cNvSpPr txBox="1"/>
          <p:nvPr/>
        </p:nvSpPr>
        <p:spPr>
          <a:xfrm>
            <a:off x="4657313" y="1277368"/>
            <a:ext cx="2877032" cy="21516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individuell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B3E795F-164C-43FE-A967-D976E70C0507}"/>
              </a:ext>
            </a:extLst>
          </p:cNvPr>
          <p:cNvSpPr txBox="1"/>
          <p:nvPr/>
        </p:nvSpPr>
        <p:spPr>
          <a:xfrm>
            <a:off x="4672036" y="3560126"/>
            <a:ext cx="2877028" cy="12995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35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S. 1 VwVfG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0C2E45C-4B2A-44E2-8A69-C946C3031D11}"/>
              </a:ext>
            </a:extLst>
          </p:cNvPr>
          <p:cNvSpPr txBox="1"/>
          <p:nvPr/>
        </p:nvSpPr>
        <p:spPr>
          <a:xfrm>
            <a:off x="372860" y="3560128"/>
            <a:ext cx="3284731" cy="1299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konkret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0700E8E-DE19-4332-9E43-189AA7FE51B4}"/>
              </a:ext>
            </a:extLst>
          </p:cNvPr>
          <p:cNvSpPr txBox="1"/>
          <p:nvPr/>
        </p:nvSpPr>
        <p:spPr>
          <a:xfrm>
            <a:off x="4657314" y="4990801"/>
            <a:ext cx="2853226" cy="12995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35 S. 1 VwVfG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4E3D10E-0A98-47B9-9915-BFF73D6644C9}"/>
              </a:ext>
            </a:extLst>
          </p:cNvPr>
          <p:cNvSpPr txBox="1"/>
          <p:nvPr/>
        </p:nvSpPr>
        <p:spPr>
          <a:xfrm>
            <a:off x="8278979" y="4990801"/>
            <a:ext cx="2840867" cy="12995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Norm als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bstrakt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-generelle Regelung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6A932189-12E2-437D-9112-A7B50131AA23}"/>
              </a:ext>
            </a:extLst>
          </p:cNvPr>
          <p:cNvCxnSpPr>
            <a:cxnSpLocks/>
          </p:cNvCxnSpPr>
          <p:nvPr/>
        </p:nvCxnSpPr>
        <p:spPr>
          <a:xfrm>
            <a:off x="9704342" y="60863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4A548CB4-B785-40F7-B0AB-E22AAE032BB4}"/>
              </a:ext>
            </a:extLst>
          </p:cNvPr>
          <p:cNvSpPr txBox="1"/>
          <p:nvPr/>
        </p:nvSpPr>
        <p:spPr>
          <a:xfrm>
            <a:off x="8278980" y="1277366"/>
            <a:ext cx="2870320" cy="2151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generell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E7FCCE9-597C-4BD4-93AD-11B3ED6C3E5E}"/>
              </a:ext>
            </a:extLst>
          </p:cNvPr>
          <p:cNvSpPr txBox="1"/>
          <p:nvPr/>
        </p:nvSpPr>
        <p:spPr>
          <a:xfrm>
            <a:off x="364661" y="2361459"/>
            <a:ext cx="2837870" cy="10675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Sachverhalt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D39D304-8513-4447-A7B6-6820A16325A7}"/>
              </a:ext>
            </a:extLst>
          </p:cNvPr>
          <p:cNvSpPr txBox="1"/>
          <p:nvPr/>
        </p:nvSpPr>
        <p:spPr>
          <a:xfrm>
            <a:off x="372860" y="4990805"/>
            <a:ext cx="3284725" cy="1299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abstrakt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7F423A9F-538B-4743-8D5F-3E29CA136F1A}"/>
              </a:ext>
            </a:extLst>
          </p:cNvPr>
          <p:cNvCxnSpPr>
            <a:cxnSpLocks/>
          </p:cNvCxnSpPr>
          <p:nvPr/>
        </p:nvCxnSpPr>
        <p:spPr>
          <a:xfrm>
            <a:off x="1060642" y="1979288"/>
            <a:ext cx="288000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AB6A684A-BF51-4EC9-90A2-D03BB84C07F9}"/>
              </a:ext>
            </a:extLst>
          </p:cNvPr>
          <p:cNvCxnSpPr>
            <a:cxnSpLocks/>
          </p:cNvCxnSpPr>
          <p:nvPr/>
        </p:nvCxnSpPr>
        <p:spPr>
          <a:xfrm>
            <a:off x="7534345" y="1979288"/>
            <a:ext cx="0" cy="43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FEDC6058-FBFC-4D74-AAD1-3D1A84F0F78F}"/>
              </a:ext>
            </a:extLst>
          </p:cNvPr>
          <p:cNvCxnSpPr>
            <a:cxnSpLocks/>
          </p:cNvCxnSpPr>
          <p:nvPr/>
        </p:nvCxnSpPr>
        <p:spPr>
          <a:xfrm flipH="1">
            <a:off x="1047565" y="3419288"/>
            <a:ext cx="1008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8973C29E-A855-4BEE-86AD-B999E188644E}"/>
              </a:ext>
            </a:extLst>
          </p:cNvPr>
          <p:cNvCxnSpPr>
            <a:cxnSpLocks/>
          </p:cNvCxnSpPr>
          <p:nvPr/>
        </p:nvCxnSpPr>
        <p:spPr>
          <a:xfrm flipH="1">
            <a:off x="1047565" y="4859675"/>
            <a:ext cx="1008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967BA29F-85BD-4FCF-AF9C-CB303E9D098D}"/>
              </a:ext>
            </a:extLst>
          </p:cNvPr>
          <p:cNvCxnSpPr>
            <a:cxnSpLocks/>
          </p:cNvCxnSpPr>
          <p:nvPr/>
        </p:nvCxnSpPr>
        <p:spPr>
          <a:xfrm>
            <a:off x="3929922" y="1979288"/>
            <a:ext cx="0" cy="43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8C09C559-B526-57FF-919C-93703FFDC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247994F-AA96-8218-1964-C0AF7EFF5FCB}"/>
              </a:ext>
            </a:extLst>
          </p:cNvPr>
          <p:cNvSpPr/>
          <p:nvPr/>
        </p:nvSpPr>
        <p:spPr>
          <a:xfrm>
            <a:off x="0" y="102357"/>
            <a:ext cx="2179983" cy="62651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80629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21" grpId="0"/>
      <p:bldP spid="22" grpId="0"/>
      <p:bldP spid="25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6525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vgl. § 24 S. 1 OBG: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Gebote oder Verbote, die für eine unbestimmte Anzahl 			von Fällen an eine unbestimmte Anzahl von Personen gerichtet sind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	abstrakter SV (örtlich großer Einzugsbereich, zeitlich unbeschränkt) 						und genereller Personenkreis (jedermann)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nach Inhalt und Form: VO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Abstrakte Gefahr für die öffentliche Sicherheit oder Ordnung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Schutzgut der öffentlichen Sicherheit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öffentliche Sicherheit: geschriebenes Recht, Individualrechtsgüter, Staat 				und seine Einrichtungen und Veranstaltungen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hier: § 185 StGB, APR (Art. 2 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1 I GG): Ehrschutz + sexuelle Selbst-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bestimmung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(mittelbare 3.-Wirkung im Privatrecht, GR-Schutzpflicht)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6896300-2CD7-4D12-AE87-6C81845F7E68}"/>
              </a:ext>
            </a:extLst>
          </p:cNvPr>
          <p:cNvCxnSpPr>
            <a:cxnSpLocks/>
          </p:cNvCxnSpPr>
          <p:nvPr/>
        </p:nvCxnSpPr>
        <p:spPr>
          <a:xfrm>
            <a:off x="9704342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00C048AD-4830-1C35-9DE0-896F1D86D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843873" y="1"/>
            <a:ext cx="1348126" cy="68579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3B95C4FA-17D3-59C6-7B08-4C5017BEC001}"/>
              </a:ext>
            </a:extLst>
          </p:cNvPr>
          <p:cNvSpPr/>
          <p:nvPr/>
        </p:nvSpPr>
        <p:spPr>
          <a:xfrm>
            <a:off x="1" y="102357"/>
            <a:ext cx="2312504" cy="68579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114901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50054" y="1075334"/>
            <a:ext cx="1169189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Abstrakte Gefahr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eine nach allgemeiner Lebenserfahrung oder den Erkenntnissen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fachkundi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Stellen mögliche Sachlage, die im Falle ihres Eintritts (typischerweise) 				eine konkrete Gefahr darstellt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Unterschied zur konkreten Gefahr: nicht Grad der Wahrscheinlichkeit des 				Schadenseintritts, sondern Bezugspunkt der Gefahrenprognose (abstrakt-				generelle Betrachtung)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hier: wohl (+), laut SV „vielfach“ und „zunehmend“ unbeteiligte Personen 				zur Aufnahme der Prostitution angesprochen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F975F3-175C-87CB-FF88-87EDDB5F5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9ACB7CC-C2FA-2C0B-4A67-2051B85963C7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92158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9189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Störer / Ordnungspflicht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Evtl. (nach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 nur Verbot der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Kontaktaufnahme zu Prostituierten zum 				Zweck der Vereinbarung sexueller Handlungen gegen Entgelt erfasst?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kann offenbleiben, da…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031ED20-093B-4C8E-AD79-1D9AE8FCB287}"/>
              </a:ext>
            </a:extLst>
          </p:cNvPr>
          <p:cNvCxnSpPr>
            <a:cxnSpLocks/>
          </p:cNvCxnSpPr>
          <p:nvPr/>
        </p:nvCxnSpPr>
        <p:spPr>
          <a:xfrm>
            <a:off x="2873241" y="115704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CFA1935B-D301-4B1A-B9CC-9079F096209B}"/>
              </a:ext>
            </a:extLst>
          </p:cNvPr>
          <p:cNvCxnSpPr>
            <a:cxnSpLocks/>
          </p:cNvCxnSpPr>
          <p:nvPr/>
        </p:nvCxnSpPr>
        <p:spPr>
          <a:xfrm>
            <a:off x="2883512" y="1172377"/>
            <a:ext cx="61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4ED2293B-7F05-4678-B7D5-9B6F492900F0}"/>
              </a:ext>
            </a:extLst>
          </p:cNvPr>
          <p:cNvSpPr txBox="1"/>
          <p:nvPr/>
        </p:nvSpPr>
        <p:spPr>
          <a:xfrm>
            <a:off x="1145219" y="1366464"/>
            <a:ext cx="4950775" cy="11210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unprobl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Freier: Handlungsstörer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§ 13 ASOG (§ 16 OBG)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9C7CF23-F7BC-4710-B087-77F6B384B717}"/>
              </a:ext>
            </a:extLst>
          </p:cNvPr>
          <p:cNvSpPr txBox="1"/>
          <p:nvPr/>
        </p:nvSpPr>
        <p:spPr>
          <a:xfrm>
            <a:off x="6853561" y="1366464"/>
            <a:ext cx="5175682" cy="11210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problematisch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Unbeteiligte: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verbietet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§ 4 VO?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7D51ADD-B1EE-4F29-90B1-436F19DF51EE}"/>
              </a:ext>
            </a:extLst>
          </p:cNvPr>
          <p:cNvSpPr txBox="1"/>
          <p:nvPr/>
        </p:nvSpPr>
        <p:spPr>
          <a:xfrm>
            <a:off x="1145218" y="2696976"/>
            <a:ext cx="4788023" cy="16734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Satz 1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Verbot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Kontaktauf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nahme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	Prostituierten zu 	jedem Zweck (z.B. „Wie spät?“)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D164918-7D12-45DA-8A45-E4CA56CFD04F}"/>
              </a:ext>
            </a:extLst>
          </p:cNvPr>
          <p:cNvSpPr txBox="1"/>
          <p:nvPr/>
        </p:nvSpPr>
        <p:spPr>
          <a:xfrm>
            <a:off x="6847638" y="2696976"/>
            <a:ext cx="4270165" cy="16734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Satz 2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Verbot sexuelle 	Handlungen gegen Entgelt 	zu vereinbaren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62FB4192-07A0-4346-B9E7-BC4F258198C4}"/>
              </a:ext>
            </a:extLst>
          </p:cNvPr>
          <p:cNvCxnSpPr>
            <a:cxnSpLocks/>
          </p:cNvCxnSpPr>
          <p:nvPr/>
        </p:nvCxnSpPr>
        <p:spPr>
          <a:xfrm flipH="1">
            <a:off x="2867309" y="2440607"/>
            <a:ext cx="6120002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F55B7246-7D2D-4AE6-9FA2-93A4666ED5F5}"/>
              </a:ext>
            </a:extLst>
          </p:cNvPr>
          <p:cNvCxnSpPr>
            <a:cxnSpLocks/>
          </p:cNvCxnSpPr>
          <p:nvPr/>
        </p:nvCxnSpPr>
        <p:spPr>
          <a:xfrm>
            <a:off x="8987311" y="244060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2">
            <a:extLst>
              <a:ext uri="{FF2B5EF4-FFF2-40B4-BE49-F238E27FC236}">
                <a16:creationId xmlns:a16="http://schemas.microsoft.com/office/drawing/2014/main" id="{FFADC524-6DB0-44A9-B298-8ADD657FBA9D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872698" y="-618295"/>
            <a:ext cx="446607" cy="10043607"/>
          </a:xfrm>
          <a:prstGeom prst="rightBrace">
            <a:avLst>
              <a:gd name="adj1" fmla="val 155735"/>
              <a:gd name="adj2" fmla="val 49904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484FEBEB-D9D8-428A-AC34-BC5C54A5C6C8}"/>
              </a:ext>
            </a:extLst>
          </p:cNvPr>
          <p:cNvCxnSpPr>
            <a:cxnSpLocks/>
          </p:cNvCxnSpPr>
          <p:nvPr/>
        </p:nvCxnSpPr>
        <p:spPr>
          <a:xfrm>
            <a:off x="6096000" y="6152164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C66DB724-6C4E-6828-2100-90FCCE8D4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42440A2-CEEB-7740-DE59-C28A20E5CB27}"/>
              </a:ext>
            </a:extLst>
          </p:cNvPr>
          <p:cNvSpPr/>
          <p:nvPr/>
        </p:nvSpPr>
        <p:spPr>
          <a:xfrm>
            <a:off x="1" y="102357"/>
            <a:ext cx="2312504" cy="63313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322305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0076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normatives Ermessen → allg.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Anforderungen aus Rechtsstaatsprinzip															(Art. 20 II 2, III GG und Art. 28 I GG)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4 VO = nichtig → K ≠ § 4 VO → Klage 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9FC55A3-63A6-4468-BCC3-AD9C0F709B5D}"/>
              </a:ext>
            </a:extLst>
          </p:cNvPr>
          <p:cNvCxnSpPr>
            <a:cxnSpLocks/>
          </p:cNvCxnSpPr>
          <p:nvPr/>
        </p:nvCxnSpPr>
        <p:spPr>
          <a:xfrm>
            <a:off x="6096000" y="133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8FFA455-10CC-43F2-A995-FAF7EE0E2548}"/>
              </a:ext>
            </a:extLst>
          </p:cNvPr>
          <p:cNvCxnSpPr>
            <a:cxnSpLocks/>
          </p:cNvCxnSpPr>
          <p:nvPr/>
        </p:nvCxnSpPr>
        <p:spPr>
          <a:xfrm flipH="1">
            <a:off x="2496000" y="170626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BA30286-FA78-433B-863F-F4F5465154EF}"/>
              </a:ext>
            </a:extLst>
          </p:cNvPr>
          <p:cNvCxnSpPr>
            <a:cxnSpLocks/>
          </p:cNvCxnSpPr>
          <p:nvPr/>
        </p:nvCxnSpPr>
        <p:spPr>
          <a:xfrm>
            <a:off x="6096000" y="170626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13898B02-B561-4A2A-A3D4-C8AA460C8BF8}"/>
              </a:ext>
            </a:extLst>
          </p:cNvPr>
          <p:cNvSpPr txBox="1"/>
          <p:nvPr/>
        </p:nvSpPr>
        <p:spPr>
          <a:xfrm>
            <a:off x="695417" y="1811045"/>
            <a:ext cx="5288133" cy="22105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Verhältnism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 § 56 I ASOG (§ 28 OBG)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legitimes Ziel, geeignet und 	erforderlich (+)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angemessen bzgl. Art. 2 I GG?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6B74216-55A3-45D0-9CBD-2F925801C8BA}"/>
              </a:ext>
            </a:extLst>
          </p:cNvPr>
          <p:cNvSpPr txBox="1"/>
          <p:nvPr/>
        </p:nvSpPr>
        <p:spPr>
          <a:xfrm>
            <a:off x="6208449" y="1811045"/>
            <a:ext cx="5634356" cy="22105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Bestimmtheit: § 56 II ASOG (§ 28 OBG)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 Rechtssicherheit				(Verhaltenssteuerung + Justitiabilität)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nötig: hinreichende Bestimmtheit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9BEBC20-FABD-45F4-9DEB-078E13042949}"/>
              </a:ext>
            </a:extLst>
          </p:cNvPr>
          <p:cNvCxnSpPr>
            <a:cxnSpLocks/>
          </p:cNvCxnSpPr>
          <p:nvPr/>
        </p:nvCxnSpPr>
        <p:spPr>
          <a:xfrm>
            <a:off x="2496000" y="402158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365CF9D-62BA-4B92-A5AF-76CA9561A9C9}"/>
              </a:ext>
            </a:extLst>
          </p:cNvPr>
          <p:cNvCxnSpPr>
            <a:cxnSpLocks/>
          </p:cNvCxnSpPr>
          <p:nvPr/>
        </p:nvCxnSpPr>
        <p:spPr>
          <a:xfrm>
            <a:off x="9696000" y="402158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AF6F4815-CE45-4033-8DFF-65B108CA5CBB}"/>
              </a:ext>
            </a:extLst>
          </p:cNvPr>
          <p:cNvSpPr txBox="1"/>
          <p:nvPr/>
        </p:nvSpPr>
        <p:spPr>
          <a:xfrm>
            <a:off x="695416" y="4183341"/>
            <a:ext cx="5288133" cy="16183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(-),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falls Verbot der Kontaktaufnahme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 jedem Zweck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(§ 4 S. 1 VO)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90F381B-7658-4911-840B-30C517A42834}"/>
              </a:ext>
            </a:extLst>
          </p:cNvPr>
          <p:cNvSpPr txBox="1"/>
          <p:nvPr/>
        </p:nvSpPr>
        <p:spPr>
          <a:xfrm>
            <a:off x="6208449" y="4183340"/>
            <a:ext cx="5634356" cy="16183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(-), falls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Verbot der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Kontaktaufnahme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 Vereinbarung sexueller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 	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 gegen Entgelt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4 S. 2 VO)</a:t>
            </a: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71503768-99D9-4737-988D-F75F13DEF9FE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74786" y="396096"/>
            <a:ext cx="446607" cy="11005348"/>
          </a:xfrm>
          <a:prstGeom prst="rightBrace">
            <a:avLst>
              <a:gd name="adj1" fmla="val 155735"/>
              <a:gd name="adj2" fmla="val 49189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12AB86F-B8B2-CD9C-A5F4-C03531531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639611" y="1"/>
            <a:ext cx="1552388" cy="78970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E59DE887-9EC7-E911-FAEF-D56D23CEA4CD}"/>
              </a:ext>
            </a:extLst>
          </p:cNvPr>
          <p:cNvSpPr/>
          <p:nvPr/>
        </p:nvSpPr>
        <p:spPr>
          <a:xfrm>
            <a:off x="1" y="102357"/>
            <a:ext cx="2239616" cy="63356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POR</a:t>
            </a:r>
          </a:p>
          <a:p>
            <a:pPr algn="ctr"/>
            <a:r>
              <a:rPr lang="de-DE" dirty="0"/>
              <a:t>FALL 11</a:t>
            </a:r>
          </a:p>
        </p:txBody>
      </p:sp>
    </p:spTree>
    <p:extLst>
      <p:ext uri="{BB962C8B-B14F-4D97-AF65-F5344CB8AC3E}">
        <p14:creationId xmlns:p14="http://schemas.microsoft.com/office/powerpoint/2010/main" val="248170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2906</Words>
  <Application>Microsoft Office PowerPoint</Application>
  <PresentationFormat>Breitbild</PresentationFormat>
  <Paragraphs>286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Frutiger</vt:lpstr>
      <vt:lpstr>Office</vt:lpstr>
      <vt:lpstr>Benutzerdefiniertes Design</vt:lpstr>
      <vt:lpstr>POR  Kurseinheit 12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POR  FALL 11 – Verordnung zur Gefahrenabwehr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935</cp:revision>
  <dcterms:created xsi:type="dcterms:W3CDTF">2020-03-20T12:42:26Z</dcterms:created>
  <dcterms:modified xsi:type="dcterms:W3CDTF">2026-07-03T07:48:07Z</dcterms:modified>
</cp:coreProperties>
</file>