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2"/>
  </p:notesMasterIdLst>
  <p:sldIdLst>
    <p:sldId id="573" r:id="rId3"/>
    <p:sldId id="560" r:id="rId4"/>
    <p:sldId id="561" r:id="rId5"/>
    <p:sldId id="574" r:id="rId6"/>
    <p:sldId id="374" r:id="rId7"/>
    <p:sldId id="375" r:id="rId8"/>
    <p:sldId id="562" r:id="rId9"/>
    <p:sldId id="563" r:id="rId10"/>
    <p:sldId id="564" r:id="rId11"/>
    <p:sldId id="379" r:id="rId12"/>
    <p:sldId id="565" r:id="rId13"/>
    <p:sldId id="566" r:id="rId14"/>
    <p:sldId id="567" r:id="rId15"/>
    <p:sldId id="568" r:id="rId16"/>
    <p:sldId id="569" r:id="rId17"/>
    <p:sldId id="570" r:id="rId18"/>
    <p:sldId id="571" r:id="rId19"/>
    <p:sldId id="572" r:id="rId20"/>
    <p:sldId id="446" r:id="rId2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9EFE17A2-1C6D-4BAC-89BB-45BAE9360C60}">
          <p14:sldIdLst>
            <p14:sldId id="573"/>
          </p14:sldIdLst>
        </p14:section>
        <p14:section name="Abschnitt ohne Titel" id="{829043A9-710D-4005-AA1E-42AE4A314CFE}">
          <p14:sldIdLst>
            <p14:sldId id="560"/>
            <p14:sldId id="561"/>
            <p14:sldId id="574"/>
            <p14:sldId id="374"/>
            <p14:sldId id="375"/>
            <p14:sldId id="562"/>
            <p14:sldId id="563"/>
            <p14:sldId id="564"/>
            <p14:sldId id="379"/>
            <p14:sldId id="565"/>
            <p14:sldId id="566"/>
            <p14:sldId id="567"/>
            <p14:sldId id="568"/>
            <p14:sldId id="569"/>
            <p14:sldId id="570"/>
            <p14:sldId id="571"/>
            <p14:sldId id="572"/>
            <p14:sldId id="44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341839-B736-4EF5-A265-C6B30A877ECF}" v="5" dt="2026-07-21T08:33:31.4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88875" autoAdjust="0"/>
  </p:normalViewPr>
  <p:slideViewPr>
    <p:cSldViewPr snapToGrid="0">
      <p:cViewPr varScale="1">
        <p:scale>
          <a:sx n="89" d="100"/>
          <a:sy n="89" d="100"/>
        </p:scale>
        <p:origin x="630" y="7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a Panten" userId="4837875be9110987" providerId="LiveId" clId="{64205E3A-E4CC-4CCE-AE71-0DBE2D499113}"/>
    <pc:docChg chg="custSel addSld delSld modSld modSection">
      <pc:chgData name="Jana Panten" userId="4837875be9110987" providerId="LiveId" clId="{64205E3A-E4CC-4CCE-AE71-0DBE2D499113}" dt="2026-07-21T08:36:31.729" v="65" actId="478"/>
      <pc:docMkLst>
        <pc:docMk/>
      </pc:docMkLst>
      <pc:sldChg chg="del">
        <pc:chgData name="Jana Panten" userId="4837875be9110987" providerId="LiveId" clId="{64205E3A-E4CC-4CCE-AE71-0DBE2D499113}" dt="2026-07-21T08:23:34.318" v="1" actId="47"/>
        <pc:sldMkLst>
          <pc:docMk/>
          <pc:sldMk cId="3142399047" sldId="256"/>
        </pc:sldMkLst>
      </pc:sldChg>
      <pc:sldChg chg="addSp mod">
        <pc:chgData name="Jana Panten" userId="4837875be9110987" providerId="LiveId" clId="{64205E3A-E4CC-4CCE-AE71-0DBE2D499113}" dt="2026-07-21T08:34:16.141" v="50" actId="22"/>
        <pc:sldMkLst>
          <pc:docMk/>
          <pc:sldMk cId="1496653918" sldId="374"/>
        </pc:sldMkLst>
        <pc:spChg chg="add">
          <ac:chgData name="Jana Panten" userId="4837875be9110987" providerId="LiveId" clId="{64205E3A-E4CC-4CCE-AE71-0DBE2D499113}" dt="2026-07-21T08:34:16.141" v="50" actId="22"/>
          <ac:spMkLst>
            <pc:docMk/>
            <pc:sldMk cId="1496653918" sldId="374"/>
            <ac:spMk id="6" creationId="{F6A2B4A4-9154-3351-CB8E-B0A647BAD2D9}"/>
          </ac:spMkLst>
        </pc:spChg>
        <pc:picChg chg="add">
          <ac:chgData name="Jana Panten" userId="4837875be9110987" providerId="LiveId" clId="{64205E3A-E4CC-4CCE-AE71-0DBE2D499113}" dt="2026-07-21T08:24:03.983" v="7" actId="22"/>
          <ac:picMkLst>
            <pc:docMk/>
            <pc:sldMk cId="1496653918" sldId="374"/>
            <ac:picMk id="5" creationId="{CC02F93D-8D74-861D-781B-7CBAF3FF91F4}"/>
          </ac:picMkLst>
        </pc:picChg>
      </pc:sldChg>
      <pc:sldChg chg="addSp mod">
        <pc:chgData name="Jana Panten" userId="4837875be9110987" providerId="LiveId" clId="{64205E3A-E4CC-4CCE-AE71-0DBE2D499113}" dt="2026-07-21T08:34:20.165" v="51" actId="22"/>
        <pc:sldMkLst>
          <pc:docMk/>
          <pc:sldMk cId="1358814803" sldId="375"/>
        </pc:sldMkLst>
        <pc:spChg chg="add">
          <ac:chgData name="Jana Panten" userId="4837875be9110987" providerId="LiveId" clId="{64205E3A-E4CC-4CCE-AE71-0DBE2D499113}" dt="2026-07-21T08:34:20.165" v="51" actId="22"/>
          <ac:spMkLst>
            <pc:docMk/>
            <pc:sldMk cId="1358814803" sldId="375"/>
            <ac:spMk id="6" creationId="{65DFFC2F-2FD4-8692-7BB5-6E8E00816911}"/>
          </ac:spMkLst>
        </pc:spChg>
        <pc:picChg chg="add">
          <ac:chgData name="Jana Panten" userId="4837875be9110987" providerId="LiveId" clId="{64205E3A-E4CC-4CCE-AE71-0DBE2D499113}" dt="2026-07-21T08:24:08.629" v="8" actId="22"/>
          <ac:picMkLst>
            <pc:docMk/>
            <pc:sldMk cId="1358814803" sldId="375"/>
            <ac:picMk id="5" creationId="{8328328D-2EFB-359A-DCF4-C1EF3BB5864D}"/>
          </ac:picMkLst>
        </pc:picChg>
      </pc:sldChg>
      <pc:sldChg chg="addSp mod">
        <pc:chgData name="Jana Panten" userId="4837875be9110987" providerId="LiveId" clId="{64205E3A-E4CC-4CCE-AE71-0DBE2D499113}" dt="2026-07-21T08:34:34.309" v="55" actId="22"/>
        <pc:sldMkLst>
          <pc:docMk/>
          <pc:sldMk cId="135290264" sldId="379"/>
        </pc:sldMkLst>
        <pc:spChg chg="add">
          <ac:chgData name="Jana Panten" userId="4837875be9110987" providerId="LiveId" clId="{64205E3A-E4CC-4CCE-AE71-0DBE2D499113}" dt="2026-07-21T08:34:34.309" v="55" actId="22"/>
          <ac:spMkLst>
            <pc:docMk/>
            <pc:sldMk cId="135290264" sldId="379"/>
            <ac:spMk id="6" creationId="{EB27ACC4-3581-811D-2B72-624740C6FFF4}"/>
          </ac:spMkLst>
        </pc:spChg>
        <pc:picChg chg="add">
          <ac:chgData name="Jana Panten" userId="4837875be9110987" providerId="LiveId" clId="{64205E3A-E4CC-4CCE-AE71-0DBE2D499113}" dt="2026-07-21T08:24:29.581" v="13" actId="22"/>
          <ac:picMkLst>
            <pc:docMk/>
            <pc:sldMk cId="135290264" sldId="379"/>
            <ac:picMk id="5" creationId="{6F134E09-CF2D-6290-0EA1-9113C9CEBD42}"/>
          </ac:picMkLst>
        </pc:picChg>
      </pc:sldChg>
      <pc:sldChg chg="addSp mod">
        <pc:chgData name="Jana Panten" userId="4837875be9110987" providerId="LiveId" clId="{64205E3A-E4CC-4CCE-AE71-0DBE2D499113}" dt="2026-07-21T08:35:02.746" v="64" actId="22"/>
        <pc:sldMkLst>
          <pc:docMk/>
          <pc:sldMk cId="3065076387" sldId="446"/>
        </pc:sldMkLst>
        <pc:spChg chg="add">
          <ac:chgData name="Jana Panten" userId="4837875be9110987" providerId="LiveId" clId="{64205E3A-E4CC-4CCE-AE71-0DBE2D499113}" dt="2026-07-21T08:35:02.746" v="64" actId="22"/>
          <ac:spMkLst>
            <pc:docMk/>
            <pc:sldMk cId="3065076387" sldId="446"/>
            <ac:spMk id="6" creationId="{17F609A5-A36E-4F21-8BD6-710FCA48DA82}"/>
          </ac:spMkLst>
        </pc:spChg>
        <pc:picChg chg="add">
          <ac:chgData name="Jana Panten" userId="4837875be9110987" providerId="LiveId" clId="{64205E3A-E4CC-4CCE-AE71-0DBE2D499113}" dt="2026-07-21T08:24:58.771" v="22" actId="22"/>
          <ac:picMkLst>
            <pc:docMk/>
            <pc:sldMk cId="3065076387" sldId="446"/>
            <ac:picMk id="5" creationId="{D9246558-E278-A08D-02CA-F6421151513D}"/>
          </ac:picMkLst>
        </pc:picChg>
      </pc:sldChg>
      <pc:sldChg chg="modSp add del mod">
        <pc:chgData name="Jana Panten" userId="4837875be9110987" providerId="LiveId" clId="{64205E3A-E4CC-4CCE-AE71-0DBE2D499113}" dt="2026-07-21T08:31:33.716" v="28" actId="47"/>
        <pc:sldMkLst>
          <pc:docMk/>
          <pc:sldMk cId="551010606" sldId="500"/>
        </pc:sldMkLst>
        <pc:spChg chg="mod">
          <ac:chgData name="Jana Panten" userId="4837875be9110987" providerId="LiveId" clId="{64205E3A-E4CC-4CCE-AE71-0DBE2D499113}" dt="2026-07-21T08:23:39.398" v="3" actId="20577"/>
          <ac:spMkLst>
            <pc:docMk/>
            <pc:sldMk cId="551010606" sldId="500"/>
            <ac:spMk id="2" creationId="{1AFCD795-5B8F-4ABE-9B00-772280028334}"/>
          </ac:spMkLst>
        </pc:spChg>
      </pc:sldChg>
      <pc:sldChg chg="addSp modSp mod">
        <pc:chgData name="Jana Panten" userId="4837875be9110987" providerId="LiveId" clId="{64205E3A-E4CC-4CCE-AE71-0DBE2D499113}" dt="2026-07-21T08:32:05.565" v="33" actId="20577"/>
        <pc:sldMkLst>
          <pc:docMk/>
          <pc:sldMk cId="1105575671" sldId="560"/>
        </pc:sldMkLst>
        <pc:spChg chg="add mod">
          <ac:chgData name="Jana Panten" userId="4837875be9110987" providerId="LiveId" clId="{64205E3A-E4CC-4CCE-AE71-0DBE2D499113}" dt="2026-07-21T08:32:05.565" v="33" actId="20577"/>
          <ac:spMkLst>
            <pc:docMk/>
            <pc:sldMk cId="1105575671" sldId="560"/>
            <ac:spMk id="11" creationId="{E4E0D093-BD45-49DB-B52A-7D70A16DB2F4}"/>
          </ac:spMkLst>
        </pc:spChg>
        <pc:picChg chg="add mod">
          <ac:chgData name="Jana Panten" userId="4837875be9110987" providerId="LiveId" clId="{64205E3A-E4CC-4CCE-AE71-0DBE2D499113}" dt="2026-07-21T08:23:56.541" v="5" actId="14100"/>
          <ac:picMkLst>
            <pc:docMk/>
            <pc:sldMk cId="1105575671" sldId="560"/>
            <ac:picMk id="9" creationId="{F3535A0F-2A91-CE33-72E6-0D9E5FA96AA4}"/>
          </ac:picMkLst>
        </pc:picChg>
      </pc:sldChg>
      <pc:sldChg chg="addSp modSp mod">
        <pc:chgData name="Jana Panten" userId="4837875be9110987" providerId="LiveId" clId="{64205E3A-E4CC-4CCE-AE71-0DBE2D499113}" dt="2026-07-21T08:32:11.798" v="36" actId="20577"/>
        <pc:sldMkLst>
          <pc:docMk/>
          <pc:sldMk cId="2364562592" sldId="561"/>
        </pc:sldMkLst>
        <pc:spChg chg="add mod">
          <ac:chgData name="Jana Panten" userId="4837875be9110987" providerId="LiveId" clId="{64205E3A-E4CC-4CCE-AE71-0DBE2D499113}" dt="2026-07-21T08:32:11.798" v="36" actId="20577"/>
          <ac:spMkLst>
            <pc:docMk/>
            <pc:sldMk cId="2364562592" sldId="561"/>
            <ac:spMk id="15" creationId="{36BC81F7-C3BF-A714-1D8A-762411242BC1}"/>
          </ac:spMkLst>
        </pc:spChg>
        <pc:picChg chg="add">
          <ac:chgData name="Jana Panten" userId="4837875be9110987" providerId="LiveId" clId="{64205E3A-E4CC-4CCE-AE71-0DBE2D499113}" dt="2026-07-21T08:23:59.674" v="6" actId="22"/>
          <ac:picMkLst>
            <pc:docMk/>
            <pc:sldMk cId="2364562592" sldId="561"/>
            <ac:picMk id="7" creationId="{2BF91693-3815-B39A-FF11-A3881D4B2E0A}"/>
          </ac:picMkLst>
        </pc:picChg>
      </pc:sldChg>
      <pc:sldChg chg="addSp modSp mod">
        <pc:chgData name="Jana Panten" userId="4837875be9110987" providerId="LiveId" clId="{64205E3A-E4CC-4CCE-AE71-0DBE2D499113}" dt="2026-07-21T08:34:22.907" v="52" actId="22"/>
        <pc:sldMkLst>
          <pc:docMk/>
          <pc:sldMk cId="3965939421" sldId="562"/>
        </pc:sldMkLst>
        <pc:spChg chg="add">
          <ac:chgData name="Jana Panten" userId="4837875be9110987" providerId="LiveId" clId="{64205E3A-E4CC-4CCE-AE71-0DBE2D499113}" dt="2026-07-21T08:34:22.907" v="52" actId="22"/>
          <ac:spMkLst>
            <pc:docMk/>
            <pc:sldMk cId="3965939421" sldId="562"/>
            <ac:spMk id="6" creationId="{C77C7CCA-4683-C2DF-8650-00311494EBE0}"/>
          </ac:spMkLst>
        </pc:spChg>
        <pc:picChg chg="add mod">
          <ac:chgData name="Jana Panten" userId="4837875be9110987" providerId="LiveId" clId="{64205E3A-E4CC-4CCE-AE71-0DBE2D499113}" dt="2026-07-21T08:24:20.417" v="10" actId="14100"/>
          <ac:picMkLst>
            <pc:docMk/>
            <pc:sldMk cId="3965939421" sldId="562"/>
            <ac:picMk id="5" creationId="{B8664704-D19C-2B8D-9E43-DD7CDDBAD58B}"/>
          </ac:picMkLst>
        </pc:picChg>
      </pc:sldChg>
      <pc:sldChg chg="addSp mod">
        <pc:chgData name="Jana Panten" userId="4837875be9110987" providerId="LiveId" clId="{64205E3A-E4CC-4CCE-AE71-0DBE2D499113}" dt="2026-07-21T08:34:26.710" v="53" actId="22"/>
        <pc:sldMkLst>
          <pc:docMk/>
          <pc:sldMk cId="4043933134" sldId="563"/>
        </pc:sldMkLst>
        <pc:spChg chg="add">
          <ac:chgData name="Jana Panten" userId="4837875be9110987" providerId="LiveId" clId="{64205E3A-E4CC-4CCE-AE71-0DBE2D499113}" dt="2026-07-21T08:34:26.710" v="53" actId="22"/>
          <ac:spMkLst>
            <pc:docMk/>
            <pc:sldMk cId="4043933134" sldId="563"/>
            <ac:spMk id="6" creationId="{3C41FCED-7531-28F7-9700-2C170B53816A}"/>
          </ac:spMkLst>
        </pc:spChg>
        <pc:picChg chg="add">
          <ac:chgData name="Jana Panten" userId="4837875be9110987" providerId="LiveId" clId="{64205E3A-E4CC-4CCE-AE71-0DBE2D499113}" dt="2026-07-21T08:24:23.839" v="11" actId="22"/>
          <ac:picMkLst>
            <pc:docMk/>
            <pc:sldMk cId="4043933134" sldId="563"/>
            <ac:picMk id="5" creationId="{80F5D1B7-A905-D67E-27FC-3A59B147674C}"/>
          </ac:picMkLst>
        </pc:picChg>
      </pc:sldChg>
      <pc:sldChg chg="addSp mod">
        <pc:chgData name="Jana Panten" userId="4837875be9110987" providerId="LiveId" clId="{64205E3A-E4CC-4CCE-AE71-0DBE2D499113}" dt="2026-07-21T08:34:29.691" v="54" actId="22"/>
        <pc:sldMkLst>
          <pc:docMk/>
          <pc:sldMk cId="1601356188" sldId="564"/>
        </pc:sldMkLst>
        <pc:spChg chg="add">
          <ac:chgData name="Jana Panten" userId="4837875be9110987" providerId="LiveId" clId="{64205E3A-E4CC-4CCE-AE71-0DBE2D499113}" dt="2026-07-21T08:34:29.691" v="54" actId="22"/>
          <ac:spMkLst>
            <pc:docMk/>
            <pc:sldMk cId="1601356188" sldId="564"/>
            <ac:spMk id="6" creationId="{F2DA19C0-E054-5DD8-3966-E6249AF8DF25}"/>
          </ac:spMkLst>
        </pc:spChg>
        <pc:picChg chg="add">
          <ac:chgData name="Jana Panten" userId="4837875be9110987" providerId="LiveId" clId="{64205E3A-E4CC-4CCE-AE71-0DBE2D499113}" dt="2026-07-21T08:24:26.869" v="12" actId="22"/>
          <ac:picMkLst>
            <pc:docMk/>
            <pc:sldMk cId="1601356188" sldId="564"/>
            <ac:picMk id="5" creationId="{76D2018C-7C31-F7F2-1D16-03053E5F2A17}"/>
          </ac:picMkLst>
        </pc:picChg>
      </pc:sldChg>
      <pc:sldChg chg="addSp mod">
        <pc:chgData name="Jana Panten" userId="4837875be9110987" providerId="LiveId" clId="{64205E3A-E4CC-4CCE-AE71-0DBE2D499113}" dt="2026-07-21T08:34:37.589" v="56" actId="22"/>
        <pc:sldMkLst>
          <pc:docMk/>
          <pc:sldMk cId="2454728683" sldId="565"/>
        </pc:sldMkLst>
        <pc:spChg chg="add">
          <ac:chgData name="Jana Panten" userId="4837875be9110987" providerId="LiveId" clId="{64205E3A-E4CC-4CCE-AE71-0DBE2D499113}" dt="2026-07-21T08:34:37.589" v="56" actId="22"/>
          <ac:spMkLst>
            <pc:docMk/>
            <pc:sldMk cId="2454728683" sldId="565"/>
            <ac:spMk id="6" creationId="{9F3644EF-3C61-CF38-A57A-BC99D343CA58}"/>
          </ac:spMkLst>
        </pc:spChg>
        <pc:picChg chg="add">
          <ac:chgData name="Jana Panten" userId="4837875be9110987" providerId="LiveId" clId="{64205E3A-E4CC-4CCE-AE71-0DBE2D499113}" dt="2026-07-21T08:24:33.502" v="14" actId="22"/>
          <ac:picMkLst>
            <pc:docMk/>
            <pc:sldMk cId="2454728683" sldId="565"/>
            <ac:picMk id="5" creationId="{673D9356-DEC9-261D-B66A-7E940BC570E0}"/>
          </ac:picMkLst>
        </pc:picChg>
      </pc:sldChg>
      <pc:sldChg chg="addSp mod">
        <pc:chgData name="Jana Panten" userId="4837875be9110987" providerId="LiveId" clId="{64205E3A-E4CC-4CCE-AE71-0DBE2D499113}" dt="2026-07-21T08:34:40.876" v="57" actId="22"/>
        <pc:sldMkLst>
          <pc:docMk/>
          <pc:sldMk cId="2108186086" sldId="566"/>
        </pc:sldMkLst>
        <pc:spChg chg="add">
          <ac:chgData name="Jana Panten" userId="4837875be9110987" providerId="LiveId" clId="{64205E3A-E4CC-4CCE-AE71-0DBE2D499113}" dt="2026-07-21T08:34:40.876" v="57" actId="22"/>
          <ac:spMkLst>
            <pc:docMk/>
            <pc:sldMk cId="2108186086" sldId="566"/>
            <ac:spMk id="7" creationId="{A43F45AE-174F-B90C-2795-C1F6A45B89FD}"/>
          </ac:spMkLst>
        </pc:spChg>
        <pc:picChg chg="add">
          <ac:chgData name="Jana Panten" userId="4837875be9110987" providerId="LiveId" clId="{64205E3A-E4CC-4CCE-AE71-0DBE2D499113}" dt="2026-07-21T08:24:36.703" v="15" actId="22"/>
          <ac:picMkLst>
            <pc:docMk/>
            <pc:sldMk cId="2108186086" sldId="566"/>
            <ac:picMk id="6" creationId="{909F60C3-4CED-B89C-98BA-1962A24090D2}"/>
          </ac:picMkLst>
        </pc:picChg>
      </pc:sldChg>
      <pc:sldChg chg="addSp mod">
        <pc:chgData name="Jana Panten" userId="4837875be9110987" providerId="LiveId" clId="{64205E3A-E4CC-4CCE-AE71-0DBE2D499113}" dt="2026-07-21T08:34:44.940" v="58" actId="22"/>
        <pc:sldMkLst>
          <pc:docMk/>
          <pc:sldMk cId="2545012376" sldId="567"/>
        </pc:sldMkLst>
        <pc:spChg chg="add">
          <ac:chgData name="Jana Panten" userId="4837875be9110987" providerId="LiveId" clId="{64205E3A-E4CC-4CCE-AE71-0DBE2D499113}" dt="2026-07-21T08:34:44.940" v="58" actId="22"/>
          <ac:spMkLst>
            <pc:docMk/>
            <pc:sldMk cId="2545012376" sldId="567"/>
            <ac:spMk id="7" creationId="{B492C1C3-AA2F-1C8F-72E5-E80C6CBE43E2}"/>
          </ac:spMkLst>
        </pc:spChg>
        <pc:picChg chg="add">
          <ac:chgData name="Jana Panten" userId="4837875be9110987" providerId="LiveId" clId="{64205E3A-E4CC-4CCE-AE71-0DBE2D499113}" dt="2026-07-21T08:24:39.694" v="16" actId="22"/>
          <ac:picMkLst>
            <pc:docMk/>
            <pc:sldMk cId="2545012376" sldId="567"/>
            <ac:picMk id="6" creationId="{A340667E-8170-D04F-2E97-106DB3CF4222}"/>
          </ac:picMkLst>
        </pc:picChg>
      </pc:sldChg>
      <pc:sldChg chg="addSp mod">
        <pc:chgData name="Jana Panten" userId="4837875be9110987" providerId="LiveId" clId="{64205E3A-E4CC-4CCE-AE71-0DBE2D499113}" dt="2026-07-21T08:34:47.906" v="59" actId="22"/>
        <pc:sldMkLst>
          <pc:docMk/>
          <pc:sldMk cId="3244329624" sldId="568"/>
        </pc:sldMkLst>
        <pc:spChg chg="add">
          <ac:chgData name="Jana Panten" userId="4837875be9110987" providerId="LiveId" clId="{64205E3A-E4CC-4CCE-AE71-0DBE2D499113}" dt="2026-07-21T08:34:47.906" v="59" actId="22"/>
          <ac:spMkLst>
            <pc:docMk/>
            <pc:sldMk cId="3244329624" sldId="568"/>
            <ac:spMk id="6" creationId="{4176BDA7-17E5-B8D6-9A77-C3999FF18DDE}"/>
          </ac:spMkLst>
        </pc:spChg>
        <pc:picChg chg="add">
          <ac:chgData name="Jana Panten" userId="4837875be9110987" providerId="LiveId" clId="{64205E3A-E4CC-4CCE-AE71-0DBE2D499113}" dt="2026-07-21T08:24:43.500" v="17" actId="22"/>
          <ac:picMkLst>
            <pc:docMk/>
            <pc:sldMk cId="3244329624" sldId="568"/>
            <ac:picMk id="5" creationId="{923BC3A6-4427-C19B-0FE7-F66712EFB52D}"/>
          </ac:picMkLst>
        </pc:picChg>
      </pc:sldChg>
      <pc:sldChg chg="addSp mod">
        <pc:chgData name="Jana Panten" userId="4837875be9110987" providerId="LiveId" clId="{64205E3A-E4CC-4CCE-AE71-0DBE2D499113}" dt="2026-07-21T08:34:50.740" v="60" actId="22"/>
        <pc:sldMkLst>
          <pc:docMk/>
          <pc:sldMk cId="3913821072" sldId="569"/>
        </pc:sldMkLst>
        <pc:spChg chg="add">
          <ac:chgData name="Jana Panten" userId="4837875be9110987" providerId="LiveId" clId="{64205E3A-E4CC-4CCE-AE71-0DBE2D499113}" dt="2026-07-21T08:34:50.740" v="60" actId="22"/>
          <ac:spMkLst>
            <pc:docMk/>
            <pc:sldMk cId="3913821072" sldId="569"/>
            <ac:spMk id="6" creationId="{3B9E6263-7C5D-2CA2-CD56-93905351B5DB}"/>
          </ac:spMkLst>
        </pc:spChg>
        <pc:picChg chg="add">
          <ac:chgData name="Jana Panten" userId="4837875be9110987" providerId="LiveId" clId="{64205E3A-E4CC-4CCE-AE71-0DBE2D499113}" dt="2026-07-21T08:24:46.553" v="18" actId="22"/>
          <ac:picMkLst>
            <pc:docMk/>
            <pc:sldMk cId="3913821072" sldId="569"/>
            <ac:picMk id="5" creationId="{ABC97EA0-2EB1-3514-9AB5-D9F811318099}"/>
          </ac:picMkLst>
        </pc:picChg>
      </pc:sldChg>
      <pc:sldChg chg="addSp mod">
        <pc:chgData name="Jana Panten" userId="4837875be9110987" providerId="LiveId" clId="{64205E3A-E4CC-4CCE-AE71-0DBE2D499113}" dt="2026-07-21T08:34:54.328" v="61" actId="22"/>
        <pc:sldMkLst>
          <pc:docMk/>
          <pc:sldMk cId="3916713296" sldId="570"/>
        </pc:sldMkLst>
        <pc:spChg chg="add">
          <ac:chgData name="Jana Panten" userId="4837875be9110987" providerId="LiveId" clId="{64205E3A-E4CC-4CCE-AE71-0DBE2D499113}" dt="2026-07-21T08:34:54.328" v="61" actId="22"/>
          <ac:spMkLst>
            <pc:docMk/>
            <pc:sldMk cId="3916713296" sldId="570"/>
            <ac:spMk id="6" creationId="{BE78C74D-723D-19E7-673D-23EE75329A30}"/>
          </ac:spMkLst>
        </pc:spChg>
        <pc:picChg chg="add">
          <ac:chgData name="Jana Panten" userId="4837875be9110987" providerId="LiveId" clId="{64205E3A-E4CC-4CCE-AE71-0DBE2D499113}" dt="2026-07-21T08:24:50.303" v="19" actId="22"/>
          <ac:picMkLst>
            <pc:docMk/>
            <pc:sldMk cId="3916713296" sldId="570"/>
            <ac:picMk id="5" creationId="{3DFE3683-5480-DFC3-DD92-920E224C812E}"/>
          </ac:picMkLst>
        </pc:picChg>
      </pc:sldChg>
      <pc:sldChg chg="addSp mod">
        <pc:chgData name="Jana Panten" userId="4837875be9110987" providerId="LiveId" clId="{64205E3A-E4CC-4CCE-AE71-0DBE2D499113}" dt="2026-07-21T08:34:56.446" v="62" actId="22"/>
        <pc:sldMkLst>
          <pc:docMk/>
          <pc:sldMk cId="3882828254" sldId="571"/>
        </pc:sldMkLst>
        <pc:spChg chg="add">
          <ac:chgData name="Jana Panten" userId="4837875be9110987" providerId="LiveId" clId="{64205E3A-E4CC-4CCE-AE71-0DBE2D499113}" dt="2026-07-21T08:34:56.446" v="62" actId="22"/>
          <ac:spMkLst>
            <pc:docMk/>
            <pc:sldMk cId="3882828254" sldId="571"/>
            <ac:spMk id="6" creationId="{4CDC0A78-7180-72A4-86E3-CD08D9B44C61}"/>
          </ac:spMkLst>
        </pc:spChg>
        <pc:picChg chg="add">
          <ac:chgData name="Jana Panten" userId="4837875be9110987" providerId="LiveId" clId="{64205E3A-E4CC-4CCE-AE71-0DBE2D499113}" dt="2026-07-21T08:24:53.290" v="20" actId="22"/>
          <ac:picMkLst>
            <pc:docMk/>
            <pc:sldMk cId="3882828254" sldId="571"/>
            <ac:picMk id="5" creationId="{9DD2272F-4FE6-5FE5-32FE-881E75C64100}"/>
          </ac:picMkLst>
        </pc:picChg>
      </pc:sldChg>
      <pc:sldChg chg="addSp mod">
        <pc:chgData name="Jana Panten" userId="4837875be9110987" providerId="LiveId" clId="{64205E3A-E4CC-4CCE-AE71-0DBE2D499113}" dt="2026-07-21T08:34:59.841" v="63" actId="22"/>
        <pc:sldMkLst>
          <pc:docMk/>
          <pc:sldMk cId="1955612573" sldId="572"/>
        </pc:sldMkLst>
        <pc:spChg chg="add">
          <ac:chgData name="Jana Panten" userId="4837875be9110987" providerId="LiveId" clId="{64205E3A-E4CC-4CCE-AE71-0DBE2D499113}" dt="2026-07-21T08:34:59.841" v="63" actId="22"/>
          <ac:spMkLst>
            <pc:docMk/>
            <pc:sldMk cId="1955612573" sldId="572"/>
            <ac:spMk id="6" creationId="{28395A1F-4CFD-9CC0-986D-646A5901B715}"/>
          </ac:spMkLst>
        </pc:spChg>
        <pc:picChg chg="add">
          <ac:chgData name="Jana Panten" userId="4837875be9110987" providerId="LiveId" clId="{64205E3A-E4CC-4CCE-AE71-0DBE2D499113}" dt="2026-07-21T08:24:56.080" v="21" actId="22"/>
          <ac:picMkLst>
            <pc:docMk/>
            <pc:sldMk cId="1955612573" sldId="572"/>
            <ac:picMk id="5" creationId="{6FAFD731-2EE2-28E1-0888-6CC4B247C836}"/>
          </ac:picMkLst>
        </pc:picChg>
      </pc:sldChg>
      <pc:sldChg chg="modSp add mod">
        <pc:chgData name="Jana Panten" userId="4837875be9110987" providerId="LiveId" clId="{64205E3A-E4CC-4CCE-AE71-0DBE2D499113}" dt="2026-07-21T08:31:39.281" v="30" actId="20577"/>
        <pc:sldMkLst>
          <pc:docMk/>
          <pc:sldMk cId="3988032963" sldId="573"/>
        </pc:sldMkLst>
        <pc:spChg chg="mod">
          <ac:chgData name="Jana Panten" userId="4837875be9110987" providerId="LiveId" clId="{64205E3A-E4CC-4CCE-AE71-0DBE2D499113}" dt="2026-07-21T08:31:39.281" v="30" actId="20577"/>
          <ac:spMkLst>
            <pc:docMk/>
            <pc:sldMk cId="3988032963" sldId="573"/>
            <ac:spMk id="8" creationId="{1B7C15C4-28B9-60C6-FE8B-B8DF6B55804C}"/>
          </ac:spMkLst>
        </pc:spChg>
      </pc:sldChg>
      <pc:sldChg chg="addSp delSp modSp add mod">
        <pc:chgData name="Jana Panten" userId="4837875be9110987" providerId="LiveId" clId="{64205E3A-E4CC-4CCE-AE71-0DBE2D499113}" dt="2026-07-21T08:36:31.729" v="65" actId="478"/>
        <pc:sldMkLst>
          <pc:docMk/>
          <pc:sldMk cId="1032779290" sldId="574"/>
        </pc:sldMkLst>
        <pc:spChg chg="mod">
          <ac:chgData name="Jana Panten" userId="4837875be9110987" providerId="LiveId" clId="{64205E3A-E4CC-4CCE-AE71-0DBE2D499113}" dt="2026-07-21T08:32:55.450" v="41" actId="20577"/>
          <ac:spMkLst>
            <pc:docMk/>
            <pc:sldMk cId="1032779290" sldId="574"/>
            <ac:spMk id="2" creationId="{DEC5BB7E-24A2-7D59-66B9-63A23B6D20FE}"/>
          </ac:spMkLst>
        </pc:spChg>
        <pc:spChg chg="add del mod">
          <ac:chgData name="Jana Panten" userId="4837875be9110987" providerId="LiveId" clId="{64205E3A-E4CC-4CCE-AE71-0DBE2D499113}" dt="2026-07-21T08:36:31.729" v="65" actId="478"/>
          <ac:spMkLst>
            <pc:docMk/>
            <pc:sldMk cId="1032779290" sldId="574"/>
            <ac:spMk id="10" creationId="{1F81D57F-0001-3A15-6FCF-2CBF8D521C4E}"/>
          </ac:spMkLst>
        </pc:spChg>
        <pc:picChg chg="del">
          <ac:chgData name="Jana Panten" userId="4837875be9110987" providerId="LiveId" clId="{64205E3A-E4CC-4CCE-AE71-0DBE2D499113}" dt="2026-07-21T08:33:04.655" v="42" actId="478"/>
          <ac:picMkLst>
            <pc:docMk/>
            <pc:sldMk cId="1032779290" sldId="574"/>
            <ac:picMk id="7" creationId="{6CC3C953-2FF3-FCDC-6F6E-134B78A82C4E}"/>
          </ac:picMkLst>
        </pc:picChg>
        <pc:picChg chg="add mod">
          <ac:chgData name="Jana Panten" userId="4837875be9110987" providerId="LiveId" clId="{64205E3A-E4CC-4CCE-AE71-0DBE2D499113}" dt="2026-07-21T08:33:53.879" v="46" actId="207"/>
          <ac:picMkLst>
            <pc:docMk/>
            <pc:sldMk cId="1032779290" sldId="574"/>
            <ac:picMk id="8" creationId="{83A87010-98A3-662A-CEE1-292D6CBBBB0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FA6385-4007-4673-A1B8-40EB755C5FD5}" type="datetimeFigureOut">
              <a:rPr lang="de-DE" smtClean="0"/>
              <a:t>21.07.2026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07F3DE-C806-4A9B-91EE-3190E0482ADA}" type="slidenum">
              <a:rPr lang="de-DE" smtClean="0"/>
              <a:t>‹Nr.›</a:t>
            </a:fld>
            <a:endParaRPr lang="de-DE"/>
          </a:p>
        </p:txBody>
      </p:sp>
    </p:spTree>
    <p:extLst>
      <p:ext uri="{BB962C8B-B14F-4D97-AF65-F5344CB8AC3E}">
        <p14:creationId xmlns:p14="http://schemas.microsoft.com/office/powerpoint/2010/main" val="2117967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049600-72A7-4AD0-A597-B68FCDEF321A}"/>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76C4C722-DAEF-4747-A08E-06E9ABB346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FFC6E9CE-6140-4A9D-8C66-469B5BD48B65}"/>
              </a:ext>
            </a:extLst>
          </p:cNvPr>
          <p:cNvSpPr>
            <a:spLocks noGrp="1"/>
          </p:cNvSpPr>
          <p:nvPr>
            <p:ph type="dt" sz="half" idx="10"/>
          </p:nvPr>
        </p:nvSpPr>
        <p:spPr>
          <a:xfrm>
            <a:off x="838200" y="6356350"/>
            <a:ext cx="2743200" cy="365125"/>
          </a:xfrm>
          <a:prstGeom prst="rect">
            <a:avLst/>
          </a:prstGeom>
        </p:spPr>
        <p:txBody>
          <a:bodyPr/>
          <a:lstStyle/>
          <a:p>
            <a:fld id="{5A51650B-968E-4EF8-95E0-78BE32EA114E}" type="datetime1">
              <a:rPr lang="de-DE" smtClean="0"/>
              <a:t>21.07.2026</a:t>
            </a:fld>
            <a:endParaRPr lang="de-DE"/>
          </a:p>
        </p:txBody>
      </p:sp>
      <p:sp>
        <p:nvSpPr>
          <p:cNvPr id="5" name="Fußzeilenplatzhalter 4">
            <a:extLst>
              <a:ext uri="{FF2B5EF4-FFF2-40B4-BE49-F238E27FC236}">
                <a16:creationId xmlns:a16="http://schemas.microsoft.com/office/drawing/2014/main" id="{0C743247-B6E4-41B1-B9D9-D10C9F38147D}"/>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F1CDBF26-4062-411B-904A-2D4B45A70290}"/>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1092726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A22B41-7686-4265-AEA9-987C85E1DC84}"/>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Inhaltsplatzhalter 2">
            <a:extLst>
              <a:ext uri="{FF2B5EF4-FFF2-40B4-BE49-F238E27FC236}">
                <a16:creationId xmlns:a16="http://schemas.microsoft.com/office/drawing/2014/main" id="{323269E8-5A39-48D0-A114-5918432A679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45B0C1A-E376-4056-B2B8-FCEC6E20EC56}"/>
              </a:ext>
            </a:extLst>
          </p:cNvPr>
          <p:cNvSpPr>
            <a:spLocks noGrp="1"/>
          </p:cNvSpPr>
          <p:nvPr>
            <p:ph type="dt" sz="half" idx="10"/>
          </p:nvPr>
        </p:nvSpPr>
        <p:spPr>
          <a:xfrm>
            <a:off x="838200" y="6356350"/>
            <a:ext cx="2743200" cy="365125"/>
          </a:xfrm>
          <a:prstGeom prst="rect">
            <a:avLst/>
          </a:prstGeom>
        </p:spPr>
        <p:txBody>
          <a:bodyPr/>
          <a:lstStyle/>
          <a:p>
            <a:fld id="{7B5FDFBC-3B28-475A-8A9E-D7CE5A618071}" type="datetime1">
              <a:rPr lang="de-DE" smtClean="0"/>
              <a:t>21.07.2026</a:t>
            </a:fld>
            <a:endParaRPr lang="de-DE"/>
          </a:p>
        </p:txBody>
      </p:sp>
      <p:sp>
        <p:nvSpPr>
          <p:cNvPr id="5" name="Fußzeilenplatzhalter 4">
            <a:extLst>
              <a:ext uri="{FF2B5EF4-FFF2-40B4-BE49-F238E27FC236}">
                <a16:creationId xmlns:a16="http://schemas.microsoft.com/office/drawing/2014/main" id="{F85E464F-9160-4D30-97E0-C4035CBA2193}"/>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8C228D07-DDD8-4E7D-99E0-5ABF489EC813}"/>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94649540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95B535-F8F1-4462-9DA2-F2A5C87D8C9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7EC5DC71-1613-49E4-9471-00C5D2C560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7F9FF71F-0484-47D8-936D-0E52F0E75121}"/>
              </a:ext>
            </a:extLst>
          </p:cNvPr>
          <p:cNvSpPr>
            <a:spLocks noGrp="1"/>
          </p:cNvSpPr>
          <p:nvPr>
            <p:ph type="dt" sz="half" idx="10"/>
          </p:nvPr>
        </p:nvSpPr>
        <p:spPr>
          <a:xfrm>
            <a:off x="838200" y="6356350"/>
            <a:ext cx="2743200" cy="365125"/>
          </a:xfrm>
          <a:prstGeom prst="rect">
            <a:avLst/>
          </a:prstGeom>
        </p:spPr>
        <p:txBody>
          <a:bodyPr/>
          <a:lstStyle/>
          <a:p>
            <a:fld id="{DA20B03B-1B7B-4AAC-B1C7-9FA524443052}" type="datetime1">
              <a:rPr lang="de-DE" smtClean="0"/>
              <a:t>21.07.2026</a:t>
            </a:fld>
            <a:endParaRPr lang="de-DE"/>
          </a:p>
        </p:txBody>
      </p:sp>
      <p:sp>
        <p:nvSpPr>
          <p:cNvPr id="5" name="Fußzeilenplatzhalter 4">
            <a:extLst>
              <a:ext uri="{FF2B5EF4-FFF2-40B4-BE49-F238E27FC236}">
                <a16:creationId xmlns:a16="http://schemas.microsoft.com/office/drawing/2014/main" id="{5EE6D419-25BD-4A34-9CFA-0CAC2BFC5CEF}"/>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92C6CFA0-0C43-4E53-B2F7-E21836216566}"/>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2529887"/>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5DECDC-2CAF-492A-A820-54F3419920DB}"/>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Inhaltsplatzhalter 2">
            <a:extLst>
              <a:ext uri="{FF2B5EF4-FFF2-40B4-BE49-F238E27FC236}">
                <a16:creationId xmlns:a16="http://schemas.microsoft.com/office/drawing/2014/main" id="{C4913A42-88C8-41F3-AF00-2B2ED11ABE42}"/>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267D310-667B-4503-A485-4D6E09E6C84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C3A4DBDE-80C3-4919-B15B-0AA55FE4F551}"/>
              </a:ext>
            </a:extLst>
          </p:cNvPr>
          <p:cNvSpPr>
            <a:spLocks noGrp="1"/>
          </p:cNvSpPr>
          <p:nvPr>
            <p:ph type="dt" sz="half" idx="10"/>
          </p:nvPr>
        </p:nvSpPr>
        <p:spPr>
          <a:xfrm>
            <a:off x="838200" y="6356350"/>
            <a:ext cx="2743200" cy="365125"/>
          </a:xfrm>
          <a:prstGeom prst="rect">
            <a:avLst/>
          </a:prstGeom>
        </p:spPr>
        <p:txBody>
          <a:bodyPr/>
          <a:lstStyle/>
          <a:p>
            <a:fld id="{8F620241-1AA0-4356-95D0-040B67570C7F}" type="datetime1">
              <a:rPr lang="de-DE" smtClean="0"/>
              <a:t>21.07.2026</a:t>
            </a:fld>
            <a:endParaRPr lang="de-DE"/>
          </a:p>
        </p:txBody>
      </p:sp>
      <p:sp>
        <p:nvSpPr>
          <p:cNvPr id="6" name="Fußzeilenplatzhalter 5">
            <a:extLst>
              <a:ext uri="{FF2B5EF4-FFF2-40B4-BE49-F238E27FC236}">
                <a16:creationId xmlns:a16="http://schemas.microsoft.com/office/drawing/2014/main" id="{23D0571E-947C-4EEC-82B5-B57090FB88D8}"/>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CD696F84-494B-446C-AC4F-365494261891}"/>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15956963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C1C871-DF33-49E6-ADB3-7FB19C78285E}"/>
              </a:ext>
            </a:extLst>
          </p:cNvPr>
          <p:cNvSpPr>
            <a:spLocks noGrp="1"/>
          </p:cNvSpPr>
          <p:nvPr>
            <p:ph type="title"/>
          </p:nvPr>
        </p:nvSpPr>
        <p:spPr>
          <a:xfrm>
            <a:off x="839788" y="365125"/>
            <a:ext cx="10515600" cy="1325563"/>
          </a:xfrm>
          <a:prstGeom prst="rect">
            <a:avLst/>
          </a:prstGeom>
        </p:spPr>
        <p:txBody>
          <a:bodyPr/>
          <a:lstStyle/>
          <a:p>
            <a:r>
              <a:rPr lang="de-DE"/>
              <a:t>Mastertitelformat bearbeiten</a:t>
            </a:r>
          </a:p>
        </p:txBody>
      </p:sp>
      <p:sp>
        <p:nvSpPr>
          <p:cNvPr id="3" name="Textplatzhalter 2">
            <a:extLst>
              <a:ext uri="{FF2B5EF4-FFF2-40B4-BE49-F238E27FC236}">
                <a16:creationId xmlns:a16="http://schemas.microsoft.com/office/drawing/2014/main" id="{3B8388D8-174F-472A-84AF-BA5D9B5AB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FB24BBB-0585-4331-85FB-C45BB7BD09CA}"/>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AA65954F-8A36-4E91-A935-382A4591A0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326447BD-652A-4799-82A3-168060CEFA1A}"/>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C5BDDDFE-0B79-46A7-96C9-422FDD820E66}"/>
              </a:ext>
            </a:extLst>
          </p:cNvPr>
          <p:cNvSpPr>
            <a:spLocks noGrp="1"/>
          </p:cNvSpPr>
          <p:nvPr>
            <p:ph type="dt" sz="half" idx="10"/>
          </p:nvPr>
        </p:nvSpPr>
        <p:spPr>
          <a:xfrm>
            <a:off x="838200" y="6356350"/>
            <a:ext cx="2743200" cy="365125"/>
          </a:xfrm>
          <a:prstGeom prst="rect">
            <a:avLst/>
          </a:prstGeom>
        </p:spPr>
        <p:txBody>
          <a:bodyPr/>
          <a:lstStyle/>
          <a:p>
            <a:fld id="{FDBFE0BA-4FD8-4140-B102-ADB0D984D108}" type="datetime1">
              <a:rPr lang="de-DE" smtClean="0"/>
              <a:t>21.07.2026</a:t>
            </a:fld>
            <a:endParaRPr lang="de-DE"/>
          </a:p>
        </p:txBody>
      </p:sp>
      <p:sp>
        <p:nvSpPr>
          <p:cNvPr id="8" name="Fußzeilenplatzhalter 7">
            <a:extLst>
              <a:ext uri="{FF2B5EF4-FFF2-40B4-BE49-F238E27FC236}">
                <a16:creationId xmlns:a16="http://schemas.microsoft.com/office/drawing/2014/main" id="{82B8FB52-EFF1-483E-9D8B-28892F480CC2}"/>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9" name="Foliennummernplatzhalter 8">
            <a:extLst>
              <a:ext uri="{FF2B5EF4-FFF2-40B4-BE49-F238E27FC236}">
                <a16:creationId xmlns:a16="http://schemas.microsoft.com/office/drawing/2014/main" id="{7D7C62B7-F3AD-4072-AA98-C8F9153CE363}"/>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11373146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38DAD1-98DC-4AAE-B855-686ABA3B492C}"/>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Datumsplatzhalter 2">
            <a:extLst>
              <a:ext uri="{FF2B5EF4-FFF2-40B4-BE49-F238E27FC236}">
                <a16:creationId xmlns:a16="http://schemas.microsoft.com/office/drawing/2014/main" id="{159A609C-4D4E-401A-B181-29A1A77FB28F}"/>
              </a:ext>
            </a:extLst>
          </p:cNvPr>
          <p:cNvSpPr>
            <a:spLocks noGrp="1"/>
          </p:cNvSpPr>
          <p:nvPr>
            <p:ph type="dt" sz="half" idx="10"/>
          </p:nvPr>
        </p:nvSpPr>
        <p:spPr>
          <a:xfrm>
            <a:off x="838200" y="6356350"/>
            <a:ext cx="2743200" cy="365125"/>
          </a:xfrm>
          <a:prstGeom prst="rect">
            <a:avLst/>
          </a:prstGeom>
        </p:spPr>
        <p:txBody>
          <a:bodyPr/>
          <a:lstStyle/>
          <a:p>
            <a:fld id="{EC2EE9F9-50C3-4463-AAF4-BE59F4CF41E8}" type="datetime1">
              <a:rPr lang="de-DE" smtClean="0"/>
              <a:t>21.07.2026</a:t>
            </a:fld>
            <a:endParaRPr lang="de-DE"/>
          </a:p>
        </p:txBody>
      </p:sp>
      <p:sp>
        <p:nvSpPr>
          <p:cNvPr id="4" name="Fußzeilenplatzhalter 3">
            <a:extLst>
              <a:ext uri="{FF2B5EF4-FFF2-40B4-BE49-F238E27FC236}">
                <a16:creationId xmlns:a16="http://schemas.microsoft.com/office/drawing/2014/main" id="{BA06DA16-ED91-47A5-9633-9D9714FC8850}"/>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5" name="Foliennummernplatzhalter 4">
            <a:extLst>
              <a:ext uri="{FF2B5EF4-FFF2-40B4-BE49-F238E27FC236}">
                <a16:creationId xmlns:a16="http://schemas.microsoft.com/office/drawing/2014/main" id="{86E0967C-BB27-48D8-9119-8651736A0897}"/>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30723669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C8FC598-4DA0-413F-A07D-FBB28589E83F}"/>
              </a:ext>
            </a:extLst>
          </p:cNvPr>
          <p:cNvSpPr>
            <a:spLocks noGrp="1"/>
          </p:cNvSpPr>
          <p:nvPr>
            <p:ph type="dt" sz="half" idx="10"/>
          </p:nvPr>
        </p:nvSpPr>
        <p:spPr>
          <a:xfrm>
            <a:off x="838200" y="6356350"/>
            <a:ext cx="2743200" cy="365125"/>
          </a:xfrm>
          <a:prstGeom prst="rect">
            <a:avLst/>
          </a:prstGeom>
        </p:spPr>
        <p:txBody>
          <a:bodyPr/>
          <a:lstStyle/>
          <a:p>
            <a:fld id="{D762384D-430C-4DA2-BAF1-59FD921FC739}" type="datetime1">
              <a:rPr lang="de-DE" smtClean="0"/>
              <a:t>21.07.2026</a:t>
            </a:fld>
            <a:endParaRPr lang="de-DE"/>
          </a:p>
        </p:txBody>
      </p:sp>
      <p:sp>
        <p:nvSpPr>
          <p:cNvPr id="3" name="Fußzeilenplatzhalter 2">
            <a:extLst>
              <a:ext uri="{FF2B5EF4-FFF2-40B4-BE49-F238E27FC236}">
                <a16:creationId xmlns:a16="http://schemas.microsoft.com/office/drawing/2014/main" id="{D69424B8-A2CF-4758-92A7-FA6EC2605ACD}"/>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4" name="Foliennummernplatzhalter 3">
            <a:extLst>
              <a:ext uri="{FF2B5EF4-FFF2-40B4-BE49-F238E27FC236}">
                <a16:creationId xmlns:a16="http://schemas.microsoft.com/office/drawing/2014/main" id="{0C7239A2-042A-4B98-8AF0-DC7ED2E45CE0}"/>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58493445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F8E823-5568-40F0-91F1-39BBD21C671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88BC8C6A-0016-461A-8674-558FA12F7F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73262711-45B3-4E25-B18C-CD7EA78255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29000C2-CE9F-4F7C-B6E7-2086E02EA636}"/>
              </a:ext>
            </a:extLst>
          </p:cNvPr>
          <p:cNvSpPr>
            <a:spLocks noGrp="1"/>
          </p:cNvSpPr>
          <p:nvPr>
            <p:ph type="dt" sz="half" idx="10"/>
          </p:nvPr>
        </p:nvSpPr>
        <p:spPr>
          <a:xfrm>
            <a:off x="838200" y="6356350"/>
            <a:ext cx="2743200" cy="365125"/>
          </a:xfrm>
          <a:prstGeom prst="rect">
            <a:avLst/>
          </a:prstGeom>
        </p:spPr>
        <p:txBody>
          <a:bodyPr/>
          <a:lstStyle/>
          <a:p>
            <a:fld id="{E8EB27DA-43F6-4C4B-8E3C-7705CED6D411}" type="datetime1">
              <a:rPr lang="de-DE" smtClean="0"/>
              <a:t>21.07.2026</a:t>
            </a:fld>
            <a:endParaRPr lang="de-DE"/>
          </a:p>
        </p:txBody>
      </p:sp>
      <p:sp>
        <p:nvSpPr>
          <p:cNvPr id="6" name="Fußzeilenplatzhalter 5">
            <a:extLst>
              <a:ext uri="{FF2B5EF4-FFF2-40B4-BE49-F238E27FC236}">
                <a16:creationId xmlns:a16="http://schemas.microsoft.com/office/drawing/2014/main" id="{AD6C63D0-8AA3-4943-85C1-ECB659BCB47E}"/>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AAFE169B-4464-4EFB-8AAA-7BC87FA981DE}"/>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17683353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E46630-CC90-4EE0-89F8-0F6EAC420E4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50D84E0B-5199-46B9-98BC-A78D4BCAD7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EEB85318-EEE7-4AF0-8CF7-9633ECB827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99FD5FB-7C92-4717-9AA2-ABBBF682DBA2}"/>
              </a:ext>
            </a:extLst>
          </p:cNvPr>
          <p:cNvSpPr>
            <a:spLocks noGrp="1"/>
          </p:cNvSpPr>
          <p:nvPr>
            <p:ph type="dt" sz="half" idx="10"/>
          </p:nvPr>
        </p:nvSpPr>
        <p:spPr>
          <a:xfrm>
            <a:off x="838200" y="6356350"/>
            <a:ext cx="2743200" cy="365125"/>
          </a:xfrm>
          <a:prstGeom prst="rect">
            <a:avLst/>
          </a:prstGeom>
        </p:spPr>
        <p:txBody>
          <a:bodyPr/>
          <a:lstStyle/>
          <a:p>
            <a:fld id="{B394AF6E-4E0A-43BD-8F16-5AE3958461CC}" type="datetime1">
              <a:rPr lang="de-DE" smtClean="0"/>
              <a:t>21.07.2026</a:t>
            </a:fld>
            <a:endParaRPr lang="de-DE"/>
          </a:p>
        </p:txBody>
      </p:sp>
      <p:sp>
        <p:nvSpPr>
          <p:cNvPr id="6" name="Fußzeilenplatzhalter 5">
            <a:extLst>
              <a:ext uri="{FF2B5EF4-FFF2-40B4-BE49-F238E27FC236}">
                <a16:creationId xmlns:a16="http://schemas.microsoft.com/office/drawing/2014/main" id="{F32AAAE8-0BF0-4424-8A5B-25C596F19099}"/>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3D27B736-4A0B-478D-A7FB-5705A37CEA34}"/>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7428244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3EF548-B8A4-4158-BEC7-038BDE17399D}"/>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Vertikaler Textplatzhalter 2">
            <a:extLst>
              <a:ext uri="{FF2B5EF4-FFF2-40B4-BE49-F238E27FC236}">
                <a16:creationId xmlns:a16="http://schemas.microsoft.com/office/drawing/2014/main" id="{5D626CE7-C233-4B8A-8A8E-F400836E0F2D}"/>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B17F5EF-304E-41FB-841B-16FC0182DD89}"/>
              </a:ext>
            </a:extLst>
          </p:cNvPr>
          <p:cNvSpPr>
            <a:spLocks noGrp="1"/>
          </p:cNvSpPr>
          <p:nvPr>
            <p:ph type="dt" sz="half" idx="10"/>
          </p:nvPr>
        </p:nvSpPr>
        <p:spPr>
          <a:xfrm>
            <a:off x="838200" y="6356350"/>
            <a:ext cx="2743200" cy="365125"/>
          </a:xfrm>
          <a:prstGeom prst="rect">
            <a:avLst/>
          </a:prstGeom>
        </p:spPr>
        <p:txBody>
          <a:bodyPr/>
          <a:lstStyle/>
          <a:p>
            <a:fld id="{524145F2-3E05-4609-929D-AAEC790A6531}" type="datetime1">
              <a:rPr lang="de-DE" smtClean="0"/>
              <a:t>21.07.2026</a:t>
            </a:fld>
            <a:endParaRPr lang="de-DE"/>
          </a:p>
        </p:txBody>
      </p:sp>
      <p:sp>
        <p:nvSpPr>
          <p:cNvPr id="5" name="Fußzeilenplatzhalter 4">
            <a:extLst>
              <a:ext uri="{FF2B5EF4-FFF2-40B4-BE49-F238E27FC236}">
                <a16:creationId xmlns:a16="http://schemas.microsoft.com/office/drawing/2014/main" id="{C581AC02-6B88-4D31-A276-2081F79C21E4}"/>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861A3CAA-2CE7-48F2-A4C7-0E3F1E5AAA52}"/>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77473422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222073C3-67C9-47CC-BE55-D9A6955114BA}"/>
              </a:ext>
            </a:extLst>
          </p:cNvPr>
          <p:cNvSpPr>
            <a:spLocks noGrp="1"/>
          </p:cNvSpPr>
          <p:nvPr>
            <p:ph type="title" orient="vert"/>
          </p:nvPr>
        </p:nvSpPr>
        <p:spPr>
          <a:xfrm>
            <a:off x="8724900" y="365125"/>
            <a:ext cx="2628900" cy="5811838"/>
          </a:xfrm>
          <a:prstGeom prst="rect">
            <a:avLst/>
          </a:prstGeo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AB499C2D-7298-4DE8-8253-C16E5320998D}"/>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3A15FEC-07FC-4564-AECB-F162BF9E92AF}"/>
              </a:ext>
            </a:extLst>
          </p:cNvPr>
          <p:cNvSpPr>
            <a:spLocks noGrp="1"/>
          </p:cNvSpPr>
          <p:nvPr>
            <p:ph type="dt" sz="half" idx="10"/>
          </p:nvPr>
        </p:nvSpPr>
        <p:spPr>
          <a:xfrm>
            <a:off x="838200" y="6356350"/>
            <a:ext cx="2743200" cy="365125"/>
          </a:xfrm>
          <a:prstGeom prst="rect">
            <a:avLst/>
          </a:prstGeom>
        </p:spPr>
        <p:txBody>
          <a:bodyPr/>
          <a:lstStyle/>
          <a:p>
            <a:fld id="{61522982-7E23-4A57-9C60-F01418B372ED}" type="datetime1">
              <a:rPr lang="de-DE" smtClean="0"/>
              <a:t>21.07.2026</a:t>
            </a:fld>
            <a:endParaRPr lang="de-DE"/>
          </a:p>
        </p:txBody>
      </p:sp>
      <p:sp>
        <p:nvSpPr>
          <p:cNvPr id="5" name="Fußzeilenplatzhalter 4">
            <a:extLst>
              <a:ext uri="{FF2B5EF4-FFF2-40B4-BE49-F238E27FC236}">
                <a16:creationId xmlns:a16="http://schemas.microsoft.com/office/drawing/2014/main" id="{22D4D40D-E626-4078-91CA-00B9E646CDAE}"/>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B668643A-EA4D-4D92-9E40-05995864D5F0}"/>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7038586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B30186-50EB-4569-A027-C38EDA6385D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FD44D7BE-D056-49E6-957B-56F7B7B2FE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B247939B-01BF-4EC0-BE80-CFBB2D98B4F7}"/>
              </a:ext>
            </a:extLst>
          </p:cNvPr>
          <p:cNvSpPr>
            <a:spLocks noGrp="1"/>
          </p:cNvSpPr>
          <p:nvPr>
            <p:ph type="dt" sz="half" idx="10"/>
          </p:nvPr>
        </p:nvSpPr>
        <p:spPr/>
        <p:txBody>
          <a:bodyPr/>
          <a:lstStyle/>
          <a:p>
            <a:fld id="{D3040312-E1F2-426A-A814-38EECE827037}" type="datetime1">
              <a:rPr lang="de-DE" smtClean="0"/>
              <a:t>21.07.2026</a:t>
            </a:fld>
            <a:endParaRPr lang="de-DE"/>
          </a:p>
        </p:txBody>
      </p:sp>
      <p:sp>
        <p:nvSpPr>
          <p:cNvPr id="5" name="Fußzeilenplatzhalter 4">
            <a:extLst>
              <a:ext uri="{FF2B5EF4-FFF2-40B4-BE49-F238E27FC236}">
                <a16:creationId xmlns:a16="http://schemas.microsoft.com/office/drawing/2014/main" id="{C34B95D5-6128-4C47-9E5C-3C0D571EA51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F743026-E759-4F75-9E3A-272095EBFED0}"/>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88097839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9304F8-C02B-42AE-B28D-ABE5177FE9B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5AD47172-3CDA-48C6-B73E-655913A5DEC3}"/>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1EDDAFB-8043-4B23-A58B-47C8E26AA8A5}"/>
              </a:ext>
            </a:extLst>
          </p:cNvPr>
          <p:cNvSpPr>
            <a:spLocks noGrp="1"/>
          </p:cNvSpPr>
          <p:nvPr>
            <p:ph type="dt" sz="half" idx="10"/>
          </p:nvPr>
        </p:nvSpPr>
        <p:spPr/>
        <p:txBody>
          <a:bodyPr/>
          <a:lstStyle/>
          <a:p>
            <a:fld id="{7061C23D-B65D-42BF-8D34-283BA472E653}" type="datetime1">
              <a:rPr lang="de-DE" smtClean="0"/>
              <a:t>21.07.2026</a:t>
            </a:fld>
            <a:endParaRPr lang="de-DE"/>
          </a:p>
        </p:txBody>
      </p:sp>
      <p:sp>
        <p:nvSpPr>
          <p:cNvPr id="5" name="Fußzeilenplatzhalter 4">
            <a:extLst>
              <a:ext uri="{FF2B5EF4-FFF2-40B4-BE49-F238E27FC236}">
                <a16:creationId xmlns:a16="http://schemas.microsoft.com/office/drawing/2014/main" id="{24FD9038-D560-449C-AC69-E8592CD6311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0C4BCF5-19D7-44C6-93CF-E8D52D47A623}"/>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042214842"/>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7CADD2-3C9D-4835-80D5-CBB6607CDA33}"/>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87718932-B649-4877-ACF2-DEEB69AADB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7C72C302-3640-4406-AA74-38E40DCEC925}"/>
              </a:ext>
            </a:extLst>
          </p:cNvPr>
          <p:cNvSpPr>
            <a:spLocks noGrp="1"/>
          </p:cNvSpPr>
          <p:nvPr>
            <p:ph type="dt" sz="half" idx="10"/>
          </p:nvPr>
        </p:nvSpPr>
        <p:spPr/>
        <p:txBody>
          <a:bodyPr/>
          <a:lstStyle/>
          <a:p>
            <a:fld id="{987C4DF0-458C-421B-BD47-6A9F069CA99E}" type="datetime1">
              <a:rPr lang="de-DE" smtClean="0"/>
              <a:t>21.07.2026</a:t>
            </a:fld>
            <a:endParaRPr lang="de-DE"/>
          </a:p>
        </p:txBody>
      </p:sp>
      <p:sp>
        <p:nvSpPr>
          <p:cNvPr id="5" name="Fußzeilenplatzhalter 4">
            <a:extLst>
              <a:ext uri="{FF2B5EF4-FFF2-40B4-BE49-F238E27FC236}">
                <a16:creationId xmlns:a16="http://schemas.microsoft.com/office/drawing/2014/main" id="{90254148-2274-44AA-BFD2-90810C393C9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DEB055D-1F67-42D7-92A0-8AA7C24CB051}"/>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175339969"/>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61F61F-0832-453A-B3A3-C9D8DC83738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511E6594-44AD-4F99-9303-05C380033EA2}"/>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37108A04-57C2-4E94-83FB-2F34A45B1CBF}"/>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D97A100E-FEC8-4E43-ABD7-62365C510EF3}"/>
              </a:ext>
            </a:extLst>
          </p:cNvPr>
          <p:cNvSpPr>
            <a:spLocks noGrp="1"/>
          </p:cNvSpPr>
          <p:nvPr>
            <p:ph type="dt" sz="half" idx="10"/>
          </p:nvPr>
        </p:nvSpPr>
        <p:spPr/>
        <p:txBody>
          <a:bodyPr/>
          <a:lstStyle/>
          <a:p>
            <a:fld id="{CAF5A8F8-6A53-4710-BB5B-B0AA6E76E709}" type="datetime1">
              <a:rPr lang="de-DE" smtClean="0"/>
              <a:t>21.07.2026</a:t>
            </a:fld>
            <a:endParaRPr lang="de-DE"/>
          </a:p>
        </p:txBody>
      </p:sp>
      <p:sp>
        <p:nvSpPr>
          <p:cNvPr id="6" name="Fußzeilenplatzhalter 5">
            <a:extLst>
              <a:ext uri="{FF2B5EF4-FFF2-40B4-BE49-F238E27FC236}">
                <a16:creationId xmlns:a16="http://schemas.microsoft.com/office/drawing/2014/main" id="{E000BFE8-2864-4770-B67A-96D6AE4C91A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58625C8-BAB4-47FC-BC01-B56C8189413D}"/>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425303228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F968DF-EA77-468D-87C3-D77A92558EF9}"/>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14F82D98-BB0D-4A3E-8030-22509E8F3B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4593014A-164A-468E-887E-9457B9206A46}"/>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BDB2873B-1C98-4120-B6DC-5B77C4C875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596548DE-2B5E-44CD-A049-ECC02FC52EE9}"/>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2B77F02F-11AC-4C37-9F67-FD5B74B09CA4}"/>
              </a:ext>
            </a:extLst>
          </p:cNvPr>
          <p:cNvSpPr>
            <a:spLocks noGrp="1"/>
          </p:cNvSpPr>
          <p:nvPr>
            <p:ph type="dt" sz="half" idx="10"/>
          </p:nvPr>
        </p:nvSpPr>
        <p:spPr/>
        <p:txBody>
          <a:bodyPr/>
          <a:lstStyle/>
          <a:p>
            <a:fld id="{D0C265F8-AAD3-4B55-A255-379BAC6D4CC1}" type="datetime1">
              <a:rPr lang="de-DE" smtClean="0"/>
              <a:t>21.07.2026</a:t>
            </a:fld>
            <a:endParaRPr lang="de-DE"/>
          </a:p>
        </p:txBody>
      </p:sp>
      <p:sp>
        <p:nvSpPr>
          <p:cNvPr id="8" name="Fußzeilenplatzhalter 7">
            <a:extLst>
              <a:ext uri="{FF2B5EF4-FFF2-40B4-BE49-F238E27FC236}">
                <a16:creationId xmlns:a16="http://schemas.microsoft.com/office/drawing/2014/main" id="{1CC0DFBA-FD09-4E02-B510-86EA13DEFD56}"/>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0C16707F-7F01-42AD-855D-A0DBD40C29D2}"/>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56696741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A86719-CABE-488F-BC2B-F8BC78617123}"/>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54DF8B6D-4017-46BA-9872-152865CB37B6}"/>
              </a:ext>
            </a:extLst>
          </p:cNvPr>
          <p:cNvSpPr>
            <a:spLocks noGrp="1"/>
          </p:cNvSpPr>
          <p:nvPr>
            <p:ph type="dt" sz="half" idx="10"/>
          </p:nvPr>
        </p:nvSpPr>
        <p:spPr/>
        <p:txBody>
          <a:bodyPr/>
          <a:lstStyle/>
          <a:p>
            <a:fld id="{15646514-3B2E-4089-9218-B9B4ACE81D36}" type="datetime1">
              <a:rPr lang="de-DE" smtClean="0"/>
              <a:t>21.07.2026</a:t>
            </a:fld>
            <a:endParaRPr lang="de-DE"/>
          </a:p>
        </p:txBody>
      </p:sp>
      <p:sp>
        <p:nvSpPr>
          <p:cNvPr id="4" name="Fußzeilenplatzhalter 3">
            <a:extLst>
              <a:ext uri="{FF2B5EF4-FFF2-40B4-BE49-F238E27FC236}">
                <a16:creationId xmlns:a16="http://schemas.microsoft.com/office/drawing/2014/main" id="{3646823B-90CC-4E66-8AD8-5E02A653E927}"/>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7ED6BC18-0BCC-40B0-B74E-6337C5A5B319}"/>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147196621"/>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FF61BA9-96A0-41FB-B955-0502537B1347}"/>
              </a:ext>
            </a:extLst>
          </p:cNvPr>
          <p:cNvSpPr>
            <a:spLocks noGrp="1"/>
          </p:cNvSpPr>
          <p:nvPr>
            <p:ph type="dt" sz="half" idx="10"/>
          </p:nvPr>
        </p:nvSpPr>
        <p:spPr/>
        <p:txBody>
          <a:bodyPr/>
          <a:lstStyle/>
          <a:p>
            <a:fld id="{1DB275B0-9384-4AE0-A10D-41C8562B6F5C}" type="datetime1">
              <a:rPr lang="de-DE" smtClean="0"/>
              <a:t>21.07.2026</a:t>
            </a:fld>
            <a:endParaRPr lang="de-DE"/>
          </a:p>
        </p:txBody>
      </p:sp>
      <p:sp>
        <p:nvSpPr>
          <p:cNvPr id="3" name="Fußzeilenplatzhalter 2">
            <a:extLst>
              <a:ext uri="{FF2B5EF4-FFF2-40B4-BE49-F238E27FC236}">
                <a16:creationId xmlns:a16="http://schemas.microsoft.com/office/drawing/2014/main" id="{F3C6D298-4D73-4C3A-860A-FB147E3DBBE8}"/>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82C2F33D-FB39-4E2F-B070-8BBBC3DEE4E6}"/>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1459353499"/>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23FC4-A4F9-453D-AB83-D9C435B0E14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9E866D7E-FBCE-4F7F-AD7F-30A7E6027E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7C875029-22C9-4417-B90B-74E139E57F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A00B1AB-6FB0-413A-BBBA-0876BC5BF439}"/>
              </a:ext>
            </a:extLst>
          </p:cNvPr>
          <p:cNvSpPr>
            <a:spLocks noGrp="1"/>
          </p:cNvSpPr>
          <p:nvPr>
            <p:ph type="dt" sz="half" idx="10"/>
          </p:nvPr>
        </p:nvSpPr>
        <p:spPr/>
        <p:txBody>
          <a:bodyPr/>
          <a:lstStyle/>
          <a:p>
            <a:fld id="{8FDCEF05-C2D9-4656-A896-4BDC9952B140}" type="datetime1">
              <a:rPr lang="de-DE" smtClean="0"/>
              <a:t>21.07.2026</a:t>
            </a:fld>
            <a:endParaRPr lang="de-DE"/>
          </a:p>
        </p:txBody>
      </p:sp>
      <p:sp>
        <p:nvSpPr>
          <p:cNvPr id="6" name="Fußzeilenplatzhalter 5">
            <a:extLst>
              <a:ext uri="{FF2B5EF4-FFF2-40B4-BE49-F238E27FC236}">
                <a16:creationId xmlns:a16="http://schemas.microsoft.com/office/drawing/2014/main" id="{A0529B87-83E1-4195-9EC9-48DC35B1503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038868C8-B082-439C-921B-A5BA137C1BD6}"/>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1823975821"/>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6E1DBB-DE30-4DF0-9D32-E816E0E6F13A}"/>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003AC2F9-6E5B-4BFD-B247-15E47951C7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92FD57AD-8511-445C-A305-912A2380D8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99447ACB-A493-4572-8C37-53ED09A67D27}"/>
              </a:ext>
            </a:extLst>
          </p:cNvPr>
          <p:cNvSpPr>
            <a:spLocks noGrp="1"/>
          </p:cNvSpPr>
          <p:nvPr>
            <p:ph type="dt" sz="half" idx="10"/>
          </p:nvPr>
        </p:nvSpPr>
        <p:spPr/>
        <p:txBody>
          <a:bodyPr/>
          <a:lstStyle/>
          <a:p>
            <a:fld id="{B7FB87E0-32E6-4DF4-93C8-1C8EDE697FBA}" type="datetime1">
              <a:rPr lang="de-DE" smtClean="0"/>
              <a:t>21.07.2026</a:t>
            </a:fld>
            <a:endParaRPr lang="de-DE"/>
          </a:p>
        </p:txBody>
      </p:sp>
      <p:sp>
        <p:nvSpPr>
          <p:cNvPr id="6" name="Fußzeilenplatzhalter 5">
            <a:extLst>
              <a:ext uri="{FF2B5EF4-FFF2-40B4-BE49-F238E27FC236}">
                <a16:creationId xmlns:a16="http://schemas.microsoft.com/office/drawing/2014/main" id="{93A7D557-2107-45C7-A2F2-7D5303A99B4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5DFAC30-B23D-4897-95B3-7CDBB6F42C53}"/>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11550908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D5F19B-D038-4C16-B726-5ADF3C0F6DE7}"/>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BAF67943-C285-4A75-85DF-567749528AD4}"/>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63F1712-29C5-4923-A639-7E90B449E45A}"/>
              </a:ext>
            </a:extLst>
          </p:cNvPr>
          <p:cNvSpPr>
            <a:spLocks noGrp="1"/>
          </p:cNvSpPr>
          <p:nvPr>
            <p:ph type="dt" sz="half" idx="10"/>
          </p:nvPr>
        </p:nvSpPr>
        <p:spPr/>
        <p:txBody>
          <a:bodyPr/>
          <a:lstStyle/>
          <a:p>
            <a:fld id="{A336BED3-AFFB-4C5C-98F8-CB180AE18945}" type="datetime1">
              <a:rPr lang="de-DE" smtClean="0"/>
              <a:t>21.07.2026</a:t>
            </a:fld>
            <a:endParaRPr lang="de-DE"/>
          </a:p>
        </p:txBody>
      </p:sp>
      <p:sp>
        <p:nvSpPr>
          <p:cNvPr id="5" name="Fußzeilenplatzhalter 4">
            <a:extLst>
              <a:ext uri="{FF2B5EF4-FFF2-40B4-BE49-F238E27FC236}">
                <a16:creationId xmlns:a16="http://schemas.microsoft.com/office/drawing/2014/main" id="{E40B8A40-DEAE-4596-AB95-40568DF8C31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9810F92-2077-4DE1-B213-666D7F19181C}"/>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283962307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89A402CD-A87A-4D43-8037-D6F3F60B6A39}"/>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5805ACAD-9E91-4C4D-9129-D90803D95959}"/>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F30F3DA-1AB1-4450-9BF7-37F617271DB0}"/>
              </a:ext>
            </a:extLst>
          </p:cNvPr>
          <p:cNvSpPr>
            <a:spLocks noGrp="1"/>
          </p:cNvSpPr>
          <p:nvPr>
            <p:ph type="dt" sz="half" idx="10"/>
          </p:nvPr>
        </p:nvSpPr>
        <p:spPr/>
        <p:txBody>
          <a:bodyPr/>
          <a:lstStyle/>
          <a:p>
            <a:fld id="{F866B2BC-0987-4007-9008-7C6A9A20508E}" type="datetime1">
              <a:rPr lang="de-DE" smtClean="0"/>
              <a:t>21.07.2026</a:t>
            </a:fld>
            <a:endParaRPr lang="de-DE"/>
          </a:p>
        </p:txBody>
      </p:sp>
      <p:sp>
        <p:nvSpPr>
          <p:cNvPr id="5" name="Fußzeilenplatzhalter 4">
            <a:extLst>
              <a:ext uri="{FF2B5EF4-FFF2-40B4-BE49-F238E27FC236}">
                <a16:creationId xmlns:a16="http://schemas.microsoft.com/office/drawing/2014/main" id="{EBDC8E54-8C47-4CEB-BF6F-27B86357EED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8A11D70-3986-4583-98F7-7A4A18D56C02}"/>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292728668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6E9A3F28-3ECD-483D-BFE8-FB8028D9F4A6}"/>
              </a:ext>
            </a:extLst>
          </p:cNvPr>
          <p:cNvSpPr>
            <a:spLocks noGrp="1"/>
          </p:cNvSpPr>
          <p:nvPr>
            <p:ph type="body" idx="1"/>
          </p:nvPr>
        </p:nvSpPr>
        <p:spPr>
          <a:xfrm>
            <a:off x="838200" y="609600"/>
            <a:ext cx="10515600" cy="5567363"/>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liennummernplatzhalter 5">
            <a:extLst>
              <a:ext uri="{FF2B5EF4-FFF2-40B4-BE49-F238E27FC236}">
                <a16:creationId xmlns:a16="http://schemas.microsoft.com/office/drawing/2014/main" id="{7187F33F-5037-4211-A57D-E38FCA5CAA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7F1312-9C82-49F0-935A-9B306C774647}" type="slidenum">
              <a:rPr lang="de-DE" smtClean="0"/>
              <a:t>‹Nr.›</a:t>
            </a:fld>
            <a:endParaRPr lang="de-DE"/>
          </a:p>
        </p:txBody>
      </p:sp>
    </p:spTree>
    <p:extLst>
      <p:ext uri="{BB962C8B-B14F-4D97-AF65-F5344CB8AC3E}">
        <p14:creationId xmlns:p14="http://schemas.microsoft.com/office/powerpoint/2010/main" val="40839231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5AE5D47-C72F-4F54-8034-CDC2F2B84E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47ED68E3-86C3-4103-80DB-0B5F8C50FB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F4F6559-1CB1-4782-92D4-648DD43FDA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A87218-C2B5-4E84-A999-5D5943247E78}" type="datetime1">
              <a:rPr lang="de-DE" smtClean="0"/>
              <a:t>21.07.2026</a:t>
            </a:fld>
            <a:endParaRPr lang="de-DE"/>
          </a:p>
        </p:txBody>
      </p:sp>
      <p:sp>
        <p:nvSpPr>
          <p:cNvPr id="5" name="Fußzeilenplatzhalter 4">
            <a:extLst>
              <a:ext uri="{FF2B5EF4-FFF2-40B4-BE49-F238E27FC236}">
                <a16:creationId xmlns:a16="http://schemas.microsoft.com/office/drawing/2014/main" id="{62F24DD8-568E-422A-A9AA-6CD5B0E1C7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7FEE0030-3114-42E2-BF7F-870966610F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44390E-7812-4FF5-89F7-387A7021D3E3}" type="slidenum">
              <a:rPr lang="de-DE" smtClean="0"/>
              <a:t>‹Nr.›</a:t>
            </a:fld>
            <a:endParaRPr lang="de-DE"/>
          </a:p>
        </p:txBody>
      </p:sp>
    </p:spTree>
    <p:extLst>
      <p:ext uri="{BB962C8B-B14F-4D97-AF65-F5344CB8AC3E}">
        <p14:creationId xmlns:p14="http://schemas.microsoft.com/office/powerpoint/2010/main" val="15617465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76709C98-E7C1-4E63-B57F-959BEA886DDC}"/>
              </a:ext>
            </a:extLst>
          </p:cNvPr>
          <p:cNvSpPr>
            <a:spLocks noGrp="1"/>
          </p:cNvSpPr>
          <p:nvPr>
            <p:ph type="sldNum" sz="quarter" idx="12"/>
          </p:nvPr>
        </p:nvSpPr>
        <p:spPr/>
        <p:txBody>
          <a:bodyPr/>
          <a:lstStyle/>
          <a:p>
            <a:fld id="{4A7F1312-9C82-49F0-935A-9B306C774647}" type="slidenum">
              <a:rPr lang="de-DE" smtClean="0"/>
              <a:t>1</a:t>
            </a:fld>
            <a:endParaRPr lang="de-DE"/>
          </a:p>
        </p:txBody>
      </p:sp>
      <p:sp>
        <p:nvSpPr>
          <p:cNvPr id="5" name="Rechteck 4">
            <a:extLst>
              <a:ext uri="{FF2B5EF4-FFF2-40B4-BE49-F238E27FC236}">
                <a16:creationId xmlns:a16="http://schemas.microsoft.com/office/drawing/2014/main" id="{C4952ED0-7068-A66F-3885-A77ADE74A522}"/>
              </a:ext>
            </a:extLst>
          </p:cNvPr>
          <p:cNvSpPr/>
          <p:nvPr/>
        </p:nvSpPr>
        <p:spPr>
          <a:xfrm>
            <a:off x="0" y="1549021"/>
            <a:ext cx="12192000" cy="4569234"/>
          </a:xfrm>
          <a:prstGeom prst="rect">
            <a:avLst/>
          </a:prstGeom>
          <a:solidFill>
            <a:srgbClr val="EE8A2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1B7C15C4-28B9-60C6-FE8B-B8DF6B55804C}"/>
              </a:ext>
            </a:extLst>
          </p:cNvPr>
          <p:cNvSpPr>
            <a:spLocks noGrp="1"/>
          </p:cNvSpPr>
          <p:nvPr>
            <p:ph type="ctrTitle"/>
          </p:nvPr>
        </p:nvSpPr>
        <p:spPr>
          <a:xfrm>
            <a:off x="1524000" y="2639838"/>
            <a:ext cx="9144000" cy="2387600"/>
          </a:xfrm>
        </p:spPr>
        <p:txBody>
          <a:bodyPr/>
          <a:lstStyle/>
          <a:p>
            <a:r>
              <a:rPr lang="de-DE" dirty="0">
                <a:solidFill>
                  <a:schemeClr val="bg1"/>
                </a:solidFill>
                <a:latin typeface="Frutiger" panose="020B0500000000000000" pitchFamily="34" charset="0"/>
              </a:rPr>
              <a:t>POR</a:t>
            </a:r>
            <a:br>
              <a:rPr lang="de-DE" dirty="0">
                <a:solidFill>
                  <a:schemeClr val="bg1"/>
                </a:solidFill>
                <a:latin typeface="Frutiger" panose="020B0500000000000000" pitchFamily="34" charset="0"/>
              </a:rPr>
            </a:br>
            <a:br>
              <a:rPr lang="de-DE" dirty="0">
                <a:solidFill>
                  <a:schemeClr val="bg1"/>
                </a:solidFill>
                <a:latin typeface="Frutiger" panose="020B0500000000000000" pitchFamily="34" charset="0"/>
              </a:rPr>
            </a:br>
            <a:r>
              <a:rPr lang="de-DE" dirty="0">
                <a:solidFill>
                  <a:schemeClr val="bg1"/>
                </a:solidFill>
                <a:latin typeface="Frutiger" panose="020B0500000000000000" pitchFamily="34" charset="0"/>
              </a:rPr>
              <a:t>Kurseinheit 15</a:t>
            </a:r>
          </a:p>
        </p:txBody>
      </p:sp>
      <p:pic>
        <p:nvPicPr>
          <p:cNvPr id="10" name="Grafik 9">
            <a:extLst>
              <a:ext uri="{FF2B5EF4-FFF2-40B4-BE49-F238E27FC236}">
                <a16:creationId xmlns:a16="http://schemas.microsoft.com/office/drawing/2014/main" id="{654E0ABA-E1C0-5089-ED8E-ABC38C5270CA}"/>
              </a:ext>
            </a:extLst>
          </p:cNvPr>
          <p:cNvPicPr>
            <a:picLocks noChangeAspect="1"/>
          </p:cNvPicPr>
          <p:nvPr/>
        </p:nvPicPr>
        <p:blipFill>
          <a:blip r:embed="rId2">
            <a:extLst>
              <a:ext uri="{28A0092B-C50C-407E-A947-70E740481C1C}">
                <a14:useLocalDpi xmlns:a14="http://schemas.microsoft.com/office/drawing/2010/main" val="0"/>
              </a:ext>
            </a:extLst>
          </a:blip>
          <a:srcRect l="12074" t="24019" r="11490"/>
          <a:stretch>
            <a:fillRect/>
          </a:stretch>
        </p:blipFill>
        <p:spPr>
          <a:xfrm>
            <a:off x="-64851" y="4368839"/>
            <a:ext cx="3827835" cy="2140337"/>
          </a:xfrm>
          <a:prstGeom prst="rect">
            <a:avLst/>
          </a:prstGeom>
        </p:spPr>
      </p:pic>
      <p:pic>
        <p:nvPicPr>
          <p:cNvPr id="12" name="Grafik 11">
            <a:extLst>
              <a:ext uri="{FF2B5EF4-FFF2-40B4-BE49-F238E27FC236}">
                <a16:creationId xmlns:a16="http://schemas.microsoft.com/office/drawing/2014/main" id="{7795DD6D-74AA-F8C5-0063-E50988AF129B}"/>
              </a:ext>
            </a:extLst>
          </p:cNvPr>
          <p:cNvPicPr>
            <a:picLocks noChangeAspect="1"/>
          </p:cNvPicPr>
          <p:nvPr/>
        </p:nvPicPr>
        <p:blipFill>
          <a:blip r:embed="rId3">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Tree>
    <p:extLst>
      <p:ext uri="{BB962C8B-B14F-4D97-AF65-F5344CB8AC3E}">
        <p14:creationId xmlns:p14="http://schemas.microsoft.com/office/powerpoint/2010/main" val="398803296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18525" cy="5835013"/>
          </a:xfrm>
          <a:prstGeom prst="rect">
            <a:avLst/>
          </a:prstGeom>
          <a:noFill/>
        </p:spPr>
        <p:txBody>
          <a:bodyPr wrap="square" lIns="180000" tIns="180000" rIns="180000" bIns="180000" rtlCol="0">
            <a:spAutoFit/>
          </a:bodyPr>
          <a:lstStyle/>
          <a:p>
            <a:pPr algn="ctr" defTabSz="360000">
              <a:lnSpc>
                <a:spcPct val="150000"/>
              </a:lnSpc>
            </a:pPr>
            <a:r>
              <a:rPr lang="de-DE" sz="2400" b="1" u="sng" dirty="0">
                <a:latin typeface="Arial" panose="020B0604020202020204" pitchFamily="34" charset="0"/>
                <a:cs typeface="Arial" panose="020B0604020202020204" pitchFamily="34" charset="0"/>
              </a:rPr>
              <a:t>Wiederholung: Störer (§§ 13, 14, 16 ASOG / §§ 5, 6, 7 </a:t>
            </a:r>
            <a:r>
              <a:rPr lang="de-DE" sz="2400" b="1" u="sng" dirty="0" err="1">
                <a:latin typeface="Arial" panose="020B0604020202020204" pitchFamily="34" charset="0"/>
                <a:cs typeface="Arial" panose="020B0604020202020204" pitchFamily="34" charset="0"/>
              </a:rPr>
              <a:t>PolG</a:t>
            </a:r>
            <a:r>
              <a:rPr lang="de-DE" sz="2400" b="1" u="sng" dirty="0">
                <a:latin typeface="Arial" panose="020B0604020202020204" pitchFamily="34" charset="0"/>
                <a:cs typeface="Arial" panose="020B0604020202020204" pitchFamily="34" charset="0"/>
              </a:rPr>
              <a:t> / §§ 16, 17, 18 OBG)</a:t>
            </a:r>
          </a:p>
          <a:p>
            <a:pPr defTabSz="360000">
              <a:lnSpc>
                <a:spcPct val="150000"/>
              </a:lnSpc>
            </a:pPr>
            <a:r>
              <a:rPr lang="de-DE" sz="2400" dirty="0">
                <a:latin typeface="Arial" panose="020B0604020202020204" pitchFamily="34" charset="0"/>
                <a:cs typeface="Arial" panose="020B0604020202020204" pitchFamily="34" charset="0"/>
              </a:rPr>
              <a:t>→ 	</a:t>
            </a:r>
            <a:r>
              <a:rPr lang="de-DE" sz="2400" u="sng" dirty="0" err="1">
                <a:latin typeface="Arial" panose="020B0604020202020204" pitchFamily="34" charset="0"/>
                <a:cs typeface="Arial" panose="020B0604020202020204" pitchFamily="34" charset="0"/>
              </a:rPr>
              <a:t>Grds</a:t>
            </a:r>
            <a:r>
              <a:rPr lang="de-DE" sz="2400" u="sng" dirty="0">
                <a:latin typeface="Arial" panose="020B0604020202020204" pitchFamily="34" charset="0"/>
                <a:cs typeface="Arial" panose="020B0604020202020204" pitchFamily="34" charset="0"/>
              </a:rPr>
              <a:t>. unmittelbarer Verursacher</a:t>
            </a:r>
            <a:r>
              <a:rPr lang="de-DE" sz="2400" dirty="0">
                <a:latin typeface="Arial" panose="020B0604020202020204" pitchFamily="34" charset="0"/>
                <a:cs typeface="Arial" panose="020B0604020202020204" pitchFamily="34" charset="0"/>
              </a:rPr>
              <a:t>: wer durch sein Verhalten unmittelbar 					(ohne Zwischenursachen) die Gefahrenschwelle überschreitet (</a:t>
            </a:r>
            <a:r>
              <a:rPr lang="de-DE" sz="2400" dirty="0" err="1">
                <a:latin typeface="Arial" panose="020B0604020202020204" pitchFamily="34" charset="0"/>
                <a:cs typeface="Arial" panose="020B0604020202020204" pitchFamily="34" charset="0"/>
              </a:rPr>
              <a:t>hM</a:t>
            </a:r>
            <a:r>
              <a:rPr lang="de-DE" sz="2400" dirty="0">
                <a:latin typeface="Arial" panose="020B0604020202020204" pitchFamily="34" charset="0"/>
                <a:cs typeface="Arial" panose="020B0604020202020204" pitchFamily="34" charset="0"/>
              </a:rPr>
              <a:t>)</a:t>
            </a:r>
          </a:p>
          <a:p>
            <a:pPr defTabSz="360000">
              <a:lnSpc>
                <a:spcPct val="150000"/>
              </a:lnSpc>
            </a:pPr>
            <a:r>
              <a:rPr lang="de-DE" sz="2400" dirty="0">
                <a:latin typeface="Arial" panose="020B0604020202020204" pitchFamily="34" charset="0"/>
                <a:cs typeface="Arial" panose="020B0604020202020204" pitchFamily="34" charset="0"/>
              </a:rPr>
              <a:t>→ 	</a:t>
            </a:r>
            <a:r>
              <a:rPr lang="de-DE" sz="2400" u="sng" dirty="0">
                <a:latin typeface="Arial" panose="020B0604020202020204" pitchFamily="34" charset="0"/>
                <a:cs typeface="Arial" panose="020B0604020202020204" pitchFamily="34" charset="0"/>
              </a:rPr>
              <a:t>Außer mittelbarer Verursacher (Wertung: Zurechnung?)</a:t>
            </a:r>
          </a:p>
          <a:p>
            <a:pPr defTabSz="360000">
              <a:lnSpc>
                <a:spcPct val="150000"/>
              </a:lnSpc>
            </a:pPr>
            <a:endParaRPr lang="de-DE" sz="2400" u="sng" dirty="0">
              <a:latin typeface="Arial" panose="020B0604020202020204" pitchFamily="34" charset="0"/>
              <a:cs typeface="Arial" panose="020B0604020202020204" pitchFamily="34" charset="0"/>
            </a:endParaRPr>
          </a:p>
          <a:p>
            <a:pPr defTabSz="360000">
              <a:lnSpc>
                <a:spcPct val="150000"/>
              </a:lnSpc>
            </a:pPr>
            <a:endParaRPr lang="de-DE" sz="2400" u="sng" dirty="0">
              <a:latin typeface="Arial" panose="020B0604020202020204" pitchFamily="34" charset="0"/>
              <a:cs typeface="Arial" panose="020B0604020202020204" pitchFamily="34" charset="0"/>
            </a:endParaRPr>
          </a:p>
          <a:p>
            <a:pPr defTabSz="360000">
              <a:lnSpc>
                <a:spcPct val="150000"/>
              </a:lnSpc>
            </a:pPr>
            <a:endParaRPr lang="de-DE" sz="2400" u="sng" dirty="0">
              <a:latin typeface="Arial" panose="020B0604020202020204" pitchFamily="34" charset="0"/>
              <a:cs typeface="Arial" panose="020B0604020202020204" pitchFamily="34" charset="0"/>
            </a:endParaRPr>
          </a:p>
          <a:p>
            <a:pPr defTabSz="360000">
              <a:lnSpc>
                <a:spcPct val="150000"/>
              </a:lnSpc>
            </a:pPr>
            <a:endParaRPr lang="de-DE" sz="2400" u="sng" dirty="0">
              <a:latin typeface="Arial" panose="020B0604020202020204" pitchFamily="34" charset="0"/>
              <a:cs typeface="Arial" panose="020B0604020202020204" pitchFamily="34" charset="0"/>
            </a:endParaRPr>
          </a:p>
          <a:p>
            <a:pPr defTabSz="360000">
              <a:lnSpc>
                <a:spcPct val="150000"/>
              </a:lnSpc>
            </a:pPr>
            <a:endParaRPr lang="de-DE" sz="2400" u="sng" dirty="0">
              <a:latin typeface="Arial" panose="020B0604020202020204" pitchFamily="34" charset="0"/>
              <a:cs typeface="Arial" panose="020B0604020202020204" pitchFamily="34" charset="0"/>
            </a:endParaRPr>
          </a:p>
          <a:p>
            <a:pPr defTabSz="360000">
              <a:lnSpc>
                <a:spcPct val="150000"/>
              </a:lnSpc>
            </a:pPr>
            <a:endParaRPr lang="de-DE" sz="2400" u="sng" dirty="0">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D139C6BF-B05E-40B4-915B-8B27E77130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F0430081-8E24-4833-AB20-3E4E5830132A}"/>
              </a:ext>
            </a:extLst>
          </p:cNvPr>
          <p:cNvCxnSpPr>
            <a:cxnSpLocks/>
          </p:cNvCxnSpPr>
          <p:nvPr/>
        </p:nvCxnSpPr>
        <p:spPr>
          <a:xfrm flipH="1">
            <a:off x="3576000" y="2825294"/>
            <a:ext cx="2520000" cy="18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Gerade Verbindung mit Pfeil 5">
            <a:extLst>
              <a:ext uri="{FF2B5EF4-FFF2-40B4-BE49-F238E27FC236}">
                <a16:creationId xmlns:a16="http://schemas.microsoft.com/office/drawing/2014/main" id="{A65902E2-6BDC-4635-B8A4-5B66EC976937}"/>
              </a:ext>
            </a:extLst>
          </p:cNvPr>
          <p:cNvCxnSpPr>
            <a:cxnSpLocks/>
          </p:cNvCxnSpPr>
          <p:nvPr/>
        </p:nvCxnSpPr>
        <p:spPr>
          <a:xfrm>
            <a:off x="6096000" y="2825294"/>
            <a:ext cx="2520000" cy="18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717219E6-A00B-4A90-A118-5511ACCC8362}"/>
              </a:ext>
            </a:extLst>
          </p:cNvPr>
          <p:cNvSpPr txBox="1"/>
          <p:nvPr/>
        </p:nvSpPr>
        <p:spPr>
          <a:xfrm>
            <a:off x="1162975" y="3005293"/>
            <a:ext cx="5026242" cy="3317992"/>
          </a:xfrm>
          <a:prstGeom prst="rect">
            <a:avLst/>
          </a:prstGeom>
          <a:noFill/>
        </p:spPr>
        <p:txBody>
          <a:bodyPr wrap="square" lIns="0" tIns="0" rIns="0" bIns="0" rtlCol="0">
            <a:noAutofit/>
          </a:bodyPr>
          <a:lstStyle/>
          <a:p>
            <a:pPr defTabSz="360000">
              <a:lnSpc>
                <a:spcPct val="150000"/>
              </a:lnSpc>
            </a:pPr>
            <a:r>
              <a:rPr lang="de-DE" sz="2400" dirty="0">
                <a:latin typeface="Arial" panose="020B0604020202020204" pitchFamily="34" charset="0"/>
                <a:cs typeface="Arial" panose="020B0604020202020204" pitchFamily="34" charset="0"/>
              </a:rPr>
              <a:t>	</a:t>
            </a:r>
            <a:r>
              <a:rPr lang="de-DE" sz="2400" u="sng" dirty="0">
                <a:latin typeface="Arial" panose="020B0604020202020204" pitchFamily="34" charset="0"/>
                <a:cs typeface="Arial" panose="020B0604020202020204" pitchFamily="34" charset="0"/>
              </a:rPr>
              <a:t>„Zweckveranlasser“</a:t>
            </a:r>
            <a:endParaRPr lang="de-DE" sz="2400" dirty="0">
              <a:latin typeface="Arial" panose="020B0604020202020204" pitchFamily="34" charset="0"/>
              <a:cs typeface="Arial" panose="020B0604020202020204" pitchFamily="34" charset="0"/>
            </a:endParaRPr>
          </a:p>
          <a:p>
            <a:pPr defTabSz="360000">
              <a:lnSpc>
                <a:spcPct val="150000"/>
              </a:lnSpc>
            </a:pPr>
            <a:r>
              <a:rPr lang="de-DE" sz="2400" dirty="0">
                <a:latin typeface="Arial" panose="020B0604020202020204" pitchFamily="34" charset="0"/>
                <a:cs typeface="Arial" panose="020B0604020202020204" pitchFamily="34" charset="0"/>
              </a:rPr>
              <a:t>→ wer die Gefahr </a:t>
            </a:r>
            <a:r>
              <a:rPr lang="de-DE" sz="2400" u="sng" dirty="0">
                <a:latin typeface="Arial" panose="020B0604020202020204" pitchFamily="34" charset="0"/>
                <a:cs typeface="Arial" panose="020B0604020202020204" pitchFamily="34" charset="0"/>
              </a:rPr>
              <a:t>subjektiv</a:t>
            </a:r>
            <a:r>
              <a:rPr lang="de-DE" sz="2400" dirty="0">
                <a:latin typeface="Arial" panose="020B0604020202020204" pitchFamily="34" charset="0"/>
                <a:cs typeface="Arial" panose="020B0604020202020204" pitchFamily="34" charset="0"/>
              </a:rPr>
              <a:t> bezweckt 	(billigend in Kauf nimmt)</a:t>
            </a:r>
          </a:p>
          <a:p>
            <a:pPr defTabSz="360000">
              <a:lnSpc>
                <a:spcPct val="150000"/>
              </a:lnSpc>
            </a:pPr>
            <a:r>
              <a:rPr lang="de-DE" sz="2400" dirty="0">
                <a:latin typeface="Arial" panose="020B0604020202020204" pitchFamily="34" charset="0"/>
                <a:cs typeface="Arial" panose="020B0604020202020204" pitchFamily="34" charset="0"/>
              </a:rPr>
              <a:t>→ oder wenn diese </a:t>
            </a:r>
            <a:r>
              <a:rPr lang="de-DE" sz="2400" u="sng" dirty="0">
                <a:latin typeface="Arial" panose="020B0604020202020204" pitchFamily="34" charset="0"/>
                <a:cs typeface="Arial" panose="020B0604020202020204" pitchFamily="34" charset="0"/>
              </a:rPr>
              <a:t>objektiv</a:t>
            </a:r>
            <a:r>
              <a:rPr lang="de-DE" sz="2400" dirty="0">
                <a:latin typeface="Arial" panose="020B0604020202020204" pitchFamily="34" charset="0"/>
                <a:cs typeface="Arial" panose="020B0604020202020204" pitchFamily="34" charset="0"/>
              </a:rPr>
              <a:t> zwangs-	läufige Folge seines Verhaltens 	(„natürliche Einheit“) ist (</a:t>
            </a:r>
            <a:r>
              <a:rPr lang="de-DE" sz="2400" dirty="0" err="1">
                <a:latin typeface="Arial" panose="020B0604020202020204" pitchFamily="34" charset="0"/>
                <a:cs typeface="Arial" panose="020B0604020202020204" pitchFamily="34" charset="0"/>
              </a:rPr>
              <a:t>str.</a:t>
            </a:r>
            <a:r>
              <a:rPr lang="de-DE" sz="2400" dirty="0">
                <a:latin typeface="Arial" panose="020B0604020202020204" pitchFamily="34" charset="0"/>
                <a:cs typeface="Arial" panose="020B0604020202020204" pitchFamily="34" charset="0"/>
              </a:rPr>
              <a:t>)</a:t>
            </a:r>
            <a:endParaRPr lang="de-DE" sz="2400" dirty="0">
              <a:solidFill>
                <a:prstClr val="black"/>
              </a:solidFill>
              <a:latin typeface="Arial" panose="020B0604020202020204" pitchFamily="34" charset="0"/>
              <a:cs typeface="Arial" panose="020B0604020202020204" pitchFamily="34" charset="0"/>
            </a:endParaRPr>
          </a:p>
        </p:txBody>
      </p:sp>
      <p:sp>
        <p:nvSpPr>
          <p:cNvPr id="8" name="Textfeld 7">
            <a:extLst>
              <a:ext uri="{FF2B5EF4-FFF2-40B4-BE49-F238E27FC236}">
                <a16:creationId xmlns:a16="http://schemas.microsoft.com/office/drawing/2014/main" id="{A194588F-2BBF-49BD-BD22-B00AB4B62863}"/>
              </a:ext>
            </a:extLst>
          </p:cNvPr>
          <p:cNvSpPr txBox="1"/>
          <p:nvPr/>
        </p:nvSpPr>
        <p:spPr>
          <a:xfrm>
            <a:off x="6826928" y="3005293"/>
            <a:ext cx="4601591" cy="3317992"/>
          </a:xfrm>
          <a:prstGeom prst="rect">
            <a:avLst/>
          </a:prstGeom>
          <a:noFill/>
        </p:spPr>
        <p:txBody>
          <a:bodyPr wrap="square" lIns="0" tIns="0" rIns="0" bIns="0" rtlCol="0">
            <a:noAutofit/>
          </a:bodyPr>
          <a:lstStyle/>
          <a:p>
            <a:pPr defTabSz="360000">
              <a:lnSpc>
                <a:spcPct val="150000"/>
              </a:lnSpc>
            </a:pP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„latenter Störer“</a:t>
            </a: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wenn </a:t>
            </a:r>
            <a:r>
              <a:rPr lang="de-DE" sz="2400" u="sng" dirty="0">
                <a:latin typeface="Arial" panose="020B0604020202020204" pitchFamily="34" charset="0"/>
                <a:cs typeface="Arial" panose="020B0604020202020204" pitchFamily="34" charset="0"/>
              </a:rPr>
              <a:t>objektiv</a:t>
            </a:r>
            <a:r>
              <a:rPr lang="de-DE" sz="2400" dirty="0">
                <a:latin typeface="Arial" panose="020B0604020202020204" pitchFamily="34" charset="0"/>
                <a:cs typeface="Arial" panose="020B0604020202020204" pitchFamily="34" charset="0"/>
              </a:rPr>
              <a:t> von Anfang an 	eine erhöhte Gefahrentendenz 	besteht (</a:t>
            </a:r>
            <a:r>
              <a:rPr lang="de-DE" sz="2400" dirty="0" err="1">
                <a:solidFill>
                  <a:prstClr val="black"/>
                </a:solidFill>
                <a:latin typeface="Arial" panose="020B0604020202020204" pitchFamily="34" charset="0"/>
                <a:cs typeface="Arial" panose="020B0604020202020204" pitchFamily="34" charset="0"/>
              </a:rPr>
              <a:t>str.</a:t>
            </a:r>
            <a:r>
              <a:rPr lang="de-DE" sz="2400" dirty="0">
                <a:solidFill>
                  <a:prstClr val="black"/>
                </a:solidFill>
                <a:latin typeface="Arial" panose="020B0604020202020204" pitchFamily="34" charset="0"/>
                <a:cs typeface="Arial" panose="020B0604020202020204" pitchFamily="34" charset="0"/>
              </a:rPr>
              <a:t>)</a:t>
            </a:r>
          </a:p>
        </p:txBody>
      </p:sp>
      <p:pic>
        <p:nvPicPr>
          <p:cNvPr id="9" name="Grafik 8">
            <a:extLst>
              <a:ext uri="{FF2B5EF4-FFF2-40B4-BE49-F238E27FC236}">
                <a16:creationId xmlns:a16="http://schemas.microsoft.com/office/drawing/2014/main" id="{F3535A0F-2A91-CE33-72E6-0D9E5FA96AA4}"/>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10669409" y="1"/>
            <a:ext cx="1522590" cy="774550"/>
          </a:xfrm>
          <a:prstGeom prst="rect">
            <a:avLst/>
          </a:prstGeom>
        </p:spPr>
      </p:pic>
      <p:sp>
        <p:nvSpPr>
          <p:cNvPr id="11" name="Rechteck 10">
            <a:extLst>
              <a:ext uri="{FF2B5EF4-FFF2-40B4-BE49-F238E27FC236}">
                <a16:creationId xmlns:a16="http://schemas.microsoft.com/office/drawing/2014/main" id="{E4E0D093-BD45-49DB-B52A-7D70A16DB2F4}"/>
              </a:ext>
            </a:extLst>
          </p:cNvPr>
          <p:cNvSpPr/>
          <p:nvPr/>
        </p:nvSpPr>
        <p:spPr>
          <a:xfrm>
            <a:off x="0" y="102357"/>
            <a:ext cx="2380034" cy="65591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Kurseinheit 15</a:t>
            </a:r>
          </a:p>
        </p:txBody>
      </p:sp>
    </p:spTree>
    <p:extLst>
      <p:ext uri="{BB962C8B-B14F-4D97-AF65-F5344CB8AC3E}">
        <p14:creationId xmlns:p14="http://schemas.microsoft.com/office/powerpoint/2010/main" val="1105575671"/>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7">
                                            <p:txEl>
                                              <p:pRg st="0" end="0"/>
                                            </p:txEl>
                                          </p:spTgt>
                                        </p:tgtEl>
                                        <p:attrNameLst>
                                          <p:attrName>style.visibility</p:attrName>
                                        </p:attrNameLst>
                                      </p:cBhvr>
                                      <p:to>
                                        <p:strVal val="visible"/>
                                      </p:to>
                                    </p:set>
                                    <p:animEffect transition="in" filter="fade">
                                      <p:cBhvr>
                                        <p:cTn id="26" dur="1000"/>
                                        <p:tgtEl>
                                          <p:spTgt spid="7">
                                            <p:txEl>
                                              <p:pRg st="0" end="0"/>
                                            </p:txEl>
                                          </p:spTgt>
                                        </p:tgtEl>
                                      </p:cBhvr>
                                    </p:animEffect>
                                    <p:anim calcmode="lin" valueType="num">
                                      <p:cBhvr>
                                        <p:cTn id="27"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7">
                                            <p:txEl>
                                              <p:pRg st="1" end="1"/>
                                            </p:txEl>
                                          </p:spTgt>
                                        </p:tgtEl>
                                        <p:attrNameLst>
                                          <p:attrName>style.visibility</p:attrName>
                                        </p:attrNameLst>
                                      </p:cBhvr>
                                      <p:to>
                                        <p:strVal val="visible"/>
                                      </p:to>
                                    </p:set>
                                    <p:animEffect transition="in" filter="fade">
                                      <p:cBhvr>
                                        <p:cTn id="33" dur="1000"/>
                                        <p:tgtEl>
                                          <p:spTgt spid="7">
                                            <p:txEl>
                                              <p:pRg st="1" end="1"/>
                                            </p:txEl>
                                          </p:spTgt>
                                        </p:tgtEl>
                                      </p:cBhvr>
                                    </p:animEffect>
                                    <p:anim calcmode="lin" valueType="num">
                                      <p:cBhvr>
                                        <p:cTn id="34"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35"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7">
                                            <p:txEl>
                                              <p:pRg st="2" end="2"/>
                                            </p:txEl>
                                          </p:spTgt>
                                        </p:tgtEl>
                                        <p:attrNameLst>
                                          <p:attrName>style.visibility</p:attrName>
                                        </p:attrNameLst>
                                      </p:cBhvr>
                                      <p:to>
                                        <p:strVal val="visible"/>
                                      </p:to>
                                    </p:set>
                                    <p:animEffect transition="in" filter="fade">
                                      <p:cBhvr>
                                        <p:cTn id="40" dur="1000"/>
                                        <p:tgtEl>
                                          <p:spTgt spid="7">
                                            <p:txEl>
                                              <p:pRg st="2" end="2"/>
                                            </p:txEl>
                                          </p:spTgt>
                                        </p:tgtEl>
                                      </p:cBhvr>
                                    </p:animEffect>
                                    <p:anim calcmode="lin" valueType="num">
                                      <p:cBhvr>
                                        <p:cTn id="41"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42"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1000"/>
                                        <p:tgtEl>
                                          <p:spTgt spid="6"/>
                                        </p:tgtEl>
                                      </p:cBhvr>
                                    </p:animEffect>
                                    <p:anim calcmode="lin" valueType="num">
                                      <p:cBhvr>
                                        <p:cTn id="48" dur="1000" fill="hold"/>
                                        <p:tgtEl>
                                          <p:spTgt spid="6"/>
                                        </p:tgtEl>
                                        <p:attrNameLst>
                                          <p:attrName>ppt_x</p:attrName>
                                        </p:attrNameLst>
                                      </p:cBhvr>
                                      <p:tavLst>
                                        <p:tav tm="0">
                                          <p:val>
                                            <p:strVal val="#ppt_x"/>
                                          </p:val>
                                        </p:tav>
                                        <p:tav tm="100000">
                                          <p:val>
                                            <p:strVal val="#ppt_x"/>
                                          </p:val>
                                        </p:tav>
                                      </p:tavLst>
                                    </p:anim>
                                    <p:anim calcmode="lin" valueType="num">
                                      <p:cBhvr>
                                        <p:cTn id="49" dur="1000" fill="hold"/>
                                        <p:tgtEl>
                                          <p:spTgt spid="6"/>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8">
                                            <p:txEl>
                                              <p:pRg st="0" end="0"/>
                                            </p:txEl>
                                          </p:spTgt>
                                        </p:tgtEl>
                                        <p:attrNameLst>
                                          <p:attrName>style.visibility</p:attrName>
                                        </p:attrNameLst>
                                      </p:cBhvr>
                                      <p:to>
                                        <p:strVal val="visible"/>
                                      </p:to>
                                    </p:set>
                                    <p:animEffect transition="in" filter="fade">
                                      <p:cBhvr>
                                        <p:cTn id="52" dur="1000"/>
                                        <p:tgtEl>
                                          <p:spTgt spid="8">
                                            <p:txEl>
                                              <p:pRg st="0" end="0"/>
                                            </p:txEl>
                                          </p:spTgt>
                                        </p:tgtEl>
                                      </p:cBhvr>
                                    </p:animEffect>
                                    <p:anim calcmode="lin" valueType="num">
                                      <p:cBhvr>
                                        <p:cTn id="53"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54"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8">
                                            <p:txEl>
                                              <p:pRg st="1" end="1"/>
                                            </p:txEl>
                                          </p:spTgt>
                                        </p:tgtEl>
                                        <p:attrNameLst>
                                          <p:attrName>style.visibility</p:attrName>
                                        </p:attrNameLst>
                                      </p:cBhvr>
                                      <p:to>
                                        <p:strVal val="visible"/>
                                      </p:to>
                                    </p:set>
                                    <p:animEffect transition="in" filter="fade">
                                      <p:cBhvr>
                                        <p:cTn id="59" dur="1000"/>
                                        <p:tgtEl>
                                          <p:spTgt spid="8">
                                            <p:txEl>
                                              <p:pRg st="1" end="1"/>
                                            </p:txEl>
                                          </p:spTgt>
                                        </p:tgtEl>
                                      </p:cBhvr>
                                    </p:animEffect>
                                    <p:anim calcmode="lin" valueType="num">
                                      <p:cBhvr>
                                        <p:cTn id="60"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61"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98424" cy="6389011"/>
          </a:xfrm>
          <a:prstGeom prst="rect">
            <a:avLst/>
          </a:prstGeom>
          <a:noFill/>
        </p:spPr>
        <p:txBody>
          <a:bodyPr wrap="square" lIns="180000" tIns="180000" rIns="180000" bIns="180000" rtlCol="0">
            <a:spAutoFit/>
          </a:bodyPr>
          <a:lstStyle/>
          <a:p>
            <a:pPr algn="ctr" defTabSz="360000">
              <a:lnSpc>
                <a:spcPct val="150000"/>
              </a:lnSpc>
              <a:defRPr/>
            </a:pPr>
            <a:r>
              <a:rPr lang="de-DE" sz="2400" b="1" u="sng" dirty="0">
                <a:solidFill>
                  <a:prstClr val="black"/>
                </a:solidFill>
                <a:latin typeface="Arial" panose="020B0604020202020204" pitchFamily="34" charset="0"/>
                <a:cs typeface="Arial" panose="020B0604020202020204" pitchFamily="34" charset="0"/>
              </a:rPr>
              <a:t>Wiederholung: „öffentliche Ordnung“ im VersR</a:t>
            </a:r>
          </a:p>
          <a:p>
            <a:pPr lvl="0" defTabSz="360000">
              <a:lnSpc>
                <a:spcPct val="150000"/>
              </a:lnSpc>
              <a:defRPr/>
            </a:pPr>
            <a:r>
              <a:rPr lang="de-DE" sz="2400" dirty="0">
                <a:latin typeface="Arial" panose="020B0604020202020204" pitchFamily="34" charset="0"/>
                <a:cs typeface="Arial" panose="020B0604020202020204" pitchFamily="34" charset="0"/>
              </a:rPr>
              <a:t>		→ </a:t>
            </a:r>
            <a:r>
              <a:rPr lang="de-DE" sz="2400" u="sng" dirty="0" err="1">
                <a:latin typeface="Arial" panose="020B0604020202020204" pitchFamily="34" charset="0"/>
                <a:cs typeface="Arial" panose="020B0604020202020204" pitchFamily="34" charset="0"/>
              </a:rPr>
              <a:t>Def</a:t>
            </a:r>
            <a:r>
              <a:rPr lang="de-DE" sz="2400" u="sng" dirty="0">
                <a:latin typeface="Arial" panose="020B0604020202020204" pitchFamily="34" charset="0"/>
                <a:cs typeface="Arial" panose="020B0604020202020204" pitchFamily="34" charset="0"/>
              </a:rPr>
              <a:t>.</a:t>
            </a:r>
            <a:r>
              <a:rPr lang="de-DE" sz="2400" dirty="0">
                <a:latin typeface="Arial" panose="020B0604020202020204" pitchFamily="34" charset="0"/>
                <a:cs typeface="Arial" panose="020B0604020202020204" pitchFamily="34" charset="0"/>
              </a:rPr>
              <a:t>: ungeschriebene Verhaltensanforderungen als unerlässliche </a:t>
            </a:r>
            <a:r>
              <a:rPr lang="de-DE" sz="2400" dirty="0" err="1">
                <a:latin typeface="Arial" panose="020B0604020202020204" pitchFamily="34" charset="0"/>
                <a:cs typeface="Arial" panose="020B0604020202020204" pitchFamily="34" charset="0"/>
              </a:rPr>
              <a:t>Vorauss</a:t>
            </a:r>
            <a:r>
              <a:rPr lang="de-DE" sz="2400" dirty="0">
                <a:latin typeface="Arial" panose="020B0604020202020204" pitchFamily="34" charset="0"/>
                <a:cs typeface="Arial" panose="020B0604020202020204" pitchFamily="34" charset="0"/>
              </a:rPr>
              <a:t>. 			für ein geordnetes Zusammenleben (Kritik: unbestimmt; subsidiär prüfen)</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latin typeface="Arial" panose="020B0604020202020204" pitchFamily="34" charset="0"/>
                <a:cs typeface="Arial" panose="020B0604020202020204" pitchFamily="34" charset="0"/>
              </a:rPr>
              <a:t>		→ </a:t>
            </a:r>
            <a:r>
              <a:rPr lang="de-DE" sz="2400" u="sng" dirty="0">
                <a:latin typeface="Arial" panose="020B0604020202020204" pitchFamily="34" charset="0"/>
                <a:cs typeface="Arial" panose="020B0604020202020204" pitchFamily="34" charset="0"/>
              </a:rPr>
              <a:t>Verfassungskonforme Einschränkung nötig</a:t>
            </a:r>
            <a:endParaRPr lang="de-DE" sz="2400" u="sng"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D139C6BF-B05E-40B4-915B-8B27E77130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08DBA382-14FB-4055-988F-6795C4BE7600}"/>
              </a:ext>
            </a:extLst>
          </p:cNvPr>
          <p:cNvCxnSpPr>
            <a:cxnSpLocks/>
          </p:cNvCxnSpPr>
          <p:nvPr/>
        </p:nvCxnSpPr>
        <p:spPr>
          <a:xfrm flipH="1">
            <a:off x="3214858" y="2896749"/>
            <a:ext cx="2880000" cy="18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Gerade Verbindung mit Pfeil 5">
            <a:extLst>
              <a:ext uri="{FF2B5EF4-FFF2-40B4-BE49-F238E27FC236}">
                <a16:creationId xmlns:a16="http://schemas.microsoft.com/office/drawing/2014/main" id="{9A2AD986-5652-4A60-8C13-08B5EEF1430D}"/>
              </a:ext>
            </a:extLst>
          </p:cNvPr>
          <p:cNvCxnSpPr>
            <a:cxnSpLocks/>
          </p:cNvCxnSpPr>
          <p:nvPr/>
        </p:nvCxnSpPr>
        <p:spPr>
          <a:xfrm>
            <a:off x="6094858" y="2896749"/>
            <a:ext cx="2880000" cy="18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feld 7">
            <a:extLst>
              <a:ext uri="{FF2B5EF4-FFF2-40B4-BE49-F238E27FC236}">
                <a16:creationId xmlns:a16="http://schemas.microsoft.com/office/drawing/2014/main" id="{CABF2B43-E616-481B-86B9-015881155CF4}"/>
              </a:ext>
            </a:extLst>
          </p:cNvPr>
          <p:cNvSpPr txBox="1"/>
          <p:nvPr/>
        </p:nvSpPr>
        <p:spPr>
          <a:xfrm>
            <a:off x="1136109" y="3072472"/>
            <a:ext cx="4829452" cy="3417106"/>
          </a:xfrm>
          <a:prstGeom prst="rect">
            <a:avLst/>
          </a:prstGeom>
          <a:noFill/>
        </p:spPr>
        <p:txBody>
          <a:bodyPr wrap="square" lIns="0" tIns="0" rIns="0" bIns="0" rtlCol="0">
            <a:noAutofit/>
          </a:bodyPr>
          <a:lstStyle/>
          <a:p>
            <a:pPr marL="0" marR="0" lvl="0" indent="0" algn="l" defTabSz="360000" rtl="0" eaLnBrk="1" fontAlgn="auto" latinLnBrk="0" hangingPunct="1">
              <a:lnSpc>
                <a:spcPct val="120000"/>
              </a:lnSpc>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Inhalt</a:t>
            </a:r>
            <a:r>
              <a:rPr kumimoji="0" lang="de-DE" sz="2400" b="0" i="0" u="sng"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der Meinungsäußerung</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bei Vers.	=	Art. 5 I 1 GG</a:t>
            </a:r>
          </a:p>
          <a:p>
            <a:pPr marL="0" marR="0" lvl="0" indent="0" algn="l" defTabSz="360000" rtl="0" eaLnBrk="1" fontAlgn="auto" latinLnBrk="0" hangingPunct="1">
              <a:lnSpc>
                <a:spcPct val="120000"/>
              </a:lnSpc>
              <a:spcBef>
                <a:spcPts val="0"/>
              </a:spcBef>
              <a:spcAft>
                <a:spcPts val="0"/>
              </a:spcAft>
              <a:buClrTx/>
              <a:buSzTx/>
              <a:buFontTx/>
              <a:buNone/>
              <a:tabLst/>
              <a:defRPr/>
            </a:pPr>
            <a:endParaRPr lang="de-DE" sz="800"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20000"/>
              </a:lnSpc>
              <a:spcBef>
                <a:spcPts val="0"/>
              </a:spcBef>
              <a:spcAft>
                <a:spcPts val="0"/>
              </a:spcAft>
              <a:buClrTx/>
              <a:buSzTx/>
              <a:buFontTx/>
              <a:buNone/>
              <a:tabLst/>
              <a:defRPr/>
            </a:pPr>
            <a:r>
              <a:rPr lang="de-DE" sz="2400" u="sng" dirty="0">
                <a:solidFill>
                  <a:prstClr val="black"/>
                </a:solidFill>
                <a:latin typeface="Arial" panose="020B0604020202020204" pitchFamily="34" charset="0"/>
                <a:cs typeface="Arial" panose="020B0604020202020204" pitchFamily="34" charset="0"/>
              </a:rPr>
              <a:t>Schranke</a:t>
            </a:r>
            <a:r>
              <a:rPr lang="de-DE" sz="2400" dirty="0">
                <a:solidFill>
                  <a:prstClr val="black"/>
                </a:solidFill>
                <a:latin typeface="Arial" panose="020B0604020202020204" pitchFamily="34" charset="0"/>
                <a:cs typeface="Arial" panose="020B0604020202020204" pitchFamily="34" charset="0"/>
              </a:rPr>
              <a:t> 	=	Art. 5 II GG</a:t>
            </a:r>
          </a:p>
          <a:p>
            <a:pPr marL="0" marR="0" lvl="0" indent="0" algn="l" defTabSz="360000" rtl="0" eaLnBrk="1" fontAlgn="auto" latinLnBrk="0" hangingPunct="1">
              <a:lnSpc>
                <a:spcPct val="12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					(allg. Gesetze)</a:t>
            </a:r>
          </a:p>
          <a:p>
            <a:pPr marL="0" marR="0" lvl="0" indent="0" algn="l" defTabSz="360000" rtl="0" eaLnBrk="1" fontAlgn="auto" latinLnBrk="0" hangingPunct="1">
              <a:lnSpc>
                <a:spcPct val="120000"/>
              </a:lnSpc>
              <a:spcBef>
                <a:spcPts val="0"/>
              </a:spcBef>
              <a:spcAft>
                <a:spcPts val="0"/>
              </a:spcAft>
              <a:buClrTx/>
              <a:buSzTx/>
              <a:buFontTx/>
              <a:buNone/>
              <a:tabLst/>
              <a:defRPr/>
            </a:pPr>
            <a:endParaRPr lang="de-DE" sz="800" dirty="0">
              <a:solidFill>
                <a:prstClr val="black"/>
              </a:solidFill>
              <a:latin typeface="Arial" panose="020B0604020202020204" pitchFamily="34" charset="0"/>
              <a:cs typeface="Arial" panose="020B0604020202020204" pitchFamily="34" charset="0"/>
            </a:endParaRPr>
          </a:p>
          <a:p>
            <a:pPr defTabSz="360000">
              <a:lnSpc>
                <a:spcPct val="120000"/>
              </a:lnSpc>
              <a:defRPr/>
            </a:pPr>
            <a:r>
              <a:rPr lang="de-DE" sz="2400" u="sng" dirty="0" err="1">
                <a:solidFill>
                  <a:prstClr val="black"/>
                </a:solidFill>
                <a:latin typeface="Arial" panose="020B0604020202020204" pitchFamily="34" charset="0"/>
                <a:cs typeface="Arial" panose="020B0604020202020204" pitchFamily="34" charset="0"/>
              </a:rPr>
              <a:t>Öff</a:t>
            </a:r>
            <a:r>
              <a:rPr lang="de-DE" sz="2400" u="sng" dirty="0">
                <a:solidFill>
                  <a:prstClr val="black"/>
                </a:solidFill>
                <a:latin typeface="Arial" panose="020B0604020202020204" pitchFamily="34" charset="0"/>
                <a:cs typeface="Arial" panose="020B0604020202020204" pitchFamily="34" charset="0"/>
              </a:rPr>
              <a:t>. Ordnung</a:t>
            </a:r>
            <a:r>
              <a:rPr lang="de-DE" sz="2400" dirty="0">
                <a:solidFill>
                  <a:prstClr val="black"/>
                </a:solidFill>
                <a:latin typeface="Arial" panose="020B0604020202020204" pitchFamily="34" charset="0"/>
                <a:cs typeface="Arial" panose="020B0604020202020204" pitchFamily="34" charset="0"/>
              </a:rPr>
              <a:t>: (-)</a:t>
            </a:r>
          </a:p>
          <a:p>
            <a:pPr marL="0" marR="0" lvl="0" indent="0" algn="l" defTabSz="360000" rtl="0" eaLnBrk="1" fontAlgn="auto" latinLnBrk="0" hangingPunct="1">
              <a:lnSpc>
                <a:spcPct val="12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 Rechtsordnung abschließend 	(Vermutung für freie Rede)</a:t>
            </a:r>
          </a:p>
        </p:txBody>
      </p:sp>
      <p:sp>
        <p:nvSpPr>
          <p:cNvPr id="9" name="Textfeld 8">
            <a:extLst>
              <a:ext uri="{FF2B5EF4-FFF2-40B4-BE49-F238E27FC236}">
                <a16:creationId xmlns:a16="http://schemas.microsoft.com/office/drawing/2014/main" id="{20BFA120-AF64-43FF-AC72-0A6B2C213AE5}"/>
              </a:ext>
            </a:extLst>
          </p:cNvPr>
          <p:cNvSpPr txBox="1"/>
          <p:nvPr/>
        </p:nvSpPr>
        <p:spPr>
          <a:xfrm>
            <a:off x="6224155" y="3072472"/>
            <a:ext cx="5630704" cy="3417106"/>
          </a:xfrm>
          <a:prstGeom prst="rect">
            <a:avLst/>
          </a:prstGeom>
          <a:noFill/>
        </p:spPr>
        <p:txBody>
          <a:bodyPr wrap="square" lIns="0" tIns="0" rIns="0" bIns="0" rtlCol="0">
            <a:noAutofit/>
          </a:bodyPr>
          <a:lstStyle/>
          <a:p>
            <a:pPr marL="0" marR="0" lvl="0" indent="0" algn="l" defTabSz="360000" rtl="0" eaLnBrk="1" fontAlgn="auto" latinLnBrk="0" hangingPunct="1">
              <a:lnSpc>
                <a:spcPct val="120000"/>
              </a:lnSpc>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Art und Weise sowie Zeit und</a:t>
            </a:r>
            <a:r>
              <a:rPr kumimoji="0" lang="de-DE" sz="2400" b="0" i="0" u="sng"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Ort</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der Vers.	=	Art. 8 I GG</a:t>
            </a:r>
          </a:p>
          <a:p>
            <a:pPr marL="0" marR="0" lvl="0" indent="0" algn="l" defTabSz="360000" rtl="0" eaLnBrk="1" fontAlgn="auto" latinLnBrk="0" hangingPunct="1">
              <a:lnSpc>
                <a:spcPct val="120000"/>
              </a:lnSpc>
              <a:spcBef>
                <a:spcPts val="0"/>
              </a:spcBef>
              <a:spcAft>
                <a:spcPts val="0"/>
              </a:spcAft>
              <a:buClrTx/>
              <a:buSzTx/>
              <a:buFontTx/>
              <a:buNone/>
              <a:tabLst/>
              <a:defRPr/>
            </a:pPr>
            <a:endParaRPr lang="de-DE" sz="800" baseline="0"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20000"/>
              </a:lnSpc>
              <a:spcBef>
                <a:spcPts val="0"/>
              </a:spcBef>
              <a:spcAft>
                <a:spcPts val="0"/>
              </a:spcAft>
              <a:buClrTx/>
              <a:buSzTx/>
              <a:buFontTx/>
              <a:buNone/>
              <a:tabLst/>
              <a:defRPr/>
            </a:pPr>
            <a:r>
              <a:rPr kumimoji="0" lang="de-DE" sz="2400" b="0" i="0" u="sng"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Schranke</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	Art. 8 II GG</a:t>
            </a:r>
          </a:p>
          <a:p>
            <a:pPr marL="0" marR="0" lvl="0" indent="0" algn="l" defTabSz="360000" rtl="0" eaLnBrk="1" fontAlgn="auto" latinLnBrk="0" hangingPunct="1">
              <a:lnSpc>
                <a:spcPct val="120000"/>
              </a:lnSpc>
              <a:spcBef>
                <a:spcPts val="0"/>
              </a:spcBef>
              <a:spcAft>
                <a:spcPts val="0"/>
              </a:spcAft>
              <a:buClrTx/>
              <a:buSzTx/>
              <a:buFontTx/>
              <a:buNone/>
              <a:tabLst/>
              <a:defRPr/>
            </a:pPr>
            <a:r>
              <a:rPr lang="de-DE" sz="2400" baseline="0" dirty="0">
                <a:solidFill>
                  <a:prstClr val="black"/>
                </a:solidFill>
                <a:latin typeface="Arial" panose="020B0604020202020204" pitchFamily="34" charset="0"/>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a:t>
            </a:r>
            <a:r>
              <a:rPr lang="de-DE" sz="2400" baseline="0" dirty="0">
                <a:solidFill>
                  <a:prstClr val="black"/>
                </a:solidFill>
                <a:latin typeface="Arial" panose="020B0604020202020204" pitchFamily="34" charset="0"/>
                <a:cs typeface="Arial" panose="020B0604020202020204" pitchFamily="34" charset="0"/>
              </a:rPr>
              <a:t>(VersG)</a:t>
            </a:r>
          </a:p>
          <a:p>
            <a:pPr marL="0" marR="0" lvl="0" indent="0" algn="l" defTabSz="360000" rtl="0" eaLnBrk="1" fontAlgn="auto" latinLnBrk="0" hangingPunct="1">
              <a:lnSpc>
                <a:spcPct val="120000"/>
              </a:lnSpc>
              <a:spcBef>
                <a:spcPts val="0"/>
              </a:spcBef>
              <a:spcAft>
                <a:spcPts val="0"/>
              </a:spcAft>
              <a:buClrTx/>
              <a:buSzTx/>
              <a:buFontTx/>
              <a:buNone/>
              <a:tabLst/>
              <a:defRPr/>
            </a:pPr>
            <a:endParaRPr kumimoji="0" lang="de-DE" sz="8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20000"/>
              </a:lnSpc>
              <a:spcBef>
                <a:spcPts val="0"/>
              </a:spcBef>
              <a:spcAft>
                <a:spcPts val="0"/>
              </a:spcAft>
              <a:buClrTx/>
              <a:buSzTx/>
              <a:buFontTx/>
              <a:buNone/>
              <a:tabLst/>
              <a:defRPr/>
            </a:pPr>
            <a:r>
              <a:rPr lang="de-DE" sz="2400" u="sng" baseline="0" dirty="0" err="1">
                <a:solidFill>
                  <a:prstClr val="black"/>
                </a:solidFill>
                <a:latin typeface="Arial" panose="020B0604020202020204" pitchFamily="34" charset="0"/>
                <a:cs typeface="Arial" panose="020B0604020202020204" pitchFamily="34" charset="0"/>
              </a:rPr>
              <a:t>Öff</a:t>
            </a:r>
            <a:r>
              <a:rPr lang="de-DE" sz="2400" u="sng" baseline="0" dirty="0">
                <a:solidFill>
                  <a:prstClr val="black"/>
                </a:solidFill>
                <a:latin typeface="Arial" panose="020B0604020202020204" pitchFamily="34" charset="0"/>
                <a:cs typeface="Arial" panose="020B0604020202020204" pitchFamily="34" charset="0"/>
              </a:rPr>
              <a:t>. Ordnung</a:t>
            </a:r>
            <a:r>
              <a:rPr lang="de-DE" sz="2400" baseline="0" dirty="0">
                <a:solidFill>
                  <a:prstClr val="black"/>
                </a:solidFill>
                <a:latin typeface="Arial" panose="020B0604020202020204" pitchFamily="34" charset="0"/>
                <a:cs typeface="Arial" panose="020B0604020202020204" pitchFamily="34" charset="0"/>
              </a:rPr>
              <a:t>: (+)</a:t>
            </a:r>
          </a:p>
          <a:p>
            <a:pPr lvl="0" defTabSz="360000">
              <a:lnSpc>
                <a:spcPct val="120000"/>
              </a:lnSpc>
              <a:defRPr/>
            </a:pPr>
            <a:r>
              <a:rPr lang="de-DE" sz="2400" baseline="0" dirty="0">
                <a:solidFill>
                  <a:prstClr val="black"/>
                </a:solidFill>
                <a:latin typeface="Arial" panose="020B0604020202020204" pitchFamily="34" charset="0"/>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Einschüchterungseffekt oder 				Provokationswirkung</a:t>
            </a:r>
            <a:endParaRPr lang="de-DE" sz="2400" baseline="0" dirty="0">
              <a:solidFill>
                <a:prstClr val="black"/>
              </a:solidFill>
              <a:latin typeface="Arial" panose="020B0604020202020204" pitchFamily="34" charset="0"/>
              <a:cs typeface="Arial" panose="020B0604020202020204" pitchFamily="34" charset="0"/>
            </a:endParaRPr>
          </a:p>
        </p:txBody>
      </p:sp>
      <p:cxnSp>
        <p:nvCxnSpPr>
          <p:cNvPr id="10" name="Gerade Verbindung mit Pfeil 9">
            <a:extLst>
              <a:ext uri="{FF2B5EF4-FFF2-40B4-BE49-F238E27FC236}">
                <a16:creationId xmlns:a16="http://schemas.microsoft.com/office/drawing/2014/main" id="{279E0071-9FFF-484C-9AEE-68186A3278BB}"/>
              </a:ext>
            </a:extLst>
          </p:cNvPr>
          <p:cNvCxnSpPr>
            <a:cxnSpLocks/>
          </p:cNvCxnSpPr>
          <p:nvPr/>
        </p:nvCxnSpPr>
        <p:spPr>
          <a:xfrm>
            <a:off x="3214858" y="3913680"/>
            <a:ext cx="0" cy="216000"/>
          </a:xfrm>
          <a:prstGeom prst="straightConnector1">
            <a:avLst/>
          </a:prstGeom>
          <a:ln w="381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Gerade Verbindung mit Pfeil 10">
            <a:extLst>
              <a:ext uri="{FF2B5EF4-FFF2-40B4-BE49-F238E27FC236}">
                <a16:creationId xmlns:a16="http://schemas.microsoft.com/office/drawing/2014/main" id="{BF99D639-588C-4F34-96D0-77CDCFD1C584}"/>
              </a:ext>
            </a:extLst>
          </p:cNvPr>
          <p:cNvCxnSpPr>
            <a:cxnSpLocks/>
          </p:cNvCxnSpPr>
          <p:nvPr/>
        </p:nvCxnSpPr>
        <p:spPr>
          <a:xfrm>
            <a:off x="8992147" y="3913680"/>
            <a:ext cx="0" cy="216000"/>
          </a:xfrm>
          <a:prstGeom prst="straightConnector1">
            <a:avLst/>
          </a:prstGeom>
          <a:ln w="381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2" name="Gerade Verbindung mit Pfeil 11">
            <a:extLst>
              <a:ext uri="{FF2B5EF4-FFF2-40B4-BE49-F238E27FC236}">
                <a16:creationId xmlns:a16="http://schemas.microsoft.com/office/drawing/2014/main" id="{4FD9E31D-FFBF-4F2B-849B-D107059EE471}"/>
              </a:ext>
            </a:extLst>
          </p:cNvPr>
          <p:cNvCxnSpPr>
            <a:cxnSpLocks/>
          </p:cNvCxnSpPr>
          <p:nvPr/>
        </p:nvCxnSpPr>
        <p:spPr>
          <a:xfrm>
            <a:off x="3225110" y="4931465"/>
            <a:ext cx="0" cy="216000"/>
          </a:xfrm>
          <a:prstGeom prst="straightConnector1">
            <a:avLst/>
          </a:prstGeom>
          <a:ln w="381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3" name="Gerade Verbindung mit Pfeil 12">
            <a:extLst>
              <a:ext uri="{FF2B5EF4-FFF2-40B4-BE49-F238E27FC236}">
                <a16:creationId xmlns:a16="http://schemas.microsoft.com/office/drawing/2014/main" id="{D4690442-F706-4FAD-9AE0-E5157E4D3A5C}"/>
              </a:ext>
            </a:extLst>
          </p:cNvPr>
          <p:cNvCxnSpPr>
            <a:cxnSpLocks/>
          </p:cNvCxnSpPr>
          <p:nvPr/>
        </p:nvCxnSpPr>
        <p:spPr>
          <a:xfrm>
            <a:off x="8974858" y="4926946"/>
            <a:ext cx="0" cy="216000"/>
          </a:xfrm>
          <a:prstGeom prst="straightConnector1">
            <a:avLst/>
          </a:prstGeom>
          <a:ln w="381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pic>
        <p:nvPicPr>
          <p:cNvPr id="7" name="Grafik 6">
            <a:extLst>
              <a:ext uri="{FF2B5EF4-FFF2-40B4-BE49-F238E27FC236}">
                <a16:creationId xmlns:a16="http://schemas.microsoft.com/office/drawing/2014/main" id="{2BF91693-3815-B39A-FF11-A3881D4B2E0A}"/>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15" name="Rechteck 14">
            <a:extLst>
              <a:ext uri="{FF2B5EF4-FFF2-40B4-BE49-F238E27FC236}">
                <a16:creationId xmlns:a16="http://schemas.microsoft.com/office/drawing/2014/main" id="{36BC81F7-C3BF-A714-1D8A-762411242BC1}"/>
              </a:ext>
            </a:extLst>
          </p:cNvPr>
          <p:cNvSpPr/>
          <p:nvPr/>
        </p:nvSpPr>
        <p:spPr>
          <a:xfrm>
            <a:off x="0" y="102357"/>
            <a:ext cx="2380034" cy="65591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Kurseinheit 15</a:t>
            </a:r>
          </a:p>
        </p:txBody>
      </p:sp>
    </p:spTree>
    <p:extLst>
      <p:ext uri="{BB962C8B-B14F-4D97-AF65-F5344CB8AC3E}">
        <p14:creationId xmlns:p14="http://schemas.microsoft.com/office/powerpoint/2010/main" val="2364562592"/>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8">
                                            <p:txEl>
                                              <p:pRg st="0" end="0"/>
                                            </p:txEl>
                                          </p:spTgt>
                                        </p:tgtEl>
                                        <p:attrNameLst>
                                          <p:attrName>style.visibility</p:attrName>
                                        </p:attrNameLst>
                                      </p:cBhvr>
                                      <p:to>
                                        <p:strVal val="visible"/>
                                      </p:to>
                                    </p:set>
                                    <p:animEffect transition="in" filter="fade">
                                      <p:cBhvr>
                                        <p:cTn id="26" dur="1000"/>
                                        <p:tgtEl>
                                          <p:spTgt spid="8">
                                            <p:txEl>
                                              <p:pRg st="0" end="0"/>
                                            </p:txEl>
                                          </p:spTgt>
                                        </p:tgtEl>
                                      </p:cBhvr>
                                    </p:animEffect>
                                    <p:anim calcmode="lin" valueType="num">
                                      <p:cBhvr>
                                        <p:cTn id="27"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8">
                                            <p:txEl>
                                              <p:pRg st="2" end="2"/>
                                            </p:txEl>
                                          </p:spTgt>
                                        </p:tgtEl>
                                        <p:attrNameLst>
                                          <p:attrName>style.visibility</p:attrName>
                                        </p:attrNameLst>
                                      </p:cBhvr>
                                      <p:to>
                                        <p:strVal val="visible"/>
                                      </p:to>
                                    </p:set>
                                    <p:animEffect transition="in" filter="fade">
                                      <p:cBhvr>
                                        <p:cTn id="38" dur="1000"/>
                                        <p:tgtEl>
                                          <p:spTgt spid="8">
                                            <p:txEl>
                                              <p:pRg st="2" end="2"/>
                                            </p:txEl>
                                          </p:spTgt>
                                        </p:tgtEl>
                                      </p:cBhvr>
                                    </p:animEffect>
                                    <p:anim calcmode="lin" valueType="num">
                                      <p:cBhvr>
                                        <p:cTn id="39"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40" dur="1000" fill="hold"/>
                                        <p:tgtEl>
                                          <p:spTgt spid="8">
                                            <p:txEl>
                                              <p:pRg st="2" end="2"/>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8">
                                            <p:txEl>
                                              <p:pRg st="3" end="3"/>
                                            </p:txEl>
                                          </p:spTgt>
                                        </p:tgtEl>
                                        <p:attrNameLst>
                                          <p:attrName>style.visibility</p:attrName>
                                        </p:attrNameLst>
                                      </p:cBhvr>
                                      <p:to>
                                        <p:strVal val="visible"/>
                                      </p:to>
                                    </p:set>
                                    <p:animEffect transition="in" filter="fade">
                                      <p:cBhvr>
                                        <p:cTn id="43" dur="1000"/>
                                        <p:tgtEl>
                                          <p:spTgt spid="8">
                                            <p:txEl>
                                              <p:pRg st="3" end="3"/>
                                            </p:txEl>
                                          </p:spTgt>
                                        </p:tgtEl>
                                      </p:cBhvr>
                                    </p:animEffect>
                                    <p:anim calcmode="lin" valueType="num">
                                      <p:cBhvr>
                                        <p:cTn id="44"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45"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1000"/>
                                        <p:tgtEl>
                                          <p:spTgt spid="12"/>
                                        </p:tgtEl>
                                      </p:cBhvr>
                                    </p:animEffect>
                                    <p:anim calcmode="lin" valueType="num">
                                      <p:cBhvr>
                                        <p:cTn id="51" dur="1000" fill="hold"/>
                                        <p:tgtEl>
                                          <p:spTgt spid="12"/>
                                        </p:tgtEl>
                                        <p:attrNameLst>
                                          <p:attrName>ppt_x</p:attrName>
                                        </p:attrNameLst>
                                      </p:cBhvr>
                                      <p:tavLst>
                                        <p:tav tm="0">
                                          <p:val>
                                            <p:strVal val="#ppt_x"/>
                                          </p:val>
                                        </p:tav>
                                        <p:tav tm="100000">
                                          <p:val>
                                            <p:strVal val="#ppt_x"/>
                                          </p:val>
                                        </p:tav>
                                      </p:tavLst>
                                    </p:anim>
                                    <p:anim calcmode="lin" valueType="num">
                                      <p:cBhvr>
                                        <p:cTn id="52" dur="1000" fill="hold"/>
                                        <p:tgtEl>
                                          <p:spTgt spid="12"/>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8">
                                            <p:txEl>
                                              <p:pRg st="5" end="5"/>
                                            </p:txEl>
                                          </p:spTgt>
                                        </p:tgtEl>
                                        <p:attrNameLst>
                                          <p:attrName>style.visibility</p:attrName>
                                        </p:attrNameLst>
                                      </p:cBhvr>
                                      <p:to>
                                        <p:strVal val="visible"/>
                                      </p:to>
                                    </p:set>
                                    <p:animEffect transition="in" filter="fade">
                                      <p:cBhvr>
                                        <p:cTn id="55" dur="1000"/>
                                        <p:tgtEl>
                                          <p:spTgt spid="8">
                                            <p:txEl>
                                              <p:pRg st="5" end="5"/>
                                            </p:txEl>
                                          </p:spTgt>
                                        </p:tgtEl>
                                      </p:cBhvr>
                                    </p:animEffect>
                                    <p:anim calcmode="lin" valueType="num">
                                      <p:cBhvr>
                                        <p:cTn id="56"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57" dur="1000" fill="hold"/>
                                        <p:tgtEl>
                                          <p:spTgt spid="8">
                                            <p:txEl>
                                              <p:pRg st="5" end="5"/>
                                            </p:txEl>
                                          </p:spTgt>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8">
                                            <p:txEl>
                                              <p:pRg st="6" end="6"/>
                                            </p:txEl>
                                          </p:spTgt>
                                        </p:tgtEl>
                                        <p:attrNameLst>
                                          <p:attrName>style.visibility</p:attrName>
                                        </p:attrNameLst>
                                      </p:cBhvr>
                                      <p:to>
                                        <p:strVal val="visible"/>
                                      </p:to>
                                    </p:set>
                                    <p:animEffect transition="in" filter="fade">
                                      <p:cBhvr>
                                        <p:cTn id="60" dur="1000"/>
                                        <p:tgtEl>
                                          <p:spTgt spid="8">
                                            <p:txEl>
                                              <p:pRg st="6" end="6"/>
                                            </p:txEl>
                                          </p:spTgt>
                                        </p:tgtEl>
                                      </p:cBhvr>
                                    </p:animEffect>
                                    <p:anim calcmode="lin" valueType="num">
                                      <p:cBhvr>
                                        <p:cTn id="61"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62"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fade">
                                      <p:cBhvr>
                                        <p:cTn id="67" dur="1000"/>
                                        <p:tgtEl>
                                          <p:spTgt spid="6"/>
                                        </p:tgtEl>
                                      </p:cBhvr>
                                    </p:animEffect>
                                    <p:anim calcmode="lin" valueType="num">
                                      <p:cBhvr>
                                        <p:cTn id="68" dur="1000" fill="hold"/>
                                        <p:tgtEl>
                                          <p:spTgt spid="6"/>
                                        </p:tgtEl>
                                        <p:attrNameLst>
                                          <p:attrName>ppt_x</p:attrName>
                                        </p:attrNameLst>
                                      </p:cBhvr>
                                      <p:tavLst>
                                        <p:tav tm="0">
                                          <p:val>
                                            <p:strVal val="#ppt_x"/>
                                          </p:val>
                                        </p:tav>
                                        <p:tav tm="100000">
                                          <p:val>
                                            <p:strVal val="#ppt_x"/>
                                          </p:val>
                                        </p:tav>
                                      </p:tavLst>
                                    </p:anim>
                                    <p:anim calcmode="lin" valueType="num">
                                      <p:cBhvr>
                                        <p:cTn id="69" dur="1000" fill="hold"/>
                                        <p:tgtEl>
                                          <p:spTgt spid="6"/>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9">
                                            <p:txEl>
                                              <p:pRg st="0" end="0"/>
                                            </p:txEl>
                                          </p:spTgt>
                                        </p:tgtEl>
                                        <p:attrNameLst>
                                          <p:attrName>style.visibility</p:attrName>
                                        </p:attrNameLst>
                                      </p:cBhvr>
                                      <p:to>
                                        <p:strVal val="visible"/>
                                      </p:to>
                                    </p:set>
                                    <p:animEffect transition="in" filter="fade">
                                      <p:cBhvr>
                                        <p:cTn id="72" dur="1000"/>
                                        <p:tgtEl>
                                          <p:spTgt spid="9">
                                            <p:txEl>
                                              <p:pRg st="0" end="0"/>
                                            </p:txEl>
                                          </p:spTgt>
                                        </p:tgtEl>
                                      </p:cBhvr>
                                    </p:animEffect>
                                    <p:anim calcmode="lin" valueType="num">
                                      <p:cBhvr>
                                        <p:cTn id="73"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74"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nodeType="click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fade">
                                      <p:cBhvr>
                                        <p:cTn id="79" dur="1000"/>
                                        <p:tgtEl>
                                          <p:spTgt spid="11"/>
                                        </p:tgtEl>
                                      </p:cBhvr>
                                    </p:animEffect>
                                    <p:anim calcmode="lin" valueType="num">
                                      <p:cBhvr>
                                        <p:cTn id="80" dur="1000" fill="hold"/>
                                        <p:tgtEl>
                                          <p:spTgt spid="11"/>
                                        </p:tgtEl>
                                        <p:attrNameLst>
                                          <p:attrName>ppt_x</p:attrName>
                                        </p:attrNameLst>
                                      </p:cBhvr>
                                      <p:tavLst>
                                        <p:tav tm="0">
                                          <p:val>
                                            <p:strVal val="#ppt_x"/>
                                          </p:val>
                                        </p:tav>
                                        <p:tav tm="100000">
                                          <p:val>
                                            <p:strVal val="#ppt_x"/>
                                          </p:val>
                                        </p:tav>
                                      </p:tavLst>
                                    </p:anim>
                                    <p:anim calcmode="lin" valueType="num">
                                      <p:cBhvr>
                                        <p:cTn id="81" dur="1000" fill="hold"/>
                                        <p:tgtEl>
                                          <p:spTgt spid="11"/>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9">
                                            <p:txEl>
                                              <p:pRg st="2" end="2"/>
                                            </p:txEl>
                                          </p:spTgt>
                                        </p:tgtEl>
                                        <p:attrNameLst>
                                          <p:attrName>style.visibility</p:attrName>
                                        </p:attrNameLst>
                                      </p:cBhvr>
                                      <p:to>
                                        <p:strVal val="visible"/>
                                      </p:to>
                                    </p:set>
                                    <p:animEffect transition="in" filter="fade">
                                      <p:cBhvr>
                                        <p:cTn id="84" dur="1000"/>
                                        <p:tgtEl>
                                          <p:spTgt spid="9">
                                            <p:txEl>
                                              <p:pRg st="2" end="2"/>
                                            </p:txEl>
                                          </p:spTgt>
                                        </p:tgtEl>
                                      </p:cBhvr>
                                    </p:animEffect>
                                    <p:anim calcmode="lin" valueType="num">
                                      <p:cBhvr>
                                        <p:cTn id="85"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86" dur="1000" fill="hold"/>
                                        <p:tgtEl>
                                          <p:spTgt spid="9">
                                            <p:txEl>
                                              <p:pRg st="2" end="2"/>
                                            </p:txEl>
                                          </p:spTgt>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9">
                                            <p:txEl>
                                              <p:pRg st="3" end="3"/>
                                            </p:txEl>
                                          </p:spTgt>
                                        </p:tgtEl>
                                        <p:attrNameLst>
                                          <p:attrName>style.visibility</p:attrName>
                                        </p:attrNameLst>
                                      </p:cBhvr>
                                      <p:to>
                                        <p:strVal val="visible"/>
                                      </p:to>
                                    </p:set>
                                    <p:animEffect transition="in" filter="fade">
                                      <p:cBhvr>
                                        <p:cTn id="89" dur="1000"/>
                                        <p:tgtEl>
                                          <p:spTgt spid="9">
                                            <p:txEl>
                                              <p:pRg st="3" end="3"/>
                                            </p:txEl>
                                          </p:spTgt>
                                        </p:tgtEl>
                                      </p:cBhvr>
                                    </p:animEffect>
                                    <p:anim calcmode="lin" valueType="num">
                                      <p:cBhvr>
                                        <p:cTn id="90"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91"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42" presetClass="entr" presetSubtype="0" fill="hold" nodeType="clickEffect">
                                  <p:stCondLst>
                                    <p:cond delay="0"/>
                                  </p:stCondLst>
                                  <p:childTnLst>
                                    <p:set>
                                      <p:cBhvr>
                                        <p:cTn id="95" dur="1" fill="hold">
                                          <p:stCondLst>
                                            <p:cond delay="0"/>
                                          </p:stCondLst>
                                        </p:cTn>
                                        <p:tgtEl>
                                          <p:spTgt spid="13"/>
                                        </p:tgtEl>
                                        <p:attrNameLst>
                                          <p:attrName>style.visibility</p:attrName>
                                        </p:attrNameLst>
                                      </p:cBhvr>
                                      <p:to>
                                        <p:strVal val="visible"/>
                                      </p:to>
                                    </p:set>
                                    <p:animEffect transition="in" filter="fade">
                                      <p:cBhvr>
                                        <p:cTn id="96" dur="1000"/>
                                        <p:tgtEl>
                                          <p:spTgt spid="13"/>
                                        </p:tgtEl>
                                      </p:cBhvr>
                                    </p:animEffect>
                                    <p:anim calcmode="lin" valueType="num">
                                      <p:cBhvr>
                                        <p:cTn id="97" dur="1000" fill="hold"/>
                                        <p:tgtEl>
                                          <p:spTgt spid="13"/>
                                        </p:tgtEl>
                                        <p:attrNameLst>
                                          <p:attrName>ppt_x</p:attrName>
                                        </p:attrNameLst>
                                      </p:cBhvr>
                                      <p:tavLst>
                                        <p:tav tm="0">
                                          <p:val>
                                            <p:strVal val="#ppt_x"/>
                                          </p:val>
                                        </p:tav>
                                        <p:tav tm="100000">
                                          <p:val>
                                            <p:strVal val="#ppt_x"/>
                                          </p:val>
                                        </p:tav>
                                      </p:tavLst>
                                    </p:anim>
                                    <p:anim calcmode="lin" valueType="num">
                                      <p:cBhvr>
                                        <p:cTn id="98" dur="1000" fill="hold"/>
                                        <p:tgtEl>
                                          <p:spTgt spid="13"/>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9">
                                            <p:txEl>
                                              <p:pRg st="5" end="5"/>
                                            </p:txEl>
                                          </p:spTgt>
                                        </p:tgtEl>
                                        <p:attrNameLst>
                                          <p:attrName>style.visibility</p:attrName>
                                        </p:attrNameLst>
                                      </p:cBhvr>
                                      <p:to>
                                        <p:strVal val="visible"/>
                                      </p:to>
                                    </p:set>
                                    <p:animEffect transition="in" filter="fade">
                                      <p:cBhvr>
                                        <p:cTn id="101" dur="1000"/>
                                        <p:tgtEl>
                                          <p:spTgt spid="9">
                                            <p:txEl>
                                              <p:pRg st="5" end="5"/>
                                            </p:txEl>
                                          </p:spTgt>
                                        </p:tgtEl>
                                      </p:cBhvr>
                                    </p:animEffect>
                                    <p:anim calcmode="lin" valueType="num">
                                      <p:cBhvr>
                                        <p:cTn id="102"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103" dur="1000" fill="hold"/>
                                        <p:tgtEl>
                                          <p:spTgt spid="9">
                                            <p:txEl>
                                              <p:pRg st="5" end="5"/>
                                            </p:txEl>
                                          </p:spTgt>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9">
                                            <p:txEl>
                                              <p:pRg st="6" end="6"/>
                                            </p:txEl>
                                          </p:spTgt>
                                        </p:tgtEl>
                                        <p:attrNameLst>
                                          <p:attrName>style.visibility</p:attrName>
                                        </p:attrNameLst>
                                      </p:cBhvr>
                                      <p:to>
                                        <p:strVal val="visible"/>
                                      </p:to>
                                    </p:set>
                                    <p:animEffect transition="in" filter="fade">
                                      <p:cBhvr>
                                        <p:cTn id="106" dur="1000"/>
                                        <p:tgtEl>
                                          <p:spTgt spid="9">
                                            <p:txEl>
                                              <p:pRg st="6" end="6"/>
                                            </p:txEl>
                                          </p:spTgt>
                                        </p:tgtEl>
                                      </p:cBhvr>
                                    </p:animEffect>
                                    <p:anim calcmode="lin" valueType="num">
                                      <p:cBhvr>
                                        <p:cTn id="107"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108"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798A7-A675-B785-A4DB-1D2324DEE503}"/>
            </a:ext>
          </a:extLst>
        </p:cNvPr>
        <p:cNvGrpSpPr/>
        <p:nvPr/>
      </p:nvGrpSpPr>
      <p:grpSpPr>
        <a:xfrm>
          <a:off x="0" y="0"/>
          <a:ext cx="0" cy="0"/>
          <a:chOff x="0" y="0"/>
          <a:chExt cx="0" cy="0"/>
        </a:xfrm>
      </p:grpSpPr>
      <p:sp>
        <p:nvSpPr>
          <p:cNvPr id="6" name="Rechteck 5">
            <a:extLst>
              <a:ext uri="{FF2B5EF4-FFF2-40B4-BE49-F238E27FC236}">
                <a16:creationId xmlns:a16="http://schemas.microsoft.com/office/drawing/2014/main" id="{9ED419F8-0450-1435-EEB0-9BC53E3E8CCE}"/>
              </a:ext>
            </a:extLst>
          </p:cNvPr>
          <p:cNvSpPr/>
          <p:nvPr/>
        </p:nvSpPr>
        <p:spPr>
          <a:xfrm>
            <a:off x="0" y="1499915"/>
            <a:ext cx="12192000" cy="4569234"/>
          </a:xfrm>
          <a:prstGeom prst="rect">
            <a:avLst/>
          </a:prstGeom>
          <a:solidFill>
            <a:srgbClr val="EE8A2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DEC5BB7E-24A2-7D59-66B9-63A23B6D20FE}"/>
              </a:ext>
            </a:extLst>
          </p:cNvPr>
          <p:cNvSpPr>
            <a:spLocks noGrp="1"/>
          </p:cNvSpPr>
          <p:nvPr>
            <p:ph type="ctrTitle"/>
          </p:nvPr>
        </p:nvSpPr>
        <p:spPr>
          <a:xfrm>
            <a:off x="1524000" y="2191216"/>
            <a:ext cx="9144000" cy="2387600"/>
          </a:xfrm>
        </p:spPr>
        <p:txBody>
          <a:bodyPr/>
          <a:lstStyle/>
          <a:p>
            <a:pPr lvl="0">
              <a:lnSpc>
                <a:spcPct val="100000"/>
              </a:lnSpc>
              <a:spcBef>
                <a:spcPts val="0"/>
              </a:spcBef>
              <a:defRPr/>
            </a:pPr>
            <a:r>
              <a:rPr lang="de-DE" dirty="0">
                <a:solidFill>
                  <a:schemeClr val="bg1"/>
                </a:solidFill>
                <a:latin typeface="Frutiger" panose="020B0500000000000000" pitchFamily="34" charset="0"/>
              </a:rPr>
              <a:t>POR</a:t>
            </a:r>
            <a:br>
              <a:rPr lang="de-DE" dirty="0">
                <a:solidFill>
                  <a:schemeClr val="bg1"/>
                </a:solidFill>
                <a:latin typeface="Frutiger" panose="020B0500000000000000" pitchFamily="34" charset="0"/>
              </a:rPr>
            </a:br>
            <a:br>
              <a:rPr lang="de-DE" dirty="0">
                <a:solidFill>
                  <a:schemeClr val="bg1"/>
                </a:solidFill>
                <a:latin typeface="Frutiger" panose="020B0500000000000000" pitchFamily="34" charset="0"/>
              </a:rPr>
            </a:br>
            <a:r>
              <a:rPr lang="de-DE" sz="3200" dirty="0">
                <a:solidFill>
                  <a:schemeClr val="bg1"/>
                </a:solidFill>
                <a:latin typeface="Frutiger" panose="020B0500000000000000" pitchFamily="34" charset="0"/>
              </a:rPr>
              <a:t>FALL 15 – Die gesunkene Yacht</a:t>
            </a:r>
            <a:br>
              <a:rPr lang="de-DE" sz="3200" b="1" u="sng" dirty="0">
                <a:solidFill>
                  <a:prstClr val="black"/>
                </a:solidFill>
                <a:latin typeface="Arial" panose="020B0604020202020204" pitchFamily="34" charset="0"/>
                <a:cs typeface="Arial" panose="020B0604020202020204" pitchFamily="34" charset="0"/>
              </a:rPr>
            </a:br>
            <a:br>
              <a:rPr lang="de-DE" sz="1600" dirty="0">
                <a:solidFill>
                  <a:prstClr val="black"/>
                </a:solidFill>
                <a:latin typeface="Arial" panose="020B0604020202020204" pitchFamily="34" charset="0"/>
                <a:cs typeface="Arial" panose="020B0604020202020204" pitchFamily="34" charset="0"/>
              </a:rPr>
            </a:br>
            <a:endParaRPr lang="de-DE" sz="3200" dirty="0">
              <a:solidFill>
                <a:schemeClr val="bg1"/>
              </a:solidFill>
              <a:latin typeface="Frutiger" panose="020B0500000000000000" pitchFamily="34" charset="0"/>
            </a:endParaRPr>
          </a:p>
        </p:txBody>
      </p:sp>
      <p:sp>
        <p:nvSpPr>
          <p:cNvPr id="3" name="Foliennummernplatzhalter 2">
            <a:extLst>
              <a:ext uri="{FF2B5EF4-FFF2-40B4-BE49-F238E27FC236}">
                <a16:creationId xmlns:a16="http://schemas.microsoft.com/office/drawing/2014/main" id="{8BF34C3D-2EF6-1E41-1598-4319BCDA0F97}"/>
              </a:ext>
            </a:extLst>
          </p:cNvPr>
          <p:cNvSpPr>
            <a:spLocks noGrp="1"/>
          </p:cNvSpPr>
          <p:nvPr>
            <p:ph type="sldNum" sz="quarter" idx="12"/>
          </p:nvPr>
        </p:nvSpPr>
        <p:spPr/>
        <p:txBody>
          <a:bodyPr/>
          <a:lstStyle/>
          <a:p>
            <a:fld id="{4A7F1312-9C82-49F0-935A-9B306C774647}" type="slidenum">
              <a:rPr lang="de-DE" smtClean="0"/>
              <a:t>4</a:t>
            </a:fld>
            <a:endParaRPr lang="de-DE"/>
          </a:p>
        </p:txBody>
      </p:sp>
      <p:pic>
        <p:nvPicPr>
          <p:cNvPr id="5" name="Grafik 4">
            <a:extLst>
              <a:ext uri="{FF2B5EF4-FFF2-40B4-BE49-F238E27FC236}">
                <a16:creationId xmlns:a16="http://schemas.microsoft.com/office/drawing/2014/main" id="{06106D22-24A2-63FC-5AD0-E87590B10892}"/>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pic>
        <p:nvPicPr>
          <p:cNvPr id="8" name="Grafik 7" descr="Kreuzfahrtschiff Silhouette">
            <a:extLst>
              <a:ext uri="{FF2B5EF4-FFF2-40B4-BE49-F238E27FC236}">
                <a16:creationId xmlns:a16="http://schemas.microsoft.com/office/drawing/2014/main" id="{83A87010-98A3-662A-CEE1-292D6CBBBB0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42560" y="3951616"/>
            <a:ext cx="914400" cy="914400"/>
          </a:xfrm>
          <a:prstGeom prst="rect">
            <a:avLst/>
          </a:prstGeom>
        </p:spPr>
      </p:pic>
    </p:spTree>
    <p:extLst>
      <p:ext uri="{BB962C8B-B14F-4D97-AF65-F5344CB8AC3E}">
        <p14:creationId xmlns:p14="http://schemas.microsoft.com/office/powerpoint/2010/main" val="1032779290"/>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20" y="488272"/>
            <a:ext cx="11727402" cy="5835013"/>
          </a:xfrm>
          <a:prstGeom prst="rect">
            <a:avLst/>
          </a:prstGeom>
          <a:noFill/>
        </p:spPr>
        <p:txBody>
          <a:bodyPr wrap="square" lIns="180000" tIns="180000" rIns="180000" b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Fall 15: Die gesunkene Yacht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 name="Textfeld 17">
            <a:extLst>
              <a:ext uri="{FF2B5EF4-FFF2-40B4-BE49-F238E27FC236}">
                <a16:creationId xmlns:a16="http://schemas.microsoft.com/office/drawing/2014/main" id="{8C0AE04A-E53F-4F45-A15F-0C3FB99532DF}"/>
              </a:ext>
            </a:extLst>
          </p:cNvPr>
          <p:cNvSpPr txBox="1"/>
          <p:nvPr/>
        </p:nvSpPr>
        <p:spPr>
          <a:xfrm>
            <a:off x="3917018" y="1274588"/>
            <a:ext cx="3613211" cy="699039"/>
          </a:xfrm>
          <a:prstGeom prst="rect">
            <a:avLst/>
          </a:prstGeom>
          <a:noFill/>
        </p:spPr>
        <p:txBody>
          <a:bodyPr wrap="square" lIns="0" tIns="0" rIns="0" bIns="0" rtlCol="0">
            <a:no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Regress:</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Klage vor VG</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11" name="Gerade Verbindung mit Pfeil 10">
            <a:extLst>
              <a:ext uri="{FF2B5EF4-FFF2-40B4-BE49-F238E27FC236}">
                <a16:creationId xmlns:a16="http://schemas.microsoft.com/office/drawing/2014/main" id="{86E28A3A-7E1A-4E6D-A4E1-84DCF77DF76C}"/>
              </a:ext>
            </a:extLst>
          </p:cNvPr>
          <p:cNvCxnSpPr>
            <a:cxnSpLocks/>
          </p:cNvCxnSpPr>
          <p:nvPr/>
        </p:nvCxnSpPr>
        <p:spPr>
          <a:xfrm flipH="1">
            <a:off x="3938230" y="1978943"/>
            <a:ext cx="3600000" cy="0"/>
          </a:xfrm>
          <a:prstGeom prst="straightConnector1">
            <a:avLst/>
          </a:prstGeom>
          <a:ln w="381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9" name="Textfeld 18">
            <a:extLst>
              <a:ext uri="{FF2B5EF4-FFF2-40B4-BE49-F238E27FC236}">
                <a16:creationId xmlns:a16="http://schemas.microsoft.com/office/drawing/2014/main" id="{323E34FF-4332-4E58-AA91-C3031E1F6CE1}"/>
              </a:ext>
            </a:extLst>
          </p:cNvPr>
          <p:cNvSpPr txBox="1"/>
          <p:nvPr/>
        </p:nvSpPr>
        <p:spPr>
          <a:xfrm>
            <a:off x="7572651" y="2381584"/>
            <a:ext cx="4287905" cy="2387358"/>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Dereliktion: § 959 BGB?</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Textfeld 15">
            <a:extLst>
              <a:ext uri="{FF2B5EF4-FFF2-40B4-BE49-F238E27FC236}">
                <a16:creationId xmlns:a16="http://schemas.microsoft.com/office/drawing/2014/main" id="{3B754097-070F-48EE-B88A-8311CF8062BA}"/>
              </a:ext>
            </a:extLst>
          </p:cNvPr>
          <p:cNvSpPr txBox="1"/>
          <p:nvPr/>
        </p:nvSpPr>
        <p:spPr>
          <a:xfrm>
            <a:off x="7551442" y="4884371"/>
            <a:ext cx="3585014" cy="699039"/>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unbekannte Dritte</a:t>
            </a:r>
          </a:p>
        </p:txBody>
      </p:sp>
      <p:sp>
        <p:nvSpPr>
          <p:cNvPr id="27" name="Textfeld 26">
            <a:extLst>
              <a:ext uri="{FF2B5EF4-FFF2-40B4-BE49-F238E27FC236}">
                <a16:creationId xmlns:a16="http://schemas.microsoft.com/office/drawing/2014/main" id="{5AEF5AF6-BD2D-43D8-853A-DF7BAE45B424}"/>
              </a:ext>
            </a:extLst>
          </p:cNvPr>
          <p:cNvSpPr txBox="1"/>
          <p:nvPr/>
        </p:nvSpPr>
        <p:spPr>
          <a:xfrm>
            <a:off x="1076755" y="1682545"/>
            <a:ext cx="2837302" cy="699039"/>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b="1" dirty="0">
                <a:solidFill>
                  <a:prstClr val="black"/>
                </a:solidFill>
                <a:latin typeface="Arial" panose="020B0604020202020204" pitchFamily="34" charset="0"/>
                <a:cs typeface="Arial" panose="020B0604020202020204" pitchFamily="34" charset="0"/>
              </a:rPr>
              <a:t>  </a:t>
            </a: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Klägerin BRD</a:t>
            </a:r>
          </a:p>
        </p:txBody>
      </p:sp>
      <p:sp>
        <p:nvSpPr>
          <p:cNvPr id="28" name="Textfeld 27">
            <a:extLst>
              <a:ext uri="{FF2B5EF4-FFF2-40B4-BE49-F238E27FC236}">
                <a16:creationId xmlns:a16="http://schemas.microsoft.com/office/drawing/2014/main" id="{F6F5B26E-891C-4ABA-A22C-9E9496EF912E}"/>
              </a:ext>
            </a:extLst>
          </p:cNvPr>
          <p:cNvSpPr txBox="1"/>
          <p:nvPr/>
        </p:nvSpPr>
        <p:spPr>
          <a:xfrm>
            <a:off x="7572652" y="1682546"/>
            <a:ext cx="3542592" cy="699038"/>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Eigentümer E</a:t>
            </a:r>
          </a:p>
        </p:txBody>
      </p:sp>
      <p:sp>
        <p:nvSpPr>
          <p:cNvPr id="36" name="Textfeld 35">
            <a:extLst>
              <a:ext uri="{FF2B5EF4-FFF2-40B4-BE49-F238E27FC236}">
                <a16:creationId xmlns:a16="http://schemas.microsoft.com/office/drawing/2014/main" id="{28F2C5D8-946D-4E53-9678-8A00A744C2E0}"/>
              </a:ext>
            </a:extLst>
          </p:cNvPr>
          <p:cNvSpPr txBox="1"/>
          <p:nvPr/>
        </p:nvSpPr>
        <p:spPr>
          <a:xfrm>
            <a:off x="1076755" y="4884371"/>
            <a:ext cx="2834342" cy="699039"/>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Unternehmer U</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38" name="Gerade Verbindung mit Pfeil 37">
            <a:extLst>
              <a:ext uri="{FF2B5EF4-FFF2-40B4-BE49-F238E27FC236}">
                <a16:creationId xmlns:a16="http://schemas.microsoft.com/office/drawing/2014/main" id="{49249B5B-BA6D-4B2D-8555-449A9DF5861E}"/>
              </a:ext>
            </a:extLst>
          </p:cNvPr>
          <p:cNvCxnSpPr>
            <a:cxnSpLocks/>
          </p:cNvCxnSpPr>
          <p:nvPr/>
        </p:nvCxnSpPr>
        <p:spPr>
          <a:xfrm flipH="1">
            <a:off x="3933787" y="2248952"/>
            <a:ext cx="1480" cy="252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Gerade Verbindung mit Pfeil 29">
            <a:extLst>
              <a:ext uri="{FF2B5EF4-FFF2-40B4-BE49-F238E27FC236}">
                <a16:creationId xmlns:a16="http://schemas.microsoft.com/office/drawing/2014/main" id="{1A369A1D-5313-4EE4-AFC9-E3E6D6F2EDB5}"/>
              </a:ext>
            </a:extLst>
          </p:cNvPr>
          <p:cNvCxnSpPr>
            <a:cxnSpLocks/>
          </p:cNvCxnSpPr>
          <p:nvPr/>
        </p:nvCxnSpPr>
        <p:spPr>
          <a:xfrm>
            <a:off x="7551441" y="2248952"/>
            <a:ext cx="0" cy="2520000"/>
          </a:xfrm>
          <a:prstGeom prst="straightConnector1">
            <a:avLst/>
          </a:prstGeom>
          <a:ln w="3810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17" name="Textfeld 16">
            <a:extLst>
              <a:ext uri="{FF2B5EF4-FFF2-40B4-BE49-F238E27FC236}">
                <a16:creationId xmlns:a16="http://schemas.microsoft.com/office/drawing/2014/main" id="{8C406140-9ECE-4849-9361-5965902E1CAA}"/>
              </a:ext>
            </a:extLst>
          </p:cNvPr>
          <p:cNvSpPr txBox="1"/>
          <p:nvPr/>
        </p:nvSpPr>
        <p:spPr>
          <a:xfrm>
            <a:off x="7572651" y="5467981"/>
            <a:ext cx="4287905" cy="827154"/>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Loslösen der Yacht</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 name="Textfeld 20">
            <a:extLst>
              <a:ext uri="{FF2B5EF4-FFF2-40B4-BE49-F238E27FC236}">
                <a16:creationId xmlns:a16="http://schemas.microsoft.com/office/drawing/2014/main" id="{3FA29325-B317-4C4C-976A-EBAD236D98E1}"/>
              </a:ext>
            </a:extLst>
          </p:cNvPr>
          <p:cNvSpPr txBox="1"/>
          <p:nvPr/>
        </p:nvSpPr>
        <p:spPr>
          <a:xfrm>
            <a:off x="331444" y="2381585"/>
            <a:ext cx="3603082" cy="2387357"/>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1. 	VA: Bergung der Yacht</a:t>
            </a: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 	(§ 80 II 1 Nr. 4 VwGO)</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	Kostenerstattung</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26 I 2 WaStrG)</a:t>
            </a:r>
          </a:p>
        </p:txBody>
      </p:sp>
      <p:pic>
        <p:nvPicPr>
          <p:cNvPr id="5" name="Grafik 4">
            <a:extLst>
              <a:ext uri="{FF2B5EF4-FFF2-40B4-BE49-F238E27FC236}">
                <a16:creationId xmlns:a16="http://schemas.microsoft.com/office/drawing/2014/main" id="{CC02F93D-8D74-861D-781B-7CBAF3FF91F4}"/>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6" name="Rechteck 5">
            <a:extLst>
              <a:ext uri="{FF2B5EF4-FFF2-40B4-BE49-F238E27FC236}">
                <a16:creationId xmlns:a16="http://schemas.microsoft.com/office/drawing/2014/main" id="{F6A2B4A4-9154-3351-CB8E-B0A647BAD2D9}"/>
              </a:ext>
            </a:extLst>
          </p:cNvPr>
          <p:cNvSpPr/>
          <p:nvPr/>
        </p:nvSpPr>
        <p:spPr>
          <a:xfrm>
            <a:off x="1" y="102358"/>
            <a:ext cx="1892299" cy="6384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FALL 15</a:t>
            </a:r>
          </a:p>
        </p:txBody>
      </p:sp>
    </p:spTree>
    <p:extLst>
      <p:ext uri="{BB962C8B-B14F-4D97-AF65-F5344CB8AC3E}">
        <p14:creationId xmlns:p14="http://schemas.microsoft.com/office/powerpoint/2010/main" val="149665391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1000"/>
                                        <p:tgtEl>
                                          <p:spTgt spid="17">
                                            <p:txEl>
                                              <p:pRg st="0" end="0"/>
                                            </p:txEl>
                                          </p:spTgt>
                                        </p:tgtEl>
                                      </p:cBhvr>
                                    </p:animEffect>
                                    <p:anim calcmode="lin" valueType="num">
                                      <p:cBhvr>
                                        <p:cTn id="8"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9">
                                            <p:txEl>
                                              <p:pRg st="0" end="0"/>
                                            </p:txEl>
                                          </p:spTgt>
                                        </p:tgtEl>
                                        <p:attrNameLst>
                                          <p:attrName>style.visibility</p:attrName>
                                        </p:attrNameLst>
                                      </p:cBhvr>
                                      <p:to>
                                        <p:strVal val="visible"/>
                                      </p:to>
                                    </p:set>
                                    <p:animEffect transition="in" filter="fade">
                                      <p:cBhvr>
                                        <p:cTn id="14" dur="1000"/>
                                        <p:tgtEl>
                                          <p:spTgt spid="19">
                                            <p:txEl>
                                              <p:pRg st="0" end="0"/>
                                            </p:txEl>
                                          </p:spTgt>
                                        </p:tgtEl>
                                      </p:cBhvr>
                                    </p:animEffect>
                                    <p:anim calcmode="lin" valueType="num">
                                      <p:cBhvr>
                                        <p:cTn id="15"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1">
                                            <p:txEl>
                                              <p:pRg st="0" end="0"/>
                                            </p:txEl>
                                          </p:spTgt>
                                        </p:tgtEl>
                                        <p:attrNameLst>
                                          <p:attrName>style.visibility</p:attrName>
                                        </p:attrNameLst>
                                      </p:cBhvr>
                                      <p:to>
                                        <p:strVal val="visible"/>
                                      </p:to>
                                    </p:set>
                                    <p:animEffect transition="in" filter="fade">
                                      <p:cBhvr>
                                        <p:cTn id="21" dur="1000"/>
                                        <p:tgtEl>
                                          <p:spTgt spid="21">
                                            <p:txEl>
                                              <p:pRg st="0" end="0"/>
                                            </p:txEl>
                                          </p:spTgt>
                                        </p:tgtEl>
                                      </p:cBhvr>
                                    </p:animEffect>
                                    <p:anim calcmode="lin" valueType="num">
                                      <p:cBhvr>
                                        <p:cTn id="22" dur="100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2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1">
                                            <p:txEl>
                                              <p:pRg st="1" end="1"/>
                                            </p:txEl>
                                          </p:spTgt>
                                        </p:tgtEl>
                                        <p:attrNameLst>
                                          <p:attrName>style.visibility</p:attrName>
                                        </p:attrNameLst>
                                      </p:cBhvr>
                                      <p:to>
                                        <p:strVal val="visible"/>
                                      </p:to>
                                    </p:set>
                                    <p:animEffect transition="in" filter="fade">
                                      <p:cBhvr>
                                        <p:cTn id="28" dur="1000"/>
                                        <p:tgtEl>
                                          <p:spTgt spid="21">
                                            <p:txEl>
                                              <p:pRg st="1" end="1"/>
                                            </p:txEl>
                                          </p:spTgt>
                                        </p:tgtEl>
                                      </p:cBhvr>
                                    </p:animEffect>
                                    <p:anim calcmode="lin" valueType="num">
                                      <p:cBhvr>
                                        <p:cTn id="29" dur="1000" fill="hold"/>
                                        <p:tgtEl>
                                          <p:spTgt spid="21">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2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1">
                                            <p:txEl>
                                              <p:pRg st="2" end="2"/>
                                            </p:txEl>
                                          </p:spTgt>
                                        </p:tgtEl>
                                        <p:attrNameLst>
                                          <p:attrName>style.visibility</p:attrName>
                                        </p:attrNameLst>
                                      </p:cBhvr>
                                      <p:to>
                                        <p:strVal val="visible"/>
                                      </p:to>
                                    </p:set>
                                    <p:animEffect transition="in" filter="fade">
                                      <p:cBhvr>
                                        <p:cTn id="35" dur="1000"/>
                                        <p:tgtEl>
                                          <p:spTgt spid="21">
                                            <p:txEl>
                                              <p:pRg st="2" end="2"/>
                                            </p:txEl>
                                          </p:spTgt>
                                        </p:tgtEl>
                                      </p:cBhvr>
                                    </p:animEffect>
                                    <p:anim calcmode="lin" valueType="num">
                                      <p:cBhvr>
                                        <p:cTn id="36" dur="1000" fill="hold"/>
                                        <p:tgtEl>
                                          <p:spTgt spid="21">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2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1">
                                            <p:txEl>
                                              <p:pRg st="3" end="3"/>
                                            </p:txEl>
                                          </p:spTgt>
                                        </p:tgtEl>
                                        <p:attrNameLst>
                                          <p:attrName>style.visibility</p:attrName>
                                        </p:attrNameLst>
                                      </p:cBhvr>
                                      <p:to>
                                        <p:strVal val="visible"/>
                                      </p:to>
                                    </p:set>
                                    <p:animEffect transition="in" filter="fade">
                                      <p:cBhvr>
                                        <p:cTn id="42" dur="1000"/>
                                        <p:tgtEl>
                                          <p:spTgt spid="21">
                                            <p:txEl>
                                              <p:pRg st="3" end="3"/>
                                            </p:txEl>
                                          </p:spTgt>
                                        </p:tgtEl>
                                      </p:cBhvr>
                                    </p:animEffect>
                                    <p:anim calcmode="lin" valueType="num">
                                      <p:cBhvr>
                                        <p:cTn id="43" dur="1000" fill="hold"/>
                                        <p:tgtEl>
                                          <p:spTgt spid="21">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2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8">
                                            <p:txEl>
                                              <p:pRg st="0" end="0"/>
                                            </p:txEl>
                                          </p:spTgt>
                                        </p:tgtEl>
                                        <p:attrNameLst>
                                          <p:attrName>style.visibility</p:attrName>
                                        </p:attrNameLst>
                                      </p:cBhvr>
                                      <p:to>
                                        <p:strVal val="visible"/>
                                      </p:to>
                                    </p:set>
                                    <p:animEffect transition="in" filter="fade">
                                      <p:cBhvr>
                                        <p:cTn id="49" dur="1000"/>
                                        <p:tgtEl>
                                          <p:spTgt spid="18">
                                            <p:txEl>
                                              <p:pRg st="0" end="0"/>
                                            </p:txEl>
                                          </p:spTgt>
                                        </p:tgtEl>
                                      </p:cBhvr>
                                    </p:animEffect>
                                    <p:anim calcmode="lin" valueType="num">
                                      <p:cBhvr>
                                        <p:cTn id="50"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51" dur="100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691892" cy="6389011"/>
          </a:xfrm>
          <a:prstGeom prst="rect">
            <a:avLst/>
          </a:prstGeom>
          <a:noFill/>
        </p:spPr>
        <p:txBody>
          <a:bodyPr wrap="square" lIns="180000" tIns="180000" rIns="180000" bIns="180000" rtlCol="0">
            <a:spAutoFit/>
          </a:bodyPr>
          <a:lstStyle/>
          <a:p>
            <a:pPr lvl="0" algn="ctr">
              <a:defRPr/>
            </a:pPr>
            <a:r>
              <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Fall </a:t>
            </a:r>
            <a:r>
              <a:rPr lang="de-DE" sz="2400" b="1" u="sng" dirty="0">
                <a:solidFill>
                  <a:prstClr val="black"/>
                </a:solidFill>
                <a:latin typeface="Arial" panose="020B0604020202020204" pitchFamily="34" charset="0"/>
                <a:cs typeface="Arial" panose="020B0604020202020204" pitchFamily="34" charset="0"/>
              </a:rPr>
              <a:t>15: Die gesunkene Yacht</a:t>
            </a:r>
            <a:endPar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Z / SEV</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40 I 1 VwGO</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öff</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.-rechtliche Streitigkeit nichtverfassungsrechtlicher Art</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		</a:t>
            </a:r>
            <a:r>
              <a:rPr kumimoji="0" lang="de-DE" sz="2400" b="0" i="0" u="sng"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Öff</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.-rechtliche streitentscheidende Normen („modifizierte Subjektstheorie“)?</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de-DE" sz="2400" b="0" i="0" u="sng"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30 III WaStrG</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i="1" dirty="0">
                <a:solidFill>
                  <a:prstClr val="black"/>
                </a:solidFill>
                <a:latin typeface="Arial" panose="020B0604020202020204" pitchFamily="34" charset="0"/>
                <a:cs typeface="Arial" panose="020B0604020202020204" pitchFamily="34" charset="0"/>
              </a:rPr>
              <a:t>Ist das Hindernis beseitigt, ist den nach § 25 </a:t>
            </a:r>
            <a:r>
              <a:rPr lang="de-DE" sz="2400" i="1" dirty="0" err="1">
                <a:solidFill>
                  <a:prstClr val="black"/>
                </a:solidFill>
                <a:latin typeface="Arial" panose="020B0604020202020204" pitchFamily="34" charset="0"/>
                <a:cs typeface="Arial" panose="020B0604020202020204" pitchFamily="34" charset="0"/>
              </a:rPr>
              <a:t>Verantwort</a:t>
            </a:r>
            <a:r>
              <a:rPr lang="de-DE" sz="2400" i="1" dirty="0">
                <a:solidFill>
                  <a:prstClr val="black"/>
                </a:solidFill>
                <a:latin typeface="Arial" panose="020B0604020202020204" pitchFamily="34" charset="0"/>
                <a:cs typeface="Arial" panose="020B0604020202020204" pitchFamily="34" charset="0"/>
              </a:rPr>
              <a:t>-				</a:t>
            </a:r>
            <a:r>
              <a:rPr lang="de-DE" sz="2400" i="1" dirty="0" err="1">
                <a:solidFill>
                  <a:prstClr val="black"/>
                </a:solidFill>
                <a:latin typeface="Arial" panose="020B0604020202020204" pitchFamily="34" charset="0"/>
                <a:cs typeface="Arial" panose="020B0604020202020204" pitchFamily="34" charset="0"/>
              </a:rPr>
              <a:t>lichen</a:t>
            </a:r>
            <a:r>
              <a:rPr lang="de-DE" sz="2400" i="1" dirty="0">
                <a:solidFill>
                  <a:prstClr val="black"/>
                </a:solidFill>
                <a:latin typeface="Arial" panose="020B0604020202020204" pitchFamily="34" charset="0"/>
                <a:cs typeface="Arial" panose="020B0604020202020204" pitchFamily="34" charset="0"/>
              </a:rPr>
              <a:t>, den Eigentümern der beseitigten Gegenstände und den Inhabern 				von Rechten an den Gegenständen, soweit sie bekannt und alsbald zu 					erreichen sind, von der Generaldirektion Wasserstraßen und Schifffahrt 					anheimzugeben, binnen einer von ihr zu bestimmenden Frist zur </a:t>
            </a:r>
            <a:r>
              <a:rPr lang="de-DE" sz="2400" i="1" dirty="0" err="1">
                <a:solidFill>
                  <a:prstClr val="black"/>
                </a:solidFill>
                <a:latin typeface="Arial" panose="020B0604020202020204" pitchFamily="34" charset="0"/>
                <a:cs typeface="Arial" panose="020B0604020202020204" pitchFamily="34" charset="0"/>
              </a:rPr>
              <a:t>Vermei</a:t>
            </a:r>
            <a:r>
              <a:rPr lang="de-DE" sz="2400" i="1" dirty="0">
                <a:solidFill>
                  <a:prstClr val="black"/>
                </a:solidFill>
                <a:latin typeface="Arial" panose="020B0604020202020204" pitchFamily="34" charset="0"/>
                <a:cs typeface="Arial" panose="020B0604020202020204" pitchFamily="34" charset="0"/>
              </a:rPr>
              <a:t>-				</a:t>
            </a:r>
            <a:r>
              <a:rPr lang="de-DE" sz="2400" i="1" dirty="0" err="1">
                <a:solidFill>
                  <a:prstClr val="black"/>
                </a:solidFill>
                <a:latin typeface="Arial" panose="020B0604020202020204" pitchFamily="34" charset="0"/>
                <a:cs typeface="Arial" panose="020B0604020202020204" pitchFamily="34" charset="0"/>
              </a:rPr>
              <a:t>dung</a:t>
            </a:r>
            <a:r>
              <a:rPr lang="de-DE" sz="2400" i="1" dirty="0">
                <a:solidFill>
                  <a:prstClr val="black"/>
                </a:solidFill>
                <a:latin typeface="Arial" panose="020B0604020202020204" pitchFamily="34" charset="0"/>
                <a:cs typeface="Arial" panose="020B0604020202020204" pitchFamily="34" charset="0"/>
              </a:rPr>
              <a:t> der Zwangsvollstreckung die Kosten der Beseitigung zu erstatten oder 			für sie Sicherheit zu leisten.</a:t>
            </a:r>
            <a:r>
              <a:rPr lang="de-DE" sz="2400" dirty="0">
                <a:solidFill>
                  <a:prstClr val="black"/>
                </a:solidFill>
                <a:latin typeface="Arial" panose="020B0604020202020204" pitchFamily="34" charset="0"/>
                <a:cs typeface="Arial" panose="020B0604020202020204" pitchFamily="34" charset="0"/>
              </a:rPr>
              <a:t>“</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8328328D-2EFB-359A-DCF4-C1EF3BB5864D}"/>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6" name="Rechteck 5">
            <a:extLst>
              <a:ext uri="{FF2B5EF4-FFF2-40B4-BE49-F238E27FC236}">
                <a16:creationId xmlns:a16="http://schemas.microsoft.com/office/drawing/2014/main" id="{65DFFC2F-2FD4-8692-7BB5-6E8E00816911}"/>
              </a:ext>
            </a:extLst>
          </p:cNvPr>
          <p:cNvSpPr/>
          <p:nvPr/>
        </p:nvSpPr>
        <p:spPr>
          <a:xfrm>
            <a:off x="1" y="102358"/>
            <a:ext cx="1892299" cy="6384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FALL 15</a:t>
            </a:r>
          </a:p>
        </p:txBody>
      </p:sp>
    </p:spTree>
    <p:extLst>
      <p:ext uri="{BB962C8B-B14F-4D97-AF65-F5344CB8AC3E}">
        <p14:creationId xmlns:p14="http://schemas.microsoft.com/office/powerpoint/2010/main" val="135881480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691892" cy="6389011"/>
          </a:xfrm>
          <a:prstGeom prst="rect">
            <a:avLst/>
          </a:prstGeom>
          <a:noFill/>
        </p:spPr>
        <p:txBody>
          <a:bodyPr wrap="square" lIns="180000" tIns="180000" rIns="180000" bIns="180000" rtlCol="0">
            <a:sp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a:t>
            </a:r>
            <a:r>
              <a:rPr kumimoji="0" lang="de-DE" sz="2400" b="0" i="0"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30 III WaStrG (unmittelbare Ausführung nach § 30 I WaStrG für</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gesunke</a:t>
            </a:r>
            <a:r>
              <a:rPr lang="de-DE" sz="2400" dirty="0">
                <a:solidFill>
                  <a:prstClr val="black"/>
                </a:solidFill>
                <a:latin typeface="Arial" panose="020B0604020202020204" pitchFamily="34" charset="0"/>
                <a:cs typeface="Arial" panose="020B0604020202020204" pitchFamily="34" charset="0"/>
              </a:rPr>
              <a:t>-			ne Fahrzeuge“) </a:t>
            </a:r>
            <a:r>
              <a:rPr kumimoji="0" lang="de-DE" sz="2400" b="0" i="0"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ist spezieller als § 28 III 3 WaStrG (allgemeine unmittelbare 			Ausführung nach § 28 III 1 WaStrG) und beinhaltet einseitige Berechtigung 			oder Verpflichtung eines Hoheitsträgers</a:t>
            </a:r>
          </a:p>
          <a:p>
            <a:pPr lvl="0" defTabSz="360000">
              <a:lnSpc>
                <a:spcPct val="150000"/>
              </a:lnSpc>
            </a:pPr>
            <a:r>
              <a:rPr lang="de-DE" sz="2400" dirty="0">
                <a:solidFill>
                  <a:prstClr val="black"/>
                </a:solidFill>
                <a:latin typeface="Arial" panose="020B0604020202020204" pitchFamily="34" charset="0"/>
                <a:cs typeface="Arial" panose="020B0604020202020204" pitchFamily="34" charset="0"/>
              </a:rPr>
              <a:t>2.		</a:t>
            </a:r>
            <a:r>
              <a:rPr lang="de-DE" sz="2400" u="sng" dirty="0" err="1">
                <a:solidFill>
                  <a:prstClr val="black"/>
                </a:solidFill>
                <a:latin typeface="Arial" panose="020B0604020202020204" pitchFamily="34" charset="0"/>
                <a:cs typeface="Arial" panose="020B0604020202020204" pitchFamily="34" charset="0"/>
              </a:rPr>
              <a:t>Öff</a:t>
            </a:r>
            <a:r>
              <a:rPr lang="de-DE" sz="2400" u="sng" dirty="0">
                <a:solidFill>
                  <a:prstClr val="black"/>
                </a:solidFill>
                <a:latin typeface="Arial" panose="020B0604020202020204" pitchFamily="34" charset="0"/>
                <a:cs typeface="Arial" panose="020B0604020202020204" pitchFamily="34" charset="0"/>
              </a:rPr>
              <a:t>.-rechtliche GoA: §§ 677, 683 S. 1, 670 BGB analog?</a:t>
            </a:r>
            <a:endParaRPr lang="de-DE" sz="2400" u="sng" baseline="0" dirty="0">
              <a:solidFill>
                <a:prstClr val="black"/>
              </a:solidFill>
              <a:latin typeface="Arial" panose="020B0604020202020204" pitchFamily="34" charset="0"/>
              <a:cs typeface="Arial" panose="020B0604020202020204" pitchFamily="34" charset="0"/>
            </a:endParaRPr>
          </a:p>
          <a:p>
            <a:pPr lvl="0" defTabSz="360000">
              <a:lnSpc>
                <a:spcPct val="150000"/>
              </a:lnSpc>
            </a:pPr>
            <a:r>
              <a:rPr kumimoji="0" lang="de-DE" sz="2400" b="0" i="0"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im WaStrG ist nur Asp. des Notstandspflichtigen geregelt (§ 26 I 2 WaStrG), 			aber nicht Regress des Staates </a:t>
            </a:r>
            <a:r>
              <a:rPr lang="de-DE" sz="2400" dirty="0" err="1">
                <a:solidFill>
                  <a:prstClr val="black"/>
                </a:solidFill>
                <a:latin typeface="Arial" panose="020B0604020202020204" pitchFamily="34" charset="0"/>
                <a:cs typeface="Arial" panose="020B0604020202020204" pitchFamily="34" charset="0"/>
              </a:rPr>
              <a:t>ggü</a:t>
            </a:r>
            <a:r>
              <a:rPr lang="de-DE" sz="2400" dirty="0">
                <a:solidFill>
                  <a:prstClr val="black"/>
                </a:solidFill>
                <a:latin typeface="Arial" panose="020B0604020202020204" pitchFamily="34" charset="0"/>
                <a:cs typeface="Arial" panose="020B0604020202020204" pitchFamily="34" charset="0"/>
              </a:rPr>
              <a:t>. dem Verantwortlichen</a:t>
            </a:r>
            <a:endParaRPr lang="de-DE" sz="2400" baseline="0" dirty="0">
              <a:solidFill>
                <a:prstClr val="black"/>
              </a:solidFill>
              <a:latin typeface="Arial" panose="020B0604020202020204" pitchFamily="34" charset="0"/>
              <a:cs typeface="Arial" panose="020B0604020202020204" pitchFamily="34" charset="0"/>
            </a:endParaRP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anders: §§ 64, 59 I Nr. 1 ASOG (§§ 41 II, 38 I a OBG, § 70 </a:t>
            </a:r>
            <a:r>
              <a:rPr lang="de-DE" sz="2400" dirty="0" err="1">
                <a:solidFill>
                  <a:prstClr val="black"/>
                </a:solidFill>
                <a:latin typeface="Arial" panose="020B0604020202020204" pitchFamily="34" charset="0"/>
                <a:cs typeface="Arial" panose="020B0604020202020204" pitchFamily="34" charset="0"/>
              </a:rPr>
              <a:t>PolG</a:t>
            </a:r>
            <a:r>
              <a:rPr lang="de-DE" sz="2400" dirty="0">
                <a:solidFill>
                  <a:prstClr val="black"/>
                </a:solidFill>
                <a:latin typeface="Arial" panose="020B0604020202020204" pitchFamily="34" charset="0"/>
                <a:cs typeface="Arial" panose="020B0604020202020204" pitchFamily="34" charset="0"/>
              </a:rPr>
              <a:t>)</a:t>
            </a:r>
          </a:p>
          <a:p>
            <a:pPr lvl="0" defTabSz="360000">
              <a:lnSpc>
                <a:spcPct val="150000"/>
              </a:lnSpc>
            </a:pPr>
            <a:r>
              <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daher evtl. Aufwendungsersatzanspruch analog GoA-Vorschriften</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II.		</a:t>
            </a:r>
            <a:r>
              <a:rPr lang="de-DE" sz="2400" u="sng" dirty="0">
                <a:solidFill>
                  <a:prstClr val="black"/>
                </a:solidFill>
                <a:latin typeface="Arial" panose="020B0604020202020204" pitchFamily="34" charset="0"/>
                <a:cs typeface="Arial" panose="020B0604020202020204" pitchFamily="34" charset="0"/>
              </a:rPr>
              <a:t>§§ 45, 52 VwGO</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III.		</a:t>
            </a:r>
            <a:r>
              <a:rPr lang="de-DE" sz="2400" u="sng" dirty="0">
                <a:solidFill>
                  <a:prstClr val="black"/>
                </a:solidFill>
                <a:latin typeface="Arial" panose="020B0604020202020204" pitchFamily="34" charset="0"/>
                <a:cs typeface="Arial" panose="020B0604020202020204" pitchFamily="34" charset="0"/>
              </a:rPr>
              <a:t>§§ 61, 63 VwGO</a:t>
            </a:r>
            <a:r>
              <a:rPr lang="de-DE" sz="2400" dirty="0">
                <a:solidFill>
                  <a:prstClr val="black"/>
                </a:solidFill>
                <a:latin typeface="Arial" panose="020B0604020202020204" pitchFamily="34" charset="0"/>
                <a:cs typeface="Arial" panose="020B0604020202020204" pitchFamily="34" charset="0"/>
              </a:rPr>
              <a:t>: BRD / E</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B8664704-D19C-2B8D-9E43-DD7CDDBAD58B}"/>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10604595" y="1"/>
            <a:ext cx="1587404" cy="807521"/>
          </a:xfrm>
          <a:prstGeom prst="rect">
            <a:avLst/>
          </a:prstGeom>
        </p:spPr>
      </p:pic>
      <p:sp>
        <p:nvSpPr>
          <p:cNvPr id="6" name="Rechteck 5">
            <a:extLst>
              <a:ext uri="{FF2B5EF4-FFF2-40B4-BE49-F238E27FC236}">
                <a16:creationId xmlns:a16="http://schemas.microsoft.com/office/drawing/2014/main" id="{C77C7CCA-4683-C2DF-8650-00311494EBE0}"/>
              </a:ext>
            </a:extLst>
          </p:cNvPr>
          <p:cNvSpPr/>
          <p:nvPr/>
        </p:nvSpPr>
        <p:spPr>
          <a:xfrm>
            <a:off x="1" y="102358"/>
            <a:ext cx="1892299" cy="6384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FALL 15</a:t>
            </a:r>
          </a:p>
        </p:txBody>
      </p:sp>
    </p:spTree>
    <p:extLst>
      <p:ext uri="{BB962C8B-B14F-4D97-AF65-F5344CB8AC3E}">
        <p14:creationId xmlns:p14="http://schemas.microsoft.com/office/powerpoint/2010/main" val="3965939421"/>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691892" cy="6204345"/>
          </a:xfrm>
          <a:prstGeom prst="rect">
            <a:avLst/>
          </a:prstGeom>
          <a:noFill/>
        </p:spPr>
        <p:txBody>
          <a:bodyPr wrap="square" lIns="180000" tIns="180000" rIns="180000" bIns="180000" rtlCol="0">
            <a:spAutoFit/>
          </a:bodyPr>
          <a:lstStyle/>
          <a:p>
            <a:pPr defTabSz="360000">
              <a:lnSpc>
                <a:spcPct val="150000"/>
              </a:lnSpc>
            </a:pPr>
            <a:r>
              <a:rPr lang="de-DE" sz="2400" dirty="0">
                <a:solidFill>
                  <a:prstClr val="black"/>
                </a:solidFill>
                <a:latin typeface="Arial" panose="020B0604020202020204" pitchFamily="34" charset="0"/>
                <a:cs typeface="Arial" panose="020B0604020202020204" pitchFamily="34" charset="0"/>
              </a:rPr>
              <a:t>IV.		</a:t>
            </a:r>
            <a:r>
              <a:rPr lang="de-DE" sz="2400" u="sng" dirty="0">
                <a:solidFill>
                  <a:prstClr val="black"/>
                </a:solidFill>
                <a:latin typeface="Arial" panose="020B0604020202020204" pitchFamily="34" charset="0"/>
                <a:cs typeface="Arial" panose="020B0604020202020204" pitchFamily="34" charset="0"/>
              </a:rPr>
              <a:t>§§ 88, 86 III VwGO</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pPr>
            <a:r>
              <a:rPr lang="de-DE" sz="2400" dirty="0">
                <a:latin typeface="Arial" panose="020B0604020202020204" pitchFamily="34" charset="0"/>
                <a:cs typeface="Arial" panose="020B0604020202020204" pitchFamily="34" charset="0"/>
              </a:rPr>
              <a:t>		→ Klägerisches Begehren + Vorrang </a:t>
            </a:r>
            <a:r>
              <a:rPr lang="de-DE" sz="2400" dirty="0" err="1">
                <a:latin typeface="Arial" panose="020B0604020202020204" pitchFamily="34" charset="0"/>
                <a:cs typeface="Arial" panose="020B0604020202020204" pitchFamily="34" charset="0"/>
              </a:rPr>
              <a:t>maßnahmespezif</a:t>
            </a:r>
            <a:r>
              <a:rPr lang="de-DE" sz="2400" dirty="0">
                <a:latin typeface="Arial" panose="020B0604020202020204" pitchFamily="34" charset="0"/>
                <a:cs typeface="Arial" panose="020B0604020202020204" pitchFamily="34" charset="0"/>
              </a:rPr>
              <a:t>. Rechtsschutzes</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Allg. </a:t>
            </a:r>
            <a:r>
              <a:rPr lang="de-DE" sz="2400" dirty="0" err="1">
                <a:solidFill>
                  <a:prstClr val="black"/>
                </a:solidFill>
                <a:latin typeface="Arial" panose="020B0604020202020204" pitchFamily="34" charset="0"/>
                <a:cs typeface="Arial" panose="020B0604020202020204" pitchFamily="34" charset="0"/>
              </a:rPr>
              <a:t>LKl</a:t>
            </a:r>
            <a:r>
              <a:rPr lang="de-DE" sz="2400" dirty="0">
                <a:solidFill>
                  <a:prstClr val="black"/>
                </a:solidFill>
                <a:latin typeface="Arial" panose="020B0604020202020204" pitchFamily="34" charset="0"/>
                <a:cs typeface="Arial" panose="020B0604020202020204" pitchFamily="34" charset="0"/>
              </a:rPr>
              <a:t>. (vgl. §§ 43 II, 111, 113 IV VwGO) auf Zahlung als Realakt</a:t>
            </a:r>
          </a:p>
          <a:p>
            <a:pPr lvl="0" defTabSz="360000">
              <a:lnSpc>
                <a:spcPct val="150000"/>
              </a:lnSpc>
              <a:defRPr/>
            </a:pPr>
            <a:endParaRPr lang="de-DE" sz="800" dirty="0">
              <a:solidFill>
                <a:prstClr val="black"/>
              </a:solidFill>
              <a:latin typeface="Arial" panose="020B0604020202020204" pitchFamily="34" charset="0"/>
              <a:cs typeface="Arial" panose="020B0604020202020204" pitchFamily="34" charset="0"/>
            </a:endParaRP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Hinweis</a:t>
            </a: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Abgrenzungsproblematik zur </a:t>
            </a:r>
            <a:r>
              <a:rPr lang="de-DE" sz="2400" dirty="0" err="1">
                <a:latin typeface="Arial" panose="020B0604020202020204" pitchFamily="34" charset="0"/>
                <a:cs typeface="Arial" panose="020B0604020202020204" pitchFamily="34" charset="0"/>
              </a:rPr>
              <a:t>VerpflKl</a:t>
            </a:r>
            <a:r>
              <a:rPr lang="de-DE" sz="2400" dirty="0">
                <a:latin typeface="Arial" panose="020B0604020202020204" pitchFamily="34" charset="0"/>
                <a:cs typeface="Arial" panose="020B0604020202020204" pitchFamily="34" charset="0"/>
              </a:rPr>
              <a:t>. (§ 42 I, 2. Alt. VwGO) auf 							„vorgeschalteten“ VA stellt sich nicht, da Bürger nicht zum Erlass 							eines VA verpflichtet werden kann]</a:t>
            </a:r>
          </a:p>
          <a:p>
            <a:pPr lvl="0" defTabSz="360000">
              <a:lnSpc>
                <a:spcPct val="150000"/>
              </a:lnSpc>
              <a:defRPr/>
            </a:pPr>
            <a:endParaRPr lang="de-DE" sz="800"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V.		</a:t>
            </a:r>
            <a:r>
              <a:rPr lang="de-DE" sz="2400" u="sng" dirty="0">
                <a:solidFill>
                  <a:prstClr val="black"/>
                </a:solidFill>
                <a:latin typeface="Arial" panose="020B0604020202020204" pitchFamily="34" charset="0"/>
                <a:cs typeface="Arial" panose="020B0604020202020204" pitchFamily="34" charset="0"/>
              </a:rPr>
              <a:t>Bes. SEV = </a:t>
            </a:r>
            <a:r>
              <a:rPr lang="de-DE" sz="2400" u="sng" dirty="0">
                <a:latin typeface="Arial" panose="020B0604020202020204" pitchFamily="34" charset="0"/>
                <a:cs typeface="Arial" panose="020B0604020202020204" pitchFamily="34" charset="0"/>
              </a:rPr>
              <a:t>Klagebefugnis</a:t>
            </a:r>
            <a:endParaRPr lang="de-DE" sz="2400" dirty="0">
              <a:latin typeface="Arial" panose="020B0604020202020204" pitchFamily="34" charset="0"/>
              <a:cs typeface="Arial" panose="020B0604020202020204" pitchFamily="34" charset="0"/>
            </a:endParaRPr>
          </a:p>
          <a:p>
            <a:pPr defTabSz="360000">
              <a:lnSpc>
                <a:spcPct val="150000"/>
              </a:lnSpc>
              <a:defRPr/>
            </a:pPr>
            <a:r>
              <a:rPr lang="de-DE" sz="2400" dirty="0">
                <a:latin typeface="Arial" panose="020B0604020202020204" pitchFamily="34" charset="0"/>
                <a:cs typeface="Arial" panose="020B0604020202020204" pitchFamily="34" charset="0"/>
              </a:rPr>
              <a:t>		→ § 42 II VwGO analog (Ausschluss von </a:t>
            </a:r>
            <a:r>
              <a:rPr lang="de-DE" sz="2400" dirty="0" err="1">
                <a:latin typeface="Arial" panose="020B0604020202020204" pitchFamily="34" charset="0"/>
                <a:cs typeface="Arial" panose="020B0604020202020204" pitchFamily="34" charset="0"/>
              </a:rPr>
              <a:t>Popularverfahren</a:t>
            </a:r>
            <a:r>
              <a:rPr lang="de-DE" sz="2400" dirty="0">
                <a:latin typeface="Arial" panose="020B0604020202020204" pitchFamily="34" charset="0"/>
                <a:cs typeface="Arial" panose="020B0604020202020204" pitchFamily="34" charset="0"/>
              </a:rPr>
              <a:t>)</a:t>
            </a:r>
          </a:p>
          <a:p>
            <a:pPr defTabSz="360000">
              <a:lnSpc>
                <a:spcPct val="150000"/>
              </a:lnSpc>
            </a:pPr>
            <a:r>
              <a:rPr lang="de-DE" sz="2400" dirty="0">
                <a:latin typeface="Arial" panose="020B0604020202020204" pitchFamily="34" charset="0"/>
                <a:cs typeface="Arial" panose="020B0604020202020204" pitchFamily="34" charset="0"/>
              </a:rPr>
              <a:t>		→ Möglichkeit subjektiver Rechtsverletzung bzw. eines Anspruchs</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a:t>
            </a:r>
            <a:r>
              <a:rPr kumimoji="0" lang="de-DE" sz="2400" b="0" i="0"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30 III WaStrG oder </a:t>
            </a:r>
            <a:r>
              <a:rPr lang="de-DE" sz="2400" dirty="0">
                <a:solidFill>
                  <a:prstClr val="black"/>
                </a:solidFill>
                <a:latin typeface="Arial" panose="020B0604020202020204" pitchFamily="34" charset="0"/>
                <a:cs typeface="Arial" panose="020B0604020202020204" pitchFamily="34" charset="0"/>
              </a:rPr>
              <a:t>§§ 677, 683 S. 1, 670 BGB analog</a:t>
            </a:r>
            <a:endParaRPr lang="de-DE" sz="2400" baseline="0" dirty="0">
              <a:solidFill>
                <a:prstClr val="black"/>
              </a:solidFill>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80F5D1B7-A905-D67E-27FC-3A59B147674C}"/>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6" name="Rechteck 5">
            <a:extLst>
              <a:ext uri="{FF2B5EF4-FFF2-40B4-BE49-F238E27FC236}">
                <a16:creationId xmlns:a16="http://schemas.microsoft.com/office/drawing/2014/main" id="{3C41FCED-7531-28F7-9700-2C170B53816A}"/>
              </a:ext>
            </a:extLst>
          </p:cNvPr>
          <p:cNvSpPr/>
          <p:nvPr/>
        </p:nvSpPr>
        <p:spPr>
          <a:xfrm>
            <a:off x="1" y="102358"/>
            <a:ext cx="1892299" cy="6384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FALL 15</a:t>
            </a:r>
          </a:p>
        </p:txBody>
      </p:sp>
    </p:spTree>
    <p:extLst>
      <p:ext uri="{BB962C8B-B14F-4D97-AF65-F5344CB8AC3E}">
        <p14:creationId xmlns:p14="http://schemas.microsoft.com/office/powerpoint/2010/main" val="404393313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fade">
                                      <p:cBhvr>
                                        <p:cTn id="21" dur="1000"/>
                                        <p:tgtEl>
                                          <p:spTgt spid="4">
                                            <p:txEl>
                                              <p:pRg st="6" end="6"/>
                                            </p:txEl>
                                          </p:spTgt>
                                        </p:tgtEl>
                                      </p:cBhvr>
                                    </p:animEffect>
                                    <p:anim calcmode="lin" valueType="num">
                                      <p:cBhvr>
                                        <p:cTn id="2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fade">
                                      <p:cBhvr>
                                        <p:cTn id="28" dur="1000"/>
                                        <p:tgtEl>
                                          <p:spTgt spid="4">
                                            <p:txEl>
                                              <p:pRg st="7" end="7"/>
                                            </p:txEl>
                                          </p:spTgt>
                                        </p:tgtEl>
                                      </p:cBhvr>
                                    </p:animEffect>
                                    <p:anim calcmode="lin" valueType="num">
                                      <p:cBhvr>
                                        <p:cTn id="29"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1000"/>
                                        <p:tgtEl>
                                          <p:spTgt spid="4">
                                            <p:txEl>
                                              <p:pRg st="8" end="8"/>
                                            </p:txEl>
                                          </p:spTgt>
                                        </p:tgtEl>
                                      </p:cBhvr>
                                    </p:animEffect>
                                    <p:anim calcmode="lin" valueType="num">
                                      <p:cBhvr>
                                        <p:cTn id="3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9" end="9"/>
                                            </p:txEl>
                                          </p:spTgt>
                                        </p:tgtEl>
                                        <p:attrNameLst>
                                          <p:attrName>style.visibility</p:attrName>
                                        </p:attrNameLst>
                                      </p:cBhvr>
                                      <p:to>
                                        <p:strVal val="visible"/>
                                      </p:to>
                                    </p:set>
                                    <p:animEffect transition="in" filter="fade">
                                      <p:cBhvr>
                                        <p:cTn id="42" dur="1000"/>
                                        <p:tgtEl>
                                          <p:spTgt spid="4">
                                            <p:txEl>
                                              <p:pRg st="9" end="9"/>
                                            </p:txEl>
                                          </p:spTgt>
                                        </p:tgtEl>
                                      </p:cBhvr>
                                    </p:animEffect>
                                    <p:anim calcmode="lin" valueType="num">
                                      <p:cBhvr>
                                        <p:cTn id="43"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691892" cy="6389011"/>
          </a:xfrm>
          <a:prstGeom prst="rect">
            <a:avLst/>
          </a:prstGeom>
          <a:noFill/>
        </p:spPr>
        <p:txBody>
          <a:bodyPr wrap="square" lIns="180000" tIns="180000" rIns="180000" bIns="180000" rtlCol="0">
            <a:spAutoFit/>
          </a:bodyPr>
          <a:lstStyle/>
          <a:p>
            <a:pPr defTabSz="360000">
              <a:lnSpc>
                <a:spcPct val="150000"/>
              </a:lnSpc>
            </a:pPr>
            <a:r>
              <a:rPr lang="de-DE" sz="2400" dirty="0">
                <a:solidFill>
                  <a:prstClr val="black"/>
                </a:solidFill>
                <a:latin typeface="Arial" panose="020B0604020202020204" pitchFamily="34" charset="0"/>
                <a:cs typeface="Arial" panose="020B0604020202020204" pitchFamily="34" charset="0"/>
              </a:rPr>
              <a:t>VI.	</a:t>
            </a:r>
            <a:r>
              <a:rPr lang="de-DE" sz="2400" u="sng" dirty="0">
                <a:solidFill>
                  <a:prstClr val="black"/>
                </a:solidFill>
                <a:latin typeface="Arial" panose="020B0604020202020204" pitchFamily="34" charset="0"/>
                <a:cs typeface="Arial" panose="020B0604020202020204" pitchFamily="34" charset="0"/>
              </a:rPr>
              <a:t>Rechtsschutzbedürfnis</a:t>
            </a:r>
          </a:p>
          <a:p>
            <a:pPr defTabSz="360000">
              <a:lnSpc>
                <a:spcPct val="150000"/>
              </a:lnSpc>
            </a:pPr>
            <a:r>
              <a:rPr lang="de-DE" sz="2400" dirty="0">
                <a:latin typeface="Arial" panose="020B0604020202020204" pitchFamily="34" charset="0"/>
                <a:cs typeface="Arial" panose="020B0604020202020204" pitchFamily="34" charset="0"/>
              </a:rPr>
              <a:t>		→ evtl. einfachere Möglichkeit für Staat, den Asp. durchzusetzen: VA-Erlass</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fraglich, ob § 30 III WaStrG VA-Befugnis beinhaltet („</a:t>
            </a:r>
            <a:r>
              <a:rPr lang="de-DE" sz="2400" i="1" dirty="0">
                <a:solidFill>
                  <a:prstClr val="black"/>
                </a:solidFill>
                <a:latin typeface="Arial" panose="020B0604020202020204" pitchFamily="34" charset="0"/>
                <a:cs typeface="Arial" panose="020B0604020202020204" pitchFamily="34" charset="0"/>
              </a:rPr>
              <a:t>anheimzugeben</a:t>
            </a:r>
            <a:r>
              <a:rPr lang="de-DE" sz="2400" dirty="0">
                <a:solidFill>
                  <a:prstClr val="black"/>
                </a:solidFill>
                <a:latin typeface="Arial" panose="020B0604020202020204" pitchFamily="34" charset="0"/>
                <a:cs typeface="Arial" panose="020B0604020202020204" pitchFamily="34" charset="0"/>
              </a:rPr>
              <a:t>“), 					aber wohl zu bejahen, da zur „</a:t>
            </a:r>
            <a:r>
              <a:rPr lang="de-DE" sz="2400" i="1" dirty="0">
                <a:solidFill>
                  <a:prstClr val="black"/>
                </a:solidFill>
                <a:latin typeface="Arial" panose="020B0604020202020204" pitchFamily="34" charset="0"/>
                <a:cs typeface="Arial" panose="020B0604020202020204" pitchFamily="34" charset="0"/>
              </a:rPr>
              <a:t>Vermeidung der Zwangsvollstreckung</a:t>
            </a:r>
            <a:r>
              <a:rPr lang="de-DE" sz="2400" dirty="0">
                <a:solidFill>
                  <a:prstClr val="black"/>
                </a:solidFill>
                <a:latin typeface="Arial" panose="020B0604020202020204" pitchFamily="34" charset="0"/>
                <a:cs typeface="Arial" panose="020B0604020202020204" pitchFamily="34" charset="0"/>
              </a:rPr>
              <a:t>“, die 				ihrerseits HDU-VA voraussetzt</a:t>
            </a:r>
          </a:p>
          <a:p>
            <a:pPr defTabSz="360000">
              <a:lnSpc>
                <a:spcPct val="150000"/>
              </a:lnSpc>
            </a:pPr>
            <a:r>
              <a:rPr lang="de-DE" sz="2400" dirty="0">
                <a:latin typeface="Arial" panose="020B0604020202020204" pitchFamily="34" charset="0"/>
                <a:cs typeface="Arial" panose="020B0604020202020204" pitchFamily="34" charset="0"/>
              </a:rPr>
              <a:t>		→ jedenfalls bei </a:t>
            </a:r>
            <a:r>
              <a:rPr lang="de-DE" sz="2400" dirty="0" err="1">
                <a:latin typeface="Arial" panose="020B0604020202020204" pitchFamily="34" charset="0"/>
                <a:cs typeface="Arial" panose="020B0604020202020204" pitchFamily="34" charset="0"/>
              </a:rPr>
              <a:t>öff</a:t>
            </a:r>
            <a:r>
              <a:rPr lang="de-DE" sz="2400" dirty="0">
                <a:latin typeface="Arial" panose="020B0604020202020204" pitchFamily="34" charset="0"/>
                <a:cs typeface="Arial" panose="020B0604020202020204" pitchFamily="34" charset="0"/>
              </a:rPr>
              <a:t>.-rechtlicher GoA (</a:t>
            </a:r>
            <a:r>
              <a:rPr lang="de-DE" sz="2400" dirty="0">
                <a:solidFill>
                  <a:prstClr val="black"/>
                </a:solidFill>
                <a:latin typeface="Arial" panose="020B0604020202020204" pitchFamily="34" charset="0"/>
                <a:cs typeface="Arial" panose="020B0604020202020204" pitchFamily="34" charset="0"/>
              </a:rPr>
              <a:t>§§ 677, 683 S. 1, 670 BGB analog) keine 			VA-Befugnis (Staat soll nicht schlechter, aber auch nicht besser stehen als 			Bürger)</a:t>
            </a:r>
            <a:endParaRPr lang="de-DE" sz="2400" dirty="0">
              <a:latin typeface="Arial" panose="020B0604020202020204" pitchFamily="34" charset="0"/>
              <a:cs typeface="Arial" panose="020B0604020202020204" pitchFamily="34" charset="0"/>
            </a:endParaRPr>
          </a:p>
          <a:p>
            <a:pPr defTabSz="360000">
              <a:lnSpc>
                <a:spcPct val="150000"/>
              </a:lnSpc>
              <a:defRPr/>
            </a:pPr>
            <a:r>
              <a:rPr lang="de-DE" sz="2400" dirty="0">
                <a:latin typeface="Arial" panose="020B0604020202020204" pitchFamily="34" charset="0"/>
                <a:cs typeface="Arial" panose="020B0604020202020204" pitchFamily="34" charset="0"/>
              </a:rPr>
              <a:t>		→ i.Ü.: E weigert sich zu zahlen, d.h. bei Erlass eines VA würde er höchst-					wahrscheinlich Widerspruch und </a:t>
            </a:r>
            <a:r>
              <a:rPr lang="de-DE" sz="2400" dirty="0" err="1">
                <a:latin typeface="Arial" panose="020B0604020202020204" pitchFamily="34" charset="0"/>
                <a:cs typeface="Arial" panose="020B0604020202020204" pitchFamily="34" charset="0"/>
              </a:rPr>
              <a:t>AnfKl</a:t>
            </a:r>
            <a:r>
              <a:rPr lang="de-DE" sz="2400" dirty="0">
                <a:latin typeface="Arial" panose="020B0604020202020204" pitchFamily="34" charset="0"/>
                <a:cs typeface="Arial" panose="020B0604020202020204" pitchFamily="34" charset="0"/>
              </a:rPr>
              <a:t>. (§ 42 I, 1. Alt. VwGO) erheben</a:t>
            </a:r>
          </a:p>
          <a:p>
            <a:pPr defTabSz="360000">
              <a:lnSpc>
                <a:spcPct val="150000"/>
              </a:lnSpc>
              <a:defRPr/>
            </a:pPr>
            <a:r>
              <a:rPr lang="de-DE" sz="2400" dirty="0">
                <a:latin typeface="Arial" panose="020B0604020202020204" pitchFamily="34" charset="0"/>
                <a:cs typeface="Arial" panose="020B0604020202020204" pitchFamily="34" charset="0"/>
              </a:rPr>
              <a:t>		→ keine Entlastung des VG, daher Rechtsschutzbedürfnis (+)</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76D2018C-7C31-F7F2-1D16-03053E5F2A17}"/>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6" name="Rechteck 5">
            <a:extLst>
              <a:ext uri="{FF2B5EF4-FFF2-40B4-BE49-F238E27FC236}">
                <a16:creationId xmlns:a16="http://schemas.microsoft.com/office/drawing/2014/main" id="{F2DA19C0-E054-5DD8-3966-E6249AF8DF25}"/>
              </a:ext>
            </a:extLst>
          </p:cNvPr>
          <p:cNvSpPr/>
          <p:nvPr/>
        </p:nvSpPr>
        <p:spPr>
          <a:xfrm>
            <a:off x="1" y="102358"/>
            <a:ext cx="1892299" cy="6384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FALL 15</a:t>
            </a:r>
          </a:p>
        </p:txBody>
      </p:sp>
    </p:spTree>
    <p:extLst>
      <p:ext uri="{BB962C8B-B14F-4D97-AF65-F5344CB8AC3E}">
        <p14:creationId xmlns:p14="http://schemas.microsoft.com/office/powerpoint/2010/main" val="160135618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674137" cy="6389011"/>
          </a:xfrm>
          <a:prstGeom prst="rect">
            <a:avLst/>
          </a:prstGeom>
          <a:noFill/>
        </p:spPr>
        <p:txBody>
          <a:bodyPr wrap="square" lIns="180000" tIns="180000" rIns="180000" bIns="180000" rtlCol="0">
            <a:sp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Begründetheit:</a:t>
            </a:r>
            <a:r>
              <a:rPr kumimoji="0" lang="de-DE" sz="2400" b="1"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soweit Asp. besteht</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30</a:t>
            </a:r>
            <a:r>
              <a:rPr kumimoji="0" lang="de-DE" sz="2400" b="0" i="0" u="sng"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III WaStrG</a:t>
            </a: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fraglich, ob § 30 I WaStrG (Primärebene) Ausführung durch private Dritte 				erfasst („</a:t>
            </a:r>
            <a:r>
              <a:rPr lang="de-DE" sz="2400" i="1" dirty="0">
                <a:solidFill>
                  <a:prstClr val="black"/>
                </a:solidFill>
                <a:latin typeface="Arial" panose="020B0604020202020204" pitchFamily="34" charset="0"/>
                <a:cs typeface="Arial" panose="020B0604020202020204" pitchFamily="34" charset="0"/>
              </a:rPr>
              <a:t>können die Behörden der Wasserstraßen- und </a:t>
            </a:r>
            <a:r>
              <a:rPr lang="de-DE" sz="2400" i="1" dirty="0" err="1">
                <a:solidFill>
                  <a:prstClr val="black"/>
                </a:solidFill>
                <a:latin typeface="Arial" panose="020B0604020202020204" pitchFamily="34" charset="0"/>
                <a:cs typeface="Arial" panose="020B0604020202020204" pitchFamily="34" charset="0"/>
              </a:rPr>
              <a:t>Schifffahrtsver</a:t>
            </a:r>
            <a:r>
              <a:rPr lang="de-DE" sz="2400" i="1" dirty="0">
                <a:solidFill>
                  <a:prstClr val="black"/>
                </a:solidFill>
                <a:latin typeface="Arial" panose="020B0604020202020204" pitchFamily="34" charset="0"/>
                <a:cs typeface="Arial" panose="020B0604020202020204" pitchFamily="34" charset="0"/>
              </a:rPr>
              <a:t>-					</a:t>
            </a:r>
            <a:r>
              <a:rPr lang="de-DE" sz="2400" i="1" dirty="0" err="1">
                <a:solidFill>
                  <a:prstClr val="black"/>
                </a:solidFill>
                <a:latin typeface="Arial" panose="020B0604020202020204" pitchFamily="34" charset="0"/>
                <a:cs typeface="Arial" panose="020B0604020202020204" pitchFamily="34" charset="0"/>
              </a:rPr>
              <a:t>waltung</a:t>
            </a:r>
            <a:r>
              <a:rPr lang="de-DE" sz="2400" i="1" dirty="0">
                <a:solidFill>
                  <a:prstClr val="black"/>
                </a:solidFill>
                <a:latin typeface="Arial" panose="020B0604020202020204" pitchFamily="34" charset="0"/>
                <a:cs typeface="Arial" panose="020B0604020202020204" pitchFamily="34" charset="0"/>
              </a:rPr>
              <a:t> des Bundes das Hindernis beseitigen</a:t>
            </a:r>
            <a:r>
              <a:rPr lang="de-DE" sz="2400" dirty="0">
                <a:solidFill>
                  <a:prstClr val="black"/>
                </a:solidFill>
                <a:latin typeface="Arial" panose="020B0604020202020204" pitchFamily="34" charset="0"/>
                <a:cs typeface="Arial" panose="020B0604020202020204" pitchFamily="34" charset="0"/>
              </a:rPr>
              <a:t>“), aber wohl zu bejahen, 					da auf Primärebene effektive Gefahrenabwehr maßgeblich</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jedenfalls keine unmittelbare Ausführung (oder Ersatzvornahme), wenn 					Staat private Dritte unfreiwillig heranzieht (hier: U durch VA)</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vgl. § 15 I ASOG / § 10 VwVG (§ 55 I </a:t>
            </a:r>
            <a:r>
              <a:rPr lang="de-DE" sz="2400" dirty="0" err="1">
                <a:solidFill>
                  <a:prstClr val="black"/>
                </a:solidFill>
                <a:latin typeface="Arial" panose="020B0604020202020204" pitchFamily="34" charset="0"/>
                <a:cs typeface="Arial" panose="020B0604020202020204" pitchFamily="34" charset="0"/>
              </a:rPr>
              <a:t>PolG</a:t>
            </a:r>
            <a:r>
              <a:rPr lang="de-DE" sz="2400" dirty="0">
                <a:solidFill>
                  <a:prstClr val="black"/>
                </a:solidFill>
                <a:latin typeface="Arial" panose="020B0604020202020204" pitchFamily="34" charset="0"/>
                <a:cs typeface="Arial" panose="020B0604020202020204" pitchFamily="34" charset="0"/>
              </a:rPr>
              <a:t> / § 32 I </a:t>
            </a:r>
            <a:r>
              <a:rPr lang="de-DE" sz="2400" dirty="0" err="1">
                <a:solidFill>
                  <a:prstClr val="black"/>
                </a:solidFill>
                <a:latin typeface="Arial" panose="020B0604020202020204" pitchFamily="34" charset="0"/>
                <a:cs typeface="Arial" panose="020B0604020202020204" pitchFamily="34" charset="0"/>
              </a:rPr>
              <a:t>VwVGBbg</a:t>
            </a:r>
            <a:r>
              <a:rPr lang="de-DE" sz="2400" dirty="0">
                <a:solidFill>
                  <a:prstClr val="black"/>
                </a:solidFill>
                <a:latin typeface="Arial" panose="020B0604020202020204" pitchFamily="34" charset="0"/>
                <a:cs typeface="Arial" panose="020B0604020202020204" pitchFamily="34" charset="0"/>
              </a:rPr>
              <a:t>)</a:t>
            </a:r>
          </a:p>
          <a:p>
            <a:pPr lvl="0" defTabSz="360000">
              <a:lnSpc>
                <a:spcPct val="150000"/>
              </a:lnSpc>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„Auftrag“ = zweiseitig = Vertrag ≠ VA</a:t>
            </a:r>
          </a:p>
          <a:p>
            <a:pPr lvl="0" defTabSz="360000">
              <a:lnSpc>
                <a:spcPct val="150000"/>
              </a:lnSpc>
            </a:pPr>
            <a:r>
              <a:rPr lang="de-DE" sz="2400" dirty="0">
                <a:solidFill>
                  <a:prstClr val="black"/>
                </a:solidFill>
                <a:latin typeface="Arial" panose="020B0604020202020204" pitchFamily="34" charset="0"/>
                <a:cs typeface="Arial" panose="020B0604020202020204" pitchFamily="34" charset="0"/>
              </a:rPr>
              <a:t>				→ vgl. auch § 26 I 1 b) WaStrG: „</a:t>
            </a:r>
            <a:r>
              <a:rPr lang="de-DE" sz="2400" i="1" dirty="0">
                <a:solidFill>
                  <a:prstClr val="black"/>
                </a:solidFill>
                <a:latin typeface="Arial" panose="020B0604020202020204" pitchFamily="34" charset="0"/>
                <a:cs typeface="Arial" panose="020B0604020202020204" pitchFamily="34" charset="0"/>
              </a:rPr>
              <a:t>beauftragte Dritte</a:t>
            </a:r>
            <a:r>
              <a:rPr lang="de-DE" sz="2400" dirty="0">
                <a:solidFill>
                  <a:prstClr val="black"/>
                </a:solidFill>
                <a:latin typeface="Arial" panose="020B0604020202020204" pitchFamily="34" charset="0"/>
                <a:cs typeface="Arial" panose="020B0604020202020204" pitchFamily="34" charset="0"/>
              </a:rPr>
              <a:t>“</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6F134E09-CF2D-6290-0EA1-9113C9CEBD42}"/>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6" name="Rechteck 5">
            <a:extLst>
              <a:ext uri="{FF2B5EF4-FFF2-40B4-BE49-F238E27FC236}">
                <a16:creationId xmlns:a16="http://schemas.microsoft.com/office/drawing/2014/main" id="{EB27ACC4-3581-811D-2B72-624740C6FFF4}"/>
              </a:ext>
            </a:extLst>
          </p:cNvPr>
          <p:cNvSpPr/>
          <p:nvPr/>
        </p:nvSpPr>
        <p:spPr>
          <a:xfrm>
            <a:off x="1" y="102358"/>
            <a:ext cx="1892299" cy="6384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FALL 15</a:t>
            </a:r>
          </a:p>
        </p:txBody>
      </p:sp>
    </p:spTree>
    <p:extLst>
      <p:ext uri="{BB962C8B-B14F-4D97-AF65-F5344CB8AC3E}">
        <p14:creationId xmlns:p14="http://schemas.microsoft.com/office/powerpoint/2010/main" val="13529026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961182" cy="6527511"/>
          </a:xfrm>
          <a:prstGeom prst="rect">
            <a:avLst/>
          </a:prstGeom>
          <a:noFill/>
        </p:spPr>
        <p:txBody>
          <a:bodyPr wrap="square" lIns="180000" tIns="180000" rIns="180000" bIns="180000" rtlCol="0">
            <a:spAutoFit/>
          </a:bodyPr>
          <a:lstStyle/>
          <a:p>
            <a:pPr lvl="0" defTabSz="360000">
              <a:lnSpc>
                <a:spcPct val="150000"/>
              </a:lnSpc>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II.		</a:t>
            </a:r>
            <a:r>
              <a:rPr lang="de-DE" sz="2400" u="sng" noProof="0" dirty="0">
                <a:latin typeface="Arial" panose="020B0604020202020204" pitchFamily="34" charset="0"/>
                <a:cs typeface="Arial" panose="020B0604020202020204" pitchFamily="34" charset="0"/>
              </a:rPr>
              <a:t>Ö</a:t>
            </a:r>
            <a:r>
              <a:rPr lang="de-DE" sz="2400" u="sng" dirty="0">
                <a:latin typeface="Arial" panose="020B0604020202020204" pitchFamily="34" charset="0"/>
                <a:cs typeface="Arial" panose="020B0604020202020204" pitchFamily="34" charset="0"/>
              </a:rPr>
              <a:t>ff.-rechtliche GoA: </a:t>
            </a:r>
            <a:r>
              <a:rPr lang="de-DE" sz="2400" u="sng" dirty="0">
                <a:solidFill>
                  <a:prstClr val="black"/>
                </a:solidFill>
                <a:latin typeface="Arial" panose="020B0604020202020204" pitchFamily="34" charset="0"/>
                <a:cs typeface="Arial" panose="020B0604020202020204" pitchFamily="34" charset="0"/>
              </a:rPr>
              <a:t>§§ 677, 683 S. 1, 670 BGB analog</a:t>
            </a: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Anwendbar: planwidrige Regelungslücke und vergleichbare</a:t>
            </a:r>
            <a:r>
              <a:rPr kumimoji="0" lang="de-DE" sz="2400" b="0" i="0" u="sng"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Interessenlage?</a:t>
            </a: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lvl="0" defTabSz="360000">
              <a:lnSpc>
                <a:spcPct val="120000"/>
              </a:lnSpc>
            </a:pPr>
            <a:r>
              <a:rPr lang="de-DE" sz="2400" dirty="0">
                <a:solidFill>
                  <a:prstClr val="black"/>
                </a:solidFill>
                <a:latin typeface="Arial" panose="020B0604020202020204" pitchFamily="34" charset="0"/>
                <a:cs typeface="Arial" panose="020B0604020202020204" pitchFamily="34" charset="0"/>
              </a:rPr>
              <a:t>	→ </a:t>
            </a:r>
            <a:r>
              <a:rPr lang="de-DE" sz="2400" u="sng" dirty="0" err="1">
                <a:solidFill>
                  <a:prstClr val="black"/>
                </a:solidFill>
                <a:latin typeface="Arial" panose="020B0604020202020204" pitchFamily="34" charset="0"/>
                <a:cs typeface="Arial" panose="020B0604020202020204" pitchFamily="34" charset="0"/>
              </a:rPr>
              <a:t>Rspr</a:t>
            </a:r>
            <a:r>
              <a:rPr lang="de-DE" sz="2400" u="sng" dirty="0">
                <a:solidFill>
                  <a:prstClr val="black"/>
                </a:solidFill>
                <a:latin typeface="Arial" panose="020B0604020202020204" pitchFamily="34" charset="0"/>
                <a:cs typeface="Arial" panose="020B0604020202020204" pitchFamily="34" charset="0"/>
              </a:rPr>
              <a:t>. (+) bei Eilfall, da</a:t>
            </a:r>
            <a:r>
              <a:rPr lang="de-DE" sz="2400" dirty="0">
                <a:solidFill>
                  <a:prstClr val="black"/>
                </a:solidFill>
                <a:latin typeface="Arial" panose="020B0604020202020204" pitchFamily="34" charset="0"/>
                <a:cs typeface="Arial" panose="020B0604020202020204" pitchFamily="34" charset="0"/>
              </a:rPr>
              <a:t>:	→ Einheit der Rechtsordnung (allg. Rechtsgedanke)</a:t>
            </a:r>
          </a:p>
          <a:p>
            <a:pPr lvl="0" defTabSz="360000">
              <a:lnSpc>
                <a:spcPct val="120000"/>
              </a:lnSpc>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Gerechtigkeit (Regelungslücke vermeiden)</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lvl="0" defTabSz="360000">
              <a:lnSpc>
                <a:spcPct val="120000"/>
              </a:lnSpc>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eff</a:t>
            </a:r>
            <a:r>
              <a:rPr lang="de-DE" sz="2400" dirty="0">
                <a:solidFill>
                  <a:prstClr val="black"/>
                </a:solidFill>
                <a:latin typeface="Arial" panose="020B0604020202020204" pitchFamily="34" charset="0"/>
                <a:cs typeface="Arial" panose="020B0604020202020204" pitchFamily="34" charset="0"/>
              </a:rPr>
              <a:t>. Gefahrenabwehr verlangt Kostenerstattung</a:t>
            </a:r>
          </a:p>
          <a:p>
            <a:pPr lvl="0" defTabSz="360000">
              <a:lnSpc>
                <a:spcPct val="120000"/>
              </a:lnSpc>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Einschränkung über </a:t>
            </a:r>
            <a:r>
              <a:rPr lang="de-DE" sz="2400" dirty="0" err="1">
                <a:solidFill>
                  <a:prstClr val="black"/>
                </a:solidFill>
                <a:latin typeface="Arial" panose="020B0604020202020204" pitchFamily="34" charset="0"/>
                <a:cs typeface="Arial" panose="020B0604020202020204" pitchFamily="34" charset="0"/>
              </a:rPr>
              <a:t>Vorauss</a:t>
            </a:r>
            <a:r>
              <a:rPr lang="de-DE" sz="2400" dirty="0">
                <a:solidFill>
                  <a:prstClr val="black"/>
                </a:solidFill>
                <a:latin typeface="Arial" panose="020B0604020202020204" pitchFamily="34" charset="0"/>
                <a:cs typeface="Arial" panose="020B0604020202020204" pitchFamily="34" charset="0"/>
              </a:rPr>
              <a:t>. der GoA</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15" name="Gerade Verbindung mit Pfeil 14">
            <a:extLst>
              <a:ext uri="{FF2B5EF4-FFF2-40B4-BE49-F238E27FC236}">
                <a16:creationId xmlns:a16="http://schemas.microsoft.com/office/drawing/2014/main" id="{7179190F-0EA5-4185-8AF5-B3DE165A5F73}"/>
              </a:ext>
            </a:extLst>
          </p:cNvPr>
          <p:cNvCxnSpPr>
            <a:cxnSpLocks/>
          </p:cNvCxnSpPr>
          <p:nvPr/>
        </p:nvCxnSpPr>
        <p:spPr>
          <a:xfrm flipH="1">
            <a:off x="1776000" y="1733456"/>
            <a:ext cx="4320000" cy="36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Gerade Verbindung mit Pfeil 15">
            <a:extLst>
              <a:ext uri="{FF2B5EF4-FFF2-40B4-BE49-F238E27FC236}">
                <a16:creationId xmlns:a16="http://schemas.microsoft.com/office/drawing/2014/main" id="{033E6FDA-0CBC-4CB6-BEAB-0242A6FF53BD}"/>
              </a:ext>
            </a:extLst>
          </p:cNvPr>
          <p:cNvCxnSpPr>
            <a:cxnSpLocks/>
          </p:cNvCxnSpPr>
          <p:nvPr/>
        </p:nvCxnSpPr>
        <p:spPr>
          <a:xfrm>
            <a:off x="6096000" y="1733456"/>
            <a:ext cx="0" cy="36000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7" name="Gerade Verbindung mit Pfeil 16">
            <a:extLst>
              <a:ext uri="{FF2B5EF4-FFF2-40B4-BE49-F238E27FC236}">
                <a16:creationId xmlns:a16="http://schemas.microsoft.com/office/drawing/2014/main" id="{0B2A3FF4-D56B-4626-B4E3-89F00C2C31D3}"/>
              </a:ext>
            </a:extLst>
          </p:cNvPr>
          <p:cNvCxnSpPr>
            <a:cxnSpLocks/>
          </p:cNvCxnSpPr>
          <p:nvPr/>
        </p:nvCxnSpPr>
        <p:spPr>
          <a:xfrm>
            <a:off x="6096000" y="1733456"/>
            <a:ext cx="4320000" cy="36000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8" name="Textfeld 17">
            <a:extLst>
              <a:ext uri="{FF2B5EF4-FFF2-40B4-BE49-F238E27FC236}">
                <a16:creationId xmlns:a16="http://schemas.microsoft.com/office/drawing/2014/main" id="{762879A5-9F9F-4972-BF63-9D8ABD974C91}"/>
              </a:ext>
            </a:extLst>
          </p:cNvPr>
          <p:cNvSpPr txBox="1"/>
          <p:nvPr/>
        </p:nvSpPr>
        <p:spPr>
          <a:xfrm>
            <a:off x="701336" y="2112725"/>
            <a:ext cx="3923930" cy="2644906"/>
          </a:xfrm>
          <a:prstGeom prst="rect">
            <a:avLst/>
          </a:prstGeom>
          <a:noFill/>
        </p:spPr>
        <p:txBody>
          <a:bodyPr wrap="square" lIns="0" tIns="0" rIns="0" bIns="0" rtlCol="0">
            <a:noAutofit/>
          </a:bodyPr>
          <a:lstStyle/>
          <a:p>
            <a:pPr defTabSz="360000">
              <a:lnSpc>
                <a:spcPct val="120000"/>
              </a:lnSpc>
            </a:pP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Staat für Bürger</a:t>
            </a:r>
          </a:p>
          <a:p>
            <a:pPr defTabSz="360000">
              <a:lnSpc>
                <a:spcPct val="120000"/>
              </a:lnSpc>
            </a:pPr>
            <a:r>
              <a:rPr lang="de-DE" sz="2400" dirty="0">
                <a:solidFill>
                  <a:prstClr val="black"/>
                </a:solidFill>
                <a:latin typeface="Arial" panose="020B0604020202020204" pitchFamily="34" charset="0"/>
                <a:cs typeface="Arial" panose="020B0604020202020204" pitchFamily="34" charset="0"/>
              </a:rPr>
              <a:t>(-)	 Wesentlichkeitstheorie 		 (Vorbehalt des Gesetzes)</a:t>
            </a:r>
          </a:p>
          <a:p>
            <a:pPr defTabSz="360000">
              <a:lnSpc>
                <a:spcPct val="120000"/>
              </a:lnSpc>
            </a:pPr>
            <a:r>
              <a:rPr lang="de-DE" sz="2400" dirty="0">
                <a:solidFill>
                  <a:prstClr val="black"/>
                </a:solidFill>
                <a:latin typeface="Arial" panose="020B0604020202020204" pitchFamily="34" charset="0"/>
                <a:cs typeface="Arial" panose="020B0604020202020204" pitchFamily="34" charset="0"/>
              </a:rPr>
              <a:t>(-)	 Umgehung </a:t>
            </a:r>
            <a:r>
              <a:rPr lang="de-DE" sz="2400" dirty="0" err="1">
                <a:solidFill>
                  <a:prstClr val="black"/>
                </a:solidFill>
                <a:latin typeface="Arial" panose="020B0604020202020204" pitchFamily="34" charset="0"/>
                <a:cs typeface="Arial" panose="020B0604020202020204" pitchFamily="34" charset="0"/>
              </a:rPr>
              <a:t>öff</a:t>
            </a:r>
            <a:r>
              <a:rPr lang="de-DE" sz="2400" dirty="0">
                <a:solidFill>
                  <a:prstClr val="black"/>
                </a:solidFill>
                <a:latin typeface="Arial" panose="020B0604020202020204" pitchFamily="34" charset="0"/>
                <a:cs typeface="Arial" panose="020B0604020202020204" pitchFamily="34" charset="0"/>
              </a:rPr>
              <a:t>.-rechtl. 	 	 Kostenregelungen</a:t>
            </a:r>
          </a:p>
          <a:p>
            <a:pPr defTabSz="360000">
              <a:lnSpc>
                <a:spcPct val="120000"/>
              </a:lnSpc>
            </a:pPr>
            <a:r>
              <a:rPr lang="de-DE" sz="2400" dirty="0">
                <a:solidFill>
                  <a:prstClr val="black"/>
                </a:solidFill>
                <a:latin typeface="Arial" panose="020B0604020202020204" pitchFamily="34" charset="0"/>
                <a:cs typeface="Arial" panose="020B0604020202020204" pitchFamily="34" charset="0"/>
              </a:rPr>
              <a:t>(-)	 eigene Aufgabe Staat</a:t>
            </a:r>
          </a:p>
        </p:txBody>
      </p:sp>
      <p:sp>
        <p:nvSpPr>
          <p:cNvPr id="19" name="Textfeld 18">
            <a:extLst>
              <a:ext uri="{FF2B5EF4-FFF2-40B4-BE49-F238E27FC236}">
                <a16:creationId xmlns:a16="http://schemas.microsoft.com/office/drawing/2014/main" id="{A8B37636-C855-4035-B225-C716453ECD99}"/>
              </a:ext>
            </a:extLst>
          </p:cNvPr>
          <p:cNvSpPr txBox="1"/>
          <p:nvPr/>
        </p:nvSpPr>
        <p:spPr>
          <a:xfrm>
            <a:off x="4770075" y="2111925"/>
            <a:ext cx="3388407" cy="2644906"/>
          </a:xfrm>
          <a:prstGeom prst="rect">
            <a:avLst/>
          </a:prstGeom>
          <a:noFill/>
        </p:spPr>
        <p:txBody>
          <a:bodyPr wrap="square" lIns="0" tIns="0" rIns="0" bIns="0" rtlCol="0">
            <a:noAutofit/>
          </a:bodyPr>
          <a:lstStyle/>
          <a:p>
            <a:pPr defTabSz="360000">
              <a:lnSpc>
                <a:spcPct val="120000"/>
              </a:lnSpc>
            </a:pP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Bürger für Staat</a:t>
            </a:r>
          </a:p>
          <a:p>
            <a:pPr defTabSz="360000">
              <a:lnSpc>
                <a:spcPct val="120000"/>
              </a:lnSpc>
            </a:pPr>
            <a:r>
              <a:rPr lang="de-DE" sz="2400" dirty="0">
                <a:solidFill>
                  <a:prstClr val="black"/>
                </a:solidFill>
                <a:latin typeface="Arial" panose="020B0604020202020204" pitchFamily="34" charset="0"/>
                <a:cs typeface="Arial" panose="020B0604020202020204" pitchFamily="34" charset="0"/>
              </a:rPr>
              <a:t>(-)	 Gewaltmonopol des 	 	 Staates</a:t>
            </a:r>
          </a:p>
          <a:p>
            <a:pPr defTabSz="360000">
              <a:lnSpc>
                <a:spcPct val="120000"/>
              </a:lnSpc>
            </a:pPr>
            <a:r>
              <a:rPr lang="de-DE" sz="2400" dirty="0">
                <a:solidFill>
                  <a:prstClr val="black"/>
                </a:solidFill>
                <a:latin typeface="Arial" panose="020B0604020202020204" pitchFamily="34" charset="0"/>
                <a:cs typeface="Arial" panose="020B0604020202020204" pitchFamily="34" charset="0"/>
              </a:rPr>
              <a:t>(-)	 ggf. Umgehung von 	 	 Sachverstand und 	 	 Ermessen beim Staat</a:t>
            </a:r>
          </a:p>
        </p:txBody>
      </p:sp>
      <p:sp>
        <p:nvSpPr>
          <p:cNvPr id="20" name="Textfeld 19">
            <a:extLst>
              <a:ext uri="{FF2B5EF4-FFF2-40B4-BE49-F238E27FC236}">
                <a16:creationId xmlns:a16="http://schemas.microsoft.com/office/drawing/2014/main" id="{595F9D7D-52AA-4DD4-B311-320C9DD9A45D}"/>
              </a:ext>
            </a:extLst>
          </p:cNvPr>
          <p:cNvSpPr txBox="1"/>
          <p:nvPr/>
        </p:nvSpPr>
        <p:spPr>
          <a:xfrm>
            <a:off x="8386053" y="2111925"/>
            <a:ext cx="3465635" cy="2645706"/>
          </a:xfrm>
          <a:prstGeom prst="rect">
            <a:avLst/>
          </a:prstGeom>
          <a:noFill/>
        </p:spPr>
        <p:txBody>
          <a:bodyPr wrap="square" lIns="0" tIns="0" rIns="0" bIns="0" rtlCol="0">
            <a:noAutofit/>
          </a:bodyPr>
          <a:lstStyle/>
          <a:p>
            <a:pPr defTabSz="360000">
              <a:lnSpc>
                <a:spcPct val="120000"/>
              </a:lnSpc>
            </a:pP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Staat für Staat</a:t>
            </a:r>
          </a:p>
          <a:p>
            <a:pPr defTabSz="360000">
              <a:lnSpc>
                <a:spcPct val="120000"/>
              </a:lnSpc>
            </a:pPr>
            <a:r>
              <a:rPr lang="de-DE" sz="2400" dirty="0">
                <a:solidFill>
                  <a:prstClr val="black"/>
                </a:solidFill>
                <a:latin typeface="Arial" panose="020B0604020202020204" pitchFamily="34" charset="0"/>
                <a:cs typeface="Arial" panose="020B0604020202020204" pitchFamily="34" charset="0"/>
              </a:rPr>
              <a:t>(-)	 Kompetenzordnung</a:t>
            </a:r>
          </a:p>
          <a:p>
            <a:pPr defTabSz="360000">
              <a:lnSpc>
                <a:spcPct val="120000"/>
              </a:lnSpc>
            </a:pPr>
            <a:r>
              <a:rPr lang="de-DE" sz="2400" dirty="0">
                <a:solidFill>
                  <a:prstClr val="black"/>
                </a:solidFill>
                <a:latin typeface="Arial" panose="020B0604020202020204" pitchFamily="34" charset="0"/>
                <a:cs typeface="Arial" panose="020B0604020202020204" pitchFamily="34" charset="0"/>
              </a:rPr>
              <a:t>(-)	 ggf. Umgehung von 	 	 Sachverstand und   	  	 Ermessen der an sich 	 zuständigen Stelle</a:t>
            </a:r>
          </a:p>
        </p:txBody>
      </p:sp>
      <p:sp>
        <p:nvSpPr>
          <p:cNvPr id="21" name="AutoShape 2">
            <a:extLst>
              <a:ext uri="{FF2B5EF4-FFF2-40B4-BE49-F238E27FC236}">
                <a16:creationId xmlns:a16="http://schemas.microsoft.com/office/drawing/2014/main" id="{6032D69A-800E-444A-80F7-111FEE2CE9B3}"/>
              </a:ext>
            </a:extLst>
          </p:cNvPr>
          <p:cNvSpPr>
            <a:spLocks/>
          </p:cNvSpPr>
          <p:nvPr/>
        </p:nvSpPr>
        <p:spPr bwMode="auto">
          <a:xfrm rot="16200000" flipH="1">
            <a:off x="6052672" y="-593702"/>
            <a:ext cx="370456" cy="11073126"/>
          </a:xfrm>
          <a:prstGeom prst="rightBrace">
            <a:avLst>
              <a:gd name="adj1" fmla="val 155735"/>
              <a:gd name="adj2" fmla="val 48797"/>
            </a:avLst>
          </a:prstGeom>
          <a:noFill/>
          <a:ln w="38100">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5" name="Grafik 4">
            <a:extLst>
              <a:ext uri="{FF2B5EF4-FFF2-40B4-BE49-F238E27FC236}">
                <a16:creationId xmlns:a16="http://schemas.microsoft.com/office/drawing/2014/main" id="{673D9356-DEC9-261D-B66A-7E940BC570E0}"/>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6" name="Rechteck 5">
            <a:extLst>
              <a:ext uri="{FF2B5EF4-FFF2-40B4-BE49-F238E27FC236}">
                <a16:creationId xmlns:a16="http://schemas.microsoft.com/office/drawing/2014/main" id="{9F3644EF-3C61-CF38-A57A-BC99D343CA58}"/>
              </a:ext>
            </a:extLst>
          </p:cNvPr>
          <p:cNvSpPr/>
          <p:nvPr/>
        </p:nvSpPr>
        <p:spPr>
          <a:xfrm>
            <a:off x="1" y="102358"/>
            <a:ext cx="1892299" cy="6384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FALL 15</a:t>
            </a:r>
          </a:p>
        </p:txBody>
      </p:sp>
    </p:spTree>
    <p:extLst>
      <p:ext uri="{BB962C8B-B14F-4D97-AF65-F5344CB8AC3E}">
        <p14:creationId xmlns:p14="http://schemas.microsoft.com/office/powerpoint/2010/main" val="245472868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8">
                                            <p:txEl>
                                              <p:pRg st="0" end="0"/>
                                            </p:txEl>
                                          </p:spTgt>
                                        </p:tgtEl>
                                        <p:attrNameLst>
                                          <p:attrName>style.visibility</p:attrName>
                                        </p:attrNameLst>
                                      </p:cBhvr>
                                      <p:to>
                                        <p:strVal val="visible"/>
                                      </p:to>
                                    </p:set>
                                    <p:animEffect transition="in" filter="fade">
                                      <p:cBhvr>
                                        <p:cTn id="19" dur="1000"/>
                                        <p:tgtEl>
                                          <p:spTgt spid="18">
                                            <p:txEl>
                                              <p:pRg st="0" end="0"/>
                                            </p:txEl>
                                          </p:spTgt>
                                        </p:tgtEl>
                                      </p:cBhvr>
                                    </p:animEffect>
                                    <p:anim calcmode="lin" valueType="num">
                                      <p:cBhvr>
                                        <p:cTn id="20"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9">
                                            <p:txEl>
                                              <p:pRg st="0" end="0"/>
                                            </p:txEl>
                                          </p:spTgt>
                                        </p:tgtEl>
                                        <p:attrNameLst>
                                          <p:attrName>style.visibility</p:attrName>
                                        </p:attrNameLst>
                                      </p:cBhvr>
                                      <p:to>
                                        <p:strVal val="visible"/>
                                      </p:to>
                                    </p:set>
                                    <p:animEffect transition="in" filter="fade">
                                      <p:cBhvr>
                                        <p:cTn id="31" dur="1000"/>
                                        <p:tgtEl>
                                          <p:spTgt spid="19">
                                            <p:txEl>
                                              <p:pRg st="0" end="0"/>
                                            </p:txEl>
                                          </p:spTgt>
                                        </p:tgtEl>
                                      </p:cBhvr>
                                    </p:animEffect>
                                    <p:anim calcmode="lin" valueType="num">
                                      <p:cBhvr>
                                        <p:cTn id="32"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1000"/>
                                        <p:tgtEl>
                                          <p:spTgt spid="17"/>
                                        </p:tgtEl>
                                      </p:cBhvr>
                                    </p:animEffect>
                                    <p:anim calcmode="lin" valueType="num">
                                      <p:cBhvr>
                                        <p:cTn id="39" dur="1000" fill="hold"/>
                                        <p:tgtEl>
                                          <p:spTgt spid="17"/>
                                        </p:tgtEl>
                                        <p:attrNameLst>
                                          <p:attrName>ppt_x</p:attrName>
                                        </p:attrNameLst>
                                      </p:cBhvr>
                                      <p:tavLst>
                                        <p:tav tm="0">
                                          <p:val>
                                            <p:strVal val="#ppt_x"/>
                                          </p:val>
                                        </p:tav>
                                        <p:tav tm="100000">
                                          <p:val>
                                            <p:strVal val="#ppt_x"/>
                                          </p:val>
                                        </p:tav>
                                      </p:tavLst>
                                    </p:anim>
                                    <p:anim calcmode="lin" valueType="num">
                                      <p:cBhvr>
                                        <p:cTn id="40" dur="1000" fill="hold"/>
                                        <p:tgtEl>
                                          <p:spTgt spid="17"/>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20">
                                            <p:txEl>
                                              <p:pRg st="0" end="0"/>
                                            </p:txEl>
                                          </p:spTgt>
                                        </p:tgtEl>
                                        <p:attrNameLst>
                                          <p:attrName>style.visibility</p:attrName>
                                        </p:attrNameLst>
                                      </p:cBhvr>
                                      <p:to>
                                        <p:strVal val="visible"/>
                                      </p:to>
                                    </p:set>
                                    <p:animEffect transition="in" filter="fade">
                                      <p:cBhvr>
                                        <p:cTn id="43" dur="1000"/>
                                        <p:tgtEl>
                                          <p:spTgt spid="20">
                                            <p:txEl>
                                              <p:pRg st="0" end="0"/>
                                            </p:txEl>
                                          </p:spTgt>
                                        </p:tgtEl>
                                      </p:cBhvr>
                                    </p:animEffect>
                                    <p:anim calcmode="lin" valueType="num">
                                      <p:cBhvr>
                                        <p:cTn id="44"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45" dur="1000" fill="hold"/>
                                        <p:tgtEl>
                                          <p:spTgt spid="2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8">
                                            <p:txEl>
                                              <p:pRg st="1" end="1"/>
                                            </p:txEl>
                                          </p:spTgt>
                                        </p:tgtEl>
                                        <p:attrNameLst>
                                          <p:attrName>style.visibility</p:attrName>
                                        </p:attrNameLst>
                                      </p:cBhvr>
                                      <p:to>
                                        <p:strVal val="visible"/>
                                      </p:to>
                                    </p:set>
                                    <p:animEffect transition="in" filter="fade">
                                      <p:cBhvr>
                                        <p:cTn id="50" dur="1000"/>
                                        <p:tgtEl>
                                          <p:spTgt spid="18">
                                            <p:txEl>
                                              <p:pRg st="1" end="1"/>
                                            </p:txEl>
                                          </p:spTgt>
                                        </p:tgtEl>
                                      </p:cBhvr>
                                    </p:animEffect>
                                    <p:anim calcmode="lin" valueType="num">
                                      <p:cBhvr>
                                        <p:cTn id="51" dur="1000" fill="hold"/>
                                        <p:tgtEl>
                                          <p:spTgt spid="18">
                                            <p:txEl>
                                              <p:pRg st="1" end="1"/>
                                            </p:txEl>
                                          </p:spTgt>
                                        </p:tgtEl>
                                        <p:attrNameLst>
                                          <p:attrName>ppt_x</p:attrName>
                                        </p:attrNameLst>
                                      </p:cBhvr>
                                      <p:tavLst>
                                        <p:tav tm="0">
                                          <p:val>
                                            <p:strVal val="#ppt_x"/>
                                          </p:val>
                                        </p:tav>
                                        <p:tav tm="100000">
                                          <p:val>
                                            <p:strVal val="#ppt_x"/>
                                          </p:val>
                                        </p:tav>
                                      </p:tavLst>
                                    </p:anim>
                                    <p:anim calcmode="lin" valueType="num">
                                      <p:cBhvr>
                                        <p:cTn id="52" dur="1000" fill="hold"/>
                                        <p:tgtEl>
                                          <p:spTgt spid="1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18">
                                            <p:txEl>
                                              <p:pRg st="2" end="2"/>
                                            </p:txEl>
                                          </p:spTgt>
                                        </p:tgtEl>
                                        <p:attrNameLst>
                                          <p:attrName>style.visibility</p:attrName>
                                        </p:attrNameLst>
                                      </p:cBhvr>
                                      <p:to>
                                        <p:strVal val="visible"/>
                                      </p:to>
                                    </p:set>
                                    <p:animEffect transition="in" filter="fade">
                                      <p:cBhvr>
                                        <p:cTn id="57" dur="1000"/>
                                        <p:tgtEl>
                                          <p:spTgt spid="18">
                                            <p:txEl>
                                              <p:pRg st="2" end="2"/>
                                            </p:txEl>
                                          </p:spTgt>
                                        </p:tgtEl>
                                      </p:cBhvr>
                                    </p:animEffect>
                                    <p:anim calcmode="lin" valueType="num">
                                      <p:cBhvr>
                                        <p:cTn id="58" dur="1000" fill="hold"/>
                                        <p:tgtEl>
                                          <p:spTgt spid="18">
                                            <p:txEl>
                                              <p:pRg st="2" end="2"/>
                                            </p:txEl>
                                          </p:spTgt>
                                        </p:tgtEl>
                                        <p:attrNameLst>
                                          <p:attrName>ppt_x</p:attrName>
                                        </p:attrNameLst>
                                      </p:cBhvr>
                                      <p:tavLst>
                                        <p:tav tm="0">
                                          <p:val>
                                            <p:strVal val="#ppt_x"/>
                                          </p:val>
                                        </p:tav>
                                        <p:tav tm="100000">
                                          <p:val>
                                            <p:strVal val="#ppt_x"/>
                                          </p:val>
                                        </p:tav>
                                      </p:tavLst>
                                    </p:anim>
                                    <p:anim calcmode="lin" valueType="num">
                                      <p:cBhvr>
                                        <p:cTn id="59" dur="1000" fill="hold"/>
                                        <p:tgtEl>
                                          <p:spTgt spid="1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18">
                                            <p:txEl>
                                              <p:pRg st="3" end="3"/>
                                            </p:txEl>
                                          </p:spTgt>
                                        </p:tgtEl>
                                        <p:attrNameLst>
                                          <p:attrName>style.visibility</p:attrName>
                                        </p:attrNameLst>
                                      </p:cBhvr>
                                      <p:to>
                                        <p:strVal val="visible"/>
                                      </p:to>
                                    </p:set>
                                    <p:animEffect transition="in" filter="fade">
                                      <p:cBhvr>
                                        <p:cTn id="64" dur="1000"/>
                                        <p:tgtEl>
                                          <p:spTgt spid="18">
                                            <p:txEl>
                                              <p:pRg st="3" end="3"/>
                                            </p:txEl>
                                          </p:spTgt>
                                        </p:tgtEl>
                                      </p:cBhvr>
                                    </p:animEffect>
                                    <p:anim calcmode="lin" valueType="num">
                                      <p:cBhvr>
                                        <p:cTn id="65" dur="1000" fill="hold"/>
                                        <p:tgtEl>
                                          <p:spTgt spid="18">
                                            <p:txEl>
                                              <p:pRg st="3" end="3"/>
                                            </p:txEl>
                                          </p:spTgt>
                                        </p:tgtEl>
                                        <p:attrNameLst>
                                          <p:attrName>ppt_x</p:attrName>
                                        </p:attrNameLst>
                                      </p:cBhvr>
                                      <p:tavLst>
                                        <p:tav tm="0">
                                          <p:val>
                                            <p:strVal val="#ppt_x"/>
                                          </p:val>
                                        </p:tav>
                                        <p:tav tm="100000">
                                          <p:val>
                                            <p:strVal val="#ppt_x"/>
                                          </p:val>
                                        </p:tav>
                                      </p:tavLst>
                                    </p:anim>
                                    <p:anim calcmode="lin" valueType="num">
                                      <p:cBhvr>
                                        <p:cTn id="66" dur="1000" fill="hold"/>
                                        <p:tgtEl>
                                          <p:spTgt spid="1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nodeType="clickEffect">
                                  <p:stCondLst>
                                    <p:cond delay="0"/>
                                  </p:stCondLst>
                                  <p:childTnLst>
                                    <p:set>
                                      <p:cBhvr>
                                        <p:cTn id="70" dur="1" fill="hold">
                                          <p:stCondLst>
                                            <p:cond delay="0"/>
                                          </p:stCondLst>
                                        </p:cTn>
                                        <p:tgtEl>
                                          <p:spTgt spid="19">
                                            <p:txEl>
                                              <p:pRg st="1" end="1"/>
                                            </p:txEl>
                                          </p:spTgt>
                                        </p:tgtEl>
                                        <p:attrNameLst>
                                          <p:attrName>style.visibility</p:attrName>
                                        </p:attrNameLst>
                                      </p:cBhvr>
                                      <p:to>
                                        <p:strVal val="visible"/>
                                      </p:to>
                                    </p:set>
                                    <p:animEffect transition="in" filter="fade">
                                      <p:cBhvr>
                                        <p:cTn id="71" dur="1000"/>
                                        <p:tgtEl>
                                          <p:spTgt spid="19">
                                            <p:txEl>
                                              <p:pRg st="1" end="1"/>
                                            </p:txEl>
                                          </p:spTgt>
                                        </p:tgtEl>
                                      </p:cBhvr>
                                    </p:animEffect>
                                    <p:anim calcmode="lin" valueType="num">
                                      <p:cBhvr>
                                        <p:cTn id="72" dur="1000" fill="hold"/>
                                        <p:tgtEl>
                                          <p:spTgt spid="19">
                                            <p:txEl>
                                              <p:pRg st="1" end="1"/>
                                            </p:txEl>
                                          </p:spTgt>
                                        </p:tgtEl>
                                        <p:attrNameLst>
                                          <p:attrName>ppt_x</p:attrName>
                                        </p:attrNameLst>
                                      </p:cBhvr>
                                      <p:tavLst>
                                        <p:tav tm="0">
                                          <p:val>
                                            <p:strVal val="#ppt_x"/>
                                          </p:val>
                                        </p:tav>
                                        <p:tav tm="100000">
                                          <p:val>
                                            <p:strVal val="#ppt_x"/>
                                          </p:val>
                                        </p:tav>
                                      </p:tavLst>
                                    </p:anim>
                                    <p:anim calcmode="lin" valueType="num">
                                      <p:cBhvr>
                                        <p:cTn id="73" dur="1000" fill="hold"/>
                                        <p:tgtEl>
                                          <p:spTgt spid="1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nodeType="clickEffect">
                                  <p:stCondLst>
                                    <p:cond delay="0"/>
                                  </p:stCondLst>
                                  <p:childTnLst>
                                    <p:set>
                                      <p:cBhvr>
                                        <p:cTn id="77" dur="1" fill="hold">
                                          <p:stCondLst>
                                            <p:cond delay="0"/>
                                          </p:stCondLst>
                                        </p:cTn>
                                        <p:tgtEl>
                                          <p:spTgt spid="19">
                                            <p:txEl>
                                              <p:pRg st="2" end="2"/>
                                            </p:txEl>
                                          </p:spTgt>
                                        </p:tgtEl>
                                        <p:attrNameLst>
                                          <p:attrName>style.visibility</p:attrName>
                                        </p:attrNameLst>
                                      </p:cBhvr>
                                      <p:to>
                                        <p:strVal val="visible"/>
                                      </p:to>
                                    </p:set>
                                    <p:animEffect transition="in" filter="fade">
                                      <p:cBhvr>
                                        <p:cTn id="78" dur="1000"/>
                                        <p:tgtEl>
                                          <p:spTgt spid="19">
                                            <p:txEl>
                                              <p:pRg st="2" end="2"/>
                                            </p:txEl>
                                          </p:spTgt>
                                        </p:tgtEl>
                                      </p:cBhvr>
                                    </p:animEffect>
                                    <p:anim calcmode="lin" valueType="num">
                                      <p:cBhvr>
                                        <p:cTn id="79" dur="1000" fill="hold"/>
                                        <p:tgtEl>
                                          <p:spTgt spid="19">
                                            <p:txEl>
                                              <p:pRg st="2" end="2"/>
                                            </p:txEl>
                                          </p:spTgt>
                                        </p:tgtEl>
                                        <p:attrNameLst>
                                          <p:attrName>ppt_x</p:attrName>
                                        </p:attrNameLst>
                                      </p:cBhvr>
                                      <p:tavLst>
                                        <p:tav tm="0">
                                          <p:val>
                                            <p:strVal val="#ppt_x"/>
                                          </p:val>
                                        </p:tav>
                                        <p:tav tm="100000">
                                          <p:val>
                                            <p:strVal val="#ppt_x"/>
                                          </p:val>
                                        </p:tav>
                                      </p:tavLst>
                                    </p:anim>
                                    <p:anim calcmode="lin" valueType="num">
                                      <p:cBhvr>
                                        <p:cTn id="80" dur="1000" fill="hold"/>
                                        <p:tgtEl>
                                          <p:spTgt spid="1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nodeType="clickEffect">
                                  <p:stCondLst>
                                    <p:cond delay="0"/>
                                  </p:stCondLst>
                                  <p:childTnLst>
                                    <p:set>
                                      <p:cBhvr>
                                        <p:cTn id="84" dur="1" fill="hold">
                                          <p:stCondLst>
                                            <p:cond delay="0"/>
                                          </p:stCondLst>
                                        </p:cTn>
                                        <p:tgtEl>
                                          <p:spTgt spid="20">
                                            <p:txEl>
                                              <p:pRg st="1" end="1"/>
                                            </p:txEl>
                                          </p:spTgt>
                                        </p:tgtEl>
                                        <p:attrNameLst>
                                          <p:attrName>style.visibility</p:attrName>
                                        </p:attrNameLst>
                                      </p:cBhvr>
                                      <p:to>
                                        <p:strVal val="visible"/>
                                      </p:to>
                                    </p:set>
                                    <p:animEffect transition="in" filter="fade">
                                      <p:cBhvr>
                                        <p:cTn id="85" dur="1000"/>
                                        <p:tgtEl>
                                          <p:spTgt spid="20">
                                            <p:txEl>
                                              <p:pRg st="1" end="1"/>
                                            </p:txEl>
                                          </p:spTgt>
                                        </p:tgtEl>
                                      </p:cBhvr>
                                    </p:animEffect>
                                    <p:anim calcmode="lin" valueType="num">
                                      <p:cBhvr>
                                        <p:cTn id="86" dur="10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87" dur="1000" fill="hold"/>
                                        <p:tgtEl>
                                          <p:spTgt spid="2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nodeType="clickEffect">
                                  <p:stCondLst>
                                    <p:cond delay="0"/>
                                  </p:stCondLst>
                                  <p:childTnLst>
                                    <p:set>
                                      <p:cBhvr>
                                        <p:cTn id="91" dur="1" fill="hold">
                                          <p:stCondLst>
                                            <p:cond delay="0"/>
                                          </p:stCondLst>
                                        </p:cTn>
                                        <p:tgtEl>
                                          <p:spTgt spid="20">
                                            <p:txEl>
                                              <p:pRg st="2" end="2"/>
                                            </p:txEl>
                                          </p:spTgt>
                                        </p:tgtEl>
                                        <p:attrNameLst>
                                          <p:attrName>style.visibility</p:attrName>
                                        </p:attrNameLst>
                                      </p:cBhvr>
                                      <p:to>
                                        <p:strVal val="visible"/>
                                      </p:to>
                                    </p:set>
                                    <p:animEffect transition="in" filter="fade">
                                      <p:cBhvr>
                                        <p:cTn id="92" dur="1000"/>
                                        <p:tgtEl>
                                          <p:spTgt spid="20">
                                            <p:txEl>
                                              <p:pRg st="2" end="2"/>
                                            </p:txEl>
                                          </p:spTgt>
                                        </p:tgtEl>
                                      </p:cBhvr>
                                    </p:animEffect>
                                    <p:anim calcmode="lin" valueType="num">
                                      <p:cBhvr>
                                        <p:cTn id="93" dur="10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94" dur="1000" fill="hold"/>
                                        <p:tgtEl>
                                          <p:spTgt spid="2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2" presetClass="entr" presetSubtype="0" fill="hold" grpId="0" nodeType="clickEffect">
                                  <p:stCondLst>
                                    <p:cond delay="0"/>
                                  </p:stCondLst>
                                  <p:childTnLst>
                                    <p:set>
                                      <p:cBhvr>
                                        <p:cTn id="98" dur="1" fill="hold">
                                          <p:stCondLst>
                                            <p:cond delay="0"/>
                                          </p:stCondLst>
                                        </p:cTn>
                                        <p:tgtEl>
                                          <p:spTgt spid="21"/>
                                        </p:tgtEl>
                                        <p:attrNameLst>
                                          <p:attrName>style.visibility</p:attrName>
                                        </p:attrNameLst>
                                      </p:cBhvr>
                                      <p:to>
                                        <p:strVal val="visible"/>
                                      </p:to>
                                    </p:set>
                                    <p:animEffect transition="in" filter="fade">
                                      <p:cBhvr>
                                        <p:cTn id="99" dur="1000"/>
                                        <p:tgtEl>
                                          <p:spTgt spid="21"/>
                                        </p:tgtEl>
                                      </p:cBhvr>
                                    </p:animEffect>
                                    <p:anim calcmode="lin" valueType="num">
                                      <p:cBhvr>
                                        <p:cTn id="100" dur="1000" fill="hold"/>
                                        <p:tgtEl>
                                          <p:spTgt spid="21"/>
                                        </p:tgtEl>
                                        <p:attrNameLst>
                                          <p:attrName>ppt_x</p:attrName>
                                        </p:attrNameLst>
                                      </p:cBhvr>
                                      <p:tavLst>
                                        <p:tav tm="0">
                                          <p:val>
                                            <p:strVal val="#ppt_x"/>
                                          </p:val>
                                        </p:tav>
                                        <p:tav tm="100000">
                                          <p:val>
                                            <p:strVal val="#ppt_x"/>
                                          </p:val>
                                        </p:tav>
                                      </p:tavLst>
                                    </p:anim>
                                    <p:anim calcmode="lin" valueType="num">
                                      <p:cBhvr>
                                        <p:cTn id="101" dur="1000" fill="hold"/>
                                        <p:tgtEl>
                                          <p:spTgt spid="21"/>
                                        </p:tgtEl>
                                        <p:attrNameLst>
                                          <p:attrName>ppt_y</p:attrName>
                                        </p:attrNameLst>
                                      </p:cBhvr>
                                      <p:tavLst>
                                        <p:tav tm="0">
                                          <p:val>
                                            <p:strVal val="#ppt_y+.1"/>
                                          </p:val>
                                        </p:tav>
                                        <p:tav tm="100000">
                                          <p:val>
                                            <p:strVal val="#ppt_y"/>
                                          </p:val>
                                        </p:tav>
                                      </p:tavLst>
                                    </p:anim>
                                  </p:childTnLst>
                                </p:cTn>
                              </p:par>
                              <p:par>
                                <p:cTn id="102" presetID="42" presetClass="entr" presetSubtype="0" fill="hold" nodeType="withEffect">
                                  <p:stCondLst>
                                    <p:cond delay="0"/>
                                  </p:stCondLst>
                                  <p:childTnLst>
                                    <p:set>
                                      <p:cBhvr>
                                        <p:cTn id="103" dur="1" fill="hold">
                                          <p:stCondLst>
                                            <p:cond delay="0"/>
                                          </p:stCondLst>
                                        </p:cTn>
                                        <p:tgtEl>
                                          <p:spTgt spid="4">
                                            <p:txEl>
                                              <p:pRg st="8" end="8"/>
                                            </p:txEl>
                                          </p:spTgt>
                                        </p:tgtEl>
                                        <p:attrNameLst>
                                          <p:attrName>style.visibility</p:attrName>
                                        </p:attrNameLst>
                                      </p:cBhvr>
                                      <p:to>
                                        <p:strVal val="visible"/>
                                      </p:to>
                                    </p:set>
                                    <p:animEffect transition="in" filter="fade">
                                      <p:cBhvr>
                                        <p:cTn id="104" dur="1000"/>
                                        <p:tgtEl>
                                          <p:spTgt spid="4">
                                            <p:txEl>
                                              <p:pRg st="8" end="8"/>
                                            </p:txEl>
                                          </p:spTgt>
                                        </p:tgtEl>
                                      </p:cBhvr>
                                    </p:animEffect>
                                    <p:anim calcmode="lin" valueType="num">
                                      <p:cBhvr>
                                        <p:cTn id="105"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106"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42" presetClass="entr" presetSubtype="0" fill="hold" nodeType="clickEffect">
                                  <p:stCondLst>
                                    <p:cond delay="0"/>
                                  </p:stCondLst>
                                  <p:childTnLst>
                                    <p:set>
                                      <p:cBhvr>
                                        <p:cTn id="110" dur="1" fill="hold">
                                          <p:stCondLst>
                                            <p:cond delay="0"/>
                                          </p:stCondLst>
                                        </p:cTn>
                                        <p:tgtEl>
                                          <p:spTgt spid="4">
                                            <p:txEl>
                                              <p:pRg st="9" end="9"/>
                                            </p:txEl>
                                          </p:spTgt>
                                        </p:tgtEl>
                                        <p:attrNameLst>
                                          <p:attrName>style.visibility</p:attrName>
                                        </p:attrNameLst>
                                      </p:cBhvr>
                                      <p:to>
                                        <p:strVal val="visible"/>
                                      </p:to>
                                    </p:set>
                                    <p:animEffect transition="in" filter="fade">
                                      <p:cBhvr>
                                        <p:cTn id="111" dur="1000"/>
                                        <p:tgtEl>
                                          <p:spTgt spid="4">
                                            <p:txEl>
                                              <p:pRg st="9" end="9"/>
                                            </p:txEl>
                                          </p:spTgt>
                                        </p:tgtEl>
                                      </p:cBhvr>
                                    </p:animEffect>
                                    <p:anim calcmode="lin" valueType="num">
                                      <p:cBhvr>
                                        <p:cTn id="112"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113"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42" presetClass="entr" presetSubtype="0" fill="hold" nodeType="clickEffect">
                                  <p:stCondLst>
                                    <p:cond delay="0"/>
                                  </p:stCondLst>
                                  <p:childTnLst>
                                    <p:set>
                                      <p:cBhvr>
                                        <p:cTn id="117" dur="1" fill="hold">
                                          <p:stCondLst>
                                            <p:cond delay="0"/>
                                          </p:stCondLst>
                                        </p:cTn>
                                        <p:tgtEl>
                                          <p:spTgt spid="4">
                                            <p:txEl>
                                              <p:pRg st="10" end="10"/>
                                            </p:txEl>
                                          </p:spTgt>
                                        </p:tgtEl>
                                        <p:attrNameLst>
                                          <p:attrName>style.visibility</p:attrName>
                                        </p:attrNameLst>
                                      </p:cBhvr>
                                      <p:to>
                                        <p:strVal val="visible"/>
                                      </p:to>
                                    </p:set>
                                    <p:animEffect transition="in" filter="fade">
                                      <p:cBhvr>
                                        <p:cTn id="118" dur="1000"/>
                                        <p:tgtEl>
                                          <p:spTgt spid="4">
                                            <p:txEl>
                                              <p:pRg st="10" end="10"/>
                                            </p:txEl>
                                          </p:spTgt>
                                        </p:tgtEl>
                                      </p:cBhvr>
                                    </p:animEffect>
                                    <p:anim calcmode="lin" valueType="num">
                                      <p:cBhvr>
                                        <p:cTn id="119"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120"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42" presetClass="entr" presetSubtype="0" fill="hold" nodeType="clickEffect">
                                  <p:stCondLst>
                                    <p:cond delay="0"/>
                                  </p:stCondLst>
                                  <p:childTnLst>
                                    <p:set>
                                      <p:cBhvr>
                                        <p:cTn id="124" dur="1" fill="hold">
                                          <p:stCondLst>
                                            <p:cond delay="0"/>
                                          </p:stCondLst>
                                        </p:cTn>
                                        <p:tgtEl>
                                          <p:spTgt spid="4">
                                            <p:txEl>
                                              <p:pRg st="11" end="11"/>
                                            </p:txEl>
                                          </p:spTgt>
                                        </p:tgtEl>
                                        <p:attrNameLst>
                                          <p:attrName>style.visibility</p:attrName>
                                        </p:attrNameLst>
                                      </p:cBhvr>
                                      <p:to>
                                        <p:strVal val="visible"/>
                                      </p:to>
                                    </p:set>
                                    <p:animEffect transition="in" filter="fade">
                                      <p:cBhvr>
                                        <p:cTn id="125" dur="1000"/>
                                        <p:tgtEl>
                                          <p:spTgt spid="4">
                                            <p:txEl>
                                              <p:pRg st="11" end="11"/>
                                            </p:txEl>
                                          </p:spTgt>
                                        </p:tgtEl>
                                      </p:cBhvr>
                                    </p:animEffect>
                                    <p:anim calcmode="lin" valueType="num">
                                      <p:cBhvr>
                                        <p:cTn id="126"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127"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674137" cy="5835013"/>
          </a:xfrm>
          <a:prstGeom prst="rect">
            <a:avLst/>
          </a:prstGeom>
          <a:noFill/>
        </p:spPr>
        <p:txBody>
          <a:bodyPr wrap="square" lIns="180000" tIns="180000" rIns="180000" bIns="180000" rtlCol="0">
            <a:sp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2</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sng"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Vorauss</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lang="de-DE" sz="2400" dirty="0">
                <a:solidFill>
                  <a:prstClr val="black"/>
                </a:solidFill>
                <a:latin typeface="Arial" panose="020B0604020202020204" pitchFamily="34" charset="0"/>
                <a:cs typeface="Arial" panose="020B0604020202020204" pitchFamily="34" charset="0"/>
              </a:rPr>
              <a:t>		</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a)		</a:t>
            </a:r>
            <a:r>
              <a:rPr lang="de-DE" sz="2400" u="sng" dirty="0">
                <a:solidFill>
                  <a:prstClr val="black"/>
                </a:solidFill>
                <a:latin typeface="Arial" panose="020B0604020202020204" pitchFamily="34" charset="0"/>
                <a:cs typeface="Arial" panose="020B0604020202020204" pitchFamily="34" charset="0"/>
              </a:rPr>
              <a:t>Fremdes Geschäft (§ 677 BGB)</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an sich Gefahrenabwehr eigene Aufgabe des Staates (vgl. § 24 I WaStrG)</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aber evtl. „auch-fremdes“ Geschäft, d.h. auch im Rechts- und Interessen-				kreis eines anderen</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E = Verantwortlicher für Gefahrenabwehr?</a:t>
            </a:r>
          </a:p>
          <a:p>
            <a:pPr defTabSz="360000">
              <a:lnSpc>
                <a:spcPct val="150000"/>
              </a:lnSpc>
            </a:pPr>
            <a:r>
              <a:rPr lang="de-DE" sz="2400" dirty="0" err="1">
                <a:solidFill>
                  <a:prstClr val="black"/>
                </a:solidFill>
                <a:latin typeface="Arial" panose="020B0604020202020204" pitchFamily="34" charset="0"/>
                <a:cs typeface="Arial" panose="020B0604020202020204" pitchFamily="34" charset="0"/>
              </a:rPr>
              <a:t>aa</a:t>
            </a: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Gefahrentatbestand</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„gesunkenes Fahrzeug“ i.S.v. § 30 I WaStrG (+)</a:t>
            </a:r>
          </a:p>
          <a:p>
            <a:pPr defTabSz="360000">
              <a:lnSpc>
                <a:spcPct val="150000"/>
              </a:lnSpc>
            </a:pPr>
            <a:r>
              <a:rPr lang="de-DE" sz="2400" dirty="0" err="1">
                <a:solidFill>
                  <a:prstClr val="black"/>
                </a:solidFill>
                <a:latin typeface="Arial" panose="020B0604020202020204" pitchFamily="34" charset="0"/>
                <a:cs typeface="Arial" panose="020B0604020202020204" pitchFamily="34" charset="0"/>
              </a:rPr>
              <a:t>bb</a:t>
            </a: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Störer / Ordnungspflicht</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Handlungs- / Zustandsstörer i.S.v. § 25 WaStrG?</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DF2764F6-E2A3-4D0B-ACD4-9BFD541F10B9}"/>
              </a:ext>
            </a:extLst>
          </p:cNvPr>
          <p:cNvCxnSpPr>
            <a:cxnSpLocks/>
          </p:cNvCxnSpPr>
          <p:nvPr/>
        </p:nvCxnSpPr>
        <p:spPr>
          <a:xfrm>
            <a:off x="6096000" y="6154218"/>
            <a:ext cx="0"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 name="Grafik 5">
            <a:extLst>
              <a:ext uri="{FF2B5EF4-FFF2-40B4-BE49-F238E27FC236}">
                <a16:creationId xmlns:a16="http://schemas.microsoft.com/office/drawing/2014/main" id="{909F60C3-4CED-B89C-98BA-1962A24090D2}"/>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A43F45AE-174F-B90C-2795-C1F6A45B89FD}"/>
              </a:ext>
            </a:extLst>
          </p:cNvPr>
          <p:cNvSpPr/>
          <p:nvPr/>
        </p:nvSpPr>
        <p:spPr>
          <a:xfrm>
            <a:off x="1" y="102358"/>
            <a:ext cx="1892299" cy="6384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FALL 15</a:t>
            </a:r>
          </a:p>
        </p:txBody>
      </p:sp>
    </p:spTree>
    <p:extLst>
      <p:ext uri="{BB962C8B-B14F-4D97-AF65-F5344CB8AC3E}">
        <p14:creationId xmlns:p14="http://schemas.microsoft.com/office/powerpoint/2010/main" val="210818608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Effect transition="in" filter="fade">
                                      <p:cBhvr>
                                        <p:cTn id="56" dur="1000"/>
                                        <p:tgtEl>
                                          <p:spTgt spid="4">
                                            <p:txEl>
                                              <p:pRg st="8" end="8"/>
                                            </p:txEl>
                                          </p:spTgt>
                                        </p:tgtEl>
                                      </p:cBhvr>
                                    </p:animEffect>
                                    <p:anim calcmode="lin" valueType="num">
                                      <p:cBhvr>
                                        <p:cTn id="5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8" end="8"/>
                                            </p:txEl>
                                          </p:spTgt>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fade">
                                      <p:cBhvr>
                                        <p:cTn id="61" dur="1000"/>
                                        <p:tgtEl>
                                          <p:spTgt spid="5"/>
                                        </p:tgtEl>
                                      </p:cBhvr>
                                    </p:animEffect>
                                    <p:anim calcmode="lin" valueType="num">
                                      <p:cBhvr>
                                        <p:cTn id="62" dur="1000" fill="hold"/>
                                        <p:tgtEl>
                                          <p:spTgt spid="5"/>
                                        </p:tgtEl>
                                        <p:attrNameLst>
                                          <p:attrName>ppt_x</p:attrName>
                                        </p:attrNameLst>
                                      </p:cBhvr>
                                      <p:tavLst>
                                        <p:tav tm="0">
                                          <p:val>
                                            <p:strVal val="#ppt_x"/>
                                          </p:val>
                                        </p:tav>
                                        <p:tav tm="100000">
                                          <p:val>
                                            <p:strVal val="#ppt_x"/>
                                          </p:val>
                                        </p:tav>
                                      </p:tavLst>
                                    </p:anim>
                                    <p:anim calcmode="lin" valueType="num">
                                      <p:cBhvr>
                                        <p:cTn id="6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961182" cy="6389011"/>
          </a:xfrm>
          <a:prstGeom prst="rect">
            <a:avLst/>
          </a:prstGeom>
          <a:noFill/>
        </p:spPr>
        <p:txBody>
          <a:bodyPr wrap="square" lIns="180000" tIns="180000" rIns="180000" bIns="180000" rtlCol="0">
            <a:spAutoFit/>
          </a:bodyPr>
          <a:lstStyle/>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(1)	</a:t>
            </a:r>
            <a:r>
              <a:rPr lang="de-DE" sz="2400" u="sng" dirty="0">
                <a:solidFill>
                  <a:prstClr val="black"/>
                </a:solidFill>
                <a:latin typeface="Arial" panose="020B0604020202020204" pitchFamily="34" charset="0"/>
                <a:cs typeface="Arial" panose="020B0604020202020204" pitchFamily="34" charset="0"/>
              </a:rPr>
              <a:t>Handlungsstörer: § 25 I WaStrG</a:t>
            </a:r>
          </a:p>
          <a:p>
            <a:pPr defTabSz="360000">
              <a:lnSpc>
                <a:spcPct val="150000"/>
              </a:lnSpc>
            </a:pPr>
            <a:r>
              <a:rPr lang="de-DE" sz="2400" dirty="0">
                <a:latin typeface="Arial" panose="020B0604020202020204" pitchFamily="34" charset="0"/>
                <a:cs typeface="Arial" panose="020B0604020202020204" pitchFamily="34" charset="0"/>
              </a:rPr>
              <a:t>(a)	</a:t>
            </a:r>
            <a:r>
              <a:rPr lang="de-DE" sz="2400" u="sng" dirty="0" err="1">
                <a:latin typeface="Arial" panose="020B0604020202020204" pitchFamily="34" charset="0"/>
                <a:cs typeface="Arial" panose="020B0604020202020204" pitchFamily="34" charset="0"/>
              </a:rPr>
              <a:t>Grds</a:t>
            </a:r>
            <a:r>
              <a:rPr lang="de-DE" sz="2400" u="sng" dirty="0">
                <a:latin typeface="Arial" panose="020B0604020202020204" pitchFamily="34" charset="0"/>
                <a:cs typeface="Arial" panose="020B0604020202020204" pitchFamily="34" charset="0"/>
              </a:rPr>
              <a:t>. unmittelbarer Verursacher</a:t>
            </a:r>
          </a:p>
          <a:p>
            <a:pPr defTabSz="360000">
              <a:lnSpc>
                <a:spcPct val="150000"/>
              </a:lnSpc>
            </a:pPr>
            <a:r>
              <a:rPr lang="de-DE" sz="2400" dirty="0">
                <a:latin typeface="Arial" panose="020B0604020202020204" pitchFamily="34" charset="0"/>
                <a:cs typeface="Arial" panose="020B0604020202020204" pitchFamily="34" charset="0"/>
              </a:rPr>
              <a:t>		→ wer durch sein Verhalten unmittelbar (ohne Zwischenursachen) die </a:t>
            </a:r>
            <a:r>
              <a:rPr lang="de-DE" sz="2400" dirty="0" err="1">
                <a:latin typeface="Arial" panose="020B0604020202020204" pitchFamily="34" charset="0"/>
                <a:cs typeface="Arial" panose="020B0604020202020204" pitchFamily="34" charset="0"/>
              </a:rPr>
              <a:t>Gefah</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renschwelle</a:t>
            </a:r>
            <a:r>
              <a:rPr lang="de-DE" sz="2400" dirty="0">
                <a:latin typeface="Arial" panose="020B0604020202020204" pitchFamily="34" charset="0"/>
                <a:cs typeface="Arial" panose="020B0604020202020204" pitchFamily="34" charset="0"/>
              </a:rPr>
              <a:t> überschreitet (</a:t>
            </a:r>
            <a:r>
              <a:rPr lang="de-DE" sz="2400" dirty="0" err="1">
                <a:latin typeface="Arial" panose="020B0604020202020204" pitchFamily="34" charset="0"/>
                <a:cs typeface="Arial" panose="020B0604020202020204" pitchFamily="34" charset="0"/>
              </a:rPr>
              <a:t>hM</a:t>
            </a:r>
            <a:r>
              <a:rPr lang="de-DE" sz="2400" dirty="0">
                <a:latin typeface="Arial" panose="020B0604020202020204" pitchFamily="34" charset="0"/>
                <a:cs typeface="Arial" panose="020B0604020202020204" pitchFamily="34" charset="0"/>
              </a:rPr>
              <a:t>)</a:t>
            </a:r>
          </a:p>
          <a:p>
            <a:pPr defTabSz="360000">
              <a:lnSpc>
                <a:spcPct val="150000"/>
              </a:lnSpc>
            </a:pPr>
            <a:r>
              <a:rPr lang="de-DE" sz="2400" dirty="0">
                <a:latin typeface="Arial" panose="020B0604020202020204" pitchFamily="34" charset="0"/>
                <a:cs typeface="Arial" panose="020B0604020202020204" pitchFamily="34" charset="0"/>
              </a:rPr>
              <a:t>		→ nicht E, sondern unbekannte Dritte durch Loslösen der Yacht</a:t>
            </a:r>
          </a:p>
          <a:p>
            <a:pPr defTabSz="360000">
              <a:lnSpc>
                <a:spcPct val="150000"/>
              </a:lnSpc>
            </a:pPr>
            <a:r>
              <a:rPr lang="de-DE" sz="2400" dirty="0">
                <a:latin typeface="Arial" panose="020B0604020202020204" pitchFamily="34" charset="0"/>
                <a:cs typeface="Arial" panose="020B0604020202020204" pitchFamily="34" charset="0"/>
              </a:rPr>
              <a:t>(b)	</a:t>
            </a:r>
            <a:r>
              <a:rPr lang="de-DE" sz="2400" u="sng" dirty="0">
                <a:latin typeface="Arial" panose="020B0604020202020204" pitchFamily="34" charset="0"/>
                <a:cs typeface="Arial" panose="020B0604020202020204" pitchFamily="34" charset="0"/>
              </a:rPr>
              <a:t>Außer mittelbarer Verursacher</a:t>
            </a:r>
          </a:p>
          <a:p>
            <a:pPr defTabSz="360000">
              <a:lnSpc>
                <a:spcPct val="150000"/>
              </a:lnSpc>
            </a:pPr>
            <a:r>
              <a:rPr lang="de-DE" sz="2400" dirty="0">
                <a:latin typeface="Arial" panose="020B0604020202020204" pitchFamily="34" charset="0"/>
                <a:cs typeface="Arial" panose="020B0604020202020204" pitchFamily="34" charset="0"/>
              </a:rPr>
              <a:t>		→ Wertung: Zurechnung?</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pPr>
            <a:r>
              <a:rPr lang="de-DE" sz="2400" dirty="0">
                <a:latin typeface="Arial" panose="020B0604020202020204" pitchFamily="34" charset="0"/>
                <a:cs typeface="Arial" panose="020B0604020202020204" pitchFamily="34" charset="0"/>
              </a:rPr>
              <a:t>		→ „Zweckveranlasser“ (Gefahr </a:t>
            </a:r>
            <a:r>
              <a:rPr lang="de-DE" sz="2400" dirty="0" err="1">
                <a:latin typeface="Arial" panose="020B0604020202020204" pitchFamily="34" charset="0"/>
                <a:cs typeface="Arial" panose="020B0604020202020204" pitchFamily="34" charset="0"/>
              </a:rPr>
              <a:t>subj</a:t>
            </a:r>
            <a:r>
              <a:rPr lang="de-DE" sz="2400" dirty="0">
                <a:latin typeface="Arial" panose="020B0604020202020204" pitchFamily="34" charset="0"/>
                <a:cs typeface="Arial" panose="020B0604020202020204" pitchFamily="34" charset="0"/>
              </a:rPr>
              <a:t>. billigend in Kauf nimmt oder obj. zwangs-				läufige Folge) nicht einschlägig, da Yacht ordnungsgemäß vertäut [ebenso 				wie „latenter Störer“ (obj. von Anfang an erhöhte Gefahrentendenz)]</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(c)		</a:t>
            </a:r>
            <a:r>
              <a:rPr lang="de-DE" sz="2400" u="sng" dirty="0">
                <a:solidFill>
                  <a:prstClr val="black"/>
                </a:solidFill>
                <a:latin typeface="Arial" panose="020B0604020202020204" pitchFamily="34" charset="0"/>
                <a:cs typeface="Arial" panose="020B0604020202020204" pitchFamily="34" charset="0"/>
              </a:rPr>
              <a:t>Zw.-Erg.</a:t>
            </a:r>
            <a:r>
              <a:rPr lang="de-DE" sz="2400" dirty="0">
                <a:solidFill>
                  <a:prstClr val="black"/>
                </a:solidFill>
                <a:latin typeface="Arial" panose="020B0604020202020204" pitchFamily="34" charset="0"/>
                <a:cs typeface="Arial" panose="020B0604020202020204" pitchFamily="34" charset="0"/>
              </a:rPr>
              <a:t>: Handlungsstörer (-)</a:t>
            </a:r>
          </a:p>
        </p:txBody>
      </p:sp>
      <p:sp>
        <p:nvSpPr>
          <p:cNvPr id="2" name="Foliennummernplatzhalter 1">
            <a:extLst>
              <a:ext uri="{FF2B5EF4-FFF2-40B4-BE49-F238E27FC236}">
                <a16:creationId xmlns:a16="http://schemas.microsoft.com/office/drawing/2014/main" id="{64866F5A-B9F8-4405-B1C7-8CCA4B07FC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D9DC5496-03D5-4DCD-936F-5442C4D1EB5A}"/>
              </a:ext>
            </a:extLst>
          </p:cNvPr>
          <p:cNvCxnSpPr>
            <a:cxnSpLocks/>
          </p:cNvCxnSpPr>
          <p:nvPr/>
        </p:nvCxnSpPr>
        <p:spPr>
          <a:xfrm>
            <a:off x="6096000" y="147250"/>
            <a:ext cx="0"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 name="Grafik 5">
            <a:extLst>
              <a:ext uri="{FF2B5EF4-FFF2-40B4-BE49-F238E27FC236}">
                <a16:creationId xmlns:a16="http://schemas.microsoft.com/office/drawing/2014/main" id="{A340667E-8170-D04F-2E97-106DB3CF4222}"/>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B492C1C3-AA2F-1C8F-72E5-E80C6CBE43E2}"/>
              </a:ext>
            </a:extLst>
          </p:cNvPr>
          <p:cNvSpPr/>
          <p:nvPr/>
        </p:nvSpPr>
        <p:spPr>
          <a:xfrm>
            <a:off x="1" y="102358"/>
            <a:ext cx="1892299" cy="6384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FALL 15</a:t>
            </a:r>
          </a:p>
        </p:txBody>
      </p:sp>
    </p:spTree>
    <p:extLst>
      <p:ext uri="{BB962C8B-B14F-4D97-AF65-F5344CB8AC3E}">
        <p14:creationId xmlns:p14="http://schemas.microsoft.com/office/powerpoint/2010/main" val="254501237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700769" cy="6389011"/>
          </a:xfrm>
          <a:prstGeom prst="rect">
            <a:avLst/>
          </a:prstGeom>
          <a:noFill/>
        </p:spPr>
        <p:txBody>
          <a:bodyPr wrap="square" lIns="180000" tIns="180000" rIns="180000" bIns="180000" rtlCol="0">
            <a:spAutoFit/>
          </a:bodyPr>
          <a:lstStyle/>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(2)	</a:t>
            </a:r>
            <a:r>
              <a:rPr lang="de-DE" sz="2400" u="sng" dirty="0">
                <a:solidFill>
                  <a:prstClr val="black"/>
                </a:solidFill>
                <a:latin typeface="Arial" panose="020B0604020202020204" pitchFamily="34" charset="0"/>
                <a:cs typeface="Arial" panose="020B0604020202020204" pitchFamily="34" charset="0"/>
              </a:rPr>
              <a:t>Zustandsstörer: § 25 III WaStrG</a:t>
            </a:r>
          </a:p>
          <a:p>
            <a:pPr defTabSz="360000">
              <a:lnSpc>
                <a:spcPct val="150000"/>
              </a:lnSpc>
            </a:pPr>
            <a:r>
              <a:rPr lang="de-DE" sz="2400" dirty="0">
                <a:latin typeface="Arial" panose="020B0604020202020204" pitchFamily="34" charset="0"/>
                <a:cs typeface="Arial" panose="020B0604020202020204" pitchFamily="34" charset="0"/>
              </a:rPr>
              <a:t>		→ </a:t>
            </a:r>
            <a:r>
              <a:rPr lang="de-DE" sz="2400" u="sng" dirty="0">
                <a:latin typeface="Arial" panose="020B0604020202020204" pitchFamily="34" charset="0"/>
                <a:cs typeface="Arial" panose="020B0604020202020204" pitchFamily="34" charset="0"/>
              </a:rPr>
              <a:t>urspr. E = Eigentümer</a:t>
            </a:r>
            <a:r>
              <a:rPr lang="de-DE" sz="2400" dirty="0">
                <a:latin typeface="Arial" panose="020B0604020202020204" pitchFamily="34" charset="0"/>
                <a:cs typeface="Arial" panose="020B0604020202020204" pitchFamily="34" charset="0"/>
              </a:rPr>
              <a:t>, aber an sich Dereliktion i.S.v. § 959 BGB: einseitige 			Willenserklärung und Realakt der Besitzaufgabe (Fax von E)</a:t>
            </a:r>
          </a:p>
          <a:p>
            <a:pPr defTabSz="360000">
              <a:lnSpc>
                <a:spcPct val="150000"/>
              </a:lnSpc>
            </a:pPr>
            <a:r>
              <a:rPr lang="de-DE" sz="2400" dirty="0">
                <a:latin typeface="Arial" panose="020B0604020202020204" pitchFamily="34" charset="0"/>
                <a:cs typeface="Arial" panose="020B0604020202020204" pitchFamily="34" charset="0"/>
              </a:rPr>
              <a:t>		→ </a:t>
            </a:r>
            <a:r>
              <a:rPr lang="de-DE" sz="2400" u="sng" dirty="0">
                <a:latin typeface="Arial" panose="020B0604020202020204" pitchFamily="34" charset="0"/>
                <a:cs typeface="Arial" panose="020B0604020202020204" pitchFamily="34" charset="0"/>
              </a:rPr>
              <a:t>„nachwirkende Zustandshaftung“</a:t>
            </a:r>
            <a:r>
              <a:rPr lang="de-DE" sz="2400" dirty="0">
                <a:latin typeface="Arial" panose="020B0604020202020204" pitchFamily="34" charset="0"/>
                <a:cs typeface="Arial" panose="020B0604020202020204" pitchFamily="34" charset="0"/>
              </a:rPr>
              <a:t> des urspr. Eigentümers bei herrenlosen 				Sachen im WaStrG nicht geregelt</a:t>
            </a:r>
          </a:p>
          <a:p>
            <a:pPr defTabSz="360000">
              <a:lnSpc>
                <a:spcPct val="150000"/>
              </a:lnSpc>
            </a:pPr>
            <a:r>
              <a:rPr lang="de-DE" sz="2400" dirty="0">
                <a:latin typeface="Arial" panose="020B0604020202020204" pitchFamily="34" charset="0"/>
                <a:cs typeface="Arial" panose="020B0604020202020204" pitchFamily="34" charset="0"/>
              </a:rPr>
              <a:t>		→ </a:t>
            </a:r>
            <a:r>
              <a:rPr lang="de-DE" sz="2400" u="sng" dirty="0">
                <a:latin typeface="Arial" panose="020B0604020202020204" pitchFamily="34" charset="0"/>
                <a:cs typeface="Arial" panose="020B0604020202020204" pitchFamily="34" charset="0"/>
              </a:rPr>
              <a:t>anders</a:t>
            </a:r>
            <a:r>
              <a:rPr lang="de-DE" sz="2400" dirty="0">
                <a:latin typeface="Arial" panose="020B0604020202020204" pitchFamily="34" charset="0"/>
                <a:cs typeface="Arial" panose="020B0604020202020204" pitchFamily="34" charset="0"/>
              </a:rPr>
              <a:t>: § 18 III </a:t>
            </a:r>
            <a:r>
              <a:rPr lang="de-DE" sz="2400" dirty="0" err="1">
                <a:latin typeface="Arial" panose="020B0604020202020204" pitchFamily="34" charset="0"/>
                <a:cs typeface="Arial" panose="020B0604020202020204" pitchFamily="34" charset="0"/>
              </a:rPr>
              <a:t>BPolG</a:t>
            </a:r>
            <a:r>
              <a:rPr lang="de-DE" sz="2400" dirty="0">
                <a:latin typeface="Arial" panose="020B0604020202020204" pitchFamily="34" charset="0"/>
                <a:cs typeface="Arial" panose="020B0604020202020204" pitchFamily="34" charset="0"/>
              </a:rPr>
              <a:t> / § 14 IV ASOG / § 6 III </a:t>
            </a:r>
            <a:r>
              <a:rPr lang="de-DE" sz="2400" dirty="0" err="1">
                <a:latin typeface="Arial" panose="020B0604020202020204" pitchFamily="34" charset="0"/>
                <a:cs typeface="Arial" panose="020B0604020202020204" pitchFamily="34" charset="0"/>
              </a:rPr>
              <a:t>PolG</a:t>
            </a:r>
            <a:r>
              <a:rPr lang="de-DE" sz="2400" dirty="0">
                <a:latin typeface="Arial" panose="020B0604020202020204" pitchFamily="34" charset="0"/>
                <a:cs typeface="Arial" panose="020B0604020202020204" pitchFamily="34" charset="0"/>
              </a:rPr>
              <a:t> / § 17 III OBG, aber 				nicht übertragbar auf WaStrG, da dieses detaillierte </a:t>
            </a:r>
            <a:r>
              <a:rPr lang="de-DE" sz="2400" dirty="0" err="1">
                <a:latin typeface="Arial" panose="020B0604020202020204" pitchFamily="34" charset="0"/>
                <a:cs typeface="Arial" panose="020B0604020202020204" pitchFamily="34" charset="0"/>
              </a:rPr>
              <a:t>Störerregelung</a:t>
            </a:r>
            <a:r>
              <a:rPr lang="de-DE" sz="2400" dirty="0">
                <a:latin typeface="Arial" panose="020B0604020202020204" pitchFamily="34" charset="0"/>
                <a:cs typeface="Arial" panose="020B0604020202020204" pitchFamily="34" charset="0"/>
              </a:rPr>
              <a:t> enthält</a:t>
            </a:r>
          </a:p>
          <a:p>
            <a:pPr defTabSz="360000">
              <a:lnSpc>
                <a:spcPct val="150000"/>
              </a:lnSpc>
            </a:pPr>
            <a:r>
              <a:rPr lang="de-DE" sz="2400" dirty="0">
                <a:latin typeface="Arial" panose="020B0604020202020204" pitchFamily="34" charset="0"/>
                <a:cs typeface="Arial" panose="020B0604020202020204" pitchFamily="34" charset="0"/>
              </a:rPr>
              <a:t>		→ </a:t>
            </a:r>
            <a:r>
              <a:rPr lang="de-DE" sz="2400" u="sng" dirty="0">
                <a:latin typeface="Arial" panose="020B0604020202020204" pitchFamily="34" charset="0"/>
                <a:cs typeface="Arial" panose="020B0604020202020204" pitchFamily="34" charset="0"/>
              </a:rPr>
              <a:t>Sittenwidrigkeit der Dereliktion i.S.v. § 138 I BGB</a:t>
            </a:r>
            <a:r>
              <a:rPr lang="de-DE" sz="2400" dirty="0">
                <a:latin typeface="Arial" panose="020B0604020202020204" pitchFamily="34" charset="0"/>
                <a:cs typeface="Arial" panose="020B0604020202020204" pitchFamily="34" charset="0"/>
              </a:rPr>
              <a:t>: Verstoß gegen das An-				</a:t>
            </a:r>
            <a:r>
              <a:rPr lang="de-DE" sz="2400" dirty="0" err="1">
                <a:latin typeface="Arial" panose="020B0604020202020204" pitchFamily="34" charset="0"/>
                <a:cs typeface="Arial" panose="020B0604020202020204" pitchFamily="34" charset="0"/>
              </a:rPr>
              <a:t>standsgefühl</a:t>
            </a:r>
            <a:r>
              <a:rPr lang="de-DE" sz="2400" dirty="0">
                <a:latin typeface="Arial" panose="020B0604020202020204" pitchFamily="34" charset="0"/>
                <a:cs typeface="Arial" panose="020B0604020202020204" pitchFamily="34" charset="0"/>
              </a:rPr>
              <a:t> aller billig und gerecht Denkenden (Absicht, Bergungskosten 				auf Allgemeinheit abzuwälzen)</a:t>
            </a:r>
          </a:p>
          <a:p>
            <a:pPr defTabSz="360000">
              <a:lnSpc>
                <a:spcPct val="150000"/>
              </a:lnSpc>
            </a:pPr>
            <a:r>
              <a:rPr lang="de-DE" sz="2400" dirty="0">
                <a:latin typeface="Arial" panose="020B0604020202020204" pitchFamily="34" charset="0"/>
                <a:cs typeface="Arial" panose="020B0604020202020204" pitchFamily="34" charset="0"/>
              </a:rPr>
              <a:t>(3)	</a:t>
            </a:r>
            <a:r>
              <a:rPr lang="de-DE" sz="2400" u="sng" dirty="0">
                <a:latin typeface="Arial" panose="020B0604020202020204" pitchFamily="34" charset="0"/>
                <a:cs typeface="Arial" panose="020B0604020202020204" pitchFamily="34" charset="0"/>
              </a:rPr>
              <a:t>Zw.-Erg.</a:t>
            </a:r>
            <a:r>
              <a:rPr lang="de-DE" sz="2400" dirty="0">
                <a:latin typeface="Arial" panose="020B0604020202020204" pitchFamily="34" charset="0"/>
                <a:cs typeface="Arial" panose="020B0604020202020204" pitchFamily="34" charset="0"/>
              </a:rPr>
              <a:t>: E = Zustandsstörer, d.h. „auch-fremdes“ Geschäft (+)</a:t>
            </a:r>
          </a:p>
        </p:txBody>
      </p:sp>
      <p:sp>
        <p:nvSpPr>
          <p:cNvPr id="2" name="Foliennummernplatzhalter 1">
            <a:extLst>
              <a:ext uri="{FF2B5EF4-FFF2-40B4-BE49-F238E27FC236}">
                <a16:creationId xmlns:a16="http://schemas.microsoft.com/office/drawing/2014/main" id="{64866F5A-B9F8-4405-B1C7-8CCA4B07FC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923BC3A6-4427-C19B-0FE7-F66712EFB52D}"/>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6" name="Rechteck 5">
            <a:extLst>
              <a:ext uri="{FF2B5EF4-FFF2-40B4-BE49-F238E27FC236}">
                <a16:creationId xmlns:a16="http://schemas.microsoft.com/office/drawing/2014/main" id="{4176BDA7-17E5-B8D6-9A77-C3999FF18DDE}"/>
              </a:ext>
            </a:extLst>
          </p:cNvPr>
          <p:cNvSpPr/>
          <p:nvPr/>
        </p:nvSpPr>
        <p:spPr>
          <a:xfrm>
            <a:off x="1" y="102358"/>
            <a:ext cx="1892299" cy="6384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FALL 15</a:t>
            </a:r>
          </a:p>
        </p:txBody>
      </p:sp>
    </p:spTree>
    <p:extLst>
      <p:ext uri="{BB962C8B-B14F-4D97-AF65-F5344CB8AC3E}">
        <p14:creationId xmlns:p14="http://schemas.microsoft.com/office/powerpoint/2010/main" val="324432962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674137" cy="6389011"/>
          </a:xfrm>
          <a:prstGeom prst="rect">
            <a:avLst/>
          </a:prstGeom>
          <a:noFill/>
        </p:spPr>
        <p:txBody>
          <a:bodyPr wrap="square" lIns="180000" tIns="180000" rIns="180000" bIns="180000" rtlCol="0">
            <a:spAutoFit/>
          </a:bodyPr>
          <a:lstStyle/>
          <a:p>
            <a:pPr defTabSz="360000">
              <a:lnSpc>
                <a:spcPct val="150000"/>
              </a:lnSpc>
            </a:pPr>
            <a:r>
              <a:rPr lang="de-DE" sz="2400" dirty="0">
                <a:solidFill>
                  <a:prstClr val="black"/>
                </a:solidFill>
                <a:latin typeface="Arial" panose="020B0604020202020204" pitchFamily="34" charset="0"/>
                <a:cs typeface="Arial" panose="020B0604020202020204" pitchFamily="34" charset="0"/>
              </a:rPr>
              <a:t>b)		</a:t>
            </a:r>
            <a:r>
              <a:rPr lang="de-DE" sz="2400" u="sng" dirty="0">
                <a:solidFill>
                  <a:prstClr val="black"/>
                </a:solidFill>
                <a:latin typeface="Arial" panose="020B0604020202020204" pitchFamily="34" charset="0"/>
                <a:cs typeface="Arial" panose="020B0604020202020204" pitchFamily="34" charset="0"/>
              </a:rPr>
              <a:t>Echte GoA (§ 677 BGB)</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Fremdgeschäftsführungswille bei „auch-fremdem“ Geschäft vermutet</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c)		</a:t>
            </a:r>
            <a:r>
              <a:rPr lang="de-DE" sz="2400" u="sng" dirty="0">
                <a:solidFill>
                  <a:prstClr val="black"/>
                </a:solidFill>
                <a:latin typeface="Arial" panose="020B0604020202020204" pitchFamily="34" charset="0"/>
                <a:cs typeface="Arial" panose="020B0604020202020204" pitchFamily="34" charset="0"/>
              </a:rPr>
              <a:t>Ohne Auftrag oder sonstige Berechtigung (§ 677 BGB)</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gesetzliche Aufgabenzuweisung (§ 24 I WaStrG: Gefahrenabwehr) egal</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d)		</a:t>
            </a:r>
            <a:r>
              <a:rPr lang="de-DE" sz="2400" u="sng" dirty="0">
                <a:solidFill>
                  <a:prstClr val="black"/>
                </a:solidFill>
                <a:latin typeface="Arial" panose="020B0604020202020204" pitchFamily="34" charset="0"/>
                <a:cs typeface="Arial" panose="020B0604020202020204" pitchFamily="34" charset="0"/>
              </a:rPr>
              <a:t>Berechtigte GoA (§ 683 S. 1 BGB)</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obj. Interesse = obj. nützlich für E als Eigentümer</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a:t>
            </a:r>
            <a:r>
              <a:rPr lang="de-DE" sz="2400" dirty="0" err="1">
                <a:solidFill>
                  <a:prstClr val="black"/>
                </a:solidFill>
                <a:latin typeface="Arial" panose="020B0604020202020204" pitchFamily="34" charset="0"/>
                <a:cs typeface="Arial" panose="020B0604020202020204" pitchFamily="34" charset="0"/>
              </a:rPr>
              <a:t>subj</a:t>
            </a:r>
            <a:r>
              <a:rPr lang="de-DE" sz="2400" dirty="0">
                <a:solidFill>
                  <a:prstClr val="black"/>
                </a:solidFill>
                <a:latin typeface="Arial" panose="020B0604020202020204" pitchFamily="34" charset="0"/>
                <a:cs typeface="Arial" panose="020B0604020202020204" pitchFamily="34" charset="0"/>
              </a:rPr>
              <a:t>. Wille von E egal, da § 679 BGB: „</a:t>
            </a:r>
            <a:r>
              <a:rPr lang="de-DE" sz="2400" i="1" dirty="0">
                <a:solidFill>
                  <a:prstClr val="black"/>
                </a:solidFill>
                <a:latin typeface="Arial" panose="020B0604020202020204" pitchFamily="34" charset="0"/>
                <a:cs typeface="Arial" panose="020B0604020202020204" pitchFamily="34" charset="0"/>
              </a:rPr>
              <a:t>Ein der Geschäftsführung entgegen-			stehender Wille des Geschäftsherrn kommt nicht in Betracht, wenn ohne 				die Geschäftsführung eine Pflicht des Geschäftsherrn, deren Erfüllung im 				öffentlichen Interesse liegt, oder eine gesetzliche Unterhaltspflicht des Ge-				</a:t>
            </a:r>
            <a:r>
              <a:rPr lang="de-DE" sz="2400" i="1" dirty="0" err="1">
                <a:solidFill>
                  <a:prstClr val="black"/>
                </a:solidFill>
                <a:latin typeface="Arial" panose="020B0604020202020204" pitchFamily="34" charset="0"/>
                <a:cs typeface="Arial" panose="020B0604020202020204" pitchFamily="34" charset="0"/>
              </a:rPr>
              <a:t>schäftsherrn</a:t>
            </a:r>
            <a:r>
              <a:rPr lang="de-DE" sz="2400" i="1" dirty="0">
                <a:solidFill>
                  <a:prstClr val="black"/>
                </a:solidFill>
                <a:latin typeface="Arial" panose="020B0604020202020204" pitchFamily="34" charset="0"/>
                <a:cs typeface="Arial" panose="020B0604020202020204" pitchFamily="34" charset="0"/>
              </a:rPr>
              <a:t> nicht rechtzeitig erfüllt werden würde.</a:t>
            </a:r>
            <a:r>
              <a:rPr lang="de-DE" sz="2400" dirty="0">
                <a:solidFill>
                  <a:prstClr val="black"/>
                </a:solidFill>
                <a:latin typeface="Arial" panose="020B0604020202020204" pitchFamily="34" charset="0"/>
                <a:cs typeface="Arial" panose="020B0604020202020204" pitchFamily="34" charset="0"/>
              </a:rPr>
              <a:t>“</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ABC97EA0-2EB1-3514-9AB5-D9F811318099}"/>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6" name="Rechteck 5">
            <a:extLst>
              <a:ext uri="{FF2B5EF4-FFF2-40B4-BE49-F238E27FC236}">
                <a16:creationId xmlns:a16="http://schemas.microsoft.com/office/drawing/2014/main" id="{3B9E6263-7C5D-2CA2-CD56-93905351B5DB}"/>
              </a:ext>
            </a:extLst>
          </p:cNvPr>
          <p:cNvSpPr/>
          <p:nvPr/>
        </p:nvSpPr>
        <p:spPr>
          <a:xfrm>
            <a:off x="1" y="102358"/>
            <a:ext cx="1892299" cy="6384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FALL 15</a:t>
            </a:r>
          </a:p>
        </p:txBody>
      </p:sp>
    </p:spTree>
    <p:extLst>
      <p:ext uri="{BB962C8B-B14F-4D97-AF65-F5344CB8AC3E}">
        <p14:creationId xmlns:p14="http://schemas.microsoft.com/office/powerpoint/2010/main" val="3913821072"/>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727403" cy="6389011"/>
          </a:xfrm>
          <a:prstGeom prst="rect">
            <a:avLst/>
          </a:prstGeom>
          <a:noFill/>
        </p:spPr>
        <p:txBody>
          <a:bodyPr wrap="square" lIns="180000" tIns="180000" rIns="180000" bIns="180000" rtlCol="0">
            <a:spAutoFit/>
          </a:bodyPr>
          <a:lstStyle/>
          <a:p>
            <a:pPr defTabSz="360000">
              <a:lnSpc>
                <a:spcPct val="150000"/>
              </a:lnSpc>
            </a:pPr>
            <a:r>
              <a:rPr lang="de-DE" sz="2400" dirty="0">
                <a:solidFill>
                  <a:prstClr val="black"/>
                </a:solidFill>
                <a:latin typeface="Arial" panose="020B0604020202020204" pitchFamily="34" charset="0"/>
                <a:cs typeface="Arial" panose="020B0604020202020204" pitchFamily="34" charset="0"/>
              </a:rPr>
              <a:t>e)		</a:t>
            </a:r>
            <a:r>
              <a:rPr lang="de-DE" sz="2400" u="sng" dirty="0">
                <a:solidFill>
                  <a:prstClr val="black"/>
                </a:solidFill>
                <a:latin typeface="Arial" panose="020B0604020202020204" pitchFamily="34" charset="0"/>
                <a:cs typeface="Arial" panose="020B0604020202020204" pitchFamily="34" charset="0"/>
              </a:rPr>
              <a:t>Kein Ausschluss</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 4 I Binnenschifffahrtsgesetz: keine Haftungsbeschränkung bei „Sportboot“</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f)		</a:t>
            </a:r>
            <a:r>
              <a:rPr lang="de-DE" sz="2400" u="sng" dirty="0">
                <a:solidFill>
                  <a:prstClr val="black"/>
                </a:solidFill>
                <a:latin typeface="Arial" panose="020B0604020202020204" pitchFamily="34" charset="0"/>
                <a:cs typeface="Arial" panose="020B0604020202020204" pitchFamily="34" charset="0"/>
              </a:rPr>
              <a:t>Erforderliche Aufwendungen (§ 670 BGB)</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Zahlung der BRD an U gemäß § 26 I 2 WaStrG, soweit rechtmäßige Inan-				</a:t>
            </a:r>
            <a:r>
              <a:rPr lang="de-DE" sz="2400" dirty="0" err="1">
                <a:solidFill>
                  <a:prstClr val="black"/>
                </a:solidFill>
                <a:latin typeface="Arial" panose="020B0604020202020204" pitchFamily="34" charset="0"/>
                <a:cs typeface="Arial" panose="020B0604020202020204" pitchFamily="34" charset="0"/>
              </a:rPr>
              <a:t>spruchnahme</a:t>
            </a:r>
            <a:r>
              <a:rPr lang="de-DE" sz="2400" dirty="0">
                <a:solidFill>
                  <a:prstClr val="black"/>
                </a:solidFill>
                <a:latin typeface="Arial" panose="020B0604020202020204" pitchFamily="34" charset="0"/>
                <a:cs typeface="Arial" panose="020B0604020202020204" pitchFamily="34" charset="0"/>
              </a:rPr>
              <a:t> des U als Notstandspflichtigen: </a:t>
            </a:r>
            <a:r>
              <a:rPr lang="de-DE" sz="2400" dirty="0" err="1">
                <a:solidFill>
                  <a:prstClr val="black"/>
                </a:solidFill>
                <a:latin typeface="Arial" panose="020B0604020202020204" pitchFamily="34" charset="0"/>
                <a:cs typeface="Arial" panose="020B0604020202020204" pitchFamily="34" charset="0"/>
              </a:rPr>
              <a:t>Inzidentprüfung</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pPr>
            <a:r>
              <a:rPr lang="de-DE" sz="2400" dirty="0" err="1">
                <a:solidFill>
                  <a:prstClr val="black"/>
                </a:solidFill>
                <a:latin typeface="Arial" panose="020B0604020202020204" pitchFamily="34" charset="0"/>
                <a:cs typeface="Arial" panose="020B0604020202020204" pitchFamily="34" charset="0"/>
              </a:rPr>
              <a:t>aa</a:t>
            </a: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RGL (für VA an U)</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 28 I WaStrG (Anordnungen zur Gefahrenabwehr)</a:t>
            </a:r>
          </a:p>
          <a:p>
            <a:pPr defTabSz="360000">
              <a:lnSpc>
                <a:spcPct val="150000"/>
              </a:lnSpc>
            </a:pPr>
            <a:r>
              <a:rPr lang="de-DE" sz="2400" dirty="0" err="1">
                <a:solidFill>
                  <a:prstClr val="black"/>
                </a:solidFill>
                <a:latin typeface="Arial" panose="020B0604020202020204" pitchFamily="34" charset="0"/>
                <a:cs typeface="Arial" panose="020B0604020202020204" pitchFamily="34" charset="0"/>
              </a:rPr>
              <a:t>bb</a:t>
            </a:r>
            <a:r>
              <a:rPr lang="de-DE" sz="2400" dirty="0">
                <a:solidFill>
                  <a:prstClr val="black"/>
                </a:solidFill>
                <a:latin typeface="Arial" panose="020B0604020202020204" pitchFamily="34" charset="0"/>
                <a:cs typeface="Arial" panose="020B0604020202020204" pitchFamily="34" charset="0"/>
              </a:rPr>
              <a:t>)	</a:t>
            </a:r>
            <a:r>
              <a:rPr lang="de-DE" sz="2400" u="sng" dirty="0" err="1">
                <a:solidFill>
                  <a:prstClr val="black"/>
                </a:solidFill>
                <a:latin typeface="Arial" panose="020B0604020202020204" pitchFamily="34" charset="0"/>
                <a:cs typeface="Arial" panose="020B0604020202020204" pitchFamily="34" charset="0"/>
              </a:rPr>
              <a:t>Vorauss</a:t>
            </a:r>
            <a:r>
              <a:rPr lang="de-DE" sz="2400" u="sng" dirty="0">
                <a:solidFill>
                  <a:prstClr val="black"/>
                </a:solidFill>
                <a:latin typeface="Arial" panose="020B0604020202020204" pitchFamily="34" charset="0"/>
                <a:cs typeface="Arial" panose="020B0604020202020204" pitchFamily="34" charset="0"/>
              </a:rPr>
              <a:t>. (materiell)</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(1)	</a:t>
            </a:r>
            <a:r>
              <a:rPr lang="de-DE" sz="2400" u="sng" dirty="0">
                <a:solidFill>
                  <a:prstClr val="black"/>
                </a:solidFill>
                <a:latin typeface="Arial" panose="020B0604020202020204" pitchFamily="34" charset="0"/>
                <a:cs typeface="Arial" panose="020B0604020202020204" pitchFamily="34" charset="0"/>
              </a:rPr>
              <a:t>Gefahrentatbestand i.S.v. § 30 I WaStrG</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Beeinträchtigung des für die Schifffahrt erforderlichen Zustands einer </a:t>
            </a:r>
            <a:r>
              <a:rPr lang="de-DE" sz="2400" dirty="0" err="1">
                <a:solidFill>
                  <a:prstClr val="black"/>
                </a:solidFill>
                <a:latin typeface="Arial" panose="020B0604020202020204" pitchFamily="34" charset="0"/>
                <a:cs typeface="Arial" panose="020B0604020202020204" pitchFamily="34" charset="0"/>
              </a:rPr>
              <a:t>Bun</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deswasserstraße</a:t>
            </a:r>
            <a:r>
              <a:rPr lang="de-DE" sz="2400" dirty="0">
                <a:solidFill>
                  <a:prstClr val="black"/>
                </a:solidFill>
                <a:latin typeface="Arial" panose="020B0604020202020204" pitchFamily="34" charset="0"/>
                <a:cs typeface="Arial" panose="020B0604020202020204" pitchFamily="34" charset="0"/>
              </a:rPr>
              <a:t> durch gesunkenes Fahrzeug (+)</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3DFE3683-5480-DFC3-DD92-920E224C812E}"/>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6" name="Rechteck 5">
            <a:extLst>
              <a:ext uri="{FF2B5EF4-FFF2-40B4-BE49-F238E27FC236}">
                <a16:creationId xmlns:a16="http://schemas.microsoft.com/office/drawing/2014/main" id="{BE78C74D-723D-19E7-673D-23EE75329A30}"/>
              </a:ext>
            </a:extLst>
          </p:cNvPr>
          <p:cNvSpPr/>
          <p:nvPr/>
        </p:nvSpPr>
        <p:spPr>
          <a:xfrm>
            <a:off x="1" y="102358"/>
            <a:ext cx="1892299" cy="6384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FALL 15</a:t>
            </a:r>
          </a:p>
        </p:txBody>
      </p:sp>
    </p:spTree>
    <p:extLst>
      <p:ext uri="{BB962C8B-B14F-4D97-AF65-F5344CB8AC3E}">
        <p14:creationId xmlns:p14="http://schemas.microsoft.com/office/powerpoint/2010/main" val="391671329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Effect transition="in" filter="fade">
                                      <p:cBhvr>
                                        <p:cTn id="56" dur="1000"/>
                                        <p:tgtEl>
                                          <p:spTgt spid="4">
                                            <p:txEl>
                                              <p:pRg st="8" end="8"/>
                                            </p:txEl>
                                          </p:spTgt>
                                        </p:tgtEl>
                                      </p:cBhvr>
                                    </p:animEffect>
                                    <p:anim calcmode="lin" valueType="num">
                                      <p:cBhvr>
                                        <p:cTn id="5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727403" cy="6389011"/>
          </a:xfrm>
          <a:prstGeom prst="rect">
            <a:avLst/>
          </a:prstGeom>
          <a:noFill/>
        </p:spPr>
        <p:txBody>
          <a:bodyPr wrap="square" lIns="180000" tIns="180000" rIns="180000" bIns="180000" rtlCol="0">
            <a:spAutoFit/>
          </a:bodyPr>
          <a:lstStyle/>
          <a:p>
            <a:pPr defTabSz="360000">
              <a:lnSpc>
                <a:spcPct val="150000"/>
              </a:lnSpc>
            </a:pPr>
            <a:r>
              <a:rPr lang="de-DE" sz="2400" dirty="0">
                <a:solidFill>
                  <a:prstClr val="black"/>
                </a:solidFill>
                <a:latin typeface="Arial" panose="020B0604020202020204" pitchFamily="34" charset="0"/>
                <a:cs typeface="Arial" panose="020B0604020202020204" pitchFamily="34" charset="0"/>
              </a:rPr>
              <a:t>(2)	</a:t>
            </a:r>
            <a:r>
              <a:rPr lang="de-DE" sz="2400" u="sng" dirty="0">
                <a:solidFill>
                  <a:prstClr val="black"/>
                </a:solidFill>
                <a:latin typeface="Arial" panose="020B0604020202020204" pitchFamily="34" charset="0"/>
                <a:cs typeface="Arial" panose="020B0604020202020204" pitchFamily="34" charset="0"/>
              </a:rPr>
              <a:t>Notstandspflicht von U i.S.v. § 26 I 1 WaStrG</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a:t>
            </a:r>
            <a:r>
              <a:rPr lang="de-DE" sz="2400" i="1" dirty="0">
                <a:solidFill>
                  <a:prstClr val="black"/>
                </a:solidFill>
                <a:latin typeface="Arial" panose="020B0604020202020204" pitchFamily="34" charset="0"/>
                <a:cs typeface="Arial" panose="020B0604020202020204" pitchFamily="34" charset="0"/>
              </a:rPr>
              <a:t>Zur Abwehr einer unmittelbar bevorstehenden Gefahr oder zur Beseitigung 			einer bereits eingetretenen Störung</a:t>
            </a:r>
            <a:r>
              <a:rPr lang="de-DE" sz="2400" dirty="0">
                <a:solidFill>
                  <a:prstClr val="black"/>
                </a:solidFill>
                <a:latin typeface="Arial" panose="020B0604020202020204" pitchFamily="34" charset="0"/>
                <a:cs typeface="Arial" panose="020B0604020202020204" pitchFamily="34" charset="0"/>
              </a:rPr>
              <a:t>“: (+), </a:t>
            </a:r>
            <a:r>
              <a:rPr lang="de-DE" sz="2400" u="sng" dirty="0">
                <a:solidFill>
                  <a:prstClr val="black"/>
                </a:solidFill>
                <a:latin typeface="Arial" panose="020B0604020202020204" pitchFamily="34" charset="0"/>
                <a:cs typeface="Arial" panose="020B0604020202020204" pitchFamily="34" charset="0"/>
              </a:rPr>
              <a:t>gesunkene Yacht</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a:t>
            </a:r>
            <a:r>
              <a:rPr lang="de-DE" sz="2400" i="1" dirty="0">
                <a:solidFill>
                  <a:prstClr val="black"/>
                </a:solidFill>
                <a:latin typeface="Arial" panose="020B0604020202020204" pitchFamily="34" charset="0"/>
                <a:cs typeface="Arial" panose="020B0604020202020204" pitchFamily="34" charset="0"/>
              </a:rPr>
              <a:t>a) nach § 25 verantwortliche Personen nicht in Anspruch genommen wer-				den können, b) Maßnahmen durch die Behörden der Wasserstraßen- und 				Schifffahrtsverwaltung des Bundes selbst oder durch beauftragte Dritte 					nicht möglich oder ausreichend sind</a:t>
            </a:r>
            <a:r>
              <a:rPr lang="de-DE" sz="2400" dirty="0">
                <a:solidFill>
                  <a:prstClr val="black"/>
                </a:solidFill>
                <a:latin typeface="Arial" panose="020B0604020202020204" pitchFamily="34" charset="0"/>
                <a:cs typeface="Arial" panose="020B0604020202020204" pitchFamily="34" charset="0"/>
              </a:rPr>
              <a:t>“: (+), </a:t>
            </a:r>
            <a:r>
              <a:rPr lang="de-DE" sz="2400" u="sng" dirty="0">
                <a:solidFill>
                  <a:prstClr val="black"/>
                </a:solidFill>
                <a:latin typeface="Arial" panose="020B0604020202020204" pitchFamily="34" charset="0"/>
                <a:cs typeface="Arial" panose="020B0604020202020204" pitchFamily="34" charset="0"/>
              </a:rPr>
              <a:t>doppelte Subsidiarität erfüllt</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a:t>
            </a:r>
            <a:r>
              <a:rPr lang="de-DE" sz="2400" i="1" dirty="0">
                <a:solidFill>
                  <a:prstClr val="black"/>
                </a:solidFill>
                <a:latin typeface="Arial" panose="020B0604020202020204" pitchFamily="34" charset="0"/>
                <a:cs typeface="Arial" panose="020B0604020202020204" pitchFamily="34" charset="0"/>
              </a:rPr>
              <a:t>c) die heranzuziehenden Personen ohne erhebliche eigene Gefahr oder 				Verletzung überwiegender anderweitiger Verpflichtungen in Anspruch </a:t>
            </a:r>
            <a:r>
              <a:rPr lang="de-DE" sz="2400" i="1" dirty="0" err="1">
                <a:solidFill>
                  <a:prstClr val="black"/>
                </a:solidFill>
                <a:latin typeface="Arial" panose="020B0604020202020204" pitchFamily="34" charset="0"/>
                <a:cs typeface="Arial" panose="020B0604020202020204" pitchFamily="34" charset="0"/>
              </a:rPr>
              <a:t>ge</a:t>
            </a:r>
            <a:r>
              <a:rPr lang="de-DE" sz="2400" i="1" dirty="0">
                <a:solidFill>
                  <a:prstClr val="black"/>
                </a:solidFill>
                <a:latin typeface="Arial" panose="020B0604020202020204" pitchFamily="34" charset="0"/>
                <a:cs typeface="Arial" panose="020B0604020202020204" pitchFamily="34" charset="0"/>
              </a:rPr>
              <a:t>-				</a:t>
            </a:r>
            <a:r>
              <a:rPr lang="de-DE" sz="2400" i="1" dirty="0" err="1">
                <a:solidFill>
                  <a:prstClr val="black"/>
                </a:solidFill>
                <a:latin typeface="Arial" panose="020B0604020202020204" pitchFamily="34" charset="0"/>
                <a:cs typeface="Arial" panose="020B0604020202020204" pitchFamily="34" charset="0"/>
              </a:rPr>
              <a:t>nommen</a:t>
            </a:r>
            <a:r>
              <a:rPr lang="de-DE" sz="2400" i="1" dirty="0">
                <a:solidFill>
                  <a:prstClr val="black"/>
                </a:solidFill>
                <a:latin typeface="Arial" panose="020B0604020202020204" pitchFamily="34" charset="0"/>
                <a:cs typeface="Arial" panose="020B0604020202020204" pitchFamily="34" charset="0"/>
              </a:rPr>
              <a:t> werden können</a:t>
            </a:r>
            <a:r>
              <a:rPr lang="de-DE" sz="2400" dirty="0">
                <a:solidFill>
                  <a:prstClr val="black"/>
                </a:solidFill>
                <a:latin typeface="Arial" panose="020B0604020202020204" pitchFamily="34" charset="0"/>
                <a:cs typeface="Arial" panose="020B0604020202020204" pitchFamily="34" charset="0"/>
              </a:rPr>
              <a:t>“: (+), </a:t>
            </a:r>
            <a:r>
              <a:rPr lang="de-DE" sz="2400" u="sng" dirty="0">
                <a:solidFill>
                  <a:prstClr val="black"/>
                </a:solidFill>
                <a:latin typeface="Arial" panose="020B0604020202020204" pitchFamily="34" charset="0"/>
                <a:cs typeface="Arial" panose="020B0604020202020204" pitchFamily="34" charset="0"/>
              </a:rPr>
              <a:t>bei U nur finanzielles Interesse an termin-</a:t>
            </a: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gerechter Erfüllung laufender Aufträge</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9DD2272F-4FE6-5FE5-32FE-881E75C64100}"/>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6" name="Rechteck 5">
            <a:extLst>
              <a:ext uri="{FF2B5EF4-FFF2-40B4-BE49-F238E27FC236}">
                <a16:creationId xmlns:a16="http://schemas.microsoft.com/office/drawing/2014/main" id="{4CDC0A78-7180-72A4-86E3-CD08D9B44C61}"/>
              </a:ext>
            </a:extLst>
          </p:cNvPr>
          <p:cNvSpPr/>
          <p:nvPr/>
        </p:nvSpPr>
        <p:spPr>
          <a:xfrm>
            <a:off x="1" y="102358"/>
            <a:ext cx="1892299" cy="6384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FALL 15</a:t>
            </a:r>
          </a:p>
        </p:txBody>
      </p:sp>
    </p:spTree>
    <p:extLst>
      <p:ext uri="{BB962C8B-B14F-4D97-AF65-F5344CB8AC3E}">
        <p14:creationId xmlns:p14="http://schemas.microsoft.com/office/powerpoint/2010/main" val="388282825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727403" cy="4727018"/>
          </a:xfrm>
          <a:prstGeom prst="rect">
            <a:avLst/>
          </a:prstGeom>
          <a:noFill/>
        </p:spPr>
        <p:txBody>
          <a:bodyPr wrap="square" lIns="180000" tIns="180000" rIns="180000" bIns="180000" rtlCol="0">
            <a:spAutoFit/>
          </a:bodyPr>
          <a:lstStyle/>
          <a:p>
            <a:pPr defTabSz="360000">
              <a:lnSpc>
                <a:spcPct val="150000"/>
              </a:lnSpc>
            </a:pPr>
            <a:r>
              <a:rPr lang="de-DE" sz="2400" dirty="0">
                <a:solidFill>
                  <a:prstClr val="black"/>
                </a:solidFill>
                <a:latin typeface="Arial" panose="020B0604020202020204" pitchFamily="34" charset="0"/>
                <a:cs typeface="Arial" panose="020B0604020202020204" pitchFamily="34" charset="0"/>
              </a:rPr>
              <a:t>cc)	</a:t>
            </a:r>
            <a:r>
              <a:rPr lang="de-DE" sz="2400" u="sng" dirty="0">
                <a:solidFill>
                  <a:prstClr val="black"/>
                </a:solidFill>
                <a:latin typeface="Arial" panose="020B0604020202020204" pitchFamily="34" charset="0"/>
                <a:cs typeface="Arial" panose="020B0604020202020204" pitchFamily="34" charset="0"/>
              </a:rPr>
              <a:t>RF</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Ermessen (§ 29 WaStrG): kein Fehler, insbes. keine Überschreitung wegen 			Unverhältnismäßigkeit bzgl. der Grundrechte von U (Art. 12 I, 14 I GG)</a:t>
            </a:r>
          </a:p>
          <a:p>
            <a:pPr defTabSz="360000">
              <a:lnSpc>
                <a:spcPct val="150000"/>
              </a:lnSpc>
            </a:pPr>
            <a:r>
              <a:rPr lang="de-DE" sz="2400" dirty="0" err="1">
                <a:solidFill>
                  <a:prstClr val="black"/>
                </a:solidFill>
                <a:latin typeface="Arial" panose="020B0604020202020204" pitchFamily="34" charset="0"/>
                <a:cs typeface="Arial" panose="020B0604020202020204" pitchFamily="34" charset="0"/>
              </a:rPr>
              <a:t>dd</a:t>
            </a:r>
            <a:r>
              <a:rPr lang="de-DE" sz="2400" dirty="0">
                <a:solidFill>
                  <a:prstClr val="black"/>
                </a:solidFill>
                <a:latin typeface="Arial" panose="020B0604020202020204" pitchFamily="34" charset="0"/>
                <a:cs typeface="Arial" panose="020B0604020202020204" pitchFamily="34" charset="0"/>
              </a:rPr>
              <a:t>)	</a:t>
            </a:r>
            <a:r>
              <a:rPr lang="de-DE" sz="2400" u="sng" dirty="0" err="1">
                <a:solidFill>
                  <a:prstClr val="black"/>
                </a:solidFill>
                <a:latin typeface="Arial" panose="020B0604020202020204" pitchFamily="34" charset="0"/>
                <a:cs typeface="Arial" panose="020B0604020202020204" pitchFamily="34" charset="0"/>
              </a:rPr>
              <a:t>Zw</a:t>
            </a:r>
            <a:r>
              <a:rPr lang="de-DE" sz="2400" u="sng" dirty="0">
                <a:solidFill>
                  <a:prstClr val="black"/>
                </a:solidFill>
                <a:latin typeface="Arial" panose="020B0604020202020204" pitchFamily="34" charset="0"/>
                <a:cs typeface="Arial" panose="020B0604020202020204" pitchFamily="34" charset="0"/>
              </a:rPr>
              <a:t>-Erg.</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Asp. U gegen BRD aus § 26 I 2 WaStrG (+)</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erforderliche Aufwendungen i.S.v. § 670 BGB (+)</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g)		</a:t>
            </a:r>
            <a:r>
              <a:rPr lang="de-DE" sz="2400" u="sng" dirty="0">
                <a:solidFill>
                  <a:prstClr val="black"/>
                </a:solidFill>
                <a:latin typeface="Arial" panose="020B0604020202020204" pitchFamily="34" charset="0"/>
                <a:cs typeface="Arial" panose="020B0604020202020204" pitchFamily="34" charset="0"/>
              </a:rPr>
              <a:t>Zw.-Erg.</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a:t>
            </a:r>
            <a:r>
              <a:rPr lang="de-DE" sz="2400" dirty="0" err="1">
                <a:solidFill>
                  <a:prstClr val="black"/>
                </a:solidFill>
                <a:latin typeface="Arial" panose="020B0604020202020204" pitchFamily="34" charset="0"/>
                <a:cs typeface="Arial" panose="020B0604020202020204" pitchFamily="34" charset="0"/>
              </a:rPr>
              <a:t>Vorauss</a:t>
            </a:r>
            <a:r>
              <a:rPr lang="de-DE" sz="2400" dirty="0">
                <a:solidFill>
                  <a:prstClr val="black"/>
                </a:solidFill>
                <a:latin typeface="Arial" panose="020B0604020202020204" pitchFamily="34" charset="0"/>
                <a:cs typeface="Arial" panose="020B0604020202020204" pitchFamily="34" charset="0"/>
              </a:rPr>
              <a:t>. der echten berechtigten GoA (+)</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6FAFD731-2EE2-28E1-0888-6CC4B247C836}"/>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6" name="Rechteck 5">
            <a:extLst>
              <a:ext uri="{FF2B5EF4-FFF2-40B4-BE49-F238E27FC236}">
                <a16:creationId xmlns:a16="http://schemas.microsoft.com/office/drawing/2014/main" id="{28395A1F-4CFD-9CC0-986D-646A5901B715}"/>
              </a:ext>
            </a:extLst>
          </p:cNvPr>
          <p:cNvSpPr/>
          <p:nvPr/>
        </p:nvSpPr>
        <p:spPr>
          <a:xfrm>
            <a:off x="1" y="102358"/>
            <a:ext cx="1892299" cy="6384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FALL 15</a:t>
            </a:r>
          </a:p>
        </p:txBody>
      </p:sp>
    </p:spTree>
    <p:extLst>
      <p:ext uri="{BB962C8B-B14F-4D97-AF65-F5344CB8AC3E}">
        <p14:creationId xmlns:p14="http://schemas.microsoft.com/office/powerpoint/2010/main" val="195561257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887200" cy="6389011"/>
          </a:xfrm>
          <a:prstGeom prst="rect">
            <a:avLst/>
          </a:prstGeom>
          <a:noFill/>
        </p:spPr>
        <p:txBody>
          <a:bodyPr wrap="square" lIns="180000" tIns="180000" rIns="180000" bIns="180000" rtlCol="0">
            <a:sp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3</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Anspruchsinhalt</a:t>
            </a:r>
          </a:p>
          <a:p>
            <a:pPr defTabSz="360000">
              <a:lnSpc>
                <a:spcPct val="150000"/>
              </a:lnSpc>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 </a:t>
            </a:r>
            <a:r>
              <a:rPr lang="de-DE" sz="2400" u="sng" dirty="0">
                <a:solidFill>
                  <a:prstClr val="black"/>
                </a:solidFill>
                <a:latin typeface="Arial" panose="020B0604020202020204" pitchFamily="34" charset="0"/>
                <a:cs typeface="Arial" panose="020B0604020202020204" pitchFamily="34" charset="0"/>
              </a:rPr>
              <a:t>Sekundärebene</a:t>
            </a:r>
            <a:r>
              <a:rPr lang="de-DE" sz="2400" dirty="0">
                <a:solidFill>
                  <a:prstClr val="black"/>
                </a:solidFill>
                <a:latin typeface="Arial" panose="020B0604020202020204" pitchFamily="34" charset="0"/>
                <a:cs typeface="Arial" panose="020B0604020202020204" pitchFamily="34" charset="0"/>
              </a:rPr>
              <a:t>: Gerechtigkeit (Art. 20 III GG), ex </a:t>
            </a:r>
            <a:r>
              <a:rPr lang="de-DE" sz="2400" dirty="0" err="1">
                <a:latin typeface="Arial" panose="020B0604020202020204" pitchFamily="34" charset="0"/>
                <a:cs typeface="Arial" panose="020B0604020202020204" pitchFamily="34" charset="0"/>
              </a:rPr>
              <a:t>post</a:t>
            </a:r>
            <a:r>
              <a:rPr lang="de-DE" sz="2400" dirty="0">
                <a:latin typeface="Arial" panose="020B0604020202020204" pitchFamily="34" charset="0"/>
                <a:cs typeface="Arial" panose="020B0604020202020204" pitchFamily="34" charset="0"/>
              </a:rPr>
              <a:t> Sicht, kein Zeitdruck</a:t>
            </a:r>
          </a:p>
          <a:p>
            <a:pPr lvl="0" defTabSz="360000">
              <a:lnSpc>
                <a:spcPct val="150000"/>
              </a:lnSpc>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Höhe verhältnismäßig?</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lvl="0" defTabSz="360000">
              <a:lnSpc>
                <a:spcPct val="150000"/>
              </a:lnSpc>
            </a:pPr>
            <a:r>
              <a:rPr lang="de-DE" sz="2400" dirty="0">
                <a:solidFill>
                  <a:prstClr val="black"/>
                </a:solidFill>
                <a:latin typeface="Arial" panose="020B0604020202020204" pitchFamily="34" charset="0"/>
                <a:cs typeface="Arial" panose="020B0604020202020204" pitchFamily="34" charset="0"/>
              </a:rPr>
              <a:t>		</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 ist</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durch unbekannte Dritte unfreiwillig zum Störer geworden: Yacht war					ordnungsgemäß vertäut </a:t>
            </a:r>
            <a:r>
              <a:rPr lang="de-DE" sz="2400" baseline="0" dirty="0">
                <a:solidFill>
                  <a:prstClr val="black"/>
                </a:solidFill>
                <a:latin typeface="Arial" panose="020B0604020202020204" pitchFamily="34" charset="0"/>
                <a:cs typeface="Arial" panose="020B0604020202020204" pitchFamily="34" charset="0"/>
              </a:rPr>
              <a:t>(„gestörte Privatnützigkeit“ / „gestörter</a:t>
            </a:r>
            <a:r>
              <a:rPr lang="de-DE" sz="2400" dirty="0">
                <a:solidFill>
                  <a:prstClr val="black"/>
                </a:solidFill>
                <a:latin typeface="Arial" panose="020B0604020202020204" pitchFamily="34" charset="0"/>
                <a:cs typeface="Arial" panose="020B0604020202020204" pitchFamily="34" charset="0"/>
              </a:rPr>
              <a:t> Störer“)</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Art. 14 II GG: „</a:t>
            </a:r>
            <a:r>
              <a:rPr kumimoji="0" lang="de-DE" sz="24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Eigentum verpflichtet</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(Sozialbindung des Eigentums)</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Wertung</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aus § 4 I Binnenschifffahrtsgesetz</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100 % des Verkehrswerts nicht überschritten</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E soll nicht besser stehen als bei Vertrag mit U (dann auch keine Kürzung)</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ansonsten Kosten bei Staat (Allgemeinheit), da Dritte unbekannt</a:t>
            </a: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4</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Ergebnis</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Anspruch</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aus </a:t>
            </a:r>
            <a:r>
              <a:rPr kumimoji="0" lang="de-DE" sz="2400" b="0" i="0" u="none" strike="noStrike" kern="1200" cap="none" spc="0" normalizeH="0" noProof="0" dirty="0" err="1">
                <a:ln>
                  <a:noFill/>
                </a:ln>
                <a:solidFill>
                  <a:prstClr val="black"/>
                </a:solidFill>
                <a:effectLst/>
                <a:uLnTx/>
                <a:uFillTx/>
                <a:latin typeface="Arial" panose="020B0604020202020204" pitchFamily="34" charset="0"/>
                <a:ea typeface="+mn-ea"/>
                <a:cs typeface="Arial" panose="020B0604020202020204" pitchFamily="34" charset="0"/>
              </a:rPr>
              <a:t>öff</a:t>
            </a:r>
            <a:r>
              <a:rPr kumimoji="0" lang="de-DE" sz="2400" b="0" i="0" u="none" strike="noStrike" kern="1200" cap="none" spc="0" normalizeH="0" noProof="0">
                <a:ln>
                  <a:noFill/>
                </a:ln>
                <a:solidFill>
                  <a:prstClr val="black"/>
                </a:solidFill>
                <a:effectLst/>
                <a:uLnTx/>
                <a:uFillTx/>
                <a:latin typeface="Arial" panose="020B0604020202020204" pitchFamily="34" charset="0"/>
                <a:ea typeface="+mn-ea"/>
                <a:cs typeface="Arial" panose="020B0604020202020204" pitchFamily="34" charset="0"/>
              </a:rPr>
              <a:t>.-rechtlicher </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GoA (+), d.h. Klage begründet</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Foliennummernplatzhalter 1">
            <a:extLst>
              <a:ext uri="{FF2B5EF4-FFF2-40B4-BE49-F238E27FC236}">
                <a16:creationId xmlns:a16="http://schemas.microsoft.com/office/drawing/2014/main" id="{64866F5A-B9F8-4405-B1C7-8CCA4B07FC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D9246558-E278-A08D-02CA-F6421151513D}"/>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6" name="Rechteck 5">
            <a:extLst>
              <a:ext uri="{FF2B5EF4-FFF2-40B4-BE49-F238E27FC236}">
                <a16:creationId xmlns:a16="http://schemas.microsoft.com/office/drawing/2014/main" id="{17F609A5-A36E-4F21-8BD6-710FCA48DA82}"/>
              </a:ext>
            </a:extLst>
          </p:cNvPr>
          <p:cNvSpPr/>
          <p:nvPr/>
        </p:nvSpPr>
        <p:spPr>
          <a:xfrm>
            <a:off x="1" y="102358"/>
            <a:ext cx="1892299" cy="6384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POR</a:t>
            </a:r>
          </a:p>
          <a:p>
            <a:pPr algn="ctr"/>
            <a:r>
              <a:rPr lang="de-DE" dirty="0"/>
              <a:t>FALL 15</a:t>
            </a:r>
          </a:p>
        </p:txBody>
      </p:sp>
    </p:spTree>
    <p:extLst>
      <p:ext uri="{BB962C8B-B14F-4D97-AF65-F5344CB8AC3E}">
        <p14:creationId xmlns:p14="http://schemas.microsoft.com/office/powerpoint/2010/main" val="3065076387"/>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Effect transition="in" filter="fade">
                                      <p:cBhvr>
                                        <p:cTn id="56" dur="1000"/>
                                        <p:tgtEl>
                                          <p:spTgt spid="4">
                                            <p:txEl>
                                              <p:pRg st="8" end="8"/>
                                            </p:txEl>
                                          </p:spTgt>
                                        </p:tgtEl>
                                      </p:cBhvr>
                                    </p:animEffect>
                                    <p:anim calcmode="lin" valueType="num">
                                      <p:cBhvr>
                                        <p:cTn id="5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4">
                                            <p:txEl>
                                              <p:pRg st="9" end="9"/>
                                            </p:txEl>
                                          </p:spTgt>
                                        </p:tgtEl>
                                        <p:attrNameLst>
                                          <p:attrName>style.visibility</p:attrName>
                                        </p:attrNameLst>
                                      </p:cBhvr>
                                      <p:to>
                                        <p:strVal val="visible"/>
                                      </p:to>
                                    </p:set>
                                    <p:animEffect transition="in" filter="fade">
                                      <p:cBhvr>
                                        <p:cTn id="63" dur="1000"/>
                                        <p:tgtEl>
                                          <p:spTgt spid="4">
                                            <p:txEl>
                                              <p:pRg st="9" end="9"/>
                                            </p:txEl>
                                          </p:spTgt>
                                        </p:tgtEl>
                                      </p:cBhvr>
                                    </p:animEffect>
                                    <p:anim calcmode="lin" valueType="num">
                                      <p:cBhvr>
                                        <p:cTn id="64"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360000" tIns="360000" rIns="360000" bIns="360000" rtlCol="0">
        <a:noAutofit/>
      </a:bodyPr>
      <a:lstStyle>
        <a:defPPr algn="ctr">
          <a:defRPr sz="24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enutzerdefiniertes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2504</Words>
  <Application>Microsoft Office PowerPoint</Application>
  <PresentationFormat>Breitbild</PresentationFormat>
  <Paragraphs>227</Paragraphs>
  <Slides>19</Slides>
  <Notes>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19</vt:i4>
      </vt:variant>
    </vt:vector>
  </HeadingPairs>
  <TitlesOfParts>
    <vt:vector size="25" baseType="lpstr">
      <vt:lpstr>Arial</vt:lpstr>
      <vt:lpstr>Calibri</vt:lpstr>
      <vt:lpstr>Calibri Light</vt:lpstr>
      <vt:lpstr>Frutiger</vt:lpstr>
      <vt:lpstr>Office</vt:lpstr>
      <vt:lpstr>Benutzerdefiniertes Design</vt:lpstr>
      <vt:lpstr>POR  Kurseinheit 15</vt:lpstr>
      <vt:lpstr>PowerPoint-Präsentation</vt:lpstr>
      <vt:lpstr>PowerPoint-Präsentation</vt:lpstr>
      <vt:lpstr>POR  FALL 15 – Die gesunkene Yacht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Stefan Middel</dc:creator>
  <cp:lastModifiedBy>Jana Panten</cp:lastModifiedBy>
  <cp:revision>1153</cp:revision>
  <dcterms:created xsi:type="dcterms:W3CDTF">2020-03-20T12:42:26Z</dcterms:created>
  <dcterms:modified xsi:type="dcterms:W3CDTF">2026-07-21T08:36:37Z</dcterms:modified>
</cp:coreProperties>
</file>