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5"/>
  </p:notesMasterIdLst>
  <p:sldIdLst>
    <p:sldId id="256" r:id="rId3"/>
    <p:sldId id="313" r:id="rId4"/>
    <p:sldId id="459" r:id="rId5"/>
    <p:sldId id="422" r:id="rId6"/>
    <p:sldId id="375" r:id="rId7"/>
    <p:sldId id="440" r:id="rId8"/>
    <p:sldId id="439" r:id="rId9"/>
    <p:sldId id="345" r:id="rId10"/>
    <p:sldId id="347" r:id="rId11"/>
    <p:sldId id="441" r:id="rId12"/>
    <p:sldId id="442" r:id="rId13"/>
    <p:sldId id="349" r:id="rId14"/>
    <p:sldId id="443" r:id="rId15"/>
    <p:sldId id="444" r:id="rId16"/>
    <p:sldId id="445" r:id="rId17"/>
    <p:sldId id="460" r:id="rId18"/>
    <p:sldId id="446" r:id="rId19"/>
    <p:sldId id="447" r:id="rId20"/>
    <p:sldId id="448" r:id="rId21"/>
    <p:sldId id="449" r:id="rId22"/>
    <p:sldId id="450" r:id="rId23"/>
    <p:sldId id="451" r:id="rId2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9EFE17A2-1C6D-4BAC-89BB-45BAE9360C60}">
          <p14:sldIdLst>
            <p14:sldId id="256"/>
          </p14:sldIdLst>
        </p14:section>
        <p14:section name="Abschnitt ohne Titel" id="{829043A9-710D-4005-AA1E-42AE4A314CFE}">
          <p14:sldIdLst>
            <p14:sldId id="313"/>
            <p14:sldId id="459"/>
            <p14:sldId id="422"/>
            <p14:sldId id="375"/>
            <p14:sldId id="440"/>
            <p14:sldId id="439"/>
            <p14:sldId id="345"/>
            <p14:sldId id="347"/>
            <p14:sldId id="441"/>
            <p14:sldId id="442"/>
            <p14:sldId id="349"/>
            <p14:sldId id="443"/>
            <p14:sldId id="444"/>
            <p14:sldId id="445"/>
            <p14:sldId id="460"/>
            <p14:sldId id="446"/>
            <p14:sldId id="447"/>
            <p14:sldId id="448"/>
            <p14:sldId id="449"/>
            <p14:sldId id="450"/>
            <p14:sldId id="451"/>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756" autoAdjust="0"/>
    <p:restoredTop sz="94125" autoAdjust="0"/>
  </p:normalViewPr>
  <p:slideViewPr>
    <p:cSldViewPr snapToGrid="0">
      <p:cViewPr varScale="1">
        <p:scale>
          <a:sx n="109" d="100"/>
          <a:sy n="109" d="100"/>
        </p:scale>
        <p:origin x="120" y="28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C3188154-3756-4998-83BE-22B04C3FFB43}" type="datetimeFigureOut">
              <a:rPr lang="de-DE" smtClean="0"/>
              <a:t>22.06.2026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EB7D0E-E143-4CE0-BD27-A29FC720FDB6}" type="slidenum">
              <a:rPr lang="de-DE" smtClean="0"/>
              <a:t>‹Nr.›</a:t>
            </a:fld>
            <a:endParaRPr lang="de-DE"/>
          </a:p>
        </p:txBody>
      </p:sp>
    </p:spTree>
    <p:extLst>
      <p:ext uri="{BB962C8B-B14F-4D97-AF65-F5344CB8AC3E}">
        <p14:creationId xmlns:p14="http://schemas.microsoft.com/office/powerpoint/2010/main" val="34952397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049600-72A7-4AD0-A597-B68FCDEF321A}"/>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76C4C722-DAEF-4747-A08E-06E9ABB346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FFC6E9CE-6140-4A9D-8C66-469B5BD48B65}"/>
              </a:ext>
            </a:extLst>
          </p:cNvPr>
          <p:cNvSpPr>
            <a:spLocks noGrp="1"/>
          </p:cNvSpPr>
          <p:nvPr>
            <p:ph type="dt" sz="half" idx="10"/>
          </p:nvPr>
        </p:nvSpPr>
        <p:spPr>
          <a:xfrm>
            <a:off x="838200" y="6356350"/>
            <a:ext cx="2743200" cy="365125"/>
          </a:xfrm>
          <a:prstGeom prst="rect">
            <a:avLst/>
          </a:prstGeom>
        </p:spPr>
        <p:txBody>
          <a:bodyPr/>
          <a:lstStyle/>
          <a:p>
            <a:fld id="{29E4C3DA-4B09-4BC0-ACDA-8B2FEED1F2C3}" type="datetime1">
              <a:rPr lang="de-DE" smtClean="0"/>
              <a:t>22.06.2026</a:t>
            </a:fld>
            <a:endParaRPr lang="de-DE"/>
          </a:p>
        </p:txBody>
      </p:sp>
      <p:sp>
        <p:nvSpPr>
          <p:cNvPr id="5" name="Fußzeilenplatzhalter 4">
            <a:extLst>
              <a:ext uri="{FF2B5EF4-FFF2-40B4-BE49-F238E27FC236}">
                <a16:creationId xmlns:a16="http://schemas.microsoft.com/office/drawing/2014/main" id="{0C743247-B6E4-41B1-B9D9-D10C9F38147D}"/>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F1CDBF26-4062-411B-904A-2D4B45A70290}"/>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1092726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A22B41-7686-4265-AEA9-987C85E1DC84}"/>
              </a:ext>
            </a:extLst>
          </p:cNvPr>
          <p:cNvSpPr>
            <a:spLocks noGrp="1"/>
          </p:cNvSpPr>
          <p:nvPr>
            <p:ph type="title"/>
          </p:nvPr>
        </p:nvSpPr>
        <p:spPr>
          <a:xfrm>
            <a:off x="838200" y="365125"/>
            <a:ext cx="10515600" cy="1325563"/>
          </a:xfrm>
          <a:prstGeom prst="rect">
            <a:avLst/>
          </a:prstGeom>
        </p:spPr>
        <p:txBody>
          <a:bodyPr/>
          <a:lstStyle/>
          <a:p>
            <a:r>
              <a:rPr lang="de-DE"/>
              <a:t>Mastertitelformat bearbeiten</a:t>
            </a:r>
          </a:p>
        </p:txBody>
      </p:sp>
      <p:sp>
        <p:nvSpPr>
          <p:cNvPr id="3" name="Inhaltsplatzhalter 2">
            <a:extLst>
              <a:ext uri="{FF2B5EF4-FFF2-40B4-BE49-F238E27FC236}">
                <a16:creationId xmlns:a16="http://schemas.microsoft.com/office/drawing/2014/main" id="{323269E8-5A39-48D0-A114-5918432A6794}"/>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45B0C1A-E376-4056-B2B8-FCEC6E20EC56}"/>
              </a:ext>
            </a:extLst>
          </p:cNvPr>
          <p:cNvSpPr>
            <a:spLocks noGrp="1"/>
          </p:cNvSpPr>
          <p:nvPr>
            <p:ph type="dt" sz="half" idx="10"/>
          </p:nvPr>
        </p:nvSpPr>
        <p:spPr>
          <a:xfrm>
            <a:off x="838200" y="6356350"/>
            <a:ext cx="2743200" cy="365125"/>
          </a:xfrm>
          <a:prstGeom prst="rect">
            <a:avLst/>
          </a:prstGeom>
        </p:spPr>
        <p:txBody>
          <a:bodyPr/>
          <a:lstStyle/>
          <a:p>
            <a:fld id="{D83BC0BF-3DB2-42F5-925D-80DEF3E1FF73}" type="datetime1">
              <a:rPr lang="de-DE" smtClean="0"/>
              <a:t>22.06.2026</a:t>
            </a:fld>
            <a:endParaRPr lang="de-DE"/>
          </a:p>
        </p:txBody>
      </p:sp>
      <p:sp>
        <p:nvSpPr>
          <p:cNvPr id="5" name="Fußzeilenplatzhalter 4">
            <a:extLst>
              <a:ext uri="{FF2B5EF4-FFF2-40B4-BE49-F238E27FC236}">
                <a16:creationId xmlns:a16="http://schemas.microsoft.com/office/drawing/2014/main" id="{F85E464F-9160-4D30-97E0-C4035CBA2193}"/>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8C228D07-DDD8-4E7D-99E0-5ABF489EC813}"/>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3946495408"/>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95B535-F8F1-4462-9DA2-F2A5C87D8C9C}"/>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7EC5DC71-1613-49E4-9471-00C5D2C5607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7F9FF71F-0484-47D8-936D-0E52F0E75121}"/>
              </a:ext>
            </a:extLst>
          </p:cNvPr>
          <p:cNvSpPr>
            <a:spLocks noGrp="1"/>
          </p:cNvSpPr>
          <p:nvPr>
            <p:ph type="dt" sz="half" idx="10"/>
          </p:nvPr>
        </p:nvSpPr>
        <p:spPr>
          <a:xfrm>
            <a:off x="838200" y="6356350"/>
            <a:ext cx="2743200" cy="365125"/>
          </a:xfrm>
          <a:prstGeom prst="rect">
            <a:avLst/>
          </a:prstGeom>
        </p:spPr>
        <p:txBody>
          <a:bodyPr/>
          <a:lstStyle/>
          <a:p>
            <a:fld id="{5CA5721B-801C-4113-8896-9566CBC2B043}" type="datetime1">
              <a:rPr lang="de-DE" smtClean="0"/>
              <a:t>22.06.2026</a:t>
            </a:fld>
            <a:endParaRPr lang="de-DE"/>
          </a:p>
        </p:txBody>
      </p:sp>
      <p:sp>
        <p:nvSpPr>
          <p:cNvPr id="5" name="Fußzeilenplatzhalter 4">
            <a:extLst>
              <a:ext uri="{FF2B5EF4-FFF2-40B4-BE49-F238E27FC236}">
                <a16:creationId xmlns:a16="http://schemas.microsoft.com/office/drawing/2014/main" id="{5EE6D419-25BD-4A34-9CFA-0CAC2BFC5CEF}"/>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92C6CFA0-0C43-4E53-B2F7-E21836216566}"/>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22529887"/>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5DECDC-2CAF-492A-A820-54F3419920DB}"/>
              </a:ext>
            </a:extLst>
          </p:cNvPr>
          <p:cNvSpPr>
            <a:spLocks noGrp="1"/>
          </p:cNvSpPr>
          <p:nvPr>
            <p:ph type="title"/>
          </p:nvPr>
        </p:nvSpPr>
        <p:spPr>
          <a:xfrm>
            <a:off x="838200" y="365125"/>
            <a:ext cx="10515600" cy="1325563"/>
          </a:xfrm>
          <a:prstGeom prst="rect">
            <a:avLst/>
          </a:prstGeom>
        </p:spPr>
        <p:txBody>
          <a:bodyPr/>
          <a:lstStyle/>
          <a:p>
            <a:r>
              <a:rPr lang="de-DE"/>
              <a:t>Mastertitelformat bearbeiten</a:t>
            </a:r>
          </a:p>
        </p:txBody>
      </p:sp>
      <p:sp>
        <p:nvSpPr>
          <p:cNvPr id="3" name="Inhaltsplatzhalter 2">
            <a:extLst>
              <a:ext uri="{FF2B5EF4-FFF2-40B4-BE49-F238E27FC236}">
                <a16:creationId xmlns:a16="http://schemas.microsoft.com/office/drawing/2014/main" id="{C4913A42-88C8-41F3-AF00-2B2ED11ABE42}"/>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4267D310-667B-4503-A485-4D6E09E6C84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C3A4DBDE-80C3-4919-B15B-0AA55FE4F551}"/>
              </a:ext>
            </a:extLst>
          </p:cNvPr>
          <p:cNvSpPr>
            <a:spLocks noGrp="1"/>
          </p:cNvSpPr>
          <p:nvPr>
            <p:ph type="dt" sz="half" idx="10"/>
          </p:nvPr>
        </p:nvSpPr>
        <p:spPr>
          <a:xfrm>
            <a:off x="838200" y="6356350"/>
            <a:ext cx="2743200" cy="365125"/>
          </a:xfrm>
          <a:prstGeom prst="rect">
            <a:avLst/>
          </a:prstGeom>
        </p:spPr>
        <p:txBody>
          <a:bodyPr/>
          <a:lstStyle/>
          <a:p>
            <a:fld id="{A2FD46D2-2D2D-4BC1-A0AD-7155509AB19E}" type="datetime1">
              <a:rPr lang="de-DE" smtClean="0"/>
              <a:t>22.06.2026</a:t>
            </a:fld>
            <a:endParaRPr lang="de-DE"/>
          </a:p>
        </p:txBody>
      </p:sp>
      <p:sp>
        <p:nvSpPr>
          <p:cNvPr id="6" name="Fußzeilenplatzhalter 5">
            <a:extLst>
              <a:ext uri="{FF2B5EF4-FFF2-40B4-BE49-F238E27FC236}">
                <a16:creationId xmlns:a16="http://schemas.microsoft.com/office/drawing/2014/main" id="{23D0571E-947C-4EEC-82B5-B57090FB88D8}"/>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7" name="Foliennummernplatzhalter 6">
            <a:extLst>
              <a:ext uri="{FF2B5EF4-FFF2-40B4-BE49-F238E27FC236}">
                <a16:creationId xmlns:a16="http://schemas.microsoft.com/office/drawing/2014/main" id="{CD696F84-494B-446C-AC4F-365494261891}"/>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2159569636"/>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C1C871-DF33-49E6-ADB3-7FB19C78285E}"/>
              </a:ext>
            </a:extLst>
          </p:cNvPr>
          <p:cNvSpPr>
            <a:spLocks noGrp="1"/>
          </p:cNvSpPr>
          <p:nvPr>
            <p:ph type="title"/>
          </p:nvPr>
        </p:nvSpPr>
        <p:spPr>
          <a:xfrm>
            <a:off x="839788" y="365125"/>
            <a:ext cx="10515600" cy="1325563"/>
          </a:xfrm>
          <a:prstGeom prst="rect">
            <a:avLst/>
          </a:prstGeom>
        </p:spPr>
        <p:txBody>
          <a:bodyPr/>
          <a:lstStyle/>
          <a:p>
            <a:r>
              <a:rPr lang="de-DE"/>
              <a:t>Mastertitelformat bearbeiten</a:t>
            </a:r>
          </a:p>
        </p:txBody>
      </p:sp>
      <p:sp>
        <p:nvSpPr>
          <p:cNvPr id="3" name="Textplatzhalter 2">
            <a:extLst>
              <a:ext uri="{FF2B5EF4-FFF2-40B4-BE49-F238E27FC236}">
                <a16:creationId xmlns:a16="http://schemas.microsoft.com/office/drawing/2014/main" id="{3B8388D8-174F-472A-84AF-BA5D9B5ABA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0FB24BBB-0585-4331-85FB-C45BB7BD09CA}"/>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AA65954F-8A36-4E91-A935-382A4591A0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326447BD-652A-4799-82A3-168060CEFA1A}"/>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C5BDDDFE-0B79-46A7-96C9-422FDD820E66}"/>
              </a:ext>
            </a:extLst>
          </p:cNvPr>
          <p:cNvSpPr>
            <a:spLocks noGrp="1"/>
          </p:cNvSpPr>
          <p:nvPr>
            <p:ph type="dt" sz="half" idx="10"/>
          </p:nvPr>
        </p:nvSpPr>
        <p:spPr>
          <a:xfrm>
            <a:off x="838200" y="6356350"/>
            <a:ext cx="2743200" cy="365125"/>
          </a:xfrm>
          <a:prstGeom prst="rect">
            <a:avLst/>
          </a:prstGeom>
        </p:spPr>
        <p:txBody>
          <a:bodyPr/>
          <a:lstStyle/>
          <a:p>
            <a:fld id="{E1AB3263-A696-4475-B969-77B2EA96A704}" type="datetime1">
              <a:rPr lang="de-DE" smtClean="0"/>
              <a:t>22.06.2026</a:t>
            </a:fld>
            <a:endParaRPr lang="de-DE"/>
          </a:p>
        </p:txBody>
      </p:sp>
      <p:sp>
        <p:nvSpPr>
          <p:cNvPr id="8" name="Fußzeilenplatzhalter 7">
            <a:extLst>
              <a:ext uri="{FF2B5EF4-FFF2-40B4-BE49-F238E27FC236}">
                <a16:creationId xmlns:a16="http://schemas.microsoft.com/office/drawing/2014/main" id="{82B8FB52-EFF1-483E-9D8B-28892F480CC2}"/>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9" name="Foliennummernplatzhalter 8">
            <a:extLst>
              <a:ext uri="{FF2B5EF4-FFF2-40B4-BE49-F238E27FC236}">
                <a16:creationId xmlns:a16="http://schemas.microsoft.com/office/drawing/2014/main" id="{7D7C62B7-F3AD-4072-AA98-C8F9153CE363}"/>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3113731468"/>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38DAD1-98DC-4AAE-B855-686ABA3B492C}"/>
              </a:ext>
            </a:extLst>
          </p:cNvPr>
          <p:cNvSpPr>
            <a:spLocks noGrp="1"/>
          </p:cNvSpPr>
          <p:nvPr>
            <p:ph type="title"/>
          </p:nvPr>
        </p:nvSpPr>
        <p:spPr>
          <a:xfrm>
            <a:off x="838200" y="365125"/>
            <a:ext cx="10515600" cy="1325563"/>
          </a:xfrm>
          <a:prstGeom prst="rect">
            <a:avLst/>
          </a:prstGeom>
        </p:spPr>
        <p:txBody>
          <a:bodyPr/>
          <a:lstStyle/>
          <a:p>
            <a:r>
              <a:rPr lang="de-DE"/>
              <a:t>Mastertitelformat bearbeiten</a:t>
            </a:r>
          </a:p>
        </p:txBody>
      </p:sp>
      <p:sp>
        <p:nvSpPr>
          <p:cNvPr id="3" name="Datumsplatzhalter 2">
            <a:extLst>
              <a:ext uri="{FF2B5EF4-FFF2-40B4-BE49-F238E27FC236}">
                <a16:creationId xmlns:a16="http://schemas.microsoft.com/office/drawing/2014/main" id="{159A609C-4D4E-401A-B181-29A1A77FB28F}"/>
              </a:ext>
            </a:extLst>
          </p:cNvPr>
          <p:cNvSpPr>
            <a:spLocks noGrp="1"/>
          </p:cNvSpPr>
          <p:nvPr>
            <p:ph type="dt" sz="half" idx="10"/>
          </p:nvPr>
        </p:nvSpPr>
        <p:spPr>
          <a:xfrm>
            <a:off x="838200" y="6356350"/>
            <a:ext cx="2743200" cy="365125"/>
          </a:xfrm>
          <a:prstGeom prst="rect">
            <a:avLst/>
          </a:prstGeom>
        </p:spPr>
        <p:txBody>
          <a:bodyPr/>
          <a:lstStyle/>
          <a:p>
            <a:fld id="{4FC1EAE6-25A7-4FCE-B041-7BC5C8C4E306}" type="datetime1">
              <a:rPr lang="de-DE" smtClean="0"/>
              <a:t>22.06.2026</a:t>
            </a:fld>
            <a:endParaRPr lang="de-DE"/>
          </a:p>
        </p:txBody>
      </p:sp>
      <p:sp>
        <p:nvSpPr>
          <p:cNvPr id="4" name="Fußzeilenplatzhalter 3">
            <a:extLst>
              <a:ext uri="{FF2B5EF4-FFF2-40B4-BE49-F238E27FC236}">
                <a16:creationId xmlns:a16="http://schemas.microsoft.com/office/drawing/2014/main" id="{BA06DA16-ED91-47A5-9633-9D9714FC8850}"/>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5" name="Foliennummernplatzhalter 4">
            <a:extLst>
              <a:ext uri="{FF2B5EF4-FFF2-40B4-BE49-F238E27FC236}">
                <a16:creationId xmlns:a16="http://schemas.microsoft.com/office/drawing/2014/main" id="{86E0967C-BB27-48D8-9119-8651736A0897}"/>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230723669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DC8FC598-4DA0-413F-A07D-FBB28589E83F}"/>
              </a:ext>
            </a:extLst>
          </p:cNvPr>
          <p:cNvSpPr>
            <a:spLocks noGrp="1"/>
          </p:cNvSpPr>
          <p:nvPr>
            <p:ph type="dt" sz="half" idx="10"/>
          </p:nvPr>
        </p:nvSpPr>
        <p:spPr>
          <a:xfrm>
            <a:off x="838200" y="6356350"/>
            <a:ext cx="2743200" cy="365125"/>
          </a:xfrm>
          <a:prstGeom prst="rect">
            <a:avLst/>
          </a:prstGeom>
        </p:spPr>
        <p:txBody>
          <a:bodyPr/>
          <a:lstStyle/>
          <a:p>
            <a:fld id="{544480F4-5957-490D-AD17-E0DB35223009}" type="datetime1">
              <a:rPr lang="de-DE" smtClean="0"/>
              <a:t>22.06.2026</a:t>
            </a:fld>
            <a:endParaRPr lang="de-DE"/>
          </a:p>
        </p:txBody>
      </p:sp>
      <p:sp>
        <p:nvSpPr>
          <p:cNvPr id="3" name="Fußzeilenplatzhalter 2">
            <a:extLst>
              <a:ext uri="{FF2B5EF4-FFF2-40B4-BE49-F238E27FC236}">
                <a16:creationId xmlns:a16="http://schemas.microsoft.com/office/drawing/2014/main" id="{D69424B8-A2CF-4758-92A7-FA6EC2605ACD}"/>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4" name="Foliennummernplatzhalter 3">
            <a:extLst>
              <a:ext uri="{FF2B5EF4-FFF2-40B4-BE49-F238E27FC236}">
                <a16:creationId xmlns:a16="http://schemas.microsoft.com/office/drawing/2014/main" id="{0C7239A2-042A-4B98-8AF0-DC7ED2E45CE0}"/>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2584934455"/>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F8E823-5568-40F0-91F1-39BBD21C671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88BC8C6A-0016-461A-8674-558FA12F7F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73262711-45B3-4E25-B18C-CD7EA78255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529000C2-CE9F-4F7C-B6E7-2086E02EA636}"/>
              </a:ext>
            </a:extLst>
          </p:cNvPr>
          <p:cNvSpPr>
            <a:spLocks noGrp="1"/>
          </p:cNvSpPr>
          <p:nvPr>
            <p:ph type="dt" sz="half" idx="10"/>
          </p:nvPr>
        </p:nvSpPr>
        <p:spPr>
          <a:xfrm>
            <a:off x="838200" y="6356350"/>
            <a:ext cx="2743200" cy="365125"/>
          </a:xfrm>
          <a:prstGeom prst="rect">
            <a:avLst/>
          </a:prstGeom>
        </p:spPr>
        <p:txBody>
          <a:bodyPr/>
          <a:lstStyle/>
          <a:p>
            <a:fld id="{903C9C14-1232-451E-8237-B01A09E2DB35}" type="datetime1">
              <a:rPr lang="de-DE" smtClean="0"/>
              <a:t>22.06.2026</a:t>
            </a:fld>
            <a:endParaRPr lang="de-DE"/>
          </a:p>
        </p:txBody>
      </p:sp>
      <p:sp>
        <p:nvSpPr>
          <p:cNvPr id="6" name="Fußzeilenplatzhalter 5">
            <a:extLst>
              <a:ext uri="{FF2B5EF4-FFF2-40B4-BE49-F238E27FC236}">
                <a16:creationId xmlns:a16="http://schemas.microsoft.com/office/drawing/2014/main" id="{AD6C63D0-8AA3-4943-85C1-ECB659BCB47E}"/>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7" name="Foliennummernplatzhalter 6">
            <a:extLst>
              <a:ext uri="{FF2B5EF4-FFF2-40B4-BE49-F238E27FC236}">
                <a16:creationId xmlns:a16="http://schemas.microsoft.com/office/drawing/2014/main" id="{AAFE169B-4464-4EFB-8AAA-7BC87FA981DE}"/>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317683353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E46630-CC90-4EE0-89F8-0F6EAC420E4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50D84E0B-5199-46B9-98BC-A78D4BCAD76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EEB85318-EEE7-4AF0-8CF7-9633ECB827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599FD5FB-7C92-4717-9AA2-ABBBF682DBA2}"/>
              </a:ext>
            </a:extLst>
          </p:cNvPr>
          <p:cNvSpPr>
            <a:spLocks noGrp="1"/>
          </p:cNvSpPr>
          <p:nvPr>
            <p:ph type="dt" sz="half" idx="10"/>
          </p:nvPr>
        </p:nvSpPr>
        <p:spPr>
          <a:xfrm>
            <a:off x="838200" y="6356350"/>
            <a:ext cx="2743200" cy="365125"/>
          </a:xfrm>
          <a:prstGeom prst="rect">
            <a:avLst/>
          </a:prstGeom>
        </p:spPr>
        <p:txBody>
          <a:bodyPr/>
          <a:lstStyle/>
          <a:p>
            <a:fld id="{6659E198-83EB-4DF2-8343-2C95135036C6}" type="datetime1">
              <a:rPr lang="de-DE" smtClean="0"/>
              <a:t>22.06.2026</a:t>
            </a:fld>
            <a:endParaRPr lang="de-DE"/>
          </a:p>
        </p:txBody>
      </p:sp>
      <p:sp>
        <p:nvSpPr>
          <p:cNvPr id="6" name="Fußzeilenplatzhalter 5">
            <a:extLst>
              <a:ext uri="{FF2B5EF4-FFF2-40B4-BE49-F238E27FC236}">
                <a16:creationId xmlns:a16="http://schemas.microsoft.com/office/drawing/2014/main" id="{F32AAAE8-0BF0-4424-8A5B-25C596F19099}"/>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7" name="Foliennummernplatzhalter 6">
            <a:extLst>
              <a:ext uri="{FF2B5EF4-FFF2-40B4-BE49-F238E27FC236}">
                <a16:creationId xmlns:a16="http://schemas.microsoft.com/office/drawing/2014/main" id="{3D27B736-4A0B-478D-A7FB-5705A37CEA34}"/>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37428244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3EF548-B8A4-4158-BEC7-038BDE17399D}"/>
              </a:ext>
            </a:extLst>
          </p:cNvPr>
          <p:cNvSpPr>
            <a:spLocks noGrp="1"/>
          </p:cNvSpPr>
          <p:nvPr>
            <p:ph type="title"/>
          </p:nvPr>
        </p:nvSpPr>
        <p:spPr>
          <a:xfrm>
            <a:off x="838200" y="365125"/>
            <a:ext cx="10515600" cy="1325563"/>
          </a:xfrm>
          <a:prstGeom prst="rect">
            <a:avLst/>
          </a:prstGeom>
        </p:spPr>
        <p:txBody>
          <a:bodyPr/>
          <a:lstStyle/>
          <a:p>
            <a:r>
              <a:rPr lang="de-DE"/>
              <a:t>Mastertitelformat bearbeiten</a:t>
            </a:r>
          </a:p>
        </p:txBody>
      </p:sp>
      <p:sp>
        <p:nvSpPr>
          <p:cNvPr id="3" name="Vertikaler Textplatzhalter 2">
            <a:extLst>
              <a:ext uri="{FF2B5EF4-FFF2-40B4-BE49-F238E27FC236}">
                <a16:creationId xmlns:a16="http://schemas.microsoft.com/office/drawing/2014/main" id="{5D626CE7-C233-4B8A-8A8E-F400836E0F2D}"/>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B17F5EF-304E-41FB-841B-16FC0182DD89}"/>
              </a:ext>
            </a:extLst>
          </p:cNvPr>
          <p:cNvSpPr>
            <a:spLocks noGrp="1"/>
          </p:cNvSpPr>
          <p:nvPr>
            <p:ph type="dt" sz="half" idx="10"/>
          </p:nvPr>
        </p:nvSpPr>
        <p:spPr>
          <a:xfrm>
            <a:off x="838200" y="6356350"/>
            <a:ext cx="2743200" cy="365125"/>
          </a:xfrm>
          <a:prstGeom prst="rect">
            <a:avLst/>
          </a:prstGeom>
        </p:spPr>
        <p:txBody>
          <a:bodyPr/>
          <a:lstStyle/>
          <a:p>
            <a:fld id="{FACFE2A9-1B3B-4756-9C6F-2CA2FB8F57A0}" type="datetime1">
              <a:rPr lang="de-DE" smtClean="0"/>
              <a:t>22.06.2026</a:t>
            </a:fld>
            <a:endParaRPr lang="de-DE"/>
          </a:p>
        </p:txBody>
      </p:sp>
      <p:sp>
        <p:nvSpPr>
          <p:cNvPr id="5" name="Fußzeilenplatzhalter 4">
            <a:extLst>
              <a:ext uri="{FF2B5EF4-FFF2-40B4-BE49-F238E27FC236}">
                <a16:creationId xmlns:a16="http://schemas.microsoft.com/office/drawing/2014/main" id="{C581AC02-6B88-4D31-A276-2081F79C21E4}"/>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861A3CAA-2CE7-48F2-A4C7-0E3F1E5AAA52}"/>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277473422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222073C3-67C9-47CC-BE55-D9A6955114BA}"/>
              </a:ext>
            </a:extLst>
          </p:cNvPr>
          <p:cNvSpPr>
            <a:spLocks noGrp="1"/>
          </p:cNvSpPr>
          <p:nvPr>
            <p:ph type="title" orient="vert"/>
          </p:nvPr>
        </p:nvSpPr>
        <p:spPr>
          <a:xfrm>
            <a:off x="8724900" y="365125"/>
            <a:ext cx="2628900" cy="5811838"/>
          </a:xfrm>
          <a:prstGeom prst="rect">
            <a:avLst/>
          </a:prstGeo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AB499C2D-7298-4DE8-8253-C16E5320998D}"/>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3A15FEC-07FC-4564-AECB-F162BF9E92AF}"/>
              </a:ext>
            </a:extLst>
          </p:cNvPr>
          <p:cNvSpPr>
            <a:spLocks noGrp="1"/>
          </p:cNvSpPr>
          <p:nvPr>
            <p:ph type="dt" sz="half" idx="10"/>
          </p:nvPr>
        </p:nvSpPr>
        <p:spPr>
          <a:xfrm>
            <a:off x="838200" y="6356350"/>
            <a:ext cx="2743200" cy="365125"/>
          </a:xfrm>
          <a:prstGeom prst="rect">
            <a:avLst/>
          </a:prstGeom>
        </p:spPr>
        <p:txBody>
          <a:bodyPr/>
          <a:lstStyle/>
          <a:p>
            <a:fld id="{79DC3AD1-E010-4AAC-AF07-428E63BA8816}" type="datetime1">
              <a:rPr lang="de-DE" smtClean="0"/>
              <a:t>22.06.2026</a:t>
            </a:fld>
            <a:endParaRPr lang="de-DE"/>
          </a:p>
        </p:txBody>
      </p:sp>
      <p:sp>
        <p:nvSpPr>
          <p:cNvPr id="5" name="Fußzeilenplatzhalter 4">
            <a:extLst>
              <a:ext uri="{FF2B5EF4-FFF2-40B4-BE49-F238E27FC236}">
                <a16:creationId xmlns:a16="http://schemas.microsoft.com/office/drawing/2014/main" id="{22D4D40D-E626-4078-91CA-00B9E646CDAE}"/>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B668643A-EA4D-4D92-9E40-05995864D5F0}"/>
              </a:ext>
            </a:extLst>
          </p:cNvPr>
          <p:cNvSpPr>
            <a:spLocks noGrp="1"/>
          </p:cNvSpPr>
          <p:nvPr>
            <p:ph type="sldNum" sz="quarter" idx="12"/>
          </p:nvPr>
        </p:nvSpPr>
        <p:spPr/>
        <p:txBody>
          <a:bodyPr/>
          <a:lstStyle/>
          <a:p>
            <a:fld id="{4A7F1312-9C82-49F0-935A-9B306C774647}" type="slidenum">
              <a:rPr lang="de-DE" smtClean="0"/>
              <a:t>‹Nr.›</a:t>
            </a:fld>
            <a:endParaRPr lang="de-DE"/>
          </a:p>
        </p:txBody>
      </p:sp>
    </p:spTree>
    <p:extLst>
      <p:ext uri="{BB962C8B-B14F-4D97-AF65-F5344CB8AC3E}">
        <p14:creationId xmlns:p14="http://schemas.microsoft.com/office/powerpoint/2010/main" val="370385865"/>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4B30186-50EB-4569-A027-C38EDA6385D5}"/>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FD44D7BE-D056-49E6-957B-56F7B7B2FE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B247939B-01BF-4EC0-BE80-CFBB2D98B4F7}"/>
              </a:ext>
            </a:extLst>
          </p:cNvPr>
          <p:cNvSpPr>
            <a:spLocks noGrp="1"/>
          </p:cNvSpPr>
          <p:nvPr>
            <p:ph type="dt" sz="half" idx="10"/>
          </p:nvPr>
        </p:nvSpPr>
        <p:spPr/>
        <p:txBody>
          <a:bodyPr/>
          <a:lstStyle/>
          <a:p>
            <a:fld id="{CD285C85-01E6-4786-A847-9438B9EC9585}" type="datetime1">
              <a:rPr lang="de-DE" smtClean="0"/>
              <a:t>22.06.2026</a:t>
            </a:fld>
            <a:endParaRPr lang="de-DE"/>
          </a:p>
        </p:txBody>
      </p:sp>
      <p:sp>
        <p:nvSpPr>
          <p:cNvPr id="5" name="Fußzeilenplatzhalter 4">
            <a:extLst>
              <a:ext uri="{FF2B5EF4-FFF2-40B4-BE49-F238E27FC236}">
                <a16:creationId xmlns:a16="http://schemas.microsoft.com/office/drawing/2014/main" id="{C34B95D5-6128-4C47-9E5C-3C0D571EA51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F743026-E759-4F75-9E3A-272095EBFED0}"/>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88097839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9304F8-C02B-42AE-B28D-ABE5177FE9B3}"/>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5AD47172-3CDA-48C6-B73E-655913A5DEC3}"/>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1EDDAFB-8043-4B23-A58B-47C8E26AA8A5}"/>
              </a:ext>
            </a:extLst>
          </p:cNvPr>
          <p:cNvSpPr>
            <a:spLocks noGrp="1"/>
          </p:cNvSpPr>
          <p:nvPr>
            <p:ph type="dt" sz="half" idx="10"/>
          </p:nvPr>
        </p:nvSpPr>
        <p:spPr/>
        <p:txBody>
          <a:bodyPr/>
          <a:lstStyle/>
          <a:p>
            <a:fld id="{7C2642B7-24CA-411B-A35C-C40A442692C3}" type="datetime1">
              <a:rPr lang="de-DE" smtClean="0"/>
              <a:t>22.06.2026</a:t>
            </a:fld>
            <a:endParaRPr lang="de-DE"/>
          </a:p>
        </p:txBody>
      </p:sp>
      <p:sp>
        <p:nvSpPr>
          <p:cNvPr id="5" name="Fußzeilenplatzhalter 4">
            <a:extLst>
              <a:ext uri="{FF2B5EF4-FFF2-40B4-BE49-F238E27FC236}">
                <a16:creationId xmlns:a16="http://schemas.microsoft.com/office/drawing/2014/main" id="{24FD9038-D560-449C-AC69-E8592CD6311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0C4BCF5-19D7-44C6-93CF-E8D52D47A623}"/>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3042214842"/>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7CADD2-3C9D-4835-80D5-CBB6607CDA33}"/>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87718932-B649-4877-ACF2-DEEB69AADB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7C72C302-3640-4406-AA74-38E40DCEC925}"/>
              </a:ext>
            </a:extLst>
          </p:cNvPr>
          <p:cNvSpPr>
            <a:spLocks noGrp="1"/>
          </p:cNvSpPr>
          <p:nvPr>
            <p:ph type="dt" sz="half" idx="10"/>
          </p:nvPr>
        </p:nvSpPr>
        <p:spPr/>
        <p:txBody>
          <a:bodyPr/>
          <a:lstStyle/>
          <a:p>
            <a:fld id="{2549123F-9E68-4FC3-9F4F-B6D143FA33D9}" type="datetime1">
              <a:rPr lang="de-DE" smtClean="0"/>
              <a:t>22.06.2026</a:t>
            </a:fld>
            <a:endParaRPr lang="de-DE"/>
          </a:p>
        </p:txBody>
      </p:sp>
      <p:sp>
        <p:nvSpPr>
          <p:cNvPr id="5" name="Fußzeilenplatzhalter 4">
            <a:extLst>
              <a:ext uri="{FF2B5EF4-FFF2-40B4-BE49-F238E27FC236}">
                <a16:creationId xmlns:a16="http://schemas.microsoft.com/office/drawing/2014/main" id="{90254148-2274-44AA-BFD2-90810C393C9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DEB055D-1F67-42D7-92A0-8AA7C24CB051}"/>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3175339969"/>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61F61F-0832-453A-B3A3-C9D8DC837383}"/>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511E6594-44AD-4F99-9303-05C380033EA2}"/>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37108A04-57C2-4E94-83FB-2F34A45B1CBF}"/>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D97A100E-FEC8-4E43-ABD7-62365C510EF3}"/>
              </a:ext>
            </a:extLst>
          </p:cNvPr>
          <p:cNvSpPr>
            <a:spLocks noGrp="1"/>
          </p:cNvSpPr>
          <p:nvPr>
            <p:ph type="dt" sz="half" idx="10"/>
          </p:nvPr>
        </p:nvSpPr>
        <p:spPr/>
        <p:txBody>
          <a:bodyPr/>
          <a:lstStyle/>
          <a:p>
            <a:fld id="{44A72552-562F-427F-A18C-C3B97633630B}" type="datetime1">
              <a:rPr lang="de-DE" smtClean="0"/>
              <a:t>22.06.2026</a:t>
            </a:fld>
            <a:endParaRPr lang="de-DE"/>
          </a:p>
        </p:txBody>
      </p:sp>
      <p:sp>
        <p:nvSpPr>
          <p:cNvPr id="6" name="Fußzeilenplatzhalter 5">
            <a:extLst>
              <a:ext uri="{FF2B5EF4-FFF2-40B4-BE49-F238E27FC236}">
                <a16:creationId xmlns:a16="http://schemas.microsoft.com/office/drawing/2014/main" id="{E000BFE8-2864-4770-B67A-96D6AE4C91A9}"/>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658625C8-BAB4-47FC-BC01-B56C8189413D}"/>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425303228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F968DF-EA77-468D-87C3-D77A92558EF9}"/>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14F82D98-BB0D-4A3E-8030-22509E8F3B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4593014A-164A-468E-887E-9457B9206A46}"/>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BDB2873B-1C98-4120-B6DC-5B77C4C875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596548DE-2B5E-44CD-A049-ECC02FC52EE9}"/>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2B77F02F-11AC-4C37-9F67-FD5B74B09CA4}"/>
              </a:ext>
            </a:extLst>
          </p:cNvPr>
          <p:cNvSpPr>
            <a:spLocks noGrp="1"/>
          </p:cNvSpPr>
          <p:nvPr>
            <p:ph type="dt" sz="half" idx="10"/>
          </p:nvPr>
        </p:nvSpPr>
        <p:spPr/>
        <p:txBody>
          <a:bodyPr/>
          <a:lstStyle/>
          <a:p>
            <a:fld id="{71C6C6EC-10DB-4F15-9246-D51A749223CF}" type="datetime1">
              <a:rPr lang="de-DE" smtClean="0"/>
              <a:t>22.06.2026</a:t>
            </a:fld>
            <a:endParaRPr lang="de-DE"/>
          </a:p>
        </p:txBody>
      </p:sp>
      <p:sp>
        <p:nvSpPr>
          <p:cNvPr id="8" name="Fußzeilenplatzhalter 7">
            <a:extLst>
              <a:ext uri="{FF2B5EF4-FFF2-40B4-BE49-F238E27FC236}">
                <a16:creationId xmlns:a16="http://schemas.microsoft.com/office/drawing/2014/main" id="{1CC0DFBA-FD09-4E02-B510-86EA13DEFD56}"/>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0C16707F-7F01-42AD-855D-A0DBD40C29D2}"/>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356696741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A86719-CABE-488F-BC2B-F8BC78617123}"/>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54DF8B6D-4017-46BA-9872-152865CB37B6}"/>
              </a:ext>
            </a:extLst>
          </p:cNvPr>
          <p:cNvSpPr>
            <a:spLocks noGrp="1"/>
          </p:cNvSpPr>
          <p:nvPr>
            <p:ph type="dt" sz="half" idx="10"/>
          </p:nvPr>
        </p:nvSpPr>
        <p:spPr/>
        <p:txBody>
          <a:bodyPr/>
          <a:lstStyle/>
          <a:p>
            <a:fld id="{ABD9F3DC-CAC3-4173-92B6-72984DCD765A}" type="datetime1">
              <a:rPr lang="de-DE" smtClean="0"/>
              <a:t>22.06.2026</a:t>
            </a:fld>
            <a:endParaRPr lang="de-DE"/>
          </a:p>
        </p:txBody>
      </p:sp>
      <p:sp>
        <p:nvSpPr>
          <p:cNvPr id="4" name="Fußzeilenplatzhalter 3">
            <a:extLst>
              <a:ext uri="{FF2B5EF4-FFF2-40B4-BE49-F238E27FC236}">
                <a16:creationId xmlns:a16="http://schemas.microsoft.com/office/drawing/2014/main" id="{3646823B-90CC-4E66-8AD8-5E02A653E927}"/>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7ED6BC18-0BCC-40B0-B74E-6337C5A5B319}"/>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3147196621"/>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BFF61BA9-96A0-41FB-B955-0502537B1347}"/>
              </a:ext>
            </a:extLst>
          </p:cNvPr>
          <p:cNvSpPr>
            <a:spLocks noGrp="1"/>
          </p:cNvSpPr>
          <p:nvPr>
            <p:ph type="dt" sz="half" idx="10"/>
          </p:nvPr>
        </p:nvSpPr>
        <p:spPr/>
        <p:txBody>
          <a:bodyPr/>
          <a:lstStyle/>
          <a:p>
            <a:fld id="{A9A44D59-AB4B-4B3F-8AFE-675DE5E8546B}" type="datetime1">
              <a:rPr lang="de-DE" smtClean="0"/>
              <a:t>22.06.2026</a:t>
            </a:fld>
            <a:endParaRPr lang="de-DE"/>
          </a:p>
        </p:txBody>
      </p:sp>
      <p:sp>
        <p:nvSpPr>
          <p:cNvPr id="3" name="Fußzeilenplatzhalter 2">
            <a:extLst>
              <a:ext uri="{FF2B5EF4-FFF2-40B4-BE49-F238E27FC236}">
                <a16:creationId xmlns:a16="http://schemas.microsoft.com/office/drawing/2014/main" id="{F3C6D298-4D73-4C3A-860A-FB147E3DBBE8}"/>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82C2F33D-FB39-4E2F-B070-8BBBC3DEE4E6}"/>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1459353499"/>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223FC4-A4F9-453D-AB83-D9C435B0E14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9E866D7E-FBCE-4F7F-AD7F-30A7E6027E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7C875029-22C9-4417-B90B-74E139E57F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8A00B1AB-6FB0-413A-BBBA-0876BC5BF439}"/>
              </a:ext>
            </a:extLst>
          </p:cNvPr>
          <p:cNvSpPr>
            <a:spLocks noGrp="1"/>
          </p:cNvSpPr>
          <p:nvPr>
            <p:ph type="dt" sz="half" idx="10"/>
          </p:nvPr>
        </p:nvSpPr>
        <p:spPr/>
        <p:txBody>
          <a:bodyPr/>
          <a:lstStyle/>
          <a:p>
            <a:fld id="{7E5AF0F9-0962-439D-8FF9-AEF08438674D}" type="datetime1">
              <a:rPr lang="de-DE" smtClean="0"/>
              <a:t>22.06.2026</a:t>
            </a:fld>
            <a:endParaRPr lang="de-DE"/>
          </a:p>
        </p:txBody>
      </p:sp>
      <p:sp>
        <p:nvSpPr>
          <p:cNvPr id="6" name="Fußzeilenplatzhalter 5">
            <a:extLst>
              <a:ext uri="{FF2B5EF4-FFF2-40B4-BE49-F238E27FC236}">
                <a16:creationId xmlns:a16="http://schemas.microsoft.com/office/drawing/2014/main" id="{A0529B87-83E1-4195-9EC9-48DC35B1503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038868C8-B082-439C-921B-A5BA137C1BD6}"/>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1823975821"/>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6E1DBB-DE30-4DF0-9D32-E816E0E6F13A}"/>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003AC2F9-6E5B-4BFD-B247-15E47951C7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92FD57AD-8511-445C-A305-912A2380D8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99447ACB-A493-4572-8C37-53ED09A67D27}"/>
              </a:ext>
            </a:extLst>
          </p:cNvPr>
          <p:cNvSpPr>
            <a:spLocks noGrp="1"/>
          </p:cNvSpPr>
          <p:nvPr>
            <p:ph type="dt" sz="half" idx="10"/>
          </p:nvPr>
        </p:nvSpPr>
        <p:spPr/>
        <p:txBody>
          <a:bodyPr/>
          <a:lstStyle/>
          <a:p>
            <a:fld id="{7E4A7A7E-4FAF-4B71-A184-7E540A2DC19A}" type="datetime1">
              <a:rPr lang="de-DE" smtClean="0"/>
              <a:t>22.06.2026</a:t>
            </a:fld>
            <a:endParaRPr lang="de-DE"/>
          </a:p>
        </p:txBody>
      </p:sp>
      <p:sp>
        <p:nvSpPr>
          <p:cNvPr id="6" name="Fußzeilenplatzhalter 5">
            <a:extLst>
              <a:ext uri="{FF2B5EF4-FFF2-40B4-BE49-F238E27FC236}">
                <a16:creationId xmlns:a16="http://schemas.microsoft.com/office/drawing/2014/main" id="{93A7D557-2107-45C7-A2F2-7D5303A99B42}"/>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5DFAC30-B23D-4897-95B3-7CDBB6F42C53}"/>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311550908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D5F19B-D038-4C16-B726-5ADF3C0F6DE7}"/>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BAF67943-C285-4A75-85DF-567749528AD4}"/>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63F1712-29C5-4923-A639-7E90B449E45A}"/>
              </a:ext>
            </a:extLst>
          </p:cNvPr>
          <p:cNvSpPr>
            <a:spLocks noGrp="1"/>
          </p:cNvSpPr>
          <p:nvPr>
            <p:ph type="dt" sz="half" idx="10"/>
          </p:nvPr>
        </p:nvSpPr>
        <p:spPr/>
        <p:txBody>
          <a:bodyPr/>
          <a:lstStyle/>
          <a:p>
            <a:fld id="{64E3366F-0AEC-4E62-9ABB-882172597A16}" type="datetime1">
              <a:rPr lang="de-DE" smtClean="0"/>
              <a:t>22.06.2026</a:t>
            </a:fld>
            <a:endParaRPr lang="de-DE"/>
          </a:p>
        </p:txBody>
      </p:sp>
      <p:sp>
        <p:nvSpPr>
          <p:cNvPr id="5" name="Fußzeilenplatzhalter 4">
            <a:extLst>
              <a:ext uri="{FF2B5EF4-FFF2-40B4-BE49-F238E27FC236}">
                <a16:creationId xmlns:a16="http://schemas.microsoft.com/office/drawing/2014/main" id="{E40B8A40-DEAE-4596-AB95-40568DF8C31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9810F92-2077-4DE1-B213-666D7F19181C}"/>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2839623076"/>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89A402CD-A87A-4D43-8037-D6F3F60B6A39}"/>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5805ACAD-9E91-4C4D-9129-D90803D95959}"/>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F30F3DA-1AB1-4450-9BF7-37F617271DB0}"/>
              </a:ext>
            </a:extLst>
          </p:cNvPr>
          <p:cNvSpPr>
            <a:spLocks noGrp="1"/>
          </p:cNvSpPr>
          <p:nvPr>
            <p:ph type="dt" sz="half" idx="10"/>
          </p:nvPr>
        </p:nvSpPr>
        <p:spPr/>
        <p:txBody>
          <a:bodyPr/>
          <a:lstStyle/>
          <a:p>
            <a:fld id="{EDAD2520-BF5B-41B0-8EEA-E5C7C6A32D7B}" type="datetime1">
              <a:rPr lang="de-DE" smtClean="0"/>
              <a:t>22.06.2026</a:t>
            </a:fld>
            <a:endParaRPr lang="de-DE"/>
          </a:p>
        </p:txBody>
      </p:sp>
      <p:sp>
        <p:nvSpPr>
          <p:cNvPr id="5" name="Fußzeilenplatzhalter 4">
            <a:extLst>
              <a:ext uri="{FF2B5EF4-FFF2-40B4-BE49-F238E27FC236}">
                <a16:creationId xmlns:a16="http://schemas.microsoft.com/office/drawing/2014/main" id="{EBDC8E54-8C47-4CEB-BF6F-27B86357EED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8A11D70-3986-4583-98F7-7A4A18D56C02}"/>
              </a:ext>
            </a:extLst>
          </p:cNvPr>
          <p:cNvSpPr>
            <a:spLocks noGrp="1"/>
          </p:cNvSpPr>
          <p:nvPr>
            <p:ph type="sldNum" sz="quarter" idx="12"/>
          </p:nvPr>
        </p:nvSpPr>
        <p:spPr/>
        <p:txBody>
          <a:bodyPr/>
          <a:lstStyle/>
          <a:p>
            <a:fld id="{8A44390E-7812-4FF5-89F7-387A7021D3E3}" type="slidenum">
              <a:rPr lang="de-DE" smtClean="0"/>
              <a:t>‹Nr.›</a:t>
            </a:fld>
            <a:endParaRPr lang="de-DE"/>
          </a:p>
        </p:txBody>
      </p:sp>
    </p:spTree>
    <p:extLst>
      <p:ext uri="{BB962C8B-B14F-4D97-AF65-F5344CB8AC3E}">
        <p14:creationId xmlns:p14="http://schemas.microsoft.com/office/powerpoint/2010/main" val="292728668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6E9A3F28-3ECD-483D-BFE8-FB8028D9F4A6}"/>
              </a:ext>
            </a:extLst>
          </p:cNvPr>
          <p:cNvSpPr>
            <a:spLocks noGrp="1"/>
          </p:cNvSpPr>
          <p:nvPr>
            <p:ph type="body" idx="1"/>
          </p:nvPr>
        </p:nvSpPr>
        <p:spPr>
          <a:xfrm>
            <a:off x="838200" y="609600"/>
            <a:ext cx="10515600" cy="5567363"/>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liennummernplatzhalter 5">
            <a:extLst>
              <a:ext uri="{FF2B5EF4-FFF2-40B4-BE49-F238E27FC236}">
                <a16:creationId xmlns:a16="http://schemas.microsoft.com/office/drawing/2014/main" id="{7187F33F-5037-4211-A57D-E38FCA5CAA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7F1312-9C82-49F0-935A-9B306C774647}" type="slidenum">
              <a:rPr lang="de-DE" smtClean="0"/>
              <a:t>‹Nr.›</a:t>
            </a:fld>
            <a:endParaRPr lang="de-DE"/>
          </a:p>
        </p:txBody>
      </p:sp>
    </p:spTree>
    <p:extLst>
      <p:ext uri="{BB962C8B-B14F-4D97-AF65-F5344CB8AC3E}">
        <p14:creationId xmlns:p14="http://schemas.microsoft.com/office/powerpoint/2010/main" val="40839231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E5AE5D47-C72F-4F54-8034-CDC2F2B84EB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47ED68E3-86C3-4103-80DB-0B5F8C50FB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F4F6559-1CB1-4782-92D4-648DD43FDA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69661D-2D03-44E5-BF2D-B90B4F32D50B}" type="datetime1">
              <a:rPr lang="de-DE" smtClean="0"/>
              <a:t>22.06.2026</a:t>
            </a:fld>
            <a:endParaRPr lang="de-DE"/>
          </a:p>
        </p:txBody>
      </p:sp>
      <p:sp>
        <p:nvSpPr>
          <p:cNvPr id="5" name="Fußzeilenplatzhalter 4">
            <a:extLst>
              <a:ext uri="{FF2B5EF4-FFF2-40B4-BE49-F238E27FC236}">
                <a16:creationId xmlns:a16="http://schemas.microsoft.com/office/drawing/2014/main" id="{62F24DD8-568E-422A-A9AA-6CD5B0E1C7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7FEE0030-3114-42E2-BF7F-870966610F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44390E-7812-4FF5-89F7-387A7021D3E3}" type="slidenum">
              <a:rPr lang="de-DE" smtClean="0"/>
              <a:t>‹Nr.›</a:t>
            </a:fld>
            <a:endParaRPr lang="de-DE"/>
          </a:p>
        </p:txBody>
      </p:sp>
    </p:spTree>
    <p:extLst>
      <p:ext uri="{BB962C8B-B14F-4D97-AF65-F5344CB8AC3E}">
        <p14:creationId xmlns:p14="http://schemas.microsoft.com/office/powerpoint/2010/main" val="15617465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5D388DF9-C773-F4DC-EA4A-A0FEA5F16FD7}"/>
              </a:ext>
            </a:extLst>
          </p:cNvPr>
          <p:cNvSpPr/>
          <p:nvPr/>
        </p:nvSpPr>
        <p:spPr>
          <a:xfrm>
            <a:off x="0" y="1549021"/>
            <a:ext cx="12192000" cy="4569234"/>
          </a:xfrm>
          <a:prstGeom prst="rect">
            <a:avLst/>
          </a:prstGeom>
          <a:solidFill>
            <a:srgbClr val="EE8A22"/>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1AFCD795-5B8F-4ABE-9B00-772280028334}"/>
              </a:ext>
            </a:extLst>
          </p:cNvPr>
          <p:cNvSpPr>
            <a:spLocks noGrp="1"/>
          </p:cNvSpPr>
          <p:nvPr>
            <p:ph type="ctrTitle"/>
          </p:nvPr>
        </p:nvSpPr>
        <p:spPr>
          <a:xfrm>
            <a:off x="1524000" y="2587997"/>
            <a:ext cx="9144000" cy="2387600"/>
          </a:xfrm>
        </p:spPr>
        <p:txBody>
          <a:bodyPr/>
          <a:lstStyle/>
          <a:p>
            <a:r>
              <a:rPr lang="de-DE" dirty="0">
                <a:solidFill>
                  <a:schemeClr val="bg1"/>
                </a:solidFill>
                <a:latin typeface="Frutiger" panose="020B0500000000000000" pitchFamily="34" charset="0"/>
              </a:rPr>
              <a:t>Verwaltungsrecht AT</a:t>
            </a:r>
            <a:br>
              <a:rPr lang="de-DE" dirty="0">
                <a:solidFill>
                  <a:schemeClr val="bg1"/>
                </a:solidFill>
                <a:latin typeface="Frutiger" panose="020B0500000000000000" pitchFamily="34" charset="0"/>
              </a:rPr>
            </a:br>
            <a:br>
              <a:rPr lang="de-DE" dirty="0">
                <a:solidFill>
                  <a:schemeClr val="bg1"/>
                </a:solidFill>
                <a:latin typeface="Frutiger" panose="020B0500000000000000" pitchFamily="34" charset="0"/>
              </a:rPr>
            </a:br>
            <a:r>
              <a:rPr lang="de-DE" dirty="0">
                <a:solidFill>
                  <a:schemeClr val="bg1"/>
                </a:solidFill>
                <a:latin typeface="Frutiger" panose="020B0500000000000000" pitchFamily="34" charset="0"/>
              </a:rPr>
              <a:t>Kurseinheit 10</a:t>
            </a:r>
          </a:p>
        </p:txBody>
      </p:sp>
      <p:sp>
        <p:nvSpPr>
          <p:cNvPr id="3" name="Foliennummernplatzhalter 2">
            <a:extLst>
              <a:ext uri="{FF2B5EF4-FFF2-40B4-BE49-F238E27FC236}">
                <a16:creationId xmlns:a16="http://schemas.microsoft.com/office/drawing/2014/main" id="{A3F77C44-E794-4A8B-925C-CF404B59A2A0}"/>
              </a:ext>
            </a:extLst>
          </p:cNvPr>
          <p:cNvSpPr>
            <a:spLocks noGrp="1"/>
          </p:cNvSpPr>
          <p:nvPr>
            <p:ph type="sldNum" sz="quarter" idx="12"/>
          </p:nvPr>
        </p:nvSpPr>
        <p:spPr/>
        <p:txBody>
          <a:bodyPr/>
          <a:lstStyle/>
          <a:p>
            <a:fld id="{4A7F1312-9C82-49F0-935A-9B306C774647}" type="slidenum">
              <a:rPr lang="de-DE" smtClean="0"/>
              <a:t>1</a:t>
            </a:fld>
            <a:endParaRPr lang="de-DE"/>
          </a:p>
        </p:txBody>
      </p:sp>
      <p:pic>
        <p:nvPicPr>
          <p:cNvPr id="9" name="Grafik 8">
            <a:extLst>
              <a:ext uri="{FF2B5EF4-FFF2-40B4-BE49-F238E27FC236}">
                <a16:creationId xmlns:a16="http://schemas.microsoft.com/office/drawing/2014/main" id="{B947D5F0-C3D5-B0DF-FD85-BA52A3AF919F}"/>
              </a:ext>
            </a:extLst>
          </p:cNvPr>
          <p:cNvPicPr>
            <a:picLocks noChangeAspect="1"/>
          </p:cNvPicPr>
          <p:nvPr/>
        </p:nvPicPr>
        <p:blipFill>
          <a:blip r:embed="rId2">
            <a:extLst>
              <a:ext uri="{28A0092B-C50C-407E-A947-70E740481C1C}">
                <a14:useLocalDpi xmlns:a14="http://schemas.microsoft.com/office/drawing/2010/main" val="0"/>
              </a:ext>
            </a:extLst>
          </a:blip>
          <a:srcRect l="37553" t="16076" r="20851" b="10786"/>
          <a:stretch>
            <a:fillRect/>
          </a:stretch>
        </p:blipFill>
        <p:spPr>
          <a:xfrm>
            <a:off x="10121825" y="3906954"/>
            <a:ext cx="2160963" cy="2137286"/>
          </a:xfrm>
          <a:prstGeom prst="rect">
            <a:avLst/>
          </a:prstGeom>
          <a:effectLst>
            <a:outerShdw blurRad="50800" dist="38100" dir="8100000" algn="tr" rotWithShape="0">
              <a:prstClr val="black">
                <a:alpha val="40000"/>
              </a:prstClr>
            </a:outerShdw>
          </a:effectLst>
        </p:spPr>
      </p:pic>
      <p:pic>
        <p:nvPicPr>
          <p:cNvPr id="11" name="Grafik 10">
            <a:extLst>
              <a:ext uri="{FF2B5EF4-FFF2-40B4-BE49-F238E27FC236}">
                <a16:creationId xmlns:a16="http://schemas.microsoft.com/office/drawing/2014/main" id="{2333667D-A908-4648-218A-B4340FEFEC2B}"/>
              </a:ext>
            </a:extLst>
          </p:cNvPr>
          <p:cNvPicPr>
            <a:picLocks noChangeAspect="1"/>
          </p:cNvPicPr>
          <p:nvPr/>
        </p:nvPicPr>
        <p:blipFill>
          <a:blip r:embed="rId3">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Tree>
    <p:extLst>
      <p:ext uri="{BB962C8B-B14F-4D97-AF65-F5344CB8AC3E}">
        <p14:creationId xmlns:p14="http://schemas.microsoft.com/office/powerpoint/2010/main" val="3142399047"/>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647503" cy="6204345"/>
          </a:xfrm>
          <a:prstGeom prst="rect">
            <a:avLst/>
          </a:prstGeom>
          <a:noFill/>
        </p:spPr>
        <p:txBody>
          <a:bodyPr wrap="square" lIns="180000" tIns="180000" rIns="180000" bIns="180000" rtlCol="0">
            <a:spAutoFit/>
          </a:bodyPr>
          <a:lstStyle/>
          <a:p>
            <a:pPr marL="0" marR="0" lvl="0" indent="0" algn="ctr" defTabSz="360000" rtl="0" eaLnBrk="1" fontAlgn="auto" latinLnBrk="0" hangingPunct="1">
              <a:spcBef>
                <a:spcPts val="0"/>
              </a:spcBef>
              <a:spcAft>
                <a:spcPts val="0"/>
              </a:spcAft>
              <a:buClrTx/>
              <a:buSzTx/>
              <a:buFontTx/>
              <a:buNone/>
              <a:tabLst/>
              <a:defRPr/>
            </a:pPr>
            <a:r>
              <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Wiederholung: Feststellungsklagen</a:t>
            </a:r>
          </a:p>
          <a:p>
            <a:pPr marL="0" marR="0" lvl="0" indent="0" algn="ctr" defTabSz="360000" rtl="0" eaLnBrk="1" fontAlgn="auto" latinLnBrk="0" hangingPunct="1">
              <a:lnSpc>
                <a:spcPct val="150000"/>
              </a:lnSpc>
              <a:spcBef>
                <a:spcPts val="0"/>
              </a:spcBef>
              <a:spcAft>
                <a:spcPts val="0"/>
              </a:spcAft>
              <a:buClrTx/>
              <a:buSzTx/>
              <a:buFontTx/>
              <a:buNone/>
              <a:tabLst/>
              <a:defRPr/>
            </a:pP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lang="de-DE" sz="2400" u="sng" dirty="0">
              <a:solidFill>
                <a:prstClr val="black"/>
              </a:solidFill>
              <a:latin typeface="Arial" panose="020B0604020202020204" pitchFamily="34" charset="0"/>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cxnSp>
        <p:nvCxnSpPr>
          <p:cNvPr id="9" name="Gerade Verbindung mit Pfeil 8">
            <a:extLst>
              <a:ext uri="{FF2B5EF4-FFF2-40B4-BE49-F238E27FC236}">
                <a16:creationId xmlns:a16="http://schemas.microsoft.com/office/drawing/2014/main" id="{EB79A522-CB7A-479F-85F7-843D15EE1888}"/>
              </a:ext>
            </a:extLst>
          </p:cNvPr>
          <p:cNvCxnSpPr>
            <a:cxnSpLocks/>
          </p:cNvCxnSpPr>
          <p:nvPr/>
        </p:nvCxnSpPr>
        <p:spPr>
          <a:xfrm flipH="1">
            <a:off x="4836000" y="1177094"/>
            <a:ext cx="1260000" cy="36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Gerade Verbindung mit Pfeil 5">
            <a:extLst>
              <a:ext uri="{FF2B5EF4-FFF2-40B4-BE49-F238E27FC236}">
                <a16:creationId xmlns:a16="http://schemas.microsoft.com/office/drawing/2014/main" id="{FC13BE77-4A73-4F7D-885C-BCAFF75392FD}"/>
              </a:ext>
            </a:extLst>
          </p:cNvPr>
          <p:cNvCxnSpPr>
            <a:cxnSpLocks/>
          </p:cNvCxnSpPr>
          <p:nvPr/>
        </p:nvCxnSpPr>
        <p:spPr>
          <a:xfrm flipH="1">
            <a:off x="1428320" y="1168758"/>
            <a:ext cx="4680000" cy="36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Gerade Verbindung mit Pfeil 6">
            <a:extLst>
              <a:ext uri="{FF2B5EF4-FFF2-40B4-BE49-F238E27FC236}">
                <a16:creationId xmlns:a16="http://schemas.microsoft.com/office/drawing/2014/main" id="{C56F88E2-570A-45C2-BCA2-C83479D8813E}"/>
              </a:ext>
            </a:extLst>
          </p:cNvPr>
          <p:cNvCxnSpPr>
            <a:cxnSpLocks/>
          </p:cNvCxnSpPr>
          <p:nvPr/>
        </p:nvCxnSpPr>
        <p:spPr>
          <a:xfrm>
            <a:off x="6108320" y="1168758"/>
            <a:ext cx="4680000" cy="36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feld 7">
            <a:extLst>
              <a:ext uri="{FF2B5EF4-FFF2-40B4-BE49-F238E27FC236}">
                <a16:creationId xmlns:a16="http://schemas.microsoft.com/office/drawing/2014/main" id="{DF30892C-1E34-4C7E-823D-99AC227EFB3C}"/>
              </a:ext>
            </a:extLst>
          </p:cNvPr>
          <p:cNvSpPr txBox="1"/>
          <p:nvPr/>
        </p:nvSpPr>
        <p:spPr>
          <a:xfrm>
            <a:off x="351551" y="1461569"/>
            <a:ext cx="2706259" cy="5259906"/>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1" i="0" u="sng"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FortsetzungsFKl</a:t>
            </a:r>
            <a:r>
              <a:rPr kumimoji="0" lang="de-DE" sz="2400" b="1" i="0" u="sng"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t>
            </a:r>
          </a:p>
          <a:p>
            <a:pPr marL="0" marR="0" lvl="0" indent="0" algn="l" defTabSz="360000" rtl="0" eaLnBrk="1" fontAlgn="auto" latinLnBrk="0" hangingPunct="1">
              <a:lnSpc>
                <a:spcPct val="150000"/>
              </a:lnSpc>
              <a:spcBef>
                <a:spcPts val="0"/>
              </a:spcBef>
              <a:spcAft>
                <a:spcPts val="0"/>
              </a:spcAft>
              <a:buClrTx/>
              <a:buSzTx/>
              <a:buFontTx/>
              <a:buNone/>
              <a:tabLst/>
              <a:defRPr/>
            </a:pPr>
            <a:r>
              <a:rPr lang="de-DE" sz="2400" noProof="0" dirty="0">
                <a:solidFill>
                  <a:prstClr val="black"/>
                </a:solidFill>
                <a:latin typeface="Arial" panose="020B0604020202020204" pitchFamily="34" charset="0"/>
                <a:cs typeface="Arial" panose="020B0604020202020204" pitchFamily="34" charset="0"/>
              </a:rPr>
              <a:t>§ 113 I 4 VwGO</a:t>
            </a:r>
          </a:p>
          <a:p>
            <a:pPr marL="0" marR="0" lvl="0" indent="0" algn="l" defTabSz="360000" rtl="0" eaLnBrk="1" fontAlgn="auto" latinLnBrk="0" hangingPunct="1">
              <a:lnSpc>
                <a:spcPct val="150000"/>
              </a:lnSpc>
              <a:spcBef>
                <a:spcPts val="0"/>
              </a:spcBef>
              <a:spcAft>
                <a:spcPts val="0"/>
              </a:spcAft>
              <a:buClrTx/>
              <a:buSzTx/>
              <a:buFontTx/>
              <a:buNone/>
              <a:tabLst/>
              <a:defRPr/>
            </a:pPr>
            <a:endParaRPr lang="de-DE" sz="800" noProof="0" dirty="0">
              <a:solidFill>
                <a:prstClr val="black"/>
              </a:solidFill>
              <a:latin typeface="Arial" panose="020B0604020202020204" pitchFamily="34" charset="0"/>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strike="noStrike" kern="1200" cap="none" spc="0" normalizeH="0" baseline="0" dirty="0">
                <a:ln>
                  <a:noFill/>
                </a:ln>
                <a:solidFill>
                  <a:prstClr val="black"/>
                </a:solidFill>
                <a:effectLst/>
                <a:uLnTx/>
                <a:uFillTx/>
                <a:latin typeface="Arial" panose="020B0604020202020204" pitchFamily="34" charset="0"/>
                <a:cs typeface="Arial" panose="020B0604020202020204" pitchFamily="34" charset="0"/>
              </a:rPr>
              <a:t>Rechtswidrigkeit</a:t>
            </a:r>
            <a:r>
              <a:rPr kumimoji="0" lang="de-DE" sz="2400" b="0" i="0" strike="noStrike" kern="1200" cap="none" spc="0" normalizeH="0" dirty="0">
                <a:ln>
                  <a:noFill/>
                </a:ln>
                <a:solidFill>
                  <a:prstClr val="black"/>
                </a:solidFill>
                <a:effectLst/>
                <a:uLnTx/>
                <a:uFillTx/>
                <a:latin typeface="Arial" panose="020B0604020202020204" pitchFamily="34" charset="0"/>
                <a:cs typeface="Arial" panose="020B0604020202020204" pitchFamily="34" charset="0"/>
              </a:rPr>
              <a:t> e</a:t>
            </a:r>
            <a:r>
              <a:rPr kumimoji="0" lang="de-DE" sz="2400" b="0" i="0" strike="noStrike" kern="1200" cap="none" spc="0" normalizeH="0" baseline="0" dirty="0">
                <a:ln>
                  <a:noFill/>
                </a:ln>
                <a:solidFill>
                  <a:prstClr val="black"/>
                </a:solidFill>
                <a:effectLst/>
                <a:uLnTx/>
                <a:uFillTx/>
                <a:latin typeface="Arial" panose="020B0604020202020204" pitchFamily="34" charset="0"/>
                <a:cs typeface="Arial" panose="020B0604020202020204" pitchFamily="34" charset="0"/>
              </a:rPr>
              <a:t>ines erledigten VA</a:t>
            </a: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strike="noStrike" kern="1200" cap="none" spc="0" normalizeH="0" baseline="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800" b="0" i="0" strike="noStrike" kern="1200" cap="none" spc="0" normalizeH="0" baseline="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lang="de-DE" sz="2400" u="sng" dirty="0">
                <a:solidFill>
                  <a:prstClr val="black"/>
                </a:solidFill>
                <a:latin typeface="Arial" panose="020B0604020202020204" pitchFamily="34" charset="0"/>
                <a:cs typeface="Arial" panose="020B0604020202020204" pitchFamily="34" charset="0"/>
              </a:rPr>
              <a:t>Erledigung</a:t>
            </a:r>
            <a:r>
              <a:rPr lang="de-DE" sz="2400" dirty="0">
                <a:solidFill>
                  <a:prstClr val="black"/>
                </a:solidFill>
                <a:latin typeface="Arial" panose="020B0604020202020204" pitchFamily="34" charset="0"/>
                <a:cs typeface="Arial" panose="020B0604020202020204" pitchFamily="34" charset="0"/>
              </a:rPr>
              <a:t>:</a:t>
            </a:r>
          </a:p>
          <a:p>
            <a:pPr marL="0" marR="0" lvl="0" indent="0" algn="l"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 43 II VwVfG</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(„Wegfall der Beschwer“)</a:t>
            </a:r>
            <a:endParaRPr kumimoji="0" lang="de-DE" sz="2400" b="0" i="0"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2" name="Textfeld 11">
            <a:extLst>
              <a:ext uri="{FF2B5EF4-FFF2-40B4-BE49-F238E27FC236}">
                <a16:creationId xmlns:a16="http://schemas.microsoft.com/office/drawing/2014/main" id="{FD787CAC-ABC7-4081-91BF-1012F4754E15}"/>
              </a:ext>
            </a:extLst>
          </p:cNvPr>
          <p:cNvSpPr txBox="1"/>
          <p:nvPr/>
        </p:nvSpPr>
        <p:spPr>
          <a:xfrm>
            <a:off x="3205306" y="1458419"/>
            <a:ext cx="2743200" cy="5259906"/>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1" i="0" u="sng"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NichtigkeitsFKl</a:t>
            </a:r>
            <a:r>
              <a:rPr kumimoji="0" lang="de-DE" sz="2400" b="1" i="0" u="sng"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t>
            </a:r>
          </a:p>
          <a:p>
            <a:pPr marL="0" marR="0" lvl="0" indent="0" algn="l"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 43 I, 2. Alt. VwGO</a:t>
            </a:r>
            <a:endParaRPr kumimoji="0" lang="de-DE" sz="800" b="0" i="0"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800" b="0" i="0"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Nichtigkeit eines VA</a:t>
            </a:r>
          </a:p>
          <a:p>
            <a:pPr marL="0" marR="0" lvl="0" indent="0" algn="l" defTabSz="360000" rtl="0" eaLnBrk="1" fontAlgn="auto" latinLnBrk="0" hangingPunct="1">
              <a:lnSpc>
                <a:spcPct val="150000"/>
              </a:lnSpc>
              <a:spcBef>
                <a:spcPts val="0"/>
              </a:spcBef>
              <a:spcAft>
                <a:spcPts val="0"/>
              </a:spcAft>
              <a:buClrTx/>
              <a:buSzTx/>
              <a:buFontTx/>
              <a:buNone/>
              <a:tabLst/>
              <a:defRPr/>
            </a:pPr>
            <a:endParaRPr lang="de-DE" sz="2400" dirty="0">
              <a:solidFill>
                <a:prstClr val="black"/>
              </a:solidFill>
              <a:latin typeface="Arial" panose="020B0604020202020204" pitchFamily="34" charset="0"/>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lang="de-DE" sz="2400" dirty="0">
              <a:solidFill>
                <a:prstClr val="black"/>
              </a:solidFill>
              <a:latin typeface="Arial" panose="020B0604020202020204" pitchFamily="34" charset="0"/>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lang="de-DE" sz="800" dirty="0">
              <a:solidFill>
                <a:prstClr val="black"/>
              </a:solidFill>
              <a:latin typeface="Arial" panose="020B0604020202020204" pitchFamily="34" charset="0"/>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lang="de-DE" sz="2400" u="sng" dirty="0">
                <a:solidFill>
                  <a:prstClr val="black"/>
                </a:solidFill>
                <a:latin typeface="Arial" panose="020B0604020202020204" pitchFamily="34" charset="0"/>
                <a:cs typeface="Arial" panose="020B0604020202020204" pitchFamily="34" charset="0"/>
              </a:rPr>
              <a:t>Nichtigkeit</a:t>
            </a:r>
            <a:r>
              <a:rPr lang="de-DE" sz="2400" dirty="0">
                <a:solidFill>
                  <a:prstClr val="black"/>
                </a:solidFill>
                <a:latin typeface="Arial" panose="020B0604020202020204" pitchFamily="34" charset="0"/>
                <a:cs typeface="Arial" panose="020B0604020202020204" pitchFamily="34" charset="0"/>
              </a:rPr>
              <a:t>:</a:t>
            </a:r>
          </a:p>
          <a:p>
            <a:pPr marL="0" marR="0" lvl="0" indent="0" algn="l"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 44 VwVfG</a:t>
            </a:r>
          </a:p>
        </p:txBody>
      </p:sp>
      <p:sp>
        <p:nvSpPr>
          <p:cNvPr id="13" name="Textfeld 12">
            <a:extLst>
              <a:ext uri="{FF2B5EF4-FFF2-40B4-BE49-F238E27FC236}">
                <a16:creationId xmlns:a16="http://schemas.microsoft.com/office/drawing/2014/main" id="{89B3409B-FAD1-492E-9CF5-FE2C3C94E535}"/>
              </a:ext>
            </a:extLst>
          </p:cNvPr>
          <p:cNvSpPr txBox="1"/>
          <p:nvPr/>
        </p:nvSpPr>
        <p:spPr>
          <a:xfrm>
            <a:off x="6243496" y="1466327"/>
            <a:ext cx="2743200" cy="5251998"/>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1" i="0" u="sng"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Allgemeine</a:t>
            </a:r>
            <a:r>
              <a:rPr kumimoji="0" lang="de-DE" sz="2400" b="1" i="0" u="sng" strike="noStrike" kern="1200" cap="none" spc="0" normalizeH="0" noProof="0" dirty="0">
                <a:ln>
                  <a:noFill/>
                </a:ln>
                <a:solidFill>
                  <a:prstClr val="black"/>
                </a:solidFill>
                <a:effectLst/>
                <a:uLnTx/>
                <a:uFillTx/>
                <a:latin typeface="Arial" panose="020B0604020202020204" pitchFamily="34" charset="0"/>
                <a:cs typeface="Arial" panose="020B0604020202020204" pitchFamily="34" charset="0"/>
              </a:rPr>
              <a:t> </a:t>
            </a:r>
            <a:r>
              <a:rPr kumimoji="0" lang="de-DE" sz="2400" b="1" i="0" u="sng" strike="noStrike" kern="1200" cap="none" spc="0" normalizeH="0" noProof="0" dirty="0" err="1">
                <a:ln>
                  <a:noFill/>
                </a:ln>
                <a:solidFill>
                  <a:prstClr val="black"/>
                </a:solidFill>
                <a:effectLst/>
                <a:uLnTx/>
                <a:uFillTx/>
                <a:latin typeface="Arial" panose="020B0604020202020204" pitchFamily="34" charset="0"/>
                <a:cs typeface="Arial" panose="020B0604020202020204" pitchFamily="34" charset="0"/>
              </a:rPr>
              <a:t>FKl</a:t>
            </a:r>
            <a:r>
              <a:rPr kumimoji="0" lang="de-DE" sz="2400" b="1" i="0" u="sng" strike="noStrike" kern="1200" cap="none" spc="0" normalizeH="0" noProof="0" dirty="0">
                <a:ln>
                  <a:noFill/>
                </a:ln>
                <a:solidFill>
                  <a:prstClr val="black"/>
                </a:solidFill>
                <a:effectLst/>
                <a:uLnTx/>
                <a:uFillTx/>
                <a:latin typeface="Arial" panose="020B0604020202020204" pitchFamily="34" charset="0"/>
                <a:cs typeface="Arial" panose="020B0604020202020204" pitchFamily="34" charset="0"/>
              </a:rPr>
              <a:t>.</a:t>
            </a:r>
          </a:p>
          <a:p>
            <a:pPr marL="0" marR="0" lvl="0" indent="0" algn="l"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 43 I, 1. Alt. VwGO</a:t>
            </a: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800" b="0" i="0"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(Nicht-) Bestehen eines konkreten Rechtsverhältnisses</a:t>
            </a: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800" b="0" i="0"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lang="de-DE" sz="2400" u="sng" dirty="0">
                <a:solidFill>
                  <a:prstClr val="black"/>
                </a:solidFill>
                <a:latin typeface="Arial" panose="020B0604020202020204" pitchFamily="34" charset="0"/>
                <a:cs typeface="Arial" panose="020B0604020202020204" pitchFamily="34" charset="0"/>
              </a:rPr>
              <a:t>i</a:t>
            </a:r>
            <a:r>
              <a:rPr lang="de-DE" sz="2400" u="sng" noProof="0" dirty="0">
                <a:solidFill>
                  <a:prstClr val="black"/>
                </a:solidFill>
                <a:latin typeface="Arial" panose="020B0604020202020204" pitchFamily="34" charset="0"/>
                <a:cs typeface="Arial" panose="020B0604020202020204" pitchFamily="34" charset="0"/>
              </a:rPr>
              <a:t>m Einzelfall sind Rechte / Pflichten streitig</a:t>
            </a:r>
            <a:r>
              <a:rPr lang="de-DE" sz="2400" noProof="0" dirty="0">
                <a:solidFill>
                  <a:prstClr val="black"/>
                </a:solidFill>
                <a:latin typeface="Arial" panose="020B0604020202020204" pitchFamily="34" charset="0"/>
                <a:cs typeface="Arial" panose="020B0604020202020204" pitchFamily="34" charset="0"/>
              </a:rPr>
              <a:t> (zwischen den Beteiligten)</a:t>
            </a:r>
            <a:endParaRPr kumimoji="0" lang="de-DE" sz="2400" b="0" i="0"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6" name="Textfeld 15">
            <a:extLst>
              <a:ext uri="{FF2B5EF4-FFF2-40B4-BE49-F238E27FC236}">
                <a16:creationId xmlns:a16="http://schemas.microsoft.com/office/drawing/2014/main" id="{A9B5DFDE-85C4-4B3D-BECE-53D22681198B}"/>
              </a:ext>
            </a:extLst>
          </p:cNvPr>
          <p:cNvSpPr txBox="1"/>
          <p:nvPr/>
        </p:nvSpPr>
        <p:spPr>
          <a:xfrm>
            <a:off x="9146511" y="1466326"/>
            <a:ext cx="2852531" cy="5251998"/>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Prinzipale NK</a:t>
            </a:r>
          </a:p>
          <a:p>
            <a:pPr marL="0" marR="0" lvl="0" indent="0" algn="l"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 47 I VwGO</a:t>
            </a: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800" b="0" i="0"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Ungültigkeit </a:t>
            </a:r>
            <a:r>
              <a:rPr lang="de-DE" sz="2400" dirty="0" err="1">
                <a:solidFill>
                  <a:prstClr val="black"/>
                </a:solidFill>
                <a:latin typeface="Arial" panose="020B0604020202020204" pitchFamily="34" charset="0"/>
                <a:cs typeface="Arial" panose="020B0604020202020204" pitchFamily="34" charset="0"/>
              </a:rPr>
              <a:t>be-stimmter</a:t>
            </a:r>
            <a:r>
              <a:rPr lang="de-DE" sz="2400" dirty="0">
                <a:solidFill>
                  <a:prstClr val="black"/>
                </a:solidFill>
                <a:latin typeface="Arial" panose="020B0604020202020204" pitchFamily="34" charset="0"/>
                <a:cs typeface="Arial" panose="020B0604020202020204" pitchFamily="34" charset="0"/>
              </a:rPr>
              <a:t> Normen</a:t>
            </a: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lang="de-DE" sz="800" dirty="0">
              <a:solidFill>
                <a:prstClr val="black"/>
              </a:solidFill>
              <a:latin typeface="Arial" panose="020B0604020202020204" pitchFamily="34" charset="0"/>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lang="de-DE" sz="2400" u="sng" dirty="0">
                <a:solidFill>
                  <a:prstClr val="black"/>
                </a:solidFill>
                <a:latin typeface="Arial" panose="020B0604020202020204" pitchFamily="34" charset="0"/>
                <a:cs typeface="Arial" panose="020B0604020202020204" pitchFamily="34" charset="0"/>
              </a:rPr>
              <a:t>Nr. 1</a:t>
            </a:r>
            <a:r>
              <a:rPr lang="de-DE" sz="2400" dirty="0">
                <a:solidFill>
                  <a:prstClr val="black"/>
                </a:solidFill>
                <a:latin typeface="Arial" panose="020B0604020202020204" pitchFamily="34" charset="0"/>
                <a:cs typeface="Arial" panose="020B0604020202020204" pitchFamily="34" charset="0"/>
              </a:rPr>
              <a:t>: B-Plan</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sng"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Nr.</a:t>
            </a:r>
            <a:r>
              <a:rPr kumimoji="0" lang="de-DE" sz="2400" b="0" i="0" u="sng" strike="noStrike" kern="1200" cap="none" spc="0" normalizeH="0" noProof="0" dirty="0">
                <a:ln>
                  <a:noFill/>
                </a:ln>
                <a:solidFill>
                  <a:prstClr val="black"/>
                </a:solidFill>
                <a:effectLst/>
                <a:uLnTx/>
                <a:uFillTx/>
                <a:latin typeface="Arial" panose="020B0604020202020204" pitchFamily="34" charset="0"/>
                <a:cs typeface="Arial" panose="020B0604020202020204" pitchFamily="34" charset="0"/>
              </a:rPr>
              <a:t> 2</a:t>
            </a:r>
            <a:r>
              <a:rPr kumimoji="0" lang="de-DE" sz="2400" b="0" i="0" strike="noStrike" kern="1200" cap="none" spc="0" normalizeH="0" noProof="0" dirty="0">
                <a:ln>
                  <a:noFill/>
                </a:ln>
                <a:solidFill>
                  <a:prstClr val="black"/>
                </a:solidFill>
                <a:effectLst/>
                <a:uLnTx/>
                <a:uFillTx/>
                <a:latin typeface="Arial" panose="020B0604020202020204" pitchFamily="34" charset="0"/>
                <a:cs typeface="Arial" panose="020B0604020202020204" pitchFamily="34" charset="0"/>
              </a:rPr>
              <a:t>: </a:t>
            </a:r>
            <a:r>
              <a:rPr kumimoji="0" lang="de-DE" sz="2400" b="0" i="0" strike="noStrike" kern="1200" cap="none" spc="0" normalizeH="0" noProof="0" dirty="0" err="1">
                <a:ln>
                  <a:noFill/>
                </a:ln>
                <a:solidFill>
                  <a:prstClr val="black"/>
                </a:solidFill>
                <a:effectLst/>
                <a:uLnTx/>
                <a:uFillTx/>
                <a:latin typeface="Arial" panose="020B0604020202020204" pitchFamily="34" charset="0"/>
                <a:cs typeface="Arial" panose="020B0604020202020204" pitchFamily="34" charset="0"/>
              </a:rPr>
              <a:t>Untergesetzl</a:t>
            </a:r>
            <a:r>
              <a:rPr kumimoji="0" lang="de-DE" sz="2400" b="0" i="0" strike="noStrike" kern="1200" cap="none" spc="0" normalizeH="0" noProof="0" dirty="0">
                <a:ln>
                  <a:noFill/>
                </a:ln>
                <a:solidFill>
                  <a:prstClr val="black"/>
                </a:solidFill>
                <a:effectLst/>
                <a:uLnTx/>
                <a:uFillTx/>
                <a:latin typeface="Arial" panose="020B0604020202020204" pitchFamily="34" charset="0"/>
                <a:cs typeface="Arial" panose="020B0604020202020204" pitchFamily="34" charset="0"/>
              </a:rPr>
              <a:t>. Landesnormen nach Landesrecht</a:t>
            </a:r>
            <a:endParaRPr kumimoji="0" lang="de-DE" sz="2400" b="0" i="0"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cxnSp>
        <p:nvCxnSpPr>
          <p:cNvPr id="17" name="Gerade Verbindung mit Pfeil 16">
            <a:extLst>
              <a:ext uri="{FF2B5EF4-FFF2-40B4-BE49-F238E27FC236}">
                <a16:creationId xmlns:a16="http://schemas.microsoft.com/office/drawing/2014/main" id="{02364CA3-8364-4C72-BDC1-BD2DA0FA179C}"/>
              </a:ext>
            </a:extLst>
          </p:cNvPr>
          <p:cNvCxnSpPr>
            <a:cxnSpLocks/>
          </p:cNvCxnSpPr>
          <p:nvPr/>
        </p:nvCxnSpPr>
        <p:spPr>
          <a:xfrm>
            <a:off x="6083681" y="1172696"/>
            <a:ext cx="1260000" cy="36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Gerade Verbindung mit Pfeil 13">
            <a:extLst>
              <a:ext uri="{FF2B5EF4-FFF2-40B4-BE49-F238E27FC236}">
                <a16:creationId xmlns:a16="http://schemas.microsoft.com/office/drawing/2014/main" id="{86E81560-2CA5-4F1D-8D94-54963DC45A3B}"/>
              </a:ext>
            </a:extLst>
          </p:cNvPr>
          <p:cNvCxnSpPr>
            <a:cxnSpLocks/>
          </p:cNvCxnSpPr>
          <p:nvPr/>
        </p:nvCxnSpPr>
        <p:spPr>
          <a:xfrm>
            <a:off x="4836000" y="2486224"/>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Gerade Verbindung mit Pfeil 17">
            <a:extLst>
              <a:ext uri="{FF2B5EF4-FFF2-40B4-BE49-F238E27FC236}">
                <a16:creationId xmlns:a16="http://schemas.microsoft.com/office/drawing/2014/main" id="{66657110-F7F5-4BD9-A89C-DE2656EE22FF}"/>
              </a:ext>
            </a:extLst>
          </p:cNvPr>
          <p:cNvCxnSpPr>
            <a:cxnSpLocks/>
          </p:cNvCxnSpPr>
          <p:nvPr/>
        </p:nvCxnSpPr>
        <p:spPr>
          <a:xfrm>
            <a:off x="7343681" y="2486224"/>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Gerade Verbindung mit Pfeil 19">
            <a:extLst>
              <a:ext uri="{FF2B5EF4-FFF2-40B4-BE49-F238E27FC236}">
                <a16:creationId xmlns:a16="http://schemas.microsoft.com/office/drawing/2014/main" id="{C34515A8-E346-4209-9044-7548F7A6E05A}"/>
              </a:ext>
            </a:extLst>
          </p:cNvPr>
          <p:cNvCxnSpPr>
            <a:cxnSpLocks/>
          </p:cNvCxnSpPr>
          <p:nvPr/>
        </p:nvCxnSpPr>
        <p:spPr>
          <a:xfrm>
            <a:off x="10753289" y="2486224"/>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Gerade Verbindung mit Pfeil 24">
            <a:extLst>
              <a:ext uri="{FF2B5EF4-FFF2-40B4-BE49-F238E27FC236}">
                <a16:creationId xmlns:a16="http://schemas.microsoft.com/office/drawing/2014/main" id="{C935E353-B7A3-4EE2-8B04-320C6C1C0167}"/>
              </a:ext>
            </a:extLst>
          </p:cNvPr>
          <p:cNvCxnSpPr>
            <a:cxnSpLocks/>
          </p:cNvCxnSpPr>
          <p:nvPr/>
        </p:nvCxnSpPr>
        <p:spPr>
          <a:xfrm>
            <a:off x="1428320" y="2486224"/>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Gerade Verbindung mit Pfeil 27">
            <a:extLst>
              <a:ext uri="{FF2B5EF4-FFF2-40B4-BE49-F238E27FC236}">
                <a16:creationId xmlns:a16="http://schemas.microsoft.com/office/drawing/2014/main" id="{7CD22703-E8F4-4FE3-9D73-B7DC37D0FA2A}"/>
              </a:ext>
            </a:extLst>
          </p:cNvPr>
          <p:cNvCxnSpPr>
            <a:cxnSpLocks/>
          </p:cNvCxnSpPr>
          <p:nvPr/>
        </p:nvCxnSpPr>
        <p:spPr>
          <a:xfrm>
            <a:off x="7345529" y="4377168"/>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Gerade Verbindung mit Pfeil 28">
            <a:extLst>
              <a:ext uri="{FF2B5EF4-FFF2-40B4-BE49-F238E27FC236}">
                <a16:creationId xmlns:a16="http://schemas.microsoft.com/office/drawing/2014/main" id="{9905B1D2-98A7-4AA7-B2A5-7F8FDD180831}"/>
              </a:ext>
            </a:extLst>
          </p:cNvPr>
          <p:cNvCxnSpPr>
            <a:cxnSpLocks/>
          </p:cNvCxnSpPr>
          <p:nvPr/>
        </p:nvCxnSpPr>
        <p:spPr>
          <a:xfrm>
            <a:off x="4836000" y="4412679"/>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Gerade Verbindung mit Pfeil 29">
            <a:extLst>
              <a:ext uri="{FF2B5EF4-FFF2-40B4-BE49-F238E27FC236}">
                <a16:creationId xmlns:a16="http://schemas.microsoft.com/office/drawing/2014/main" id="{4CE973D6-D2EE-4060-B5AE-9C6BC3819BB4}"/>
              </a:ext>
            </a:extLst>
          </p:cNvPr>
          <p:cNvCxnSpPr>
            <a:cxnSpLocks/>
          </p:cNvCxnSpPr>
          <p:nvPr/>
        </p:nvCxnSpPr>
        <p:spPr>
          <a:xfrm>
            <a:off x="1428320" y="4377168"/>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Gerade Verbindung mit Pfeil 30">
            <a:extLst>
              <a:ext uri="{FF2B5EF4-FFF2-40B4-BE49-F238E27FC236}">
                <a16:creationId xmlns:a16="http://schemas.microsoft.com/office/drawing/2014/main" id="{A829C9D2-4D9F-42A4-99D4-1C2CE4D37852}"/>
              </a:ext>
            </a:extLst>
          </p:cNvPr>
          <p:cNvCxnSpPr>
            <a:cxnSpLocks/>
          </p:cNvCxnSpPr>
          <p:nvPr/>
        </p:nvCxnSpPr>
        <p:spPr>
          <a:xfrm>
            <a:off x="10743427" y="4377168"/>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5" name="Grafik 4">
            <a:extLst>
              <a:ext uri="{FF2B5EF4-FFF2-40B4-BE49-F238E27FC236}">
                <a16:creationId xmlns:a16="http://schemas.microsoft.com/office/drawing/2014/main" id="{5D67E426-F25D-0F37-D597-41A717D61127}"/>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11" name="Rechteck 10">
            <a:extLst>
              <a:ext uri="{FF2B5EF4-FFF2-40B4-BE49-F238E27FC236}">
                <a16:creationId xmlns:a16="http://schemas.microsoft.com/office/drawing/2014/main" id="{BF8AE5C1-2C81-4C60-7665-87D0CDE2F186}"/>
              </a:ext>
            </a:extLst>
          </p:cNvPr>
          <p:cNvSpPr/>
          <p:nvPr/>
        </p:nvSpPr>
        <p:spPr>
          <a:xfrm>
            <a:off x="0" y="102357"/>
            <a:ext cx="2333243" cy="9208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Kurseinheit 10</a:t>
            </a:r>
          </a:p>
        </p:txBody>
      </p:sp>
      <p:cxnSp>
        <p:nvCxnSpPr>
          <p:cNvPr id="19" name="Gerader Verbinder 18">
            <a:extLst>
              <a:ext uri="{FF2B5EF4-FFF2-40B4-BE49-F238E27FC236}">
                <a16:creationId xmlns:a16="http://schemas.microsoft.com/office/drawing/2014/main" id="{DA826AE9-8192-C6C0-93DE-B22658AAA953}"/>
              </a:ext>
            </a:extLst>
          </p:cNvPr>
          <p:cNvCxnSpPr>
            <a:cxnSpLocks/>
          </p:cNvCxnSpPr>
          <p:nvPr/>
        </p:nvCxnSpPr>
        <p:spPr>
          <a:xfrm>
            <a:off x="3045491" y="1920045"/>
            <a:ext cx="12319" cy="4717343"/>
          </a:xfrm>
          <a:prstGeom prst="line">
            <a:avLst/>
          </a:prstGeom>
          <a:ln>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3" name="Gerader Verbinder 22">
            <a:extLst>
              <a:ext uri="{FF2B5EF4-FFF2-40B4-BE49-F238E27FC236}">
                <a16:creationId xmlns:a16="http://schemas.microsoft.com/office/drawing/2014/main" id="{32F10C8D-349C-8552-B362-4DF50345803B}"/>
              </a:ext>
            </a:extLst>
          </p:cNvPr>
          <p:cNvCxnSpPr>
            <a:cxnSpLocks/>
          </p:cNvCxnSpPr>
          <p:nvPr/>
        </p:nvCxnSpPr>
        <p:spPr>
          <a:xfrm>
            <a:off x="6018473" y="1931765"/>
            <a:ext cx="12319" cy="4717343"/>
          </a:xfrm>
          <a:prstGeom prst="line">
            <a:avLst/>
          </a:prstGeom>
          <a:ln>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24" name="Gerader Verbinder 23">
            <a:extLst>
              <a:ext uri="{FF2B5EF4-FFF2-40B4-BE49-F238E27FC236}">
                <a16:creationId xmlns:a16="http://schemas.microsoft.com/office/drawing/2014/main" id="{EFBA5569-9C88-B034-8A3A-E07CCC4D584F}"/>
              </a:ext>
            </a:extLst>
          </p:cNvPr>
          <p:cNvCxnSpPr>
            <a:cxnSpLocks/>
          </p:cNvCxnSpPr>
          <p:nvPr/>
        </p:nvCxnSpPr>
        <p:spPr>
          <a:xfrm>
            <a:off x="9005518" y="1943485"/>
            <a:ext cx="12319" cy="4717343"/>
          </a:xfrm>
          <a:prstGeom prst="line">
            <a:avLst/>
          </a:prstGeom>
          <a:ln>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647861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1000"/>
                                        <p:tgtEl>
                                          <p:spTgt spid="8">
                                            <p:txEl>
                                              <p:pRg st="0" end="0"/>
                                            </p:txEl>
                                          </p:spTgt>
                                        </p:tgtEl>
                                      </p:cBhvr>
                                    </p:animEffect>
                                    <p:anim calcmode="lin" valueType="num">
                                      <p:cBhvr>
                                        <p:cTn id="13"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8">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fade">
                                      <p:cBhvr>
                                        <p:cTn id="17" dur="1000"/>
                                        <p:tgtEl>
                                          <p:spTgt spid="8">
                                            <p:txEl>
                                              <p:pRg st="1" end="1"/>
                                            </p:txEl>
                                          </p:spTgt>
                                        </p:tgtEl>
                                      </p:cBhvr>
                                    </p:animEffect>
                                    <p:anim calcmode="lin" valueType="num">
                                      <p:cBhvr>
                                        <p:cTn id="18"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8">
                                            <p:txEl>
                                              <p:pRg st="1" end="1"/>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1000"/>
                                        <p:tgtEl>
                                          <p:spTgt spid="25"/>
                                        </p:tgtEl>
                                      </p:cBhvr>
                                    </p:animEffect>
                                    <p:anim calcmode="lin" valueType="num">
                                      <p:cBhvr>
                                        <p:cTn id="23" dur="1000" fill="hold"/>
                                        <p:tgtEl>
                                          <p:spTgt spid="25"/>
                                        </p:tgtEl>
                                        <p:attrNameLst>
                                          <p:attrName>ppt_x</p:attrName>
                                        </p:attrNameLst>
                                      </p:cBhvr>
                                      <p:tavLst>
                                        <p:tav tm="0">
                                          <p:val>
                                            <p:strVal val="#ppt_x"/>
                                          </p:val>
                                        </p:tav>
                                        <p:tav tm="100000">
                                          <p:val>
                                            <p:strVal val="#ppt_x"/>
                                          </p:val>
                                        </p:tav>
                                      </p:tavLst>
                                    </p:anim>
                                    <p:anim calcmode="lin" valueType="num">
                                      <p:cBhvr>
                                        <p:cTn id="24" dur="1000" fill="hold"/>
                                        <p:tgtEl>
                                          <p:spTgt spid="2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animEffect transition="in" filter="fade">
                                      <p:cBhvr>
                                        <p:cTn id="27" dur="1000"/>
                                        <p:tgtEl>
                                          <p:spTgt spid="8">
                                            <p:txEl>
                                              <p:pRg st="3" end="3"/>
                                            </p:txEl>
                                          </p:spTgt>
                                        </p:tgtEl>
                                      </p:cBhvr>
                                    </p:animEffect>
                                    <p:anim calcmode="lin" valueType="num">
                                      <p:cBhvr>
                                        <p:cTn id="28"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29" dur="1000" fill="hold"/>
                                        <p:tgtEl>
                                          <p:spTgt spid="8">
                                            <p:txEl>
                                              <p:pRg st="3" end="3"/>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1000"/>
                                        <p:tgtEl>
                                          <p:spTgt spid="30"/>
                                        </p:tgtEl>
                                      </p:cBhvr>
                                    </p:animEffect>
                                    <p:anim calcmode="lin" valueType="num">
                                      <p:cBhvr>
                                        <p:cTn id="33" dur="1000" fill="hold"/>
                                        <p:tgtEl>
                                          <p:spTgt spid="30"/>
                                        </p:tgtEl>
                                        <p:attrNameLst>
                                          <p:attrName>ppt_x</p:attrName>
                                        </p:attrNameLst>
                                      </p:cBhvr>
                                      <p:tavLst>
                                        <p:tav tm="0">
                                          <p:val>
                                            <p:strVal val="#ppt_x"/>
                                          </p:val>
                                        </p:tav>
                                        <p:tav tm="100000">
                                          <p:val>
                                            <p:strVal val="#ppt_x"/>
                                          </p:val>
                                        </p:tav>
                                      </p:tavLst>
                                    </p:anim>
                                    <p:anim calcmode="lin" valueType="num">
                                      <p:cBhvr>
                                        <p:cTn id="34" dur="1000" fill="hold"/>
                                        <p:tgtEl>
                                          <p:spTgt spid="30"/>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animEffect transition="in" filter="fade">
                                      <p:cBhvr>
                                        <p:cTn id="37" dur="1000"/>
                                        <p:tgtEl>
                                          <p:spTgt spid="8">
                                            <p:txEl>
                                              <p:pRg st="6" end="6"/>
                                            </p:txEl>
                                          </p:spTgt>
                                        </p:tgtEl>
                                      </p:cBhvr>
                                    </p:animEffect>
                                    <p:anim calcmode="lin" valueType="num">
                                      <p:cBhvr>
                                        <p:cTn id="38"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8">
                                            <p:txEl>
                                              <p:pRg st="6" end="6"/>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8">
                                            <p:txEl>
                                              <p:pRg st="7" end="7"/>
                                            </p:txEl>
                                          </p:spTgt>
                                        </p:tgtEl>
                                        <p:attrNameLst>
                                          <p:attrName>style.visibility</p:attrName>
                                        </p:attrNameLst>
                                      </p:cBhvr>
                                      <p:to>
                                        <p:strVal val="visible"/>
                                      </p:to>
                                    </p:set>
                                    <p:animEffect transition="in" filter="fade">
                                      <p:cBhvr>
                                        <p:cTn id="42" dur="1000"/>
                                        <p:tgtEl>
                                          <p:spTgt spid="8">
                                            <p:txEl>
                                              <p:pRg st="7" end="7"/>
                                            </p:txEl>
                                          </p:spTgt>
                                        </p:tgtEl>
                                      </p:cBhvr>
                                    </p:animEffect>
                                    <p:anim calcmode="lin" valueType="num">
                                      <p:cBhvr>
                                        <p:cTn id="43" dur="1000" fill="hold"/>
                                        <p:tgtEl>
                                          <p:spTgt spid="8">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8">
                                            <p:txEl>
                                              <p:pRg st="7" end="7"/>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8">
                                            <p:txEl>
                                              <p:pRg st="8" end="8"/>
                                            </p:txEl>
                                          </p:spTgt>
                                        </p:tgtEl>
                                        <p:attrNameLst>
                                          <p:attrName>style.visibility</p:attrName>
                                        </p:attrNameLst>
                                      </p:cBhvr>
                                      <p:to>
                                        <p:strVal val="visible"/>
                                      </p:to>
                                    </p:set>
                                    <p:animEffect transition="in" filter="fade">
                                      <p:cBhvr>
                                        <p:cTn id="47" dur="1000"/>
                                        <p:tgtEl>
                                          <p:spTgt spid="8">
                                            <p:txEl>
                                              <p:pRg st="8" end="8"/>
                                            </p:txEl>
                                          </p:spTgt>
                                        </p:tgtEl>
                                      </p:cBhvr>
                                    </p:animEffect>
                                    <p:anim calcmode="lin" valueType="num">
                                      <p:cBhvr>
                                        <p:cTn id="48" dur="1000" fill="hold"/>
                                        <p:tgtEl>
                                          <p:spTgt spid="8">
                                            <p:txEl>
                                              <p:pRg st="8" end="8"/>
                                            </p:txEl>
                                          </p:spTgt>
                                        </p:tgtEl>
                                        <p:attrNameLst>
                                          <p:attrName>ppt_x</p:attrName>
                                        </p:attrNameLst>
                                      </p:cBhvr>
                                      <p:tavLst>
                                        <p:tav tm="0">
                                          <p:val>
                                            <p:strVal val="#ppt_x"/>
                                          </p:val>
                                        </p:tav>
                                        <p:tav tm="100000">
                                          <p:val>
                                            <p:strVal val="#ppt_x"/>
                                          </p:val>
                                        </p:tav>
                                      </p:tavLst>
                                    </p:anim>
                                    <p:anim calcmode="lin" valueType="num">
                                      <p:cBhvr>
                                        <p:cTn id="49" dur="1000" fill="hold"/>
                                        <p:tgtEl>
                                          <p:spTgt spid="8">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fade">
                                      <p:cBhvr>
                                        <p:cTn id="54" dur="1000"/>
                                        <p:tgtEl>
                                          <p:spTgt spid="9"/>
                                        </p:tgtEl>
                                      </p:cBhvr>
                                    </p:animEffect>
                                    <p:anim calcmode="lin" valueType="num">
                                      <p:cBhvr>
                                        <p:cTn id="55" dur="1000" fill="hold"/>
                                        <p:tgtEl>
                                          <p:spTgt spid="9"/>
                                        </p:tgtEl>
                                        <p:attrNameLst>
                                          <p:attrName>ppt_x</p:attrName>
                                        </p:attrNameLst>
                                      </p:cBhvr>
                                      <p:tavLst>
                                        <p:tav tm="0">
                                          <p:val>
                                            <p:strVal val="#ppt_x"/>
                                          </p:val>
                                        </p:tav>
                                        <p:tav tm="100000">
                                          <p:val>
                                            <p:strVal val="#ppt_x"/>
                                          </p:val>
                                        </p:tav>
                                      </p:tavLst>
                                    </p:anim>
                                    <p:anim calcmode="lin" valueType="num">
                                      <p:cBhvr>
                                        <p:cTn id="56" dur="1000" fill="hold"/>
                                        <p:tgtEl>
                                          <p:spTgt spid="9"/>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12">
                                            <p:txEl>
                                              <p:pRg st="0" end="0"/>
                                            </p:txEl>
                                          </p:spTgt>
                                        </p:tgtEl>
                                        <p:attrNameLst>
                                          <p:attrName>style.visibility</p:attrName>
                                        </p:attrNameLst>
                                      </p:cBhvr>
                                      <p:to>
                                        <p:strVal val="visible"/>
                                      </p:to>
                                    </p:set>
                                    <p:animEffect transition="in" filter="fade">
                                      <p:cBhvr>
                                        <p:cTn id="59" dur="1000"/>
                                        <p:tgtEl>
                                          <p:spTgt spid="12">
                                            <p:txEl>
                                              <p:pRg st="0" end="0"/>
                                            </p:txEl>
                                          </p:spTgt>
                                        </p:tgtEl>
                                      </p:cBhvr>
                                    </p:animEffect>
                                    <p:anim calcmode="lin" valueType="num">
                                      <p:cBhvr>
                                        <p:cTn id="60"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61" dur="1000" fill="hold"/>
                                        <p:tgtEl>
                                          <p:spTgt spid="12">
                                            <p:txEl>
                                              <p:pRg st="0" end="0"/>
                                            </p:txEl>
                                          </p:spTgt>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12">
                                            <p:txEl>
                                              <p:pRg st="1" end="1"/>
                                            </p:txEl>
                                          </p:spTgt>
                                        </p:tgtEl>
                                        <p:attrNameLst>
                                          <p:attrName>style.visibility</p:attrName>
                                        </p:attrNameLst>
                                      </p:cBhvr>
                                      <p:to>
                                        <p:strVal val="visible"/>
                                      </p:to>
                                    </p:set>
                                    <p:animEffect transition="in" filter="fade">
                                      <p:cBhvr>
                                        <p:cTn id="64" dur="1000"/>
                                        <p:tgtEl>
                                          <p:spTgt spid="12">
                                            <p:txEl>
                                              <p:pRg st="1" end="1"/>
                                            </p:txEl>
                                          </p:spTgt>
                                        </p:tgtEl>
                                      </p:cBhvr>
                                    </p:animEffect>
                                    <p:anim calcmode="lin" valueType="num">
                                      <p:cBhvr>
                                        <p:cTn id="65"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66" dur="1000" fill="hold"/>
                                        <p:tgtEl>
                                          <p:spTgt spid="12">
                                            <p:txEl>
                                              <p:pRg st="1" end="1"/>
                                            </p:txEl>
                                          </p:spTgt>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fade">
                                      <p:cBhvr>
                                        <p:cTn id="69" dur="1000"/>
                                        <p:tgtEl>
                                          <p:spTgt spid="14"/>
                                        </p:tgtEl>
                                      </p:cBhvr>
                                    </p:animEffect>
                                    <p:anim calcmode="lin" valueType="num">
                                      <p:cBhvr>
                                        <p:cTn id="70" dur="1000" fill="hold"/>
                                        <p:tgtEl>
                                          <p:spTgt spid="14"/>
                                        </p:tgtEl>
                                        <p:attrNameLst>
                                          <p:attrName>ppt_x</p:attrName>
                                        </p:attrNameLst>
                                      </p:cBhvr>
                                      <p:tavLst>
                                        <p:tav tm="0">
                                          <p:val>
                                            <p:strVal val="#ppt_x"/>
                                          </p:val>
                                        </p:tav>
                                        <p:tav tm="100000">
                                          <p:val>
                                            <p:strVal val="#ppt_x"/>
                                          </p:val>
                                        </p:tav>
                                      </p:tavLst>
                                    </p:anim>
                                    <p:anim calcmode="lin" valueType="num">
                                      <p:cBhvr>
                                        <p:cTn id="71" dur="1000" fill="hold"/>
                                        <p:tgtEl>
                                          <p:spTgt spid="14"/>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12">
                                            <p:txEl>
                                              <p:pRg st="3" end="3"/>
                                            </p:txEl>
                                          </p:spTgt>
                                        </p:tgtEl>
                                        <p:attrNameLst>
                                          <p:attrName>style.visibility</p:attrName>
                                        </p:attrNameLst>
                                      </p:cBhvr>
                                      <p:to>
                                        <p:strVal val="visible"/>
                                      </p:to>
                                    </p:set>
                                    <p:animEffect transition="in" filter="fade">
                                      <p:cBhvr>
                                        <p:cTn id="74" dur="1000"/>
                                        <p:tgtEl>
                                          <p:spTgt spid="12">
                                            <p:txEl>
                                              <p:pRg st="3" end="3"/>
                                            </p:txEl>
                                          </p:spTgt>
                                        </p:tgtEl>
                                      </p:cBhvr>
                                    </p:animEffect>
                                    <p:anim calcmode="lin" valueType="num">
                                      <p:cBhvr>
                                        <p:cTn id="75" dur="1000" fill="hold"/>
                                        <p:tgtEl>
                                          <p:spTgt spid="12">
                                            <p:txEl>
                                              <p:pRg st="3" end="3"/>
                                            </p:txEl>
                                          </p:spTgt>
                                        </p:tgtEl>
                                        <p:attrNameLst>
                                          <p:attrName>ppt_x</p:attrName>
                                        </p:attrNameLst>
                                      </p:cBhvr>
                                      <p:tavLst>
                                        <p:tav tm="0">
                                          <p:val>
                                            <p:strVal val="#ppt_x"/>
                                          </p:val>
                                        </p:tav>
                                        <p:tav tm="100000">
                                          <p:val>
                                            <p:strVal val="#ppt_x"/>
                                          </p:val>
                                        </p:tav>
                                      </p:tavLst>
                                    </p:anim>
                                    <p:anim calcmode="lin" valueType="num">
                                      <p:cBhvr>
                                        <p:cTn id="76" dur="1000" fill="hold"/>
                                        <p:tgtEl>
                                          <p:spTgt spid="12">
                                            <p:txEl>
                                              <p:pRg st="3" end="3"/>
                                            </p:txEl>
                                          </p:spTgt>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fade">
                                      <p:cBhvr>
                                        <p:cTn id="79" dur="1000"/>
                                        <p:tgtEl>
                                          <p:spTgt spid="29"/>
                                        </p:tgtEl>
                                      </p:cBhvr>
                                    </p:animEffect>
                                    <p:anim calcmode="lin" valueType="num">
                                      <p:cBhvr>
                                        <p:cTn id="80" dur="1000" fill="hold"/>
                                        <p:tgtEl>
                                          <p:spTgt spid="29"/>
                                        </p:tgtEl>
                                        <p:attrNameLst>
                                          <p:attrName>ppt_x</p:attrName>
                                        </p:attrNameLst>
                                      </p:cBhvr>
                                      <p:tavLst>
                                        <p:tav tm="0">
                                          <p:val>
                                            <p:strVal val="#ppt_x"/>
                                          </p:val>
                                        </p:tav>
                                        <p:tav tm="100000">
                                          <p:val>
                                            <p:strVal val="#ppt_x"/>
                                          </p:val>
                                        </p:tav>
                                      </p:tavLst>
                                    </p:anim>
                                    <p:anim calcmode="lin" valueType="num">
                                      <p:cBhvr>
                                        <p:cTn id="81" dur="1000" fill="hold"/>
                                        <p:tgtEl>
                                          <p:spTgt spid="29"/>
                                        </p:tgtEl>
                                        <p:attrNameLst>
                                          <p:attrName>ppt_y</p:attrName>
                                        </p:attrNameLst>
                                      </p:cBhvr>
                                      <p:tavLst>
                                        <p:tav tm="0">
                                          <p:val>
                                            <p:strVal val="#ppt_y+.1"/>
                                          </p:val>
                                        </p:tav>
                                        <p:tav tm="100000">
                                          <p:val>
                                            <p:strVal val="#ppt_y"/>
                                          </p:val>
                                        </p:tav>
                                      </p:tavLst>
                                    </p:anim>
                                  </p:childTnLst>
                                </p:cTn>
                              </p:par>
                              <p:par>
                                <p:cTn id="82" presetID="42" presetClass="entr" presetSubtype="0" fill="hold" nodeType="withEffect">
                                  <p:stCondLst>
                                    <p:cond delay="0"/>
                                  </p:stCondLst>
                                  <p:childTnLst>
                                    <p:set>
                                      <p:cBhvr>
                                        <p:cTn id="83" dur="1" fill="hold">
                                          <p:stCondLst>
                                            <p:cond delay="0"/>
                                          </p:stCondLst>
                                        </p:cTn>
                                        <p:tgtEl>
                                          <p:spTgt spid="12">
                                            <p:txEl>
                                              <p:pRg st="7" end="7"/>
                                            </p:txEl>
                                          </p:spTgt>
                                        </p:tgtEl>
                                        <p:attrNameLst>
                                          <p:attrName>style.visibility</p:attrName>
                                        </p:attrNameLst>
                                      </p:cBhvr>
                                      <p:to>
                                        <p:strVal val="visible"/>
                                      </p:to>
                                    </p:set>
                                    <p:animEffect transition="in" filter="fade">
                                      <p:cBhvr>
                                        <p:cTn id="84" dur="1000"/>
                                        <p:tgtEl>
                                          <p:spTgt spid="12">
                                            <p:txEl>
                                              <p:pRg st="7" end="7"/>
                                            </p:txEl>
                                          </p:spTgt>
                                        </p:tgtEl>
                                      </p:cBhvr>
                                    </p:animEffect>
                                    <p:anim calcmode="lin" valueType="num">
                                      <p:cBhvr>
                                        <p:cTn id="85" dur="1000" fill="hold"/>
                                        <p:tgtEl>
                                          <p:spTgt spid="12">
                                            <p:txEl>
                                              <p:pRg st="7" end="7"/>
                                            </p:txEl>
                                          </p:spTgt>
                                        </p:tgtEl>
                                        <p:attrNameLst>
                                          <p:attrName>ppt_x</p:attrName>
                                        </p:attrNameLst>
                                      </p:cBhvr>
                                      <p:tavLst>
                                        <p:tav tm="0">
                                          <p:val>
                                            <p:strVal val="#ppt_x"/>
                                          </p:val>
                                        </p:tav>
                                        <p:tav tm="100000">
                                          <p:val>
                                            <p:strVal val="#ppt_x"/>
                                          </p:val>
                                        </p:tav>
                                      </p:tavLst>
                                    </p:anim>
                                    <p:anim calcmode="lin" valueType="num">
                                      <p:cBhvr>
                                        <p:cTn id="86" dur="1000" fill="hold"/>
                                        <p:tgtEl>
                                          <p:spTgt spid="12">
                                            <p:txEl>
                                              <p:pRg st="7" end="7"/>
                                            </p:txEl>
                                          </p:spTgt>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0"/>
                                  </p:stCondLst>
                                  <p:childTnLst>
                                    <p:set>
                                      <p:cBhvr>
                                        <p:cTn id="88" dur="1" fill="hold">
                                          <p:stCondLst>
                                            <p:cond delay="0"/>
                                          </p:stCondLst>
                                        </p:cTn>
                                        <p:tgtEl>
                                          <p:spTgt spid="12">
                                            <p:txEl>
                                              <p:pRg st="8" end="8"/>
                                            </p:txEl>
                                          </p:spTgt>
                                        </p:tgtEl>
                                        <p:attrNameLst>
                                          <p:attrName>style.visibility</p:attrName>
                                        </p:attrNameLst>
                                      </p:cBhvr>
                                      <p:to>
                                        <p:strVal val="visible"/>
                                      </p:to>
                                    </p:set>
                                    <p:animEffect transition="in" filter="fade">
                                      <p:cBhvr>
                                        <p:cTn id="89" dur="1000"/>
                                        <p:tgtEl>
                                          <p:spTgt spid="12">
                                            <p:txEl>
                                              <p:pRg st="8" end="8"/>
                                            </p:txEl>
                                          </p:spTgt>
                                        </p:tgtEl>
                                      </p:cBhvr>
                                    </p:animEffect>
                                    <p:anim calcmode="lin" valueType="num">
                                      <p:cBhvr>
                                        <p:cTn id="90" dur="1000" fill="hold"/>
                                        <p:tgtEl>
                                          <p:spTgt spid="12">
                                            <p:txEl>
                                              <p:pRg st="8" end="8"/>
                                            </p:txEl>
                                          </p:spTgt>
                                        </p:tgtEl>
                                        <p:attrNameLst>
                                          <p:attrName>ppt_x</p:attrName>
                                        </p:attrNameLst>
                                      </p:cBhvr>
                                      <p:tavLst>
                                        <p:tav tm="0">
                                          <p:val>
                                            <p:strVal val="#ppt_x"/>
                                          </p:val>
                                        </p:tav>
                                        <p:tav tm="100000">
                                          <p:val>
                                            <p:strVal val="#ppt_x"/>
                                          </p:val>
                                        </p:tav>
                                      </p:tavLst>
                                    </p:anim>
                                    <p:anim calcmode="lin" valueType="num">
                                      <p:cBhvr>
                                        <p:cTn id="91" dur="1000" fill="hold"/>
                                        <p:tgtEl>
                                          <p:spTgt spid="1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42" presetClass="entr" presetSubtype="0" fill="hold" nodeType="clickEffect">
                                  <p:stCondLst>
                                    <p:cond delay="0"/>
                                  </p:stCondLst>
                                  <p:childTnLst>
                                    <p:set>
                                      <p:cBhvr>
                                        <p:cTn id="95" dur="1" fill="hold">
                                          <p:stCondLst>
                                            <p:cond delay="0"/>
                                          </p:stCondLst>
                                        </p:cTn>
                                        <p:tgtEl>
                                          <p:spTgt spid="17"/>
                                        </p:tgtEl>
                                        <p:attrNameLst>
                                          <p:attrName>style.visibility</p:attrName>
                                        </p:attrNameLst>
                                      </p:cBhvr>
                                      <p:to>
                                        <p:strVal val="visible"/>
                                      </p:to>
                                    </p:set>
                                    <p:animEffect transition="in" filter="fade">
                                      <p:cBhvr>
                                        <p:cTn id="96" dur="1000"/>
                                        <p:tgtEl>
                                          <p:spTgt spid="17"/>
                                        </p:tgtEl>
                                      </p:cBhvr>
                                    </p:animEffect>
                                    <p:anim calcmode="lin" valueType="num">
                                      <p:cBhvr>
                                        <p:cTn id="97" dur="1000" fill="hold"/>
                                        <p:tgtEl>
                                          <p:spTgt spid="17"/>
                                        </p:tgtEl>
                                        <p:attrNameLst>
                                          <p:attrName>ppt_x</p:attrName>
                                        </p:attrNameLst>
                                      </p:cBhvr>
                                      <p:tavLst>
                                        <p:tav tm="0">
                                          <p:val>
                                            <p:strVal val="#ppt_x"/>
                                          </p:val>
                                        </p:tav>
                                        <p:tav tm="100000">
                                          <p:val>
                                            <p:strVal val="#ppt_x"/>
                                          </p:val>
                                        </p:tav>
                                      </p:tavLst>
                                    </p:anim>
                                    <p:anim calcmode="lin" valueType="num">
                                      <p:cBhvr>
                                        <p:cTn id="98" dur="1000" fill="hold"/>
                                        <p:tgtEl>
                                          <p:spTgt spid="17"/>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0"/>
                                  </p:stCondLst>
                                  <p:childTnLst>
                                    <p:set>
                                      <p:cBhvr>
                                        <p:cTn id="100" dur="1" fill="hold">
                                          <p:stCondLst>
                                            <p:cond delay="0"/>
                                          </p:stCondLst>
                                        </p:cTn>
                                        <p:tgtEl>
                                          <p:spTgt spid="13">
                                            <p:txEl>
                                              <p:pRg st="0" end="0"/>
                                            </p:txEl>
                                          </p:spTgt>
                                        </p:tgtEl>
                                        <p:attrNameLst>
                                          <p:attrName>style.visibility</p:attrName>
                                        </p:attrNameLst>
                                      </p:cBhvr>
                                      <p:to>
                                        <p:strVal val="visible"/>
                                      </p:to>
                                    </p:set>
                                    <p:animEffect transition="in" filter="fade">
                                      <p:cBhvr>
                                        <p:cTn id="101" dur="1000"/>
                                        <p:tgtEl>
                                          <p:spTgt spid="13">
                                            <p:txEl>
                                              <p:pRg st="0" end="0"/>
                                            </p:txEl>
                                          </p:spTgt>
                                        </p:tgtEl>
                                      </p:cBhvr>
                                    </p:animEffect>
                                    <p:anim calcmode="lin" valueType="num">
                                      <p:cBhvr>
                                        <p:cTn id="102"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103" dur="1000" fill="hold"/>
                                        <p:tgtEl>
                                          <p:spTgt spid="13">
                                            <p:txEl>
                                              <p:pRg st="0" end="0"/>
                                            </p:txEl>
                                          </p:spTgt>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13">
                                            <p:txEl>
                                              <p:pRg st="1" end="1"/>
                                            </p:txEl>
                                          </p:spTgt>
                                        </p:tgtEl>
                                        <p:attrNameLst>
                                          <p:attrName>style.visibility</p:attrName>
                                        </p:attrNameLst>
                                      </p:cBhvr>
                                      <p:to>
                                        <p:strVal val="visible"/>
                                      </p:to>
                                    </p:set>
                                    <p:animEffect transition="in" filter="fade">
                                      <p:cBhvr>
                                        <p:cTn id="106" dur="1000"/>
                                        <p:tgtEl>
                                          <p:spTgt spid="13">
                                            <p:txEl>
                                              <p:pRg st="1" end="1"/>
                                            </p:txEl>
                                          </p:spTgt>
                                        </p:tgtEl>
                                      </p:cBhvr>
                                    </p:animEffect>
                                    <p:anim calcmode="lin" valueType="num">
                                      <p:cBhvr>
                                        <p:cTn id="107"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108" dur="1000" fill="hold"/>
                                        <p:tgtEl>
                                          <p:spTgt spid="13">
                                            <p:txEl>
                                              <p:pRg st="1" end="1"/>
                                            </p:txEl>
                                          </p:spTgt>
                                        </p:tgtEl>
                                        <p:attrNameLst>
                                          <p:attrName>ppt_y</p:attrName>
                                        </p:attrNameLst>
                                      </p:cBhvr>
                                      <p:tavLst>
                                        <p:tav tm="0">
                                          <p:val>
                                            <p:strVal val="#ppt_y+.1"/>
                                          </p:val>
                                        </p:tav>
                                        <p:tav tm="100000">
                                          <p:val>
                                            <p:strVal val="#ppt_y"/>
                                          </p:val>
                                        </p:tav>
                                      </p:tavLst>
                                    </p:anim>
                                  </p:childTnLst>
                                </p:cTn>
                              </p:par>
                              <p:par>
                                <p:cTn id="109" presetID="42" presetClass="entr" presetSubtype="0" fill="hold" nodeType="withEffect">
                                  <p:stCondLst>
                                    <p:cond delay="0"/>
                                  </p:stCondLst>
                                  <p:childTnLst>
                                    <p:set>
                                      <p:cBhvr>
                                        <p:cTn id="110" dur="1" fill="hold">
                                          <p:stCondLst>
                                            <p:cond delay="0"/>
                                          </p:stCondLst>
                                        </p:cTn>
                                        <p:tgtEl>
                                          <p:spTgt spid="18"/>
                                        </p:tgtEl>
                                        <p:attrNameLst>
                                          <p:attrName>style.visibility</p:attrName>
                                        </p:attrNameLst>
                                      </p:cBhvr>
                                      <p:to>
                                        <p:strVal val="visible"/>
                                      </p:to>
                                    </p:set>
                                    <p:animEffect transition="in" filter="fade">
                                      <p:cBhvr>
                                        <p:cTn id="111" dur="1000"/>
                                        <p:tgtEl>
                                          <p:spTgt spid="18"/>
                                        </p:tgtEl>
                                      </p:cBhvr>
                                    </p:animEffect>
                                    <p:anim calcmode="lin" valueType="num">
                                      <p:cBhvr>
                                        <p:cTn id="112" dur="1000" fill="hold"/>
                                        <p:tgtEl>
                                          <p:spTgt spid="18"/>
                                        </p:tgtEl>
                                        <p:attrNameLst>
                                          <p:attrName>ppt_x</p:attrName>
                                        </p:attrNameLst>
                                      </p:cBhvr>
                                      <p:tavLst>
                                        <p:tav tm="0">
                                          <p:val>
                                            <p:strVal val="#ppt_x"/>
                                          </p:val>
                                        </p:tav>
                                        <p:tav tm="100000">
                                          <p:val>
                                            <p:strVal val="#ppt_x"/>
                                          </p:val>
                                        </p:tav>
                                      </p:tavLst>
                                    </p:anim>
                                    <p:anim calcmode="lin" valueType="num">
                                      <p:cBhvr>
                                        <p:cTn id="113" dur="1000" fill="hold"/>
                                        <p:tgtEl>
                                          <p:spTgt spid="18"/>
                                        </p:tgtEl>
                                        <p:attrNameLst>
                                          <p:attrName>ppt_y</p:attrName>
                                        </p:attrNameLst>
                                      </p:cBhvr>
                                      <p:tavLst>
                                        <p:tav tm="0">
                                          <p:val>
                                            <p:strVal val="#ppt_y+.1"/>
                                          </p:val>
                                        </p:tav>
                                        <p:tav tm="100000">
                                          <p:val>
                                            <p:strVal val="#ppt_y"/>
                                          </p:val>
                                        </p:tav>
                                      </p:tavLst>
                                    </p:anim>
                                  </p:childTnLst>
                                </p:cTn>
                              </p:par>
                              <p:par>
                                <p:cTn id="114" presetID="42" presetClass="entr" presetSubtype="0" fill="hold" nodeType="withEffect">
                                  <p:stCondLst>
                                    <p:cond delay="0"/>
                                  </p:stCondLst>
                                  <p:childTnLst>
                                    <p:set>
                                      <p:cBhvr>
                                        <p:cTn id="115" dur="1" fill="hold">
                                          <p:stCondLst>
                                            <p:cond delay="0"/>
                                          </p:stCondLst>
                                        </p:cTn>
                                        <p:tgtEl>
                                          <p:spTgt spid="13">
                                            <p:txEl>
                                              <p:pRg st="3" end="3"/>
                                            </p:txEl>
                                          </p:spTgt>
                                        </p:tgtEl>
                                        <p:attrNameLst>
                                          <p:attrName>style.visibility</p:attrName>
                                        </p:attrNameLst>
                                      </p:cBhvr>
                                      <p:to>
                                        <p:strVal val="visible"/>
                                      </p:to>
                                    </p:set>
                                    <p:animEffect transition="in" filter="fade">
                                      <p:cBhvr>
                                        <p:cTn id="116" dur="1000"/>
                                        <p:tgtEl>
                                          <p:spTgt spid="13">
                                            <p:txEl>
                                              <p:pRg st="3" end="3"/>
                                            </p:txEl>
                                          </p:spTgt>
                                        </p:tgtEl>
                                      </p:cBhvr>
                                    </p:animEffect>
                                    <p:anim calcmode="lin" valueType="num">
                                      <p:cBhvr>
                                        <p:cTn id="117" dur="10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118" dur="1000" fill="hold"/>
                                        <p:tgtEl>
                                          <p:spTgt spid="13">
                                            <p:txEl>
                                              <p:pRg st="3" end="3"/>
                                            </p:txEl>
                                          </p:spTgt>
                                        </p:tgtEl>
                                        <p:attrNameLst>
                                          <p:attrName>ppt_y</p:attrName>
                                        </p:attrNameLst>
                                      </p:cBhvr>
                                      <p:tavLst>
                                        <p:tav tm="0">
                                          <p:val>
                                            <p:strVal val="#ppt_y+.1"/>
                                          </p:val>
                                        </p:tav>
                                        <p:tav tm="100000">
                                          <p:val>
                                            <p:strVal val="#ppt_y"/>
                                          </p:val>
                                        </p:tav>
                                      </p:tavLst>
                                    </p:anim>
                                  </p:childTnLst>
                                </p:cTn>
                              </p:par>
                              <p:par>
                                <p:cTn id="119" presetID="42" presetClass="entr" presetSubtype="0" fill="hold" nodeType="withEffect">
                                  <p:stCondLst>
                                    <p:cond delay="0"/>
                                  </p:stCondLst>
                                  <p:childTnLst>
                                    <p:set>
                                      <p:cBhvr>
                                        <p:cTn id="120" dur="1" fill="hold">
                                          <p:stCondLst>
                                            <p:cond delay="0"/>
                                          </p:stCondLst>
                                        </p:cTn>
                                        <p:tgtEl>
                                          <p:spTgt spid="28"/>
                                        </p:tgtEl>
                                        <p:attrNameLst>
                                          <p:attrName>style.visibility</p:attrName>
                                        </p:attrNameLst>
                                      </p:cBhvr>
                                      <p:to>
                                        <p:strVal val="visible"/>
                                      </p:to>
                                    </p:set>
                                    <p:animEffect transition="in" filter="fade">
                                      <p:cBhvr>
                                        <p:cTn id="121" dur="1000"/>
                                        <p:tgtEl>
                                          <p:spTgt spid="28"/>
                                        </p:tgtEl>
                                      </p:cBhvr>
                                    </p:animEffect>
                                    <p:anim calcmode="lin" valueType="num">
                                      <p:cBhvr>
                                        <p:cTn id="122" dur="1000" fill="hold"/>
                                        <p:tgtEl>
                                          <p:spTgt spid="28"/>
                                        </p:tgtEl>
                                        <p:attrNameLst>
                                          <p:attrName>ppt_x</p:attrName>
                                        </p:attrNameLst>
                                      </p:cBhvr>
                                      <p:tavLst>
                                        <p:tav tm="0">
                                          <p:val>
                                            <p:strVal val="#ppt_x"/>
                                          </p:val>
                                        </p:tav>
                                        <p:tav tm="100000">
                                          <p:val>
                                            <p:strVal val="#ppt_x"/>
                                          </p:val>
                                        </p:tav>
                                      </p:tavLst>
                                    </p:anim>
                                    <p:anim calcmode="lin" valueType="num">
                                      <p:cBhvr>
                                        <p:cTn id="123" dur="1000" fill="hold"/>
                                        <p:tgtEl>
                                          <p:spTgt spid="28"/>
                                        </p:tgtEl>
                                        <p:attrNameLst>
                                          <p:attrName>ppt_y</p:attrName>
                                        </p:attrNameLst>
                                      </p:cBhvr>
                                      <p:tavLst>
                                        <p:tav tm="0">
                                          <p:val>
                                            <p:strVal val="#ppt_y+.1"/>
                                          </p:val>
                                        </p:tav>
                                        <p:tav tm="100000">
                                          <p:val>
                                            <p:strVal val="#ppt_y"/>
                                          </p:val>
                                        </p:tav>
                                      </p:tavLst>
                                    </p:anim>
                                  </p:childTnLst>
                                </p:cTn>
                              </p:par>
                              <p:par>
                                <p:cTn id="124" presetID="42" presetClass="entr" presetSubtype="0" fill="hold" nodeType="withEffect">
                                  <p:stCondLst>
                                    <p:cond delay="0"/>
                                  </p:stCondLst>
                                  <p:childTnLst>
                                    <p:set>
                                      <p:cBhvr>
                                        <p:cTn id="125" dur="1" fill="hold">
                                          <p:stCondLst>
                                            <p:cond delay="0"/>
                                          </p:stCondLst>
                                        </p:cTn>
                                        <p:tgtEl>
                                          <p:spTgt spid="13">
                                            <p:txEl>
                                              <p:pRg st="5" end="5"/>
                                            </p:txEl>
                                          </p:spTgt>
                                        </p:tgtEl>
                                        <p:attrNameLst>
                                          <p:attrName>style.visibility</p:attrName>
                                        </p:attrNameLst>
                                      </p:cBhvr>
                                      <p:to>
                                        <p:strVal val="visible"/>
                                      </p:to>
                                    </p:set>
                                    <p:animEffect transition="in" filter="fade">
                                      <p:cBhvr>
                                        <p:cTn id="126" dur="1000"/>
                                        <p:tgtEl>
                                          <p:spTgt spid="13">
                                            <p:txEl>
                                              <p:pRg st="5" end="5"/>
                                            </p:txEl>
                                          </p:spTgt>
                                        </p:tgtEl>
                                      </p:cBhvr>
                                    </p:animEffect>
                                    <p:anim calcmode="lin" valueType="num">
                                      <p:cBhvr>
                                        <p:cTn id="127" dur="1000" fill="hold"/>
                                        <p:tgtEl>
                                          <p:spTgt spid="13">
                                            <p:txEl>
                                              <p:pRg st="5" end="5"/>
                                            </p:txEl>
                                          </p:spTgt>
                                        </p:tgtEl>
                                        <p:attrNameLst>
                                          <p:attrName>ppt_x</p:attrName>
                                        </p:attrNameLst>
                                      </p:cBhvr>
                                      <p:tavLst>
                                        <p:tav tm="0">
                                          <p:val>
                                            <p:strVal val="#ppt_x"/>
                                          </p:val>
                                        </p:tav>
                                        <p:tav tm="100000">
                                          <p:val>
                                            <p:strVal val="#ppt_x"/>
                                          </p:val>
                                        </p:tav>
                                      </p:tavLst>
                                    </p:anim>
                                    <p:anim calcmode="lin" valueType="num">
                                      <p:cBhvr>
                                        <p:cTn id="128" dur="1000" fill="hold"/>
                                        <p:tgtEl>
                                          <p:spTgt spid="1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42" presetClass="entr" presetSubtype="0" fill="hold" nodeType="clickEffect">
                                  <p:stCondLst>
                                    <p:cond delay="0"/>
                                  </p:stCondLst>
                                  <p:childTnLst>
                                    <p:set>
                                      <p:cBhvr>
                                        <p:cTn id="132" dur="1" fill="hold">
                                          <p:stCondLst>
                                            <p:cond delay="0"/>
                                          </p:stCondLst>
                                        </p:cTn>
                                        <p:tgtEl>
                                          <p:spTgt spid="7"/>
                                        </p:tgtEl>
                                        <p:attrNameLst>
                                          <p:attrName>style.visibility</p:attrName>
                                        </p:attrNameLst>
                                      </p:cBhvr>
                                      <p:to>
                                        <p:strVal val="visible"/>
                                      </p:to>
                                    </p:set>
                                    <p:animEffect transition="in" filter="fade">
                                      <p:cBhvr>
                                        <p:cTn id="133" dur="1000"/>
                                        <p:tgtEl>
                                          <p:spTgt spid="7"/>
                                        </p:tgtEl>
                                      </p:cBhvr>
                                    </p:animEffect>
                                    <p:anim calcmode="lin" valueType="num">
                                      <p:cBhvr>
                                        <p:cTn id="134" dur="1000" fill="hold"/>
                                        <p:tgtEl>
                                          <p:spTgt spid="7"/>
                                        </p:tgtEl>
                                        <p:attrNameLst>
                                          <p:attrName>ppt_x</p:attrName>
                                        </p:attrNameLst>
                                      </p:cBhvr>
                                      <p:tavLst>
                                        <p:tav tm="0">
                                          <p:val>
                                            <p:strVal val="#ppt_x"/>
                                          </p:val>
                                        </p:tav>
                                        <p:tav tm="100000">
                                          <p:val>
                                            <p:strVal val="#ppt_x"/>
                                          </p:val>
                                        </p:tav>
                                      </p:tavLst>
                                    </p:anim>
                                    <p:anim calcmode="lin" valueType="num">
                                      <p:cBhvr>
                                        <p:cTn id="135" dur="1000" fill="hold"/>
                                        <p:tgtEl>
                                          <p:spTgt spid="7"/>
                                        </p:tgtEl>
                                        <p:attrNameLst>
                                          <p:attrName>ppt_y</p:attrName>
                                        </p:attrNameLst>
                                      </p:cBhvr>
                                      <p:tavLst>
                                        <p:tav tm="0">
                                          <p:val>
                                            <p:strVal val="#ppt_y+.1"/>
                                          </p:val>
                                        </p:tav>
                                        <p:tav tm="100000">
                                          <p:val>
                                            <p:strVal val="#ppt_y"/>
                                          </p:val>
                                        </p:tav>
                                      </p:tavLst>
                                    </p:anim>
                                  </p:childTnLst>
                                </p:cTn>
                              </p:par>
                              <p:par>
                                <p:cTn id="136" presetID="42" presetClass="entr" presetSubtype="0" fill="hold" nodeType="withEffect">
                                  <p:stCondLst>
                                    <p:cond delay="0"/>
                                  </p:stCondLst>
                                  <p:childTnLst>
                                    <p:set>
                                      <p:cBhvr>
                                        <p:cTn id="137" dur="1" fill="hold">
                                          <p:stCondLst>
                                            <p:cond delay="0"/>
                                          </p:stCondLst>
                                        </p:cTn>
                                        <p:tgtEl>
                                          <p:spTgt spid="16">
                                            <p:txEl>
                                              <p:pRg st="0" end="0"/>
                                            </p:txEl>
                                          </p:spTgt>
                                        </p:tgtEl>
                                        <p:attrNameLst>
                                          <p:attrName>style.visibility</p:attrName>
                                        </p:attrNameLst>
                                      </p:cBhvr>
                                      <p:to>
                                        <p:strVal val="visible"/>
                                      </p:to>
                                    </p:set>
                                    <p:animEffect transition="in" filter="fade">
                                      <p:cBhvr>
                                        <p:cTn id="138" dur="1000"/>
                                        <p:tgtEl>
                                          <p:spTgt spid="16">
                                            <p:txEl>
                                              <p:pRg st="0" end="0"/>
                                            </p:txEl>
                                          </p:spTgt>
                                        </p:tgtEl>
                                      </p:cBhvr>
                                    </p:animEffect>
                                    <p:anim calcmode="lin" valueType="num">
                                      <p:cBhvr>
                                        <p:cTn id="139"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140" dur="1000" fill="hold"/>
                                        <p:tgtEl>
                                          <p:spTgt spid="16">
                                            <p:txEl>
                                              <p:pRg st="0" end="0"/>
                                            </p:txEl>
                                          </p:spTgt>
                                        </p:tgtEl>
                                        <p:attrNameLst>
                                          <p:attrName>ppt_y</p:attrName>
                                        </p:attrNameLst>
                                      </p:cBhvr>
                                      <p:tavLst>
                                        <p:tav tm="0">
                                          <p:val>
                                            <p:strVal val="#ppt_y+.1"/>
                                          </p:val>
                                        </p:tav>
                                        <p:tav tm="100000">
                                          <p:val>
                                            <p:strVal val="#ppt_y"/>
                                          </p:val>
                                        </p:tav>
                                      </p:tavLst>
                                    </p:anim>
                                  </p:childTnLst>
                                </p:cTn>
                              </p:par>
                              <p:par>
                                <p:cTn id="141" presetID="42" presetClass="entr" presetSubtype="0" fill="hold" nodeType="withEffect">
                                  <p:stCondLst>
                                    <p:cond delay="0"/>
                                  </p:stCondLst>
                                  <p:childTnLst>
                                    <p:set>
                                      <p:cBhvr>
                                        <p:cTn id="142" dur="1" fill="hold">
                                          <p:stCondLst>
                                            <p:cond delay="0"/>
                                          </p:stCondLst>
                                        </p:cTn>
                                        <p:tgtEl>
                                          <p:spTgt spid="16">
                                            <p:txEl>
                                              <p:pRg st="1" end="1"/>
                                            </p:txEl>
                                          </p:spTgt>
                                        </p:tgtEl>
                                        <p:attrNameLst>
                                          <p:attrName>style.visibility</p:attrName>
                                        </p:attrNameLst>
                                      </p:cBhvr>
                                      <p:to>
                                        <p:strVal val="visible"/>
                                      </p:to>
                                    </p:set>
                                    <p:animEffect transition="in" filter="fade">
                                      <p:cBhvr>
                                        <p:cTn id="143" dur="1000"/>
                                        <p:tgtEl>
                                          <p:spTgt spid="16">
                                            <p:txEl>
                                              <p:pRg st="1" end="1"/>
                                            </p:txEl>
                                          </p:spTgt>
                                        </p:tgtEl>
                                      </p:cBhvr>
                                    </p:animEffect>
                                    <p:anim calcmode="lin" valueType="num">
                                      <p:cBhvr>
                                        <p:cTn id="144" dur="1000" fill="hold"/>
                                        <p:tgtEl>
                                          <p:spTgt spid="16">
                                            <p:txEl>
                                              <p:pRg st="1" end="1"/>
                                            </p:txEl>
                                          </p:spTgt>
                                        </p:tgtEl>
                                        <p:attrNameLst>
                                          <p:attrName>ppt_x</p:attrName>
                                        </p:attrNameLst>
                                      </p:cBhvr>
                                      <p:tavLst>
                                        <p:tav tm="0">
                                          <p:val>
                                            <p:strVal val="#ppt_x"/>
                                          </p:val>
                                        </p:tav>
                                        <p:tav tm="100000">
                                          <p:val>
                                            <p:strVal val="#ppt_x"/>
                                          </p:val>
                                        </p:tav>
                                      </p:tavLst>
                                    </p:anim>
                                    <p:anim calcmode="lin" valueType="num">
                                      <p:cBhvr>
                                        <p:cTn id="145" dur="1000" fill="hold"/>
                                        <p:tgtEl>
                                          <p:spTgt spid="16">
                                            <p:txEl>
                                              <p:pRg st="1" end="1"/>
                                            </p:txEl>
                                          </p:spTgt>
                                        </p:tgtEl>
                                        <p:attrNameLst>
                                          <p:attrName>ppt_y</p:attrName>
                                        </p:attrNameLst>
                                      </p:cBhvr>
                                      <p:tavLst>
                                        <p:tav tm="0">
                                          <p:val>
                                            <p:strVal val="#ppt_y+.1"/>
                                          </p:val>
                                        </p:tav>
                                        <p:tav tm="100000">
                                          <p:val>
                                            <p:strVal val="#ppt_y"/>
                                          </p:val>
                                        </p:tav>
                                      </p:tavLst>
                                    </p:anim>
                                  </p:childTnLst>
                                </p:cTn>
                              </p:par>
                              <p:par>
                                <p:cTn id="146" presetID="42" presetClass="entr" presetSubtype="0" fill="hold" nodeType="withEffect">
                                  <p:stCondLst>
                                    <p:cond delay="0"/>
                                  </p:stCondLst>
                                  <p:childTnLst>
                                    <p:set>
                                      <p:cBhvr>
                                        <p:cTn id="147" dur="1" fill="hold">
                                          <p:stCondLst>
                                            <p:cond delay="0"/>
                                          </p:stCondLst>
                                        </p:cTn>
                                        <p:tgtEl>
                                          <p:spTgt spid="20"/>
                                        </p:tgtEl>
                                        <p:attrNameLst>
                                          <p:attrName>style.visibility</p:attrName>
                                        </p:attrNameLst>
                                      </p:cBhvr>
                                      <p:to>
                                        <p:strVal val="visible"/>
                                      </p:to>
                                    </p:set>
                                    <p:animEffect transition="in" filter="fade">
                                      <p:cBhvr>
                                        <p:cTn id="148" dur="1000"/>
                                        <p:tgtEl>
                                          <p:spTgt spid="20"/>
                                        </p:tgtEl>
                                      </p:cBhvr>
                                    </p:animEffect>
                                    <p:anim calcmode="lin" valueType="num">
                                      <p:cBhvr>
                                        <p:cTn id="149" dur="1000" fill="hold"/>
                                        <p:tgtEl>
                                          <p:spTgt spid="20"/>
                                        </p:tgtEl>
                                        <p:attrNameLst>
                                          <p:attrName>ppt_x</p:attrName>
                                        </p:attrNameLst>
                                      </p:cBhvr>
                                      <p:tavLst>
                                        <p:tav tm="0">
                                          <p:val>
                                            <p:strVal val="#ppt_x"/>
                                          </p:val>
                                        </p:tav>
                                        <p:tav tm="100000">
                                          <p:val>
                                            <p:strVal val="#ppt_x"/>
                                          </p:val>
                                        </p:tav>
                                      </p:tavLst>
                                    </p:anim>
                                    <p:anim calcmode="lin" valueType="num">
                                      <p:cBhvr>
                                        <p:cTn id="150" dur="1000" fill="hold"/>
                                        <p:tgtEl>
                                          <p:spTgt spid="20"/>
                                        </p:tgtEl>
                                        <p:attrNameLst>
                                          <p:attrName>ppt_y</p:attrName>
                                        </p:attrNameLst>
                                      </p:cBhvr>
                                      <p:tavLst>
                                        <p:tav tm="0">
                                          <p:val>
                                            <p:strVal val="#ppt_y+.1"/>
                                          </p:val>
                                        </p:tav>
                                        <p:tav tm="100000">
                                          <p:val>
                                            <p:strVal val="#ppt_y"/>
                                          </p:val>
                                        </p:tav>
                                      </p:tavLst>
                                    </p:anim>
                                  </p:childTnLst>
                                </p:cTn>
                              </p:par>
                              <p:par>
                                <p:cTn id="151" presetID="42" presetClass="entr" presetSubtype="0" fill="hold" nodeType="withEffect">
                                  <p:stCondLst>
                                    <p:cond delay="0"/>
                                  </p:stCondLst>
                                  <p:childTnLst>
                                    <p:set>
                                      <p:cBhvr>
                                        <p:cTn id="152" dur="1" fill="hold">
                                          <p:stCondLst>
                                            <p:cond delay="0"/>
                                          </p:stCondLst>
                                        </p:cTn>
                                        <p:tgtEl>
                                          <p:spTgt spid="16">
                                            <p:txEl>
                                              <p:pRg st="3" end="3"/>
                                            </p:txEl>
                                          </p:spTgt>
                                        </p:tgtEl>
                                        <p:attrNameLst>
                                          <p:attrName>style.visibility</p:attrName>
                                        </p:attrNameLst>
                                      </p:cBhvr>
                                      <p:to>
                                        <p:strVal val="visible"/>
                                      </p:to>
                                    </p:set>
                                    <p:animEffect transition="in" filter="fade">
                                      <p:cBhvr>
                                        <p:cTn id="153" dur="1000"/>
                                        <p:tgtEl>
                                          <p:spTgt spid="16">
                                            <p:txEl>
                                              <p:pRg st="3" end="3"/>
                                            </p:txEl>
                                          </p:spTgt>
                                        </p:tgtEl>
                                      </p:cBhvr>
                                    </p:animEffect>
                                    <p:anim calcmode="lin" valueType="num">
                                      <p:cBhvr>
                                        <p:cTn id="154" dur="1000" fill="hold"/>
                                        <p:tgtEl>
                                          <p:spTgt spid="16">
                                            <p:txEl>
                                              <p:pRg st="3" end="3"/>
                                            </p:txEl>
                                          </p:spTgt>
                                        </p:tgtEl>
                                        <p:attrNameLst>
                                          <p:attrName>ppt_x</p:attrName>
                                        </p:attrNameLst>
                                      </p:cBhvr>
                                      <p:tavLst>
                                        <p:tav tm="0">
                                          <p:val>
                                            <p:strVal val="#ppt_x"/>
                                          </p:val>
                                        </p:tav>
                                        <p:tav tm="100000">
                                          <p:val>
                                            <p:strVal val="#ppt_x"/>
                                          </p:val>
                                        </p:tav>
                                      </p:tavLst>
                                    </p:anim>
                                    <p:anim calcmode="lin" valueType="num">
                                      <p:cBhvr>
                                        <p:cTn id="155" dur="1000" fill="hold"/>
                                        <p:tgtEl>
                                          <p:spTgt spid="16">
                                            <p:txEl>
                                              <p:pRg st="3" end="3"/>
                                            </p:txEl>
                                          </p:spTgt>
                                        </p:tgtEl>
                                        <p:attrNameLst>
                                          <p:attrName>ppt_y</p:attrName>
                                        </p:attrNameLst>
                                      </p:cBhvr>
                                      <p:tavLst>
                                        <p:tav tm="0">
                                          <p:val>
                                            <p:strVal val="#ppt_y+.1"/>
                                          </p:val>
                                        </p:tav>
                                        <p:tav tm="100000">
                                          <p:val>
                                            <p:strVal val="#ppt_y"/>
                                          </p:val>
                                        </p:tav>
                                      </p:tavLst>
                                    </p:anim>
                                  </p:childTnLst>
                                </p:cTn>
                              </p:par>
                              <p:par>
                                <p:cTn id="156" presetID="42" presetClass="entr" presetSubtype="0" fill="hold" nodeType="withEffect">
                                  <p:stCondLst>
                                    <p:cond delay="0"/>
                                  </p:stCondLst>
                                  <p:childTnLst>
                                    <p:set>
                                      <p:cBhvr>
                                        <p:cTn id="157" dur="1" fill="hold">
                                          <p:stCondLst>
                                            <p:cond delay="0"/>
                                          </p:stCondLst>
                                        </p:cTn>
                                        <p:tgtEl>
                                          <p:spTgt spid="31"/>
                                        </p:tgtEl>
                                        <p:attrNameLst>
                                          <p:attrName>style.visibility</p:attrName>
                                        </p:attrNameLst>
                                      </p:cBhvr>
                                      <p:to>
                                        <p:strVal val="visible"/>
                                      </p:to>
                                    </p:set>
                                    <p:animEffect transition="in" filter="fade">
                                      <p:cBhvr>
                                        <p:cTn id="158" dur="1000"/>
                                        <p:tgtEl>
                                          <p:spTgt spid="31"/>
                                        </p:tgtEl>
                                      </p:cBhvr>
                                    </p:animEffect>
                                    <p:anim calcmode="lin" valueType="num">
                                      <p:cBhvr>
                                        <p:cTn id="159" dur="1000" fill="hold"/>
                                        <p:tgtEl>
                                          <p:spTgt spid="31"/>
                                        </p:tgtEl>
                                        <p:attrNameLst>
                                          <p:attrName>ppt_x</p:attrName>
                                        </p:attrNameLst>
                                      </p:cBhvr>
                                      <p:tavLst>
                                        <p:tav tm="0">
                                          <p:val>
                                            <p:strVal val="#ppt_x"/>
                                          </p:val>
                                        </p:tav>
                                        <p:tav tm="100000">
                                          <p:val>
                                            <p:strVal val="#ppt_x"/>
                                          </p:val>
                                        </p:tav>
                                      </p:tavLst>
                                    </p:anim>
                                    <p:anim calcmode="lin" valueType="num">
                                      <p:cBhvr>
                                        <p:cTn id="160" dur="1000" fill="hold"/>
                                        <p:tgtEl>
                                          <p:spTgt spid="31"/>
                                        </p:tgtEl>
                                        <p:attrNameLst>
                                          <p:attrName>ppt_y</p:attrName>
                                        </p:attrNameLst>
                                      </p:cBhvr>
                                      <p:tavLst>
                                        <p:tav tm="0">
                                          <p:val>
                                            <p:strVal val="#ppt_y+.1"/>
                                          </p:val>
                                        </p:tav>
                                        <p:tav tm="100000">
                                          <p:val>
                                            <p:strVal val="#ppt_y"/>
                                          </p:val>
                                        </p:tav>
                                      </p:tavLst>
                                    </p:anim>
                                  </p:childTnLst>
                                </p:cTn>
                              </p:par>
                              <p:par>
                                <p:cTn id="161" presetID="42" presetClass="entr" presetSubtype="0" fill="hold" nodeType="withEffect">
                                  <p:stCondLst>
                                    <p:cond delay="0"/>
                                  </p:stCondLst>
                                  <p:childTnLst>
                                    <p:set>
                                      <p:cBhvr>
                                        <p:cTn id="162" dur="1" fill="hold">
                                          <p:stCondLst>
                                            <p:cond delay="0"/>
                                          </p:stCondLst>
                                        </p:cTn>
                                        <p:tgtEl>
                                          <p:spTgt spid="16">
                                            <p:txEl>
                                              <p:pRg st="6" end="6"/>
                                            </p:txEl>
                                          </p:spTgt>
                                        </p:tgtEl>
                                        <p:attrNameLst>
                                          <p:attrName>style.visibility</p:attrName>
                                        </p:attrNameLst>
                                      </p:cBhvr>
                                      <p:to>
                                        <p:strVal val="visible"/>
                                      </p:to>
                                    </p:set>
                                    <p:animEffect transition="in" filter="fade">
                                      <p:cBhvr>
                                        <p:cTn id="163" dur="1000"/>
                                        <p:tgtEl>
                                          <p:spTgt spid="16">
                                            <p:txEl>
                                              <p:pRg st="6" end="6"/>
                                            </p:txEl>
                                          </p:spTgt>
                                        </p:tgtEl>
                                      </p:cBhvr>
                                    </p:animEffect>
                                    <p:anim calcmode="lin" valueType="num">
                                      <p:cBhvr>
                                        <p:cTn id="164" dur="1000" fill="hold"/>
                                        <p:tgtEl>
                                          <p:spTgt spid="16">
                                            <p:txEl>
                                              <p:pRg st="6" end="6"/>
                                            </p:txEl>
                                          </p:spTgt>
                                        </p:tgtEl>
                                        <p:attrNameLst>
                                          <p:attrName>ppt_x</p:attrName>
                                        </p:attrNameLst>
                                      </p:cBhvr>
                                      <p:tavLst>
                                        <p:tav tm="0">
                                          <p:val>
                                            <p:strVal val="#ppt_x"/>
                                          </p:val>
                                        </p:tav>
                                        <p:tav tm="100000">
                                          <p:val>
                                            <p:strVal val="#ppt_x"/>
                                          </p:val>
                                        </p:tav>
                                      </p:tavLst>
                                    </p:anim>
                                    <p:anim calcmode="lin" valueType="num">
                                      <p:cBhvr>
                                        <p:cTn id="165" dur="1000" fill="hold"/>
                                        <p:tgtEl>
                                          <p:spTgt spid="16">
                                            <p:txEl>
                                              <p:pRg st="6" end="6"/>
                                            </p:txEl>
                                          </p:spTgt>
                                        </p:tgtEl>
                                        <p:attrNameLst>
                                          <p:attrName>ppt_y</p:attrName>
                                        </p:attrNameLst>
                                      </p:cBhvr>
                                      <p:tavLst>
                                        <p:tav tm="0">
                                          <p:val>
                                            <p:strVal val="#ppt_y+.1"/>
                                          </p:val>
                                        </p:tav>
                                        <p:tav tm="100000">
                                          <p:val>
                                            <p:strVal val="#ppt_y"/>
                                          </p:val>
                                        </p:tav>
                                      </p:tavLst>
                                    </p:anim>
                                  </p:childTnLst>
                                </p:cTn>
                              </p:par>
                              <p:par>
                                <p:cTn id="166" presetID="42" presetClass="entr" presetSubtype="0" fill="hold" nodeType="withEffect">
                                  <p:stCondLst>
                                    <p:cond delay="0"/>
                                  </p:stCondLst>
                                  <p:childTnLst>
                                    <p:set>
                                      <p:cBhvr>
                                        <p:cTn id="167" dur="1" fill="hold">
                                          <p:stCondLst>
                                            <p:cond delay="0"/>
                                          </p:stCondLst>
                                        </p:cTn>
                                        <p:tgtEl>
                                          <p:spTgt spid="16">
                                            <p:txEl>
                                              <p:pRg st="7" end="7"/>
                                            </p:txEl>
                                          </p:spTgt>
                                        </p:tgtEl>
                                        <p:attrNameLst>
                                          <p:attrName>style.visibility</p:attrName>
                                        </p:attrNameLst>
                                      </p:cBhvr>
                                      <p:to>
                                        <p:strVal val="visible"/>
                                      </p:to>
                                    </p:set>
                                    <p:animEffect transition="in" filter="fade">
                                      <p:cBhvr>
                                        <p:cTn id="168" dur="1000"/>
                                        <p:tgtEl>
                                          <p:spTgt spid="16">
                                            <p:txEl>
                                              <p:pRg st="7" end="7"/>
                                            </p:txEl>
                                          </p:spTgt>
                                        </p:tgtEl>
                                      </p:cBhvr>
                                    </p:animEffect>
                                    <p:anim calcmode="lin" valueType="num">
                                      <p:cBhvr>
                                        <p:cTn id="169" dur="1000" fill="hold"/>
                                        <p:tgtEl>
                                          <p:spTgt spid="16">
                                            <p:txEl>
                                              <p:pRg st="7" end="7"/>
                                            </p:txEl>
                                          </p:spTgt>
                                        </p:tgtEl>
                                        <p:attrNameLst>
                                          <p:attrName>ppt_x</p:attrName>
                                        </p:attrNameLst>
                                      </p:cBhvr>
                                      <p:tavLst>
                                        <p:tav tm="0">
                                          <p:val>
                                            <p:strVal val="#ppt_x"/>
                                          </p:val>
                                        </p:tav>
                                        <p:tav tm="100000">
                                          <p:val>
                                            <p:strVal val="#ppt_x"/>
                                          </p:val>
                                        </p:tav>
                                      </p:tavLst>
                                    </p:anim>
                                    <p:anim calcmode="lin" valueType="num">
                                      <p:cBhvr>
                                        <p:cTn id="170" dur="1000" fill="hold"/>
                                        <p:tgtEl>
                                          <p:spTgt spid="16">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61B1F-36EF-5181-5D0C-9AB64F208380}"/>
            </a:ext>
          </a:extLst>
        </p:cNvPr>
        <p:cNvGrpSpPr/>
        <p:nvPr/>
      </p:nvGrpSpPr>
      <p:grpSpPr>
        <a:xfrm>
          <a:off x="0" y="0"/>
          <a:ext cx="0" cy="0"/>
          <a:chOff x="0" y="0"/>
          <a:chExt cx="0" cy="0"/>
        </a:xfrm>
      </p:grpSpPr>
      <p:sp>
        <p:nvSpPr>
          <p:cNvPr id="6" name="Rechteck 5">
            <a:extLst>
              <a:ext uri="{FF2B5EF4-FFF2-40B4-BE49-F238E27FC236}">
                <a16:creationId xmlns:a16="http://schemas.microsoft.com/office/drawing/2014/main" id="{31EEBA73-D50D-ABA5-6BC1-7C0EB746A7E0}"/>
              </a:ext>
            </a:extLst>
          </p:cNvPr>
          <p:cNvSpPr/>
          <p:nvPr/>
        </p:nvSpPr>
        <p:spPr>
          <a:xfrm>
            <a:off x="-1" y="1549021"/>
            <a:ext cx="12192000" cy="4569234"/>
          </a:xfrm>
          <a:prstGeom prst="rect">
            <a:avLst/>
          </a:prstGeom>
          <a:solidFill>
            <a:srgbClr val="EE8A22"/>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7DB8C157-8652-B887-14A3-93EC152D25FB}"/>
              </a:ext>
            </a:extLst>
          </p:cNvPr>
          <p:cNvSpPr>
            <a:spLocks noGrp="1"/>
          </p:cNvSpPr>
          <p:nvPr>
            <p:ph type="ctrTitle"/>
          </p:nvPr>
        </p:nvSpPr>
        <p:spPr>
          <a:xfrm>
            <a:off x="1524000" y="2340371"/>
            <a:ext cx="9144000" cy="2387600"/>
          </a:xfrm>
        </p:spPr>
        <p:txBody>
          <a:bodyPr/>
          <a:lstStyle/>
          <a:p>
            <a:r>
              <a:rPr lang="de-DE" dirty="0">
                <a:solidFill>
                  <a:schemeClr val="bg1"/>
                </a:solidFill>
                <a:latin typeface="Frutiger" panose="020B0500000000000000" pitchFamily="34" charset="0"/>
              </a:rPr>
              <a:t>Verwaltungsrecht AT</a:t>
            </a:r>
            <a:br>
              <a:rPr lang="de-DE" dirty="0">
                <a:solidFill>
                  <a:schemeClr val="bg1"/>
                </a:solidFill>
                <a:latin typeface="Frutiger" panose="020B0500000000000000" pitchFamily="34" charset="0"/>
              </a:rPr>
            </a:br>
            <a:br>
              <a:rPr lang="de-DE" dirty="0">
                <a:solidFill>
                  <a:schemeClr val="bg1"/>
                </a:solidFill>
                <a:latin typeface="Frutiger" panose="020B0500000000000000" pitchFamily="34" charset="0"/>
              </a:rPr>
            </a:br>
            <a:r>
              <a:rPr lang="de-DE" dirty="0">
                <a:solidFill>
                  <a:schemeClr val="bg1"/>
                </a:solidFill>
                <a:latin typeface="Frutiger" panose="020B0500000000000000" pitchFamily="34" charset="0"/>
              </a:rPr>
              <a:t>FALL 14 – Fischmarkt</a:t>
            </a:r>
          </a:p>
        </p:txBody>
      </p:sp>
      <p:sp>
        <p:nvSpPr>
          <p:cNvPr id="3" name="Foliennummernplatzhalter 2">
            <a:extLst>
              <a:ext uri="{FF2B5EF4-FFF2-40B4-BE49-F238E27FC236}">
                <a16:creationId xmlns:a16="http://schemas.microsoft.com/office/drawing/2014/main" id="{ACA93AB7-ED4A-CAE2-8ED6-5BF081551A72}"/>
              </a:ext>
            </a:extLst>
          </p:cNvPr>
          <p:cNvSpPr>
            <a:spLocks noGrp="1"/>
          </p:cNvSpPr>
          <p:nvPr>
            <p:ph type="sldNum" sz="quarter" idx="12"/>
          </p:nvPr>
        </p:nvSpPr>
        <p:spPr/>
        <p:txBody>
          <a:bodyPr/>
          <a:lstStyle/>
          <a:p>
            <a:fld id="{4A7F1312-9C82-49F0-935A-9B306C774647}" type="slidenum">
              <a:rPr lang="de-DE" smtClean="0"/>
              <a:t>3</a:t>
            </a:fld>
            <a:endParaRPr lang="de-DE"/>
          </a:p>
        </p:txBody>
      </p:sp>
      <p:pic>
        <p:nvPicPr>
          <p:cNvPr id="5" name="Grafik 4">
            <a:extLst>
              <a:ext uri="{FF2B5EF4-FFF2-40B4-BE49-F238E27FC236}">
                <a16:creationId xmlns:a16="http://schemas.microsoft.com/office/drawing/2014/main" id="{CCD57A36-00EA-AB6B-67B2-8A12749F1CB7}"/>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pic>
        <p:nvPicPr>
          <p:cNvPr id="8" name="Grafik 7">
            <a:extLst>
              <a:ext uri="{FF2B5EF4-FFF2-40B4-BE49-F238E27FC236}">
                <a16:creationId xmlns:a16="http://schemas.microsoft.com/office/drawing/2014/main" id="{AF27FA56-7AE5-AD30-8034-4DA50AB2F51B}"/>
              </a:ext>
            </a:extLst>
          </p:cNvPr>
          <p:cNvPicPr>
            <a:picLocks noChangeAspect="1"/>
          </p:cNvPicPr>
          <p:nvPr/>
        </p:nvPicPr>
        <p:blipFill>
          <a:blip r:embed="rId3">
            <a:extLst>
              <a:ext uri="{28A0092B-C50C-407E-A947-70E740481C1C}">
                <a14:useLocalDpi xmlns:a14="http://schemas.microsoft.com/office/drawing/2010/main" val="0"/>
              </a:ext>
            </a:extLst>
          </a:blip>
          <a:srcRect l="35423" t="25572" r="33365" b="29727"/>
          <a:stretch>
            <a:fillRect/>
          </a:stretch>
        </p:blipFill>
        <p:spPr>
          <a:xfrm>
            <a:off x="4874454" y="4653686"/>
            <a:ext cx="1626840" cy="1310586"/>
          </a:xfrm>
          <a:prstGeom prst="rect">
            <a:avLst/>
          </a:prstGeom>
        </p:spPr>
      </p:pic>
    </p:spTree>
    <p:extLst>
      <p:ext uri="{BB962C8B-B14F-4D97-AF65-F5344CB8AC3E}">
        <p14:creationId xmlns:p14="http://schemas.microsoft.com/office/powerpoint/2010/main" val="622509706"/>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10590" y="501650"/>
            <a:ext cx="11771791" cy="6204345"/>
          </a:xfrm>
          <a:prstGeom prst="rect">
            <a:avLst/>
          </a:prstGeom>
          <a:noFill/>
        </p:spPr>
        <p:txBody>
          <a:bodyPr wrap="square" lIns="180000" tIns="180000" rIns="180000" bIns="180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Fall 14: Fischmarkt</a:t>
            </a:r>
          </a:p>
          <a:p>
            <a:pPr marL="197100" marR="0" lvl="0" indent="0" algn="l" defTabSz="914400" rtl="0" eaLnBrk="1" fontAlgn="auto" latinLnBrk="0" hangingPunct="1">
              <a:lnSpc>
                <a:spcPct val="150000"/>
              </a:lnSpc>
              <a:spcBef>
                <a:spcPts val="0"/>
              </a:spcBef>
              <a:spcAft>
                <a:spcPts val="0"/>
              </a:spcAft>
              <a:buClrTx/>
              <a:buSzTx/>
              <a:buFontTx/>
              <a:buNone/>
              <a:tabLst/>
              <a:defRPr/>
            </a:pPr>
            <a:endParaRPr lang="de-DE" sz="1200" dirty="0">
              <a:solidFill>
                <a:prstClr val="black"/>
              </a:solidFill>
              <a:latin typeface="Arial" panose="020B0604020202020204" pitchFamily="34" charset="0"/>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lang="de-DE" sz="1200" dirty="0">
              <a:solidFill>
                <a:prstClr val="black"/>
              </a:solidFill>
              <a:latin typeface="Arial" panose="020B0604020202020204" pitchFamily="34" charset="0"/>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lang="de-DE" sz="1200" dirty="0">
              <a:solidFill>
                <a:prstClr val="black"/>
              </a:solidFill>
              <a:latin typeface="Arial" panose="020B0604020202020204" pitchFamily="34" charset="0"/>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lang="de-DE" sz="1200" dirty="0">
              <a:solidFill>
                <a:prstClr val="black"/>
              </a:solidFill>
              <a:latin typeface="Arial" panose="020B0604020202020204" pitchFamily="34" charset="0"/>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lang="de-DE" sz="1200" dirty="0">
              <a:solidFill>
                <a:prstClr val="black"/>
              </a:solidFill>
              <a:latin typeface="Arial" panose="020B0604020202020204" pitchFamily="34" charset="0"/>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lang="de-DE" sz="1200" dirty="0">
              <a:solidFill>
                <a:prstClr val="black"/>
              </a:solidFill>
              <a:latin typeface="Arial" panose="020B0604020202020204" pitchFamily="34" charset="0"/>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lang="de-DE" sz="1200" dirty="0">
              <a:solidFill>
                <a:prstClr val="black"/>
              </a:solidFill>
              <a:latin typeface="Arial" panose="020B0604020202020204" pitchFamily="34" charset="0"/>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lang="de-DE" sz="1200" dirty="0">
              <a:solidFill>
                <a:prstClr val="black"/>
              </a:solidFill>
              <a:latin typeface="Arial" panose="020B0604020202020204" pitchFamily="34" charset="0"/>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lang="de-DE" sz="2400" dirty="0">
              <a:solidFill>
                <a:prstClr val="black"/>
              </a:solidFill>
              <a:latin typeface="Arial" panose="020B0604020202020204" pitchFamily="34" charset="0"/>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lang="de-DE" sz="2400" dirty="0">
              <a:solidFill>
                <a:prstClr val="black"/>
              </a:solidFill>
              <a:latin typeface="Arial" panose="020B0604020202020204" pitchFamily="34" charset="0"/>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lang="de-DE" sz="2400" dirty="0">
              <a:solidFill>
                <a:prstClr val="black"/>
              </a:solidFill>
              <a:latin typeface="Arial" panose="020B0604020202020204" pitchFamily="34" charset="0"/>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11" name="Gerade Verbindung mit Pfeil 10">
            <a:extLst>
              <a:ext uri="{FF2B5EF4-FFF2-40B4-BE49-F238E27FC236}">
                <a16:creationId xmlns:a16="http://schemas.microsoft.com/office/drawing/2014/main" id="{86E28A3A-7E1A-4E6D-A4E1-84DCF77DF76C}"/>
              </a:ext>
            </a:extLst>
          </p:cNvPr>
          <p:cNvCxnSpPr>
            <a:cxnSpLocks/>
          </p:cNvCxnSpPr>
          <p:nvPr/>
        </p:nvCxnSpPr>
        <p:spPr>
          <a:xfrm flipH="1">
            <a:off x="2511441" y="1537793"/>
            <a:ext cx="5040000" cy="0"/>
          </a:xfrm>
          <a:prstGeom prst="straightConnector1">
            <a:avLst/>
          </a:prstGeom>
          <a:ln w="381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19" name="Textfeld 18">
            <a:extLst>
              <a:ext uri="{FF2B5EF4-FFF2-40B4-BE49-F238E27FC236}">
                <a16:creationId xmlns:a16="http://schemas.microsoft.com/office/drawing/2014/main" id="{323E34FF-4332-4E58-AA91-C3031E1F6CE1}"/>
              </a:ext>
            </a:extLst>
          </p:cNvPr>
          <p:cNvSpPr txBox="1"/>
          <p:nvPr/>
        </p:nvSpPr>
        <p:spPr>
          <a:xfrm>
            <a:off x="8202966" y="1832712"/>
            <a:ext cx="3779415" cy="1138711"/>
          </a:xfrm>
          <a:prstGeom prst="rect">
            <a:avLst/>
          </a:prstGeom>
          <a:noFill/>
        </p:spPr>
        <p:txBody>
          <a:bodyPr wrap="square" lIns="0" tIns="0" rIns="0" bIns="0" rtlCol="0">
            <a:noAutofit/>
          </a:bodyPr>
          <a:lstStyle/>
          <a:p>
            <a:pPr lvl="0" defTabSz="360000">
              <a:lnSpc>
                <a:spcPct val="150000"/>
              </a:lnSpc>
              <a:defRPr/>
            </a:pPr>
            <a:r>
              <a:rPr kumimoji="0" lang="de-DE"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Entscheidung über 			Zulassung</a:t>
            </a:r>
          </a:p>
        </p:txBody>
      </p:sp>
      <p:sp>
        <p:nvSpPr>
          <p:cNvPr id="16" name="Textfeld 15">
            <a:extLst>
              <a:ext uri="{FF2B5EF4-FFF2-40B4-BE49-F238E27FC236}">
                <a16:creationId xmlns:a16="http://schemas.microsoft.com/office/drawing/2014/main" id="{3B754097-070F-48EE-B88A-8311CF8062BA}"/>
              </a:ext>
            </a:extLst>
          </p:cNvPr>
          <p:cNvSpPr txBox="1"/>
          <p:nvPr/>
        </p:nvSpPr>
        <p:spPr>
          <a:xfrm>
            <a:off x="7551442" y="3562568"/>
            <a:ext cx="3585014" cy="443315"/>
          </a:xfrm>
          <a:prstGeom prst="rect">
            <a:avLst/>
          </a:prstGeom>
          <a:noFill/>
        </p:spPr>
        <p:txBody>
          <a:bodyPr wrap="square" lIns="0" tIns="0" rIns="0" bIns="0" rtlCol="0">
            <a:noAutofit/>
          </a:bodyPr>
          <a:lstStyle/>
          <a:p>
            <a:pPr marL="0" marR="0" lvl="0" indent="0" algn="l" defTabSz="360000" rtl="0" eaLnBrk="1" fontAlgn="auto" latinLnBrk="0" hangingPunct="1">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	</a:t>
            </a:r>
            <a:r>
              <a:rPr lang="de-DE" sz="2400" b="1" dirty="0">
                <a:solidFill>
                  <a:prstClr val="black"/>
                </a:solidFill>
                <a:latin typeface="Arial" panose="020B0604020202020204" pitchFamily="34" charset="0"/>
                <a:cs typeface="Arial" panose="020B0604020202020204" pitchFamily="34" charset="0"/>
              </a:rPr>
              <a:t>Markt-GmbH</a:t>
            </a:r>
            <a:endParaRPr kumimoji="0" lang="de-DE" sz="2400" b="1" i="0"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7" name="Textfeld 26">
            <a:extLst>
              <a:ext uri="{FF2B5EF4-FFF2-40B4-BE49-F238E27FC236}">
                <a16:creationId xmlns:a16="http://schemas.microsoft.com/office/drawing/2014/main" id="{5AEF5AF6-BD2D-43D8-853A-DF7BAE45B424}"/>
              </a:ext>
            </a:extLst>
          </p:cNvPr>
          <p:cNvSpPr txBox="1"/>
          <p:nvPr/>
        </p:nvSpPr>
        <p:spPr>
          <a:xfrm>
            <a:off x="822666" y="1242875"/>
            <a:ext cx="1720603" cy="589833"/>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Klägerin K</a:t>
            </a:r>
          </a:p>
        </p:txBody>
      </p:sp>
      <p:sp>
        <p:nvSpPr>
          <p:cNvPr id="28" name="Textfeld 27">
            <a:extLst>
              <a:ext uri="{FF2B5EF4-FFF2-40B4-BE49-F238E27FC236}">
                <a16:creationId xmlns:a16="http://schemas.microsoft.com/office/drawing/2014/main" id="{F6F5B26E-891C-4ABA-A22C-9E9496EF912E}"/>
              </a:ext>
            </a:extLst>
          </p:cNvPr>
          <p:cNvSpPr txBox="1"/>
          <p:nvPr/>
        </p:nvSpPr>
        <p:spPr>
          <a:xfrm>
            <a:off x="7572650" y="1242869"/>
            <a:ext cx="4323426" cy="589841"/>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Stadt H (Bürgermeister)</a:t>
            </a:r>
          </a:p>
        </p:txBody>
      </p:sp>
      <p:sp>
        <p:nvSpPr>
          <p:cNvPr id="29" name="Textfeld 28">
            <a:extLst>
              <a:ext uri="{FF2B5EF4-FFF2-40B4-BE49-F238E27FC236}">
                <a16:creationId xmlns:a16="http://schemas.microsoft.com/office/drawing/2014/main" id="{4662E817-401B-4C09-899D-F290124D5BBD}"/>
              </a:ext>
            </a:extLst>
          </p:cNvPr>
          <p:cNvSpPr txBox="1"/>
          <p:nvPr/>
        </p:nvSpPr>
        <p:spPr>
          <a:xfrm>
            <a:off x="2511440" y="1832713"/>
            <a:ext cx="5019771" cy="3813178"/>
          </a:xfrm>
          <a:prstGeom prst="rect">
            <a:avLst/>
          </a:prstGeom>
          <a:noFill/>
        </p:spPr>
        <p:txBody>
          <a:bodyPr wrap="square" lIns="0" tIns="0" rIns="0" bIns="0" rtlCol="0">
            <a:noAutofit/>
          </a:bodyPr>
          <a:lstStyle/>
          <a:p>
            <a:pPr marR="0" lvl="0" indent="0"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1. 	März: Antrag</a:t>
            </a:r>
          </a:p>
          <a:p>
            <a:pPr marR="0" lvl="0" indent="0"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2. 	April: Versagung (nur „bekannte 			 und bewährte Antragsteller“)</a:t>
            </a:r>
          </a:p>
          <a:p>
            <a:pPr marR="0" lvl="0" indent="0"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3.	Juli: Widerspruch</a:t>
            </a:r>
          </a:p>
          <a:p>
            <a:pPr marR="0" lvl="0" indent="0"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4.	August: Widerspruchsbescheid</a:t>
            </a:r>
          </a:p>
          <a:p>
            <a:pPr marR="0" lvl="0" indent="0"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5.	Ende August: Ende Fischmarkt</a:t>
            </a:r>
          </a:p>
          <a:p>
            <a:pPr marR="0" lvl="0" indent="0"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6.	Ende Oktober: Klage</a:t>
            </a:r>
          </a:p>
        </p:txBody>
      </p:sp>
      <p:cxnSp>
        <p:nvCxnSpPr>
          <p:cNvPr id="30" name="Gerade Verbindung mit Pfeil 29">
            <a:extLst>
              <a:ext uri="{FF2B5EF4-FFF2-40B4-BE49-F238E27FC236}">
                <a16:creationId xmlns:a16="http://schemas.microsoft.com/office/drawing/2014/main" id="{1A369A1D-5313-4EE4-AFC9-E3E6D6F2EDB5}"/>
              </a:ext>
            </a:extLst>
          </p:cNvPr>
          <p:cNvCxnSpPr>
            <a:cxnSpLocks/>
          </p:cNvCxnSpPr>
          <p:nvPr/>
        </p:nvCxnSpPr>
        <p:spPr>
          <a:xfrm>
            <a:off x="7971073" y="1733711"/>
            <a:ext cx="1" cy="1800000"/>
          </a:xfrm>
          <a:prstGeom prst="straightConnector1">
            <a:avLst/>
          </a:prstGeom>
          <a:ln w="38100">
            <a:solidFill>
              <a:schemeClr val="tx1"/>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22" name="Gerade Verbindung mit Pfeil 21">
            <a:extLst>
              <a:ext uri="{FF2B5EF4-FFF2-40B4-BE49-F238E27FC236}">
                <a16:creationId xmlns:a16="http://schemas.microsoft.com/office/drawing/2014/main" id="{3F20952B-F312-47D9-94BD-43A33D0B3854}"/>
              </a:ext>
            </a:extLst>
          </p:cNvPr>
          <p:cNvCxnSpPr>
            <a:cxnSpLocks/>
          </p:cNvCxnSpPr>
          <p:nvPr/>
        </p:nvCxnSpPr>
        <p:spPr>
          <a:xfrm>
            <a:off x="1382393" y="1989777"/>
            <a:ext cx="0" cy="3600000"/>
          </a:xfrm>
          <a:prstGeom prst="straightConnector1">
            <a:avLst/>
          </a:prstGeom>
          <a:ln w="3810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23" name="Textfeld 22">
            <a:extLst>
              <a:ext uri="{FF2B5EF4-FFF2-40B4-BE49-F238E27FC236}">
                <a16:creationId xmlns:a16="http://schemas.microsoft.com/office/drawing/2014/main" id="{5CA26464-AD98-453D-B7D1-BBA459B24A00}"/>
              </a:ext>
            </a:extLst>
          </p:cNvPr>
          <p:cNvSpPr txBox="1"/>
          <p:nvPr/>
        </p:nvSpPr>
        <p:spPr>
          <a:xfrm>
            <a:off x="822664" y="5913030"/>
            <a:ext cx="10910287" cy="443320"/>
          </a:xfrm>
          <a:prstGeom prst="rect">
            <a:avLst/>
          </a:prstGeom>
          <a:noFill/>
        </p:spPr>
        <p:txBody>
          <a:bodyPr wrap="square" lIns="0" tIns="0" rIns="0" bIns="0" rtlCol="0">
            <a:noAutofit/>
          </a:bodyPr>
          <a:lstStyle/>
          <a:p>
            <a:pPr lvl="0" defTabSz="360000">
              <a:defRPr/>
            </a:pPr>
            <a:r>
              <a:rPr lang="de-DE" sz="2400" b="1" dirty="0">
                <a:solidFill>
                  <a:prstClr val="black"/>
                </a:solidFill>
                <a:latin typeface="Arial" panose="020B0604020202020204" pitchFamily="34" charset="0"/>
                <a:cs typeface="Arial" panose="020B0604020202020204" pitchFamily="34" charset="0"/>
              </a:rPr>
              <a:t>	VG: Feststellung, dass „Antrag fehlerfrei zu bescheiden war“</a:t>
            </a:r>
            <a:endParaRPr kumimoji="0" lang="de-DE" sz="2400" b="1" i="0" strike="noStrike" kern="1200" cap="none" spc="0" normalizeH="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13" name="Textfeld 12">
            <a:extLst>
              <a:ext uri="{FF2B5EF4-FFF2-40B4-BE49-F238E27FC236}">
                <a16:creationId xmlns:a16="http://schemas.microsoft.com/office/drawing/2014/main" id="{B68B304E-BBE8-476F-8814-0D8B00B7A017}"/>
              </a:ext>
            </a:extLst>
          </p:cNvPr>
          <p:cNvSpPr txBox="1"/>
          <p:nvPr/>
        </p:nvSpPr>
        <p:spPr>
          <a:xfrm>
            <a:off x="8202966" y="4039340"/>
            <a:ext cx="3529998" cy="1606551"/>
          </a:xfrm>
          <a:prstGeom prst="rect">
            <a:avLst/>
          </a:prstGeom>
          <a:noFill/>
        </p:spPr>
        <p:txBody>
          <a:bodyPr wrap="square" lIns="0" tIns="0" rIns="0" bIns="0" rtlCol="0">
            <a:noAutofit/>
          </a:bodyPr>
          <a:lstStyle/>
          <a:p>
            <a:pPr lvl="0" defTabSz="360000">
              <a:lnSpc>
                <a:spcPct val="150000"/>
              </a:lnSpc>
              <a:defRPr/>
            </a:pPr>
            <a:r>
              <a:rPr kumimoji="0" lang="de-DE"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Vorbereitung</a:t>
            </a:r>
            <a:r>
              <a:rPr kumimoji="0" lang="de-DE" sz="2400" b="0" i="0"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der </a:t>
            </a:r>
            <a:r>
              <a:rPr kumimoji="0" lang="de-DE" sz="2400" b="0" i="0" strike="noStrike" kern="1200" cap="none" spc="0" normalizeH="0" noProof="0" dirty="0" err="1">
                <a:ln>
                  <a:noFill/>
                </a:ln>
                <a:solidFill>
                  <a:prstClr val="black"/>
                </a:solidFill>
                <a:effectLst/>
                <a:uLnTx/>
                <a:uFillTx/>
                <a:latin typeface="Arial" panose="020B0604020202020204" pitchFamily="34" charset="0"/>
                <a:ea typeface="+mn-ea"/>
                <a:cs typeface="Arial" panose="020B0604020202020204" pitchFamily="34" charset="0"/>
              </a:rPr>
              <a:t>Ent</a:t>
            </a:r>
            <a:r>
              <a:rPr kumimoji="0" lang="de-DE" sz="2400" b="0" i="0"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strike="noStrike" kern="1200" cap="none" spc="0" normalizeH="0" noProof="0" dirty="0" err="1">
                <a:ln>
                  <a:noFill/>
                </a:ln>
                <a:solidFill>
                  <a:prstClr val="black"/>
                </a:solidFill>
                <a:effectLst/>
                <a:uLnTx/>
                <a:uFillTx/>
                <a:latin typeface="Arial" panose="020B0604020202020204" pitchFamily="34" charset="0"/>
                <a:ea typeface="+mn-ea"/>
                <a:cs typeface="Arial" panose="020B0604020202020204" pitchFamily="34" charset="0"/>
              </a:rPr>
              <a:t>scheidung</a:t>
            </a:r>
            <a:r>
              <a:rPr kumimoji="0" lang="de-DE" sz="2400" b="0" i="0"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und Durch-	</a:t>
            </a:r>
            <a:r>
              <a:rPr kumimoji="0" lang="de-DE" sz="2400" b="0" i="0" strike="noStrike" kern="1200" cap="none" spc="0" normalizeH="0" noProof="0" dirty="0" err="1">
                <a:ln>
                  <a:noFill/>
                </a:ln>
                <a:solidFill>
                  <a:prstClr val="black"/>
                </a:solidFill>
                <a:effectLst/>
                <a:uLnTx/>
                <a:uFillTx/>
                <a:latin typeface="Arial" panose="020B0604020202020204" pitchFamily="34" charset="0"/>
                <a:ea typeface="+mn-ea"/>
                <a:cs typeface="Arial" panose="020B0604020202020204" pitchFamily="34" charset="0"/>
              </a:rPr>
              <a:t>führung</a:t>
            </a:r>
            <a:r>
              <a:rPr kumimoji="0" lang="de-DE" sz="2400" b="0" i="0"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des Marktes</a:t>
            </a:r>
            <a:endParaRPr kumimoji="0" lang="de-DE" sz="2400" b="0" i="0"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Rechteck 5">
            <a:extLst>
              <a:ext uri="{FF2B5EF4-FFF2-40B4-BE49-F238E27FC236}">
                <a16:creationId xmlns:a16="http://schemas.microsoft.com/office/drawing/2014/main" id="{DFFA1B25-26C7-9CAE-E3C7-2985687E9545}"/>
              </a:ext>
            </a:extLst>
          </p:cNvPr>
          <p:cNvSpPr/>
          <p:nvPr/>
        </p:nvSpPr>
        <p:spPr>
          <a:xfrm>
            <a:off x="0" y="102357"/>
            <a:ext cx="2333243" cy="9208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FALL 14</a:t>
            </a:r>
          </a:p>
        </p:txBody>
      </p:sp>
      <p:pic>
        <p:nvPicPr>
          <p:cNvPr id="8" name="Grafik 7">
            <a:extLst>
              <a:ext uri="{FF2B5EF4-FFF2-40B4-BE49-F238E27FC236}">
                <a16:creationId xmlns:a16="http://schemas.microsoft.com/office/drawing/2014/main" id="{2ABCEE58-CD9B-249E-F87B-DF55999B2AE1}"/>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Tree>
    <p:extLst>
      <p:ext uri="{BB962C8B-B14F-4D97-AF65-F5344CB8AC3E}">
        <p14:creationId xmlns:p14="http://schemas.microsoft.com/office/powerpoint/2010/main" val="1405370695"/>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9">
                                            <p:txEl>
                                              <p:pRg st="0" end="0"/>
                                            </p:txEl>
                                          </p:spTgt>
                                        </p:tgtEl>
                                        <p:attrNameLst>
                                          <p:attrName>style.visibility</p:attrName>
                                        </p:attrNameLst>
                                      </p:cBhvr>
                                      <p:to>
                                        <p:strVal val="visible"/>
                                      </p:to>
                                    </p:set>
                                    <p:animEffect transition="in" filter="fade">
                                      <p:cBhvr>
                                        <p:cTn id="21" dur="1000"/>
                                        <p:tgtEl>
                                          <p:spTgt spid="29">
                                            <p:txEl>
                                              <p:pRg st="0" end="0"/>
                                            </p:txEl>
                                          </p:spTgt>
                                        </p:tgtEl>
                                      </p:cBhvr>
                                    </p:animEffect>
                                    <p:anim calcmode="lin" valueType="num">
                                      <p:cBhvr>
                                        <p:cTn id="22" dur="1000" fill="hold"/>
                                        <p:tgtEl>
                                          <p:spTgt spid="29">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2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9">
                                            <p:txEl>
                                              <p:pRg st="1" end="1"/>
                                            </p:txEl>
                                          </p:spTgt>
                                        </p:tgtEl>
                                        <p:attrNameLst>
                                          <p:attrName>style.visibility</p:attrName>
                                        </p:attrNameLst>
                                      </p:cBhvr>
                                      <p:to>
                                        <p:strVal val="visible"/>
                                      </p:to>
                                    </p:set>
                                    <p:animEffect transition="in" filter="fade">
                                      <p:cBhvr>
                                        <p:cTn id="28" dur="1000"/>
                                        <p:tgtEl>
                                          <p:spTgt spid="29">
                                            <p:txEl>
                                              <p:pRg st="1" end="1"/>
                                            </p:txEl>
                                          </p:spTgt>
                                        </p:tgtEl>
                                      </p:cBhvr>
                                    </p:animEffect>
                                    <p:anim calcmode="lin" valueType="num">
                                      <p:cBhvr>
                                        <p:cTn id="29" dur="1000" fill="hold"/>
                                        <p:tgtEl>
                                          <p:spTgt spid="29">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2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9">
                                            <p:txEl>
                                              <p:pRg st="2" end="2"/>
                                            </p:txEl>
                                          </p:spTgt>
                                        </p:tgtEl>
                                        <p:attrNameLst>
                                          <p:attrName>style.visibility</p:attrName>
                                        </p:attrNameLst>
                                      </p:cBhvr>
                                      <p:to>
                                        <p:strVal val="visible"/>
                                      </p:to>
                                    </p:set>
                                    <p:animEffect transition="in" filter="fade">
                                      <p:cBhvr>
                                        <p:cTn id="35" dur="1000"/>
                                        <p:tgtEl>
                                          <p:spTgt spid="29">
                                            <p:txEl>
                                              <p:pRg st="2" end="2"/>
                                            </p:txEl>
                                          </p:spTgt>
                                        </p:tgtEl>
                                      </p:cBhvr>
                                    </p:animEffect>
                                    <p:anim calcmode="lin" valueType="num">
                                      <p:cBhvr>
                                        <p:cTn id="36" dur="1000" fill="hold"/>
                                        <p:tgtEl>
                                          <p:spTgt spid="29">
                                            <p:txEl>
                                              <p:pRg st="2" end="2"/>
                                            </p:txEl>
                                          </p:spTgt>
                                        </p:tgtEl>
                                        <p:attrNameLst>
                                          <p:attrName>ppt_x</p:attrName>
                                        </p:attrNameLst>
                                      </p:cBhvr>
                                      <p:tavLst>
                                        <p:tav tm="0">
                                          <p:val>
                                            <p:strVal val="#ppt_x"/>
                                          </p:val>
                                        </p:tav>
                                        <p:tav tm="100000">
                                          <p:val>
                                            <p:strVal val="#ppt_x"/>
                                          </p:val>
                                        </p:tav>
                                      </p:tavLst>
                                    </p:anim>
                                    <p:anim calcmode="lin" valueType="num">
                                      <p:cBhvr>
                                        <p:cTn id="37" dur="1000" fill="hold"/>
                                        <p:tgtEl>
                                          <p:spTgt spid="2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9">
                                            <p:txEl>
                                              <p:pRg st="3" end="3"/>
                                            </p:txEl>
                                          </p:spTgt>
                                        </p:tgtEl>
                                        <p:attrNameLst>
                                          <p:attrName>style.visibility</p:attrName>
                                        </p:attrNameLst>
                                      </p:cBhvr>
                                      <p:to>
                                        <p:strVal val="visible"/>
                                      </p:to>
                                    </p:set>
                                    <p:animEffect transition="in" filter="fade">
                                      <p:cBhvr>
                                        <p:cTn id="42" dur="1000"/>
                                        <p:tgtEl>
                                          <p:spTgt spid="29">
                                            <p:txEl>
                                              <p:pRg st="3" end="3"/>
                                            </p:txEl>
                                          </p:spTgt>
                                        </p:tgtEl>
                                      </p:cBhvr>
                                    </p:animEffect>
                                    <p:anim calcmode="lin" valueType="num">
                                      <p:cBhvr>
                                        <p:cTn id="43" dur="1000" fill="hold"/>
                                        <p:tgtEl>
                                          <p:spTgt spid="29">
                                            <p:txEl>
                                              <p:pRg st="3" end="3"/>
                                            </p:txEl>
                                          </p:spTgt>
                                        </p:tgtEl>
                                        <p:attrNameLst>
                                          <p:attrName>ppt_x</p:attrName>
                                        </p:attrNameLst>
                                      </p:cBhvr>
                                      <p:tavLst>
                                        <p:tav tm="0">
                                          <p:val>
                                            <p:strVal val="#ppt_x"/>
                                          </p:val>
                                        </p:tav>
                                        <p:tav tm="100000">
                                          <p:val>
                                            <p:strVal val="#ppt_x"/>
                                          </p:val>
                                        </p:tav>
                                      </p:tavLst>
                                    </p:anim>
                                    <p:anim calcmode="lin" valueType="num">
                                      <p:cBhvr>
                                        <p:cTn id="44" dur="1000" fill="hold"/>
                                        <p:tgtEl>
                                          <p:spTgt spid="2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9">
                                            <p:txEl>
                                              <p:pRg st="4" end="4"/>
                                            </p:txEl>
                                          </p:spTgt>
                                        </p:tgtEl>
                                        <p:attrNameLst>
                                          <p:attrName>style.visibility</p:attrName>
                                        </p:attrNameLst>
                                      </p:cBhvr>
                                      <p:to>
                                        <p:strVal val="visible"/>
                                      </p:to>
                                    </p:set>
                                    <p:animEffect transition="in" filter="fade">
                                      <p:cBhvr>
                                        <p:cTn id="49" dur="1000"/>
                                        <p:tgtEl>
                                          <p:spTgt spid="29">
                                            <p:txEl>
                                              <p:pRg st="4" end="4"/>
                                            </p:txEl>
                                          </p:spTgt>
                                        </p:tgtEl>
                                      </p:cBhvr>
                                    </p:animEffect>
                                    <p:anim calcmode="lin" valueType="num">
                                      <p:cBhvr>
                                        <p:cTn id="50" dur="1000" fill="hold"/>
                                        <p:tgtEl>
                                          <p:spTgt spid="29">
                                            <p:txEl>
                                              <p:pRg st="4" end="4"/>
                                            </p:txEl>
                                          </p:spTgt>
                                        </p:tgtEl>
                                        <p:attrNameLst>
                                          <p:attrName>ppt_x</p:attrName>
                                        </p:attrNameLst>
                                      </p:cBhvr>
                                      <p:tavLst>
                                        <p:tav tm="0">
                                          <p:val>
                                            <p:strVal val="#ppt_x"/>
                                          </p:val>
                                        </p:tav>
                                        <p:tav tm="100000">
                                          <p:val>
                                            <p:strVal val="#ppt_x"/>
                                          </p:val>
                                        </p:tav>
                                      </p:tavLst>
                                    </p:anim>
                                    <p:anim calcmode="lin" valueType="num">
                                      <p:cBhvr>
                                        <p:cTn id="51" dur="1000" fill="hold"/>
                                        <p:tgtEl>
                                          <p:spTgt spid="2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29">
                                            <p:txEl>
                                              <p:pRg st="5" end="5"/>
                                            </p:txEl>
                                          </p:spTgt>
                                        </p:tgtEl>
                                        <p:attrNameLst>
                                          <p:attrName>style.visibility</p:attrName>
                                        </p:attrNameLst>
                                      </p:cBhvr>
                                      <p:to>
                                        <p:strVal val="visible"/>
                                      </p:to>
                                    </p:set>
                                    <p:animEffect transition="in" filter="fade">
                                      <p:cBhvr>
                                        <p:cTn id="56" dur="1000"/>
                                        <p:tgtEl>
                                          <p:spTgt spid="29">
                                            <p:txEl>
                                              <p:pRg st="5" end="5"/>
                                            </p:txEl>
                                          </p:spTgt>
                                        </p:tgtEl>
                                      </p:cBhvr>
                                    </p:animEffect>
                                    <p:anim calcmode="lin" valueType="num">
                                      <p:cBhvr>
                                        <p:cTn id="57" dur="1000" fill="hold"/>
                                        <p:tgtEl>
                                          <p:spTgt spid="29">
                                            <p:txEl>
                                              <p:pRg st="5" end="5"/>
                                            </p:txEl>
                                          </p:spTgt>
                                        </p:tgtEl>
                                        <p:attrNameLst>
                                          <p:attrName>ppt_x</p:attrName>
                                        </p:attrNameLst>
                                      </p:cBhvr>
                                      <p:tavLst>
                                        <p:tav tm="0">
                                          <p:val>
                                            <p:strVal val="#ppt_x"/>
                                          </p:val>
                                        </p:tav>
                                        <p:tav tm="100000">
                                          <p:val>
                                            <p:strVal val="#ppt_x"/>
                                          </p:val>
                                        </p:tav>
                                      </p:tavLst>
                                    </p:anim>
                                    <p:anim calcmode="lin" valueType="num">
                                      <p:cBhvr>
                                        <p:cTn id="58" dur="1000" fill="hold"/>
                                        <p:tgtEl>
                                          <p:spTgt spid="2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1000"/>
                                        <p:tgtEl>
                                          <p:spTgt spid="22"/>
                                        </p:tgtEl>
                                      </p:cBhvr>
                                    </p:animEffect>
                                    <p:anim calcmode="lin" valueType="num">
                                      <p:cBhvr>
                                        <p:cTn id="64" dur="1000" fill="hold"/>
                                        <p:tgtEl>
                                          <p:spTgt spid="22"/>
                                        </p:tgtEl>
                                        <p:attrNameLst>
                                          <p:attrName>ppt_x</p:attrName>
                                        </p:attrNameLst>
                                      </p:cBhvr>
                                      <p:tavLst>
                                        <p:tav tm="0">
                                          <p:val>
                                            <p:strVal val="#ppt_x"/>
                                          </p:val>
                                        </p:tav>
                                        <p:tav tm="100000">
                                          <p:val>
                                            <p:strVal val="#ppt_x"/>
                                          </p:val>
                                        </p:tav>
                                      </p:tavLst>
                                    </p:anim>
                                    <p:anim calcmode="lin" valueType="num">
                                      <p:cBhvr>
                                        <p:cTn id="65" dur="1000" fill="hold"/>
                                        <p:tgtEl>
                                          <p:spTgt spid="22"/>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fade">
                                      <p:cBhvr>
                                        <p:cTn id="68" dur="1000"/>
                                        <p:tgtEl>
                                          <p:spTgt spid="23"/>
                                        </p:tgtEl>
                                      </p:cBhvr>
                                    </p:animEffect>
                                    <p:anim calcmode="lin" valueType="num">
                                      <p:cBhvr>
                                        <p:cTn id="69" dur="1000" fill="hold"/>
                                        <p:tgtEl>
                                          <p:spTgt spid="23"/>
                                        </p:tgtEl>
                                        <p:attrNameLst>
                                          <p:attrName>ppt_x</p:attrName>
                                        </p:attrNameLst>
                                      </p:cBhvr>
                                      <p:tavLst>
                                        <p:tav tm="0">
                                          <p:val>
                                            <p:strVal val="#ppt_x"/>
                                          </p:val>
                                        </p:tav>
                                        <p:tav tm="100000">
                                          <p:val>
                                            <p:strVal val="#ppt_x"/>
                                          </p:val>
                                        </p:tav>
                                      </p:tavLst>
                                    </p:anim>
                                    <p:anim calcmode="lin" valueType="num">
                                      <p:cBhvr>
                                        <p:cTn id="70"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3"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98424" cy="6389011"/>
          </a:xfrm>
          <a:prstGeom prst="rect">
            <a:avLst/>
          </a:prstGeom>
          <a:noFill/>
        </p:spPr>
        <p:txBody>
          <a:bodyPr wrap="square" lIns="180000" tIns="180000" rIns="180000" bIns="180000" rtlCol="0">
            <a:spAutoFit/>
          </a:bodyPr>
          <a:lstStyle/>
          <a:p>
            <a:pPr lvl="0" algn="ctr">
              <a:defRPr/>
            </a:pPr>
            <a:r>
              <a:rPr lang="de-DE" sz="2400" b="1" u="sng" dirty="0">
                <a:solidFill>
                  <a:prstClr val="black"/>
                </a:solidFill>
                <a:latin typeface="Arial" panose="020B0604020202020204" pitchFamily="34" charset="0"/>
                <a:cs typeface="Arial" panose="020B0604020202020204" pitchFamily="34" charset="0"/>
              </a:rPr>
              <a:t>Fall 14: Fischmarkt</a:t>
            </a:r>
            <a:endPar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Z / SEV</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lvl="0" defTabSz="360000">
              <a:lnSpc>
                <a:spcPct val="150000"/>
              </a:lnSpc>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		</a:t>
            </a:r>
            <a:r>
              <a:rPr lang="de-DE" sz="2400" u="sng" dirty="0">
                <a:solidFill>
                  <a:prstClr val="black"/>
                </a:solidFill>
                <a:latin typeface="Arial" panose="020B0604020202020204" pitchFamily="34" charset="0"/>
                <a:cs typeface="Arial" panose="020B0604020202020204" pitchFamily="34" charset="0"/>
              </a:rPr>
              <a:t>§ 40 I 1 VwGO</a:t>
            </a:r>
            <a:r>
              <a:rPr lang="de-DE" sz="2400" dirty="0">
                <a:solidFill>
                  <a:prstClr val="black"/>
                </a:solidFill>
                <a:latin typeface="Arial" panose="020B0604020202020204" pitchFamily="34" charset="0"/>
                <a:cs typeface="Arial" panose="020B0604020202020204" pitchFamily="34" charset="0"/>
              </a:rPr>
              <a:t>: </a:t>
            </a:r>
            <a:r>
              <a:rPr lang="de-DE" sz="2400" dirty="0" err="1">
                <a:solidFill>
                  <a:prstClr val="black"/>
                </a:solidFill>
                <a:latin typeface="Arial" panose="020B0604020202020204" pitchFamily="34" charset="0"/>
                <a:cs typeface="Arial" panose="020B0604020202020204" pitchFamily="34" charset="0"/>
              </a:rPr>
              <a:t>öff</a:t>
            </a:r>
            <a:r>
              <a:rPr lang="de-DE" sz="2400" dirty="0">
                <a:solidFill>
                  <a:prstClr val="black"/>
                </a:solidFill>
                <a:latin typeface="Arial" panose="020B0604020202020204" pitchFamily="34" charset="0"/>
                <a:cs typeface="Arial" panose="020B0604020202020204" pitchFamily="34" charset="0"/>
              </a:rPr>
              <a:t>.-rechtliche Streitigkeit nichtverfassungsrechtlicher Art</a:t>
            </a:r>
          </a:p>
          <a:p>
            <a:pPr lvl="0" defTabSz="360000">
              <a:lnSpc>
                <a:spcPct val="150000"/>
              </a:lnSpc>
              <a:defRPr/>
            </a:pPr>
            <a:r>
              <a:rPr lang="de-DE" sz="2400" dirty="0">
                <a:latin typeface="Arial" panose="020B0604020202020204" pitchFamily="34" charset="0"/>
                <a:cs typeface="Arial" panose="020B0604020202020204" pitchFamily="34" charset="0"/>
              </a:rPr>
              <a:t>1.		</a:t>
            </a:r>
            <a:r>
              <a:rPr lang="de-DE" sz="2400" u="sng" dirty="0">
                <a:latin typeface="Arial" panose="020B0604020202020204" pitchFamily="34" charset="0"/>
                <a:cs typeface="Arial" panose="020B0604020202020204" pitchFamily="34" charset="0"/>
              </a:rPr>
              <a:t>„Zwei-Stufen-Theorie“</a:t>
            </a:r>
          </a:p>
          <a:p>
            <a:pPr lvl="0" defTabSz="360000">
              <a:lnSpc>
                <a:spcPct val="150000"/>
              </a:lnSpc>
              <a:defRPr/>
            </a:pPr>
            <a:endParaRPr lang="de-DE" sz="2400" dirty="0">
              <a:latin typeface="Arial" panose="020B0604020202020204" pitchFamily="34" charset="0"/>
              <a:cs typeface="Arial" panose="020B0604020202020204" pitchFamily="34" charset="0"/>
            </a:endParaRPr>
          </a:p>
          <a:p>
            <a:pPr lvl="0" defTabSz="360000">
              <a:lnSpc>
                <a:spcPct val="150000"/>
              </a:lnSpc>
              <a:defRPr/>
            </a:pPr>
            <a:endParaRPr lang="de-DE" sz="2400" dirty="0">
              <a:latin typeface="Arial" panose="020B0604020202020204" pitchFamily="34" charset="0"/>
              <a:cs typeface="Arial" panose="020B0604020202020204" pitchFamily="34" charset="0"/>
            </a:endParaRPr>
          </a:p>
          <a:p>
            <a:pPr lvl="0" defTabSz="360000">
              <a:lnSpc>
                <a:spcPct val="150000"/>
              </a:lnSpc>
              <a:defRPr/>
            </a:pPr>
            <a:endParaRPr lang="de-DE" sz="2400" dirty="0">
              <a:latin typeface="Arial" panose="020B0604020202020204" pitchFamily="34" charset="0"/>
              <a:cs typeface="Arial" panose="020B0604020202020204" pitchFamily="34" charset="0"/>
            </a:endParaRPr>
          </a:p>
          <a:p>
            <a:pPr lvl="0" defTabSz="360000">
              <a:lnSpc>
                <a:spcPct val="150000"/>
              </a:lnSpc>
              <a:defRPr/>
            </a:pPr>
            <a:endParaRPr lang="de-DE" sz="2400" dirty="0">
              <a:latin typeface="Arial" panose="020B0604020202020204" pitchFamily="34" charset="0"/>
              <a:cs typeface="Arial" panose="020B0604020202020204" pitchFamily="34" charset="0"/>
            </a:endParaRPr>
          </a:p>
          <a:p>
            <a:pPr lvl="0" defTabSz="360000">
              <a:lnSpc>
                <a:spcPct val="150000"/>
              </a:lnSpc>
              <a:defRPr/>
            </a:pPr>
            <a:endParaRPr lang="de-DE" sz="2400" dirty="0">
              <a:latin typeface="Arial" panose="020B0604020202020204" pitchFamily="34" charset="0"/>
              <a:cs typeface="Arial" panose="020B0604020202020204" pitchFamily="34" charset="0"/>
            </a:endParaRPr>
          </a:p>
          <a:p>
            <a:pPr lvl="0" defTabSz="360000">
              <a:lnSpc>
                <a:spcPct val="150000"/>
              </a:lnSpc>
              <a:defRPr/>
            </a:pPr>
            <a:endParaRPr lang="de-DE" sz="2400" dirty="0">
              <a:latin typeface="Arial" panose="020B0604020202020204" pitchFamily="34" charset="0"/>
              <a:cs typeface="Arial" panose="020B0604020202020204" pitchFamily="34" charset="0"/>
            </a:endParaRPr>
          </a:p>
          <a:p>
            <a:pPr lvl="0" defTabSz="360000">
              <a:lnSpc>
                <a:spcPct val="150000"/>
              </a:lnSpc>
              <a:defRPr/>
            </a:pPr>
            <a:endParaRPr lang="de-DE" sz="2400" dirty="0">
              <a:latin typeface="Arial" panose="020B0604020202020204" pitchFamily="34" charset="0"/>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cxnSp>
        <p:nvCxnSpPr>
          <p:cNvPr id="6" name="Gerade Verbindung mit Pfeil 5">
            <a:extLst>
              <a:ext uri="{FF2B5EF4-FFF2-40B4-BE49-F238E27FC236}">
                <a16:creationId xmlns:a16="http://schemas.microsoft.com/office/drawing/2014/main" id="{1A01F9E5-A8C2-4E6C-BA5C-830995ED4A3C}"/>
              </a:ext>
            </a:extLst>
          </p:cNvPr>
          <p:cNvCxnSpPr>
            <a:cxnSpLocks/>
          </p:cNvCxnSpPr>
          <p:nvPr/>
        </p:nvCxnSpPr>
        <p:spPr>
          <a:xfrm>
            <a:off x="3216000" y="2835039"/>
            <a:ext cx="576000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Textfeld 6">
            <a:extLst>
              <a:ext uri="{FF2B5EF4-FFF2-40B4-BE49-F238E27FC236}">
                <a16:creationId xmlns:a16="http://schemas.microsoft.com/office/drawing/2014/main" id="{5D1CD4FE-9F89-4F8A-8A87-A1AD723A1ACA}"/>
              </a:ext>
            </a:extLst>
          </p:cNvPr>
          <p:cNvSpPr txBox="1"/>
          <p:nvPr/>
        </p:nvSpPr>
        <p:spPr>
          <a:xfrm>
            <a:off x="1158239" y="2978544"/>
            <a:ext cx="4727654" cy="1609749"/>
          </a:xfrm>
          <a:prstGeom prst="rect">
            <a:avLst/>
          </a:prstGeom>
          <a:noFill/>
        </p:spPr>
        <p:txBody>
          <a:bodyPr wrap="square" lIns="0" tIns="0" rIns="0" bIns="0" rtlCol="0">
            <a:noAutofit/>
          </a:bodyPr>
          <a:lstStyle/>
          <a:p>
            <a:pPr defTabSz="360000">
              <a:lnSpc>
                <a:spcPct val="150000"/>
              </a:lnSpc>
            </a:pPr>
            <a:r>
              <a:rPr lang="de-DE" sz="2400" u="sng" dirty="0">
                <a:latin typeface="Arial" panose="020B0604020202020204" pitchFamily="34" charset="0"/>
                <a:cs typeface="Arial" panose="020B0604020202020204" pitchFamily="34" charset="0"/>
              </a:rPr>
              <a:t>1. Stufe („Ob“) = </a:t>
            </a:r>
            <a:r>
              <a:rPr lang="de-DE" sz="2400" u="sng" dirty="0" err="1">
                <a:latin typeface="Arial" panose="020B0604020202020204" pitchFamily="34" charset="0"/>
                <a:cs typeface="Arial" panose="020B0604020202020204" pitchFamily="34" charset="0"/>
              </a:rPr>
              <a:t>öff</a:t>
            </a:r>
            <a:r>
              <a:rPr lang="de-DE" sz="2400" u="sng" dirty="0">
                <a:latin typeface="Arial" panose="020B0604020202020204" pitchFamily="34" charset="0"/>
                <a:cs typeface="Arial" panose="020B0604020202020204" pitchFamily="34" charset="0"/>
              </a:rPr>
              <a:t>.-rechtlich</a:t>
            </a:r>
          </a:p>
          <a:p>
            <a:pPr defTabSz="360000">
              <a:lnSpc>
                <a:spcPct val="150000"/>
              </a:lnSpc>
            </a:pPr>
            <a:r>
              <a:rPr lang="de-DE" sz="2400" dirty="0">
                <a:latin typeface="Arial" panose="020B0604020202020204" pitchFamily="34" charset="0"/>
                <a:cs typeface="Arial" panose="020B0604020202020204" pitchFamily="34" charset="0"/>
              </a:rPr>
              <a:t>= § 40 I 1 VwGO</a:t>
            </a:r>
          </a:p>
          <a:p>
            <a:pPr defTabSz="360000">
              <a:lnSpc>
                <a:spcPct val="150000"/>
              </a:lnSpc>
            </a:pPr>
            <a:r>
              <a:rPr lang="de-DE" sz="2400" dirty="0">
                <a:latin typeface="Arial" panose="020B0604020202020204" pitchFamily="34" charset="0"/>
                <a:cs typeface="Arial" panose="020B0604020202020204" pitchFamily="34" charset="0"/>
              </a:rPr>
              <a:t>= Verwaltungsrechtsweg</a:t>
            </a:r>
          </a:p>
        </p:txBody>
      </p:sp>
      <p:sp>
        <p:nvSpPr>
          <p:cNvPr id="9" name="Textfeld 8">
            <a:extLst>
              <a:ext uri="{FF2B5EF4-FFF2-40B4-BE49-F238E27FC236}">
                <a16:creationId xmlns:a16="http://schemas.microsoft.com/office/drawing/2014/main" id="{A270175A-F030-43F4-B0F3-99596E4FEDD2}"/>
              </a:ext>
            </a:extLst>
          </p:cNvPr>
          <p:cNvSpPr txBox="1"/>
          <p:nvPr/>
        </p:nvSpPr>
        <p:spPr>
          <a:xfrm>
            <a:off x="6306107" y="2978544"/>
            <a:ext cx="4727654" cy="1892404"/>
          </a:xfrm>
          <a:prstGeom prst="rect">
            <a:avLst/>
          </a:prstGeom>
          <a:noFill/>
        </p:spPr>
        <p:txBody>
          <a:bodyPr wrap="square" lIns="0" tIns="0" rIns="0" bIns="0" rtlCol="0">
            <a:noAutofit/>
          </a:bodyPr>
          <a:lstStyle/>
          <a:p>
            <a:pPr defTabSz="360000">
              <a:lnSpc>
                <a:spcPct val="150000"/>
              </a:lnSpc>
            </a:pPr>
            <a:r>
              <a:rPr lang="de-DE" sz="2400" u="sng" dirty="0">
                <a:latin typeface="Arial" panose="020B0604020202020204" pitchFamily="34" charset="0"/>
                <a:cs typeface="Arial" panose="020B0604020202020204" pitchFamily="34" charset="0"/>
              </a:rPr>
              <a:t>2. Stufe („Wie“) = privatrechtlich</a:t>
            </a:r>
          </a:p>
          <a:p>
            <a:pPr defTabSz="360000">
              <a:lnSpc>
                <a:spcPct val="150000"/>
              </a:lnSpc>
            </a:pPr>
            <a:r>
              <a:rPr lang="de-DE" sz="2400" dirty="0">
                <a:latin typeface="Arial" panose="020B0604020202020204" pitchFamily="34" charset="0"/>
                <a:cs typeface="Arial" panose="020B0604020202020204" pitchFamily="34" charset="0"/>
              </a:rPr>
              <a:t>= § 13 GVG</a:t>
            </a:r>
          </a:p>
          <a:p>
            <a:pPr defTabSz="360000">
              <a:lnSpc>
                <a:spcPct val="150000"/>
              </a:lnSpc>
            </a:pPr>
            <a:r>
              <a:rPr lang="de-DE" sz="2400" dirty="0">
                <a:latin typeface="Arial" panose="020B0604020202020204" pitchFamily="34" charset="0"/>
                <a:cs typeface="Arial" panose="020B0604020202020204" pitchFamily="34" charset="0"/>
              </a:rPr>
              <a:t>= ordentlicher Rechtsweg</a:t>
            </a:r>
          </a:p>
        </p:txBody>
      </p:sp>
      <p:cxnSp>
        <p:nvCxnSpPr>
          <p:cNvPr id="10" name="Gerade Verbindung mit Pfeil 9">
            <a:extLst>
              <a:ext uri="{FF2B5EF4-FFF2-40B4-BE49-F238E27FC236}">
                <a16:creationId xmlns:a16="http://schemas.microsoft.com/office/drawing/2014/main" id="{E917F0E2-8098-4AC8-A588-7EE7EFDC75B3}"/>
              </a:ext>
            </a:extLst>
          </p:cNvPr>
          <p:cNvCxnSpPr>
            <a:cxnSpLocks/>
          </p:cNvCxnSpPr>
          <p:nvPr/>
        </p:nvCxnSpPr>
        <p:spPr>
          <a:xfrm>
            <a:off x="8969800" y="4588293"/>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Gerade Verbindung mit Pfeil 10">
            <a:extLst>
              <a:ext uri="{FF2B5EF4-FFF2-40B4-BE49-F238E27FC236}">
                <a16:creationId xmlns:a16="http://schemas.microsoft.com/office/drawing/2014/main" id="{833E98EA-DA71-4D81-9D29-0E17F4B3BF11}"/>
              </a:ext>
            </a:extLst>
          </p:cNvPr>
          <p:cNvCxnSpPr>
            <a:cxnSpLocks/>
          </p:cNvCxnSpPr>
          <p:nvPr/>
        </p:nvCxnSpPr>
        <p:spPr>
          <a:xfrm>
            <a:off x="3216000" y="4588293"/>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feld 11">
            <a:extLst>
              <a:ext uri="{FF2B5EF4-FFF2-40B4-BE49-F238E27FC236}">
                <a16:creationId xmlns:a16="http://schemas.microsoft.com/office/drawing/2014/main" id="{876A719E-EB14-43B1-990E-04748BE561DD}"/>
              </a:ext>
            </a:extLst>
          </p:cNvPr>
          <p:cNvSpPr txBox="1"/>
          <p:nvPr/>
        </p:nvSpPr>
        <p:spPr>
          <a:xfrm>
            <a:off x="1158239" y="4870947"/>
            <a:ext cx="4727654" cy="1609749"/>
          </a:xfrm>
          <a:prstGeom prst="rect">
            <a:avLst/>
          </a:prstGeom>
          <a:noFill/>
        </p:spPr>
        <p:txBody>
          <a:bodyPr wrap="square" lIns="0" tIns="0" rIns="0" bIns="0" rtlCol="0">
            <a:noAutofit/>
          </a:bodyPr>
          <a:lstStyle/>
          <a:p>
            <a:pPr defTabSz="360000">
              <a:lnSpc>
                <a:spcPct val="150000"/>
              </a:lnSpc>
            </a:pPr>
            <a:r>
              <a:rPr lang="de-DE" sz="2400" dirty="0">
                <a:latin typeface="Arial" panose="020B0604020202020204" pitchFamily="34" charset="0"/>
                <a:cs typeface="Arial" panose="020B0604020202020204" pitchFamily="34" charset="0"/>
              </a:rPr>
              <a:t>→ Stadt H = Entscheidung über Zulassung (keine Flucht ins Privat-recht (GR-Bindung, Art. 1 III GG)</a:t>
            </a:r>
          </a:p>
        </p:txBody>
      </p:sp>
      <p:sp>
        <p:nvSpPr>
          <p:cNvPr id="13" name="Textfeld 12">
            <a:extLst>
              <a:ext uri="{FF2B5EF4-FFF2-40B4-BE49-F238E27FC236}">
                <a16:creationId xmlns:a16="http://schemas.microsoft.com/office/drawing/2014/main" id="{9D49C64D-CA38-4D60-A36F-8E6542914846}"/>
              </a:ext>
            </a:extLst>
          </p:cNvPr>
          <p:cNvSpPr txBox="1"/>
          <p:nvPr/>
        </p:nvSpPr>
        <p:spPr>
          <a:xfrm>
            <a:off x="6306107" y="4870947"/>
            <a:ext cx="4727654" cy="1609749"/>
          </a:xfrm>
          <a:prstGeom prst="rect">
            <a:avLst/>
          </a:prstGeom>
          <a:noFill/>
        </p:spPr>
        <p:txBody>
          <a:bodyPr wrap="square" lIns="0" tIns="0" rIns="0" bIns="0" rtlCol="0">
            <a:noAutofit/>
          </a:bodyPr>
          <a:lstStyle/>
          <a:p>
            <a:pPr defTabSz="360000">
              <a:lnSpc>
                <a:spcPct val="150000"/>
              </a:lnSpc>
            </a:pPr>
            <a:r>
              <a:rPr lang="de-DE" sz="2400" dirty="0">
                <a:latin typeface="Arial" panose="020B0604020202020204" pitchFamily="34" charset="0"/>
                <a:cs typeface="Arial" panose="020B0604020202020204" pitchFamily="34" charset="0"/>
              </a:rPr>
              <a:t>→ GmbH = Vorbereitung der Entscheidung und Durchführung</a:t>
            </a:r>
          </a:p>
        </p:txBody>
      </p:sp>
      <p:cxnSp>
        <p:nvCxnSpPr>
          <p:cNvPr id="14" name="Gerade Verbindung mit Pfeil 13">
            <a:extLst>
              <a:ext uri="{FF2B5EF4-FFF2-40B4-BE49-F238E27FC236}">
                <a16:creationId xmlns:a16="http://schemas.microsoft.com/office/drawing/2014/main" id="{61F44024-C9AF-4EB3-8A28-0FBA8B548D48}"/>
              </a:ext>
            </a:extLst>
          </p:cNvPr>
          <p:cNvCxnSpPr>
            <a:cxnSpLocks/>
          </p:cNvCxnSpPr>
          <p:nvPr/>
        </p:nvCxnSpPr>
        <p:spPr>
          <a:xfrm>
            <a:off x="3216000" y="6480696"/>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Gerade Verbindung mit Pfeil 14">
            <a:extLst>
              <a:ext uri="{FF2B5EF4-FFF2-40B4-BE49-F238E27FC236}">
                <a16:creationId xmlns:a16="http://schemas.microsoft.com/office/drawing/2014/main" id="{281951AD-E840-42AC-AACA-61C7DCDD5790}"/>
              </a:ext>
            </a:extLst>
          </p:cNvPr>
          <p:cNvCxnSpPr>
            <a:cxnSpLocks/>
          </p:cNvCxnSpPr>
          <p:nvPr/>
        </p:nvCxnSpPr>
        <p:spPr>
          <a:xfrm>
            <a:off x="3216000" y="2835039"/>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5" name="Grafik 4">
            <a:extLst>
              <a:ext uri="{FF2B5EF4-FFF2-40B4-BE49-F238E27FC236}">
                <a16:creationId xmlns:a16="http://schemas.microsoft.com/office/drawing/2014/main" id="{4FF1C399-66E8-2ADC-1226-0FAA4C75E9C9}"/>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16" name="Rechteck 15">
            <a:extLst>
              <a:ext uri="{FF2B5EF4-FFF2-40B4-BE49-F238E27FC236}">
                <a16:creationId xmlns:a16="http://schemas.microsoft.com/office/drawing/2014/main" id="{C81D615E-8E31-5A83-AB9F-9CF755075159}"/>
              </a:ext>
            </a:extLst>
          </p:cNvPr>
          <p:cNvSpPr/>
          <p:nvPr/>
        </p:nvSpPr>
        <p:spPr>
          <a:xfrm>
            <a:off x="0" y="102357"/>
            <a:ext cx="2333243" cy="920876"/>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Verwaltungsrecht AT</a:t>
            </a:r>
          </a:p>
          <a:p>
            <a:pPr algn="ctr"/>
            <a:r>
              <a:rPr lang="de-DE" dirty="0"/>
              <a:t>FALL 14</a:t>
            </a:r>
          </a:p>
        </p:txBody>
      </p:sp>
    </p:spTree>
    <p:extLst>
      <p:ext uri="{BB962C8B-B14F-4D97-AF65-F5344CB8AC3E}">
        <p14:creationId xmlns:p14="http://schemas.microsoft.com/office/powerpoint/2010/main" val="1358814803"/>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4" end="4"/>
                                            </p:txEl>
                                          </p:spTgt>
                                        </p:tgtEl>
                                        <p:attrNameLst>
                                          <p:attrName>style.visibility</p:attrName>
                                        </p:attrNameLst>
                                      </p:cBhvr>
                                      <p:to>
                                        <p:strVal val="visible"/>
                                      </p:to>
                                    </p:set>
                                    <p:animEffect transition="in" filter="fade">
                                      <p:cBhvr>
                                        <p:cTn id="14" dur="1000"/>
                                        <p:tgtEl>
                                          <p:spTgt spid="4">
                                            <p:txEl>
                                              <p:pRg st="4" end="4"/>
                                            </p:txEl>
                                          </p:spTgt>
                                        </p:tgtEl>
                                      </p:cBhvr>
                                    </p:animEffect>
                                    <p:anim calcmode="lin" valueType="num">
                                      <p:cBhvr>
                                        <p:cTn id="15"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anim calcmode="lin" valueType="num">
                                      <p:cBhvr>
                                        <p:cTn id="34" dur="1000" fill="hold"/>
                                        <p:tgtEl>
                                          <p:spTgt spid="6"/>
                                        </p:tgtEl>
                                        <p:attrNameLst>
                                          <p:attrName>ppt_x</p:attrName>
                                        </p:attrNameLst>
                                      </p:cBhvr>
                                      <p:tavLst>
                                        <p:tav tm="0">
                                          <p:val>
                                            <p:strVal val="#ppt_x"/>
                                          </p:val>
                                        </p:tav>
                                        <p:tav tm="100000">
                                          <p:val>
                                            <p:strVal val="#ppt_x"/>
                                          </p:val>
                                        </p:tav>
                                      </p:tavLst>
                                    </p:anim>
                                    <p:anim calcmode="lin" valueType="num">
                                      <p:cBhvr>
                                        <p:cTn id="35" dur="1000" fill="hold"/>
                                        <p:tgtEl>
                                          <p:spTgt spid="6"/>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1000"/>
                                        <p:tgtEl>
                                          <p:spTgt spid="9"/>
                                        </p:tgtEl>
                                      </p:cBhvr>
                                    </p:animEffect>
                                    <p:anim calcmode="lin" valueType="num">
                                      <p:cBhvr>
                                        <p:cTn id="39" dur="1000" fill="hold"/>
                                        <p:tgtEl>
                                          <p:spTgt spid="9"/>
                                        </p:tgtEl>
                                        <p:attrNameLst>
                                          <p:attrName>ppt_x</p:attrName>
                                        </p:attrNameLst>
                                      </p:cBhvr>
                                      <p:tavLst>
                                        <p:tav tm="0">
                                          <p:val>
                                            <p:strVal val="#ppt_x"/>
                                          </p:val>
                                        </p:tav>
                                        <p:tav tm="100000">
                                          <p:val>
                                            <p:strVal val="#ppt_x"/>
                                          </p:val>
                                        </p:tav>
                                      </p:tavLst>
                                    </p:anim>
                                    <p:anim calcmode="lin" valueType="num">
                                      <p:cBhvr>
                                        <p:cTn id="4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1000"/>
                                        <p:tgtEl>
                                          <p:spTgt spid="11"/>
                                        </p:tgtEl>
                                      </p:cBhvr>
                                    </p:animEffect>
                                    <p:anim calcmode="lin" valueType="num">
                                      <p:cBhvr>
                                        <p:cTn id="46" dur="1000" fill="hold"/>
                                        <p:tgtEl>
                                          <p:spTgt spid="11"/>
                                        </p:tgtEl>
                                        <p:attrNameLst>
                                          <p:attrName>ppt_x</p:attrName>
                                        </p:attrNameLst>
                                      </p:cBhvr>
                                      <p:tavLst>
                                        <p:tav tm="0">
                                          <p:val>
                                            <p:strVal val="#ppt_x"/>
                                          </p:val>
                                        </p:tav>
                                        <p:tav tm="100000">
                                          <p:val>
                                            <p:strVal val="#ppt_x"/>
                                          </p:val>
                                        </p:tav>
                                      </p:tavLst>
                                    </p:anim>
                                    <p:anim calcmode="lin" valueType="num">
                                      <p:cBhvr>
                                        <p:cTn id="47" dur="1000" fill="hold"/>
                                        <p:tgtEl>
                                          <p:spTgt spid="11"/>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1000"/>
                                        <p:tgtEl>
                                          <p:spTgt spid="12"/>
                                        </p:tgtEl>
                                      </p:cBhvr>
                                    </p:animEffect>
                                    <p:anim calcmode="lin" valueType="num">
                                      <p:cBhvr>
                                        <p:cTn id="51" dur="1000" fill="hold"/>
                                        <p:tgtEl>
                                          <p:spTgt spid="12"/>
                                        </p:tgtEl>
                                        <p:attrNameLst>
                                          <p:attrName>ppt_x</p:attrName>
                                        </p:attrNameLst>
                                      </p:cBhvr>
                                      <p:tavLst>
                                        <p:tav tm="0">
                                          <p:val>
                                            <p:strVal val="#ppt_x"/>
                                          </p:val>
                                        </p:tav>
                                        <p:tav tm="100000">
                                          <p:val>
                                            <p:strVal val="#ppt_x"/>
                                          </p:val>
                                        </p:tav>
                                      </p:tavLst>
                                    </p:anim>
                                    <p:anim calcmode="lin" valueType="num">
                                      <p:cBhvr>
                                        <p:cTn id="5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fade">
                                      <p:cBhvr>
                                        <p:cTn id="57" dur="1000"/>
                                        <p:tgtEl>
                                          <p:spTgt spid="10"/>
                                        </p:tgtEl>
                                      </p:cBhvr>
                                    </p:animEffect>
                                    <p:anim calcmode="lin" valueType="num">
                                      <p:cBhvr>
                                        <p:cTn id="58" dur="1000" fill="hold"/>
                                        <p:tgtEl>
                                          <p:spTgt spid="10"/>
                                        </p:tgtEl>
                                        <p:attrNameLst>
                                          <p:attrName>ppt_x</p:attrName>
                                        </p:attrNameLst>
                                      </p:cBhvr>
                                      <p:tavLst>
                                        <p:tav tm="0">
                                          <p:val>
                                            <p:strVal val="#ppt_x"/>
                                          </p:val>
                                        </p:tav>
                                        <p:tav tm="100000">
                                          <p:val>
                                            <p:strVal val="#ppt_x"/>
                                          </p:val>
                                        </p:tav>
                                      </p:tavLst>
                                    </p:anim>
                                    <p:anim calcmode="lin" valueType="num">
                                      <p:cBhvr>
                                        <p:cTn id="59" dur="1000" fill="hold"/>
                                        <p:tgtEl>
                                          <p:spTgt spid="10"/>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1000"/>
                                        <p:tgtEl>
                                          <p:spTgt spid="13"/>
                                        </p:tgtEl>
                                      </p:cBhvr>
                                    </p:animEffect>
                                    <p:anim calcmode="lin" valueType="num">
                                      <p:cBhvr>
                                        <p:cTn id="63" dur="1000" fill="hold"/>
                                        <p:tgtEl>
                                          <p:spTgt spid="13"/>
                                        </p:tgtEl>
                                        <p:attrNameLst>
                                          <p:attrName>ppt_x</p:attrName>
                                        </p:attrNameLst>
                                      </p:cBhvr>
                                      <p:tavLst>
                                        <p:tav tm="0">
                                          <p:val>
                                            <p:strVal val="#ppt_x"/>
                                          </p:val>
                                        </p:tav>
                                        <p:tav tm="100000">
                                          <p:val>
                                            <p:strVal val="#ppt_x"/>
                                          </p:val>
                                        </p:tav>
                                      </p:tavLst>
                                    </p:anim>
                                    <p:anim calcmode="lin" valueType="num">
                                      <p:cBhvr>
                                        <p:cTn id="6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nodeType="click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fade">
                                      <p:cBhvr>
                                        <p:cTn id="69" dur="1000"/>
                                        <p:tgtEl>
                                          <p:spTgt spid="14"/>
                                        </p:tgtEl>
                                      </p:cBhvr>
                                    </p:animEffect>
                                    <p:anim calcmode="lin" valueType="num">
                                      <p:cBhvr>
                                        <p:cTn id="70" dur="1000" fill="hold"/>
                                        <p:tgtEl>
                                          <p:spTgt spid="14"/>
                                        </p:tgtEl>
                                        <p:attrNameLst>
                                          <p:attrName>ppt_x</p:attrName>
                                        </p:attrNameLst>
                                      </p:cBhvr>
                                      <p:tavLst>
                                        <p:tav tm="0">
                                          <p:val>
                                            <p:strVal val="#ppt_x"/>
                                          </p:val>
                                        </p:tav>
                                        <p:tav tm="100000">
                                          <p:val>
                                            <p:strVal val="#ppt_x"/>
                                          </p:val>
                                        </p:tav>
                                      </p:tavLst>
                                    </p:anim>
                                    <p:anim calcmode="lin" valueType="num">
                                      <p:cBhvr>
                                        <p:cTn id="7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2"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98424" cy="6389011"/>
          </a:xfrm>
          <a:prstGeom prst="rect">
            <a:avLst/>
          </a:prstGeom>
          <a:noFill/>
        </p:spPr>
        <p:txBody>
          <a:bodyPr wrap="square" lIns="180000" tIns="180000" rIns="180000" bIns="180000" rtlCol="0">
            <a:spAutoFit/>
          </a:bodyPr>
          <a:lstStyle/>
          <a:p>
            <a:pPr defTabSz="360000">
              <a:lnSpc>
                <a:spcPct val="150000"/>
              </a:lnSpc>
            </a:pPr>
            <a:r>
              <a:rPr lang="de-DE" sz="2400" dirty="0">
                <a:solidFill>
                  <a:prstClr val="black"/>
                </a:solidFill>
                <a:latin typeface="Arial" panose="020B0604020202020204" pitchFamily="34" charset="0"/>
                <a:cs typeface="Arial" panose="020B0604020202020204" pitchFamily="34" charset="0"/>
              </a:rPr>
              <a:t>2.		</a:t>
            </a:r>
            <a:r>
              <a:rPr lang="de-DE" sz="2400" u="sng" dirty="0" err="1">
                <a:solidFill>
                  <a:prstClr val="black"/>
                </a:solidFill>
                <a:latin typeface="Arial" panose="020B0604020202020204" pitchFamily="34" charset="0"/>
                <a:cs typeface="Arial" panose="020B0604020202020204" pitchFamily="34" charset="0"/>
              </a:rPr>
              <a:t>Öff</a:t>
            </a:r>
            <a:r>
              <a:rPr lang="de-DE" sz="2400" u="sng" dirty="0">
                <a:solidFill>
                  <a:prstClr val="black"/>
                </a:solidFill>
                <a:latin typeface="Arial" panose="020B0604020202020204" pitchFamily="34" charset="0"/>
                <a:cs typeface="Arial" panose="020B0604020202020204" pitchFamily="34" charset="0"/>
              </a:rPr>
              <a:t>.-rechtliche streitentscheidende Normen („modifizierte Subjektstheorie“)</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 einseitige Berechtigung oder Verpflichtung eines Hoheitsträgers		</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a)		§ 18 I GO: (-)		→ zwar </a:t>
            </a:r>
            <a:r>
              <a:rPr lang="de-DE" sz="2400" dirty="0" err="1">
                <a:solidFill>
                  <a:prstClr val="black"/>
                </a:solidFill>
                <a:latin typeface="Arial" panose="020B0604020202020204" pitchFamily="34" charset="0"/>
                <a:cs typeface="Arial" panose="020B0604020202020204" pitchFamily="34" charset="0"/>
              </a:rPr>
              <a:t>öff</a:t>
            </a:r>
            <a:r>
              <a:rPr lang="de-DE" sz="2400" dirty="0">
                <a:solidFill>
                  <a:prstClr val="black"/>
                </a:solidFill>
                <a:latin typeface="Arial" panose="020B0604020202020204" pitchFamily="34" charset="0"/>
                <a:cs typeface="Arial" panose="020B0604020202020204" pitchFamily="34" charset="0"/>
              </a:rPr>
              <a:t>.-rechtliche Norm, aber für K nicht </a:t>
            </a:r>
            <a:r>
              <a:rPr lang="de-DE" sz="2400" dirty="0" err="1">
                <a:solidFill>
                  <a:prstClr val="black"/>
                </a:solidFill>
                <a:latin typeface="Arial" panose="020B0604020202020204" pitchFamily="34" charset="0"/>
                <a:cs typeface="Arial" panose="020B0604020202020204" pitchFamily="34" charset="0"/>
              </a:rPr>
              <a:t>streitentschei</a:t>
            </a:r>
            <a:r>
              <a:rPr lang="de-DE" sz="2400" dirty="0">
                <a:solidFill>
                  <a:prstClr val="black"/>
                </a:solidFill>
                <a:latin typeface="Arial" panose="020B0604020202020204" pitchFamily="34" charset="0"/>
                <a:cs typeface="Arial" panose="020B0604020202020204" pitchFamily="34" charset="0"/>
              </a:rPr>
              <a:t>-										</a:t>
            </a:r>
            <a:r>
              <a:rPr lang="de-DE" sz="2400" dirty="0" err="1">
                <a:solidFill>
                  <a:prstClr val="black"/>
                </a:solidFill>
                <a:latin typeface="Arial" panose="020B0604020202020204" pitchFamily="34" charset="0"/>
                <a:cs typeface="Arial" panose="020B0604020202020204" pitchFamily="34" charset="0"/>
              </a:rPr>
              <a:t>dend</a:t>
            </a:r>
            <a:r>
              <a:rPr lang="de-DE" sz="2400" dirty="0">
                <a:solidFill>
                  <a:prstClr val="black"/>
                </a:solidFill>
                <a:latin typeface="Arial" panose="020B0604020202020204" pitchFamily="34" charset="0"/>
                <a:cs typeface="Arial" panose="020B0604020202020204" pitchFamily="34" charset="0"/>
              </a:rPr>
              <a:t>, da K ≠ „Einwohnerin der Gemeinde“</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b)		§ 70 GewO: (-)	→ zwar streitentscheidend, da K = „jedermann“, aber keine 										</a:t>
            </a:r>
            <a:r>
              <a:rPr lang="de-DE" sz="2400" dirty="0" err="1">
                <a:solidFill>
                  <a:prstClr val="black"/>
                </a:solidFill>
                <a:latin typeface="Arial" panose="020B0604020202020204" pitchFamily="34" charset="0"/>
                <a:cs typeface="Arial" panose="020B0604020202020204" pitchFamily="34" charset="0"/>
              </a:rPr>
              <a:t>öff</a:t>
            </a:r>
            <a:r>
              <a:rPr lang="de-DE" sz="2400" dirty="0">
                <a:solidFill>
                  <a:prstClr val="black"/>
                </a:solidFill>
                <a:latin typeface="Arial" panose="020B0604020202020204" pitchFamily="34" charset="0"/>
                <a:cs typeface="Arial" panose="020B0604020202020204" pitchFamily="34" charset="0"/>
              </a:rPr>
              <a:t>.-rechtliche Norm, da Veranstalter auch Privatperson sein 									kann</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3.		</a:t>
            </a:r>
            <a:r>
              <a:rPr lang="de-DE" sz="2400" u="sng" dirty="0">
                <a:solidFill>
                  <a:prstClr val="black"/>
                </a:solidFill>
                <a:latin typeface="Arial" panose="020B0604020202020204" pitchFamily="34" charset="0"/>
                <a:cs typeface="Arial" panose="020B0604020202020204" pitchFamily="34" charset="0"/>
              </a:rPr>
              <a:t>Sachzusammenhang zur </a:t>
            </a:r>
            <a:r>
              <a:rPr lang="de-DE" sz="2400" u="sng" dirty="0" err="1">
                <a:solidFill>
                  <a:prstClr val="black"/>
                </a:solidFill>
                <a:latin typeface="Arial" panose="020B0604020202020204" pitchFamily="34" charset="0"/>
                <a:cs typeface="Arial" panose="020B0604020202020204" pitchFamily="34" charset="0"/>
              </a:rPr>
              <a:t>öff</a:t>
            </a:r>
            <a:r>
              <a:rPr lang="de-DE" sz="2400" u="sng" dirty="0">
                <a:solidFill>
                  <a:prstClr val="black"/>
                </a:solidFill>
                <a:latin typeface="Arial" panose="020B0604020202020204" pitchFamily="34" charset="0"/>
                <a:cs typeface="Arial" panose="020B0604020202020204" pitchFamily="34" charset="0"/>
              </a:rPr>
              <a:t>.-rechtlichen Aufgabe</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	Fischmarkt als Teil der </a:t>
            </a:r>
            <a:r>
              <a:rPr lang="de-DE" sz="2400" dirty="0" err="1">
                <a:solidFill>
                  <a:prstClr val="black"/>
                </a:solidFill>
                <a:latin typeface="Arial" panose="020B0604020202020204" pitchFamily="34" charset="0"/>
                <a:cs typeface="Arial" panose="020B0604020202020204" pitchFamily="34" charset="0"/>
              </a:rPr>
              <a:t>öff</a:t>
            </a:r>
            <a:r>
              <a:rPr lang="de-DE" sz="2400" dirty="0">
                <a:solidFill>
                  <a:prstClr val="black"/>
                </a:solidFill>
                <a:latin typeface="Arial" panose="020B0604020202020204" pitchFamily="34" charset="0"/>
                <a:cs typeface="Arial" panose="020B0604020202020204" pitchFamily="34" charset="0"/>
              </a:rPr>
              <a:t>.-rechtlichen „Daseinsvorsorge“ (</a:t>
            </a:r>
            <a:r>
              <a:rPr lang="de-DE" sz="2400" dirty="0" err="1">
                <a:solidFill>
                  <a:prstClr val="black"/>
                </a:solidFill>
                <a:latin typeface="Arial" panose="020B0604020202020204" pitchFamily="34" charset="0"/>
                <a:cs typeface="Arial" panose="020B0604020202020204" pitchFamily="34" charset="0"/>
              </a:rPr>
              <a:t>Leistungsverw</a:t>
            </a:r>
            <a:r>
              <a:rPr lang="de-DE" sz="2400" dirty="0">
                <a:solidFill>
                  <a:prstClr val="black"/>
                </a:solidFill>
                <a:latin typeface="Arial" panose="020B0604020202020204" pitchFamily="34" charset="0"/>
                <a:cs typeface="Arial" panose="020B0604020202020204" pitchFamily="34" charset="0"/>
              </a:rPr>
              <a:t>.)</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	tatsächlicher Veranstalter ist Stadt H als Hoheitsträger (</a:t>
            </a:r>
            <a:r>
              <a:rPr lang="de-DE" sz="2400" dirty="0" err="1">
                <a:solidFill>
                  <a:prstClr val="black"/>
                </a:solidFill>
                <a:latin typeface="Arial" panose="020B0604020202020204" pitchFamily="34" charset="0"/>
                <a:cs typeface="Arial" panose="020B0604020202020204" pitchFamily="34" charset="0"/>
              </a:rPr>
              <a:t>öff</a:t>
            </a:r>
            <a:r>
              <a:rPr lang="de-DE" sz="2400" dirty="0">
                <a:solidFill>
                  <a:prstClr val="black"/>
                </a:solidFill>
                <a:latin typeface="Arial" panose="020B0604020202020204" pitchFamily="34" charset="0"/>
                <a:cs typeface="Arial" panose="020B0604020202020204" pitchFamily="34" charset="0"/>
              </a:rPr>
              <a:t>.-rechtlich)</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II.		</a:t>
            </a:r>
            <a:r>
              <a:rPr lang="de-DE" sz="2400" u="sng" dirty="0">
                <a:solidFill>
                  <a:prstClr val="black"/>
                </a:solidFill>
                <a:latin typeface="Arial" panose="020B0604020202020204" pitchFamily="34" charset="0"/>
                <a:cs typeface="Arial" panose="020B0604020202020204" pitchFamily="34" charset="0"/>
              </a:rPr>
              <a:t>§§ 45, 52 VwGO</a:t>
            </a:r>
            <a:endParaRPr lang="de-DE" sz="2400" dirty="0">
              <a:solidFill>
                <a:prstClr val="black"/>
              </a:solidFill>
              <a:latin typeface="Arial" panose="020B0604020202020204" pitchFamily="34" charset="0"/>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cxnSp>
        <p:nvCxnSpPr>
          <p:cNvPr id="5" name="Gerade Verbindung mit Pfeil 4">
            <a:extLst>
              <a:ext uri="{FF2B5EF4-FFF2-40B4-BE49-F238E27FC236}">
                <a16:creationId xmlns:a16="http://schemas.microsoft.com/office/drawing/2014/main" id="{51661D9B-9757-4DD8-805C-B512A64442B5}"/>
              </a:ext>
            </a:extLst>
          </p:cNvPr>
          <p:cNvCxnSpPr>
            <a:cxnSpLocks/>
          </p:cNvCxnSpPr>
          <p:nvPr/>
        </p:nvCxnSpPr>
        <p:spPr>
          <a:xfrm>
            <a:off x="3218284" y="200272"/>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Rechteck 5">
            <a:extLst>
              <a:ext uri="{FF2B5EF4-FFF2-40B4-BE49-F238E27FC236}">
                <a16:creationId xmlns:a16="http://schemas.microsoft.com/office/drawing/2014/main" id="{C7F0A794-CE7F-DB14-ABC6-8FF1E4178162}"/>
              </a:ext>
            </a:extLst>
          </p:cNvPr>
          <p:cNvSpPr/>
          <p:nvPr/>
        </p:nvSpPr>
        <p:spPr>
          <a:xfrm>
            <a:off x="0" y="102357"/>
            <a:ext cx="1955409" cy="629163"/>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400" dirty="0"/>
              <a:t>Verwaltungsrecht AT</a:t>
            </a:r>
          </a:p>
          <a:p>
            <a:pPr algn="ctr"/>
            <a:r>
              <a:rPr lang="de-DE" sz="1400" dirty="0"/>
              <a:t>FALL 14</a:t>
            </a:r>
          </a:p>
        </p:txBody>
      </p:sp>
      <p:pic>
        <p:nvPicPr>
          <p:cNvPr id="8" name="Grafik 7">
            <a:extLst>
              <a:ext uri="{FF2B5EF4-FFF2-40B4-BE49-F238E27FC236}">
                <a16:creationId xmlns:a16="http://schemas.microsoft.com/office/drawing/2014/main" id="{D41B00E1-45E6-1075-05BA-094224194156}"/>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10473397" y="1"/>
            <a:ext cx="1718601" cy="874262"/>
          </a:xfrm>
          <a:prstGeom prst="rect">
            <a:avLst/>
          </a:prstGeom>
        </p:spPr>
      </p:pic>
    </p:spTree>
    <p:extLst>
      <p:ext uri="{BB962C8B-B14F-4D97-AF65-F5344CB8AC3E}">
        <p14:creationId xmlns:p14="http://schemas.microsoft.com/office/powerpoint/2010/main" val="110273441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1000"/>
                                        <p:tgtEl>
                                          <p:spTgt spid="4">
                                            <p:txEl>
                                              <p:pRg st="2" end="2"/>
                                            </p:txEl>
                                          </p:spTgt>
                                        </p:tgtEl>
                                      </p:cBhvr>
                                    </p:animEffect>
                                    <p:anim calcmode="lin" valueType="num">
                                      <p:cBhvr>
                                        <p:cTn id="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3" end="3"/>
                                            </p:txEl>
                                          </p:spTgt>
                                        </p:tgtEl>
                                        <p:attrNameLst>
                                          <p:attrName>style.visibility</p:attrName>
                                        </p:attrNameLst>
                                      </p:cBhvr>
                                      <p:to>
                                        <p:strVal val="visible"/>
                                      </p:to>
                                    </p:set>
                                    <p:animEffect transition="in" filter="fade">
                                      <p:cBhvr>
                                        <p:cTn id="14" dur="1000"/>
                                        <p:tgtEl>
                                          <p:spTgt spid="4">
                                            <p:txEl>
                                              <p:pRg st="3" end="3"/>
                                            </p:txEl>
                                          </p:spTgt>
                                        </p:tgtEl>
                                      </p:cBhvr>
                                    </p:animEffect>
                                    <p:anim calcmode="lin" valueType="num">
                                      <p:cBhvr>
                                        <p:cTn id="1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5" end="5"/>
                                            </p:txEl>
                                          </p:spTgt>
                                        </p:tgtEl>
                                        <p:attrNameLst>
                                          <p:attrName>style.visibility</p:attrName>
                                        </p:attrNameLst>
                                      </p:cBhvr>
                                      <p:to>
                                        <p:strVal val="visible"/>
                                      </p:to>
                                    </p:set>
                                    <p:animEffect transition="in" filter="fade">
                                      <p:cBhvr>
                                        <p:cTn id="28" dur="1000"/>
                                        <p:tgtEl>
                                          <p:spTgt spid="4">
                                            <p:txEl>
                                              <p:pRg st="5" end="5"/>
                                            </p:txEl>
                                          </p:spTgt>
                                        </p:tgtEl>
                                      </p:cBhvr>
                                    </p:animEffect>
                                    <p:anim calcmode="lin" valueType="num">
                                      <p:cBhvr>
                                        <p:cTn id="2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animEffect transition="in" filter="fade">
                                      <p:cBhvr>
                                        <p:cTn id="35" dur="1000"/>
                                        <p:tgtEl>
                                          <p:spTgt spid="4">
                                            <p:txEl>
                                              <p:pRg st="6" end="6"/>
                                            </p:txEl>
                                          </p:spTgt>
                                        </p:tgtEl>
                                      </p:cBhvr>
                                    </p:animEffect>
                                    <p:anim calcmode="lin" valueType="num">
                                      <p:cBhvr>
                                        <p:cTn id="36"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7" end="7"/>
                                            </p:txEl>
                                          </p:spTgt>
                                        </p:tgtEl>
                                        <p:attrNameLst>
                                          <p:attrName>style.visibility</p:attrName>
                                        </p:attrNameLst>
                                      </p:cBhvr>
                                      <p:to>
                                        <p:strVal val="visible"/>
                                      </p:to>
                                    </p:set>
                                    <p:animEffect transition="in" filter="fade">
                                      <p:cBhvr>
                                        <p:cTn id="42" dur="1000"/>
                                        <p:tgtEl>
                                          <p:spTgt spid="4">
                                            <p:txEl>
                                              <p:pRg st="7" end="7"/>
                                            </p:txEl>
                                          </p:spTgt>
                                        </p:tgtEl>
                                      </p:cBhvr>
                                    </p:animEffect>
                                    <p:anim calcmode="lin" valueType="num">
                                      <p:cBhvr>
                                        <p:cTn id="43"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98424" cy="6389011"/>
          </a:xfrm>
          <a:prstGeom prst="rect">
            <a:avLst/>
          </a:prstGeom>
          <a:noFill/>
        </p:spPr>
        <p:txBody>
          <a:bodyPr wrap="square" lIns="180000" tIns="180000" rIns="180000" bIns="180000" rtlCol="0">
            <a:spAutoFit/>
          </a:bodyPr>
          <a:lstStyle/>
          <a:p>
            <a:pPr defTabSz="360000">
              <a:lnSpc>
                <a:spcPct val="150000"/>
              </a:lnSpc>
            </a:pPr>
            <a:r>
              <a:rPr lang="de-DE" sz="2400" dirty="0">
                <a:solidFill>
                  <a:prstClr val="black"/>
                </a:solidFill>
                <a:latin typeface="Arial" panose="020B0604020202020204" pitchFamily="34" charset="0"/>
                <a:cs typeface="Arial" panose="020B0604020202020204" pitchFamily="34" charset="0"/>
              </a:rPr>
              <a:t>III.		</a:t>
            </a:r>
            <a:r>
              <a:rPr lang="de-DE" sz="2400" u="sng" dirty="0">
                <a:solidFill>
                  <a:prstClr val="black"/>
                </a:solidFill>
                <a:latin typeface="Arial" panose="020B0604020202020204" pitchFamily="34" charset="0"/>
                <a:cs typeface="Arial" panose="020B0604020202020204" pitchFamily="34" charset="0"/>
              </a:rPr>
              <a:t>§§ 61, 63 VwGO</a:t>
            </a:r>
            <a:r>
              <a:rPr lang="de-DE" sz="2400" dirty="0">
                <a:solidFill>
                  <a:prstClr val="black"/>
                </a:solidFill>
                <a:latin typeface="Arial" panose="020B0604020202020204" pitchFamily="34" charset="0"/>
                <a:cs typeface="Arial" panose="020B0604020202020204" pitchFamily="34" charset="0"/>
              </a:rPr>
              <a:t>: K / Stadt H (Rechtsträgerprinzip)</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IV.		</a:t>
            </a:r>
            <a:r>
              <a:rPr lang="de-DE" sz="2400" u="sng" dirty="0">
                <a:solidFill>
                  <a:prstClr val="black"/>
                </a:solidFill>
                <a:latin typeface="Arial" panose="020B0604020202020204" pitchFamily="34" charset="0"/>
                <a:cs typeface="Arial" panose="020B0604020202020204" pitchFamily="34" charset="0"/>
              </a:rPr>
              <a:t>§§ 88, 86 III VwGO</a:t>
            </a:r>
            <a:r>
              <a:rPr lang="de-DE" sz="2400" dirty="0">
                <a:solidFill>
                  <a:prstClr val="black"/>
                </a:solidFill>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 Klägerisches Begehren + Vorrang </a:t>
            </a:r>
            <a:r>
              <a:rPr lang="de-DE" sz="2400" dirty="0" err="1">
                <a:latin typeface="Arial" panose="020B0604020202020204" pitchFamily="34" charset="0"/>
                <a:cs typeface="Arial" panose="020B0604020202020204" pitchFamily="34" charset="0"/>
              </a:rPr>
              <a:t>maßnahmespez</a:t>
            </a:r>
            <a:r>
              <a:rPr lang="de-DE" sz="2400" dirty="0">
                <a:latin typeface="Arial" panose="020B0604020202020204" pitchFamily="34" charset="0"/>
                <a:cs typeface="Arial" panose="020B0604020202020204" pitchFamily="34" charset="0"/>
              </a:rPr>
              <a:t>. RS</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 </a:t>
            </a:r>
            <a:r>
              <a:rPr lang="de-DE" sz="2400" u="sng" dirty="0" err="1">
                <a:solidFill>
                  <a:prstClr val="black"/>
                </a:solidFill>
                <a:latin typeface="Arial" panose="020B0604020202020204" pitchFamily="34" charset="0"/>
                <a:cs typeface="Arial" panose="020B0604020202020204" pitchFamily="34" charset="0"/>
              </a:rPr>
              <a:t>FFKl</a:t>
            </a:r>
            <a:r>
              <a:rPr lang="de-DE" sz="2400" u="sng" dirty="0">
                <a:solidFill>
                  <a:prstClr val="black"/>
                </a:solidFill>
                <a:latin typeface="Arial" panose="020B0604020202020204" pitchFamily="34" charset="0"/>
                <a:cs typeface="Arial" panose="020B0604020202020204" pitchFamily="34" charset="0"/>
              </a:rPr>
              <a:t>. (§ 113 I 4 VwGO)?</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1.		</a:t>
            </a:r>
            <a:r>
              <a:rPr lang="de-DE" sz="2400" u="sng" dirty="0">
                <a:solidFill>
                  <a:prstClr val="black"/>
                </a:solidFill>
                <a:latin typeface="Arial" panose="020B0604020202020204" pitchFamily="34" charset="0"/>
                <a:cs typeface="Arial" panose="020B0604020202020204" pitchFamily="34" charset="0"/>
              </a:rPr>
              <a:t>VA i.S.v. § 35 S. 1 VwVfG</a:t>
            </a:r>
            <a:r>
              <a:rPr lang="de-DE" sz="2400" dirty="0">
                <a:solidFill>
                  <a:prstClr val="black"/>
                </a:solidFill>
                <a:latin typeface="Arial" panose="020B0604020202020204" pitchFamily="34" charset="0"/>
                <a:cs typeface="Arial" panose="020B0604020202020204" pitchFamily="34" charset="0"/>
              </a:rPr>
              <a:t>: Regelung im Einzelfall mit Außenwirkung (+)</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 zwar direkt nur bei Anfechtungs-Situation (wegen systematischer Stellung in 			Abs. 1), aber bei Verpflichtungs-Situation </a:t>
            </a:r>
            <a:r>
              <a:rPr lang="de-DE" sz="2400" u="sng" dirty="0">
                <a:latin typeface="Arial" panose="020B0604020202020204" pitchFamily="34" charset="0"/>
                <a:cs typeface="Arial" panose="020B0604020202020204" pitchFamily="34" charset="0"/>
              </a:rPr>
              <a:t>analog</a:t>
            </a:r>
            <a:r>
              <a:rPr lang="de-DE" sz="2400" dirty="0">
                <a:latin typeface="Arial" panose="020B0604020202020204" pitchFamily="34" charset="0"/>
                <a:cs typeface="Arial" panose="020B0604020202020204" pitchFamily="34" charset="0"/>
              </a:rPr>
              <a:t> (spezifischer VA-Bezug)</a:t>
            </a: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2.		</a:t>
            </a:r>
            <a:r>
              <a:rPr lang="de-DE" sz="2400" u="sng" dirty="0">
                <a:solidFill>
                  <a:prstClr val="black"/>
                </a:solidFill>
                <a:latin typeface="Arial" panose="020B0604020202020204" pitchFamily="34" charset="0"/>
                <a:cs typeface="Arial" panose="020B0604020202020204" pitchFamily="34" charset="0"/>
              </a:rPr>
              <a:t>Erledigung i.S.v. § 43 II VwVfG</a:t>
            </a:r>
            <a:r>
              <a:rPr lang="de-DE" sz="2400" dirty="0">
                <a:solidFill>
                  <a:prstClr val="black"/>
                </a:solidFill>
                <a:latin typeface="Arial" panose="020B0604020202020204" pitchFamily="34" charset="0"/>
                <a:cs typeface="Arial" panose="020B0604020202020204" pitchFamily="34" charset="0"/>
              </a:rPr>
              <a:t>: Zeitablauf am 31.8. = Wegfall der Beschwer (+)</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3.		</a:t>
            </a:r>
            <a:r>
              <a:rPr lang="de-DE" sz="2400" u="sng" dirty="0">
                <a:solidFill>
                  <a:prstClr val="black"/>
                </a:solidFill>
                <a:latin typeface="Arial" panose="020B0604020202020204" pitchFamily="34" charset="0"/>
                <a:cs typeface="Arial" panose="020B0604020202020204" pitchFamily="34" charset="0"/>
              </a:rPr>
              <a:t>„vorher“ i.S.v. § 113 I 4 VwGO</a:t>
            </a:r>
            <a:r>
              <a:rPr lang="de-DE" sz="2400" dirty="0">
                <a:solidFill>
                  <a:prstClr val="black"/>
                </a:solidFill>
                <a:latin typeface="Arial" panose="020B0604020202020204" pitchFamily="34" charset="0"/>
                <a:cs typeface="Arial" panose="020B0604020202020204" pitchFamily="34" charset="0"/>
              </a:rPr>
              <a:t>: vor letzter mündlicher Verhandlung (+)</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4.		</a:t>
            </a:r>
            <a:r>
              <a:rPr lang="de-DE" sz="2400" u="sng" dirty="0">
                <a:solidFill>
                  <a:prstClr val="black"/>
                </a:solidFill>
                <a:latin typeface="Arial" panose="020B0604020202020204" pitchFamily="34" charset="0"/>
                <a:cs typeface="Arial" panose="020B0604020202020204" pitchFamily="34" charset="0"/>
              </a:rPr>
              <a:t>aber nach Klageerhebung wegen Systematik</a:t>
            </a:r>
            <a:r>
              <a:rPr lang="de-DE" sz="2400" dirty="0">
                <a:solidFill>
                  <a:prstClr val="black"/>
                </a:solidFill>
                <a:latin typeface="Arial" panose="020B0604020202020204" pitchFamily="34" charset="0"/>
                <a:cs typeface="Arial" panose="020B0604020202020204" pitchFamily="34" charset="0"/>
              </a:rPr>
              <a:t>: Abschnitt §§ 107 ff VwGO (-)</a:t>
            </a:r>
          </a:p>
          <a:p>
            <a:pPr defTabSz="360000">
              <a:lnSpc>
                <a:spcPct val="150000"/>
              </a:lnSpc>
              <a:defRPr/>
            </a:pPr>
            <a:r>
              <a:rPr lang="de-DE" sz="2400" dirty="0">
                <a:latin typeface="Arial" panose="020B0604020202020204" pitchFamily="34" charset="0"/>
                <a:cs typeface="Arial" panose="020B0604020202020204" pitchFamily="34" charset="0"/>
              </a:rPr>
              <a:t>		→ </a:t>
            </a:r>
            <a:r>
              <a:rPr lang="de-DE" sz="2400" dirty="0">
                <a:solidFill>
                  <a:prstClr val="black"/>
                </a:solidFill>
                <a:latin typeface="Arial" panose="020B0604020202020204" pitchFamily="34" charset="0"/>
                <a:cs typeface="Arial" panose="020B0604020202020204" pitchFamily="34" charset="0"/>
              </a:rPr>
              <a:t>hier: 	vorprozessuale Erledigung, d.h. ggf. § 113 I 4 VwGO </a:t>
            </a:r>
            <a:r>
              <a:rPr lang="de-DE" sz="2400" u="sng" dirty="0">
                <a:solidFill>
                  <a:prstClr val="black"/>
                </a:solidFill>
                <a:latin typeface="Arial" panose="020B0604020202020204" pitchFamily="34" charset="0"/>
                <a:cs typeface="Arial" panose="020B0604020202020204" pitchFamily="34" charset="0"/>
              </a:rPr>
              <a:t>analog</a:t>
            </a:r>
            <a:r>
              <a:rPr lang="de-DE" sz="2400" dirty="0">
                <a:solidFill>
                  <a:prstClr val="black"/>
                </a:solidFill>
                <a:latin typeface="Arial" panose="020B0604020202020204" pitchFamily="34" charset="0"/>
                <a:cs typeface="Arial" panose="020B0604020202020204" pitchFamily="34" charset="0"/>
              </a:rPr>
              <a:t> bei 					planwidriger Regelungslücke und vergleichbarer Interessenlage?</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cxnSp>
        <p:nvCxnSpPr>
          <p:cNvPr id="5" name="Gerade Verbindung mit Pfeil 4">
            <a:extLst>
              <a:ext uri="{FF2B5EF4-FFF2-40B4-BE49-F238E27FC236}">
                <a16:creationId xmlns:a16="http://schemas.microsoft.com/office/drawing/2014/main" id="{9D79671B-4161-4506-814B-C0BE50D2A9D4}"/>
              </a:ext>
            </a:extLst>
          </p:cNvPr>
          <p:cNvCxnSpPr>
            <a:cxnSpLocks/>
          </p:cNvCxnSpPr>
          <p:nvPr/>
        </p:nvCxnSpPr>
        <p:spPr>
          <a:xfrm>
            <a:off x="6096000" y="6570000"/>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Rechteck 5">
            <a:extLst>
              <a:ext uri="{FF2B5EF4-FFF2-40B4-BE49-F238E27FC236}">
                <a16:creationId xmlns:a16="http://schemas.microsoft.com/office/drawing/2014/main" id="{F6AF166F-5F75-71F9-51BD-99A0E65820CA}"/>
              </a:ext>
            </a:extLst>
          </p:cNvPr>
          <p:cNvSpPr/>
          <p:nvPr/>
        </p:nvSpPr>
        <p:spPr>
          <a:xfrm>
            <a:off x="0" y="102357"/>
            <a:ext cx="1955409" cy="629163"/>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400" dirty="0"/>
              <a:t>Verwaltungsrecht AT</a:t>
            </a:r>
          </a:p>
          <a:p>
            <a:pPr algn="ctr"/>
            <a:r>
              <a:rPr lang="de-DE" sz="1400" dirty="0"/>
              <a:t>FALL 14</a:t>
            </a:r>
          </a:p>
        </p:txBody>
      </p:sp>
      <p:pic>
        <p:nvPicPr>
          <p:cNvPr id="8" name="Grafik 7">
            <a:extLst>
              <a:ext uri="{FF2B5EF4-FFF2-40B4-BE49-F238E27FC236}">
                <a16:creationId xmlns:a16="http://schemas.microsoft.com/office/drawing/2014/main" id="{785310C3-0066-A090-B4C8-FDED147793D8}"/>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10297709" y="1"/>
            <a:ext cx="1894290" cy="963636"/>
          </a:xfrm>
          <a:prstGeom prst="rect">
            <a:avLst/>
          </a:prstGeom>
        </p:spPr>
      </p:pic>
    </p:spTree>
    <p:extLst>
      <p:ext uri="{BB962C8B-B14F-4D97-AF65-F5344CB8AC3E}">
        <p14:creationId xmlns:p14="http://schemas.microsoft.com/office/powerpoint/2010/main" val="1402051507"/>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1000"/>
                                        <p:tgtEl>
                                          <p:spTgt spid="4">
                                            <p:txEl>
                                              <p:pRg st="2" end="2"/>
                                            </p:txEl>
                                          </p:spTgt>
                                        </p:tgtEl>
                                      </p:cBhvr>
                                    </p:animEffect>
                                    <p:anim calcmode="lin" valueType="num">
                                      <p:cBhvr>
                                        <p:cTn id="13"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1000"/>
                                        <p:tgtEl>
                                          <p:spTgt spid="4">
                                            <p:txEl>
                                              <p:pRg st="3" end="3"/>
                                            </p:txEl>
                                          </p:spTgt>
                                        </p:tgtEl>
                                      </p:cBhvr>
                                    </p:animEffect>
                                    <p:anim calcmode="lin" valueType="num">
                                      <p:cBhvr>
                                        <p:cTn id="20"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4" end="4"/>
                                            </p:txEl>
                                          </p:spTgt>
                                        </p:tgtEl>
                                        <p:attrNameLst>
                                          <p:attrName>style.visibility</p:attrName>
                                        </p:attrNameLst>
                                      </p:cBhvr>
                                      <p:to>
                                        <p:strVal val="visible"/>
                                      </p:to>
                                    </p:set>
                                    <p:animEffect transition="in" filter="fade">
                                      <p:cBhvr>
                                        <p:cTn id="26" dur="1000"/>
                                        <p:tgtEl>
                                          <p:spTgt spid="4">
                                            <p:txEl>
                                              <p:pRg st="4" end="4"/>
                                            </p:txEl>
                                          </p:spTgt>
                                        </p:tgtEl>
                                      </p:cBhvr>
                                    </p:animEffect>
                                    <p:anim calcmode="lin" valueType="num">
                                      <p:cBhvr>
                                        <p:cTn id="27"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
                                            <p:txEl>
                                              <p:pRg st="5" end="5"/>
                                            </p:txEl>
                                          </p:spTgt>
                                        </p:tgtEl>
                                        <p:attrNameLst>
                                          <p:attrName>style.visibility</p:attrName>
                                        </p:attrNameLst>
                                      </p:cBhvr>
                                      <p:to>
                                        <p:strVal val="visible"/>
                                      </p:to>
                                    </p:set>
                                    <p:animEffect transition="in" filter="fade">
                                      <p:cBhvr>
                                        <p:cTn id="33" dur="1000"/>
                                        <p:tgtEl>
                                          <p:spTgt spid="4">
                                            <p:txEl>
                                              <p:pRg st="5" end="5"/>
                                            </p:txEl>
                                          </p:spTgt>
                                        </p:tgtEl>
                                      </p:cBhvr>
                                    </p:animEffect>
                                    <p:anim calcmode="lin" valueType="num">
                                      <p:cBhvr>
                                        <p:cTn id="34"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4">
                                            <p:txEl>
                                              <p:pRg st="6" end="6"/>
                                            </p:txEl>
                                          </p:spTgt>
                                        </p:tgtEl>
                                        <p:attrNameLst>
                                          <p:attrName>style.visibility</p:attrName>
                                        </p:attrNameLst>
                                      </p:cBhvr>
                                      <p:to>
                                        <p:strVal val="visible"/>
                                      </p:to>
                                    </p:set>
                                    <p:animEffect transition="in" filter="fade">
                                      <p:cBhvr>
                                        <p:cTn id="40" dur="1000"/>
                                        <p:tgtEl>
                                          <p:spTgt spid="4">
                                            <p:txEl>
                                              <p:pRg st="6" end="6"/>
                                            </p:txEl>
                                          </p:spTgt>
                                        </p:tgtEl>
                                      </p:cBhvr>
                                    </p:animEffect>
                                    <p:anim calcmode="lin" valueType="num">
                                      <p:cBhvr>
                                        <p:cTn id="41"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2"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4">
                                            <p:txEl>
                                              <p:pRg st="7" end="7"/>
                                            </p:txEl>
                                          </p:spTgt>
                                        </p:tgtEl>
                                        <p:attrNameLst>
                                          <p:attrName>style.visibility</p:attrName>
                                        </p:attrNameLst>
                                      </p:cBhvr>
                                      <p:to>
                                        <p:strVal val="visible"/>
                                      </p:to>
                                    </p:set>
                                    <p:animEffect transition="in" filter="fade">
                                      <p:cBhvr>
                                        <p:cTn id="47" dur="1000"/>
                                        <p:tgtEl>
                                          <p:spTgt spid="4">
                                            <p:txEl>
                                              <p:pRg st="7" end="7"/>
                                            </p:txEl>
                                          </p:spTgt>
                                        </p:tgtEl>
                                      </p:cBhvr>
                                    </p:animEffect>
                                    <p:anim calcmode="lin" valueType="num">
                                      <p:cBhvr>
                                        <p:cTn id="48"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9"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4">
                                            <p:txEl>
                                              <p:pRg st="8" end="8"/>
                                            </p:txEl>
                                          </p:spTgt>
                                        </p:tgtEl>
                                        <p:attrNameLst>
                                          <p:attrName>style.visibility</p:attrName>
                                        </p:attrNameLst>
                                      </p:cBhvr>
                                      <p:to>
                                        <p:strVal val="visible"/>
                                      </p:to>
                                    </p:set>
                                    <p:animEffect transition="in" filter="fade">
                                      <p:cBhvr>
                                        <p:cTn id="54" dur="1000"/>
                                        <p:tgtEl>
                                          <p:spTgt spid="4">
                                            <p:txEl>
                                              <p:pRg st="8" end="8"/>
                                            </p:txEl>
                                          </p:spTgt>
                                        </p:tgtEl>
                                      </p:cBhvr>
                                    </p:animEffect>
                                    <p:anim calcmode="lin" valueType="num">
                                      <p:cBhvr>
                                        <p:cTn id="55"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6" dur="1000" fill="hold"/>
                                        <p:tgtEl>
                                          <p:spTgt spid="4">
                                            <p:txEl>
                                              <p:pRg st="8" end="8"/>
                                            </p:txEl>
                                          </p:spTgt>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fade">
                                      <p:cBhvr>
                                        <p:cTn id="59" dur="1000"/>
                                        <p:tgtEl>
                                          <p:spTgt spid="5"/>
                                        </p:tgtEl>
                                      </p:cBhvr>
                                    </p:animEffect>
                                    <p:anim calcmode="lin" valueType="num">
                                      <p:cBhvr>
                                        <p:cTn id="60" dur="1000" fill="hold"/>
                                        <p:tgtEl>
                                          <p:spTgt spid="5"/>
                                        </p:tgtEl>
                                        <p:attrNameLst>
                                          <p:attrName>ppt_x</p:attrName>
                                        </p:attrNameLst>
                                      </p:cBhvr>
                                      <p:tavLst>
                                        <p:tav tm="0">
                                          <p:val>
                                            <p:strVal val="#ppt_x"/>
                                          </p:val>
                                        </p:tav>
                                        <p:tav tm="100000">
                                          <p:val>
                                            <p:strVal val="#ppt_x"/>
                                          </p:val>
                                        </p:tav>
                                      </p:tavLst>
                                    </p:anim>
                                    <p:anim calcmode="lin" valueType="num">
                                      <p:cBhvr>
                                        <p:cTn id="6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98424" cy="6389011"/>
          </a:xfrm>
          <a:prstGeom prst="rect">
            <a:avLst/>
          </a:prstGeom>
          <a:noFill/>
        </p:spPr>
        <p:txBody>
          <a:bodyPr wrap="square" lIns="180000" tIns="180000" rIns="180000" bIns="180000" rtlCol="0">
            <a:spAutoFit/>
          </a:bodyPr>
          <a:lstStyle/>
          <a:p>
            <a:pPr marL="0" marR="0" lvl="0" indent="0" algn="ctr" defTabSz="360000" rtl="0" eaLnBrk="1" fontAlgn="auto" latinLnBrk="0" hangingPunct="1">
              <a:lnSpc>
                <a:spcPct val="150000"/>
              </a:lnSpc>
              <a:spcBef>
                <a:spcPts val="0"/>
              </a:spcBef>
              <a:spcAft>
                <a:spcPts val="0"/>
              </a:spcAft>
              <a:buClrTx/>
              <a:buSzTx/>
              <a:buFontTx/>
              <a:buNone/>
              <a:tabLst/>
              <a:defRPr/>
            </a:pPr>
            <a:r>
              <a:rPr kumimoji="0" lang="de-DE" sz="240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113 I 4 </a:t>
            </a:r>
            <a:r>
              <a:rPr lang="de-DE" sz="2400" u="sng" dirty="0">
                <a:solidFill>
                  <a:prstClr val="black"/>
                </a:solidFill>
                <a:latin typeface="Arial" panose="020B0604020202020204" pitchFamily="34" charset="0"/>
                <a:cs typeface="Arial" panose="020B0604020202020204" pitchFamily="34" charset="0"/>
              </a:rPr>
              <a:t>VwGO </a:t>
            </a:r>
            <a:r>
              <a:rPr kumimoji="0" lang="de-DE" sz="240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analog bei vorprozessualer Erledigung?</a:t>
            </a:r>
            <a:endParaRPr kumimoji="0" lang="de-DE" sz="24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5.		</a:t>
            </a:r>
            <a:r>
              <a:rPr kumimoji="0" lang="de-DE" sz="240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Zw.-Erg.</a:t>
            </a:r>
            <a:r>
              <a:rPr kumimoji="0" lang="de-DE" sz="24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FFKl</a:t>
            </a:r>
            <a:r>
              <a:rPr kumimoji="0" lang="de-DE" sz="24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113 I 4 VwGO) in zweifacher Analogie		</a:t>
            </a:r>
          </a:p>
        </p:txBody>
      </p:sp>
      <p:sp>
        <p:nvSpPr>
          <p:cNvPr id="2" name="Foliennummernplatzhalter 1">
            <a:extLst>
              <a:ext uri="{FF2B5EF4-FFF2-40B4-BE49-F238E27FC236}">
                <a16:creationId xmlns:a16="http://schemas.microsoft.com/office/drawing/2014/main" id="{D139C6BF-B05E-40B4-915B-8B27E77130A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extfeld 4">
            <a:extLst>
              <a:ext uri="{FF2B5EF4-FFF2-40B4-BE49-F238E27FC236}">
                <a16:creationId xmlns:a16="http://schemas.microsoft.com/office/drawing/2014/main" id="{55B4782A-ECD6-447C-917A-4962C74B5074}"/>
              </a:ext>
            </a:extLst>
          </p:cNvPr>
          <p:cNvSpPr txBox="1"/>
          <p:nvPr/>
        </p:nvSpPr>
        <p:spPr>
          <a:xfrm>
            <a:off x="1056640" y="1528882"/>
            <a:ext cx="4815841" cy="4401401"/>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MM (-)</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da keine planwidrige 						Regelungslücke, da allg. 				</a:t>
            </a:r>
            <a:r>
              <a:rPr kumimoji="0" lang="de-DE"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FKl</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43 I, 1. Alt. VwGO)</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dagegen</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VA begründet nur Rechte und Pflichten, ist aber selbst kein konkretes </a:t>
            </a:r>
            <a:r>
              <a:rPr kumimoji="0" lang="de-DE"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Rechtsver-hältnis</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im Einzelfall sind Rechte und Pflichten streitig)</a:t>
            </a:r>
          </a:p>
        </p:txBody>
      </p:sp>
      <p:sp>
        <p:nvSpPr>
          <p:cNvPr id="6" name="Textfeld 5">
            <a:extLst>
              <a:ext uri="{FF2B5EF4-FFF2-40B4-BE49-F238E27FC236}">
                <a16:creationId xmlns:a16="http://schemas.microsoft.com/office/drawing/2014/main" id="{C1CC47A4-58E5-421E-9EC8-15D22B726DD8}"/>
              </a:ext>
            </a:extLst>
          </p:cNvPr>
          <p:cNvSpPr txBox="1"/>
          <p:nvPr/>
        </p:nvSpPr>
        <p:spPr>
          <a:xfrm>
            <a:off x="6319519" y="1528882"/>
            <a:ext cx="4815841" cy="4401402"/>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sng"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hM</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da</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spezifischer VA Bezug</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zufälliger Zeitpunkt der 	</a:t>
            </a:r>
            <a:r>
              <a:rPr kumimoji="0" lang="de-DE"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Erledi</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gung</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(kurz vor oder nach Klage-	</a:t>
            </a:r>
            <a:r>
              <a:rPr kumimoji="0" lang="de-DE"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erhebung</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effektiver Rechtsschutz (Art. 19 	IV GG) verlangt	Überprüfbarkeit</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Gewohnheitsrecht</a:t>
            </a:r>
          </a:p>
        </p:txBody>
      </p:sp>
      <p:cxnSp>
        <p:nvCxnSpPr>
          <p:cNvPr id="7" name="Gerade Verbindung mit Pfeil 6">
            <a:extLst>
              <a:ext uri="{FF2B5EF4-FFF2-40B4-BE49-F238E27FC236}">
                <a16:creationId xmlns:a16="http://schemas.microsoft.com/office/drawing/2014/main" id="{01331CC4-649F-4B4C-88D9-A4434D89E272}"/>
              </a:ext>
            </a:extLst>
          </p:cNvPr>
          <p:cNvCxnSpPr>
            <a:cxnSpLocks/>
          </p:cNvCxnSpPr>
          <p:nvPr/>
        </p:nvCxnSpPr>
        <p:spPr>
          <a:xfrm flipH="1">
            <a:off x="2513016" y="1135880"/>
            <a:ext cx="360000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Gerade Verbindung mit Pfeil 7">
            <a:extLst>
              <a:ext uri="{FF2B5EF4-FFF2-40B4-BE49-F238E27FC236}">
                <a16:creationId xmlns:a16="http://schemas.microsoft.com/office/drawing/2014/main" id="{35B074F8-A5A5-4F4E-848A-3381E0FD8FB2}"/>
              </a:ext>
            </a:extLst>
          </p:cNvPr>
          <p:cNvCxnSpPr>
            <a:cxnSpLocks/>
          </p:cNvCxnSpPr>
          <p:nvPr/>
        </p:nvCxnSpPr>
        <p:spPr>
          <a:xfrm>
            <a:off x="6096000" y="1135880"/>
            <a:ext cx="360000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Gerade Verbindung mit Pfeil 8">
            <a:extLst>
              <a:ext uri="{FF2B5EF4-FFF2-40B4-BE49-F238E27FC236}">
                <a16:creationId xmlns:a16="http://schemas.microsoft.com/office/drawing/2014/main" id="{5891BC5C-BB88-406D-85F7-DA762E066752}"/>
              </a:ext>
            </a:extLst>
          </p:cNvPr>
          <p:cNvCxnSpPr>
            <a:cxnSpLocks/>
          </p:cNvCxnSpPr>
          <p:nvPr/>
        </p:nvCxnSpPr>
        <p:spPr>
          <a:xfrm>
            <a:off x="9696000" y="5805993"/>
            <a:ext cx="0" cy="54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Gerade Verbindung mit Pfeil 9">
            <a:extLst>
              <a:ext uri="{FF2B5EF4-FFF2-40B4-BE49-F238E27FC236}">
                <a16:creationId xmlns:a16="http://schemas.microsoft.com/office/drawing/2014/main" id="{3E538158-75C1-471A-B806-0A1B8E3DF780}"/>
              </a:ext>
            </a:extLst>
          </p:cNvPr>
          <p:cNvCxnSpPr>
            <a:cxnSpLocks/>
          </p:cNvCxnSpPr>
          <p:nvPr/>
        </p:nvCxnSpPr>
        <p:spPr>
          <a:xfrm>
            <a:off x="6093041" y="200272"/>
            <a:ext cx="0" cy="54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1" name="Grafik 10">
            <a:extLst>
              <a:ext uri="{FF2B5EF4-FFF2-40B4-BE49-F238E27FC236}">
                <a16:creationId xmlns:a16="http://schemas.microsoft.com/office/drawing/2014/main" id="{65B074CB-4A51-F6E5-8DD7-F6E381DF4589}"/>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10473397" y="1"/>
            <a:ext cx="1718601" cy="874262"/>
          </a:xfrm>
          <a:prstGeom prst="rect">
            <a:avLst/>
          </a:prstGeom>
        </p:spPr>
      </p:pic>
      <p:sp>
        <p:nvSpPr>
          <p:cNvPr id="13" name="Rechteck 12">
            <a:extLst>
              <a:ext uri="{FF2B5EF4-FFF2-40B4-BE49-F238E27FC236}">
                <a16:creationId xmlns:a16="http://schemas.microsoft.com/office/drawing/2014/main" id="{232A7F9D-B5F9-69A1-CBE8-772E841D31A8}"/>
              </a:ext>
            </a:extLst>
          </p:cNvPr>
          <p:cNvSpPr/>
          <p:nvPr/>
        </p:nvSpPr>
        <p:spPr>
          <a:xfrm>
            <a:off x="0" y="102357"/>
            <a:ext cx="1955409" cy="629163"/>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400" dirty="0"/>
              <a:t>Verwaltungsrecht AT</a:t>
            </a:r>
          </a:p>
          <a:p>
            <a:pPr algn="ctr"/>
            <a:r>
              <a:rPr lang="de-DE" sz="1400" dirty="0"/>
              <a:t>FALL 14</a:t>
            </a:r>
          </a:p>
        </p:txBody>
      </p:sp>
    </p:spTree>
    <p:extLst>
      <p:ext uri="{BB962C8B-B14F-4D97-AF65-F5344CB8AC3E}">
        <p14:creationId xmlns:p14="http://schemas.microsoft.com/office/powerpoint/2010/main" val="1418065469"/>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1000"/>
                                        <p:tgtEl>
                                          <p:spTgt spid="5">
                                            <p:txEl>
                                              <p:pRg st="0" end="0"/>
                                            </p:txEl>
                                          </p:spTgt>
                                        </p:tgtEl>
                                      </p:cBhvr>
                                    </p:animEffect>
                                    <p:anim calcmode="lin" valueType="num">
                                      <p:cBhvr>
                                        <p:cTn id="13"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Effect transition="in" filter="fade">
                                      <p:cBhvr>
                                        <p:cTn id="19" dur="1000"/>
                                        <p:tgtEl>
                                          <p:spTgt spid="5">
                                            <p:txEl>
                                              <p:pRg st="1" end="1"/>
                                            </p:txEl>
                                          </p:spTgt>
                                        </p:tgtEl>
                                      </p:cBhvr>
                                    </p:animEffect>
                                    <p:anim calcmode="lin" valueType="num">
                                      <p:cBhvr>
                                        <p:cTn id="20"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6">
                                            <p:txEl>
                                              <p:pRg st="0" end="0"/>
                                            </p:txEl>
                                          </p:spTgt>
                                        </p:tgtEl>
                                        <p:attrNameLst>
                                          <p:attrName>style.visibility</p:attrName>
                                        </p:attrNameLst>
                                      </p:cBhvr>
                                      <p:to>
                                        <p:strVal val="visible"/>
                                      </p:to>
                                    </p:set>
                                    <p:animEffect transition="in" filter="fade">
                                      <p:cBhvr>
                                        <p:cTn id="31" dur="1000"/>
                                        <p:tgtEl>
                                          <p:spTgt spid="6">
                                            <p:txEl>
                                              <p:pRg st="0" end="0"/>
                                            </p:txEl>
                                          </p:spTgt>
                                        </p:tgtEl>
                                      </p:cBhvr>
                                    </p:animEffect>
                                    <p:anim calcmode="lin" valueType="num">
                                      <p:cBhvr>
                                        <p:cTn id="3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6">
                                            <p:txEl>
                                              <p:pRg st="1" end="1"/>
                                            </p:txEl>
                                          </p:spTgt>
                                        </p:tgtEl>
                                        <p:attrNameLst>
                                          <p:attrName>style.visibility</p:attrName>
                                        </p:attrNameLst>
                                      </p:cBhvr>
                                      <p:to>
                                        <p:strVal val="visible"/>
                                      </p:to>
                                    </p:set>
                                    <p:animEffect transition="in" filter="fade">
                                      <p:cBhvr>
                                        <p:cTn id="38" dur="1000"/>
                                        <p:tgtEl>
                                          <p:spTgt spid="6">
                                            <p:txEl>
                                              <p:pRg st="1" end="1"/>
                                            </p:txEl>
                                          </p:spTgt>
                                        </p:tgtEl>
                                      </p:cBhvr>
                                    </p:animEffect>
                                    <p:anim calcmode="lin" valueType="num">
                                      <p:cBhvr>
                                        <p:cTn id="39"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40"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6">
                                            <p:txEl>
                                              <p:pRg st="2" end="2"/>
                                            </p:txEl>
                                          </p:spTgt>
                                        </p:tgtEl>
                                        <p:attrNameLst>
                                          <p:attrName>style.visibility</p:attrName>
                                        </p:attrNameLst>
                                      </p:cBhvr>
                                      <p:to>
                                        <p:strVal val="visible"/>
                                      </p:to>
                                    </p:set>
                                    <p:animEffect transition="in" filter="fade">
                                      <p:cBhvr>
                                        <p:cTn id="45" dur="1000"/>
                                        <p:tgtEl>
                                          <p:spTgt spid="6">
                                            <p:txEl>
                                              <p:pRg st="2" end="2"/>
                                            </p:txEl>
                                          </p:spTgt>
                                        </p:tgtEl>
                                      </p:cBhvr>
                                    </p:animEffect>
                                    <p:anim calcmode="lin" valueType="num">
                                      <p:cBhvr>
                                        <p:cTn id="46"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47"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6">
                                            <p:txEl>
                                              <p:pRg st="3" end="3"/>
                                            </p:txEl>
                                          </p:spTgt>
                                        </p:tgtEl>
                                        <p:attrNameLst>
                                          <p:attrName>style.visibility</p:attrName>
                                        </p:attrNameLst>
                                      </p:cBhvr>
                                      <p:to>
                                        <p:strVal val="visible"/>
                                      </p:to>
                                    </p:set>
                                    <p:animEffect transition="in" filter="fade">
                                      <p:cBhvr>
                                        <p:cTn id="52" dur="1000"/>
                                        <p:tgtEl>
                                          <p:spTgt spid="6">
                                            <p:txEl>
                                              <p:pRg st="3" end="3"/>
                                            </p:txEl>
                                          </p:spTgt>
                                        </p:tgtEl>
                                      </p:cBhvr>
                                    </p:animEffect>
                                    <p:anim calcmode="lin" valueType="num">
                                      <p:cBhvr>
                                        <p:cTn id="53"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54"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6">
                                            <p:txEl>
                                              <p:pRg st="4" end="4"/>
                                            </p:txEl>
                                          </p:spTgt>
                                        </p:tgtEl>
                                        <p:attrNameLst>
                                          <p:attrName>style.visibility</p:attrName>
                                        </p:attrNameLst>
                                      </p:cBhvr>
                                      <p:to>
                                        <p:strVal val="visible"/>
                                      </p:to>
                                    </p:set>
                                    <p:animEffect transition="in" filter="fade">
                                      <p:cBhvr>
                                        <p:cTn id="59" dur="1000"/>
                                        <p:tgtEl>
                                          <p:spTgt spid="6">
                                            <p:txEl>
                                              <p:pRg st="4" end="4"/>
                                            </p:txEl>
                                          </p:spTgt>
                                        </p:tgtEl>
                                      </p:cBhvr>
                                    </p:animEffect>
                                    <p:anim calcmode="lin" valueType="num">
                                      <p:cBhvr>
                                        <p:cTn id="60"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61"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nodeType="click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fade">
                                      <p:cBhvr>
                                        <p:cTn id="66" dur="1000"/>
                                        <p:tgtEl>
                                          <p:spTgt spid="9"/>
                                        </p:tgtEl>
                                      </p:cBhvr>
                                    </p:animEffect>
                                    <p:anim calcmode="lin" valueType="num">
                                      <p:cBhvr>
                                        <p:cTn id="67" dur="1000" fill="hold"/>
                                        <p:tgtEl>
                                          <p:spTgt spid="9"/>
                                        </p:tgtEl>
                                        <p:attrNameLst>
                                          <p:attrName>ppt_x</p:attrName>
                                        </p:attrNameLst>
                                      </p:cBhvr>
                                      <p:tavLst>
                                        <p:tav tm="0">
                                          <p:val>
                                            <p:strVal val="#ppt_x"/>
                                          </p:val>
                                        </p:tav>
                                        <p:tav tm="100000">
                                          <p:val>
                                            <p:strVal val="#ppt_x"/>
                                          </p:val>
                                        </p:tav>
                                      </p:tavLst>
                                    </p:anim>
                                    <p:anim calcmode="lin" valueType="num">
                                      <p:cBhvr>
                                        <p:cTn id="68" dur="1000" fill="hold"/>
                                        <p:tgtEl>
                                          <p:spTgt spid="9"/>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4">
                                            <p:txEl>
                                              <p:pRg st="10" end="10"/>
                                            </p:txEl>
                                          </p:spTgt>
                                        </p:tgtEl>
                                        <p:attrNameLst>
                                          <p:attrName>style.visibility</p:attrName>
                                        </p:attrNameLst>
                                      </p:cBhvr>
                                      <p:to>
                                        <p:strVal val="visible"/>
                                      </p:to>
                                    </p:set>
                                    <p:animEffect transition="in" filter="fade">
                                      <p:cBhvr>
                                        <p:cTn id="71" dur="1000"/>
                                        <p:tgtEl>
                                          <p:spTgt spid="4">
                                            <p:txEl>
                                              <p:pRg st="10" end="10"/>
                                            </p:txEl>
                                          </p:spTgt>
                                        </p:tgtEl>
                                      </p:cBhvr>
                                    </p:animEffect>
                                    <p:anim calcmode="lin" valueType="num">
                                      <p:cBhvr>
                                        <p:cTn id="72"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73"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807301" cy="6389011"/>
          </a:xfrm>
          <a:prstGeom prst="rect">
            <a:avLst/>
          </a:prstGeom>
          <a:noFill/>
        </p:spPr>
        <p:txBody>
          <a:bodyPr wrap="square" lIns="180000" tIns="180000" rIns="180000" bIns="180000" rtlCol="0">
            <a:sp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Bes. SEV</a:t>
            </a:r>
          </a:p>
          <a:p>
            <a:pPr marL="0" marR="0" lvl="0" indent="0" algn="l"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1.</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(Qualifiziertes) Fortsetzungsfeststellungsinteresse</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a:t>
            </a:r>
            <a:r>
              <a:rPr lang="de-DE" sz="2400" dirty="0" err="1">
                <a:solidFill>
                  <a:prstClr val="black"/>
                </a:solidFill>
                <a:latin typeface="Arial" panose="020B0604020202020204" pitchFamily="34" charset="0"/>
                <a:cs typeface="Arial" panose="020B0604020202020204" pitchFamily="34" charset="0"/>
              </a:rPr>
              <a:t>grds</a:t>
            </a:r>
            <a:r>
              <a:rPr lang="de-DE" sz="2400" dirty="0">
                <a:solidFill>
                  <a:prstClr val="black"/>
                </a:solidFill>
                <a:latin typeface="Arial" panose="020B0604020202020204" pitchFamily="34" charset="0"/>
                <a:cs typeface="Arial" panose="020B0604020202020204" pitchFamily="34" charset="0"/>
              </a:rPr>
              <a:t>. rechtlich, wirtschaftlich oder ideell, aber bei § 113 I 4 VwGO qualifiziert</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a:t>
            </a:r>
            <a:r>
              <a:rPr kumimoji="0" lang="de-DE" sz="2400" b="0" i="0" u="sng"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Präjudizinteresse</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Vorbereitung eines Entschädigungsanspruchs (-)</a:t>
            </a:r>
          </a:p>
          <a:p>
            <a:pPr lvl="0" defTabSz="360000">
              <a:lnSpc>
                <a:spcPct val="150000"/>
              </a:lnSpc>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bei vorprozessualer Erledigung </a:t>
            </a:r>
            <a:r>
              <a:rPr kumimoji="0" lang="de-DE" sz="2400" b="0" i="0" u="sng" strike="noStrike" kern="1200" cap="none" spc="0" normalizeH="0" baseline="0" noProof="0" dirty="0" err="1">
                <a:ln>
                  <a:noFill/>
                </a:ln>
                <a:solidFill>
                  <a:prstClr val="black"/>
                </a:solidFill>
                <a:effectLst/>
                <a:uLnTx/>
                <a:uFillTx/>
                <a:latin typeface="Arial" panose="020B0604020202020204" pitchFamily="34" charset="0"/>
                <a:cs typeface="Arial" panose="020B0604020202020204" pitchFamily="34" charset="0"/>
              </a:rPr>
              <a:t>ratio</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lang="de-DE" sz="2400" u="sng" dirty="0">
                <a:solidFill>
                  <a:prstClr val="black"/>
                </a:solidFill>
                <a:latin typeface="Arial" panose="020B0604020202020204" pitchFamily="34" charset="0"/>
                <a:cs typeface="Arial" panose="020B0604020202020204" pitchFamily="34" charset="0"/>
              </a:rPr>
              <a:t>unpassend</a:t>
            </a:r>
            <a:r>
              <a:rPr lang="de-DE" sz="2400" dirty="0">
                <a:solidFill>
                  <a:prstClr val="black"/>
                </a:solidFill>
                <a:latin typeface="Arial" panose="020B0604020202020204" pitchFamily="34" charset="0"/>
                <a:cs typeface="Arial" panose="020B0604020202020204" pitchFamily="34" charset="0"/>
              </a:rPr>
              <a:t> (</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Erhaltung der „Früchte“ 				eines bereits begonnenen Prozesses), da unmittelbar Klage beim </a:t>
            </a:r>
            <a:r>
              <a:rPr kumimoji="0" lang="de-DE"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ordent</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lichen</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Gericht </a:t>
            </a:r>
            <a:r>
              <a:rPr lang="de-DE" sz="2400" dirty="0">
                <a:solidFill>
                  <a:prstClr val="black"/>
                </a:solidFill>
                <a:latin typeface="Arial" panose="020B0604020202020204" pitchFamily="34" charset="0"/>
                <a:cs typeface="Arial" panose="020B0604020202020204" pitchFamily="34" charset="0"/>
              </a:rPr>
              <a:t>möglich (</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vgl. Art. 34 S. 3 GG für Amtshaftung, </a:t>
            </a:r>
            <a:r>
              <a:rPr lang="de-DE" sz="2400" dirty="0">
                <a:solidFill>
                  <a:prstClr val="black"/>
                </a:solidFill>
                <a:latin typeface="Arial" panose="020B0604020202020204" pitchFamily="34" charset="0"/>
                <a:cs typeface="Arial" panose="020B0604020202020204" pitchFamily="34" charset="0"/>
              </a:rPr>
              <a:t>§ 40 II 1 VwGO 			für Aufopferung</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d.h. prozessunökonomisch, zwei Gerichte zu belasten</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i.Ü. hier fraglich, ob Entschädigungsklage nicht offensichtlich erfolglos, da 				Zulassungsentscheidung im Ermessen steht (§ 70 III GewO: Kapazität), so 			dass Kausalität allenfalls bei Ermessensreduktion auf Null zugunsten K</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Foliennummernplatzhalter 1">
            <a:extLst>
              <a:ext uri="{FF2B5EF4-FFF2-40B4-BE49-F238E27FC236}">
                <a16:creationId xmlns:a16="http://schemas.microsoft.com/office/drawing/2014/main" id="{D139C6BF-B05E-40B4-915B-8B27E77130A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hteck 4">
            <a:extLst>
              <a:ext uri="{FF2B5EF4-FFF2-40B4-BE49-F238E27FC236}">
                <a16:creationId xmlns:a16="http://schemas.microsoft.com/office/drawing/2014/main" id="{B42ACDF6-C14B-6592-4BBF-D23A3398203C}"/>
              </a:ext>
            </a:extLst>
          </p:cNvPr>
          <p:cNvSpPr/>
          <p:nvPr/>
        </p:nvSpPr>
        <p:spPr>
          <a:xfrm>
            <a:off x="0" y="102357"/>
            <a:ext cx="1955409" cy="629163"/>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400" dirty="0"/>
              <a:t>Verwaltungsrecht AT</a:t>
            </a:r>
          </a:p>
          <a:p>
            <a:pPr algn="ctr"/>
            <a:r>
              <a:rPr lang="de-DE" sz="1400" dirty="0"/>
              <a:t>FALL 14</a:t>
            </a:r>
          </a:p>
        </p:txBody>
      </p:sp>
      <p:pic>
        <p:nvPicPr>
          <p:cNvPr id="7" name="Grafik 6">
            <a:extLst>
              <a:ext uri="{FF2B5EF4-FFF2-40B4-BE49-F238E27FC236}">
                <a16:creationId xmlns:a16="http://schemas.microsoft.com/office/drawing/2014/main" id="{D3472B95-E850-74A6-8D9D-64BD494377BD}"/>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10473397" y="1"/>
            <a:ext cx="1718601" cy="874262"/>
          </a:xfrm>
          <a:prstGeom prst="rect">
            <a:avLst/>
          </a:prstGeom>
        </p:spPr>
      </p:pic>
    </p:spTree>
    <p:extLst>
      <p:ext uri="{BB962C8B-B14F-4D97-AF65-F5344CB8AC3E}">
        <p14:creationId xmlns:p14="http://schemas.microsoft.com/office/powerpoint/2010/main" val="94743550"/>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807301" cy="6389011"/>
          </a:xfrm>
          <a:prstGeom prst="rect">
            <a:avLst/>
          </a:prstGeom>
          <a:noFill/>
        </p:spPr>
        <p:txBody>
          <a:bodyPr wrap="square" lIns="180000" tIns="180000" rIns="180000" bIns="180000" rtlCol="0">
            <a:spAutoFit/>
          </a:bodyPr>
          <a:lstStyle/>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b)		</a:t>
            </a:r>
            <a:r>
              <a:rPr lang="de-DE" sz="2400" u="sng" dirty="0">
                <a:solidFill>
                  <a:prstClr val="black"/>
                </a:solidFill>
                <a:latin typeface="Arial" panose="020B0604020202020204" pitchFamily="34" charset="0"/>
                <a:cs typeface="Arial" panose="020B0604020202020204" pitchFamily="34" charset="0"/>
              </a:rPr>
              <a:t>Rehabilitationsinteresse</a:t>
            </a:r>
            <a:r>
              <a:rPr lang="de-DE" sz="2400" dirty="0">
                <a:solidFill>
                  <a:prstClr val="black"/>
                </a:solidFill>
                <a:latin typeface="Arial" panose="020B0604020202020204" pitchFamily="34" charset="0"/>
                <a:cs typeface="Arial" panose="020B0604020202020204" pitchFamily="34" charset="0"/>
              </a:rPr>
              <a:t>: schwerwiegender GR-Eingriff ideeller Art (-)</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andauernde Stigmatisierung mit Außenwirkung, die geeignet ist, das 						Ansehen in der Öffentlichkeit oder im sozialen Umfeld herabzusetzen</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hier: allenfalls Art. 12 I GG von K möglich (primär finanzielles Interesse)</a:t>
            </a:r>
          </a:p>
          <a:p>
            <a:pPr defTabSz="360000">
              <a:lnSpc>
                <a:spcPct val="150000"/>
              </a:lnSpc>
              <a:defRPr/>
            </a:pPr>
            <a:r>
              <a:rPr lang="de-DE" sz="2400" noProof="0" dirty="0">
                <a:solidFill>
                  <a:prstClr val="black"/>
                </a:solidFill>
                <a:latin typeface="Arial" panose="020B0604020202020204" pitchFamily="34" charset="0"/>
                <a:cs typeface="Arial" panose="020B0604020202020204" pitchFamily="34" charset="0"/>
              </a:rPr>
              <a:t>c</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lang="de-DE" sz="2400" dirty="0">
                <a:solidFill>
                  <a:prstClr val="black"/>
                </a:solidFill>
                <a:latin typeface="Arial" panose="020B0604020202020204" pitchFamily="34" charset="0"/>
                <a:cs typeface="Arial" panose="020B0604020202020204" pitchFamily="34" charset="0"/>
              </a:rPr>
              <a:t>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Wiederholungsgefahr</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defTabSz="360000">
              <a:lnSpc>
                <a:spcPct val="150000"/>
              </a:lnSpc>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 </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konkrete Gefahr, dass künftig ein vergleichbarer VA unter im Wesentlichen 			unveränderten tatsächl</a:t>
            </a:r>
            <a:r>
              <a:rPr lang="de-DE" sz="2400" noProof="0" dirty="0">
                <a:solidFill>
                  <a:prstClr val="black"/>
                </a:solidFill>
                <a:latin typeface="Arial" panose="020B0604020202020204" pitchFamily="34" charset="0"/>
                <a:cs typeface="Arial" panose="020B0604020202020204" pitchFamily="34" charset="0"/>
              </a:rPr>
              <a:t>ichen</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und rechtlichen Umständen erlassen wird</a:t>
            </a:r>
          </a:p>
          <a:p>
            <a:pPr defTabSz="360000">
              <a:lnSpc>
                <a:spcPct val="150000"/>
              </a:lnSpc>
              <a:defRPr/>
            </a:pPr>
            <a:r>
              <a:rPr lang="de-DE" sz="2400" dirty="0">
                <a:latin typeface="Arial" panose="020B0604020202020204" pitchFamily="34" charset="0"/>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	hier: „seit Jahren… nur bekannte und bewährte Antragsteller“</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Appellfunktion eines Feststellungsurteils </a:t>
            </a:r>
            <a:r>
              <a:rPr lang="de-DE" sz="2400" dirty="0" err="1">
                <a:solidFill>
                  <a:prstClr val="black"/>
                </a:solidFill>
                <a:latin typeface="Arial" panose="020B0604020202020204" pitchFamily="34" charset="0"/>
                <a:cs typeface="Arial" panose="020B0604020202020204" pitchFamily="34" charset="0"/>
              </a:rPr>
              <a:t>ggü</a:t>
            </a:r>
            <a:r>
              <a:rPr lang="de-DE" sz="2400" dirty="0">
                <a:solidFill>
                  <a:prstClr val="black"/>
                </a:solidFill>
                <a:latin typeface="Arial" panose="020B0604020202020204" pitchFamily="34" charset="0"/>
                <a:cs typeface="Arial" panose="020B0604020202020204" pitchFamily="34" charset="0"/>
              </a:rPr>
              <a:t>. der Exekutive (Art. 20 III GG: 			„Ehrenmanntheorie“), d.h. dass K im nächsten Jahr nicht mit derselben Be-			</a:t>
            </a:r>
            <a:r>
              <a:rPr lang="de-DE" sz="2400" dirty="0" err="1">
                <a:solidFill>
                  <a:prstClr val="black"/>
                </a:solidFill>
                <a:latin typeface="Arial" panose="020B0604020202020204" pitchFamily="34" charset="0"/>
                <a:cs typeface="Arial" panose="020B0604020202020204" pitchFamily="34" charset="0"/>
              </a:rPr>
              <a:t>gründung</a:t>
            </a:r>
            <a:r>
              <a:rPr lang="de-DE" sz="2400" dirty="0">
                <a:solidFill>
                  <a:prstClr val="black"/>
                </a:solidFill>
                <a:latin typeface="Arial" panose="020B0604020202020204" pitchFamily="34" charset="0"/>
                <a:cs typeface="Arial" panose="020B0604020202020204" pitchFamily="34" charset="0"/>
              </a:rPr>
              <a:t> abgelehnt wird (falls diese rechtswidrig ist)</a:t>
            </a:r>
          </a:p>
        </p:txBody>
      </p:sp>
      <p:sp>
        <p:nvSpPr>
          <p:cNvPr id="2" name="Foliennummernplatzhalter 1">
            <a:extLst>
              <a:ext uri="{FF2B5EF4-FFF2-40B4-BE49-F238E27FC236}">
                <a16:creationId xmlns:a16="http://schemas.microsoft.com/office/drawing/2014/main" id="{D139C6BF-B05E-40B4-915B-8B27E77130A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1579CC21-CBA9-4A66-961F-9E2004EFEE19}"/>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10473397" y="1"/>
            <a:ext cx="1718601" cy="874262"/>
          </a:xfrm>
          <a:prstGeom prst="rect">
            <a:avLst/>
          </a:prstGeom>
        </p:spPr>
      </p:pic>
      <p:sp>
        <p:nvSpPr>
          <p:cNvPr id="7" name="Rechteck 6">
            <a:extLst>
              <a:ext uri="{FF2B5EF4-FFF2-40B4-BE49-F238E27FC236}">
                <a16:creationId xmlns:a16="http://schemas.microsoft.com/office/drawing/2014/main" id="{D1E74F1E-EC43-36A6-1D3A-DF22412F7D24}"/>
              </a:ext>
            </a:extLst>
          </p:cNvPr>
          <p:cNvSpPr/>
          <p:nvPr/>
        </p:nvSpPr>
        <p:spPr>
          <a:xfrm>
            <a:off x="0" y="102357"/>
            <a:ext cx="1955409" cy="629163"/>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400" dirty="0"/>
              <a:t>Verwaltungsrecht AT</a:t>
            </a:r>
          </a:p>
          <a:p>
            <a:pPr algn="ctr"/>
            <a:r>
              <a:rPr lang="de-DE" sz="1400" dirty="0"/>
              <a:t>FALL 14</a:t>
            </a:r>
          </a:p>
        </p:txBody>
      </p:sp>
    </p:spTree>
    <p:extLst>
      <p:ext uri="{BB962C8B-B14F-4D97-AF65-F5344CB8AC3E}">
        <p14:creationId xmlns:p14="http://schemas.microsoft.com/office/powerpoint/2010/main" val="4089218045"/>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807301" cy="5835013"/>
          </a:xfrm>
          <a:prstGeom prst="rect">
            <a:avLst/>
          </a:prstGeom>
          <a:noFill/>
        </p:spPr>
        <p:txBody>
          <a:bodyPr wrap="square" lIns="180000" tIns="180000" rIns="180000" bIns="180000" rtlCol="0">
            <a:spAutoFit/>
          </a:bodyPr>
          <a:lstStyle/>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a:t>
            </a:r>
            <a:r>
              <a:rPr lang="de-DE" sz="2400" u="sng" dirty="0">
                <a:solidFill>
                  <a:prstClr val="black"/>
                </a:solidFill>
                <a:latin typeface="Arial" panose="020B0604020202020204" pitchFamily="34" charset="0"/>
                <a:cs typeface="Arial" panose="020B0604020202020204" pitchFamily="34" charset="0"/>
              </a:rPr>
              <a:t>Hinweis</a:t>
            </a:r>
            <a:r>
              <a:rPr lang="de-DE" sz="2400" dirty="0">
                <a:solidFill>
                  <a:prstClr val="black"/>
                </a:solidFill>
                <a:latin typeface="Arial" panose="020B0604020202020204" pitchFamily="34" charset="0"/>
                <a:cs typeface="Arial" panose="020B0604020202020204" pitchFamily="34" charset="0"/>
              </a:rPr>
              <a:t>: ggf. wegen Art. 19 IV GG weitere Fallgruppe für schwerwiegende Hoheits-akte, bei denen sich die unmittelbare Belastung auf eine Zeitspanne beschränkt, in der die Entscheidung des Gerichts kaum zu erlangen ist (kurzfristige endgültige Er-</a:t>
            </a:r>
            <a:r>
              <a:rPr lang="de-DE" sz="2400" dirty="0" err="1">
                <a:solidFill>
                  <a:prstClr val="black"/>
                </a:solidFill>
                <a:latin typeface="Arial" panose="020B0604020202020204" pitchFamily="34" charset="0"/>
                <a:cs typeface="Arial" panose="020B0604020202020204" pitchFamily="34" charset="0"/>
              </a:rPr>
              <a:t>ledigung</a:t>
            </a:r>
            <a:r>
              <a:rPr lang="de-DE" sz="2400" dirty="0">
                <a:solidFill>
                  <a:prstClr val="black"/>
                </a:solidFill>
                <a:latin typeface="Arial" panose="020B0604020202020204" pitchFamily="34" charset="0"/>
                <a:cs typeface="Arial" panose="020B0604020202020204" pitchFamily="34" charset="0"/>
              </a:rPr>
              <a:t>)]</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2.		</a:t>
            </a:r>
            <a:r>
              <a:rPr lang="de-DE" sz="2400" u="sng" dirty="0">
                <a:solidFill>
                  <a:prstClr val="black"/>
                </a:solidFill>
                <a:latin typeface="Arial" panose="020B0604020202020204" pitchFamily="34" charset="0"/>
                <a:cs typeface="Arial" panose="020B0604020202020204" pitchFamily="34" charset="0"/>
              </a:rPr>
              <a:t>Klagebefugnis: § 42 II VwGO analog (Ausschluss von </a:t>
            </a:r>
            <a:r>
              <a:rPr lang="de-DE" sz="2400" u="sng" dirty="0" err="1">
                <a:solidFill>
                  <a:prstClr val="black"/>
                </a:solidFill>
                <a:latin typeface="Arial" panose="020B0604020202020204" pitchFamily="34" charset="0"/>
                <a:cs typeface="Arial" panose="020B0604020202020204" pitchFamily="34" charset="0"/>
              </a:rPr>
              <a:t>Popularverfahren</a:t>
            </a:r>
            <a:r>
              <a:rPr lang="de-DE" sz="2400" u="sng" dirty="0">
                <a:solidFill>
                  <a:prstClr val="black"/>
                </a:solidFill>
                <a:latin typeface="Arial" panose="020B0604020202020204" pitchFamily="34" charset="0"/>
                <a:cs typeface="Arial" panose="020B0604020202020204" pitchFamily="34" charset="0"/>
              </a:rPr>
              <a:t>)</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Möglichkeit </a:t>
            </a:r>
            <a:r>
              <a:rPr lang="de-DE" sz="2400" dirty="0" err="1">
                <a:solidFill>
                  <a:prstClr val="black"/>
                </a:solidFill>
                <a:latin typeface="Arial" panose="020B0604020202020204" pitchFamily="34" charset="0"/>
                <a:cs typeface="Arial" panose="020B0604020202020204" pitchFamily="34" charset="0"/>
              </a:rPr>
              <a:t>subj</a:t>
            </a:r>
            <a:r>
              <a:rPr lang="de-DE" sz="2400" dirty="0">
                <a:solidFill>
                  <a:prstClr val="black"/>
                </a:solidFill>
                <a:latin typeface="Arial" panose="020B0604020202020204" pitchFamily="34" charset="0"/>
                <a:cs typeface="Arial" panose="020B0604020202020204" pitchFamily="34" charset="0"/>
              </a:rPr>
              <a:t>. RV / Asp.</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Schutznormtheorie: § 70 GewO = Individualschutz (+)</a:t>
            </a:r>
            <a:endParaRPr lang="de-DE" sz="2400" u="sng" dirty="0">
              <a:solidFill>
                <a:prstClr val="black"/>
              </a:solidFill>
              <a:latin typeface="Arial" panose="020B0604020202020204" pitchFamily="34" charset="0"/>
              <a:cs typeface="Arial" panose="020B0604020202020204" pitchFamily="34" charset="0"/>
            </a:endParaRP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3.		</a:t>
            </a:r>
            <a:r>
              <a:rPr lang="de-DE" sz="2400" u="sng" dirty="0">
                <a:solidFill>
                  <a:prstClr val="black"/>
                </a:solidFill>
                <a:latin typeface="Arial" panose="020B0604020202020204" pitchFamily="34" charset="0"/>
                <a:cs typeface="Arial" panose="020B0604020202020204" pitchFamily="34" charset="0"/>
              </a:rPr>
              <a:t>Vorverfahren und Klagefrist: §§ 68 ff, 74 VwGO analog?</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a:t>
            </a:r>
            <a:r>
              <a:rPr lang="de-DE" sz="2400" u="sng" dirty="0" err="1">
                <a:solidFill>
                  <a:prstClr val="black"/>
                </a:solidFill>
                <a:latin typeface="Arial" panose="020B0604020202020204" pitchFamily="34" charset="0"/>
                <a:cs typeface="Arial" panose="020B0604020202020204" pitchFamily="34" charset="0"/>
              </a:rPr>
              <a:t>ratio</a:t>
            </a:r>
            <a:r>
              <a:rPr lang="de-DE" sz="2400" dirty="0">
                <a:solidFill>
                  <a:prstClr val="black"/>
                </a:solidFill>
                <a:latin typeface="Arial" panose="020B0604020202020204" pitchFamily="34" charset="0"/>
                <a:cs typeface="Arial" panose="020B0604020202020204" pitchFamily="34" charset="0"/>
              </a:rPr>
              <a:t>:	aus unzulässiger </a:t>
            </a:r>
            <a:r>
              <a:rPr lang="de-DE" sz="2400" dirty="0" err="1">
                <a:solidFill>
                  <a:prstClr val="black"/>
                </a:solidFill>
                <a:latin typeface="Arial" panose="020B0604020202020204" pitchFamily="34" charset="0"/>
                <a:cs typeface="Arial" panose="020B0604020202020204" pitchFamily="34" charset="0"/>
              </a:rPr>
              <a:t>VerpflKl</a:t>
            </a:r>
            <a:r>
              <a:rPr lang="de-DE" sz="2400" dirty="0">
                <a:solidFill>
                  <a:prstClr val="black"/>
                </a:solidFill>
                <a:latin typeface="Arial" panose="020B0604020202020204" pitchFamily="34" charset="0"/>
                <a:cs typeface="Arial" panose="020B0604020202020204" pitchFamily="34" charset="0"/>
              </a:rPr>
              <a:t>. (§ 42 I, 2. Alt. VwGO) darf keine zulässige 				</a:t>
            </a:r>
            <a:r>
              <a:rPr lang="de-DE" sz="2400" dirty="0" err="1">
                <a:solidFill>
                  <a:prstClr val="black"/>
                </a:solidFill>
                <a:latin typeface="Arial" panose="020B0604020202020204" pitchFamily="34" charset="0"/>
                <a:cs typeface="Arial" panose="020B0604020202020204" pitchFamily="34" charset="0"/>
              </a:rPr>
              <a:t>FFKl</a:t>
            </a:r>
            <a:r>
              <a:rPr lang="de-DE" sz="2400" dirty="0">
                <a:solidFill>
                  <a:prstClr val="black"/>
                </a:solidFill>
                <a:latin typeface="Arial" panose="020B0604020202020204" pitchFamily="34" charset="0"/>
                <a:cs typeface="Arial" panose="020B0604020202020204" pitchFamily="34" charset="0"/>
              </a:rPr>
              <a:t>. (§ 113 I 4 VwGO) werden („nicht besser stehen“ als ohne Erledigung)</a:t>
            </a:r>
          </a:p>
        </p:txBody>
      </p:sp>
      <p:sp>
        <p:nvSpPr>
          <p:cNvPr id="2" name="Foliennummernplatzhalter 1">
            <a:extLst>
              <a:ext uri="{FF2B5EF4-FFF2-40B4-BE49-F238E27FC236}">
                <a16:creationId xmlns:a16="http://schemas.microsoft.com/office/drawing/2014/main" id="{D139C6BF-B05E-40B4-915B-8B27E77130A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5" name="Gerade Verbindung mit Pfeil 4">
            <a:extLst>
              <a:ext uri="{FF2B5EF4-FFF2-40B4-BE49-F238E27FC236}">
                <a16:creationId xmlns:a16="http://schemas.microsoft.com/office/drawing/2014/main" id="{BB027A81-6325-4552-91E4-9E9FA67EFD86}"/>
              </a:ext>
            </a:extLst>
          </p:cNvPr>
          <p:cNvCxnSpPr>
            <a:cxnSpLocks/>
          </p:cNvCxnSpPr>
          <p:nvPr/>
        </p:nvCxnSpPr>
        <p:spPr>
          <a:xfrm>
            <a:off x="6096000" y="6110864"/>
            <a:ext cx="0" cy="54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Rechteck 5">
            <a:extLst>
              <a:ext uri="{FF2B5EF4-FFF2-40B4-BE49-F238E27FC236}">
                <a16:creationId xmlns:a16="http://schemas.microsoft.com/office/drawing/2014/main" id="{CD2D800A-138F-8B2D-08DE-F5B39502701F}"/>
              </a:ext>
            </a:extLst>
          </p:cNvPr>
          <p:cNvSpPr/>
          <p:nvPr/>
        </p:nvSpPr>
        <p:spPr>
          <a:xfrm>
            <a:off x="0" y="102357"/>
            <a:ext cx="1955409" cy="629163"/>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400" dirty="0"/>
              <a:t>Verwaltungsrecht AT</a:t>
            </a:r>
          </a:p>
          <a:p>
            <a:pPr algn="ctr"/>
            <a:r>
              <a:rPr lang="de-DE" sz="1400" dirty="0"/>
              <a:t>FALL 14</a:t>
            </a:r>
          </a:p>
        </p:txBody>
      </p:sp>
    </p:spTree>
    <p:extLst>
      <p:ext uri="{BB962C8B-B14F-4D97-AF65-F5344CB8AC3E}">
        <p14:creationId xmlns:p14="http://schemas.microsoft.com/office/powerpoint/2010/main" val="2926562131"/>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1000"/>
                                        <p:tgtEl>
                                          <p:spTgt spid="5"/>
                                        </p:tgtEl>
                                      </p:cBhvr>
                                    </p:animEffect>
                                    <p:anim calcmode="lin" valueType="num">
                                      <p:cBhvr>
                                        <p:cTn id="41" dur="1000" fill="hold"/>
                                        <p:tgtEl>
                                          <p:spTgt spid="5"/>
                                        </p:tgtEl>
                                        <p:attrNameLst>
                                          <p:attrName>ppt_x</p:attrName>
                                        </p:attrNameLst>
                                      </p:cBhvr>
                                      <p:tavLst>
                                        <p:tav tm="0">
                                          <p:val>
                                            <p:strVal val="#ppt_x"/>
                                          </p:val>
                                        </p:tav>
                                        <p:tav tm="100000">
                                          <p:val>
                                            <p:strVal val="#ppt_x"/>
                                          </p:val>
                                        </p:tav>
                                      </p:tavLst>
                                    </p:anim>
                                    <p:anim calcmode="lin" valueType="num">
                                      <p:cBhvr>
                                        <p:cTn id="4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98424" cy="6389011"/>
          </a:xfrm>
          <a:prstGeom prst="rect">
            <a:avLst/>
          </a:prstGeom>
          <a:noFill/>
        </p:spPr>
        <p:txBody>
          <a:bodyPr wrap="square" lIns="180000" tIns="180000" rIns="180000" bIns="180000" rtlCol="0">
            <a:spAutoFit/>
          </a:bodyPr>
          <a:lstStyle/>
          <a:p>
            <a:pPr lvl="0" algn="ctr" defTabSz="360000">
              <a:lnSpc>
                <a:spcPct val="150000"/>
              </a:lnSpc>
              <a:defRPr/>
            </a:pPr>
            <a:r>
              <a:rPr lang="de-DE" sz="2400" u="sng" dirty="0">
                <a:solidFill>
                  <a:prstClr val="black"/>
                </a:solidFill>
                <a:latin typeface="Arial" panose="020B0604020202020204" pitchFamily="34" charset="0"/>
                <a:cs typeface="Arial" panose="020B0604020202020204" pitchFamily="34" charset="0"/>
              </a:rPr>
              <a:t>§§ 68 ff, 74 VwGO analog bei </a:t>
            </a:r>
            <a:r>
              <a:rPr lang="de-DE" sz="2400" u="sng" dirty="0" err="1">
                <a:solidFill>
                  <a:prstClr val="black"/>
                </a:solidFill>
                <a:latin typeface="Arial" panose="020B0604020202020204" pitchFamily="34" charset="0"/>
                <a:cs typeface="Arial" panose="020B0604020202020204" pitchFamily="34" charset="0"/>
              </a:rPr>
              <a:t>FFKl</a:t>
            </a:r>
            <a:r>
              <a:rPr lang="de-DE" sz="2400" u="sng" dirty="0">
                <a:solidFill>
                  <a:prstClr val="black"/>
                </a:solidFill>
                <a:latin typeface="Arial" panose="020B0604020202020204" pitchFamily="34" charset="0"/>
                <a:cs typeface="Arial" panose="020B0604020202020204" pitchFamily="34" charset="0"/>
              </a:rPr>
              <a:t>.: </a:t>
            </a:r>
            <a:r>
              <a:rPr kumimoji="0" lang="de-DE" sz="2400" i="0" u="sng"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Differenzierung nach Zeitpunkten</a:t>
            </a: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Foliennummernplatzhalter 1">
            <a:extLst>
              <a:ext uri="{FF2B5EF4-FFF2-40B4-BE49-F238E27FC236}">
                <a16:creationId xmlns:a16="http://schemas.microsoft.com/office/drawing/2014/main" id="{D139C6BF-B05E-40B4-915B-8B27E77130A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5" name="Gerade Verbindung mit Pfeil 4">
            <a:extLst>
              <a:ext uri="{FF2B5EF4-FFF2-40B4-BE49-F238E27FC236}">
                <a16:creationId xmlns:a16="http://schemas.microsoft.com/office/drawing/2014/main" id="{CCFC58C8-7305-48E8-B251-89263B06FC65}"/>
              </a:ext>
            </a:extLst>
          </p:cNvPr>
          <p:cNvCxnSpPr>
            <a:cxnSpLocks/>
          </p:cNvCxnSpPr>
          <p:nvPr/>
        </p:nvCxnSpPr>
        <p:spPr>
          <a:xfrm flipH="1">
            <a:off x="2496000" y="1174564"/>
            <a:ext cx="3600000" cy="18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Gerade Verbindung mit Pfeil 5">
            <a:extLst>
              <a:ext uri="{FF2B5EF4-FFF2-40B4-BE49-F238E27FC236}">
                <a16:creationId xmlns:a16="http://schemas.microsoft.com/office/drawing/2014/main" id="{D4F98325-2DA8-4F17-AA27-84B3711F7858}"/>
              </a:ext>
            </a:extLst>
          </p:cNvPr>
          <p:cNvCxnSpPr>
            <a:cxnSpLocks/>
          </p:cNvCxnSpPr>
          <p:nvPr/>
        </p:nvCxnSpPr>
        <p:spPr>
          <a:xfrm>
            <a:off x="6096000" y="1174564"/>
            <a:ext cx="3600000" cy="18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Textfeld 6">
            <a:extLst>
              <a:ext uri="{FF2B5EF4-FFF2-40B4-BE49-F238E27FC236}">
                <a16:creationId xmlns:a16="http://schemas.microsoft.com/office/drawing/2014/main" id="{1092E013-C7DA-48AF-932E-3204B5E89D9B}"/>
              </a:ext>
            </a:extLst>
          </p:cNvPr>
          <p:cNvSpPr txBox="1"/>
          <p:nvPr/>
        </p:nvSpPr>
        <p:spPr>
          <a:xfrm>
            <a:off x="390616" y="1354564"/>
            <a:ext cx="5522699" cy="5503436"/>
          </a:xfrm>
          <a:prstGeom prst="rect">
            <a:avLst/>
          </a:prstGeom>
          <a:noFill/>
        </p:spPr>
        <p:txBody>
          <a:bodyPr wrap="square" lIns="0" tIns="0" rIns="0" bIns="0" rtlCol="0">
            <a:noAutofit/>
          </a:bodyPr>
          <a:lstStyle/>
          <a:p>
            <a:pPr marL="0" marR="0" lvl="0" indent="0" algn="ctr" defTabSz="360000" rtl="0" eaLnBrk="1" fontAlgn="auto" latinLnBrk="0" hangingPunct="1">
              <a:spcBef>
                <a:spcPts val="0"/>
              </a:spcBef>
              <a:spcAft>
                <a:spcPts val="0"/>
              </a:spcAft>
              <a:buClrTx/>
              <a:buSzTx/>
              <a:buFontTx/>
              <a:buNone/>
              <a:tabLst/>
              <a:defRPr/>
            </a:pPr>
            <a:r>
              <a:rPr kumimoji="0" lang="de-DE" sz="240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vor / bis Erledigung</a:t>
            </a:r>
            <a:endParaRPr kumimoji="0" lang="de-DE" sz="24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VA darf nicht</a:t>
            </a:r>
            <a:r>
              <a:rPr kumimoji="0" lang="de-DE" sz="2400" b="0" i="0" u="sng"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unanfechtbar sein</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d.h. 	Erledigung in offener Widerspruchs-/</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Klagefrist (</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70, 74, 58 II</a:t>
            </a:r>
            <a:r>
              <a:rPr lang="de-DE" sz="2400" dirty="0">
                <a:solidFill>
                  <a:prstClr val="black"/>
                </a:solidFill>
                <a:latin typeface="Arial" panose="020B0604020202020204" pitchFamily="34" charset="0"/>
                <a:cs typeface="Arial" panose="020B0604020202020204" pitchFamily="34" charset="0"/>
              </a:rPr>
              <a:t> </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VwGO</a:t>
            </a:r>
            <a:r>
              <a:rPr lang="de-DE" sz="2400" dirty="0">
                <a:solidFill>
                  <a:prstClr val="black"/>
                </a:solidFill>
                <a:latin typeface="Arial" panose="020B0604020202020204" pitchFamily="34" charset="0"/>
                <a:cs typeface="Arial" panose="020B0604020202020204" pitchFamily="34" charset="0"/>
              </a:rPr>
              <a:t>) </a:t>
            </a:r>
          </a:p>
          <a:p>
            <a:pPr lvl="0" defTabSz="360000"/>
            <a:endParaRPr lang="de-DE" sz="2400" dirty="0">
              <a:solidFill>
                <a:prstClr val="black"/>
              </a:solidFill>
              <a:latin typeface="Arial" panose="020B0604020202020204" pitchFamily="34" charset="0"/>
              <a:cs typeface="Arial" panose="020B0604020202020204" pitchFamily="34" charset="0"/>
            </a:endParaRPr>
          </a:p>
          <a:p>
            <a:pPr lvl="0" defTabSz="360000"/>
            <a:r>
              <a:rPr lang="de-DE" sz="2400" dirty="0">
                <a:solidFill>
                  <a:prstClr val="black"/>
                </a:solidFill>
                <a:latin typeface="Arial" panose="020B0604020202020204" pitchFamily="34" charset="0"/>
                <a:cs typeface="Arial" panose="020B0604020202020204" pitchFamily="34" charset="0"/>
              </a:rPr>
              <a:t>→ </a:t>
            </a:r>
            <a:r>
              <a:rPr lang="de-DE" sz="2400" u="sng" dirty="0">
                <a:solidFill>
                  <a:prstClr val="black"/>
                </a:solidFill>
                <a:latin typeface="Arial" panose="020B0604020202020204" pitchFamily="34" charset="0"/>
                <a:cs typeface="Arial" panose="020B0604020202020204" pitchFamily="34" charset="0"/>
              </a:rPr>
              <a:t>Widerspruchsfrist</a:t>
            </a:r>
            <a:r>
              <a:rPr lang="de-DE" sz="2400" dirty="0">
                <a:solidFill>
                  <a:prstClr val="black"/>
                </a:solidFill>
                <a:latin typeface="Arial" panose="020B0604020202020204" pitchFamily="34" charset="0"/>
                <a:cs typeface="Arial" panose="020B0604020202020204" pitchFamily="34" charset="0"/>
              </a:rPr>
              <a:t>: an sich im Juli ab-	gelaufen, aber „Heilung“ durch sach-	</a:t>
            </a:r>
            <a:r>
              <a:rPr lang="de-DE" sz="2400" dirty="0" err="1">
                <a:solidFill>
                  <a:prstClr val="black"/>
                </a:solidFill>
                <a:latin typeface="Arial" panose="020B0604020202020204" pitchFamily="34" charset="0"/>
                <a:cs typeface="Arial" panose="020B0604020202020204" pitchFamily="34" charset="0"/>
              </a:rPr>
              <a:t>liche</a:t>
            </a:r>
            <a:r>
              <a:rPr lang="de-DE" sz="2400" dirty="0">
                <a:solidFill>
                  <a:prstClr val="black"/>
                </a:solidFill>
                <a:latin typeface="Arial" panose="020B0604020202020204" pitchFamily="34" charset="0"/>
                <a:cs typeface="Arial" panose="020B0604020202020204" pitchFamily="34" charset="0"/>
              </a:rPr>
              <a:t> Erwägungen im Widerspruchs-	bescheid im August (</a:t>
            </a:r>
            <a:r>
              <a:rPr lang="de-DE" sz="2400" dirty="0" err="1">
                <a:solidFill>
                  <a:prstClr val="black"/>
                </a:solidFill>
                <a:latin typeface="Arial" panose="020B0604020202020204" pitchFamily="34" charset="0"/>
                <a:cs typeface="Arial" panose="020B0604020202020204" pitchFamily="34" charset="0"/>
              </a:rPr>
              <a:t>hM</a:t>
            </a:r>
            <a:r>
              <a:rPr lang="de-DE" sz="2400" dirty="0">
                <a:solidFill>
                  <a:prstClr val="black"/>
                </a:solidFill>
                <a:latin typeface="Arial" panose="020B0604020202020204" pitchFamily="34" charset="0"/>
                <a:cs typeface="Arial" panose="020B0604020202020204" pitchFamily="34" charset="0"/>
              </a:rPr>
              <a:t>)</a:t>
            </a:r>
          </a:p>
          <a:p>
            <a:pPr lvl="0" defTabSz="360000"/>
            <a:endParaRPr lang="de-DE" sz="2400" dirty="0">
              <a:solidFill>
                <a:prstClr val="black"/>
              </a:solidFill>
              <a:latin typeface="Arial" panose="020B0604020202020204" pitchFamily="34" charset="0"/>
              <a:cs typeface="Arial" panose="020B0604020202020204" pitchFamily="34" charset="0"/>
            </a:endParaRPr>
          </a:p>
          <a:p>
            <a:pPr marL="0" marR="0" lvl="0" indent="0" algn="l" defTabSz="360000" rtl="0" eaLnBrk="1" fontAlgn="auto" latinLnBrk="0" hangingPunct="1">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Klagefrist</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bei </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Erledigung (31.8.) noch 	offen, d.h. </a:t>
            </a:r>
            <a:r>
              <a:rPr kumimoji="0" lang="de-DE" sz="2400" b="0" i="0" u="none" strike="noStrike" kern="1200" cap="none" spc="0" normalizeH="0" noProof="0" dirty="0" err="1">
                <a:ln>
                  <a:noFill/>
                </a:ln>
                <a:solidFill>
                  <a:prstClr val="black"/>
                </a:solidFill>
                <a:effectLst/>
                <a:uLnTx/>
                <a:uFillTx/>
                <a:latin typeface="Arial" panose="020B0604020202020204" pitchFamily="34" charset="0"/>
                <a:ea typeface="+mn-ea"/>
                <a:cs typeface="Arial" panose="020B0604020202020204" pitchFamily="34" charset="0"/>
              </a:rPr>
              <a:t>VerpflKl</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wäre zulässig 	gewesen</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8" name="Textfeld 7">
            <a:extLst>
              <a:ext uri="{FF2B5EF4-FFF2-40B4-BE49-F238E27FC236}">
                <a16:creationId xmlns:a16="http://schemas.microsoft.com/office/drawing/2014/main" id="{2E0BE71C-50B8-4C61-BF97-5AE2ABC2CF69}"/>
              </a:ext>
            </a:extLst>
          </p:cNvPr>
          <p:cNvSpPr txBox="1"/>
          <p:nvPr/>
        </p:nvSpPr>
        <p:spPr>
          <a:xfrm>
            <a:off x="6323859" y="1354564"/>
            <a:ext cx="5181601" cy="5503436"/>
          </a:xfrm>
          <a:prstGeom prst="rect">
            <a:avLst/>
          </a:prstGeom>
          <a:noFill/>
        </p:spPr>
        <p:txBody>
          <a:bodyPr wrap="square" lIns="0" tIns="0" rIns="0" bIns="0" rtlCol="0">
            <a:noAutofit/>
          </a:bodyPr>
          <a:lstStyle/>
          <a:p>
            <a:pPr marL="0" marR="0" lvl="0" indent="0" algn="ctr" defTabSz="360000" rtl="0" eaLnBrk="1" fontAlgn="auto" latinLnBrk="0" hangingPunct="1">
              <a:spcBef>
                <a:spcPts val="0"/>
              </a:spcBef>
              <a:spcAft>
                <a:spcPts val="0"/>
              </a:spcAft>
              <a:buClrTx/>
              <a:buSzTx/>
              <a:buFontTx/>
              <a:buNone/>
              <a:tabLst/>
              <a:defRPr/>
            </a:pPr>
            <a:r>
              <a:rPr kumimoji="0" lang="de-DE" sz="240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nach / ab Erledigung</a:t>
            </a:r>
            <a:endParaRPr kumimoji="0" lang="de-DE" sz="24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a:t>
            </a:r>
            <a:r>
              <a:rPr lang="de-DE" sz="2400" dirty="0">
                <a:solidFill>
                  <a:prstClr val="black"/>
                </a:solidFill>
                <a:latin typeface="Arial" panose="020B0604020202020204" pitchFamily="34" charset="0"/>
                <a:cs typeface="Arial" panose="020B0604020202020204" pitchFamily="34" charset="0"/>
              </a:rPr>
              <a:t>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68 VwGO analog (-)</a:t>
            </a:r>
          </a:p>
          <a:p>
            <a:pPr marL="0" marR="0" lvl="0" indent="0" algn="l" defTabSz="360000" rtl="0" eaLnBrk="1" fontAlgn="auto" latinLnBrk="0" hangingPunct="1">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VA unwirksam (§ 43 II VwVfG)</a:t>
            </a:r>
          </a:p>
          <a:p>
            <a:pPr marL="0" marR="0" lvl="0" indent="0" algn="l" defTabSz="360000" rtl="0" eaLnBrk="1" fontAlgn="auto" latinLnBrk="0" hangingPunct="1">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Selbstkontrolle der Verwaltung</a:t>
            </a:r>
            <a:r>
              <a:rPr lang="de-DE" sz="2400" dirty="0">
                <a:solidFill>
                  <a:prstClr val="black"/>
                </a:solidFill>
                <a:latin typeface="Arial" panose="020B0604020202020204" pitchFamily="34" charset="0"/>
                <a:cs typeface="Arial" panose="020B0604020202020204" pitchFamily="34" charset="0"/>
              </a:rPr>
              <a:t>	</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(Art. 20 III GG) ist unmöglich</a:t>
            </a:r>
          </a:p>
          <a:p>
            <a:pPr marL="0" marR="0" lvl="0" indent="0" algn="l" defTabSz="360000" rtl="0" eaLnBrk="1" fontAlgn="auto" latinLnBrk="0" hangingPunct="1">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a:t>
            </a:r>
            <a:r>
              <a:rPr lang="de-DE" sz="2400" dirty="0">
                <a:solidFill>
                  <a:prstClr val="black"/>
                </a:solidFill>
                <a:latin typeface="Arial" panose="020B0604020202020204" pitchFamily="34" charset="0"/>
                <a:cs typeface="Arial" panose="020B0604020202020204" pitchFamily="34" charset="0"/>
              </a:rPr>
              <a:t>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74 VwGO analog (-)</a:t>
            </a:r>
          </a:p>
          <a:p>
            <a:pPr marL="0" marR="0" lvl="0" indent="0" algn="l" defTabSz="360000" rtl="0" eaLnBrk="1" fontAlgn="auto" latinLnBrk="0" hangingPunct="1">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unwirksamer VA kann nicht</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bestandskräftig werden</a:t>
            </a:r>
          </a:p>
          <a:p>
            <a:pPr marL="0" marR="0" lvl="0" indent="0" algn="l" defTabSz="360000" rtl="0" eaLnBrk="1" fontAlgn="auto" latinLnBrk="0" hangingPunct="1">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a:t>
            </a:r>
            <a:r>
              <a:rPr kumimoji="0" lang="de-DE"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FFKl</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ist (vom Tenor her) Unter-			fall der </a:t>
            </a:r>
            <a:r>
              <a:rPr kumimoji="0" lang="de-DE"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FKl</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(nicht der </a:t>
            </a:r>
            <a:r>
              <a:rPr kumimoji="0" lang="de-DE"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VerpflKl</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die </a:t>
            </a:r>
            <a:r>
              <a:rPr kumimoji="0" lang="de-DE"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grds</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nicht fristgebunden ist 			(außer: § 47 II 1 VwGO)</a:t>
            </a:r>
          </a:p>
        </p:txBody>
      </p:sp>
      <p:cxnSp>
        <p:nvCxnSpPr>
          <p:cNvPr id="9" name="Gerade Verbindung mit Pfeil 8">
            <a:extLst>
              <a:ext uri="{FF2B5EF4-FFF2-40B4-BE49-F238E27FC236}">
                <a16:creationId xmlns:a16="http://schemas.microsoft.com/office/drawing/2014/main" id="{A59DDFA0-5802-4191-86A2-8CC3DFAA867C}"/>
              </a:ext>
            </a:extLst>
          </p:cNvPr>
          <p:cNvCxnSpPr>
            <a:cxnSpLocks/>
          </p:cNvCxnSpPr>
          <p:nvPr/>
        </p:nvCxnSpPr>
        <p:spPr>
          <a:xfrm>
            <a:off x="6096000" y="153947"/>
            <a:ext cx="0" cy="54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Gerade Verbindung mit Pfeil 9">
            <a:extLst>
              <a:ext uri="{FF2B5EF4-FFF2-40B4-BE49-F238E27FC236}">
                <a16:creationId xmlns:a16="http://schemas.microsoft.com/office/drawing/2014/main" id="{B92A8E4A-AC58-4783-A405-396460FAD0B7}"/>
              </a:ext>
            </a:extLst>
          </p:cNvPr>
          <p:cNvCxnSpPr>
            <a:cxnSpLocks/>
          </p:cNvCxnSpPr>
          <p:nvPr/>
        </p:nvCxnSpPr>
        <p:spPr>
          <a:xfrm>
            <a:off x="2491690" y="3285000"/>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Gerade Verbindung mit Pfeil 10">
            <a:extLst>
              <a:ext uri="{FF2B5EF4-FFF2-40B4-BE49-F238E27FC236}">
                <a16:creationId xmlns:a16="http://schemas.microsoft.com/office/drawing/2014/main" id="{F9B31D45-5790-41E2-BB24-78438F78677A}"/>
              </a:ext>
            </a:extLst>
          </p:cNvPr>
          <p:cNvCxnSpPr>
            <a:cxnSpLocks/>
          </p:cNvCxnSpPr>
          <p:nvPr/>
        </p:nvCxnSpPr>
        <p:spPr>
          <a:xfrm>
            <a:off x="2496000" y="5051656"/>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Gerade Verbindung mit Pfeil 11">
            <a:extLst>
              <a:ext uri="{FF2B5EF4-FFF2-40B4-BE49-F238E27FC236}">
                <a16:creationId xmlns:a16="http://schemas.microsoft.com/office/drawing/2014/main" id="{BAF7C34E-3B91-4290-B6C6-D3C5BED441B9}"/>
              </a:ext>
            </a:extLst>
          </p:cNvPr>
          <p:cNvCxnSpPr>
            <a:cxnSpLocks/>
          </p:cNvCxnSpPr>
          <p:nvPr/>
        </p:nvCxnSpPr>
        <p:spPr>
          <a:xfrm>
            <a:off x="9706252" y="3573000"/>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Gerade Verbindung mit Pfeil 12">
            <a:extLst>
              <a:ext uri="{FF2B5EF4-FFF2-40B4-BE49-F238E27FC236}">
                <a16:creationId xmlns:a16="http://schemas.microsoft.com/office/drawing/2014/main" id="{AFDD08B5-3A43-45E0-9009-A54976C89114}"/>
              </a:ext>
            </a:extLst>
          </p:cNvPr>
          <p:cNvCxnSpPr>
            <a:cxnSpLocks/>
          </p:cNvCxnSpPr>
          <p:nvPr/>
        </p:nvCxnSpPr>
        <p:spPr>
          <a:xfrm>
            <a:off x="2496000" y="1790497"/>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Gerade Verbindung mit Pfeil 13">
            <a:extLst>
              <a:ext uri="{FF2B5EF4-FFF2-40B4-BE49-F238E27FC236}">
                <a16:creationId xmlns:a16="http://schemas.microsoft.com/office/drawing/2014/main" id="{FA1666A9-E9A9-42BC-975A-D0C2F29D702E}"/>
              </a:ext>
            </a:extLst>
          </p:cNvPr>
          <p:cNvCxnSpPr>
            <a:cxnSpLocks/>
          </p:cNvCxnSpPr>
          <p:nvPr/>
        </p:nvCxnSpPr>
        <p:spPr>
          <a:xfrm>
            <a:off x="9696000" y="1770832"/>
            <a:ext cx="0" cy="288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5" name="Grafik 14">
            <a:extLst>
              <a:ext uri="{FF2B5EF4-FFF2-40B4-BE49-F238E27FC236}">
                <a16:creationId xmlns:a16="http://schemas.microsoft.com/office/drawing/2014/main" id="{E220CE27-8E1F-F174-D134-38038AC07A86}"/>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10473397" y="1"/>
            <a:ext cx="1718601" cy="874262"/>
          </a:xfrm>
          <a:prstGeom prst="rect">
            <a:avLst/>
          </a:prstGeom>
        </p:spPr>
      </p:pic>
      <p:sp>
        <p:nvSpPr>
          <p:cNvPr id="19" name="Rechteck 18">
            <a:extLst>
              <a:ext uri="{FF2B5EF4-FFF2-40B4-BE49-F238E27FC236}">
                <a16:creationId xmlns:a16="http://schemas.microsoft.com/office/drawing/2014/main" id="{D94B4D00-A803-B6A0-FE8B-B225D8274999}"/>
              </a:ext>
            </a:extLst>
          </p:cNvPr>
          <p:cNvSpPr/>
          <p:nvPr/>
        </p:nvSpPr>
        <p:spPr>
          <a:xfrm>
            <a:off x="0" y="102357"/>
            <a:ext cx="1955409" cy="629163"/>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400" dirty="0"/>
              <a:t>Verwaltungsrecht AT</a:t>
            </a:r>
          </a:p>
          <a:p>
            <a:pPr algn="ctr"/>
            <a:r>
              <a:rPr lang="de-DE" sz="1400" dirty="0"/>
              <a:t>FALL 14</a:t>
            </a:r>
          </a:p>
        </p:txBody>
      </p:sp>
    </p:spTree>
    <p:extLst>
      <p:ext uri="{BB962C8B-B14F-4D97-AF65-F5344CB8AC3E}">
        <p14:creationId xmlns:p14="http://schemas.microsoft.com/office/powerpoint/2010/main" val="217649188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1000"/>
                                        <p:tgtEl>
                                          <p:spTgt spid="7">
                                            <p:txEl>
                                              <p:pRg st="0" end="0"/>
                                            </p:txEl>
                                          </p:spTgt>
                                        </p:tgtEl>
                                      </p:cBhvr>
                                    </p:animEffect>
                                    <p:anim calcmode="lin" valueType="num">
                                      <p:cBhvr>
                                        <p:cTn id="13"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7">
                                            <p:txEl>
                                              <p:pRg st="2" end="2"/>
                                            </p:txEl>
                                          </p:spTgt>
                                        </p:tgtEl>
                                        <p:attrNameLst>
                                          <p:attrName>style.visibility</p:attrName>
                                        </p:attrNameLst>
                                      </p:cBhvr>
                                      <p:to>
                                        <p:strVal val="visible"/>
                                      </p:to>
                                    </p:set>
                                    <p:animEffect transition="in" filter="fade">
                                      <p:cBhvr>
                                        <p:cTn id="24" dur="1000"/>
                                        <p:tgtEl>
                                          <p:spTgt spid="7">
                                            <p:txEl>
                                              <p:pRg st="2" end="2"/>
                                            </p:txEl>
                                          </p:spTgt>
                                        </p:tgtEl>
                                      </p:cBhvr>
                                    </p:animEffect>
                                    <p:anim calcmode="lin" valueType="num">
                                      <p:cBhvr>
                                        <p:cTn id="25"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7">
                                            <p:txEl>
                                              <p:pRg st="4" end="4"/>
                                            </p:txEl>
                                          </p:spTgt>
                                        </p:tgtEl>
                                        <p:attrNameLst>
                                          <p:attrName>style.visibility</p:attrName>
                                        </p:attrNameLst>
                                      </p:cBhvr>
                                      <p:to>
                                        <p:strVal val="visible"/>
                                      </p:to>
                                    </p:set>
                                    <p:animEffect transition="in" filter="fade">
                                      <p:cBhvr>
                                        <p:cTn id="36" dur="1000"/>
                                        <p:tgtEl>
                                          <p:spTgt spid="7">
                                            <p:txEl>
                                              <p:pRg st="4" end="4"/>
                                            </p:txEl>
                                          </p:spTgt>
                                        </p:tgtEl>
                                      </p:cBhvr>
                                    </p:animEffect>
                                    <p:anim calcmode="lin" valueType="num">
                                      <p:cBhvr>
                                        <p:cTn id="37"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38"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1000"/>
                                        <p:tgtEl>
                                          <p:spTgt spid="11"/>
                                        </p:tgtEl>
                                      </p:cBhvr>
                                    </p:animEffect>
                                    <p:anim calcmode="lin" valueType="num">
                                      <p:cBhvr>
                                        <p:cTn id="44" dur="1000" fill="hold"/>
                                        <p:tgtEl>
                                          <p:spTgt spid="11"/>
                                        </p:tgtEl>
                                        <p:attrNameLst>
                                          <p:attrName>ppt_x</p:attrName>
                                        </p:attrNameLst>
                                      </p:cBhvr>
                                      <p:tavLst>
                                        <p:tav tm="0">
                                          <p:val>
                                            <p:strVal val="#ppt_x"/>
                                          </p:val>
                                        </p:tav>
                                        <p:tav tm="100000">
                                          <p:val>
                                            <p:strVal val="#ppt_x"/>
                                          </p:val>
                                        </p:tav>
                                      </p:tavLst>
                                    </p:anim>
                                    <p:anim calcmode="lin" valueType="num">
                                      <p:cBhvr>
                                        <p:cTn id="45" dur="1000" fill="hold"/>
                                        <p:tgtEl>
                                          <p:spTgt spid="11"/>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7">
                                            <p:txEl>
                                              <p:pRg st="6" end="6"/>
                                            </p:txEl>
                                          </p:spTgt>
                                        </p:tgtEl>
                                        <p:attrNameLst>
                                          <p:attrName>style.visibility</p:attrName>
                                        </p:attrNameLst>
                                      </p:cBhvr>
                                      <p:to>
                                        <p:strVal val="visible"/>
                                      </p:to>
                                    </p:set>
                                    <p:animEffect transition="in" filter="fade">
                                      <p:cBhvr>
                                        <p:cTn id="48" dur="1000"/>
                                        <p:tgtEl>
                                          <p:spTgt spid="7">
                                            <p:txEl>
                                              <p:pRg st="6" end="6"/>
                                            </p:txEl>
                                          </p:spTgt>
                                        </p:tgtEl>
                                      </p:cBhvr>
                                    </p:animEffect>
                                    <p:anim calcmode="lin" valueType="num">
                                      <p:cBhvr>
                                        <p:cTn id="49"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50"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fade">
                                      <p:cBhvr>
                                        <p:cTn id="55" dur="1000"/>
                                        <p:tgtEl>
                                          <p:spTgt spid="6"/>
                                        </p:tgtEl>
                                      </p:cBhvr>
                                    </p:animEffect>
                                    <p:anim calcmode="lin" valueType="num">
                                      <p:cBhvr>
                                        <p:cTn id="56" dur="1000" fill="hold"/>
                                        <p:tgtEl>
                                          <p:spTgt spid="6"/>
                                        </p:tgtEl>
                                        <p:attrNameLst>
                                          <p:attrName>ppt_x</p:attrName>
                                        </p:attrNameLst>
                                      </p:cBhvr>
                                      <p:tavLst>
                                        <p:tav tm="0">
                                          <p:val>
                                            <p:strVal val="#ppt_x"/>
                                          </p:val>
                                        </p:tav>
                                        <p:tav tm="100000">
                                          <p:val>
                                            <p:strVal val="#ppt_x"/>
                                          </p:val>
                                        </p:tav>
                                      </p:tavLst>
                                    </p:anim>
                                    <p:anim calcmode="lin" valueType="num">
                                      <p:cBhvr>
                                        <p:cTn id="57" dur="1000" fill="hold"/>
                                        <p:tgtEl>
                                          <p:spTgt spid="6"/>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8">
                                            <p:txEl>
                                              <p:pRg st="0" end="0"/>
                                            </p:txEl>
                                          </p:spTgt>
                                        </p:tgtEl>
                                        <p:attrNameLst>
                                          <p:attrName>style.visibility</p:attrName>
                                        </p:attrNameLst>
                                      </p:cBhvr>
                                      <p:to>
                                        <p:strVal val="visible"/>
                                      </p:to>
                                    </p:set>
                                    <p:animEffect transition="in" filter="fade">
                                      <p:cBhvr>
                                        <p:cTn id="60" dur="1000"/>
                                        <p:tgtEl>
                                          <p:spTgt spid="8">
                                            <p:txEl>
                                              <p:pRg st="0" end="0"/>
                                            </p:txEl>
                                          </p:spTgt>
                                        </p:tgtEl>
                                      </p:cBhvr>
                                    </p:animEffect>
                                    <p:anim calcmode="lin" valueType="num">
                                      <p:cBhvr>
                                        <p:cTn id="61"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62"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fade">
                                      <p:cBhvr>
                                        <p:cTn id="67" dur="1000"/>
                                        <p:tgtEl>
                                          <p:spTgt spid="14"/>
                                        </p:tgtEl>
                                      </p:cBhvr>
                                    </p:animEffect>
                                    <p:anim calcmode="lin" valueType="num">
                                      <p:cBhvr>
                                        <p:cTn id="68" dur="1000" fill="hold"/>
                                        <p:tgtEl>
                                          <p:spTgt spid="14"/>
                                        </p:tgtEl>
                                        <p:attrNameLst>
                                          <p:attrName>ppt_x</p:attrName>
                                        </p:attrNameLst>
                                      </p:cBhvr>
                                      <p:tavLst>
                                        <p:tav tm="0">
                                          <p:val>
                                            <p:strVal val="#ppt_x"/>
                                          </p:val>
                                        </p:tav>
                                        <p:tav tm="100000">
                                          <p:val>
                                            <p:strVal val="#ppt_x"/>
                                          </p:val>
                                        </p:tav>
                                      </p:tavLst>
                                    </p:anim>
                                    <p:anim calcmode="lin" valueType="num">
                                      <p:cBhvr>
                                        <p:cTn id="69" dur="1000" fill="hold"/>
                                        <p:tgtEl>
                                          <p:spTgt spid="14"/>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8">
                                            <p:txEl>
                                              <p:pRg st="2" end="2"/>
                                            </p:txEl>
                                          </p:spTgt>
                                        </p:tgtEl>
                                        <p:attrNameLst>
                                          <p:attrName>style.visibility</p:attrName>
                                        </p:attrNameLst>
                                      </p:cBhvr>
                                      <p:to>
                                        <p:strVal val="visible"/>
                                      </p:to>
                                    </p:set>
                                    <p:animEffect transition="in" filter="fade">
                                      <p:cBhvr>
                                        <p:cTn id="72" dur="1000"/>
                                        <p:tgtEl>
                                          <p:spTgt spid="8">
                                            <p:txEl>
                                              <p:pRg st="2" end="2"/>
                                            </p:txEl>
                                          </p:spTgt>
                                        </p:tgtEl>
                                      </p:cBhvr>
                                    </p:animEffect>
                                    <p:anim calcmode="lin" valueType="num">
                                      <p:cBhvr>
                                        <p:cTn id="73"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74"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nodeType="clickEffect">
                                  <p:stCondLst>
                                    <p:cond delay="0"/>
                                  </p:stCondLst>
                                  <p:childTnLst>
                                    <p:set>
                                      <p:cBhvr>
                                        <p:cTn id="78" dur="1" fill="hold">
                                          <p:stCondLst>
                                            <p:cond delay="0"/>
                                          </p:stCondLst>
                                        </p:cTn>
                                        <p:tgtEl>
                                          <p:spTgt spid="8">
                                            <p:txEl>
                                              <p:pRg st="3" end="3"/>
                                            </p:txEl>
                                          </p:spTgt>
                                        </p:tgtEl>
                                        <p:attrNameLst>
                                          <p:attrName>style.visibility</p:attrName>
                                        </p:attrNameLst>
                                      </p:cBhvr>
                                      <p:to>
                                        <p:strVal val="visible"/>
                                      </p:to>
                                    </p:set>
                                    <p:animEffect transition="in" filter="fade">
                                      <p:cBhvr>
                                        <p:cTn id="79" dur="1000"/>
                                        <p:tgtEl>
                                          <p:spTgt spid="8">
                                            <p:txEl>
                                              <p:pRg st="3" end="3"/>
                                            </p:txEl>
                                          </p:spTgt>
                                        </p:tgtEl>
                                      </p:cBhvr>
                                    </p:animEffect>
                                    <p:anim calcmode="lin" valueType="num">
                                      <p:cBhvr>
                                        <p:cTn id="80"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81" dur="1000" fill="hold"/>
                                        <p:tgtEl>
                                          <p:spTgt spid="8">
                                            <p:txEl>
                                              <p:pRg st="3" end="3"/>
                                            </p:txEl>
                                          </p:spTgt>
                                        </p:tgtEl>
                                        <p:attrNameLst>
                                          <p:attrName>ppt_y</p:attrName>
                                        </p:attrNameLst>
                                      </p:cBhvr>
                                      <p:tavLst>
                                        <p:tav tm="0">
                                          <p:val>
                                            <p:strVal val="#ppt_y+.1"/>
                                          </p:val>
                                        </p:tav>
                                        <p:tav tm="100000">
                                          <p:val>
                                            <p:strVal val="#ppt_y"/>
                                          </p:val>
                                        </p:tav>
                                      </p:tavLst>
                                    </p:anim>
                                  </p:childTnLst>
                                </p:cTn>
                              </p:par>
                              <p:par>
                                <p:cTn id="82" presetID="42" presetClass="entr" presetSubtype="0" fill="hold" nodeType="withEffect">
                                  <p:stCondLst>
                                    <p:cond delay="0"/>
                                  </p:stCondLst>
                                  <p:childTnLst>
                                    <p:set>
                                      <p:cBhvr>
                                        <p:cTn id="83" dur="1" fill="hold">
                                          <p:stCondLst>
                                            <p:cond delay="0"/>
                                          </p:stCondLst>
                                        </p:cTn>
                                        <p:tgtEl>
                                          <p:spTgt spid="8">
                                            <p:txEl>
                                              <p:pRg st="4" end="4"/>
                                            </p:txEl>
                                          </p:spTgt>
                                        </p:tgtEl>
                                        <p:attrNameLst>
                                          <p:attrName>style.visibility</p:attrName>
                                        </p:attrNameLst>
                                      </p:cBhvr>
                                      <p:to>
                                        <p:strVal val="visible"/>
                                      </p:to>
                                    </p:set>
                                    <p:animEffect transition="in" filter="fade">
                                      <p:cBhvr>
                                        <p:cTn id="84" dur="1000"/>
                                        <p:tgtEl>
                                          <p:spTgt spid="8">
                                            <p:txEl>
                                              <p:pRg st="4" end="4"/>
                                            </p:txEl>
                                          </p:spTgt>
                                        </p:tgtEl>
                                      </p:cBhvr>
                                    </p:animEffect>
                                    <p:anim calcmode="lin" valueType="num">
                                      <p:cBhvr>
                                        <p:cTn id="85"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86"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nodeType="clickEffect">
                                  <p:stCondLst>
                                    <p:cond delay="0"/>
                                  </p:stCondLst>
                                  <p:childTnLst>
                                    <p:set>
                                      <p:cBhvr>
                                        <p:cTn id="90" dur="1" fill="hold">
                                          <p:stCondLst>
                                            <p:cond delay="0"/>
                                          </p:stCondLst>
                                        </p:cTn>
                                        <p:tgtEl>
                                          <p:spTgt spid="12"/>
                                        </p:tgtEl>
                                        <p:attrNameLst>
                                          <p:attrName>style.visibility</p:attrName>
                                        </p:attrNameLst>
                                      </p:cBhvr>
                                      <p:to>
                                        <p:strVal val="visible"/>
                                      </p:to>
                                    </p:set>
                                    <p:animEffect transition="in" filter="fade">
                                      <p:cBhvr>
                                        <p:cTn id="91" dur="1000"/>
                                        <p:tgtEl>
                                          <p:spTgt spid="12"/>
                                        </p:tgtEl>
                                      </p:cBhvr>
                                    </p:animEffect>
                                    <p:anim calcmode="lin" valueType="num">
                                      <p:cBhvr>
                                        <p:cTn id="92" dur="1000" fill="hold"/>
                                        <p:tgtEl>
                                          <p:spTgt spid="12"/>
                                        </p:tgtEl>
                                        <p:attrNameLst>
                                          <p:attrName>ppt_x</p:attrName>
                                        </p:attrNameLst>
                                      </p:cBhvr>
                                      <p:tavLst>
                                        <p:tav tm="0">
                                          <p:val>
                                            <p:strVal val="#ppt_x"/>
                                          </p:val>
                                        </p:tav>
                                        <p:tav tm="100000">
                                          <p:val>
                                            <p:strVal val="#ppt_x"/>
                                          </p:val>
                                        </p:tav>
                                      </p:tavLst>
                                    </p:anim>
                                    <p:anim calcmode="lin" valueType="num">
                                      <p:cBhvr>
                                        <p:cTn id="93" dur="1000" fill="hold"/>
                                        <p:tgtEl>
                                          <p:spTgt spid="12"/>
                                        </p:tgtEl>
                                        <p:attrNameLst>
                                          <p:attrName>ppt_y</p:attrName>
                                        </p:attrNameLst>
                                      </p:cBhvr>
                                      <p:tavLst>
                                        <p:tav tm="0">
                                          <p:val>
                                            <p:strVal val="#ppt_y+.1"/>
                                          </p:val>
                                        </p:tav>
                                        <p:tav tm="100000">
                                          <p:val>
                                            <p:strVal val="#ppt_y"/>
                                          </p:val>
                                        </p:tav>
                                      </p:tavLst>
                                    </p:anim>
                                  </p:childTnLst>
                                </p:cTn>
                              </p:par>
                              <p:par>
                                <p:cTn id="94" presetID="42" presetClass="entr" presetSubtype="0" fill="hold" nodeType="withEffect">
                                  <p:stCondLst>
                                    <p:cond delay="0"/>
                                  </p:stCondLst>
                                  <p:childTnLst>
                                    <p:set>
                                      <p:cBhvr>
                                        <p:cTn id="95" dur="1" fill="hold">
                                          <p:stCondLst>
                                            <p:cond delay="0"/>
                                          </p:stCondLst>
                                        </p:cTn>
                                        <p:tgtEl>
                                          <p:spTgt spid="8">
                                            <p:txEl>
                                              <p:pRg st="6" end="6"/>
                                            </p:txEl>
                                          </p:spTgt>
                                        </p:tgtEl>
                                        <p:attrNameLst>
                                          <p:attrName>style.visibility</p:attrName>
                                        </p:attrNameLst>
                                      </p:cBhvr>
                                      <p:to>
                                        <p:strVal val="visible"/>
                                      </p:to>
                                    </p:set>
                                    <p:animEffect transition="in" filter="fade">
                                      <p:cBhvr>
                                        <p:cTn id="96" dur="1000"/>
                                        <p:tgtEl>
                                          <p:spTgt spid="8">
                                            <p:txEl>
                                              <p:pRg st="6" end="6"/>
                                            </p:txEl>
                                          </p:spTgt>
                                        </p:tgtEl>
                                      </p:cBhvr>
                                    </p:animEffect>
                                    <p:anim calcmode="lin" valueType="num">
                                      <p:cBhvr>
                                        <p:cTn id="97" dur="1000" fill="hold"/>
                                        <p:tgtEl>
                                          <p:spTgt spid="8">
                                            <p:txEl>
                                              <p:pRg st="6" end="6"/>
                                            </p:txEl>
                                          </p:spTgt>
                                        </p:tgtEl>
                                        <p:attrNameLst>
                                          <p:attrName>ppt_x</p:attrName>
                                        </p:attrNameLst>
                                      </p:cBhvr>
                                      <p:tavLst>
                                        <p:tav tm="0">
                                          <p:val>
                                            <p:strVal val="#ppt_x"/>
                                          </p:val>
                                        </p:tav>
                                        <p:tav tm="100000">
                                          <p:val>
                                            <p:strVal val="#ppt_x"/>
                                          </p:val>
                                        </p:tav>
                                      </p:tavLst>
                                    </p:anim>
                                    <p:anim calcmode="lin" valueType="num">
                                      <p:cBhvr>
                                        <p:cTn id="98" dur="1000" fill="hold"/>
                                        <p:tgtEl>
                                          <p:spTgt spid="8">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42" presetClass="entr" presetSubtype="0" fill="hold" nodeType="clickEffect">
                                  <p:stCondLst>
                                    <p:cond delay="0"/>
                                  </p:stCondLst>
                                  <p:childTnLst>
                                    <p:set>
                                      <p:cBhvr>
                                        <p:cTn id="102" dur="1" fill="hold">
                                          <p:stCondLst>
                                            <p:cond delay="0"/>
                                          </p:stCondLst>
                                        </p:cTn>
                                        <p:tgtEl>
                                          <p:spTgt spid="8">
                                            <p:txEl>
                                              <p:pRg st="7" end="7"/>
                                            </p:txEl>
                                          </p:spTgt>
                                        </p:tgtEl>
                                        <p:attrNameLst>
                                          <p:attrName>style.visibility</p:attrName>
                                        </p:attrNameLst>
                                      </p:cBhvr>
                                      <p:to>
                                        <p:strVal val="visible"/>
                                      </p:to>
                                    </p:set>
                                    <p:animEffect transition="in" filter="fade">
                                      <p:cBhvr>
                                        <p:cTn id="103" dur="1000"/>
                                        <p:tgtEl>
                                          <p:spTgt spid="8">
                                            <p:txEl>
                                              <p:pRg st="7" end="7"/>
                                            </p:txEl>
                                          </p:spTgt>
                                        </p:tgtEl>
                                      </p:cBhvr>
                                    </p:animEffect>
                                    <p:anim calcmode="lin" valueType="num">
                                      <p:cBhvr>
                                        <p:cTn id="104" dur="1000" fill="hold"/>
                                        <p:tgtEl>
                                          <p:spTgt spid="8">
                                            <p:txEl>
                                              <p:pRg st="7" end="7"/>
                                            </p:txEl>
                                          </p:spTgt>
                                        </p:tgtEl>
                                        <p:attrNameLst>
                                          <p:attrName>ppt_x</p:attrName>
                                        </p:attrNameLst>
                                      </p:cBhvr>
                                      <p:tavLst>
                                        <p:tav tm="0">
                                          <p:val>
                                            <p:strVal val="#ppt_x"/>
                                          </p:val>
                                        </p:tav>
                                        <p:tav tm="100000">
                                          <p:val>
                                            <p:strVal val="#ppt_x"/>
                                          </p:val>
                                        </p:tav>
                                      </p:tavLst>
                                    </p:anim>
                                    <p:anim calcmode="lin" valueType="num">
                                      <p:cBhvr>
                                        <p:cTn id="105" dur="1000" fill="hold"/>
                                        <p:tgtEl>
                                          <p:spTgt spid="8">
                                            <p:txEl>
                                              <p:pRg st="7" end="7"/>
                                            </p:txEl>
                                          </p:spTgt>
                                        </p:tgtEl>
                                        <p:attrNameLst>
                                          <p:attrName>ppt_y</p:attrName>
                                        </p:attrNameLst>
                                      </p:cBhvr>
                                      <p:tavLst>
                                        <p:tav tm="0">
                                          <p:val>
                                            <p:strVal val="#ppt_y+.1"/>
                                          </p:val>
                                        </p:tav>
                                        <p:tav tm="100000">
                                          <p:val>
                                            <p:strVal val="#ppt_y"/>
                                          </p:val>
                                        </p:tav>
                                      </p:tavLst>
                                    </p:anim>
                                  </p:childTnLst>
                                </p:cTn>
                              </p:par>
                              <p:par>
                                <p:cTn id="106" presetID="42" presetClass="entr" presetSubtype="0" fill="hold" nodeType="withEffect">
                                  <p:stCondLst>
                                    <p:cond delay="0"/>
                                  </p:stCondLst>
                                  <p:childTnLst>
                                    <p:set>
                                      <p:cBhvr>
                                        <p:cTn id="107" dur="1" fill="hold">
                                          <p:stCondLst>
                                            <p:cond delay="0"/>
                                          </p:stCondLst>
                                        </p:cTn>
                                        <p:tgtEl>
                                          <p:spTgt spid="8">
                                            <p:txEl>
                                              <p:pRg st="8" end="8"/>
                                            </p:txEl>
                                          </p:spTgt>
                                        </p:tgtEl>
                                        <p:attrNameLst>
                                          <p:attrName>style.visibility</p:attrName>
                                        </p:attrNameLst>
                                      </p:cBhvr>
                                      <p:to>
                                        <p:strVal val="visible"/>
                                      </p:to>
                                    </p:set>
                                    <p:animEffect transition="in" filter="fade">
                                      <p:cBhvr>
                                        <p:cTn id="108" dur="1000"/>
                                        <p:tgtEl>
                                          <p:spTgt spid="8">
                                            <p:txEl>
                                              <p:pRg st="8" end="8"/>
                                            </p:txEl>
                                          </p:spTgt>
                                        </p:tgtEl>
                                      </p:cBhvr>
                                    </p:animEffect>
                                    <p:anim calcmode="lin" valueType="num">
                                      <p:cBhvr>
                                        <p:cTn id="109" dur="1000" fill="hold"/>
                                        <p:tgtEl>
                                          <p:spTgt spid="8">
                                            <p:txEl>
                                              <p:pRg st="8" end="8"/>
                                            </p:txEl>
                                          </p:spTgt>
                                        </p:tgtEl>
                                        <p:attrNameLst>
                                          <p:attrName>ppt_x</p:attrName>
                                        </p:attrNameLst>
                                      </p:cBhvr>
                                      <p:tavLst>
                                        <p:tav tm="0">
                                          <p:val>
                                            <p:strVal val="#ppt_x"/>
                                          </p:val>
                                        </p:tav>
                                        <p:tav tm="100000">
                                          <p:val>
                                            <p:strVal val="#ppt_x"/>
                                          </p:val>
                                        </p:tav>
                                      </p:tavLst>
                                    </p:anim>
                                    <p:anim calcmode="lin" valueType="num">
                                      <p:cBhvr>
                                        <p:cTn id="110" dur="1000" fill="hold"/>
                                        <p:tgtEl>
                                          <p:spTgt spid="8">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98424" cy="6389011"/>
          </a:xfrm>
          <a:prstGeom prst="rect">
            <a:avLst/>
          </a:prstGeom>
          <a:noFill/>
        </p:spPr>
        <p:txBody>
          <a:bodyPr wrap="square" lIns="180000" tIns="180000" rIns="180000" bIns="180000" rtlCol="0">
            <a:spAutoFit/>
          </a:bodyPr>
          <a:lstStyle/>
          <a:p>
            <a:pPr defTabSz="360000">
              <a:lnSpc>
                <a:spcPct val="150000"/>
              </a:lnSpc>
            </a:pPr>
            <a:r>
              <a:rPr lang="de-DE" sz="2400" b="1" dirty="0">
                <a:latin typeface="Arial" panose="020B0604020202020204" pitchFamily="34" charset="0"/>
                <a:cs typeface="Arial" panose="020B0604020202020204" pitchFamily="34" charset="0"/>
              </a:rPr>
              <a:t>B.		Begründetheit</a:t>
            </a:r>
          </a:p>
          <a:p>
            <a:pPr defTabSz="360000">
              <a:lnSpc>
                <a:spcPct val="150000"/>
              </a:lnSpc>
            </a:pPr>
            <a:r>
              <a:rPr lang="de-DE" sz="2400" dirty="0">
                <a:latin typeface="Arial" panose="020B0604020202020204" pitchFamily="34" charset="0"/>
                <a:cs typeface="Arial" panose="020B0604020202020204" pitchFamily="34" charset="0"/>
              </a:rPr>
              <a:t>		(+), soweit		→ Ablehnung des VA rechtswidrig </a:t>
            </a:r>
            <a:r>
              <a:rPr lang="de-DE" sz="2400" u="sng" dirty="0">
                <a:latin typeface="Arial" panose="020B0604020202020204" pitchFamily="34" charset="0"/>
                <a:cs typeface="Arial" panose="020B0604020202020204" pitchFamily="34" charset="0"/>
              </a:rPr>
              <a:t>war</a:t>
            </a:r>
          </a:p>
          <a:p>
            <a:pPr defTabSz="360000">
              <a:lnSpc>
                <a:spcPct val="150000"/>
              </a:lnSpc>
            </a:pPr>
            <a:r>
              <a:rPr lang="de-DE" sz="2400" dirty="0">
                <a:latin typeface="Arial" panose="020B0604020202020204" pitchFamily="34" charset="0"/>
                <a:cs typeface="Arial" panose="020B0604020202020204" pitchFamily="34" charset="0"/>
              </a:rPr>
              <a:t>			 				→ und die K dadurch in ihren Rechten verletzt ist (= </a:t>
            </a:r>
            <a:r>
              <a:rPr lang="de-DE" sz="2400" dirty="0" err="1">
                <a:latin typeface="Arial" panose="020B0604020202020204" pitchFamily="34" charset="0"/>
                <a:cs typeface="Arial" panose="020B0604020202020204" pitchFamily="34" charset="0"/>
              </a:rPr>
              <a:t>subj</a:t>
            </a:r>
            <a:r>
              <a:rPr lang="de-DE" sz="2400" dirty="0">
                <a:latin typeface="Arial" panose="020B0604020202020204" pitchFamily="34" charset="0"/>
                <a:cs typeface="Arial" panose="020B0604020202020204" pitchFamily="34" charset="0"/>
              </a:rPr>
              <a:t>. RV)</a:t>
            </a:r>
          </a:p>
          <a:p>
            <a:pPr marL="197100" defTabSz="360000">
              <a:lnSpc>
                <a:spcPct val="150000"/>
              </a:lnSpc>
            </a:pPr>
            <a:r>
              <a:rPr lang="de-DE" sz="2400" dirty="0">
                <a:latin typeface="Arial" panose="020B0604020202020204" pitchFamily="34" charset="0"/>
                <a:cs typeface="Arial" panose="020B0604020202020204" pitchFamily="34" charset="0"/>
              </a:rPr>
              <a:t>      → §§ 113 I 4 (doppelt analog), 113 V 2 VwGO</a:t>
            </a:r>
          </a:p>
          <a:p>
            <a:pPr marL="197100" defTabSz="360000">
              <a:lnSpc>
                <a:spcPct val="150000"/>
              </a:lnSpc>
            </a:pPr>
            <a:r>
              <a:rPr lang="de-DE" sz="2400" dirty="0">
                <a:latin typeface="Arial" panose="020B0604020202020204" pitchFamily="34" charset="0"/>
                <a:cs typeface="Arial" panose="020B0604020202020204" pitchFamily="34" charset="0"/>
              </a:rPr>
              <a:t>		→ Bestand Anspruch auf ermessensfehlerfreie (Neu-)Bescheidung?</a:t>
            </a:r>
          </a:p>
          <a:p>
            <a:pPr marL="197100" defTabSz="360000">
              <a:lnSpc>
                <a:spcPct val="150000"/>
              </a:lnSpc>
            </a:pPr>
            <a:r>
              <a:rPr lang="de-DE" sz="2400" dirty="0">
                <a:latin typeface="Arial" panose="020B0604020202020204" pitchFamily="34" charset="0"/>
                <a:cs typeface="Arial" panose="020B0604020202020204" pitchFamily="34" charset="0"/>
              </a:rPr>
              <a:t>		[</a:t>
            </a:r>
            <a:r>
              <a:rPr lang="de-DE" sz="2400" u="sng" dirty="0">
                <a:latin typeface="Arial" panose="020B0604020202020204" pitchFamily="34" charset="0"/>
                <a:cs typeface="Arial" panose="020B0604020202020204" pitchFamily="34" charset="0"/>
              </a:rPr>
              <a:t>Hinweis</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K‘s</a:t>
            </a:r>
            <a:r>
              <a:rPr lang="de-DE" sz="2400" dirty="0">
                <a:latin typeface="Arial" panose="020B0604020202020204" pitchFamily="34" charset="0"/>
                <a:cs typeface="Arial" panose="020B0604020202020204" pitchFamily="34" charset="0"/>
              </a:rPr>
              <a:t> Begehren ist darauf beschränkt festzustellen, dass der „Antrag 			fehlerfrei zu bescheiden war“, d.h. keinen gebundenen Anspruch prüfen]</a:t>
            </a:r>
          </a:p>
          <a:p>
            <a:pPr defTabSz="360000">
              <a:lnSpc>
                <a:spcPct val="150000"/>
              </a:lnSpc>
            </a:pPr>
            <a:endParaRPr lang="de-DE" sz="2400" dirty="0">
              <a:latin typeface="Arial" panose="020B0604020202020204" pitchFamily="34" charset="0"/>
              <a:cs typeface="Arial" panose="020B0604020202020204" pitchFamily="34" charset="0"/>
            </a:endParaRPr>
          </a:p>
          <a:p>
            <a:pPr defTabSz="360000">
              <a:lnSpc>
                <a:spcPct val="150000"/>
              </a:lnSpc>
            </a:pPr>
            <a:r>
              <a:rPr lang="de-DE" sz="2400" dirty="0">
                <a:latin typeface="Arial" panose="020B0604020202020204" pitchFamily="34" charset="0"/>
                <a:cs typeface="Arial" panose="020B0604020202020204" pitchFamily="34" charset="0"/>
              </a:rPr>
              <a:t>I.		</a:t>
            </a:r>
            <a:r>
              <a:rPr lang="de-DE" sz="2400" u="sng" dirty="0" err="1">
                <a:latin typeface="Arial" panose="020B0604020202020204" pitchFamily="34" charset="0"/>
                <a:cs typeface="Arial" panose="020B0604020202020204" pitchFamily="34" charset="0"/>
              </a:rPr>
              <a:t>AspGL</a:t>
            </a:r>
            <a:r>
              <a:rPr lang="de-DE" sz="2400" dirty="0">
                <a:latin typeface="Arial" panose="020B0604020202020204" pitchFamily="34" charset="0"/>
                <a:cs typeface="Arial" panose="020B0604020202020204" pitchFamily="34" charset="0"/>
              </a:rPr>
              <a:t>: § 70 GewO</a:t>
            </a:r>
          </a:p>
          <a:p>
            <a:pPr marL="0" marR="0" lvl="0" indent="0" algn="l"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II.		</a:t>
            </a:r>
            <a:r>
              <a:rPr lang="de-DE" sz="2400" u="sng" dirty="0" err="1">
                <a:solidFill>
                  <a:prstClr val="black"/>
                </a:solidFill>
                <a:latin typeface="Arial" panose="020B0604020202020204" pitchFamily="34" charset="0"/>
                <a:cs typeface="Arial" panose="020B0604020202020204" pitchFamily="34" charset="0"/>
              </a:rPr>
              <a:t>Vorauss</a:t>
            </a:r>
            <a:r>
              <a:rPr lang="de-DE" sz="2400" u="sng" dirty="0">
                <a:solidFill>
                  <a:prstClr val="black"/>
                </a:solidFill>
                <a:latin typeface="Arial" panose="020B0604020202020204" pitchFamily="34" charset="0"/>
                <a:cs typeface="Arial" panose="020B0604020202020204" pitchFamily="34" charset="0"/>
              </a:rPr>
              <a:t>.</a:t>
            </a: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Formell</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Antrag an zuständige Behörde (+)</a:t>
            </a:r>
          </a:p>
        </p:txBody>
      </p:sp>
      <p:sp>
        <p:nvSpPr>
          <p:cNvPr id="2" name="Foliennummernplatzhalter 1">
            <a:extLst>
              <a:ext uri="{FF2B5EF4-FFF2-40B4-BE49-F238E27FC236}">
                <a16:creationId xmlns:a16="http://schemas.microsoft.com/office/drawing/2014/main" id="{D139C6BF-B05E-40B4-915B-8B27E77130A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EAAB2385-B41F-506B-558A-D4F003E4F4A9}"/>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10473397" y="1"/>
            <a:ext cx="1718601" cy="874262"/>
          </a:xfrm>
          <a:prstGeom prst="rect">
            <a:avLst/>
          </a:prstGeom>
        </p:spPr>
      </p:pic>
      <p:sp>
        <p:nvSpPr>
          <p:cNvPr id="7" name="Rechteck 6">
            <a:extLst>
              <a:ext uri="{FF2B5EF4-FFF2-40B4-BE49-F238E27FC236}">
                <a16:creationId xmlns:a16="http://schemas.microsoft.com/office/drawing/2014/main" id="{D75DD74E-8972-3CD4-2086-97F4BBE8979C}"/>
              </a:ext>
            </a:extLst>
          </p:cNvPr>
          <p:cNvSpPr/>
          <p:nvPr/>
        </p:nvSpPr>
        <p:spPr>
          <a:xfrm>
            <a:off x="0" y="102357"/>
            <a:ext cx="1955409" cy="629163"/>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400" dirty="0"/>
              <a:t>Verwaltungsrecht AT</a:t>
            </a:r>
          </a:p>
          <a:p>
            <a:pPr algn="ctr"/>
            <a:r>
              <a:rPr lang="de-DE" sz="1400" dirty="0"/>
              <a:t>FALL 14</a:t>
            </a:r>
          </a:p>
        </p:txBody>
      </p:sp>
    </p:spTree>
    <p:extLst>
      <p:ext uri="{BB962C8B-B14F-4D97-AF65-F5344CB8AC3E}">
        <p14:creationId xmlns:p14="http://schemas.microsoft.com/office/powerpoint/2010/main" val="614863128"/>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1000"/>
                                        <p:tgtEl>
                                          <p:spTgt spid="4">
                                            <p:txEl>
                                              <p:pRg st="2" end="2"/>
                                            </p:txEl>
                                          </p:spTgt>
                                        </p:tgtEl>
                                      </p:cBhvr>
                                    </p:animEffect>
                                    <p:anim calcmode="lin" valueType="num">
                                      <p:cBhvr>
                                        <p:cTn id="13"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1000"/>
                                        <p:tgtEl>
                                          <p:spTgt spid="4">
                                            <p:txEl>
                                              <p:pRg st="3" end="3"/>
                                            </p:txEl>
                                          </p:spTgt>
                                        </p:tgtEl>
                                      </p:cBhvr>
                                    </p:animEffect>
                                    <p:anim calcmode="lin" valueType="num">
                                      <p:cBhvr>
                                        <p:cTn id="20"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4" end="4"/>
                                            </p:txEl>
                                          </p:spTgt>
                                        </p:tgtEl>
                                        <p:attrNameLst>
                                          <p:attrName>style.visibility</p:attrName>
                                        </p:attrNameLst>
                                      </p:cBhvr>
                                      <p:to>
                                        <p:strVal val="visible"/>
                                      </p:to>
                                    </p:set>
                                    <p:animEffect transition="in" filter="fade">
                                      <p:cBhvr>
                                        <p:cTn id="26" dur="1000"/>
                                        <p:tgtEl>
                                          <p:spTgt spid="4">
                                            <p:txEl>
                                              <p:pRg st="4" end="4"/>
                                            </p:txEl>
                                          </p:spTgt>
                                        </p:tgtEl>
                                      </p:cBhvr>
                                    </p:animEffect>
                                    <p:anim calcmode="lin" valueType="num">
                                      <p:cBhvr>
                                        <p:cTn id="27"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
                                            <p:txEl>
                                              <p:pRg st="5" end="5"/>
                                            </p:txEl>
                                          </p:spTgt>
                                        </p:tgtEl>
                                        <p:attrNameLst>
                                          <p:attrName>style.visibility</p:attrName>
                                        </p:attrNameLst>
                                      </p:cBhvr>
                                      <p:to>
                                        <p:strVal val="visible"/>
                                      </p:to>
                                    </p:set>
                                    <p:animEffect transition="in" filter="fade">
                                      <p:cBhvr>
                                        <p:cTn id="33" dur="1000"/>
                                        <p:tgtEl>
                                          <p:spTgt spid="4">
                                            <p:txEl>
                                              <p:pRg st="5" end="5"/>
                                            </p:txEl>
                                          </p:spTgt>
                                        </p:tgtEl>
                                      </p:cBhvr>
                                    </p:animEffect>
                                    <p:anim calcmode="lin" valueType="num">
                                      <p:cBhvr>
                                        <p:cTn id="34"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5"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4">
                                            <p:txEl>
                                              <p:pRg st="7" end="7"/>
                                            </p:txEl>
                                          </p:spTgt>
                                        </p:tgtEl>
                                        <p:attrNameLst>
                                          <p:attrName>style.visibility</p:attrName>
                                        </p:attrNameLst>
                                      </p:cBhvr>
                                      <p:to>
                                        <p:strVal val="visible"/>
                                      </p:to>
                                    </p:set>
                                    <p:animEffect transition="in" filter="fade">
                                      <p:cBhvr>
                                        <p:cTn id="40" dur="1000"/>
                                        <p:tgtEl>
                                          <p:spTgt spid="4">
                                            <p:txEl>
                                              <p:pRg st="7" end="7"/>
                                            </p:txEl>
                                          </p:spTgt>
                                        </p:tgtEl>
                                      </p:cBhvr>
                                    </p:animEffect>
                                    <p:anim calcmode="lin" valueType="num">
                                      <p:cBhvr>
                                        <p:cTn id="41"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2"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Effect transition="in" filter="fade">
                                      <p:cBhvr>
                                        <p:cTn id="47" dur="1000"/>
                                        <p:tgtEl>
                                          <p:spTgt spid="4">
                                            <p:txEl>
                                              <p:pRg st="8" end="8"/>
                                            </p:txEl>
                                          </p:spTgt>
                                        </p:tgtEl>
                                      </p:cBhvr>
                                    </p:animEffect>
                                    <p:anim calcmode="lin" valueType="num">
                                      <p:cBhvr>
                                        <p:cTn id="48"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49"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4">
                                            <p:txEl>
                                              <p:pRg st="9" end="9"/>
                                            </p:txEl>
                                          </p:spTgt>
                                        </p:tgtEl>
                                        <p:attrNameLst>
                                          <p:attrName>style.visibility</p:attrName>
                                        </p:attrNameLst>
                                      </p:cBhvr>
                                      <p:to>
                                        <p:strVal val="visible"/>
                                      </p:to>
                                    </p:set>
                                    <p:animEffect transition="in" filter="fade">
                                      <p:cBhvr>
                                        <p:cTn id="54" dur="1000"/>
                                        <p:tgtEl>
                                          <p:spTgt spid="4">
                                            <p:txEl>
                                              <p:pRg st="9" end="9"/>
                                            </p:txEl>
                                          </p:spTgt>
                                        </p:tgtEl>
                                      </p:cBhvr>
                                    </p:animEffect>
                                    <p:anim calcmode="lin" valueType="num">
                                      <p:cBhvr>
                                        <p:cTn id="55"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6"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98424" cy="5835013"/>
          </a:xfrm>
          <a:prstGeom prst="rect">
            <a:avLst/>
          </a:prstGeom>
          <a:noFill/>
        </p:spPr>
        <p:txBody>
          <a:bodyPr wrap="square" lIns="180000" tIns="180000" rIns="180000" bIns="180000" rtlCol="0">
            <a:sp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2</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Materiell</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Festgesetzte</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Veranstaltung i.S.v. §§ 70 I, 69 GewO: (+), „Fischmarkt“</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b)		Angehörigkeit zum Teilnehmerkreis: (+), „Backwaren“ als „Lebensmittel“</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c)		Nach Maßgabe der für alle geltenden Bestimmungen: (+), z.B. Arbeitsschutz</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III.		</a:t>
            </a:r>
            <a:r>
              <a:rPr lang="de-DE" sz="2400" u="sng" dirty="0">
                <a:solidFill>
                  <a:prstClr val="black"/>
                </a:solidFill>
                <a:latin typeface="Arial" panose="020B0604020202020204" pitchFamily="34" charset="0"/>
                <a:cs typeface="Arial" panose="020B0604020202020204" pitchFamily="34" charset="0"/>
              </a:rPr>
              <a:t>RF</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		§ 70 I GewO: 	„</a:t>
            </a:r>
            <a:r>
              <a:rPr kumimoji="0" lang="de-DE" sz="24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ist… berechtigt</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gebundener</a:t>
            </a: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Anspruch?</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2.		§ 70 III GewO: 	„</a:t>
            </a:r>
            <a:r>
              <a:rPr lang="de-DE" sz="2400" i="1" dirty="0">
                <a:solidFill>
                  <a:prstClr val="black"/>
                </a:solidFill>
                <a:latin typeface="Arial" panose="020B0604020202020204" pitchFamily="34" charset="0"/>
                <a:cs typeface="Arial" panose="020B0604020202020204" pitchFamily="34" charset="0"/>
              </a:rPr>
              <a:t>Der Veranstalter kann aus sachlich gerechtfertigten Gründen, 								insbesondere wenn der zur Verfügung stehende Platz nicht 									ausreicht… ausschließen</a:t>
            </a:r>
            <a:r>
              <a:rPr lang="de-DE" sz="2400" dirty="0">
                <a:solidFill>
                  <a:prstClr val="black"/>
                </a:solidFill>
                <a:latin typeface="Arial" panose="020B0604020202020204" pitchFamily="34" charset="0"/>
                <a:cs typeface="Arial" panose="020B0604020202020204" pitchFamily="34" charset="0"/>
              </a:rPr>
              <a:t>“ = Ermessen</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Ablehnung</a:t>
            </a:r>
            <a:r>
              <a:rPr kumimoji="0" lang="de-DE" sz="2400" b="0" i="0" u="sng"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 Ermessensfehler (§ 114 S. 1 VwGO)?</a:t>
            </a:r>
            <a:endPar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Foliennummernplatzhalter 1">
            <a:extLst>
              <a:ext uri="{FF2B5EF4-FFF2-40B4-BE49-F238E27FC236}">
                <a16:creationId xmlns:a16="http://schemas.microsoft.com/office/drawing/2014/main" id="{D139C6BF-B05E-40B4-915B-8B27E77130A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5" name="Gerade Verbindung mit Pfeil 4">
            <a:extLst>
              <a:ext uri="{FF2B5EF4-FFF2-40B4-BE49-F238E27FC236}">
                <a16:creationId xmlns:a16="http://schemas.microsoft.com/office/drawing/2014/main" id="{0596DBA2-F5F9-49B9-AB08-C4AFBEACBC56}"/>
              </a:ext>
            </a:extLst>
          </p:cNvPr>
          <p:cNvCxnSpPr>
            <a:cxnSpLocks/>
          </p:cNvCxnSpPr>
          <p:nvPr/>
        </p:nvCxnSpPr>
        <p:spPr>
          <a:xfrm>
            <a:off x="6096000" y="6110864"/>
            <a:ext cx="0" cy="54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Rechteck 5">
            <a:extLst>
              <a:ext uri="{FF2B5EF4-FFF2-40B4-BE49-F238E27FC236}">
                <a16:creationId xmlns:a16="http://schemas.microsoft.com/office/drawing/2014/main" id="{F7CC70CA-0C4C-7381-6B30-2FF2BA17625E}"/>
              </a:ext>
            </a:extLst>
          </p:cNvPr>
          <p:cNvSpPr/>
          <p:nvPr/>
        </p:nvSpPr>
        <p:spPr>
          <a:xfrm>
            <a:off x="0" y="102357"/>
            <a:ext cx="1955409" cy="629163"/>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400" dirty="0"/>
              <a:t>Verwaltungsrecht AT</a:t>
            </a:r>
          </a:p>
          <a:p>
            <a:pPr algn="ctr"/>
            <a:r>
              <a:rPr lang="de-DE" sz="1400" dirty="0"/>
              <a:t>FALL 14</a:t>
            </a:r>
          </a:p>
        </p:txBody>
      </p:sp>
      <p:pic>
        <p:nvPicPr>
          <p:cNvPr id="8" name="Grafik 7">
            <a:extLst>
              <a:ext uri="{FF2B5EF4-FFF2-40B4-BE49-F238E27FC236}">
                <a16:creationId xmlns:a16="http://schemas.microsoft.com/office/drawing/2014/main" id="{1B35033F-4154-27C1-0A05-5938B45EA8F1}"/>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10473397" y="1"/>
            <a:ext cx="1718601" cy="874262"/>
          </a:xfrm>
          <a:prstGeom prst="rect">
            <a:avLst/>
          </a:prstGeom>
        </p:spPr>
      </p:pic>
    </p:spTree>
    <p:extLst>
      <p:ext uri="{BB962C8B-B14F-4D97-AF65-F5344CB8AC3E}">
        <p14:creationId xmlns:p14="http://schemas.microsoft.com/office/powerpoint/2010/main" val="2134020789"/>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Effect transition="in" filter="fade">
                                      <p:cBhvr>
                                        <p:cTn id="49" dur="1000"/>
                                        <p:tgtEl>
                                          <p:spTgt spid="4">
                                            <p:txEl>
                                              <p:pRg st="7" end="7"/>
                                            </p:txEl>
                                          </p:spTgt>
                                        </p:tgtEl>
                                      </p:cBhvr>
                                    </p:animEffect>
                                    <p:anim calcmode="lin" valueType="num">
                                      <p:cBhvr>
                                        <p:cTn id="5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7" end="7"/>
                                            </p:txEl>
                                          </p:spTgt>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5"/>
                                        </p:tgtEl>
                                        <p:attrNameLst>
                                          <p:attrName>style.visibility</p:attrName>
                                        </p:attrNameLst>
                                      </p:cBhvr>
                                      <p:to>
                                        <p:strVal val="visible"/>
                                      </p:to>
                                    </p:set>
                                    <p:animEffect transition="in" filter="fade">
                                      <p:cBhvr>
                                        <p:cTn id="54" dur="1000"/>
                                        <p:tgtEl>
                                          <p:spTgt spid="5"/>
                                        </p:tgtEl>
                                      </p:cBhvr>
                                    </p:animEffect>
                                    <p:anim calcmode="lin" valueType="num">
                                      <p:cBhvr>
                                        <p:cTn id="55" dur="1000" fill="hold"/>
                                        <p:tgtEl>
                                          <p:spTgt spid="5"/>
                                        </p:tgtEl>
                                        <p:attrNameLst>
                                          <p:attrName>ppt_x</p:attrName>
                                        </p:attrNameLst>
                                      </p:cBhvr>
                                      <p:tavLst>
                                        <p:tav tm="0">
                                          <p:val>
                                            <p:strVal val="#ppt_x"/>
                                          </p:val>
                                        </p:tav>
                                        <p:tav tm="100000">
                                          <p:val>
                                            <p:strVal val="#ppt_x"/>
                                          </p:val>
                                        </p:tav>
                                      </p:tavLst>
                                    </p:anim>
                                    <p:anim calcmode="lin" valueType="num">
                                      <p:cBhvr>
                                        <p:cTn id="5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98424" cy="5835013"/>
          </a:xfrm>
          <a:prstGeom prst="rect">
            <a:avLst/>
          </a:prstGeom>
          <a:noFill/>
        </p:spPr>
        <p:txBody>
          <a:bodyPr wrap="square" lIns="180000" tIns="180000" rIns="180000" bIns="180000" rtlCol="0">
            <a:sp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Ermessensausfall /-defizit</a:t>
            </a:r>
            <a:r>
              <a:rPr kumimoji="0" lang="de-DE" sz="2400" b="0" i="0" u="sng"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wegen Einschaltung der Markt-GmbH?</a:t>
            </a:r>
          </a:p>
          <a:p>
            <a:pPr lvl="0" defTabSz="360000">
              <a:lnSpc>
                <a:spcPct val="150000"/>
              </a:lnSpc>
              <a:defRPr/>
            </a:pPr>
            <a:r>
              <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noProof="0" dirty="0">
                <a:solidFill>
                  <a:prstClr val="black"/>
                </a:solidFill>
                <a:latin typeface="Arial" panose="020B0604020202020204" pitchFamily="34" charset="0"/>
                <a:cs typeface="Arial" panose="020B0604020202020204" pitchFamily="34" charset="0"/>
              </a:rPr>
              <a:t>(-), 	nur Vorbereitung der Entscheidung, keine Übertragung von Hoheitsgewalt 				i.S.v. Beleihung als Ausnahme zu Art. 33 IV GG, d.h. personelle </a:t>
            </a:r>
            <a:r>
              <a:rPr lang="de-DE" sz="2400" noProof="0" dirty="0" err="1">
                <a:solidFill>
                  <a:prstClr val="black"/>
                </a:solidFill>
                <a:latin typeface="Arial" panose="020B0604020202020204" pitchFamily="34" charset="0"/>
                <a:cs typeface="Arial" panose="020B0604020202020204" pitchFamily="34" charset="0"/>
              </a:rPr>
              <a:t>demokra</a:t>
            </a:r>
            <a:r>
              <a:rPr lang="de-DE" sz="2400" noProof="0" dirty="0">
                <a:solidFill>
                  <a:prstClr val="black"/>
                </a:solidFill>
                <a:latin typeface="Arial" panose="020B0604020202020204" pitchFamily="34" charset="0"/>
                <a:cs typeface="Arial" panose="020B0604020202020204" pitchFamily="34" charset="0"/>
              </a:rPr>
              <a:t>-				tische Legitimation (Art. 20 I, II 1 GG) unberührt</a:t>
            </a:r>
            <a:endParaRPr kumimoji="0" lang="de-DE" sz="2400" b="0" i="0" u="none" strike="noStrike" kern="1200" cap="none" spc="0" normalizeH="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b)		</a:t>
            </a:r>
            <a:r>
              <a:rPr lang="de-DE" sz="2400" u="sng" dirty="0">
                <a:solidFill>
                  <a:prstClr val="black"/>
                </a:solidFill>
                <a:latin typeface="Arial" panose="020B0604020202020204" pitchFamily="34" charset="0"/>
                <a:cs typeface="Arial" panose="020B0604020202020204" pitchFamily="34" charset="0"/>
              </a:rPr>
              <a:t>Ermessensfehlgebrauch wegen Auswahlkriterium „bekannt und bewährt“?</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an sich: sachgerecht, da Qualitätssicherung dienend</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aber: darf nicht zu dauerhaftem Ausschluss von Neubewerbern führen 					(reale Zulassungschance nötig, da Teilhaberecht aus Art. 12 I, 3 I GG)</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		→ Fehlgebrauch (+)</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IV.		</a:t>
            </a:r>
            <a:r>
              <a:rPr lang="de-DE" sz="2400" u="sng" dirty="0">
                <a:solidFill>
                  <a:prstClr val="black"/>
                </a:solidFill>
                <a:latin typeface="Arial" panose="020B0604020202020204" pitchFamily="34" charset="0"/>
                <a:cs typeface="Arial" panose="020B0604020202020204" pitchFamily="34" charset="0"/>
              </a:rPr>
              <a:t>Ergebnis</a:t>
            </a:r>
            <a:r>
              <a:rPr lang="de-DE" sz="2400" dirty="0">
                <a:solidFill>
                  <a:prstClr val="black"/>
                </a:solidFill>
                <a:latin typeface="Arial" panose="020B0604020202020204" pitchFamily="34" charset="0"/>
                <a:cs typeface="Arial" panose="020B0604020202020204" pitchFamily="34" charset="0"/>
              </a:rPr>
              <a:t>: Ablehnung war rechtswidrig, d.h. Klage begründet</a:t>
            </a:r>
          </a:p>
        </p:txBody>
      </p:sp>
      <p:sp>
        <p:nvSpPr>
          <p:cNvPr id="2" name="Foliennummernplatzhalter 1">
            <a:extLst>
              <a:ext uri="{FF2B5EF4-FFF2-40B4-BE49-F238E27FC236}">
                <a16:creationId xmlns:a16="http://schemas.microsoft.com/office/drawing/2014/main" id="{D139C6BF-B05E-40B4-915B-8B27E77130A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5" name="Gerade Verbindung mit Pfeil 4">
            <a:extLst>
              <a:ext uri="{FF2B5EF4-FFF2-40B4-BE49-F238E27FC236}">
                <a16:creationId xmlns:a16="http://schemas.microsoft.com/office/drawing/2014/main" id="{D0C22EAB-B106-48B5-991D-AFB28FFCD686}"/>
              </a:ext>
            </a:extLst>
          </p:cNvPr>
          <p:cNvCxnSpPr>
            <a:cxnSpLocks/>
          </p:cNvCxnSpPr>
          <p:nvPr/>
        </p:nvCxnSpPr>
        <p:spPr>
          <a:xfrm>
            <a:off x="6096000" y="91804"/>
            <a:ext cx="0" cy="540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 name="Grafik 5">
            <a:extLst>
              <a:ext uri="{FF2B5EF4-FFF2-40B4-BE49-F238E27FC236}">
                <a16:creationId xmlns:a16="http://schemas.microsoft.com/office/drawing/2014/main" id="{A67A9719-6196-BA8A-E406-B6B417D66783}"/>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10473397" y="1"/>
            <a:ext cx="1718601" cy="874262"/>
          </a:xfrm>
          <a:prstGeom prst="rect">
            <a:avLst/>
          </a:prstGeom>
        </p:spPr>
      </p:pic>
      <p:sp>
        <p:nvSpPr>
          <p:cNvPr id="8" name="Rechteck 7">
            <a:extLst>
              <a:ext uri="{FF2B5EF4-FFF2-40B4-BE49-F238E27FC236}">
                <a16:creationId xmlns:a16="http://schemas.microsoft.com/office/drawing/2014/main" id="{74344B99-A9E6-233B-AF60-BBD4122DBD37}"/>
              </a:ext>
            </a:extLst>
          </p:cNvPr>
          <p:cNvSpPr/>
          <p:nvPr/>
        </p:nvSpPr>
        <p:spPr>
          <a:xfrm>
            <a:off x="0" y="102357"/>
            <a:ext cx="1955409" cy="629163"/>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400" dirty="0"/>
              <a:t>Verwaltungsrecht AT</a:t>
            </a:r>
          </a:p>
          <a:p>
            <a:pPr algn="ctr"/>
            <a:r>
              <a:rPr lang="de-DE" sz="1400" dirty="0"/>
              <a:t>FALL 14</a:t>
            </a:r>
          </a:p>
        </p:txBody>
      </p:sp>
    </p:spTree>
    <p:extLst>
      <p:ext uri="{BB962C8B-B14F-4D97-AF65-F5344CB8AC3E}">
        <p14:creationId xmlns:p14="http://schemas.microsoft.com/office/powerpoint/2010/main" val="142425107"/>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35100A-BB28-CB57-8C98-8C385AD6A497}"/>
            </a:ext>
          </a:extLst>
        </p:cNvPr>
        <p:cNvGrpSpPr/>
        <p:nvPr/>
      </p:nvGrpSpPr>
      <p:grpSpPr>
        <a:xfrm>
          <a:off x="0" y="0"/>
          <a:ext cx="0" cy="0"/>
          <a:chOff x="0" y="0"/>
          <a:chExt cx="0" cy="0"/>
        </a:xfrm>
      </p:grpSpPr>
      <p:sp>
        <p:nvSpPr>
          <p:cNvPr id="6" name="Rechteck 5">
            <a:extLst>
              <a:ext uri="{FF2B5EF4-FFF2-40B4-BE49-F238E27FC236}">
                <a16:creationId xmlns:a16="http://schemas.microsoft.com/office/drawing/2014/main" id="{DF2828A2-EB9F-91CF-4ADB-5D2D04102C1C}"/>
              </a:ext>
            </a:extLst>
          </p:cNvPr>
          <p:cNvSpPr/>
          <p:nvPr/>
        </p:nvSpPr>
        <p:spPr>
          <a:xfrm>
            <a:off x="-1" y="1549021"/>
            <a:ext cx="12192000" cy="4569234"/>
          </a:xfrm>
          <a:prstGeom prst="rect">
            <a:avLst/>
          </a:prstGeom>
          <a:solidFill>
            <a:srgbClr val="EE8A22"/>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3B8FEF1B-CCBB-DC75-C370-25985D7FA0C6}"/>
              </a:ext>
            </a:extLst>
          </p:cNvPr>
          <p:cNvSpPr>
            <a:spLocks noGrp="1"/>
          </p:cNvSpPr>
          <p:nvPr>
            <p:ph type="ctrTitle"/>
          </p:nvPr>
        </p:nvSpPr>
        <p:spPr>
          <a:xfrm>
            <a:off x="1523998" y="1833653"/>
            <a:ext cx="9144000" cy="2387600"/>
          </a:xfrm>
        </p:spPr>
        <p:txBody>
          <a:bodyPr/>
          <a:lstStyle/>
          <a:p>
            <a:r>
              <a:rPr lang="de-DE" dirty="0">
                <a:solidFill>
                  <a:schemeClr val="bg1"/>
                </a:solidFill>
                <a:latin typeface="Frutiger" panose="020B0500000000000000" pitchFamily="34" charset="0"/>
              </a:rPr>
              <a:t>Verwaltungsrecht AT</a:t>
            </a:r>
            <a:br>
              <a:rPr lang="de-DE" dirty="0">
                <a:solidFill>
                  <a:schemeClr val="bg1"/>
                </a:solidFill>
                <a:latin typeface="Frutiger" panose="020B0500000000000000" pitchFamily="34" charset="0"/>
              </a:rPr>
            </a:br>
            <a:br>
              <a:rPr lang="de-DE" dirty="0">
                <a:solidFill>
                  <a:schemeClr val="bg1"/>
                </a:solidFill>
                <a:latin typeface="Frutiger" panose="020B0500000000000000" pitchFamily="34" charset="0"/>
              </a:rPr>
            </a:br>
            <a:r>
              <a:rPr lang="de-DE" sz="4000" dirty="0">
                <a:solidFill>
                  <a:schemeClr val="bg1"/>
                </a:solidFill>
                <a:latin typeface="Frutiger" panose="020B0500000000000000" pitchFamily="34" charset="0"/>
              </a:rPr>
              <a:t>FALL 15 – Versammlungsüberwachung</a:t>
            </a:r>
          </a:p>
        </p:txBody>
      </p:sp>
      <p:sp>
        <p:nvSpPr>
          <p:cNvPr id="3" name="Foliennummernplatzhalter 2">
            <a:extLst>
              <a:ext uri="{FF2B5EF4-FFF2-40B4-BE49-F238E27FC236}">
                <a16:creationId xmlns:a16="http://schemas.microsoft.com/office/drawing/2014/main" id="{8AC928B2-E6EF-588D-DFD8-07AB9DC46B98}"/>
              </a:ext>
            </a:extLst>
          </p:cNvPr>
          <p:cNvSpPr>
            <a:spLocks noGrp="1"/>
          </p:cNvSpPr>
          <p:nvPr>
            <p:ph type="sldNum" sz="quarter" idx="12"/>
          </p:nvPr>
        </p:nvSpPr>
        <p:spPr/>
        <p:txBody>
          <a:bodyPr/>
          <a:lstStyle/>
          <a:p>
            <a:fld id="{4A7F1312-9C82-49F0-935A-9B306C774647}" type="slidenum">
              <a:rPr lang="de-DE" smtClean="0"/>
              <a:t>16</a:t>
            </a:fld>
            <a:endParaRPr lang="de-DE"/>
          </a:p>
        </p:txBody>
      </p:sp>
      <p:pic>
        <p:nvPicPr>
          <p:cNvPr id="5" name="Grafik 4">
            <a:extLst>
              <a:ext uri="{FF2B5EF4-FFF2-40B4-BE49-F238E27FC236}">
                <a16:creationId xmlns:a16="http://schemas.microsoft.com/office/drawing/2014/main" id="{844DA3D3-84FB-44FF-FD10-69B164E84B70}"/>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pic>
        <p:nvPicPr>
          <p:cNvPr id="7" name="Grafik 6">
            <a:extLst>
              <a:ext uri="{FF2B5EF4-FFF2-40B4-BE49-F238E27FC236}">
                <a16:creationId xmlns:a16="http://schemas.microsoft.com/office/drawing/2014/main" id="{D948ECCC-0A72-DD10-AA27-CB95E1C7ED3D}"/>
              </a:ext>
            </a:extLst>
          </p:cNvPr>
          <p:cNvPicPr>
            <a:picLocks noChangeAspect="1"/>
          </p:cNvPicPr>
          <p:nvPr/>
        </p:nvPicPr>
        <p:blipFill>
          <a:blip r:embed="rId3">
            <a:extLst>
              <a:ext uri="{28A0092B-C50C-407E-A947-70E740481C1C}">
                <a14:useLocalDpi xmlns:a14="http://schemas.microsoft.com/office/drawing/2010/main" val="0"/>
              </a:ext>
            </a:extLst>
          </a:blip>
          <a:srcRect l="33980" t="28615" r="34808" b="28103"/>
          <a:stretch>
            <a:fillRect/>
          </a:stretch>
        </p:blipFill>
        <p:spPr>
          <a:xfrm>
            <a:off x="5131416" y="4480982"/>
            <a:ext cx="1929167" cy="1504822"/>
          </a:xfrm>
          <a:prstGeom prst="rect">
            <a:avLst/>
          </a:prstGeom>
        </p:spPr>
      </p:pic>
    </p:spTree>
    <p:extLst>
      <p:ext uri="{BB962C8B-B14F-4D97-AF65-F5344CB8AC3E}">
        <p14:creationId xmlns:p14="http://schemas.microsoft.com/office/powerpoint/2010/main" val="521384305"/>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71791" cy="5650348"/>
          </a:xfrm>
          <a:prstGeom prst="rect">
            <a:avLst/>
          </a:prstGeom>
          <a:noFill/>
        </p:spPr>
        <p:txBody>
          <a:bodyPr wrap="square" lIns="180000" tIns="180000" rIns="180000" bIns="1800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Fall 15: Versammlungsüberwachung</a:t>
            </a:r>
          </a:p>
          <a:p>
            <a:pPr marL="197100" marR="0" lvl="0" indent="0" algn="l" defTabSz="914400" rtl="0" eaLnBrk="1" fontAlgn="auto" latinLnBrk="0" hangingPunct="1">
              <a:lnSpc>
                <a:spcPct val="150000"/>
              </a:lnSpc>
              <a:spcBef>
                <a:spcPts val="0"/>
              </a:spcBef>
              <a:spcAft>
                <a:spcPts val="0"/>
              </a:spcAft>
              <a:buClrTx/>
              <a:buSzTx/>
              <a:buFontTx/>
              <a:buNone/>
              <a:tabLst/>
              <a:defRPr/>
            </a:pPr>
            <a:endParaRPr lang="de-DE" sz="1200" dirty="0">
              <a:solidFill>
                <a:prstClr val="black"/>
              </a:solidFill>
              <a:latin typeface="Arial" panose="020B0604020202020204" pitchFamily="34" charset="0"/>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lang="de-DE" sz="1200" dirty="0">
              <a:solidFill>
                <a:prstClr val="black"/>
              </a:solidFill>
              <a:latin typeface="Arial" panose="020B0604020202020204" pitchFamily="34" charset="0"/>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lang="de-DE" sz="1200" dirty="0">
              <a:solidFill>
                <a:prstClr val="black"/>
              </a:solidFill>
              <a:latin typeface="Arial" panose="020B0604020202020204" pitchFamily="34" charset="0"/>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lang="de-DE" sz="1200" dirty="0">
              <a:solidFill>
                <a:prstClr val="black"/>
              </a:solidFill>
              <a:latin typeface="Arial" panose="020B0604020202020204" pitchFamily="34" charset="0"/>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lang="de-DE" sz="1200" dirty="0">
              <a:solidFill>
                <a:prstClr val="black"/>
              </a:solidFill>
              <a:latin typeface="Arial" panose="020B0604020202020204" pitchFamily="34" charset="0"/>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lang="de-DE" sz="1200" dirty="0">
              <a:solidFill>
                <a:prstClr val="black"/>
              </a:solidFill>
              <a:latin typeface="Arial" panose="020B0604020202020204" pitchFamily="34" charset="0"/>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lang="de-DE" sz="1200" dirty="0">
              <a:solidFill>
                <a:prstClr val="black"/>
              </a:solidFill>
              <a:latin typeface="Arial" panose="020B0604020202020204" pitchFamily="34" charset="0"/>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lang="de-DE" sz="1200" dirty="0">
              <a:solidFill>
                <a:prstClr val="black"/>
              </a:solidFill>
              <a:latin typeface="Arial" panose="020B0604020202020204" pitchFamily="34" charset="0"/>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lang="de-DE" sz="2400" dirty="0">
              <a:solidFill>
                <a:prstClr val="black"/>
              </a:solidFill>
              <a:latin typeface="Arial" panose="020B0604020202020204" pitchFamily="34" charset="0"/>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lang="de-DE" sz="2400" dirty="0">
              <a:solidFill>
                <a:prstClr val="black"/>
              </a:solidFill>
              <a:latin typeface="Arial" panose="020B0604020202020204" pitchFamily="34" charset="0"/>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97100" marR="0" lvl="0" indent="0" algn="l" defTabSz="914400" rtl="0" eaLnBrk="1" fontAlgn="auto" latinLnBrk="0" hangingPunct="1">
              <a:lnSpc>
                <a:spcPct val="150000"/>
              </a:lnSpc>
              <a:spcBef>
                <a:spcPts val="0"/>
              </a:spcBef>
              <a:spcAft>
                <a:spcPts val="0"/>
              </a:spcAft>
              <a:buClrTx/>
              <a:buSzTx/>
              <a:buFontTx/>
              <a:buNone/>
              <a:tabLst/>
              <a:defRPr/>
            </a:pPr>
            <a:endParaRPr lang="de-DE" sz="2400" dirty="0">
              <a:solidFill>
                <a:prstClr val="black"/>
              </a:solidFill>
              <a:latin typeface="Arial" panose="020B0604020202020204" pitchFamily="34" charset="0"/>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de-DE"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cxnSp>
        <p:nvCxnSpPr>
          <p:cNvPr id="11" name="Gerade Verbindung mit Pfeil 10">
            <a:extLst>
              <a:ext uri="{FF2B5EF4-FFF2-40B4-BE49-F238E27FC236}">
                <a16:creationId xmlns:a16="http://schemas.microsoft.com/office/drawing/2014/main" id="{86E28A3A-7E1A-4E6D-A4E1-84DCF77DF76C}"/>
              </a:ext>
            </a:extLst>
          </p:cNvPr>
          <p:cNvCxnSpPr>
            <a:cxnSpLocks/>
          </p:cNvCxnSpPr>
          <p:nvPr/>
        </p:nvCxnSpPr>
        <p:spPr>
          <a:xfrm flipH="1">
            <a:off x="1811044" y="1537793"/>
            <a:ext cx="5760000" cy="0"/>
          </a:xfrm>
          <a:prstGeom prst="straightConnector1">
            <a:avLst/>
          </a:prstGeom>
          <a:ln w="381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27" name="Textfeld 26">
            <a:extLst>
              <a:ext uri="{FF2B5EF4-FFF2-40B4-BE49-F238E27FC236}">
                <a16:creationId xmlns:a16="http://schemas.microsoft.com/office/drawing/2014/main" id="{5AEF5AF6-BD2D-43D8-853A-DF7BAE45B424}"/>
              </a:ext>
            </a:extLst>
          </p:cNvPr>
          <p:cNvSpPr txBox="1"/>
          <p:nvPr/>
        </p:nvSpPr>
        <p:spPr>
          <a:xfrm>
            <a:off x="683590" y="1242875"/>
            <a:ext cx="1125839" cy="589833"/>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 e.V.</a:t>
            </a:r>
          </a:p>
        </p:txBody>
      </p:sp>
      <p:sp>
        <p:nvSpPr>
          <p:cNvPr id="28" name="Textfeld 27">
            <a:extLst>
              <a:ext uri="{FF2B5EF4-FFF2-40B4-BE49-F238E27FC236}">
                <a16:creationId xmlns:a16="http://schemas.microsoft.com/office/drawing/2014/main" id="{F6F5B26E-891C-4ABA-A22C-9E9496EF912E}"/>
              </a:ext>
            </a:extLst>
          </p:cNvPr>
          <p:cNvSpPr txBox="1"/>
          <p:nvPr/>
        </p:nvSpPr>
        <p:spPr>
          <a:xfrm>
            <a:off x="7572650" y="1242869"/>
            <a:ext cx="4323426" cy="589841"/>
          </a:xfrm>
          <a:prstGeom prst="rect">
            <a:avLst/>
          </a:prstGeom>
          <a:noFill/>
        </p:spPr>
        <p:txBody>
          <a:bodyPr wrap="square" lIns="0" tIns="0" rIns="0" bIns="0" rtlCol="0">
            <a:noAutofit/>
          </a:bodyPr>
          <a:lstStyle/>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b="1" dirty="0">
                <a:solidFill>
                  <a:prstClr val="black"/>
                </a:solidFill>
                <a:latin typeface="Arial" panose="020B0604020202020204" pitchFamily="34" charset="0"/>
                <a:cs typeface="Arial" panose="020B0604020202020204" pitchFamily="34" charset="0"/>
              </a:rPr>
              <a:t>Land L </a:t>
            </a: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(Polizei)</a:t>
            </a:r>
          </a:p>
        </p:txBody>
      </p:sp>
      <p:sp>
        <p:nvSpPr>
          <p:cNvPr id="29" name="Textfeld 28">
            <a:extLst>
              <a:ext uri="{FF2B5EF4-FFF2-40B4-BE49-F238E27FC236}">
                <a16:creationId xmlns:a16="http://schemas.microsoft.com/office/drawing/2014/main" id="{4662E817-401B-4C09-899D-F290124D5BBD}"/>
              </a:ext>
            </a:extLst>
          </p:cNvPr>
          <p:cNvSpPr txBox="1"/>
          <p:nvPr/>
        </p:nvSpPr>
        <p:spPr>
          <a:xfrm>
            <a:off x="1811043" y="1832713"/>
            <a:ext cx="6285389" cy="2748164"/>
          </a:xfrm>
          <a:prstGeom prst="rect">
            <a:avLst/>
          </a:prstGeom>
          <a:noFill/>
        </p:spPr>
        <p:txBody>
          <a:bodyPr wrap="square" lIns="0" tIns="0" rIns="0" bIns="0" rtlCol="0">
            <a:noAutofit/>
          </a:bodyPr>
          <a:lstStyle/>
          <a:p>
            <a:pPr marR="0" lvl="0" indent="0"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1. 	Videoaufzeichnung bzgl. Versammlung</a:t>
            </a:r>
          </a:p>
          <a:p>
            <a:pPr marR="0" lvl="0" indent="0"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2. 	urspr.: Klage auf Löschung</a:t>
            </a:r>
          </a:p>
          <a:p>
            <a:pPr marR="0" lvl="0" indent="0"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3.	Löschung erfolgt im Prozess</a:t>
            </a:r>
          </a:p>
          <a:p>
            <a:pPr marR="0" lvl="0" indent="0" defTabSz="360000" rtl="0" eaLnBrk="1" fontAlgn="auto" latinLnBrk="0" hangingPunct="1">
              <a:lnSpc>
                <a:spcPct val="150000"/>
              </a:lnSpc>
              <a:spcBef>
                <a:spcPts val="0"/>
              </a:spcBef>
              <a:spcAft>
                <a:spcPts val="0"/>
              </a:spcAft>
              <a:buClrTx/>
              <a:buSzTx/>
              <a:buFontTx/>
              <a:buNone/>
              <a:tabLst/>
              <a:defRPr/>
            </a:pPr>
            <a:r>
              <a:rPr lang="de-DE" sz="2400" dirty="0">
                <a:solidFill>
                  <a:prstClr val="black"/>
                </a:solidFill>
                <a:latin typeface="Arial" panose="020B0604020202020204" pitchFamily="34" charset="0"/>
                <a:cs typeface="Arial" panose="020B0604020202020204" pitchFamily="34" charset="0"/>
              </a:rPr>
              <a:t>4.	jetzt: Klage auf Feststellung, dass Video-				</a:t>
            </a:r>
            <a:r>
              <a:rPr lang="de-DE" sz="2400" dirty="0" err="1">
                <a:solidFill>
                  <a:prstClr val="black"/>
                </a:solidFill>
                <a:latin typeface="Arial" panose="020B0604020202020204" pitchFamily="34" charset="0"/>
                <a:cs typeface="Arial" panose="020B0604020202020204" pitchFamily="34" charset="0"/>
              </a:rPr>
              <a:t>aufzeichnung</a:t>
            </a:r>
            <a:r>
              <a:rPr lang="de-DE" sz="2400" dirty="0">
                <a:solidFill>
                  <a:prstClr val="black"/>
                </a:solidFill>
                <a:latin typeface="Arial" panose="020B0604020202020204" pitchFamily="34" charset="0"/>
                <a:cs typeface="Arial" panose="020B0604020202020204" pitchFamily="34" charset="0"/>
              </a:rPr>
              <a:t> nicht gestattet war</a:t>
            </a:r>
          </a:p>
        </p:txBody>
      </p:sp>
      <p:cxnSp>
        <p:nvCxnSpPr>
          <p:cNvPr id="22" name="Gerade Verbindung mit Pfeil 21">
            <a:extLst>
              <a:ext uri="{FF2B5EF4-FFF2-40B4-BE49-F238E27FC236}">
                <a16:creationId xmlns:a16="http://schemas.microsoft.com/office/drawing/2014/main" id="{3F20952B-F312-47D9-94BD-43A33D0B3854}"/>
              </a:ext>
            </a:extLst>
          </p:cNvPr>
          <p:cNvCxnSpPr>
            <a:cxnSpLocks/>
          </p:cNvCxnSpPr>
          <p:nvPr/>
        </p:nvCxnSpPr>
        <p:spPr>
          <a:xfrm>
            <a:off x="1071674" y="2013601"/>
            <a:ext cx="0" cy="2830798"/>
          </a:xfrm>
          <a:prstGeom prst="straightConnector1">
            <a:avLst/>
          </a:prstGeom>
          <a:ln w="3810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23" name="Textfeld 22">
            <a:extLst>
              <a:ext uri="{FF2B5EF4-FFF2-40B4-BE49-F238E27FC236}">
                <a16:creationId xmlns:a16="http://schemas.microsoft.com/office/drawing/2014/main" id="{5CA26464-AD98-453D-B7D1-BBA459B24A00}"/>
              </a:ext>
            </a:extLst>
          </p:cNvPr>
          <p:cNvSpPr txBox="1"/>
          <p:nvPr/>
        </p:nvSpPr>
        <p:spPr>
          <a:xfrm>
            <a:off x="683590" y="5025294"/>
            <a:ext cx="1127453" cy="589832"/>
          </a:xfrm>
          <a:prstGeom prst="rect">
            <a:avLst/>
          </a:prstGeom>
          <a:noFill/>
        </p:spPr>
        <p:txBody>
          <a:bodyPr wrap="square" lIns="0" tIns="0" rIns="0" bIns="0" rtlCol="0">
            <a:noAutofit/>
          </a:bodyPr>
          <a:lstStyle/>
          <a:p>
            <a:pPr lvl="0" defTabSz="360000">
              <a:defRPr/>
            </a:pPr>
            <a:r>
              <a:rPr lang="de-DE" sz="2400" b="1" dirty="0">
                <a:solidFill>
                  <a:prstClr val="black"/>
                </a:solidFill>
                <a:latin typeface="Arial" panose="020B0604020202020204" pitchFamily="34" charset="0"/>
                <a:cs typeface="Arial" panose="020B0604020202020204" pitchFamily="34" charset="0"/>
              </a:rPr>
              <a:t>  VG</a:t>
            </a:r>
            <a:endParaRPr kumimoji="0" lang="de-DE" sz="2400" b="1" i="0" strike="noStrike" kern="1200" cap="none" spc="0" normalizeH="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5" name="Rechteck 4">
            <a:extLst>
              <a:ext uri="{FF2B5EF4-FFF2-40B4-BE49-F238E27FC236}">
                <a16:creationId xmlns:a16="http://schemas.microsoft.com/office/drawing/2014/main" id="{06089153-B8F6-AC43-3153-66CA6AA839E2}"/>
              </a:ext>
            </a:extLst>
          </p:cNvPr>
          <p:cNvSpPr/>
          <p:nvPr/>
        </p:nvSpPr>
        <p:spPr>
          <a:xfrm>
            <a:off x="0" y="102357"/>
            <a:ext cx="1955409" cy="629163"/>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400" dirty="0"/>
              <a:t>Verwaltungsrecht AT</a:t>
            </a:r>
          </a:p>
          <a:p>
            <a:pPr algn="ctr"/>
            <a:r>
              <a:rPr lang="de-DE" sz="1400" dirty="0"/>
              <a:t>FALL 15</a:t>
            </a:r>
          </a:p>
        </p:txBody>
      </p:sp>
      <p:pic>
        <p:nvPicPr>
          <p:cNvPr id="7" name="Grafik 6">
            <a:extLst>
              <a:ext uri="{FF2B5EF4-FFF2-40B4-BE49-F238E27FC236}">
                <a16:creationId xmlns:a16="http://schemas.microsoft.com/office/drawing/2014/main" id="{7BF8EF74-9790-F5FE-82AF-BF7810C73D93}"/>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Tree>
    <p:extLst>
      <p:ext uri="{BB962C8B-B14F-4D97-AF65-F5344CB8AC3E}">
        <p14:creationId xmlns:p14="http://schemas.microsoft.com/office/powerpoint/2010/main" val="2540231154"/>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fade">
                                      <p:cBhvr>
                                        <p:cTn id="7" dur="1000"/>
                                        <p:tgtEl>
                                          <p:spTgt spid="29">
                                            <p:txEl>
                                              <p:pRg st="0" end="0"/>
                                            </p:txEl>
                                          </p:spTgt>
                                        </p:tgtEl>
                                      </p:cBhvr>
                                    </p:animEffect>
                                    <p:anim calcmode="lin" valueType="num">
                                      <p:cBhvr>
                                        <p:cTn id="8" dur="1000" fill="hold"/>
                                        <p:tgtEl>
                                          <p:spTgt spid="2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9">
                                            <p:txEl>
                                              <p:pRg st="1" end="1"/>
                                            </p:txEl>
                                          </p:spTgt>
                                        </p:tgtEl>
                                        <p:attrNameLst>
                                          <p:attrName>style.visibility</p:attrName>
                                        </p:attrNameLst>
                                      </p:cBhvr>
                                      <p:to>
                                        <p:strVal val="visible"/>
                                      </p:to>
                                    </p:set>
                                    <p:animEffect transition="in" filter="fade">
                                      <p:cBhvr>
                                        <p:cTn id="14" dur="1000"/>
                                        <p:tgtEl>
                                          <p:spTgt spid="29">
                                            <p:txEl>
                                              <p:pRg st="1" end="1"/>
                                            </p:txEl>
                                          </p:spTgt>
                                        </p:tgtEl>
                                      </p:cBhvr>
                                    </p:animEffect>
                                    <p:anim calcmode="lin" valueType="num">
                                      <p:cBhvr>
                                        <p:cTn id="15" dur="1000" fill="hold"/>
                                        <p:tgtEl>
                                          <p:spTgt spid="2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9">
                                            <p:txEl>
                                              <p:pRg st="2" end="2"/>
                                            </p:txEl>
                                          </p:spTgt>
                                        </p:tgtEl>
                                        <p:attrNameLst>
                                          <p:attrName>style.visibility</p:attrName>
                                        </p:attrNameLst>
                                      </p:cBhvr>
                                      <p:to>
                                        <p:strVal val="visible"/>
                                      </p:to>
                                    </p:set>
                                    <p:animEffect transition="in" filter="fade">
                                      <p:cBhvr>
                                        <p:cTn id="21" dur="1000"/>
                                        <p:tgtEl>
                                          <p:spTgt spid="29">
                                            <p:txEl>
                                              <p:pRg st="2" end="2"/>
                                            </p:txEl>
                                          </p:spTgt>
                                        </p:tgtEl>
                                      </p:cBhvr>
                                    </p:animEffect>
                                    <p:anim calcmode="lin" valueType="num">
                                      <p:cBhvr>
                                        <p:cTn id="22" dur="1000" fill="hold"/>
                                        <p:tgtEl>
                                          <p:spTgt spid="2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9">
                                            <p:txEl>
                                              <p:pRg st="3" end="3"/>
                                            </p:txEl>
                                          </p:spTgt>
                                        </p:tgtEl>
                                        <p:attrNameLst>
                                          <p:attrName>style.visibility</p:attrName>
                                        </p:attrNameLst>
                                      </p:cBhvr>
                                      <p:to>
                                        <p:strVal val="visible"/>
                                      </p:to>
                                    </p:set>
                                    <p:animEffect transition="in" filter="fade">
                                      <p:cBhvr>
                                        <p:cTn id="28" dur="1000"/>
                                        <p:tgtEl>
                                          <p:spTgt spid="29">
                                            <p:txEl>
                                              <p:pRg st="3" end="3"/>
                                            </p:txEl>
                                          </p:spTgt>
                                        </p:tgtEl>
                                      </p:cBhvr>
                                    </p:animEffect>
                                    <p:anim calcmode="lin" valueType="num">
                                      <p:cBhvr>
                                        <p:cTn id="29" dur="1000" fill="hold"/>
                                        <p:tgtEl>
                                          <p:spTgt spid="29">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9">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98424" cy="6389011"/>
          </a:xfrm>
          <a:prstGeom prst="rect">
            <a:avLst/>
          </a:prstGeom>
          <a:noFill/>
        </p:spPr>
        <p:txBody>
          <a:bodyPr wrap="square" lIns="180000" tIns="180000" rIns="180000" bIns="180000" rtlCol="0">
            <a:spAutoFit/>
          </a:bodyPr>
          <a:lstStyle/>
          <a:p>
            <a:pPr lvl="0" algn="ctr">
              <a:defRPr/>
            </a:pPr>
            <a:r>
              <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Fall 15</a:t>
            </a:r>
            <a:r>
              <a:rPr lang="de-DE" sz="2400" b="1" u="sng" dirty="0">
                <a:solidFill>
                  <a:prstClr val="black"/>
                </a:solidFill>
                <a:latin typeface="Arial" panose="020B0604020202020204" pitchFamily="34" charset="0"/>
                <a:cs typeface="Arial" panose="020B0604020202020204" pitchFamily="34" charset="0"/>
              </a:rPr>
              <a:t>: Versammlungsüberwachung</a:t>
            </a:r>
            <a:endParaRPr kumimoji="0" lang="de-DE" sz="24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Z / SEV</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40 I 1 VwGO</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de-DE"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öff</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.-rechtliche Streitigkeit nichtverfassungsrechtlicher Art</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a:t>
            </a:r>
            <a:r>
              <a:rPr kumimoji="0" lang="de-DE"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Öff</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.-rechtliche streitentscheidende Normen („modifizierte Subjektstheorie“)</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einseitige Berechtigung oder Verpflichtung eines Hoheitsträgers		</a:t>
            </a:r>
          </a:p>
          <a:p>
            <a:pPr marL="0" marR="0" lvl="0" indent="0" algn="l" defTabSz="360000" rtl="0" eaLnBrk="1" fontAlgn="auto" latinLnBrk="0" hangingPunct="1">
              <a:lnSpc>
                <a:spcPct val="150000"/>
              </a:lnSpc>
              <a:spcBef>
                <a:spcPts val="0"/>
              </a:spcBef>
              <a:spcAft>
                <a:spcPts val="0"/>
              </a:spcAft>
              <a:buClrTx/>
              <a:buSzTx/>
              <a:buFontTx/>
              <a:buNone/>
              <a:tabLst/>
              <a:defRPr/>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a:t>
            </a:r>
            <a:r>
              <a:rPr kumimoji="0" lang="de-DE" sz="2400" b="0"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19a VersG</a:t>
            </a: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i="1" dirty="0">
                <a:solidFill>
                  <a:prstClr val="black"/>
                </a:solidFill>
                <a:latin typeface="Arial" panose="020B0604020202020204" pitchFamily="34" charset="0"/>
                <a:cs typeface="Arial" panose="020B0604020202020204" pitchFamily="34" charset="0"/>
              </a:rPr>
              <a:t>Für Bild- und Tonaufnahmen durch die Polizei bei </a:t>
            </a:r>
            <a:r>
              <a:rPr lang="de-DE" sz="2400" i="1" dirty="0" err="1">
                <a:solidFill>
                  <a:prstClr val="black"/>
                </a:solidFill>
                <a:latin typeface="Arial" panose="020B0604020202020204" pitchFamily="34" charset="0"/>
                <a:cs typeface="Arial" panose="020B0604020202020204" pitchFamily="34" charset="0"/>
              </a:rPr>
              <a:t>Versamm</a:t>
            </a:r>
            <a:r>
              <a:rPr lang="de-DE" sz="2400" i="1" dirty="0">
                <a:solidFill>
                  <a:prstClr val="black"/>
                </a:solidFill>
                <a:latin typeface="Arial" panose="020B0604020202020204" pitchFamily="34" charset="0"/>
                <a:cs typeface="Arial" panose="020B0604020202020204" pitchFamily="34" charset="0"/>
              </a:rPr>
              <a:t>-				</a:t>
            </a:r>
            <a:r>
              <a:rPr lang="de-DE" sz="2400" i="1" dirty="0" err="1">
                <a:solidFill>
                  <a:prstClr val="black"/>
                </a:solidFill>
                <a:latin typeface="Arial" panose="020B0604020202020204" pitchFamily="34" charset="0"/>
                <a:cs typeface="Arial" panose="020B0604020202020204" pitchFamily="34" charset="0"/>
              </a:rPr>
              <a:t>lungen</a:t>
            </a:r>
            <a:r>
              <a:rPr lang="de-DE" sz="2400" i="1" dirty="0">
                <a:solidFill>
                  <a:prstClr val="black"/>
                </a:solidFill>
                <a:latin typeface="Arial" panose="020B0604020202020204" pitchFamily="34" charset="0"/>
                <a:cs typeface="Arial" panose="020B0604020202020204" pitchFamily="34" charset="0"/>
              </a:rPr>
              <a:t> unter freiem Himmel und Aufzügen gilt § 12a.</a:t>
            </a:r>
            <a:r>
              <a:rPr lang="de-DE" sz="2400" dirty="0">
                <a:solidFill>
                  <a:prstClr val="black"/>
                </a:solidFill>
                <a:latin typeface="Arial" panose="020B0604020202020204" pitchFamily="34" charset="0"/>
                <a:cs typeface="Arial" panose="020B0604020202020204" pitchFamily="34" charset="0"/>
              </a:rPr>
              <a:t>“ (vgl. Art. 125a I GG)</a:t>
            </a:r>
          </a:p>
          <a:p>
            <a:pPr lvl="0" defTabSz="360000">
              <a:lnSpc>
                <a:spcPct val="150000"/>
              </a:lnSpc>
            </a:pPr>
            <a:r>
              <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	→	</a:t>
            </a:r>
            <a:r>
              <a:rPr lang="de-DE" sz="2400" u="sng" dirty="0">
                <a:solidFill>
                  <a:prstClr val="black"/>
                </a:solidFill>
                <a:latin typeface="Arial" panose="020B0604020202020204" pitchFamily="34" charset="0"/>
                <a:cs typeface="Arial" panose="020B0604020202020204" pitchFamily="34" charset="0"/>
              </a:rPr>
              <a:t>§ 12a VersG</a:t>
            </a:r>
            <a:r>
              <a:rPr lang="de-DE" sz="2400" dirty="0">
                <a:solidFill>
                  <a:prstClr val="black"/>
                </a:solidFill>
                <a:latin typeface="Arial" panose="020B0604020202020204" pitchFamily="34" charset="0"/>
                <a:cs typeface="Arial" panose="020B0604020202020204" pitchFamily="34" charset="0"/>
              </a:rPr>
              <a:t>:	„</a:t>
            </a:r>
            <a:r>
              <a:rPr lang="de-DE" sz="2400" i="1" dirty="0">
                <a:solidFill>
                  <a:prstClr val="black"/>
                </a:solidFill>
                <a:latin typeface="Arial" panose="020B0604020202020204" pitchFamily="34" charset="0"/>
                <a:cs typeface="Arial" panose="020B0604020202020204" pitchFamily="34" charset="0"/>
              </a:rPr>
              <a:t>Die Polizei darf Bild- und Tonaufnahmen von Teilnehmern bei 			oder im Zusammenhang mit öffentlichen Versammlungen nur anfertigen, 				wenn tatsächliche Anhaltspunkte die Annahme rechtfertigen, dass von ihnen 			erhebliche Gefahren für die öffentliche Sicherheit oder Ordnung ausgehen.</a:t>
            </a:r>
            <a:r>
              <a:rPr lang="de-DE" sz="2400" dirty="0">
                <a:solidFill>
                  <a:prstClr val="black"/>
                </a:solidFill>
                <a:latin typeface="Arial" panose="020B0604020202020204" pitchFamily="34" charset="0"/>
                <a:cs typeface="Arial" panose="020B0604020202020204" pitchFamily="34" charset="0"/>
              </a:rPr>
              <a:t>“</a:t>
            </a:r>
            <a:endParaRPr kumimoji="0" lang="de-DE"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Rechteck 4">
            <a:extLst>
              <a:ext uri="{FF2B5EF4-FFF2-40B4-BE49-F238E27FC236}">
                <a16:creationId xmlns:a16="http://schemas.microsoft.com/office/drawing/2014/main" id="{A16B1ACD-8BA2-13D7-88B1-BF38DF5A25AC}"/>
              </a:ext>
            </a:extLst>
          </p:cNvPr>
          <p:cNvSpPr/>
          <p:nvPr/>
        </p:nvSpPr>
        <p:spPr>
          <a:xfrm>
            <a:off x="0" y="102357"/>
            <a:ext cx="1955409" cy="629163"/>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400" dirty="0"/>
              <a:t>Verwaltungsrecht AT</a:t>
            </a:r>
          </a:p>
          <a:p>
            <a:pPr algn="ctr"/>
            <a:r>
              <a:rPr lang="de-DE" sz="1400" dirty="0"/>
              <a:t>FALL 15</a:t>
            </a:r>
          </a:p>
        </p:txBody>
      </p:sp>
      <p:pic>
        <p:nvPicPr>
          <p:cNvPr id="7" name="Grafik 6">
            <a:extLst>
              <a:ext uri="{FF2B5EF4-FFF2-40B4-BE49-F238E27FC236}">
                <a16:creationId xmlns:a16="http://schemas.microsoft.com/office/drawing/2014/main" id="{B2CBBF0B-E26A-6280-E1A0-85E31B4A7150}"/>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Tree>
    <p:extLst>
      <p:ext uri="{BB962C8B-B14F-4D97-AF65-F5344CB8AC3E}">
        <p14:creationId xmlns:p14="http://schemas.microsoft.com/office/powerpoint/2010/main" val="4172237101"/>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fade">
                                      <p:cBhvr>
                                        <p:cTn id="7" dur="1000"/>
                                        <p:tgtEl>
                                          <p:spTgt spid="4">
                                            <p:txEl>
                                              <p:pRg st="3" end="3"/>
                                            </p:txEl>
                                          </p:spTgt>
                                        </p:tgtEl>
                                      </p:cBhvr>
                                    </p:animEffect>
                                    <p:anim calcmode="lin" valueType="num">
                                      <p:cBhvr>
                                        <p:cTn id="8"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fade">
                                      <p:cBhvr>
                                        <p:cTn id="12" dur="1000"/>
                                        <p:tgtEl>
                                          <p:spTgt spid="4">
                                            <p:txEl>
                                              <p:pRg st="4" end="4"/>
                                            </p:txEl>
                                          </p:spTgt>
                                        </p:tgtEl>
                                      </p:cBhvr>
                                    </p:animEffect>
                                    <p:anim calcmode="lin" valueType="num">
                                      <p:cBhvr>
                                        <p:cTn id="13"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4" end="4"/>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fade">
                                      <p:cBhvr>
                                        <p:cTn id="17" dur="1000"/>
                                        <p:tgtEl>
                                          <p:spTgt spid="4">
                                            <p:txEl>
                                              <p:pRg st="5" end="5"/>
                                            </p:txEl>
                                          </p:spTgt>
                                        </p:tgtEl>
                                      </p:cBhvr>
                                    </p:animEffect>
                                    <p:anim calcmode="lin" valueType="num">
                                      <p:cBhvr>
                                        <p:cTn id="18"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9"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4">
                                            <p:txEl>
                                              <p:pRg st="6" end="6"/>
                                            </p:txEl>
                                          </p:spTgt>
                                        </p:tgtEl>
                                        <p:attrNameLst>
                                          <p:attrName>style.visibility</p:attrName>
                                        </p:attrNameLst>
                                      </p:cBhvr>
                                      <p:to>
                                        <p:strVal val="visible"/>
                                      </p:to>
                                    </p:set>
                                    <p:animEffect transition="in" filter="fade">
                                      <p:cBhvr>
                                        <p:cTn id="24" dur="1000"/>
                                        <p:tgtEl>
                                          <p:spTgt spid="4">
                                            <p:txEl>
                                              <p:pRg st="6" end="6"/>
                                            </p:txEl>
                                          </p:spTgt>
                                        </p:tgtEl>
                                      </p:cBhvr>
                                    </p:animEffect>
                                    <p:anim calcmode="lin" valueType="num">
                                      <p:cBhvr>
                                        <p:cTn id="25"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26"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animEffect transition="in" filter="fade">
                                      <p:cBhvr>
                                        <p:cTn id="31" dur="1000"/>
                                        <p:tgtEl>
                                          <p:spTgt spid="4">
                                            <p:txEl>
                                              <p:pRg st="7" end="7"/>
                                            </p:txEl>
                                          </p:spTgt>
                                        </p:tgtEl>
                                      </p:cBhvr>
                                    </p:animEffect>
                                    <p:anim calcmode="lin" valueType="num">
                                      <p:cBhvr>
                                        <p:cTn id="32"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3"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98424" cy="6389011"/>
          </a:xfrm>
          <a:prstGeom prst="rect">
            <a:avLst/>
          </a:prstGeom>
          <a:noFill/>
        </p:spPr>
        <p:txBody>
          <a:bodyPr wrap="square" lIns="180000" tIns="180000" rIns="180000" bIns="180000" rtlCol="0">
            <a:spAutoFit/>
          </a:bodyPr>
          <a:lstStyle/>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II.		</a:t>
            </a:r>
            <a:r>
              <a:rPr lang="de-DE" sz="2400" u="sng" dirty="0">
                <a:solidFill>
                  <a:prstClr val="black"/>
                </a:solidFill>
                <a:latin typeface="Arial" panose="020B0604020202020204" pitchFamily="34" charset="0"/>
                <a:cs typeface="Arial" panose="020B0604020202020204" pitchFamily="34" charset="0"/>
              </a:rPr>
              <a:t>§§ 45, 52 VwGO</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III.		</a:t>
            </a:r>
            <a:r>
              <a:rPr lang="de-DE" sz="2400" u="sng" dirty="0">
                <a:solidFill>
                  <a:prstClr val="black"/>
                </a:solidFill>
                <a:latin typeface="Arial" panose="020B0604020202020204" pitchFamily="34" charset="0"/>
                <a:cs typeface="Arial" panose="020B0604020202020204" pitchFamily="34" charset="0"/>
              </a:rPr>
              <a:t>§§ 61, 63 VwGO</a:t>
            </a:r>
            <a:r>
              <a:rPr lang="de-DE" sz="2400" dirty="0">
                <a:solidFill>
                  <a:prstClr val="black"/>
                </a:solidFill>
                <a:latin typeface="Arial" panose="020B0604020202020204" pitchFamily="34" charset="0"/>
                <a:cs typeface="Arial" panose="020B0604020202020204" pitchFamily="34" charset="0"/>
              </a:rPr>
              <a:t>: G e.V. / Land L (Rechtsträgerprinzip)</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IV.		</a:t>
            </a:r>
            <a:r>
              <a:rPr lang="de-DE" sz="2400" u="sng" dirty="0">
                <a:solidFill>
                  <a:prstClr val="black"/>
                </a:solidFill>
                <a:latin typeface="Arial" panose="020B0604020202020204" pitchFamily="34" charset="0"/>
                <a:cs typeface="Arial" panose="020B0604020202020204" pitchFamily="34" charset="0"/>
              </a:rPr>
              <a:t>§§ 88, 86 III VwGO</a:t>
            </a:r>
          </a:p>
          <a:p>
            <a:pPr defTabSz="360000">
              <a:lnSpc>
                <a:spcPct val="150000"/>
              </a:lnSpc>
            </a:pPr>
            <a:r>
              <a:rPr lang="de-DE" sz="2400" dirty="0">
                <a:latin typeface="Arial" panose="020B0604020202020204" pitchFamily="34" charset="0"/>
                <a:cs typeface="Arial" panose="020B0604020202020204" pitchFamily="34" charset="0"/>
              </a:rPr>
              <a:t>		→ Klägerisches Begehren + Vorrang </a:t>
            </a:r>
            <a:r>
              <a:rPr lang="de-DE" sz="2400" dirty="0" err="1">
                <a:latin typeface="Arial" panose="020B0604020202020204" pitchFamily="34" charset="0"/>
                <a:cs typeface="Arial" panose="020B0604020202020204" pitchFamily="34" charset="0"/>
              </a:rPr>
              <a:t>maßnahmespezifischen</a:t>
            </a:r>
            <a:r>
              <a:rPr lang="de-DE" sz="2400" dirty="0">
                <a:latin typeface="Arial" panose="020B0604020202020204" pitchFamily="34" charset="0"/>
                <a:cs typeface="Arial" panose="020B0604020202020204" pitchFamily="34" charset="0"/>
              </a:rPr>
              <a:t> Rechtsschutzes</a:t>
            </a:r>
          </a:p>
          <a:p>
            <a:pPr defTabSz="720000">
              <a:lnSpc>
                <a:spcPct val="150000"/>
              </a:lnSpc>
            </a:pPr>
            <a:r>
              <a:rPr lang="de-DE" sz="2400" dirty="0">
                <a:solidFill>
                  <a:prstClr val="black"/>
                </a:solidFill>
                <a:latin typeface="Arial" panose="020B0604020202020204" pitchFamily="34" charset="0"/>
                <a:cs typeface="Arial" panose="020B0604020202020204" pitchFamily="34" charset="0"/>
              </a:rPr>
              <a:t>1.	</a:t>
            </a:r>
            <a:r>
              <a:rPr lang="de-DE" sz="2400" u="sng" dirty="0">
                <a:solidFill>
                  <a:prstClr val="black"/>
                </a:solidFill>
                <a:latin typeface="Arial" panose="020B0604020202020204" pitchFamily="34" charset="0"/>
                <a:cs typeface="Arial" panose="020B0604020202020204" pitchFamily="34" charset="0"/>
              </a:rPr>
              <a:t>Urspr. </a:t>
            </a:r>
            <a:r>
              <a:rPr lang="de-DE" sz="2400" u="sng" dirty="0">
                <a:latin typeface="Arial" panose="020B0604020202020204" pitchFamily="34" charset="0"/>
                <a:cs typeface="Arial" panose="020B0604020202020204" pitchFamily="34" charset="0"/>
              </a:rPr>
              <a:t>allg. Leistungsklage (vgl. §§ 43 II, 111, 113 IV VwGO)</a:t>
            </a:r>
          </a:p>
          <a:p>
            <a:pPr marL="197100" defTabSz="720000">
              <a:lnSpc>
                <a:spcPct val="150000"/>
              </a:lnSpc>
            </a:pPr>
            <a:r>
              <a:rPr lang="de-DE" sz="2400" dirty="0">
                <a:latin typeface="Arial" panose="020B0604020202020204" pitchFamily="34" charset="0"/>
                <a:cs typeface="Arial" panose="020B0604020202020204" pitchFamily="34" charset="0"/>
              </a:rPr>
              <a:t>	→ Handlung oder Unterlassung, die nicht Erlass eines VA (§ 35 VwVfG) ist</a:t>
            </a:r>
          </a:p>
          <a:p>
            <a:pPr marL="197100" defTabSz="720000">
              <a:lnSpc>
                <a:spcPct val="150000"/>
              </a:lnSpc>
            </a:pPr>
            <a:r>
              <a:rPr lang="de-DE" sz="2400" dirty="0">
                <a:latin typeface="Arial" panose="020B0604020202020204" pitchFamily="34" charset="0"/>
                <a:cs typeface="Arial" panose="020B0604020202020204" pitchFamily="34" charset="0"/>
              </a:rPr>
              <a:t>	→ Realakt: Löschung der Videoaufzeichnungen (kein „vorgeschalteter“ VA)</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2.		</a:t>
            </a:r>
            <a:r>
              <a:rPr lang="de-DE" sz="2400" u="sng" dirty="0">
                <a:solidFill>
                  <a:prstClr val="black"/>
                </a:solidFill>
                <a:latin typeface="Arial" panose="020B0604020202020204" pitchFamily="34" charset="0"/>
                <a:cs typeface="Arial" panose="020B0604020202020204" pitchFamily="34" charset="0"/>
              </a:rPr>
              <a:t>Nach Löschung im Prozess</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Rechtsschutzbedürfnis für allg. </a:t>
            </a:r>
            <a:r>
              <a:rPr lang="de-DE" sz="2400" dirty="0" err="1">
                <a:solidFill>
                  <a:prstClr val="black"/>
                </a:solidFill>
                <a:latin typeface="Arial" panose="020B0604020202020204" pitchFamily="34" charset="0"/>
                <a:cs typeface="Arial" panose="020B0604020202020204" pitchFamily="34" charset="0"/>
              </a:rPr>
              <a:t>LKl</a:t>
            </a:r>
            <a:r>
              <a:rPr lang="de-DE" sz="2400" dirty="0">
                <a:solidFill>
                  <a:prstClr val="black"/>
                </a:solidFill>
                <a:latin typeface="Arial" panose="020B0604020202020204" pitchFamily="34" charset="0"/>
                <a:cs typeface="Arial" panose="020B0604020202020204" pitchFamily="34" charset="0"/>
              </a:rPr>
              <a:t>. entfällt</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Änderung des Antrags: </a:t>
            </a:r>
            <a:r>
              <a:rPr lang="de-DE" sz="2400" dirty="0" err="1">
                <a:solidFill>
                  <a:prstClr val="black"/>
                </a:solidFill>
                <a:latin typeface="Arial" panose="020B0604020202020204" pitchFamily="34" charset="0"/>
                <a:cs typeface="Arial" panose="020B0604020202020204" pitchFamily="34" charset="0"/>
              </a:rPr>
              <a:t>Festst</a:t>
            </a:r>
            <a:r>
              <a:rPr lang="de-DE" sz="2400" dirty="0">
                <a:solidFill>
                  <a:prstClr val="black"/>
                </a:solidFill>
                <a:latin typeface="Arial" panose="020B0604020202020204" pitchFamily="34" charset="0"/>
                <a:cs typeface="Arial" panose="020B0604020202020204" pitchFamily="34" charset="0"/>
              </a:rPr>
              <a:t>., dass Videoaufzeichnung nicht gestattet war</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 </a:t>
            </a:r>
            <a:r>
              <a:rPr lang="de-DE" sz="2400" dirty="0">
                <a:solidFill>
                  <a:prstClr val="black"/>
                </a:solidFill>
                <a:latin typeface="Arial" panose="020B0604020202020204" pitchFamily="34" charset="0"/>
                <a:cs typeface="Arial" panose="020B0604020202020204" pitchFamily="34" charset="0"/>
              </a:rPr>
              <a:t>Allg. </a:t>
            </a:r>
            <a:r>
              <a:rPr lang="de-DE" sz="2400" dirty="0" err="1">
                <a:solidFill>
                  <a:prstClr val="black"/>
                </a:solidFill>
                <a:latin typeface="Arial" panose="020B0604020202020204" pitchFamily="34" charset="0"/>
                <a:cs typeface="Arial" panose="020B0604020202020204" pitchFamily="34" charset="0"/>
              </a:rPr>
              <a:t>FKl</a:t>
            </a:r>
            <a:r>
              <a:rPr lang="de-DE" sz="2400" dirty="0">
                <a:solidFill>
                  <a:prstClr val="black"/>
                </a:solidFill>
                <a:latin typeface="Arial" panose="020B0604020202020204" pitchFamily="34" charset="0"/>
                <a:cs typeface="Arial" panose="020B0604020202020204" pitchFamily="34" charset="0"/>
              </a:rPr>
              <a:t>. (§ 43 I, 1. Alt. VwGO)?</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DA344096-99D6-BE4B-82DD-9C8B4426D921}"/>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C42C1100-C424-AFB5-31D1-939B2AFF569A}"/>
              </a:ext>
            </a:extLst>
          </p:cNvPr>
          <p:cNvSpPr/>
          <p:nvPr/>
        </p:nvSpPr>
        <p:spPr>
          <a:xfrm>
            <a:off x="0" y="102357"/>
            <a:ext cx="1955409" cy="629163"/>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400" dirty="0"/>
              <a:t>Verwaltungsrecht AT</a:t>
            </a:r>
          </a:p>
          <a:p>
            <a:pPr algn="ctr"/>
            <a:r>
              <a:rPr lang="de-DE" sz="1400" dirty="0"/>
              <a:t>FALL 15</a:t>
            </a:r>
          </a:p>
        </p:txBody>
      </p:sp>
    </p:spTree>
    <p:extLst>
      <p:ext uri="{BB962C8B-B14F-4D97-AF65-F5344CB8AC3E}">
        <p14:creationId xmlns:p14="http://schemas.microsoft.com/office/powerpoint/2010/main" val="3500101277"/>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1000"/>
                                        <p:tgtEl>
                                          <p:spTgt spid="4">
                                            <p:txEl>
                                              <p:pRg st="3" end="3"/>
                                            </p:txEl>
                                          </p:spTgt>
                                        </p:tgtEl>
                                      </p:cBhvr>
                                    </p:animEffect>
                                    <p:anim calcmode="lin" valueType="num">
                                      <p:cBhvr>
                                        <p:cTn id="20"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4" end="4"/>
                                            </p:txEl>
                                          </p:spTgt>
                                        </p:tgtEl>
                                        <p:attrNameLst>
                                          <p:attrName>style.visibility</p:attrName>
                                        </p:attrNameLst>
                                      </p:cBhvr>
                                      <p:to>
                                        <p:strVal val="visible"/>
                                      </p:to>
                                    </p:set>
                                    <p:animEffect transition="in" filter="fade">
                                      <p:cBhvr>
                                        <p:cTn id="26" dur="1000"/>
                                        <p:tgtEl>
                                          <p:spTgt spid="4">
                                            <p:txEl>
                                              <p:pRg st="4" end="4"/>
                                            </p:txEl>
                                          </p:spTgt>
                                        </p:tgtEl>
                                      </p:cBhvr>
                                    </p:animEffect>
                                    <p:anim calcmode="lin" valueType="num">
                                      <p:cBhvr>
                                        <p:cTn id="27"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4" end="4"/>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Effect transition="in" filter="fade">
                                      <p:cBhvr>
                                        <p:cTn id="31" dur="1000"/>
                                        <p:tgtEl>
                                          <p:spTgt spid="4">
                                            <p:txEl>
                                              <p:pRg st="5" end="5"/>
                                            </p:txEl>
                                          </p:spTgt>
                                        </p:tgtEl>
                                      </p:cBhvr>
                                    </p:animEffect>
                                    <p:anim calcmode="lin" valueType="num">
                                      <p:cBhvr>
                                        <p:cTn id="3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4">
                                            <p:txEl>
                                              <p:pRg st="5" end="5"/>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4">
                                            <p:txEl>
                                              <p:pRg st="6" end="6"/>
                                            </p:txEl>
                                          </p:spTgt>
                                        </p:tgtEl>
                                        <p:attrNameLst>
                                          <p:attrName>style.visibility</p:attrName>
                                        </p:attrNameLst>
                                      </p:cBhvr>
                                      <p:to>
                                        <p:strVal val="visible"/>
                                      </p:to>
                                    </p:set>
                                    <p:animEffect transition="in" filter="fade">
                                      <p:cBhvr>
                                        <p:cTn id="36" dur="1000"/>
                                        <p:tgtEl>
                                          <p:spTgt spid="4">
                                            <p:txEl>
                                              <p:pRg st="6" end="6"/>
                                            </p:txEl>
                                          </p:spTgt>
                                        </p:tgtEl>
                                      </p:cBhvr>
                                    </p:animEffect>
                                    <p:anim calcmode="lin" valueType="num">
                                      <p:cBhvr>
                                        <p:cTn id="37"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38"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4">
                                            <p:txEl>
                                              <p:pRg st="7" end="7"/>
                                            </p:txEl>
                                          </p:spTgt>
                                        </p:tgtEl>
                                        <p:attrNameLst>
                                          <p:attrName>style.visibility</p:attrName>
                                        </p:attrNameLst>
                                      </p:cBhvr>
                                      <p:to>
                                        <p:strVal val="visible"/>
                                      </p:to>
                                    </p:set>
                                    <p:animEffect transition="in" filter="fade">
                                      <p:cBhvr>
                                        <p:cTn id="43" dur="1000"/>
                                        <p:tgtEl>
                                          <p:spTgt spid="4">
                                            <p:txEl>
                                              <p:pRg st="7" end="7"/>
                                            </p:txEl>
                                          </p:spTgt>
                                        </p:tgtEl>
                                      </p:cBhvr>
                                    </p:animEffect>
                                    <p:anim calcmode="lin" valueType="num">
                                      <p:cBhvr>
                                        <p:cTn id="44"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5"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4">
                                            <p:txEl>
                                              <p:pRg st="8" end="8"/>
                                            </p:txEl>
                                          </p:spTgt>
                                        </p:tgtEl>
                                        <p:attrNameLst>
                                          <p:attrName>style.visibility</p:attrName>
                                        </p:attrNameLst>
                                      </p:cBhvr>
                                      <p:to>
                                        <p:strVal val="visible"/>
                                      </p:to>
                                    </p:set>
                                    <p:animEffect transition="in" filter="fade">
                                      <p:cBhvr>
                                        <p:cTn id="50" dur="1000"/>
                                        <p:tgtEl>
                                          <p:spTgt spid="4">
                                            <p:txEl>
                                              <p:pRg st="8" end="8"/>
                                            </p:txEl>
                                          </p:spTgt>
                                        </p:tgtEl>
                                      </p:cBhvr>
                                    </p:animEffect>
                                    <p:anim calcmode="lin" valueType="num">
                                      <p:cBhvr>
                                        <p:cTn id="51"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2"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4">
                                            <p:txEl>
                                              <p:pRg st="9" end="9"/>
                                            </p:txEl>
                                          </p:spTgt>
                                        </p:tgtEl>
                                        <p:attrNameLst>
                                          <p:attrName>style.visibility</p:attrName>
                                        </p:attrNameLst>
                                      </p:cBhvr>
                                      <p:to>
                                        <p:strVal val="visible"/>
                                      </p:to>
                                    </p:set>
                                    <p:animEffect transition="in" filter="fade">
                                      <p:cBhvr>
                                        <p:cTn id="57" dur="1000"/>
                                        <p:tgtEl>
                                          <p:spTgt spid="4">
                                            <p:txEl>
                                              <p:pRg st="9" end="9"/>
                                            </p:txEl>
                                          </p:spTgt>
                                        </p:tgtEl>
                                      </p:cBhvr>
                                    </p:animEffect>
                                    <p:anim calcmode="lin" valueType="num">
                                      <p:cBhvr>
                                        <p:cTn id="58"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59"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nodeType="clickEffect">
                                  <p:stCondLst>
                                    <p:cond delay="0"/>
                                  </p:stCondLst>
                                  <p:childTnLst>
                                    <p:set>
                                      <p:cBhvr>
                                        <p:cTn id="63" dur="1" fill="hold">
                                          <p:stCondLst>
                                            <p:cond delay="0"/>
                                          </p:stCondLst>
                                        </p:cTn>
                                        <p:tgtEl>
                                          <p:spTgt spid="4">
                                            <p:txEl>
                                              <p:pRg st="10" end="10"/>
                                            </p:txEl>
                                          </p:spTgt>
                                        </p:tgtEl>
                                        <p:attrNameLst>
                                          <p:attrName>style.visibility</p:attrName>
                                        </p:attrNameLst>
                                      </p:cBhvr>
                                      <p:to>
                                        <p:strVal val="visible"/>
                                      </p:to>
                                    </p:set>
                                    <p:animEffect transition="in" filter="fade">
                                      <p:cBhvr>
                                        <p:cTn id="64" dur="1000"/>
                                        <p:tgtEl>
                                          <p:spTgt spid="4">
                                            <p:txEl>
                                              <p:pRg st="10" end="10"/>
                                            </p:txEl>
                                          </p:spTgt>
                                        </p:tgtEl>
                                      </p:cBhvr>
                                    </p:animEffect>
                                    <p:anim calcmode="lin" valueType="num">
                                      <p:cBhvr>
                                        <p:cTn id="65"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66"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98424" cy="6389011"/>
          </a:xfrm>
          <a:prstGeom prst="rect">
            <a:avLst/>
          </a:prstGeom>
          <a:noFill/>
        </p:spPr>
        <p:txBody>
          <a:bodyPr wrap="square" lIns="180000" tIns="180000" rIns="180000" bIns="180000" rtlCol="0">
            <a:spAutoFit/>
          </a:bodyPr>
          <a:lstStyle/>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a)		</a:t>
            </a:r>
            <a:r>
              <a:rPr lang="de-DE" sz="2400" u="sng" dirty="0">
                <a:solidFill>
                  <a:prstClr val="black"/>
                </a:solidFill>
                <a:latin typeface="Arial" panose="020B0604020202020204" pitchFamily="34" charset="0"/>
                <a:cs typeface="Arial" panose="020B0604020202020204" pitchFamily="34" charset="0"/>
              </a:rPr>
              <a:t>Klageänderung?</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a:t>
            </a:r>
            <a:r>
              <a:rPr lang="de-DE" sz="2400" dirty="0">
                <a:solidFill>
                  <a:prstClr val="black"/>
                </a:solidFill>
                <a:latin typeface="Arial" panose="020B0604020202020204" pitchFamily="34" charset="0"/>
                <a:cs typeface="Arial" panose="020B0604020202020204" pitchFamily="34" charset="0"/>
              </a:rPr>
              <a:t> </a:t>
            </a:r>
            <a:r>
              <a:rPr lang="de-DE" sz="2400" u="sng" dirty="0">
                <a:solidFill>
                  <a:prstClr val="black"/>
                </a:solidFill>
                <a:latin typeface="Arial" panose="020B0604020202020204" pitchFamily="34" charset="0"/>
                <a:cs typeface="Arial" panose="020B0604020202020204" pitchFamily="34" charset="0"/>
              </a:rPr>
              <a:t>§ 91 VwGO</a:t>
            </a:r>
            <a:r>
              <a:rPr lang="de-DE" sz="2400" dirty="0">
                <a:solidFill>
                  <a:prstClr val="black"/>
                </a:solidFill>
                <a:latin typeface="Arial" panose="020B0604020202020204" pitchFamily="34" charset="0"/>
                <a:cs typeface="Arial" panose="020B0604020202020204" pitchFamily="34" charset="0"/>
              </a:rPr>
              <a:t>: „</a:t>
            </a:r>
            <a:r>
              <a:rPr lang="de-DE" sz="2400" i="1" dirty="0">
                <a:solidFill>
                  <a:prstClr val="black"/>
                </a:solidFill>
                <a:latin typeface="Arial" panose="020B0604020202020204" pitchFamily="34" charset="0"/>
                <a:cs typeface="Arial" panose="020B0604020202020204" pitchFamily="34" charset="0"/>
              </a:rPr>
              <a:t>Eine Änderung der Klage ist zulässig, wenn die übrigen </a:t>
            </a:r>
            <a:r>
              <a:rPr lang="de-DE" sz="2400" i="1" dirty="0" err="1">
                <a:solidFill>
                  <a:prstClr val="black"/>
                </a:solidFill>
                <a:latin typeface="Arial" panose="020B0604020202020204" pitchFamily="34" charset="0"/>
                <a:cs typeface="Arial" panose="020B0604020202020204" pitchFamily="34" charset="0"/>
              </a:rPr>
              <a:t>Betei</a:t>
            </a:r>
            <a:r>
              <a:rPr lang="de-DE" sz="2400" i="1" dirty="0">
                <a:solidFill>
                  <a:prstClr val="black"/>
                </a:solidFill>
                <a:latin typeface="Arial" panose="020B0604020202020204" pitchFamily="34" charset="0"/>
                <a:cs typeface="Arial" panose="020B0604020202020204" pitchFamily="34" charset="0"/>
              </a:rPr>
              <a:t>-			</a:t>
            </a:r>
            <a:r>
              <a:rPr lang="de-DE" sz="2400" i="1" dirty="0" err="1">
                <a:solidFill>
                  <a:prstClr val="black"/>
                </a:solidFill>
                <a:latin typeface="Arial" panose="020B0604020202020204" pitchFamily="34" charset="0"/>
                <a:cs typeface="Arial" panose="020B0604020202020204" pitchFamily="34" charset="0"/>
              </a:rPr>
              <a:t>ligten</a:t>
            </a:r>
            <a:r>
              <a:rPr lang="de-DE" sz="2400" i="1" dirty="0">
                <a:solidFill>
                  <a:prstClr val="black"/>
                </a:solidFill>
                <a:latin typeface="Arial" panose="020B0604020202020204" pitchFamily="34" charset="0"/>
                <a:cs typeface="Arial" panose="020B0604020202020204" pitchFamily="34" charset="0"/>
              </a:rPr>
              <a:t> einwilligen oder das Gericht die Änderung für sachdienlich hält.</a:t>
            </a:r>
            <a:r>
              <a:rPr lang="de-DE" sz="2400" dirty="0">
                <a:solidFill>
                  <a:prstClr val="black"/>
                </a:solidFill>
                <a:latin typeface="Arial" panose="020B0604020202020204" pitchFamily="34" charset="0"/>
                <a:cs typeface="Arial" panose="020B0604020202020204" pitchFamily="34" charset="0"/>
              </a:rPr>
              <a:t>“</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 </a:t>
            </a:r>
            <a:r>
              <a:rPr lang="de-DE" sz="2400" u="sng" dirty="0">
                <a:latin typeface="Arial" panose="020B0604020202020204" pitchFamily="34" charset="0"/>
                <a:cs typeface="Arial" panose="020B0604020202020204" pitchFamily="34" charset="0"/>
              </a:rPr>
              <a:t>§ 173 VwGO, § 264 Nr. 2 / 3 ZPO</a:t>
            </a:r>
            <a:r>
              <a:rPr lang="de-DE" sz="2400" dirty="0">
                <a:latin typeface="Arial" panose="020B0604020202020204" pitchFamily="34" charset="0"/>
                <a:cs typeface="Arial" panose="020B0604020202020204" pitchFamily="34" charset="0"/>
              </a:rPr>
              <a:t>: keine Klageänderung, wenn „</a:t>
            </a:r>
            <a:r>
              <a:rPr lang="de-DE" sz="2400" i="1" dirty="0">
                <a:latin typeface="Arial" panose="020B0604020202020204" pitchFamily="34" charset="0"/>
                <a:cs typeface="Arial" panose="020B0604020202020204" pitchFamily="34" charset="0"/>
              </a:rPr>
              <a:t>der Klage-			</a:t>
            </a:r>
            <a:r>
              <a:rPr lang="de-DE" sz="2400" i="1" dirty="0" err="1">
                <a:latin typeface="Arial" panose="020B0604020202020204" pitchFamily="34" charset="0"/>
                <a:cs typeface="Arial" panose="020B0604020202020204" pitchFamily="34" charset="0"/>
              </a:rPr>
              <a:t>antrag</a:t>
            </a:r>
            <a:r>
              <a:rPr lang="de-DE" sz="2400" i="1" dirty="0">
                <a:latin typeface="Arial" panose="020B0604020202020204" pitchFamily="34" charset="0"/>
                <a:cs typeface="Arial" panose="020B0604020202020204" pitchFamily="34" charset="0"/>
              </a:rPr>
              <a:t> in der Hauptsache… beschränkt wird“ oder „statt des ursprünglich 				geforderten Gegenstandes wegen einer später eingetretenen Veränderung 			ein anderer Gegenstand oder das Interesse gefordert wird</a:t>
            </a:r>
            <a:r>
              <a:rPr lang="de-DE" sz="2400" dirty="0">
                <a:latin typeface="Arial" panose="020B0604020202020204" pitchFamily="34" charset="0"/>
                <a:cs typeface="Arial" panose="020B0604020202020204" pitchFamily="34" charset="0"/>
              </a:rPr>
              <a:t>“</a:t>
            </a:r>
          </a:p>
          <a:p>
            <a:pPr lvl="0" defTabSz="360000">
              <a:lnSpc>
                <a:spcPct val="150000"/>
              </a:lnSpc>
              <a:defRPr/>
            </a:pPr>
            <a:r>
              <a:rPr lang="de-DE" sz="2400" dirty="0">
                <a:latin typeface="Arial" panose="020B0604020202020204" pitchFamily="34" charset="0"/>
                <a:cs typeface="Arial" panose="020B0604020202020204" pitchFamily="34" charset="0"/>
              </a:rPr>
              <a:t>b)		</a:t>
            </a:r>
            <a:r>
              <a:rPr lang="de-DE" sz="2400" u="sng" dirty="0">
                <a:solidFill>
                  <a:prstClr val="black"/>
                </a:solidFill>
                <a:latin typeface="Arial" panose="020B0604020202020204" pitchFamily="34" charset="0"/>
                <a:cs typeface="Arial" panose="020B0604020202020204" pitchFamily="34" charset="0"/>
              </a:rPr>
              <a:t>Allg. </a:t>
            </a:r>
            <a:r>
              <a:rPr lang="de-DE" sz="2400" u="sng" dirty="0" err="1">
                <a:solidFill>
                  <a:prstClr val="black"/>
                </a:solidFill>
                <a:latin typeface="Arial" panose="020B0604020202020204" pitchFamily="34" charset="0"/>
                <a:cs typeface="Arial" panose="020B0604020202020204" pitchFamily="34" charset="0"/>
              </a:rPr>
              <a:t>FKl</a:t>
            </a:r>
            <a:r>
              <a:rPr lang="de-DE" sz="2400" u="sng" dirty="0">
                <a:solidFill>
                  <a:prstClr val="black"/>
                </a:solidFill>
                <a:latin typeface="Arial" panose="020B0604020202020204" pitchFamily="34" charset="0"/>
                <a:cs typeface="Arial" panose="020B0604020202020204" pitchFamily="34" charset="0"/>
              </a:rPr>
              <a:t>. statthaft: (Nicht-) Bestehen eines konkreten Rechtsverhältnisses?</a:t>
            </a:r>
            <a:endParaRPr lang="de-DE" sz="2400" dirty="0">
              <a:solidFill>
                <a:prstClr val="black"/>
              </a:solidFill>
              <a:latin typeface="Arial" panose="020B0604020202020204" pitchFamily="34" charset="0"/>
              <a:cs typeface="Arial" panose="020B0604020202020204" pitchFamily="34" charset="0"/>
            </a:endParaRP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 im Einzelfall sind Rechte und Pflichten streitig (zwischen den Beteiligten)</a:t>
            </a:r>
          </a:p>
          <a:p>
            <a:pPr defTabSz="360000">
              <a:lnSpc>
                <a:spcPct val="150000"/>
              </a:lnSpc>
            </a:pPr>
            <a:r>
              <a:rPr lang="de-DE" sz="2400" dirty="0">
                <a:latin typeface="Arial" panose="020B0604020202020204" pitchFamily="34" charset="0"/>
                <a:cs typeface="Arial" panose="020B0604020202020204" pitchFamily="34" charset="0"/>
              </a:rPr>
              <a:t>		→ auch vergangen, falls noch Auswirkungen auf Rechte des Klägers</a:t>
            </a:r>
          </a:p>
          <a:p>
            <a:pPr lvl="0" defTabSz="360000">
              <a:lnSpc>
                <a:spcPct val="150000"/>
              </a:lnSpc>
              <a:defRPr/>
            </a:pPr>
            <a:r>
              <a:rPr lang="de-DE" sz="2400" dirty="0">
                <a:latin typeface="Arial" panose="020B0604020202020204" pitchFamily="34" charset="0"/>
                <a:cs typeface="Arial" panose="020B0604020202020204" pitchFamily="34" charset="0"/>
              </a:rPr>
              <a:t>		→ hier: Art. 8 I GG (und informationelle Selbstbestimmung)</a:t>
            </a: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Rechteck 4">
            <a:extLst>
              <a:ext uri="{FF2B5EF4-FFF2-40B4-BE49-F238E27FC236}">
                <a16:creationId xmlns:a16="http://schemas.microsoft.com/office/drawing/2014/main" id="{C4A57D2C-96A2-C403-D2F0-CA77BEE3292F}"/>
              </a:ext>
            </a:extLst>
          </p:cNvPr>
          <p:cNvSpPr/>
          <p:nvPr/>
        </p:nvSpPr>
        <p:spPr>
          <a:xfrm>
            <a:off x="0" y="102357"/>
            <a:ext cx="1955409" cy="629163"/>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400" dirty="0"/>
              <a:t>Verwaltungsrecht AT</a:t>
            </a:r>
          </a:p>
          <a:p>
            <a:pPr algn="ctr"/>
            <a:r>
              <a:rPr lang="de-DE" sz="1400" dirty="0"/>
              <a:t>FALL 15</a:t>
            </a:r>
          </a:p>
        </p:txBody>
      </p:sp>
      <p:pic>
        <p:nvPicPr>
          <p:cNvPr id="7" name="Grafik 6">
            <a:extLst>
              <a:ext uri="{FF2B5EF4-FFF2-40B4-BE49-F238E27FC236}">
                <a16:creationId xmlns:a16="http://schemas.microsoft.com/office/drawing/2014/main" id="{1A94A355-06BA-23F5-D6C5-D5D2D68670DA}"/>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Tree>
    <p:extLst>
      <p:ext uri="{BB962C8B-B14F-4D97-AF65-F5344CB8AC3E}">
        <p14:creationId xmlns:p14="http://schemas.microsoft.com/office/powerpoint/2010/main" val="2478518758"/>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98424" cy="6389011"/>
          </a:xfrm>
          <a:prstGeom prst="rect">
            <a:avLst/>
          </a:prstGeom>
          <a:noFill/>
        </p:spPr>
        <p:txBody>
          <a:bodyPr wrap="square" lIns="180000" tIns="180000" rIns="180000" bIns="180000" rtlCol="0">
            <a:spAutoFit/>
          </a:bodyPr>
          <a:lstStyle/>
          <a:p>
            <a:pPr defTabSz="360000">
              <a:lnSpc>
                <a:spcPct val="150000"/>
              </a:lnSpc>
            </a:pPr>
            <a:r>
              <a:rPr lang="de-DE" sz="2400" dirty="0">
                <a:latin typeface="Arial" panose="020B0604020202020204" pitchFamily="34" charset="0"/>
                <a:cs typeface="Arial" panose="020B0604020202020204" pitchFamily="34" charset="0"/>
              </a:rPr>
              <a:t>V.		</a:t>
            </a:r>
            <a:r>
              <a:rPr lang="de-DE" sz="2400" u="sng" dirty="0">
                <a:latin typeface="Arial" panose="020B0604020202020204" pitchFamily="34" charset="0"/>
                <a:cs typeface="Arial" panose="020B0604020202020204" pitchFamily="34" charset="0"/>
              </a:rPr>
              <a:t>Bes. SEV</a:t>
            </a:r>
          </a:p>
          <a:p>
            <a:pPr defTabSz="360000">
              <a:lnSpc>
                <a:spcPct val="150000"/>
              </a:lnSpc>
            </a:pPr>
            <a:r>
              <a:rPr lang="de-DE" sz="2400" dirty="0">
                <a:latin typeface="Arial" panose="020B0604020202020204" pitchFamily="34" charset="0"/>
                <a:cs typeface="Arial" panose="020B0604020202020204" pitchFamily="34" charset="0"/>
              </a:rPr>
              <a:t>1.		</a:t>
            </a:r>
            <a:r>
              <a:rPr lang="de-DE" sz="2400" u="sng" dirty="0">
                <a:latin typeface="Arial" panose="020B0604020202020204" pitchFamily="34" charset="0"/>
                <a:cs typeface="Arial" panose="020B0604020202020204" pitchFamily="34" charset="0"/>
              </a:rPr>
              <a:t>Feststellungsinteresse (§ 43 I VwGO)</a:t>
            </a:r>
          </a:p>
          <a:p>
            <a:pPr defTabSz="360000">
              <a:lnSpc>
                <a:spcPct val="150000"/>
              </a:lnSpc>
            </a:pPr>
            <a:r>
              <a:rPr lang="de-DE" sz="2400" dirty="0">
                <a:solidFill>
                  <a:prstClr val="black"/>
                </a:solidFill>
                <a:latin typeface="Arial" panose="020B0604020202020204" pitchFamily="34" charset="0"/>
                <a:cs typeface="Arial" panose="020B0604020202020204" pitchFamily="34" charset="0"/>
              </a:rPr>
              <a:t>		→ </a:t>
            </a:r>
            <a:r>
              <a:rPr lang="de-DE" sz="2400" dirty="0" err="1">
                <a:solidFill>
                  <a:prstClr val="black"/>
                </a:solidFill>
                <a:latin typeface="Arial" panose="020B0604020202020204" pitchFamily="34" charset="0"/>
                <a:cs typeface="Arial" panose="020B0604020202020204" pitchFamily="34" charset="0"/>
              </a:rPr>
              <a:t>grds</a:t>
            </a:r>
            <a:r>
              <a:rPr lang="de-DE" sz="2400" dirty="0">
                <a:solidFill>
                  <a:prstClr val="black"/>
                </a:solidFill>
                <a:latin typeface="Arial" panose="020B0604020202020204" pitchFamily="34" charset="0"/>
                <a:cs typeface="Arial" panose="020B0604020202020204" pitchFamily="34" charset="0"/>
              </a:rPr>
              <a:t>. rechtlich, wirtschaftlich oder ideell</a:t>
            </a:r>
          </a:p>
          <a:p>
            <a:pPr defTabSz="360000">
              <a:lnSpc>
                <a:spcPct val="150000"/>
              </a:lnSpc>
              <a:defRPr/>
            </a:pPr>
            <a:r>
              <a:rPr lang="de-DE" sz="2400" dirty="0">
                <a:latin typeface="Arial" panose="020B0604020202020204" pitchFamily="34" charset="0"/>
                <a:cs typeface="Arial" panose="020B0604020202020204" pitchFamily="34" charset="0"/>
              </a:rPr>
              <a:t>		→ aber </a:t>
            </a:r>
            <a:r>
              <a:rPr lang="de-DE" sz="2400" dirty="0">
                <a:solidFill>
                  <a:prstClr val="black"/>
                </a:solidFill>
                <a:latin typeface="Arial" panose="020B0604020202020204" pitchFamily="34" charset="0"/>
                <a:cs typeface="Arial" panose="020B0604020202020204" pitchFamily="34" charset="0"/>
              </a:rPr>
              <a:t>qualifiziertes Feststellungsinteresse nötig, da erledigtes Rechtsverhält-			</a:t>
            </a:r>
            <a:r>
              <a:rPr lang="de-DE" sz="2400" dirty="0" err="1">
                <a:solidFill>
                  <a:prstClr val="black"/>
                </a:solidFill>
                <a:latin typeface="Arial" panose="020B0604020202020204" pitchFamily="34" charset="0"/>
                <a:cs typeface="Arial" panose="020B0604020202020204" pitchFamily="34" charset="0"/>
              </a:rPr>
              <a:t>nis</a:t>
            </a:r>
            <a:r>
              <a:rPr lang="de-DE" sz="2400" dirty="0">
                <a:solidFill>
                  <a:prstClr val="black"/>
                </a:solidFill>
                <a:latin typeface="Arial" panose="020B0604020202020204" pitchFamily="34" charset="0"/>
                <a:cs typeface="Arial" panose="020B0604020202020204" pitchFamily="34" charset="0"/>
              </a:rPr>
              <a:t> (vgl. Fallgruppen von § 113 I 4 VwGO)</a:t>
            </a:r>
          </a:p>
          <a:p>
            <a:pPr defTabSz="360000">
              <a:lnSpc>
                <a:spcPct val="150000"/>
              </a:lnSpc>
              <a:defRPr/>
            </a:pPr>
            <a:r>
              <a:rPr lang="de-DE" sz="2400" dirty="0">
                <a:latin typeface="Arial" panose="020B0604020202020204" pitchFamily="34" charset="0"/>
                <a:cs typeface="Arial" panose="020B0604020202020204" pitchFamily="34" charset="0"/>
              </a:rPr>
              <a:t>		→ hier: Rehabilitationsinteresse (insbes. </a:t>
            </a:r>
            <a:r>
              <a:rPr lang="de-DE" sz="2400" dirty="0">
                <a:solidFill>
                  <a:prstClr val="black"/>
                </a:solidFill>
                <a:latin typeface="Arial" panose="020B0604020202020204" pitchFamily="34" charset="0"/>
                <a:cs typeface="Arial" panose="020B0604020202020204" pitchFamily="34" charset="0"/>
              </a:rPr>
              <a:t>Art. 8 I GG als schlechthin </a:t>
            </a:r>
            <a:r>
              <a:rPr lang="de-DE" sz="2400" dirty="0" err="1">
                <a:solidFill>
                  <a:prstClr val="black"/>
                </a:solidFill>
                <a:latin typeface="Arial" panose="020B0604020202020204" pitchFamily="34" charset="0"/>
                <a:cs typeface="Arial" panose="020B0604020202020204" pitchFamily="34" charset="0"/>
              </a:rPr>
              <a:t>konstituti</a:t>
            </a:r>
            <a:r>
              <a:rPr lang="de-DE" sz="2400" dirty="0">
                <a:solidFill>
                  <a:prstClr val="black"/>
                </a:solidFill>
                <a:latin typeface="Arial" panose="020B0604020202020204" pitchFamily="34" charset="0"/>
                <a:cs typeface="Arial" panose="020B0604020202020204" pitchFamily="34" charset="0"/>
              </a:rPr>
              <a:t>-			</a:t>
            </a:r>
            <a:r>
              <a:rPr lang="de-DE" sz="2400" dirty="0" err="1">
                <a:solidFill>
                  <a:prstClr val="black"/>
                </a:solidFill>
                <a:latin typeface="Arial" panose="020B0604020202020204" pitchFamily="34" charset="0"/>
                <a:cs typeface="Arial" panose="020B0604020202020204" pitchFamily="34" charset="0"/>
              </a:rPr>
              <a:t>ves</a:t>
            </a:r>
            <a:r>
              <a:rPr lang="de-DE" sz="2400" dirty="0">
                <a:solidFill>
                  <a:prstClr val="black"/>
                </a:solidFill>
                <a:latin typeface="Arial" panose="020B0604020202020204" pitchFamily="34" charset="0"/>
                <a:cs typeface="Arial" panose="020B0604020202020204" pitchFamily="34" charset="0"/>
              </a:rPr>
              <a:t> Grundrecht für die Demokratie) und konkrete Wiederholungsgefahr</a:t>
            </a: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2.		</a:t>
            </a:r>
            <a:r>
              <a:rPr lang="de-DE" sz="2400" u="sng" dirty="0">
                <a:solidFill>
                  <a:prstClr val="black"/>
                </a:solidFill>
                <a:latin typeface="Arial" panose="020B0604020202020204" pitchFamily="34" charset="0"/>
                <a:cs typeface="Arial" panose="020B0604020202020204" pitchFamily="34" charset="0"/>
              </a:rPr>
              <a:t>Keine Subsidiarität (§ 43 II VwGO)</a:t>
            </a:r>
            <a:r>
              <a:rPr lang="de-DE" sz="2400" dirty="0">
                <a:solidFill>
                  <a:prstClr val="black"/>
                </a:solidFill>
                <a:latin typeface="Arial" panose="020B0604020202020204" pitchFamily="34" charset="0"/>
                <a:cs typeface="Arial" panose="020B0604020202020204" pitchFamily="34" charset="0"/>
              </a:rPr>
              <a:t>: </a:t>
            </a:r>
            <a:r>
              <a:rPr lang="de-DE" sz="2400" dirty="0">
                <a:latin typeface="Arial" panose="020B0604020202020204" pitchFamily="34" charset="0"/>
                <a:cs typeface="Arial" panose="020B0604020202020204" pitchFamily="34" charset="0"/>
              </a:rPr>
              <a:t>keine andere Klageart möglich</a:t>
            </a: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r>
              <a:rPr lang="de-DE" sz="2400" dirty="0">
                <a:solidFill>
                  <a:prstClr val="black"/>
                </a:solidFill>
                <a:latin typeface="Arial" panose="020B0604020202020204" pitchFamily="34" charset="0"/>
                <a:cs typeface="Arial" panose="020B0604020202020204" pitchFamily="34" charset="0"/>
              </a:rPr>
              <a:t>3.		</a:t>
            </a:r>
            <a:r>
              <a:rPr lang="de-DE" sz="2400" u="sng" dirty="0">
                <a:solidFill>
                  <a:prstClr val="black"/>
                </a:solidFill>
                <a:latin typeface="Arial" panose="020B0604020202020204" pitchFamily="34" charset="0"/>
                <a:cs typeface="Arial" panose="020B0604020202020204" pitchFamily="34" charset="0"/>
              </a:rPr>
              <a:t>Klagebefugnis</a:t>
            </a:r>
            <a:r>
              <a:rPr lang="de-DE" sz="2400" dirty="0">
                <a:solidFill>
                  <a:prstClr val="black"/>
                </a:solidFill>
                <a:latin typeface="Arial" panose="020B0604020202020204" pitchFamily="34" charset="0"/>
                <a:cs typeface="Arial" panose="020B0604020202020204" pitchFamily="34" charset="0"/>
              </a:rPr>
              <a:t>: § 42 II VwGO analog?</a:t>
            </a:r>
          </a:p>
          <a:p>
            <a:pPr defTabSz="360000">
              <a:lnSpc>
                <a:spcPct val="150000"/>
              </a:lnSpc>
              <a:defRPr/>
            </a:pPr>
            <a:r>
              <a:rPr lang="de-DE" sz="2400" dirty="0">
                <a:latin typeface="Arial" panose="020B0604020202020204" pitchFamily="34" charset="0"/>
                <a:cs typeface="Arial" panose="020B0604020202020204" pitchFamily="34" charset="0"/>
              </a:rPr>
              <a:t>		→ </a:t>
            </a:r>
            <a:r>
              <a:rPr lang="de-DE" sz="2400" dirty="0" err="1">
                <a:latin typeface="Arial" panose="020B0604020202020204" pitchFamily="34" charset="0"/>
                <a:cs typeface="Arial" panose="020B0604020202020204" pitchFamily="34" charset="0"/>
              </a:rPr>
              <a:t>str.</a:t>
            </a:r>
            <a:r>
              <a:rPr lang="de-DE" sz="2400" dirty="0">
                <a:latin typeface="Arial" panose="020B0604020202020204" pitchFamily="34" charset="0"/>
                <a:cs typeface="Arial" panose="020B0604020202020204" pitchFamily="34" charset="0"/>
              </a:rPr>
              <a:t>, ob nötig, da bereits konkretes Rechtsverhältnis und </a:t>
            </a:r>
            <a:r>
              <a:rPr lang="de-DE" sz="2400" dirty="0" err="1">
                <a:latin typeface="Arial" panose="020B0604020202020204" pitchFamily="34" charset="0"/>
                <a:cs typeface="Arial" panose="020B0604020202020204" pitchFamily="34" charset="0"/>
              </a:rPr>
              <a:t>Rehabilitationsint</a:t>
            </a:r>
            <a:r>
              <a:rPr lang="de-DE" sz="2400" dirty="0">
                <a:latin typeface="Arial" panose="020B0604020202020204" pitchFamily="34" charset="0"/>
                <a:cs typeface="Arial" panose="020B0604020202020204" pitchFamily="34" charset="0"/>
              </a:rPr>
              <a:t>.</a:t>
            </a: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r>
              <a:rPr lang="de-DE" sz="2400" dirty="0">
                <a:latin typeface="Arial" panose="020B0604020202020204" pitchFamily="34" charset="0"/>
                <a:cs typeface="Arial" panose="020B0604020202020204" pitchFamily="34" charset="0"/>
              </a:rPr>
              <a:t>		→ jedenfalls gegeben: insbes. Art. 8 I GG („Adressatentheorie“)</a:t>
            </a:r>
            <a:endParaRPr lang="de-DE" sz="2400" dirty="0">
              <a:solidFill>
                <a:prstClr val="black"/>
              </a:solidFill>
              <a:latin typeface="Arial" panose="020B0604020202020204" pitchFamily="34" charset="0"/>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5" name="Grafik 4">
            <a:extLst>
              <a:ext uri="{FF2B5EF4-FFF2-40B4-BE49-F238E27FC236}">
                <a16:creationId xmlns:a16="http://schemas.microsoft.com/office/drawing/2014/main" id="{4E0D13AB-211E-9EF2-8C7F-ACEA93C01574}"/>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
        <p:nvSpPr>
          <p:cNvPr id="7" name="Rechteck 6">
            <a:extLst>
              <a:ext uri="{FF2B5EF4-FFF2-40B4-BE49-F238E27FC236}">
                <a16:creationId xmlns:a16="http://schemas.microsoft.com/office/drawing/2014/main" id="{D5091AA3-7FB4-6EB0-F8C8-1D2C1503EDD0}"/>
              </a:ext>
            </a:extLst>
          </p:cNvPr>
          <p:cNvSpPr/>
          <p:nvPr/>
        </p:nvSpPr>
        <p:spPr>
          <a:xfrm>
            <a:off x="0" y="102357"/>
            <a:ext cx="1955409" cy="629163"/>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400" dirty="0"/>
              <a:t>Verwaltungsrecht AT</a:t>
            </a:r>
          </a:p>
          <a:p>
            <a:pPr algn="ctr"/>
            <a:r>
              <a:rPr lang="de-DE" sz="1400" dirty="0"/>
              <a:t>FALL 15</a:t>
            </a:r>
          </a:p>
        </p:txBody>
      </p:sp>
    </p:spTree>
    <p:extLst>
      <p:ext uri="{BB962C8B-B14F-4D97-AF65-F5344CB8AC3E}">
        <p14:creationId xmlns:p14="http://schemas.microsoft.com/office/powerpoint/2010/main" val="1474394898"/>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Effect transition="in" filter="fade">
                                      <p:cBhvr>
                                        <p:cTn id="49" dur="1000"/>
                                        <p:tgtEl>
                                          <p:spTgt spid="4">
                                            <p:txEl>
                                              <p:pRg st="7" end="7"/>
                                            </p:txEl>
                                          </p:spTgt>
                                        </p:tgtEl>
                                      </p:cBhvr>
                                    </p:animEffect>
                                    <p:anim calcmode="lin" valueType="num">
                                      <p:cBhvr>
                                        <p:cTn id="50"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
                                            <p:txEl>
                                              <p:pRg st="8" end="8"/>
                                            </p:txEl>
                                          </p:spTgt>
                                        </p:tgtEl>
                                        <p:attrNameLst>
                                          <p:attrName>style.visibility</p:attrName>
                                        </p:attrNameLst>
                                      </p:cBhvr>
                                      <p:to>
                                        <p:strVal val="visible"/>
                                      </p:to>
                                    </p:set>
                                    <p:animEffect transition="in" filter="fade">
                                      <p:cBhvr>
                                        <p:cTn id="56" dur="1000"/>
                                        <p:tgtEl>
                                          <p:spTgt spid="4">
                                            <p:txEl>
                                              <p:pRg st="8" end="8"/>
                                            </p:txEl>
                                          </p:spTgt>
                                        </p:tgtEl>
                                      </p:cBhvr>
                                    </p:animEffect>
                                    <p:anim calcmode="lin" valueType="num">
                                      <p:cBhvr>
                                        <p:cTn id="57"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DC5D644F-7C6D-4734-BFC5-BC1532CAC8C0}"/>
              </a:ext>
            </a:extLst>
          </p:cNvPr>
          <p:cNvSpPr txBox="1">
            <a:spLocks noChangeAspect="1"/>
          </p:cNvSpPr>
          <p:nvPr/>
        </p:nvSpPr>
        <p:spPr>
          <a:xfrm>
            <a:off x="230819" y="488272"/>
            <a:ext cx="11798424" cy="6389011"/>
          </a:xfrm>
          <a:prstGeom prst="rect">
            <a:avLst/>
          </a:prstGeom>
          <a:noFill/>
        </p:spPr>
        <p:txBody>
          <a:bodyPr wrap="square" lIns="180000" tIns="180000" rIns="180000" bIns="180000" rtlCol="0">
            <a:spAutoFit/>
          </a:bodyPr>
          <a:lstStyle/>
          <a:p>
            <a:pPr defTabSz="360000">
              <a:lnSpc>
                <a:spcPct val="150000"/>
              </a:lnSpc>
            </a:pPr>
            <a:r>
              <a:rPr lang="de-DE" sz="2400" b="1" dirty="0">
                <a:latin typeface="Arial" panose="020B0604020202020204" pitchFamily="34" charset="0"/>
                <a:cs typeface="Arial" panose="020B0604020202020204" pitchFamily="34" charset="0"/>
              </a:rPr>
              <a:t>B.		Begründetheit</a:t>
            </a:r>
          </a:p>
          <a:p>
            <a:pPr defTabSz="360000">
              <a:lnSpc>
                <a:spcPct val="150000"/>
              </a:lnSpc>
            </a:pPr>
            <a:r>
              <a:rPr lang="de-DE" sz="2400" dirty="0">
                <a:latin typeface="Arial" panose="020B0604020202020204" pitchFamily="34" charset="0"/>
                <a:cs typeface="Arial" panose="020B0604020202020204" pitchFamily="34" charset="0"/>
              </a:rPr>
              <a:t>		(+),	soweit das konkrete Rechtsverhältnis (nicht) besteht, d.h. die </a:t>
            </a:r>
            <a:r>
              <a:rPr lang="de-DE" sz="2400" dirty="0" err="1">
                <a:latin typeface="Arial" panose="020B0604020202020204" pitchFamily="34" charset="0"/>
                <a:cs typeface="Arial" panose="020B0604020202020204" pitchFamily="34" charset="0"/>
              </a:rPr>
              <a:t>Videoauf</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zeichnung</a:t>
            </a:r>
            <a:r>
              <a:rPr lang="de-DE" sz="2400" dirty="0">
                <a:latin typeface="Arial" panose="020B0604020202020204" pitchFamily="34" charset="0"/>
                <a:cs typeface="Arial" panose="020B0604020202020204" pitchFamily="34" charset="0"/>
              </a:rPr>
              <a:t> rechtswidrig war (bzw. schlichter Abwehr- / </a:t>
            </a:r>
            <a:r>
              <a:rPr lang="de-DE" sz="2400" dirty="0" err="1">
                <a:latin typeface="Arial" panose="020B0604020202020204" pitchFamily="34" charset="0"/>
                <a:cs typeface="Arial" panose="020B0604020202020204" pitchFamily="34" charset="0"/>
              </a:rPr>
              <a:t>Unterlassungsasp</a:t>
            </a:r>
            <a:r>
              <a:rPr lang="de-DE" sz="2400" dirty="0">
                <a:latin typeface="Arial" panose="020B0604020202020204" pitchFamily="34" charset="0"/>
                <a:cs typeface="Arial" panose="020B0604020202020204" pitchFamily="34" charset="0"/>
              </a:rPr>
              <a:t>. 				bestand)</a:t>
            </a:r>
          </a:p>
          <a:p>
            <a:pPr lvl="0" defTabSz="360000">
              <a:lnSpc>
                <a:spcPct val="150000"/>
              </a:lnSpc>
              <a:defRPr/>
            </a:pPr>
            <a:r>
              <a:rPr lang="de-DE" sz="2400" dirty="0">
                <a:solidFill>
                  <a:prstClr val="black"/>
                </a:solidFill>
                <a:latin typeface="Arial" panose="020B0604020202020204" pitchFamily="34" charset="0"/>
                <a:cs typeface="Arial" panose="020B0604020202020204" pitchFamily="34" charset="0"/>
              </a:rPr>
              <a:t>I.		</a:t>
            </a:r>
            <a:r>
              <a:rPr lang="de-DE" sz="2400" u="sng" dirty="0">
                <a:solidFill>
                  <a:prstClr val="black"/>
                </a:solidFill>
                <a:latin typeface="Arial" panose="020B0604020202020204" pitchFamily="34" charset="0"/>
                <a:cs typeface="Arial" panose="020B0604020202020204" pitchFamily="34" charset="0"/>
              </a:rPr>
              <a:t>RGL: §§ 19a, 12a VersG</a:t>
            </a:r>
            <a:endParaRPr lang="de-DE" sz="2400" dirty="0">
              <a:solidFill>
                <a:prstClr val="black"/>
              </a:solidFill>
              <a:latin typeface="Arial" panose="020B0604020202020204" pitchFamily="34" charset="0"/>
              <a:cs typeface="Arial" panose="020B0604020202020204" pitchFamily="34" charset="0"/>
            </a:endParaRPr>
          </a:p>
          <a:p>
            <a:pPr defTabSz="360000">
              <a:lnSpc>
                <a:spcPct val="150000"/>
              </a:lnSpc>
              <a:defRPr/>
            </a:pPr>
            <a:r>
              <a:rPr lang="de-DE" sz="2400" dirty="0">
                <a:latin typeface="Arial" panose="020B0604020202020204" pitchFamily="34" charset="0"/>
                <a:cs typeface="Arial" panose="020B0604020202020204" pitchFamily="34" charset="0"/>
              </a:rPr>
              <a:t>II.		</a:t>
            </a:r>
            <a:r>
              <a:rPr lang="de-DE" sz="2400" u="sng" dirty="0" err="1">
                <a:latin typeface="Arial" panose="020B0604020202020204" pitchFamily="34" charset="0"/>
                <a:cs typeface="Arial" panose="020B0604020202020204" pitchFamily="34" charset="0"/>
              </a:rPr>
              <a:t>Vorauss</a:t>
            </a:r>
            <a:r>
              <a:rPr lang="de-DE" sz="2400" u="sng" dirty="0">
                <a:latin typeface="Arial" panose="020B0604020202020204" pitchFamily="34" charset="0"/>
                <a:cs typeface="Arial" panose="020B0604020202020204" pitchFamily="34" charset="0"/>
              </a:rPr>
              <a:t>. (materiell)</a:t>
            </a:r>
            <a:r>
              <a:rPr lang="de-DE" sz="2400" dirty="0">
                <a:latin typeface="Arial" panose="020B0604020202020204" pitchFamily="34" charset="0"/>
                <a:cs typeface="Arial" panose="020B0604020202020204" pitchFamily="34" charset="0"/>
              </a:rPr>
              <a:t>: (-)</a:t>
            </a:r>
          </a:p>
          <a:p>
            <a:pPr defTabSz="360000">
              <a:lnSpc>
                <a:spcPct val="150000"/>
              </a:lnSpc>
              <a:defRPr/>
            </a:pPr>
            <a:r>
              <a:rPr lang="de-DE" sz="2400" dirty="0">
                <a:latin typeface="Arial" panose="020B0604020202020204" pitchFamily="34" charset="0"/>
                <a:cs typeface="Arial" panose="020B0604020202020204" pitchFamily="34" charset="0"/>
              </a:rPr>
              <a:t>		→ „</a:t>
            </a:r>
            <a:r>
              <a:rPr lang="de-DE" sz="2400" i="1" dirty="0">
                <a:latin typeface="Arial" panose="020B0604020202020204" pitchFamily="34" charset="0"/>
                <a:cs typeface="Arial" panose="020B0604020202020204" pitchFamily="34" charset="0"/>
              </a:rPr>
              <a:t>tatsächliche Anhaltspunkte die Annahme rechtfertigen, dass von ihnen 					erhebliche Gefahren für die öffentliche Sicherheit oder Ordnung ausgehen</a:t>
            </a:r>
            <a:r>
              <a:rPr lang="de-DE" sz="2400" dirty="0">
                <a:latin typeface="Arial" panose="020B0604020202020204" pitchFamily="34" charset="0"/>
                <a:cs typeface="Arial" panose="020B0604020202020204" pitchFamily="34" charset="0"/>
              </a:rPr>
              <a:t>“</a:t>
            </a:r>
          </a:p>
          <a:p>
            <a:pPr defTabSz="360000">
              <a:lnSpc>
                <a:spcPct val="150000"/>
              </a:lnSpc>
            </a:pPr>
            <a:r>
              <a:rPr lang="de-DE" sz="2400" dirty="0">
                <a:latin typeface="Arial" panose="020B0604020202020204" pitchFamily="34" charset="0"/>
                <a:cs typeface="Arial" panose="020B0604020202020204" pitchFamily="34" charset="0"/>
              </a:rPr>
              <a:t>		→ keine SV-Angabe, dass von Versammlung erhebliche Gefahren (d.h. für 				bedeutsame Rechtsgüter) ausgehen</a:t>
            </a:r>
          </a:p>
          <a:p>
            <a:pPr defTabSz="360000">
              <a:lnSpc>
                <a:spcPct val="150000"/>
              </a:lnSpc>
            </a:pPr>
            <a:r>
              <a:rPr lang="de-DE" sz="2400" dirty="0">
                <a:latin typeface="Arial" panose="020B0604020202020204" pitchFamily="34" charset="0"/>
                <a:cs typeface="Arial" panose="020B0604020202020204" pitchFamily="34" charset="0"/>
              </a:rPr>
              <a:t>III.		</a:t>
            </a:r>
            <a:r>
              <a:rPr lang="de-DE" sz="2400" u="sng" dirty="0">
                <a:latin typeface="Arial" panose="020B0604020202020204" pitchFamily="34" charset="0"/>
                <a:cs typeface="Arial" panose="020B0604020202020204" pitchFamily="34" charset="0"/>
              </a:rPr>
              <a:t>Ergebnis</a:t>
            </a:r>
            <a:r>
              <a:rPr lang="de-DE" sz="2400" dirty="0">
                <a:latin typeface="Arial" panose="020B0604020202020204" pitchFamily="34" charset="0"/>
                <a:cs typeface="Arial" panose="020B0604020202020204" pitchFamily="34" charset="0"/>
              </a:rPr>
              <a:t>: Videoaufzeichnung war rechtswidrig, d.h. allg. </a:t>
            </a:r>
            <a:r>
              <a:rPr lang="de-DE" sz="2400" dirty="0" err="1">
                <a:latin typeface="Arial" panose="020B0604020202020204" pitchFamily="34" charset="0"/>
                <a:cs typeface="Arial" panose="020B0604020202020204" pitchFamily="34" charset="0"/>
              </a:rPr>
              <a:t>FKl</a:t>
            </a:r>
            <a:r>
              <a:rPr lang="de-DE" sz="2400" dirty="0">
                <a:latin typeface="Arial" panose="020B0604020202020204" pitchFamily="34" charset="0"/>
                <a:cs typeface="Arial" panose="020B0604020202020204" pitchFamily="34" charset="0"/>
              </a:rPr>
              <a:t>. begründet</a:t>
            </a:r>
            <a:endParaRPr lang="de-DE" sz="2400" u="sng" dirty="0">
              <a:latin typeface="Arial" panose="020B0604020202020204" pitchFamily="34" charset="0"/>
              <a:cs typeface="Arial" panose="020B0604020202020204" pitchFamily="34" charset="0"/>
            </a:endParaRPr>
          </a:p>
        </p:txBody>
      </p:sp>
      <p:sp>
        <p:nvSpPr>
          <p:cNvPr id="2" name="Foliennummernplatzhalter 1">
            <a:extLst>
              <a:ext uri="{FF2B5EF4-FFF2-40B4-BE49-F238E27FC236}">
                <a16:creationId xmlns:a16="http://schemas.microsoft.com/office/drawing/2014/main" id="{C3D4600E-518E-4C1B-918C-01DBC1B06F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7F1312-9C82-49F0-935A-9B306C774647}" type="slidenum">
              <a:rPr kumimoji="0" lang="de-DE"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de-DE"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Rechteck 4">
            <a:extLst>
              <a:ext uri="{FF2B5EF4-FFF2-40B4-BE49-F238E27FC236}">
                <a16:creationId xmlns:a16="http://schemas.microsoft.com/office/drawing/2014/main" id="{D785EF02-1C4D-6F04-1C7A-297EC86046C2}"/>
              </a:ext>
            </a:extLst>
          </p:cNvPr>
          <p:cNvSpPr/>
          <p:nvPr/>
        </p:nvSpPr>
        <p:spPr>
          <a:xfrm>
            <a:off x="0" y="102357"/>
            <a:ext cx="1955409" cy="629163"/>
          </a:xfrm>
          <a:prstGeom prst="rect">
            <a:avLst/>
          </a:prstGeom>
          <a:solidFill>
            <a:srgbClr val="EE8A2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400" dirty="0"/>
              <a:t>Verwaltungsrecht AT</a:t>
            </a:r>
          </a:p>
          <a:p>
            <a:pPr algn="ctr"/>
            <a:r>
              <a:rPr lang="de-DE" sz="1400" dirty="0"/>
              <a:t>FALL 15</a:t>
            </a:r>
          </a:p>
        </p:txBody>
      </p:sp>
      <p:pic>
        <p:nvPicPr>
          <p:cNvPr id="7" name="Grafik 6">
            <a:extLst>
              <a:ext uri="{FF2B5EF4-FFF2-40B4-BE49-F238E27FC236}">
                <a16:creationId xmlns:a16="http://schemas.microsoft.com/office/drawing/2014/main" id="{806FEB8B-9A54-DC12-1BD7-E74F5AB2EB2D}"/>
              </a:ext>
            </a:extLst>
          </p:cNvPr>
          <p:cNvPicPr>
            <a:picLocks noChangeAspect="1"/>
          </p:cNvPicPr>
          <p:nvPr/>
        </p:nvPicPr>
        <p:blipFill>
          <a:blip r:embed="rId2">
            <a:extLst>
              <a:ext uri="{28A0092B-C50C-407E-A947-70E740481C1C}">
                <a14:useLocalDpi xmlns:a14="http://schemas.microsoft.com/office/drawing/2010/main" val="0"/>
              </a:ext>
            </a:extLst>
          </a:blip>
          <a:srcRect l="40762" t="24964" r="35479" b="53549"/>
          <a:stretch>
            <a:fillRect/>
          </a:stretch>
        </p:blipFill>
        <p:spPr>
          <a:xfrm>
            <a:off x="9808077" y="1"/>
            <a:ext cx="2383922" cy="1212714"/>
          </a:xfrm>
          <a:prstGeom prst="rect">
            <a:avLst/>
          </a:prstGeom>
        </p:spPr>
      </p:pic>
    </p:spTree>
    <p:extLst>
      <p:ext uri="{BB962C8B-B14F-4D97-AF65-F5344CB8AC3E}">
        <p14:creationId xmlns:p14="http://schemas.microsoft.com/office/powerpoint/2010/main" val="1210113665"/>
      </p:ext>
    </p:extLst>
  </p:cSld>
  <p:clrMapOvr>
    <a:masterClrMapping/>
  </p:clrMapOvr>
  <mc:AlternateContent xmlns:mc="http://schemas.openxmlformats.org/markup-compatibility/2006" xmlns:p14="http://schemas.microsoft.com/office/powerpoint/2010/main">
    <mc:Choice Requires="p14">
      <p:transition spd="slow" p14:dur="3000">
        <p:push dir="u"/>
      </p:transition>
    </mc:Choice>
    <mc:Fallback xmlns="">
      <p:transition spd="slow">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1000"/>
                                        <p:tgtEl>
                                          <p:spTgt spid="4">
                                            <p:txEl>
                                              <p:pRg st="3" end="3"/>
                                            </p:txEl>
                                          </p:spTgt>
                                        </p:tgtEl>
                                      </p:cBhvr>
                                    </p:animEffect>
                                    <p:anim calcmode="lin" valueType="num">
                                      <p:cBhvr>
                                        <p:cTn id="2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fade">
                                      <p:cBhvr>
                                        <p:cTn id="28" dur="1000"/>
                                        <p:tgtEl>
                                          <p:spTgt spid="4">
                                            <p:txEl>
                                              <p:pRg st="4" end="4"/>
                                            </p:txEl>
                                          </p:spTgt>
                                        </p:tgtEl>
                                      </p:cBhvr>
                                    </p:animEffect>
                                    <p:anim calcmode="lin" valueType="num">
                                      <p:cBhvr>
                                        <p:cTn id="29"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1000"/>
                                        <p:tgtEl>
                                          <p:spTgt spid="4">
                                            <p:txEl>
                                              <p:pRg st="5" end="5"/>
                                            </p:txEl>
                                          </p:spTgt>
                                        </p:tgtEl>
                                      </p:cBhvr>
                                    </p:animEffect>
                                    <p:anim calcmode="lin" valueType="num">
                                      <p:cBhvr>
                                        <p:cTn id="36"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fade">
                                      <p:cBhvr>
                                        <p:cTn id="42" dur="1000"/>
                                        <p:tgtEl>
                                          <p:spTgt spid="4">
                                            <p:txEl>
                                              <p:pRg st="6" end="6"/>
                                            </p:txEl>
                                          </p:spTgt>
                                        </p:tgtEl>
                                      </p:cBhvr>
                                    </p:animEffect>
                                    <p:anim calcmode="lin" valueType="num">
                                      <p:cBhvr>
                                        <p:cTn id="43"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360000" tIns="360000" rIns="360000" bIns="360000" rtlCol="0">
        <a:noAutofit/>
      </a:bodyPr>
      <a:lstStyle>
        <a:defPPr algn="ctr">
          <a:defRPr sz="2400" dirty="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enutzerdefiniertes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2801</Words>
  <Application>Microsoft Office PowerPoint</Application>
  <PresentationFormat>Breitbild</PresentationFormat>
  <Paragraphs>312</Paragraphs>
  <Slides>22</Slides>
  <Notes>0</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22</vt:i4>
      </vt:variant>
    </vt:vector>
  </HeadingPairs>
  <TitlesOfParts>
    <vt:vector size="28" baseType="lpstr">
      <vt:lpstr>Arial</vt:lpstr>
      <vt:lpstr>Calibri</vt:lpstr>
      <vt:lpstr>Calibri Light</vt:lpstr>
      <vt:lpstr>Frutiger</vt:lpstr>
      <vt:lpstr>Office</vt:lpstr>
      <vt:lpstr>Benutzerdefiniertes Design</vt:lpstr>
      <vt:lpstr>Verwaltungsrecht AT  Kurseinheit 10</vt:lpstr>
      <vt:lpstr>PowerPoint-Präsentation</vt:lpstr>
      <vt:lpstr>Verwaltungsrecht AT  FALL 14 – Fischmarkt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Verwaltungsrecht AT  FALL 15 – Versammlungsüberwachung</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Stefan Middel</dc:creator>
  <cp:lastModifiedBy>Jana Panten</cp:lastModifiedBy>
  <cp:revision>714</cp:revision>
  <cp:lastPrinted>2020-03-23T18:57:22Z</cp:lastPrinted>
  <dcterms:created xsi:type="dcterms:W3CDTF">2020-03-20T12:42:26Z</dcterms:created>
  <dcterms:modified xsi:type="dcterms:W3CDTF">2026-06-22T13:09:31Z</dcterms:modified>
</cp:coreProperties>
</file>