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25"/>
  </p:notesMasterIdLst>
  <p:sldIdLst>
    <p:sldId id="256" r:id="rId3"/>
    <p:sldId id="413" r:id="rId4"/>
    <p:sldId id="375" r:id="rId5"/>
    <p:sldId id="453" r:id="rId6"/>
    <p:sldId id="454" r:id="rId7"/>
    <p:sldId id="455" r:id="rId8"/>
    <p:sldId id="456" r:id="rId9"/>
    <p:sldId id="457" r:id="rId10"/>
    <p:sldId id="472" r:id="rId11"/>
    <p:sldId id="422" r:id="rId12"/>
    <p:sldId id="460" r:id="rId13"/>
    <p:sldId id="459" r:id="rId14"/>
    <p:sldId id="461" r:id="rId15"/>
    <p:sldId id="400" r:id="rId16"/>
    <p:sldId id="462" r:id="rId17"/>
    <p:sldId id="463" r:id="rId18"/>
    <p:sldId id="465" r:id="rId19"/>
    <p:sldId id="466" r:id="rId20"/>
    <p:sldId id="467" r:id="rId21"/>
    <p:sldId id="468" r:id="rId22"/>
    <p:sldId id="469" r:id="rId23"/>
    <p:sldId id="471" r:id="rId24"/>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ndardabschnitt" id="{9EFE17A2-1C6D-4BAC-89BB-45BAE9360C60}">
          <p14:sldIdLst>
            <p14:sldId id="256"/>
          </p14:sldIdLst>
        </p14:section>
        <p14:section name="Abschnitt ohne Titel" id="{829043A9-710D-4005-AA1E-42AE4A314CFE}">
          <p14:sldIdLst>
            <p14:sldId id="413"/>
            <p14:sldId id="375"/>
            <p14:sldId id="453"/>
            <p14:sldId id="454"/>
            <p14:sldId id="455"/>
            <p14:sldId id="456"/>
            <p14:sldId id="457"/>
            <p14:sldId id="472"/>
            <p14:sldId id="422"/>
            <p14:sldId id="460"/>
            <p14:sldId id="459"/>
            <p14:sldId id="461"/>
            <p14:sldId id="400"/>
            <p14:sldId id="462"/>
            <p14:sldId id="463"/>
            <p14:sldId id="465"/>
            <p14:sldId id="466"/>
            <p14:sldId id="467"/>
            <p14:sldId id="468"/>
            <p14:sldId id="469"/>
            <p14:sldId id="471"/>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577" autoAdjust="0"/>
    <p:restoredTop sz="94125" autoAdjust="0"/>
  </p:normalViewPr>
  <p:slideViewPr>
    <p:cSldViewPr snapToGrid="0">
      <p:cViewPr varScale="1">
        <p:scale>
          <a:sx n="112" d="100"/>
          <a:sy n="112" d="100"/>
        </p:scale>
        <p:origin x="125" y="216"/>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1"/>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1"/>
            <a:ext cx="2971800" cy="458788"/>
          </a:xfrm>
          <a:prstGeom prst="rect">
            <a:avLst/>
          </a:prstGeom>
        </p:spPr>
        <p:txBody>
          <a:bodyPr vert="horz" lIns="91440" tIns="45720" rIns="91440" bIns="45720" rtlCol="0"/>
          <a:lstStyle>
            <a:lvl1pPr algn="r">
              <a:defRPr sz="1200"/>
            </a:lvl1pPr>
          </a:lstStyle>
          <a:p>
            <a:fld id="{C3188154-3756-4998-83BE-22B04C3FFB43}" type="datetimeFigureOut">
              <a:rPr lang="de-DE" smtClean="0"/>
              <a:t>29.06.2026</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49"/>
            <a:ext cx="5486400" cy="3600451"/>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3EB7D0E-E143-4CE0-BD27-A29FC720FDB6}" type="slidenum">
              <a:rPr lang="de-DE" smtClean="0"/>
              <a:t>‹Nr.›</a:t>
            </a:fld>
            <a:endParaRPr lang="de-DE"/>
          </a:p>
        </p:txBody>
      </p:sp>
    </p:spTree>
    <p:extLst>
      <p:ext uri="{BB962C8B-B14F-4D97-AF65-F5344CB8AC3E}">
        <p14:creationId xmlns:p14="http://schemas.microsoft.com/office/powerpoint/2010/main" val="34952397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B049600-72A7-4AD0-A597-B68FCDEF321A}"/>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76C4C722-DAEF-4747-A08E-06E9ABB346E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FFC6E9CE-6140-4A9D-8C66-469B5BD48B65}"/>
              </a:ext>
            </a:extLst>
          </p:cNvPr>
          <p:cNvSpPr>
            <a:spLocks noGrp="1"/>
          </p:cNvSpPr>
          <p:nvPr>
            <p:ph type="dt" sz="half" idx="10"/>
          </p:nvPr>
        </p:nvSpPr>
        <p:spPr>
          <a:xfrm>
            <a:off x="838200" y="6356350"/>
            <a:ext cx="2743200" cy="365125"/>
          </a:xfrm>
          <a:prstGeom prst="rect">
            <a:avLst/>
          </a:prstGeom>
        </p:spPr>
        <p:txBody>
          <a:bodyPr/>
          <a:lstStyle/>
          <a:p>
            <a:fld id="{29E4C3DA-4B09-4BC0-ACDA-8B2FEED1F2C3}" type="datetime1">
              <a:rPr lang="de-DE" smtClean="0"/>
              <a:t>29.06.2026</a:t>
            </a:fld>
            <a:endParaRPr lang="de-DE"/>
          </a:p>
        </p:txBody>
      </p:sp>
      <p:sp>
        <p:nvSpPr>
          <p:cNvPr id="5" name="Fußzeilenplatzhalter 4">
            <a:extLst>
              <a:ext uri="{FF2B5EF4-FFF2-40B4-BE49-F238E27FC236}">
                <a16:creationId xmlns:a16="http://schemas.microsoft.com/office/drawing/2014/main" id="{0C743247-B6E4-41B1-B9D9-D10C9F38147D}"/>
              </a:ext>
            </a:extLst>
          </p:cNvPr>
          <p:cNvSpPr>
            <a:spLocks noGrp="1"/>
          </p:cNvSpPr>
          <p:nvPr>
            <p:ph type="ftr" sz="quarter" idx="11"/>
          </p:nvPr>
        </p:nvSpPr>
        <p:spPr>
          <a:xfrm>
            <a:off x="4038600" y="6356350"/>
            <a:ext cx="4114800" cy="365125"/>
          </a:xfrm>
          <a:prstGeom prst="rect">
            <a:avLst/>
          </a:prstGeom>
        </p:spPr>
        <p:txBody>
          <a:bodyPr/>
          <a:lstStyle/>
          <a:p>
            <a:endParaRPr lang="de-DE"/>
          </a:p>
        </p:txBody>
      </p:sp>
      <p:sp>
        <p:nvSpPr>
          <p:cNvPr id="6" name="Foliennummernplatzhalter 5">
            <a:extLst>
              <a:ext uri="{FF2B5EF4-FFF2-40B4-BE49-F238E27FC236}">
                <a16:creationId xmlns:a16="http://schemas.microsoft.com/office/drawing/2014/main" id="{F1CDBF26-4062-411B-904A-2D4B45A70290}"/>
              </a:ext>
            </a:extLst>
          </p:cNvPr>
          <p:cNvSpPr>
            <a:spLocks noGrp="1"/>
          </p:cNvSpPr>
          <p:nvPr>
            <p:ph type="sldNum" sz="quarter" idx="12"/>
          </p:nvPr>
        </p:nvSpPr>
        <p:spPr/>
        <p:txBody>
          <a:bodyPr/>
          <a:lstStyle/>
          <a:p>
            <a:fld id="{4A7F1312-9C82-49F0-935A-9B306C774647}" type="slidenum">
              <a:rPr lang="de-DE" smtClean="0"/>
              <a:t>‹Nr.›</a:t>
            </a:fld>
            <a:endParaRPr lang="de-DE"/>
          </a:p>
        </p:txBody>
      </p:sp>
    </p:spTree>
    <p:extLst>
      <p:ext uri="{BB962C8B-B14F-4D97-AF65-F5344CB8AC3E}">
        <p14:creationId xmlns:p14="http://schemas.microsoft.com/office/powerpoint/2010/main" val="10927264"/>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8A22B41-7686-4265-AEA9-987C85E1DC84}"/>
              </a:ext>
            </a:extLst>
          </p:cNvPr>
          <p:cNvSpPr>
            <a:spLocks noGrp="1"/>
          </p:cNvSpPr>
          <p:nvPr>
            <p:ph type="title"/>
          </p:nvPr>
        </p:nvSpPr>
        <p:spPr>
          <a:xfrm>
            <a:off x="838200" y="365125"/>
            <a:ext cx="10515600" cy="1325563"/>
          </a:xfrm>
          <a:prstGeom prst="rect">
            <a:avLst/>
          </a:prstGeom>
        </p:spPr>
        <p:txBody>
          <a:bodyPr/>
          <a:lstStyle/>
          <a:p>
            <a:r>
              <a:rPr lang="de-DE"/>
              <a:t>Mastertitelformat bearbeiten</a:t>
            </a:r>
          </a:p>
        </p:txBody>
      </p:sp>
      <p:sp>
        <p:nvSpPr>
          <p:cNvPr id="3" name="Inhaltsplatzhalter 2">
            <a:extLst>
              <a:ext uri="{FF2B5EF4-FFF2-40B4-BE49-F238E27FC236}">
                <a16:creationId xmlns:a16="http://schemas.microsoft.com/office/drawing/2014/main" id="{323269E8-5A39-48D0-A114-5918432A6794}"/>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945B0C1A-E376-4056-B2B8-FCEC6E20EC56}"/>
              </a:ext>
            </a:extLst>
          </p:cNvPr>
          <p:cNvSpPr>
            <a:spLocks noGrp="1"/>
          </p:cNvSpPr>
          <p:nvPr>
            <p:ph type="dt" sz="half" idx="10"/>
          </p:nvPr>
        </p:nvSpPr>
        <p:spPr>
          <a:xfrm>
            <a:off x="838200" y="6356350"/>
            <a:ext cx="2743200" cy="365125"/>
          </a:xfrm>
          <a:prstGeom prst="rect">
            <a:avLst/>
          </a:prstGeom>
        </p:spPr>
        <p:txBody>
          <a:bodyPr/>
          <a:lstStyle/>
          <a:p>
            <a:fld id="{D83BC0BF-3DB2-42F5-925D-80DEF3E1FF73}" type="datetime1">
              <a:rPr lang="de-DE" smtClean="0"/>
              <a:t>29.06.2026</a:t>
            </a:fld>
            <a:endParaRPr lang="de-DE"/>
          </a:p>
        </p:txBody>
      </p:sp>
      <p:sp>
        <p:nvSpPr>
          <p:cNvPr id="5" name="Fußzeilenplatzhalter 4">
            <a:extLst>
              <a:ext uri="{FF2B5EF4-FFF2-40B4-BE49-F238E27FC236}">
                <a16:creationId xmlns:a16="http://schemas.microsoft.com/office/drawing/2014/main" id="{F85E464F-9160-4D30-97E0-C4035CBA2193}"/>
              </a:ext>
            </a:extLst>
          </p:cNvPr>
          <p:cNvSpPr>
            <a:spLocks noGrp="1"/>
          </p:cNvSpPr>
          <p:nvPr>
            <p:ph type="ftr" sz="quarter" idx="11"/>
          </p:nvPr>
        </p:nvSpPr>
        <p:spPr>
          <a:xfrm>
            <a:off x="4038600" y="6356350"/>
            <a:ext cx="4114800" cy="365125"/>
          </a:xfrm>
          <a:prstGeom prst="rect">
            <a:avLst/>
          </a:prstGeom>
        </p:spPr>
        <p:txBody>
          <a:bodyPr/>
          <a:lstStyle/>
          <a:p>
            <a:endParaRPr lang="de-DE"/>
          </a:p>
        </p:txBody>
      </p:sp>
      <p:sp>
        <p:nvSpPr>
          <p:cNvPr id="6" name="Foliennummernplatzhalter 5">
            <a:extLst>
              <a:ext uri="{FF2B5EF4-FFF2-40B4-BE49-F238E27FC236}">
                <a16:creationId xmlns:a16="http://schemas.microsoft.com/office/drawing/2014/main" id="{8C228D07-DDD8-4E7D-99E0-5ABF489EC813}"/>
              </a:ext>
            </a:extLst>
          </p:cNvPr>
          <p:cNvSpPr>
            <a:spLocks noGrp="1"/>
          </p:cNvSpPr>
          <p:nvPr>
            <p:ph type="sldNum" sz="quarter" idx="12"/>
          </p:nvPr>
        </p:nvSpPr>
        <p:spPr/>
        <p:txBody>
          <a:bodyPr/>
          <a:lstStyle/>
          <a:p>
            <a:fld id="{4A7F1312-9C82-49F0-935A-9B306C774647}" type="slidenum">
              <a:rPr lang="de-DE" smtClean="0"/>
              <a:t>‹Nr.›</a:t>
            </a:fld>
            <a:endParaRPr lang="de-DE"/>
          </a:p>
        </p:txBody>
      </p:sp>
    </p:spTree>
    <p:extLst>
      <p:ext uri="{BB962C8B-B14F-4D97-AF65-F5344CB8AC3E}">
        <p14:creationId xmlns:p14="http://schemas.microsoft.com/office/powerpoint/2010/main" val="3946495408"/>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295B535-F8F1-4462-9DA2-F2A5C87D8C9C}"/>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de-DE"/>
              <a:t>Mastertitelformat bearbeiten</a:t>
            </a:r>
          </a:p>
        </p:txBody>
      </p:sp>
      <p:sp>
        <p:nvSpPr>
          <p:cNvPr id="3" name="Textplatzhalter 2">
            <a:extLst>
              <a:ext uri="{FF2B5EF4-FFF2-40B4-BE49-F238E27FC236}">
                <a16:creationId xmlns:a16="http://schemas.microsoft.com/office/drawing/2014/main" id="{7EC5DC71-1613-49E4-9471-00C5D2C5607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7F9FF71F-0484-47D8-936D-0E52F0E75121}"/>
              </a:ext>
            </a:extLst>
          </p:cNvPr>
          <p:cNvSpPr>
            <a:spLocks noGrp="1"/>
          </p:cNvSpPr>
          <p:nvPr>
            <p:ph type="dt" sz="half" idx="10"/>
          </p:nvPr>
        </p:nvSpPr>
        <p:spPr>
          <a:xfrm>
            <a:off x="838200" y="6356350"/>
            <a:ext cx="2743200" cy="365125"/>
          </a:xfrm>
          <a:prstGeom prst="rect">
            <a:avLst/>
          </a:prstGeom>
        </p:spPr>
        <p:txBody>
          <a:bodyPr/>
          <a:lstStyle/>
          <a:p>
            <a:fld id="{5CA5721B-801C-4113-8896-9566CBC2B043}" type="datetime1">
              <a:rPr lang="de-DE" smtClean="0"/>
              <a:t>29.06.2026</a:t>
            </a:fld>
            <a:endParaRPr lang="de-DE"/>
          </a:p>
        </p:txBody>
      </p:sp>
      <p:sp>
        <p:nvSpPr>
          <p:cNvPr id="5" name="Fußzeilenplatzhalter 4">
            <a:extLst>
              <a:ext uri="{FF2B5EF4-FFF2-40B4-BE49-F238E27FC236}">
                <a16:creationId xmlns:a16="http://schemas.microsoft.com/office/drawing/2014/main" id="{5EE6D419-25BD-4A34-9CFA-0CAC2BFC5CEF}"/>
              </a:ext>
            </a:extLst>
          </p:cNvPr>
          <p:cNvSpPr>
            <a:spLocks noGrp="1"/>
          </p:cNvSpPr>
          <p:nvPr>
            <p:ph type="ftr" sz="quarter" idx="11"/>
          </p:nvPr>
        </p:nvSpPr>
        <p:spPr>
          <a:xfrm>
            <a:off x="4038600" y="6356350"/>
            <a:ext cx="4114800" cy="365125"/>
          </a:xfrm>
          <a:prstGeom prst="rect">
            <a:avLst/>
          </a:prstGeom>
        </p:spPr>
        <p:txBody>
          <a:bodyPr/>
          <a:lstStyle/>
          <a:p>
            <a:endParaRPr lang="de-DE"/>
          </a:p>
        </p:txBody>
      </p:sp>
      <p:sp>
        <p:nvSpPr>
          <p:cNvPr id="6" name="Foliennummernplatzhalter 5">
            <a:extLst>
              <a:ext uri="{FF2B5EF4-FFF2-40B4-BE49-F238E27FC236}">
                <a16:creationId xmlns:a16="http://schemas.microsoft.com/office/drawing/2014/main" id="{92C6CFA0-0C43-4E53-B2F7-E21836216566}"/>
              </a:ext>
            </a:extLst>
          </p:cNvPr>
          <p:cNvSpPr>
            <a:spLocks noGrp="1"/>
          </p:cNvSpPr>
          <p:nvPr>
            <p:ph type="sldNum" sz="quarter" idx="12"/>
          </p:nvPr>
        </p:nvSpPr>
        <p:spPr/>
        <p:txBody>
          <a:bodyPr/>
          <a:lstStyle/>
          <a:p>
            <a:fld id="{4A7F1312-9C82-49F0-935A-9B306C774647}" type="slidenum">
              <a:rPr lang="de-DE" smtClean="0"/>
              <a:t>‹Nr.›</a:t>
            </a:fld>
            <a:endParaRPr lang="de-DE"/>
          </a:p>
        </p:txBody>
      </p:sp>
    </p:spTree>
    <p:extLst>
      <p:ext uri="{BB962C8B-B14F-4D97-AF65-F5344CB8AC3E}">
        <p14:creationId xmlns:p14="http://schemas.microsoft.com/office/powerpoint/2010/main" val="22529887"/>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15DECDC-2CAF-492A-A820-54F3419920DB}"/>
              </a:ext>
            </a:extLst>
          </p:cNvPr>
          <p:cNvSpPr>
            <a:spLocks noGrp="1"/>
          </p:cNvSpPr>
          <p:nvPr>
            <p:ph type="title"/>
          </p:nvPr>
        </p:nvSpPr>
        <p:spPr>
          <a:xfrm>
            <a:off x="838200" y="365125"/>
            <a:ext cx="10515600" cy="1325563"/>
          </a:xfrm>
          <a:prstGeom prst="rect">
            <a:avLst/>
          </a:prstGeom>
        </p:spPr>
        <p:txBody>
          <a:bodyPr/>
          <a:lstStyle/>
          <a:p>
            <a:r>
              <a:rPr lang="de-DE"/>
              <a:t>Mastertitelformat bearbeiten</a:t>
            </a:r>
          </a:p>
        </p:txBody>
      </p:sp>
      <p:sp>
        <p:nvSpPr>
          <p:cNvPr id="3" name="Inhaltsplatzhalter 2">
            <a:extLst>
              <a:ext uri="{FF2B5EF4-FFF2-40B4-BE49-F238E27FC236}">
                <a16:creationId xmlns:a16="http://schemas.microsoft.com/office/drawing/2014/main" id="{C4913A42-88C8-41F3-AF00-2B2ED11ABE42}"/>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4267D310-667B-4503-A485-4D6E09E6C84C}"/>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a:extLst>
              <a:ext uri="{FF2B5EF4-FFF2-40B4-BE49-F238E27FC236}">
                <a16:creationId xmlns:a16="http://schemas.microsoft.com/office/drawing/2014/main" id="{C3A4DBDE-80C3-4919-B15B-0AA55FE4F551}"/>
              </a:ext>
            </a:extLst>
          </p:cNvPr>
          <p:cNvSpPr>
            <a:spLocks noGrp="1"/>
          </p:cNvSpPr>
          <p:nvPr>
            <p:ph type="dt" sz="half" idx="10"/>
          </p:nvPr>
        </p:nvSpPr>
        <p:spPr>
          <a:xfrm>
            <a:off x="838200" y="6356350"/>
            <a:ext cx="2743200" cy="365125"/>
          </a:xfrm>
          <a:prstGeom prst="rect">
            <a:avLst/>
          </a:prstGeom>
        </p:spPr>
        <p:txBody>
          <a:bodyPr/>
          <a:lstStyle/>
          <a:p>
            <a:fld id="{A2FD46D2-2D2D-4BC1-A0AD-7155509AB19E}" type="datetime1">
              <a:rPr lang="de-DE" smtClean="0"/>
              <a:t>29.06.2026</a:t>
            </a:fld>
            <a:endParaRPr lang="de-DE"/>
          </a:p>
        </p:txBody>
      </p:sp>
      <p:sp>
        <p:nvSpPr>
          <p:cNvPr id="6" name="Fußzeilenplatzhalter 5">
            <a:extLst>
              <a:ext uri="{FF2B5EF4-FFF2-40B4-BE49-F238E27FC236}">
                <a16:creationId xmlns:a16="http://schemas.microsoft.com/office/drawing/2014/main" id="{23D0571E-947C-4EEC-82B5-B57090FB88D8}"/>
              </a:ext>
            </a:extLst>
          </p:cNvPr>
          <p:cNvSpPr>
            <a:spLocks noGrp="1"/>
          </p:cNvSpPr>
          <p:nvPr>
            <p:ph type="ftr" sz="quarter" idx="11"/>
          </p:nvPr>
        </p:nvSpPr>
        <p:spPr>
          <a:xfrm>
            <a:off x="4038600" y="6356350"/>
            <a:ext cx="4114800" cy="365125"/>
          </a:xfrm>
          <a:prstGeom prst="rect">
            <a:avLst/>
          </a:prstGeom>
        </p:spPr>
        <p:txBody>
          <a:bodyPr/>
          <a:lstStyle/>
          <a:p>
            <a:endParaRPr lang="de-DE"/>
          </a:p>
        </p:txBody>
      </p:sp>
      <p:sp>
        <p:nvSpPr>
          <p:cNvPr id="7" name="Foliennummernplatzhalter 6">
            <a:extLst>
              <a:ext uri="{FF2B5EF4-FFF2-40B4-BE49-F238E27FC236}">
                <a16:creationId xmlns:a16="http://schemas.microsoft.com/office/drawing/2014/main" id="{CD696F84-494B-446C-AC4F-365494261891}"/>
              </a:ext>
            </a:extLst>
          </p:cNvPr>
          <p:cNvSpPr>
            <a:spLocks noGrp="1"/>
          </p:cNvSpPr>
          <p:nvPr>
            <p:ph type="sldNum" sz="quarter" idx="12"/>
          </p:nvPr>
        </p:nvSpPr>
        <p:spPr/>
        <p:txBody>
          <a:bodyPr/>
          <a:lstStyle/>
          <a:p>
            <a:fld id="{4A7F1312-9C82-49F0-935A-9B306C774647}" type="slidenum">
              <a:rPr lang="de-DE" smtClean="0"/>
              <a:t>‹Nr.›</a:t>
            </a:fld>
            <a:endParaRPr lang="de-DE"/>
          </a:p>
        </p:txBody>
      </p:sp>
    </p:spTree>
    <p:extLst>
      <p:ext uri="{BB962C8B-B14F-4D97-AF65-F5344CB8AC3E}">
        <p14:creationId xmlns:p14="http://schemas.microsoft.com/office/powerpoint/2010/main" val="2159569636"/>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7C1C871-DF33-49E6-ADB3-7FB19C78285E}"/>
              </a:ext>
            </a:extLst>
          </p:cNvPr>
          <p:cNvSpPr>
            <a:spLocks noGrp="1"/>
          </p:cNvSpPr>
          <p:nvPr>
            <p:ph type="title"/>
          </p:nvPr>
        </p:nvSpPr>
        <p:spPr>
          <a:xfrm>
            <a:off x="839788" y="365125"/>
            <a:ext cx="10515600" cy="1325563"/>
          </a:xfrm>
          <a:prstGeom prst="rect">
            <a:avLst/>
          </a:prstGeom>
        </p:spPr>
        <p:txBody>
          <a:bodyPr/>
          <a:lstStyle/>
          <a:p>
            <a:r>
              <a:rPr lang="de-DE"/>
              <a:t>Mastertitelformat bearbeiten</a:t>
            </a:r>
          </a:p>
        </p:txBody>
      </p:sp>
      <p:sp>
        <p:nvSpPr>
          <p:cNvPr id="3" name="Textplatzhalter 2">
            <a:extLst>
              <a:ext uri="{FF2B5EF4-FFF2-40B4-BE49-F238E27FC236}">
                <a16:creationId xmlns:a16="http://schemas.microsoft.com/office/drawing/2014/main" id="{3B8388D8-174F-472A-84AF-BA5D9B5ABA9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0FB24BBB-0585-4331-85FB-C45BB7BD09CA}"/>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AA65954F-8A36-4E91-A935-382A4591A08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326447BD-652A-4799-82A3-168060CEFA1A}"/>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a:extLst>
              <a:ext uri="{FF2B5EF4-FFF2-40B4-BE49-F238E27FC236}">
                <a16:creationId xmlns:a16="http://schemas.microsoft.com/office/drawing/2014/main" id="{C5BDDDFE-0B79-46A7-96C9-422FDD820E66}"/>
              </a:ext>
            </a:extLst>
          </p:cNvPr>
          <p:cNvSpPr>
            <a:spLocks noGrp="1"/>
          </p:cNvSpPr>
          <p:nvPr>
            <p:ph type="dt" sz="half" idx="10"/>
          </p:nvPr>
        </p:nvSpPr>
        <p:spPr>
          <a:xfrm>
            <a:off x="838200" y="6356350"/>
            <a:ext cx="2743200" cy="365125"/>
          </a:xfrm>
          <a:prstGeom prst="rect">
            <a:avLst/>
          </a:prstGeom>
        </p:spPr>
        <p:txBody>
          <a:bodyPr/>
          <a:lstStyle/>
          <a:p>
            <a:fld id="{E1AB3263-A696-4475-B969-77B2EA96A704}" type="datetime1">
              <a:rPr lang="de-DE" smtClean="0"/>
              <a:t>29.06.2026</a:t>
            </a:fld>
            <a:endParaRPr lang="de-DE"/>
          </a:p>
        </p:txBody>
      </p:sp>
      <p:sp>
        <p:nvSpPr>
          <p:cNvPr id="8" name="Fußzeilenplatzhalter 7">
            <a:extLst>
              <a:ext uri="{FF2B5EF4-FFF2-40B4-BE49-F238E27FC236}">
                <a16:creationId xmlns:a16="http://schemas.microsoft.com/office/drawing/2014/main" id="{82B8FB52-EFF1-483E-9D8B-28892F480CC2}"/>
              </a:ext>
            </a:extLst>
          </p:cNvPr>
          <p:cNvSpPr>
            <a:spLocks noGrp="1"/>
          </p:cNvSpPr>
          <p:nvPr>
            <p:ph type="ftr" sz="quarter" idx="11"/>
          </p:nvPr>
        </p:nvSpPr>
        <p:spPr>
          <a:xfrm>
            <a:off x="4038600" y="6356350"/>
            <a:ext cx="4114800" cy="365125"/>
          </a:xfrm>
          <a:prstGeom prst="rect">
            <a:avLst/>
          </a:prstGeom>
        </p:spPr>
        <p:txBody>
          <a:bodyPr/>
          <a:lstStyle/>
          <a:p>
            <a:endParaRPr lang="de-DE"/>
          </a:p>
        </p:txBody>
      </p:sp>
      <p:sp>
        <p:nvSpPr>
          <p:cNvPr id="9" name="Foliennummernplatzhalter 8">
            <a:extLst>
              <a:ext uri="{FF2B5EF4-FFF2-40B4-BE49-F238E27FC236}">
                <a16:creationId xmlns:a16="http://schemas.microsoft.com/office/drawing/2014/main" id="{7D7C62B7-F3AD-4072-AA98-C8F9153CE363}"/>
              </a:ext>
            </a:extLst>
          </p:cNvPr>
          <p:cNvSpPr>
            <a:spLocks noGrp="1"/>
          </p:cNvSpPr>
          <p:nvPr>
            <p:ph type="sldNum" sz="quarter" idx="12"/>
          </p:nvPr>
        </p:nvSpPr>
        <p:spPr/>
        <p:txBody>
          <a:bodyPr/>
          <a:lstStyle/>
          <a:p>
            <a:fld id="{4A7F1312-9C82-49F0-935A-9B306C774647}" type="slidenum">
              <a:rPr lang="de-DE" smtClean="0"/>
              <a:t>‹Nr.›</a:t>
            </a:fld>
            <a:endParaRPr lang="de-DE"/>
          </a:p>
        </p:txBody>
      </p:sp>
    </p:spTree>
    <p:extLst>
      <p:ext uri="{BB962C8B-B14F-4D97-AF65-F5344CB8AC3E}">
        <p14:creationId xmlns:p14="http://schemas.microsoft.com/office/powerpoint/2010/main" val="3113731468"/>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C38DAD1-98DC-4AAE-B855-686ABA3B492C}"/>
              </a:ext>
            </a:extLst>
          </p:cNvPr>
          <p:cNvSpPr>
            <a:spLocks noGrp="1"/>
          </p:cNvSpPr>
          <p:nvPr>
            <p:ph type="title"/>
          </p:nvPr>
        </p:nvSpPr>
        <p:spPr>
          <a:xfrm>
            <a:off x="838200" y="365125"/>
            <a:ext cx="10515600" cy="1325563"/>
          </a:xfrm>
          <a:prstGeom prst="rect">
            <a:avLst/>
          </a:prstGeom>
        </p:spPr>
        <p:txBody>
          <a:bodyPr/>
          <a:lstStyle/>
          <a:p>
            <a:r>
              <a:rPr lang="de-DE"/>
              <a:t>Mastertitelformat bearbeiten</a:t>
            </a:r>
          </a:p>
        </p:txBody>
      </p:sp>
      <p:sp>
        <p:nvSpPr>
          <p:cNvPr id="3" name="Datumsplatzhalter 2">
            <a:extLst>
              <a:ext uri="{FF2B5EF4-FFF2-40B4-BE49-F238E27FC236}">
                <a16:creationId xmlns:a16="http://schemas.microsoft.com/office/drawing/2014/main" id="{159A609C-4D4E-401A-B181-29A1A77FB28F}"/>
              </a:ext>
            </a:extLst>
          </p:cNvPr>
          <p:cNvSpPr>
            <a:spLocks noGrp="1"/>
          </p:cNvSpPr>
          <p:nvPr>
            <p:ph type="dt" sz="half" idx="10"/>
          </p:nvPr>
        </p:nvSpPr>
        <p:spPr>
          <a:xfrm>
            <a:off x="838200" y="6356350"/>
            <a:ext cx="2743200" cy="365125"/>
          </a:xfrm>
          <a:prstGeom prst="rect">
            <a:avLst/>
          </a:prstGeom>
        </p:spPr>
        <p:txBody>
          <a:bodyPr/>
          <a:lstStyle/>
          <a:p>
            <a:fld id="{4FC1EAE6-25A7-4FCE-B041-7BC5C8C4E306}" type="datetime1">
              <a:rPr lang="de-DE" smtClean="0"/>
              <a:t>29.06.2026</a:t>
            </a:fld>
            <a:endParaRPr lang="de-DE"/>
          </a:p>
        </p:txBody>
      </p:sp>
      <p:sp>
        <p:nvSpPr>
          <p:cNvPr id="4" name="Fußzeilenplatzhalter 3">
            <a:extLst>
              <a:ext uri="{FF2B5EF4-FFF2-40B4-BE49-F238E27FC236}">
                <a16:creationId xmlns:a16="http://schemas.microsoft.com/office/drawing/2014/main" id="{BA06DA16-ED91-47A5-9633-9D9714FC8850}"/>
              </a:ext>
            </a:extLst>
          </p:cNvPr>
          <p:cNvSpPr>
            <a:spLocks noGrp="1"/>
          </p:cNvSpPr>
          <p:nvPr>
            <p:ph type="ftr" sz="quarter" idx="11"/>
          </p:nvPr>
        </p:nvSpPr>
        <p:spPr>
          <a:xfrm>
            <a:off x="4038600" y="6356350"/>
            <a:ext cx="4114800" cy="365125"/>
          </a:xfrm>
          <a:prstGeom prst="rect">
            <a:avLst/>
          </a:prstGeom>
        </p:spPr>
        <p:txBody>
          <a:bodyPr/>
          <a:lstStyle/>
          <a:p>
            <a:endParaRPr lang="de-DE"/>
          </a:p>
        </p:txBody>
      </p:sp>
      <p:sp>
        <p:nvSpPr>
          <p:cNvPr id="5" name="Foliennummernplatzhalter 4">
            <a:extLst>
              <a:ext uri="{FF2B5EF4-FFF2-40B4-BE49-F238E27FC236}">
                <a16:creationId xmlns:a16="http://schemas.microsoft.com/office/drawing/2014/main" id="{86E0967C-BB27-48D8-9119-8651736A0897}"/>
              </a:ext>
            </a:extLst>
          </p:cNvPr>
          <p:cNvSpPr>
            <a:spLocks noGrp="1"/>
          </p:cNvSpPr>
          <p:nvPr>
            <p:ph type="sldNum" sz="quarter" idx="12"/>
          </p:nvPr>
        </p:nvSpPr>
        <p:spPr/>
        <p:txBody>
          <a:bodyPr/>
          <a:lstStyle/>
          <a:p>
            <a:fld id="{4A7F1312-9C82-49F0-935A-9B306C774647}" type="slidenum">
              <a:rPr lang="de-DE" smtClean="0"/>
              <a:t>‹Nr.›</a:t>
            </a:fld>
            <a:endParaRPr lang="de-DE"/>
          </a:p>
        </p:txBody>
      </p:sp>
    </p:spTree>
    <p:extLst>
      <p:ext uri="{BB962C8B-B14F-4D97-AF65-F5344CB8AC3E}">
        <p14:creationId xmlns:p14="http://schemas.microsoft.com/office/powerpoint/2010/main" val="2307236693"/>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DC8FC598-4DA0-413F-A07D-FBB28589E83F}"/>
              </a:ext>
            </a:extLst>
          </p:cNvPr>
          <p:cNvSpPr>
            <a:spLocks noGrp="1"/>
          </p:cNvSpPr>
          <p:nvPr>
            <p:ph type="dt" sz="half" idx="10"/>
          </p:nvPr>
        </p:nvSpPr>
        <p:spPr>
          <a:xfrm>
            <a:off x="838200" y="6356350"/>
            <a:ext cx="2743200" cy="365125"/>
          </a:xfrm>
          <a:prstGeom prst="rect">
            <a:avLst/>
          </a:prstGeom>
        </p:spPr>
        <p:txBody>
          <a:bodyPr/>
          <a:lstStyle/>
          <a:p>
            <a:fld id="{544480F4-5957-490D-AD17-E0DB35223009}" type="datetime1">
              <a:rPr lang="de-DE" smtClean="0"/>
              <a:t>29.06.2026</a:t>
            </a:fld>
            <a:endParaRPr lang="de-DE"/>
          </a:p>
        </p:txBody>
      </p:sp>
      <p:sp>
        <p:nvSpPr>
          <p:cNvPr id="3" name="Fußzeilenplatzhalter 2">
            <a:extLst>
              <a:ext uri="{FF2B5EF4-FFF2-40B4-BE49-F238E27FC236}">
                <a16:creationId xmlns:a16="http://schemas.microsoft.com/office/drawing/2014/main" id="{D69424B8-A2CF-4758-92A7-FA6EC2605ACD}"/>
              </a:ext>
            </a:extLst>
          </p:cNvPr>
          <p:cNvSpPr>
            <a:spLocks noGrp="1"/>
          </p:cNvSpPr>
          <p:nvPr>
            <p:ph type="ftr" sz="quarter" idx="11"/>
          </p:nvPr>
        </p:nvSpPr>
        <p:spPr>
          <a:xfrm>
            <a:off x="4038600" y="6356350"/>
            <a:ext cx="4114800" cy="365125"/>
          </a:xfrm>
          <a:prstGeom prst="rect">
            <a:avLst/>
          </a:prstGeom>
        </p:spPr>
        <p:txBody>
          <a:bodyPr/>
          <a:lstStyle/>
          <a:p>
            <a:endParaRPr lang="de-DE"/>
          </a:p>
        </p:txBody>
      </p:sp>
      <p:sp>
        <p:nvSpPr>
          <p:cNvPr id="4" name="Foliennummernplatzhalter 3">
            <a:extLst>
              <a:ext uri="{FF2B5EF4-FFF2-40B4-BE49-F238E27FC236}">
                <a16:creationId xmlns:a16="http://schemas.microsoft.com/office/drawing/2014/main" id="{0C7239A2-042A-4B98-8AF0-DC7ED2E45CE0}"/>
              </a:ext>
            </a:extLst>
          </p:cNvPr>
          <p:cNvSpPr>
            <a:spLocks noGrp="1"/>
          </p:cNvSpPr>
          <p:nvPr>
            <p:ph type="sldNum" sz="quarter" idx="12"/>
          </p:nvPr>
        </p:nvSpPr>
        <p:spPr/>
        <p:txBody>
          <a:bodyPr/>
          <a:lstStyle/>
          <a:p>
            <a:fld id="{4A7F1312-9C82-49F0-935A-9B306C774647}" type="slidenum">
              <a:rPr lang="de-DE" smtClean="0"/>
              <a:t>‹Nr.›</a:t>
            </a:fld>
            <a:endParaRPr lang="de-DE"/>
          </a:p>
        </p:txBody>
      </p:sp>
    </p:spTree>
    <p:extLst>
      <p:ext uri="{BB962C8B-B14F-4D97-AF65-F5344CB8AC3E}">
        <p14:creationId xmlns:p14="http://schemas.microsoft.com/office/powerpoint/2010/main" val="2584934455"/>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4F8E823-5568-40F0-91F1-39BBD21C6710}"/>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de-DE"/>
              <a:t>Mastertitelformat bearbeiten</a:t>
            </a:r>
          </a:p>
        </p:txBody>
      </p:sp>
      <p:sp>
        <p:nvSpPr>
          <p:cNvPr id="3" name="Inhaltsplatzhalter 2">
            <a:extLst>
              <a:ext uri="{FF2B5EF4-FFF2-40B4-BE49-F238E27FC236}">
                <a16:creationId xmlns:a16="http://schemas.microsoft.com/office/drawing/2014/main" id="{88BC8C6A-0016-461A-8674-558FA12F7FA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73262711-45B3-4E25-B18C-CD7EA78255D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529000C2-CE9F-4F7C-B6E7-2086E02EA636}"/>
              </a:ext>
            </a:extLst>
          </p:cNvPr>
          <p:cNvSpPr>
            <a:spLocks noGrp="1"/>
          </p:cNvSpPr>
          <p:nvPr>
            <p:ph type="dt" sz="half" idx="10"/>
          </p:nvPr>
        </p:nvSpPr>
        <p:spPr>
          <a:xfrm>
            <a:off x="838200" y="6356350"/>
            <a:ext cx="2743200" cy="365125"/>
          </a:xfrm>
          <a:prstGeom prst="rect">
            <a:avLst/>
          </a:prstGeom>
        </p:spPr>
        <p:txBody>
          <a:bodyPr/>
          <a:lstStyle/>
          <a:p>
            <a:fld id="{903C9C14-1232-451E-8237-B01A09E2DB35}" type="datetime1">
              <a:rPr lang="de-DE" smtClean="0"/>
              <a:t>29.06.2026</a:t>
            </a:fld>
            <a:endParaRPr lang="de-DE"/>
          </a:p>
        </p:txBody>
      </p:sp>
      <p:sp>
        <p:nvSpPr>
          <p:cNvPr id="6" name="Fußzeilenplatzhalter 5">
            <a:extLst>
              <a:ext uri="{FF2B5EF4-FFF2-40B4-BE49-F238E27FC236}">
                <a16:creationId xmlns:a16="http://schemas.microsoft.com/office/drawing/2014/main" id="{AD6C63D0-8AA3-4943-85C1-ECB659BCB47E}"/>
              </a:ext>
            </a:extLst>
          </p:cNvPr>
          <p:cNvSpPr>
            <a:spLocks noGrp="1"/>
          </p:cNvSpPr>
          <p:nvPr>
            <p:ph type="ftr" sz="quarter" idx="11"/>
          </p:nvPr>
        </p:nvSpPr>
        <p:spPr>
          <a:xfrm>
            <a:off x="4038600" y="6356350"/>
            <a:ext cx="4114800" cy="365125"/>
          </a:xfrm>
          <a:prstGeom prst="rect">
            <a:avLst/>
          </a:prstGeom>
        </p:spPr>
        <p:txBody>
          <a:bodyPr/>
          <a:lstStyle/>
          <a:p>
            <a:endParaRPr lang="de-DE"/>
          </a:p>
        </p:txBody>
      </p:sp>
      <p:sp>
        <p:nvSpPr>
          <p:cNvPr id="7" name="Foliennummernplatzhalter 6">
            <a:extLst>
              <a:ext uri="{FF2B5EF4-FFF2-40B4-BE49-F238E27FC236}">
                <a16:creationId xmlns:a16="http://schemas.microsoft.com/office/drawing/2014/main" id="{AAFE169B-4464-4EFB-8AAA-7BC87FA981DE}"/>
              </a:ext>
            </a:extLst>
          </p:cNvPr>
          <p:cNvSpPr>
            <a:spLocks noGrp="1"/>
          </p:cNvSpPr>
          <p:nvPr>
            <p:ph type="sldNum" sz="quarter" idx="12"/>
          </p:nvPr>
        </p:nvSpPr>
        <p:spPr/>
        <p:txBody>
          <a:bodyPr/>
          <a:lstStyle/>
          <a:p>
            <a:fld id="{4A7F1312-9C82-49F0-935A-9B306C774647}" type="slidenum">
              <a:rPr lang="de-DE" smtClean="0"/>
              <a:t>‹Nr.›</a:t>
            </a:fld>
            <a:endParaRPr lang="de-DE"/>
          </a:p>
        </p:txBody>
      </p:sp>
    </p:spTree>
    <p:extLst>
      <p:ext uri="{BB962C8B-B14F-4D97-AF65-F5344CB8AC3E}">
        <p14:creationId xmlns:p14="http://schemas.microsoft.com/office/powerpoint/2010/main" val="3176833533"/>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8E46630-CC90-4EE0-89F8-0F6EAC420E46}"/>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id="{50D84E0B-5199-46B9-98BC-A78D4BCAD76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a:extLst>
              <a:ext uri="{FF2B5EF4-FFF2-40B4-BE49-F238E27FC236}">
                <a16:creationId xmlns:a16="http://schemas.microsoft.com/office/drawing/2014/main" id="{EEB85318-EEE7-4AF0-8CF7-9633ECB8278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599FD5FB-7C92-4717-9AA2-ABBBF682DBA2}"/>
              </a:ext>
            </a:extLst>
          </p:cNvPr>
          <p:cNvSpPr>
            <a:spLocks noGrp="1"/>
          </p:cNvSpPr>
          <p:nvPr>
            <p:ph type="dt" sz="half" idx="10"/>
          </p:nvPr>
        </p:nvSpPr>
        <p:spPr>
          <a:xfrm>
            <a:off x="838200" y="6356350"/>
            <a:ext cx="2743200" cy="365125"/>
          </a:xfrm>
          <a:prstGeom prst="rect">
            <a:avLst/>
          </a:prstGeom>
        </p:spPr>
        <p:txBody>
          <a:bodyPr/>
          <a:lstStyle/>
          <a:p>
            <a:fld id="{6659E198-83EB-4DF2-8343-2C95135036C6}" type="datetime1">
              <a:rPr lang="de-DE" smtClean="0"/>
              <a:t>29.06.2026</a:t>
            </a:fld>
            <a:endParaRPr lang="de-DE"/>
          </a:p>
        </p:txBody>
      </p:sp>
      <p:sp>
        <p:nvSpPr>
          <p:cNvPr id="6" name="Fußzeilenplatzhalter 5">
            <a:extLst>
              <a:ext uri="{FF2B5EF4-FFF2-40B4-BE49-F238E27FC236}">
                <a16:creationId xmlns:a16="http://schemas.microsoft.com/office/drawing/2014/main" id="{F32AAAE8-0BF0-4424-8A5B-25C596F19099}"/>
              </a:ext>
            </a:extLst>
          </p:cNvPr>
          <p:cNvSpPr>
            <a:spLocks noGrp="1"/>
          </p:cNvSpPr>
          <p:nvPr>
            <p:ph type="ftr" sz="quarter" idx="11"/>
          </p:nvPr>
        </p:nvSpPr>
        <p:spPr>
          <a:xfrm>
            <a:off x="4038600" y="6356350"/>
            <a:ext cx="4114800" cy="365125"/>
          </a:xfrm>
          <a:prstGeom prst="rect">
            <a:avLst/>
          </a:prstGeom>
        </p:spPr>
        <p:txBody>
          <a:bodyPr/>
          <a:lstStyle/>
          <a:p>
            <a:endParaRPr lang="de-DE"/>
          </a:p>
        </p:txBody>
      </p:sp>
      <p:sp>
        <p:nvSpPr>
          <p:cNvPr id="7" name="Foliennummernplatzhalter 6">
            <a:extLst>
              <a:ext uri="{FF2B5EF4-FFF2-40B4-BE49-F238E27FC236}">
                <a16:creationId xmlns:a16="http://schemas.microsoft.com/office/drawing/2014/main" id="{3D27B736-4A0B-478D-A7FB-5705A37CEA34}"/>
              </a:ext>
            </a:extLst>
          </p:cNvPr>
          <p:cNvSpPr>
            <a:spLocks noGrp="1"/>
          </p:cNvSpPr>
          <p:nvPr>
            <p:ph type="sldNum" sz="quarter" idx="12"/>
          </p:nvPr>
        </p:nvSpPr>
        <p:spPr/>
        <p:txBody>
          <a:bodyPr/>
          <a:lstStyle/>
          <a:p>
            <a:fld id="{4A7F1312-9C82-49F0-935A-9B306C774647}" type="slidenum">
              <a:rPr lang="de-DE" smtClean="0"/>
              <a:t>‹Nr.›</a:t>
            </a:fld>
            <a:endParaRPr lang="de-DE"/>
          </a:p>
        </p:txBody>
      </p:sp>
    </p:spTree>
    <p:extLst>
      <p:ext uri="{BB962C8B-B14F-4D97-AF65-F5344CB8AC3E}">
        <p14:creationId xmlns:p14="http://schemas.microsoft.com/office/powerpoint/2010/main" val="374282444"/>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C3EF548-B8A4-4158-BEC7-038BDE17399D}"/>
              </a:ext>
            </a:extLst>
          </p:cNvPr>
          <p:cNvSpPr>
            <a:spLocks noGrp="1"/>
          </p:cNvSpPr>
          <p:nvPr>
            <p:ph type="title"/>
          </p:nvPr>
        </p:nvSpPr>
        <p:spPr>
          <a:xfrm>
            <a:off x="838200" y="365125"/>
            <a:ext cx="10515600" cy="1325563"/>
          </a:xfrm>
          <a:prstGeom prst="rect">
            <a:avLst/>
          </a:prstGeom>
        </p:spPr>
        <p:txBody>
          <a:bodyPr/>
          <a:lstStyle/>
          <a:p>
            <a:r>
              <a:rPr lang="de-DE"/>
              <a:t>Mastertitelformat bearbeiten</a:t>
            </a:r>
          </a:p>
        </p:txBody>
      </p:sp>
      <p:sp>
        <p:nvSpPr>
          <p:cNvPr id="3" name="Vertikaler Textplatzhalter 2">
            <a:extLst>
              <a:ext uri="{FF2B5EF4-FFF2-40B4-BE49-F238E27FC236}">
                <a16:creationId xmlns:a16="http://schemas.microsoft.com/office/drawing/2014/main" id="{5D626CE7-C233-4B8A-8A8E-F400836E0F2D}"/>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CB17F5EF-304E-41FB-841B-16FC0182DD89}"/>
              </a:ext>
            </a:extLst>
          </p:cNvPr>
          <p:cNvSpPr>
            <a:spLocks noGrp="1"/>
          </p:cNvSpPr>
          <p:nvPr>
            <p:ph type="dt" sz="half" idx="10"/>
          </p:nvPr>
        </p:nvSpPr>
        <p:spPr>
          <a:xfrm>
            <a:off x="838200" y="6356350"/>
            <a:ext cx="2743200" cy="365125"/>
          </a:xfrm>
          <a:prstGeom prst="rect">
            <a:avLst/>
          </a:prstGeom>
        </p:spPr>
        <p:txBody>
          <a:bodyPr/>
          <a:lstStyle/>
          <a:p>
            <a:fld id="{FACFE2A9-1B3B-4756-9C6F-2CA2FB8F57A0}" type="datetime1">
              <a:rPr lang="de-DE" smtClean="0"/>
              <a:t>29.06.2026</a:t>
            </a:fld>
            <a:endParaRPr lang="de-DE"/>
          </a:p>
        </p:txBody>
      </p:sp>
      <p:sp>
        <p:nvSpPr>
          <p:cNvPr id="5" name="Fußzeilenplatzhalter 4">
            <a:extLst>
              <a:ext uri="{FF2B5EF4-FFF2-40B4-BE49-F238E27FC236}">
                <a16:creationId xmlns:a16="http://schemas.microsoft.com/office/drawing/2014/main" id="{C581AC02-6B88-4D31-A276-2081F79C21E4}"/>
              </a:ext>
            </a:extLst>
          </p:cNvPr>
          <p:cNvSpPr>
            <a:spLocks noGrp="1"/>
          </p:cNvSpPr>
          <p:nvPr>
            <p:ph type="ftr" sz="quarter" idx="11"/>
          </p:nvPr>
        </p:nvSpPr>
        <p:spPr>
          <a:xfrm>
            <a:off x="4038600" y="6356350"/>
            <a:ext cx="4114800" cy="365125"/>
          </a:xfrm>
          <a:prstGeom prst="rect">
            <a:avLst/>
          </a:prstGeom>
        </p:spPr>
        <p:txBody>
          <a:bodyPr/>
          <a:lstStyle/>
          <a:p>
            <a:endParaRPr lang="de-DE"/>
          </a:p>
        </p:txBody>
      </p:sp>
      <p:sp>
        <p:nvSpPr>
          <p:cNvPr id="6" name="Foliennummernplatzhalter 5">
            <a:extLst>
              <a:ext uri="{FF2B5EF4-FFF2-40B4-BE49-F238E27FC236}">
                <a16:creationId xmlns:a16="http://schemas.microsoft.com/office/drawing/2014/main" id="{861A3CAA-2CE7-48F2-A4C7-0E3F1E5AAA52}"/>
              </a:ext>
            </a:extLst>
          </p:cNvPr>
          <p:cNvSpPr>
            <a:spLocks noGrp="1"/>
          </p:cNvSpPr>
          <p:nvPr>
            <p:ph type="sldNum" sz="quarter" idx="12"/>
          </p:nvPr>
        </p:nvSpPr>
        <p:spPr/>
        <p:txBody>
          <a:bodyPr/>
          <a:lstStyle/>
          <a:p>
            <a:fld id="{4A7F1312-9C82-49F0-935A-9B306C774647}" type="slidenum">
              <a:rPr lang="de-DE" smtClean="0"/>
              <a:t>‹Nr.›</a:t>
            </a:fld>
            <a:endParaRPr lang="de-DE"/>
          </a:p>
        </p:txBody>
      </p:sp>
    </p:spTree>
    <p:extLst>
      <p:ext uri="{BB962C8B-B14F-4D97-AF65-F5344CB8AC3E}">
        <p14:creationId xmlns:p14="http://schemas.microsoft.com/office/powerpoint/2010/main" val="2774734223"/>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222073C3-67C9-47CC-BE55-D9A6955114BA}"/>
              </a:ext>
            </a:extLst>
          </p:cNvPr>
          <p:cNvSpPr>
            <a:spLocks noGrp="1"/>
          </p:cNvSpPr>
          <p:nvPr>
            <p:ph type="title" orient="vert"/>
          </p:nvPr>
        </p:nvSpPr>
        <p:spPr>
          <a:xfrm>
            <a:off x="8724900" y="365125"/>
            <a:ext cx="2628900" cy="5811838"/>
          </a:xfrm>
          <a:prstGeom prst="rect">
            <a:avLst/>
          </a:prstGeo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AB499C2D-7298-4DE8-8253-C16E5320998D}"/>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23A15FEC-07FC-4564-AECB-F162BF9E92AF}"/>
              </a:ext>
            </a:extLst>
          </p:cNvPr>
          <p:cNvSpPr>
            <a:spLocks noGrp="1"/>
          </p:cNvSpPr>
          <p:nvPr>
            <p:ph type="dt" sz="half" idx="10"/>
          </p:nvPr>
        </p:nvSpPr>
        <p:spPr>
          <a:xfrm>
            <a:off x="838200" y="6356350"/>
            <a:ext cx="2743200" cy="365125"/>
          </a:xfrm>
          <a:prstGeom prst="rect">
            <a:avLst/>
          </a:prstGeom>
        </p:spPr>
        <p:txBody>
          <a:bodyPr/>
          <a:lstStyle/>
          <a:p>
            <a:fld id="{79DC3AD1-E010-4AAC-AF07-428E63BA8816}" type="datetime1">
              <a:rPr lang="de-DE" smtClean="0"/>
              <a:t>29.06.2026</a:t>
            </a:fld>
            <a:endParaRPr lang="de-DE"/>
          </a:p>
        </p:txBody>
      </p:sp>
      <p:sp>
        <p:nvSpPr>
          <p:cNvPr id="5" name="Fußzeilenplatzhalter 4">
            <a:extLst>
              <a:ext uri="{FF2B5EF4-FFF2-40B4-BE49-F238E27FC236}">
                <a16:creationId xmlns:a16="http://schemas.microsoft.com/office/drawing/2014/main" id="{22D4D40D-E626-4078-91CA-00B9E646CDAE}"/>
              </a:ext>
            </a:extLst>
          </p:cNvPr>
          <p:cNvSpPr>
            <a:spLocks noGrp="1"/>
          </p:cNvSpPr>
          <p:nvPr>
            <p:ph type="ftr" sz="quarter" idx="11"/>
          </p:nvPr>
        </p:nvSpPr>
        <p:spPr>
          <a:xfrm>
            <a:off x="4038600" y="6356350"/>
            <a:ext cx="4114800" cy="365125"/>
          </a:xfrm>
          <a:prstGeom prst="rect">
            <a:avLst/>
          </a:prstGeom>
        </p:spPr>
        <p:txBody>
          <a:bodyPr/>
          <a:lstStyle/>
          <a:p>
            <a:endParaRPr lang="de-DE"/>
          </a:p>
        </p:txBody>
      </p:sp>
      <p:sp>
        <p:nvSpPr>
          <p:cNvPr id="6" name="Foliennummernplatzhalter 5">
            <a:extLst>
              <a:ext uri="{FF2B5EF4-FFF2-40B4-BE49-F238E27FC236}">
                <a16:creationId xmlns:a16="http://schemas.microsoft.com/office/drawing/2014/main" id="{B668643A-EA4D-4D92-9E40-05995864D5F0}"/>
              </a:ext>
            </a:extLst>
          </p:cNvPr>
          <p:cNvSpPr>
            <a:spLocks noGrp="1"/>
          </p:cNvSpPr>
          <p:nvPr>
            <p:ph type="sldNum" sz="quarter" idx="12"/>
          </p:nvPr>
        </p:nvSpPr>
        <p:spPr/>
        <p:txBody>
          <a:bodyPr/>
          <a:lstStyle/>
          <a:p>
            <a:fld id="{4A7F1312-9C82-49F0-935A-9B306C774647}" type="slidenum">
              <a:rPr lang="de-DE" smtClean="0"/>
              <a:t>‹Nr.›</a:t>
            </a:fld>
            <a:endParaRPr lang="de-DE"/>
          </a:p>
        </p:txBody>
      </p:sp>
    </p:spTree>
    <p:extLst>
      <p:ext uri="{BB962C8B-B14F-4D97-AF65-F5344CB8AC3E}">
        <p14:creationId xmlns:p14="http://schemas.microsoft.com/office/powerpoint/2010/main" val="370385865"/>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4B30186-50EB-4569-A027-C38EDA6385D5}"/>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FD44D7BE-D056-49E6-957B-56F7B7B2FE6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B247939B-01BF-4EC0-BE80-CFBB2D98B4F7}"/>
              </a:ext>
            </a:extLst>
          </p:cNvPr>
          <p:cNvSpPr>
            <a:spLocks noGrp="1"/>
          </p:cNvSpPr>
          <p:nvPr>
            <p:ph type="dt" sz="half" idx="10"/>
          </p:nvPr>
        </p:nvSpPr>
        <p:spPr/>
        <p:txBody>
          <a:bodyPr/>
          <a:lstStyle/>
          <a:p>
            <a:fld id="{CD285C85-01E6-4786-A847-9438B9EC9585}" type="datetime1">
              <a:rPr lang="de-DE" smtClean="0"/>
              <a:t>29.06.2026</a:t>
            </a:fld>
            <a:endParaRPr lang="de-DE"/>
          </a:p>
        </p:txBody>
      </p:sp>
      <p:sp>
        <p:nvSpPr>
          <p:cNvPr id="5" name="Fußzeilenplatzhalter 4">
            <a:extLst>
              <a:ext uri="{FF2B5EF4-FFF2-40B4-BE49-F238E27FC236}">
                <a16:creationId xmlns:a16="http://schemas.microsoft.com/office/drawing/2014/main" id="{C34B95D5-6128-4C47-9E5C-3C0D571EA51A}"/>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3F743026-E759-4F75-9E3A-272095EBFED0}"/>
              </a:ext>
            </a:extLst>
          </p:cNvPr>
          <p:cNvSpPr>
            <a:spLocks noGrp="1"/>
          </p:cNvSpPr>
          <p:nvPr>
            <p:ph type="sldNum" sz="quarter" idx="12"/>
          </p:nvPr>
        </p:nvSpPr>
        <p:spPr/>
        <p:txBody>
          <a:bodyPr/>
          <a:lstStyle/>
          <a:p>
            <a:fld id="{8A44390E-7812-4FF5-89F7-387A7021D3E3}" type="slidenum">
              <a:rPr lang="de-DE" smtClean="0"/>
              <a:t>‹Nr.›</a:t>
            </a:fld>
            <a:endParaRPr lang="de-DE"/>
          </a:p>
        </p:txBody>
      </p:sp>
    </p:spTree>
    <p:extLst>
      <p:ext uri="{BB962C8B-B14F-4D97-AF65-F5344CB8AC3E}">
        <p14:creationId xmlns:p14="http://schemas.microsoft.com/office/powerpoint/2010/main" val="880978394"/>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49304F8-C02B-42AE-B28D-ABE5177FE9B3}"/>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5AD47172-3CDA-48C6-B73E-655913A5DEC3}"/>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A1EDDAFB-8043-4B23-A58B-47C8E26AA8A5}"/>
              </a:ext>
            </a:extLst>
          </p:cNvPr>
          <p:cNvSpPr>
            <a:spLocks noGrp="1"/>
          </p:cNvSpPr>
          <p:nvPr>
            <p:ph type="dt" sz="half" idx="10"/>
          </p:nvPr>
        </p:nvSpPr>
        <p:spPr/>
        <p:txBody>
          <a:bodyPr/>
          <a:lstStyle/>
          <a:p>
            <a:fld id="{7C2642B7-24CA-411B-A35C-C40A442692C3}" type="datetime1">
              <a:rPr lang="de-DE" smtClean="0"/>
              <a:t>29.06.2026</a:t>
            </a:fld>
            <a:endParaRPr lang="de-DE"/>
          </a:p>
        </p:txBody>
      </p:sp>
      <p:sp>
        <p:nvSpPr>
          <p:cNvPr id="5" name="Fußzeilenplatzhalter 4">
            <a:extLst>
              <a:ext uri="{FF2B5EF4-FFF2-40B4-BE49-F238E27FC236}">
                <a16:creationId xmlns:a16="http://schemas.microsoft.com/office/drawing/2014/main" id="{24FD9038-D560-449C-AC69-E8592CD63116}"/>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80C4BCF5-19D7-44C6-93CF-E8D52D47A623}"/>
              </a:ext>
            </a:extLst>
          </p:cNvPr>
          <p:cNvSpPr>
            <a:spLocks noGrp="1"/>
          </p:cNvSpPr>
          <p:nvPr>
            <p:ph type="sldNum" sz="quarter" idx="12"/>
          </p:nvPr>
        </p:nvSpPr>
        <p:spPr/>
        <p:txBody>
          <a:bodyPr/>
          <a:lstStyle/>
          <a:p>
            <a:fld id="{8A44390E-7812-4FF5-89F7-387A7021D3E3}" type="slidenum">
              <a:rPr lang="de-DE" smtClean="0"/>
              <a:t>‹Nr.›</a:t>
            </a:fld>
            <a:endParaRPr lang="de-DE"/>
          </a:p>
        </p:txBody>
      </p:sp>
    </p:spTree>
    <p:extLst>
      <p:ext uri="{BB962C8B-B14F-4D97-AF65-F5344CB8AC3E}">
        <p14:creationId xmlns:p14="http://schemas.microsoft.com/office/powerpoint/2010/main" val="3042214842"/>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A7CADD2-3C9D-4835-80D5-CBB6607CDA33}"/>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p>
        </p:txBody>
      </p:sp>
      <p:sp>
        <p:nvSpPr>
          <p:cNvPr id="3" name="Textplatzhalter 2">
            <a:extLst>
              <a:ext uri="{FF2B5EF4-FFF2-40B4-BE49-F238E27FC236}">
                <a16:creationId xmlns:a16="http://schemas.microsoft.com/office/drawing/2014/main" id="{87718932-B649-4877-ACF2-DEEB69AADB5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7C72C302-3640-4406-AA74-38E40DCEC925}"/>
              </a:ext>
            </a:extLst>
          </p:cNvPr>
          <p:cNvSpPr>
            <a:spLocks noGrp="1"/>
          </p:cNvSpPr>
          <p:nvPr>
            <p:ph type="dt" sz="half" idx="10"/>
          </p:nvPr>
        </p:nvSpPr>
        <p:spPr/>
        <p:txBody>
          <a:bodyPr/>
          <a:lstStyle/>
          <a:p>
            <a:fld id="{2549123F-9E68-4FC3-9F4F-B6D143FA33D9}" type="datetime1">
              <a:rPr lang="de-DE" smtClean="0"/>
              <a:t>29.06.2026</a:t>
            </a:fld>
            <a:endParaRPr lang="de-DE"/>
          </a:p>
        </p:txBody>
      </p:sp>
      <p:sp>
        <p:nvSpPr>
          <p:cNvPr id="5" name="Fußzeilenplatzhalter 4">
            <a:extLst>
              <a:ext uri="{FF2B5EF4-FFF2-40B4-BE49-F238E27FC236}">
                <a16:creationId xmlns:a16="http://schemas.microsoft.com/office/drawing/2014/main" id="{90254148-2274-44AA-BFD2-90810C393C99}"/>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0DEB055D-1F67-42D7-92A0-8AA7C24CB051}"/>
              </a:ext>
            </a:extLst>
          </p:cNvPr>
          <p:cNvSpPr>
            <a:spLocks noGrp="1"/>
          </p:cNvSpPr>
          <p:nvPr>
            <p:ph type="sldNum" sz="quarter" idx="12"/>
          </p:nvPr>
        </p:nvSpPr>
        <p:spPr/>
        <p:txBody>
          <a:bodyPr/>
          <a:lstStyle/>
          <a:p>
            <a:fld id="{8A44390E-7812-4FF5-89F7-387A7021D3E3}" type="slidenum">
              <a:rPr lang="de-DE" smtClean="0"/>
              <a:t>‹Nr.›</a:t>
            </a:fld>
            <a:endParaRPr lang="de-DE"/>
          </a:p>
        </p:txBody>
      </p:sp>
    </p:spTree>
    <p:extLst>
      <p:ext uri="{BB962C8B-B14F-4D97-AF65-F5344CB8AC3E}">
        <p14:creationId xmlns:p14="http://schemas.microsoft.com/office/powerpoint/2010/main" val="3175339969"/>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461F61F-0832-453A-B3A3-C9D8DC837383}"/>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511E6594-44AD-4F99-9303-05C380033EA2}"/>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37108A04-57C2-4E94-83FB-2F34A45B1CBF}"/>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a:extLst>
              <a:ext uri="{FF2B5EF4-FFF2-40B4-BE49-F238E27FC236}">
                <a16:creationId xmlns:a16="http://schemas.microsoft.com/office/drawing/2014/main" id="{D97A100E-FEC8-4E43-ABD7-62365C510EF3}"/>
              </a:ext>
            </a:extLst>
          </p:cNvPr>
          <p:cNvSpPr>
            <a:spLocks noGrp="1"/>
          </p:cNvSpPr>
          <p:nvPr>
            <p:ph type="dt" sz="half" idx="10"/>
          </p:nvPr>
        </p:nvSpPr>
        <p:spPr/>
        <p:txBody>
          <a:bodyPr/>
          <a:lstStyle/>
          <a:p>
            <a:fld id="{44A72552-562F-427F-A18C-C3B97633630B}" type="datetime1">
              <a:rPr lang="de-DE" smtClean="0"/>
              <a:t>29.06.2026</a:t>
            </a:fld>
            <a:endParaRPr lang="de-DE"/>
          </a:p>
        </p:txBody>
      </p:sp>
      <p:sp>
        <p:nvSpPr>
          <p:cNvPr id="6" name="Fußzeilenplatzhalter 5">
            <a:extLst>
              <a:ext uri="{FF2B5EF4-FFF2-40B4-BE49-F238E27FC236}">
                <a16:creationId xmlns:a16="http://schemas.microsoft.com/office/drawing/2014/main" id="{E000BFE8-2864-4770-B67A-96D6AE4C91A9}"/>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658625C8-BAB4-47FC-BC01-B56C8189413D}"/>
              </a:ext>
            </a:extLst>
          </p:cNvPr>
          <p:cNvSpPr>
            <a:spLocks noGrp="1"/>
          </p:cNvSpPr>
          <p:nvPr>
            <p:ph type="sldNum" sz="quarter" idx="12"/>
          </p:nvPr>
        </p:nvSpPr>
        <p:spPr/>
        <p:txBody>
          <a:bodyPr/>
          <a:lstStyle/>
          <a:p>
            <a:fld id="{8A44390E-7812-4FF5-89F7-387A7021D3E3}" type="slidenum">
              <a:rPr lang="de-DE" smtClean="0"/>
              <a:t>‹Nr.›</a:t>
            </a:fld>
            <a:endParaRPr lang="de-DE"/>
          </a:p>
        </p:txBody>
      </p:sp>
    </p:spTree>
    <p:extLst>
      <p:ext uri="{BB962C8B-B14F-4D97-AF65-F5344CB8AC3E}">
        <p14:creationId xmlns:p14="http://schemas.microsoft.com/office/powerpoint/2010/main" val="4253032284"/>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0F968DF-EA77-468D-87C3-D77A92558EF9}"/>
              </a:ext>
            </a:extLst>
          </p:cNvPr>
          <p:cNvSpPr>
            <a:spLocks noGrp="1"/>
          </p:cNvSpPr>
          <p:nvPr>
            <p:ph type="title"/>
          </p:nvPr>
        </p:nvSpPr>
        <p:spPr>
          <a:xfrm>
            <a:off x="839788" y="365125"/>
            <a:ext cx="10515600" cy="1325563"/>
          </a:xfrm>
        </p:spPr>
        <p:txBody>
          <a:bodyPr/>
          <a:lstStyle/>
          <a:p>
            <a:r>
              <a:rPr lang="de-DE"/>
              <a:t>Mastertitelformat bearbeiten</a:t>
            </a:r>
          </a:p>
        </p:txBody>
      </p:sp>
      <p:sp>
        <p:nvSpPr>
          <p:cNvPr id="3" name="Textplatzhalter 2">
            <a:extLst>
              <a:ext uri="{FF2B5EF4-FFF2-40B4-BE49-F238E27FC236}">
                <a16:creationId xmlns:a16="http://schemas.microsoft.com/office/drawing/2014/main" id="{14F82D98-BB0D-4A3E-8030-22509E8F3BF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4593014A-164A-468E-887E-9457B9206A46}"/>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BDB2873B-1C98-4120-B6DC-5B77C4C8758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596548DE-2B5E-44CD-A049-ECC02FC52EE9}"/>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a:extLst>
              <a:ext uri="{FF2B5EF4-FFF2-40B4-BE49-F238E27FC236}">
                <a16:creationId xmlns:a16="http://schemas.microsoft.com/office/drawing/2014/main" id="{2B77F02F-11AC-4C37-9F67-FD5B74B09CA4}"/>
              </a:ext>
            </a:extLst>
          </p:cNvPr>
          <p:cNvSpPr>
            <a:spLocks noGrp="1"/>
          </p:cNvSpPr>
          <p:nvPr>
            <p:ph type="dt" sz="half" idx="10"/>
          </p:nvPr>
        </p:nvSpPr>
        <p:spPr/>
        <p:txBody>
          <a:bodyPr/>
          <a:lstStyle/>
          <a:p>
            <a:fld id="{71C6C6EC-10DB-4F15-9246-D51A749223CF}" type="datetime1">
              <a:rPr lang="de-DE" smtClean="0"/>
              <a:t>29.06.2026</a:t>
            </a:fld>
            <a:endParaRPr lang="de-DE"/>
          </a:p>
        </p:txBody>
      </p:sp>
      <p:sp>
        <p:nvSpPr>
          <p:cNvPr id="8" name="Fußzeilenplatzhalter 7">
            <a:extLst>
              <a:ext uri="{FF2B5EF4-FFF2-40B4-BE49-F238E27FC236}">
                <a16:creationId xmlns:a16="http://schemas.microsoft.com/office/drawing/2014/main" id="{1CC0DFBA-FD09-4E02-B510-86EA13DEFD56}"/>
              </a:ext>
            </a:extLst>
          </p:cNvPr>
          <p:cNvSpPr>
            <a:spLocks noGrp="1"/>
          </p:cNvSpPr>
          <p:nvPr>
            <p:ph type="ftr" sz="quarter" idx="11"/>
          </p:nvPr>
        </p:nvSpPr>
        <p:spPr/>
        <p:txBody>
          <a:bodyPr/>
          <a:lstStyle/>
          <a:p>
            <a:endParaRPr lang="de-DE"/>
          </a:p>
        </p:txBody>
      </p:sp>
      <p:sp>
        <p:nvSpPr>
          <p:cNvPr id="9" name="Foliennummernplatzhalter 8">
            <a:extLst>
              <a:ext uri="{FF2B5EF4-FFF2-40B4-BE49-F238E27FC236}">
                <a16:creationId xmlns:a16="http://schemas.microsoft.com/office/drawing/2014/main" id="{0C16707F-7F01-42AD-855D-A0DBD40C29D2}"/>
              </a:ext>
            </a:extLst>
          </p:cNvPr>
          <p:cNvSpPr>
            <a:spLocks noGrp="1"/>
          </p:cNvSpPr>
          <p:nvPr>
            <p:ph type="sldNum" sz="quarter" idx="12"/>
          </p:nvPr>
        </p:nvSpPr>
        <p:spPr/>
        <p:txBody>
          <a:bodyPr/>
          <a:lstStyle/>
          <a:p>
            <a:fld id="{8A44390E-7812-4FF5-89F7-387A7021D3E3}" type="slidenum">
              <a:rPr lang="de-DE" smtClean="0"/>
              <a:t>‹Nr.›</a:t>
            </a:fld>
            <a:endParaRPr lang="de-DE"/>
          </a:p>
        </p:txBody>
      </p:sp>
    </p:spTree>
    <p:extLst>
      <p:ext uri="{BB962C8B-B14F-4D97-AF65-F5344CB8AC3E}">
        <p14:creationId xmlns:p14="http://schemas.microsoft.com/office/powerpoint/2010/main" val="3566967413"/>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7A86719-CABE-488F-BC2B-F8BC78617123}"/>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54DF8B6D-4017-46BA-9872-152865CB37B6}"/>
              </a:ext>
            </a:extLst>
          </p:cNvPr>
          <p:cNvSpPr>
            <a:spLocks noGrp="1"/>
          </p:cNvSpPr>
          <p:nvPr>
            <p:ph type="dt" sz="half" idx="10"/>
          </p:nvPr>
        </p:nvSpPr>
        <p:spPr/>
        <p:txBody>
          <a:bodyPr/>
          <a:lstStyle/>
          <a:p>
            <a:fld id="{ABD9F3DC-CAC3-4173-92B6-72984DCD765A}" type="datetime1">
              <a:rPr lang="de-DE" smtClean="0"/>
              <a:t>29.06.2026</a:t>
            </a:fld>
            <a:endParaRPr lang="de-DE"/>
          </a:p>
        </p:txBody>
      </p:sp>
      <p:sp>
        <p:nvSpPr>
          <p:cNvPr id="4" name="Fußzeilenplatzhalter 3">
            <a:extLst>
              <a:ext uri="{FF2B5EF4-FFF2-40B4-BE49-F238E27FC236}">
                <a16:creationId xmlns:a16="http://schemas.microsoft.com/office/drawing/2014/main" id="{3646823B-90CC-4E66-8AD8-5E02A653E927}"/>
              </a:ext>
            </a:extLst>
          </p:cNvPr>
          <p:cNvSpPr>
            <a:spLocks noGrp="1"/>
          </p:cNvSpPr>
          <p:nvPr>
            <p:ph type="ftr" sz="quarter" idx="11"/>
          </p:nvPr>
        </p:nvSpPr>
        <p:spPr/>
        <p:txBody>
          <a:bodyPr/>
          <a:lstStyle/>
          <a:p>
            <a:endParaRPr lang="de-DE"/>
          </a:p>
        </p:txBody>
      </p:sp>
      <p:sp>
        <p:nvSpPr>
          <p:cNvPr id="5" name="Foliennummernplatzhalter 4">
            <a:extLst>
              <a:ext uri="{FF2B5EF4-FFF2-40B4-BE49-F238E27FC236}">
                <a16:creationId xmlns:a16="http://schemas.microsoft.com/office/drawing/2014/main" id="{7ED6BC18-0BCC-40B0-B74E-6337C5A5B319}"/>
              </a:ext>
            </a:extLst>
          </p:cNvPr>
          <p:cNvSpPr>
            <a:spLocks noGrp="1"/>
          </p:cNvSpPr>
          <p:nvPr>
            <p:ph type="sldNum" sz="quarter" idx="12"/>
          </p:nvPr>
        </p:nvSpPr>
        <p:spPr/>
        <p:txBody>
          <a:bodyPr/>
          <a:lstStyle/>
          <a:p>
            <a:fld id="{8A44390E-7812-4FF5-89F7-387A7021D3E3}" type="slidenum">
              <a:rPr lang="de-DE" smtClean="0"/>
              <a:t>‹Nr.›</a:t>
            </a:fld>
            <a:endParaRPr lang="de-DE"/>
          </a:p>
        </p:txBody>
      </p:sp>
    </p:spTree>
    <p:extLst>
      <p:ext uri="{BB962C8B-B14F-4D97-AF65-F5344CB8AC3E}">
        <p14:creationId xmlns:p14="http://schemas.microsoft.com/office/powerpoint/2010/main" val="3147196621"/>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BFF61BA9-96A0-41FB-B955-0502537B1347}"/>
              </a:ext>
            </a:extLst>
          </p:cNvPr>
          <p:cNvSpPr>
            <a:spLocks noGrp="1"/>
          </p:cNvSpPr>
          <p:nvPr>
            <p:ph type="dt" sz="half" idx="10"/>
          </p:nvPr>
        </p:nvSpPr>
        <p:spPr/>
        <p:txBody>
          <a:bodyPr/>
          <a:lstStyle/>
          <a:p>
            <a:fld id="{A9A44D59-AB4B-4B3F-8AFE-675DE5E8546B}" type="datetime1">
              <a:rPr lang="de-DE" smtClean="0"/>
              <a:t>29.06.2026</a:t>
            </a:fld>
            <a:endParaRPr lang="de-DE"/>
          </a:p>
        </p:txBody>
      </p:sp>
      <p:sp>
        <p:nvSpPr>
          <p:cNvPr id="3" name="Fußzeilenplatzhalter 2">
            <a:extLst>
              <a:ext uri="{FF2B5EF4-FFF2-40B4-BE49-F238E27FC236}">
                <a16:creationId xmlns:a16="http://schemas.microsoft.com/office/drawing/2014/main" id="{F3C6D298-4D73-4C3A-860A-FB147E3DBBE8}"/>
              </a:ext>
            </a:extLst>
          </p:cNvPr>
          <p:cNvSpPr>
            <a:spLocks noGrp="1"/>
          </p:cNvSpPr>
          <p:nvPr>
            <p:ph type="ftr" sz="quarter" idx="11"/>
          </p:nvPr>
        </p:nvSpPr>
        <p:spPr/>
        <p:txBody>
          <a:bodyPr/>
          <a:lstStyle/>
          <a:p>
            <a:endParaRPr lang="de-DE"/>
          </a:p>
        </p:txBody>
      </p:sp>
      <p:sp>
        <p:nvSpPr>
          <p:cNvPr id="4" name="Foliennummernplatzhalter 3">
            <a:extLst>
              <a:ext uri="{FF2B5EF4-FFF2-40B4-BE49-F238E27FC236}">
                <a16:creationId xmlns:a16="http://schemas.microsoft.com/office/drawing/2014/main" id="{82C2F33D-FB39-4E2F-B070-8BBBC3DEE4E6}"/>
              </a:ext>
            </a:extLst>
          </p:cNvPr>
          <p:cNvSpPr>
            <a:spLocks noGrp="1"/>
          </p:cNvSpPr>
          <p:nvPr>
            <p:ph type="sldNum" sz="quarter" idx="12"/>
          </p:nvPr>
        </p:nvSpPr>
        <p:spPr/>
        <p:txBody>
          <a:bodyPr/>
          <a:lstStyle/>
          <a:p>
            <a:fld id="{8A44390E-7812-4FF5-89F7-387A7021D3E3}" type="slidenum">
              <a:rPr lang="de-DE" smtClean="0"/>
              <a:t>‹Nr.›</a:t>
            </a:fld>
            <a:endParaRPr lang="de-DE"/>
          </a:p>
        </p:txBody>
      </p:sp>
    </p:spTree>
    <p:extLst>
      <p:ext uri="{BB962C8B-B14F-4D97-AF65-F5344CB8AC3E}">
        <p14:creationId xmlns:p14="http://schemas.microsoft.com/office/powerpoint/2010/main" val="1459353499"/>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7223FC4-A4F9-453D-AB83-D9C435B0E142}"/>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Inhaltsplatzhalter 2">
            <a:extLst>
              <a:ext uri="{FF2B5EF4-FFF2-40B4-BE49-F238E27FC236}">
                <a16:creationId xmlns:a16="http://schemas.microsoft.com/office/drawing/2014/main" id="{9E866D7E-FBCE-4F7F-AD7F-30A7E6027EA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7C875029-22C9-4417-B90B-74E139E57F5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8A00B1AB-6FB0-413A-BBBA-0876BC5BF439}"/>
              </a:ext>
            </a:extLst>
          </p:cNvPr>
          <p:cNvSpPr>
            <a:spLocks noGrp="1"/>
          </p:cNvSpPr>
          <p:nvPr>
            <p:ph type="dt" sz="half" idx="10"/>
          </p:nvPr>
        </p:nvSpPr>
        <p:spPr/>
        <p:txBody>
          <a:bodyPr/>
          <a:lstStyle/>
          <a:p>
            <a:fld id="{7E5AF0F9-0962-439D-8FF9-AEF08438674D}" type="datetime1">
              <a:rPr lang="de-DE" smtClean="0"/>
              <a:t>29.06.2026</a:t>
            </a:fld>
            <a:endParaRPr lang="de-DE"/>
          </a:p>
        </p:txBody>
      </p:sp>
      <p:sp>
        <p:nvSpPr>
          <p:cNvPr id="6" name="Fußzeilenplatzhalter 5">
            <a:extLst>
              <a:ext uri="{FF2B5EF4-FFF2-40B4-BE49-F238E27FC236}">
                <a16:creationId xmlns:a16="http://schemas.microsoft.com/office/drawing/2014/main" id="{A0529B87-83E1-4195-9EC9-48DC35B1503C}"/>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038868C8-B082-439C-921B-A5BA137C1BD6}"/>
              </a:ext>
            </a:extLst>
          </p:cNvPr>
          <p:cNvSpPr>
            <a:spLocks noGrp="1"/>
          </p:cNvSpPr>
          <p:nvPr>
            <p:ph type="sldNum" sz="quarter" idx="12"/>
          </p:nvPr>
        </p:nvSpPr>
        <p:spPr/>
        <p:txBody>
          <a:bodyPr/>
          <a:lstStyle/>
          <a:p>
            <a:fld id="{8A44390E-7812-4FF5-89F7-387A7021D3E3}" type="slidenum">
              <a:rPr lang="de-DE" smtClean="0"/>
              <a:t>‹Nr.›</a:t>
            </a:fld>
            <a:endParaRPr lang="de-DE"/>
          </a:p>
        </p:txBody>
      </p:sp>
    </p:spTree>
    <p:extLst>
      <p:ext uri="{BB962C8B-B14F-4D97-AF65-F5344CB8AC3E}">
        <p14:creationId xmlns:p14="http://schemas.microsoft.com/office/powerpoint/2010/main" val="1823975821"/>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B6E1DBB-DE30-4DF0-9D32-E816E0E6F13A}"/>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id="{003AC2F9-6E5B-4BFD-B247-15E47951C7E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a:extLst>
              <a:ext uri="{FF2B5EF4-FFF2-40B4-BE49-F238E27FC236}">
                <a16:creationId xmlns:a16="http://schemas.microsoft.com/office/drawing/2014/main" id="{92FD57AD-8511-445C-A305-912A2380D8C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99447ACB-A493-4572-8C37-53ED09A67D27}"/>
              </a:ext>
            </a:extLst>
          </p:cNvPr>
          <p:cNvSpPr>
            <a:spLocks noGrp="1"/>
          </p:cNvSpPr>
          <p:nvPr>
            <p:ph type="dt" sz="half" idx="10"/>
          </p:nvPr>
        </p:nvSpPr>
        <p:spPr/>
        <p:txBody>
          <a:bodyPr/>
          <a:lstStyle/>
          <a:p>
            <a:fld id="{7E4A7A7E-4FAF-4B71-A184-7E540A2DC19A}" type="datetime1">
              <a:rPr lang="de-DE" smtClean="0"/>
              <a:t>29.06.2026</a:t>
            </a:fld>
            <a:endParaRPr lang="de-DE"/>
          </a:p>
        </p:txBody>
      </p:sp>
      <p:sp>
        <p:nvSpPr>
          <p:cNvPr id="6" name="Fußzeilenplatzhalter 5">
            <a:extLst>
              <a:ext uri="{FF2B5EF4-FFF2-40B4-BE49-F238E27FC236}">
                <a16:creationId xmlns:a16="http://schemas.microsoft.com/office/drawing/2014/main" id="{93A7D557-2107-45C7-A2F2-7D5303A99B42}"/>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45DFAC30-B23D-4897-95B3-7CDBB6F42C53}"/>
              </a:ext>
            </a:extLst>
          </p:cNvPr>
          <p:cNvSpPr>
            <a:spLocks noGrp="1"/>
          </p:cNvSpPr>
          <p:nvPr>
            <p:ph type="sldNum" sz="quarter" idx="12"/>
          </p:nvPr>
        </p:nvSpPr>
        <p:spPr/>
        <p:txBody>
          <a:bodyPr/>
          <a:lstStyle/>
          <a:p>
            <a:fld id="{8A44390E-7812-4FF5-89F7-387A7021D3E3}" type="slidenum">
              <a:rPr lang="de-DE" smtClean="0"/>
              <a:t>‹Nr.›</a:t>
            </a:fld>
            <a:endParaRPr lang="de-DE"/>
          </a:p>
        </p:txBody>
      </p:sp>
    </p:spTree>
    <p:extLst>
      <p:ext uri="{BB962C8B-B14F-4D97-AF65-F5344CB8AC3E}">
        <p14:creationId xmlns:p14="http://schemas.microsoft.com/office/powerpoint/2010/main" val="3115509084"/>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AD5F19B-D038-4C16-B726-5ADF3C0F6DE7}"/>
              </a:ext>
            </a:extLst>
          </p:cNvPr>
          <p:cNvSpPr>
            <a:spLocks noGrp="1"/>
          </p:cNvSpPr>
          <p:nvPr>
            <p:ph type="title"/>
          </p:nvPr>
        </p:nvSpPr>
        <p:spPr/>
        <p:txBody>
          <a:bodyPr/>
          <a:lstStyle/>
          <a:p>
            <a:r>
              <a:rPr lang="de-DE"/>
              <a:t>Mastertitelformat bearbeiten</a:t>
            </a:r>
          </a:p>
        </p:txBody>
      </p:sp>
      <p:sp>
        <p:nvSpPr>
          <p:cNvPr id="3" name="Vertikaler Textplatzhalter 2">
            <a:extLst>
              <a:ext uri="{FF2B5EF4-FFF2-40B4-BE49-F238E27FC236}">
                <a16:creationId xmlns:a16="http://schemas.microsoft.com/office/drawing/2014/main" id="{BAF67943-C285-4A75-85DF-567749528AD4}"/>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563F1712-29C5-4923-A639-7E90B449E45A}"/>
              </a:ext>
            </a:extLst>
          </p:cNvPr>
          <p:cNvSpPr>
            <a:spLocks noGrp="1"/>
          </p:cNvSpPr>
          <p:nvPr>
            <p:ph type="dt" sz="half" idx="10"/>
          </p:nvPr>
        </p:nvSpPr>
        <p:spPr/>
        <p:txBody>
          <a:bodyPr/>
          <a:lstStyle/>
          <a:p>
            <a:fld id="{64E3366F-0AEC-4E62-9ABB-882172597A16}" type="datetime1">
              <a:rPr lang="de-DE" smtClean="0"/>
              <a:t>29.06.2026</a:t>
            </a:fld>
            <a:endParaRPr lang="de-DE"/>
          </a:p>
        </p:txBody>
      </p:sp>
      <p:sp>
        <p:nvSpPr>
          <p:cNvPr id="5" name="Fußzeilenplatzhalter 4">
            <a:extLst>
              <a:ext uri="{FF2B5EF4-FFF2-40B4-BE49-F238E27FC236}">
                <a16:creationId xmlns:a16="http://schemas.microsoft.com/office/drawing/2014/main" id="{E40B8A40-DEAE-4596-AB95-40568DF8C318}"/>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A9810F92-2077-4DE1-B213-666D7F19181C}"/>
              </a:ext>
            </a:extLst>
          </p:cNvPr>
          <p:cNvSpPr>
            <a:spLocks noGrp="1"/>
          </p:cNvSpPr>
          <p:nvPr>
            <p:ph type="sldNum" sz="quarter" idx="12"/>
          </p:nvPr>
        </p:nvSpPr>
        <p:spPr/>
        <p:txBody>
          <a:bodyPr/>
          <a:lstStyle/>
          <a:p>
            <a:fld id="{8A44390E-7812-4FF5-89F7-387A7021D3E3}" type="slidenum">
              <a:rPr lang="de-DE" smtClean="0"/>
              <a:t>‹Nr.›</a:t>
            </a:fld>
            <a:endParaRPr lang="de-DE"/>
          </a:p>
        </p:txBody>
      </p:sp>
    </p:spTree>
    <p:extLst>
      <p:ext uri="{BB962C8B-B14F-4D97-AF65-F5344CB8AC3E}">
        <p14:creationId xmlns:p14="http://schemas.microsoft.com/office/powerpoint/2010/main" val="2839623076"/>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89A402CD-A87A-4D43-8037-D6F3F60B6A39}"/>
              </a:ext>
            </a:extLst>
          </p:cNvPr>
          <p:cNvSpPr>
            <a:spLocks noGrp="1"/>
          </p:cNvSpPr>
          <p:nvPr>
            <p:ph type="title" orient="vert"/>
          </p:nvPr>
        </p:nvSpPr>
        <p:spPr>
          <a:xfrm>
            <a:off x="8724900" y="365125"/>
            <a:ext cx="2628900" cy="5811838"/>
          </a:xfr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5805ACAD-9E91-4C4D-9129-D90803D95959}"/>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EF30F3DA-1AB1-4450-9BF7-37F617271DB0}"/>
              </a:ext>
            </a:extLst>
          </p:cNvPr>
          <p:cNvSpPr>
            <a:spLocks noGrp="1"/>
          </p:cNvSpPr>
          <p:nvPr>
            <p:ph type="dt" sz="half" idx="10"/>
          </p:nvPr>
        </p:nvSpPr>
        <p:spPr/>
        <p:txBody>
          <a:bodyPr/>
          <a:lstStyle/>
          <a:p>
            <a:fld id="{EDAD2520-BF5B-41B0-8EEA-E5C7C6A32D7B}" type="datetime1">
              <a:rPr lang="de-DE" smtClean="0"/>
              <a:t>29.06.2026</a:t>
            </a:fld>
            <a:endParaRPr lang="de-DE"/>
          </a:p>
        </p:txBody>
      </p:sp>
      <p:sp>
        <p:nvSpPr>
          <p:cNvPr id="5" name="Fußzeilenplatzhalter 4">
            <a:extLst>
              <a:ext uri="{FF2B5EF4-FFF2-40B4-BE49-F238E27FC236}">
                <a16:creationId xmlns:a16="http://schemas.microsoft.com/office/drawing/2014/main" id="{EBDC8E54-8C47-4CEB-BF6F-27B86357EED9}"/>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C8A11D70-3986-4583-98F7-7A4A18D56C02}"/>
              </a:ext>
            </a:extLst>
          </p:cNvPr>
          <p:cNvSpPr>
            <a:spLocks noGrp="1"/>
          </p:cNvSpPr>
          <p:nvPr>
            <p:ph type="sldNum" sz="quarter" idx="12"/>
          </p:nvPr>
        </p:nvSpPr>
        <p:spPr/>
        <p:txBody>
          <a:bodyPr/>
          <a:lstStyle/>
          <a:p>
            <a:fld id="{8A44390E-7812-4FF5-89F7-387A7021D3E3}" type="slidenum">
              <a:rPr lang="de-DE" smtClean="0"/>
              <a:t>‹Nr.›</a:t>
            </a:fld>
            <a:endParaRPr lang="de-DE"/>
          </a:p>
        </p:txBody>
      </p:sp>
    </p:spTree>
    <p:extLst>
      <p:ext uri="{BB962C8B-B14F-4D97-AF65-F5344CB8AC3E}">
        <p14:creationId xmlns:p14="http://schemas.microsoft.com/office/powerpoint/2010/main" val="2927286684"/>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platzhalter 2">
            <a:extLst>
              <a:ext uri="{FF2B5EF4-FFF2-40B4-BE49-F238E27FC236}">
                <a16:creationId xmlns:a16="http://schemas.microsoft.com/office/drawing/2014/main" id="{6E9A3F28-3ECD-483D-BFE8-FB8028D9F4A6}"/>
              </a:ext>
            </a:extLst>
          </p:cNvPr>
          <p:cNvSpPr>
            <a:spLocks noGrp="1"/>
          </p:cNvSpPr>
          <p:nvPr>
            <p:ph type="body" idx="1"/>
          </p:nvPr>
        </p:nvSpPr>
        <p:spPr>
          <a:xfrm>
            <a:off x="838200" y="609600"/>
            <a:ext cx="10515600" cy="5567363"/>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liennummernplatzhalter 5">
            <a:extLst>
              <a:ext uri="{FF2B5EF4-FFF2-40B4-BE49-F238E27FC236}">
                <a16:creationId xmlns:a16="http://schemas.microsoft.com/office/drawing/2014/main" id="{7187F33F-5037-4211-A57D-E38FCA5CAAE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A7F1312-9C82-49F0-935A-9B306C774647}" type="slidenum">
              <a:rPr lang="de-DE" smtClean="0"/>
              <a:t>‹Nr.›</a:t>
            </a:fld>
            <a:endParaRPr lang="de-DE"/>
          </a:p>
        </p:txBody>
      </p:sp>
    </p:spTree>
    <p:extLst>
      <p:ext uri="{BB962C8B-B14F-4D97-AF65-F5344CB8AC3E}">
        <p14:creationId xmlns:p14="http://schemas.microsoft.com/office/powerpoint/2010/main" val="40839231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baseline="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baseline="0">
          <a:solidFill>
            <a:schemeClr val="tx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baseline="0">
          <a:solidFill>
            <a:schemeClr val="tx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baseline="0">
          <a:solidFill>
            <a:schemeClr val="tx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baseline="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E5AE5D47-C72F-4F54-8034-CDC2F2B84EB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p>
        </p:txBody>
      </p:sp>
      <p:sp>
        <p:nvSpPr>
          <p:cNvPr id="3" name="Textplatzhalter 2">
            <a:extLst>
              <a:ext uri="{FF2B5EF4-FFF2-40B4-BE49-F238E27FC236}">
                <a16:creationId xmlns:a16="http://schemas.microsoft.com/office/drawing/2014/main" id="{47ED68E3-86C3-4103-80DB-0B5F8C50FB9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FF4F6559-1CB1-4782-92D4-648DD43FDA5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B69661D-2D03-44E5-BF2D-B90B4F32D50B}" type="datetime1">
              <a:rPr lang="de-DE" smtClean="0"/>
              <a:t>29.06.2026</a:t>
            </a:fld>
            <a:endParaRPr lang="de-DE"/>
          </a:p>
        </p:txBody>
      </p:sp>
      <p:sp>
        <p:nvSpPr>
          <p:cNvPr id="5" name="Fußzeilenplatzhalter 4">
            <a:extLst>
              <a:ext uri="{FF2B5EF4-FFF2-40B4-BE49-F238E27FC236}">
                <a16:creationId xmlns:a16="http://schemas.microsoft.com/office/drawing/2014/main" id="{62F24DD8-568E-422A-A9AA-6CD5B0E1C7A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a:extLst>
              <a:ext uri="{FF2B5EF4-FFF2-40B4-BE49-F238E27FC236}">
                <a16:creationId xmlns:a16="http://schemas.microsoft.com/office/drawing/2014/main" id="{7FEE0030-3114-42E2-BF7F-870966610FD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A44390E-7812-4FF5-89F7-387A7021D3E3}" type="slidenum">
              <a:rPr lang="de-DE" smtClean="0"/>
              <a:t>‹Nr.›</a:t>
            </a:fld>
            <a:endParaRPr lang="de-DE"/>
          </a:p>
        </p:txBody>
      </p:sp>
    </p:spTree>
    <p:extLst>
      <p:ext uri="{BB962C8B-B14F-4D97-AF65-F5344CB8AC3E}">
        <p14:creationId xmlns:p14="http://schemas.microsoft.com/office/powerpoint/2010/main" val="156174656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liennummernplatzhalter 2">
            <a:extLst>
              <a:ext uri="{FF2B5EF4-FFF2-40B4-BE49-F238E27FC236}">
                <a16:creationId xmlns:a16="http://schemas.microsoft.com/office/drawing/2014/main" id="{A3F77C44-E794-4A8B-925C-CF404B59A2A0}"/>
              </a:ext>
            </a:extLst>
          </p:cNvPr>
          <p:cNvSpPr>
            <a:spLocks noGrp="1"/>
          </p:cNvSpPr>
          <p:nvPr>
            <p:ph type="sldNum" sz="quarter" idx="12"/>
          </p:nvPr>
        </p:nvSpPr>
        <p:spPr/>
        <p:txBody>
          <a:bodyPr/>
          <a:lstStyle/>
          <a:p>
            <a:fld id="{4A7F1312-9C82-49F0-935A-9B306C774647}" type="slidenum">
              <a:rPr lang="de-DE" smtClean="0"/>
              <a:t>1</a:t>
            </a:fld>
            <a:endParaRPr lang="de-DE"/>
          </a:p>
        </p:txBody>
      </p:sp>
      <p:sp>
        <p:nvSpPr>
          <p:cNvPr id="5" name="Rechteck 4">
            <a:extLst>
              <a:ext uri="{FF2B5EF4-FFF2-40B4-BE49-F238E27FC236}">
                <a16:creationId xmlns:a16="http://schemas.microsoft.com/office/drawing/2014/main" id="{1D6A2323-8FDF-B9F9-A47D-F354104B29C5}"/>
              </a:ext>
            </a:extLst>
          </p:cNvPr>
          <p:cNvSpPr/>
          <p:nvPr/>
        </p:nvSpPr>
        <p:spPr>
          <a:xfrm>
            <a:off x="0" y="1549021"/>
            <a:ext cx="12192000" cy="4569234"/>
          </a:xfrm>
          <a:prstGeom prst="rect">
            <a:avLst/>
          </a:prstGeom>
          <a:solidFill>
            <a:srgbClr val="EE8A22"/>
          </a:solidFill>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de-DE"/>
          </a:p>
        </p:txBody>
      </p:sp>
      <p:sp>
        <p:nvSpPr>
          <p:cNvPr id="2" name="Titel 1">
            <a:extLst>
              <a:ext uri="{FF2B5EF4-FFF2-40B4-BE49-F238E27FC236}">
                <a16:creationId xmlns:a16="http://schemas.microsoft.com/office/drawing/2014/main" id="{1AFCD795-5B8F-4ABE-9B00-772280028334}"/>
              </a:ext>
            </a:extLst>
          </p:cNvPr>
          <p:cNvSpPr>
            <a:spLocks noGrp="1"/>
          </p:cNvSpPr>
          <p:nvPr>
            <p:ph type="ctrTitle"/>
          </p:nvPr>
        </p:nvSpPr>
        <p:spPr>
          <a:xfrm>
            <a:off x="1524000" y="2713154"/>
            <a:ext cx="9144000" cy="2387600"/>
          </a:xfrm>
        </p:spPr>
        <p:txBody>
          <a:bodyPr/>
          <a:lstStyle/>
          <a:p>
            <a:r>
              <a:rPr lang="de-DE" dirty="0">
                <a:solidFill>
                  <a:schemeClr val="bg1"/>
                </a:solidFill>
                <a:latin typeface="Frutiger" panose="020B0500000000000000" pitchFamily="34" charset="0"/>
              </a:rPr>
              <a:t>Verwaltungsrecht AT</a:t>
            </a:r>
            <a:br>
              <a:rPr lang="de-DE" dirty="0">
                <a:solidFill>
                  <a:schemeClr val="bg1"/>
                </a:solidFill>
                <a:latin typeface="Frutiger" panose="020B0500000000000000" pitchFamily="34" charset="0"/>
              </a:rPr>
            </a:br>
            <a:br>
              <a:rPr lang="de-DE" dirty="0">
                <a:solidFill>
                  <a:schemeClr val="bg1"/>
                </a:solidFill>
                <a:latin typeface="Frutiger" panose="020B0500000000000000" pitchFamily="34" charset="0"/>
              </a:rPr>
            </a:br>
            <a:r>
              <a:rPr lang="de-DE" dirty="0">
                <a:solidFill>
                  <a:schemeClr val="bg1"/>
                </a:solidFill>
                <a:latin typeface="Frutiger" panose="020B0500000000000000" pitchFamily="34" charset="0"/>
              </a:rPr>
              <a:t>Kurseinheit 11</a:t>
            </a:r>
          </a:p>
        </p:txBody>
      </p:sp>
      <p:pic>
        <p:nvPicPr>
          <p:cNvPr id="7" name="Grafik 6">
            <a:extLst>
              <a:ext uri="{FF2B5EF4-FFF2-40B4-BE49-F238E27FC236}">
                <a16:creationId xmlns:a16="http://schemas.microsoft.com/office/drawing/2014/main" id="{AD9CC141-6D63-FD92-0A25-6CE24675066C}"/>
              </a:ext>
            </a:extLst>
          </p:cNvPr>
          <p:cNvPicPr>
            <a:picLocks noChangeAspect="1"/>
          </p:cNvPicPr>
          <p:nvPr/>
        </p:nvPicPr>
        <p:blipFill>
          <a:blip r:embed="rId2">
            <a:extLst>
              <a:ext uri="{28A0092B-C50C-407E-A947-70E740481C1C}">
                <a14:useLocalDpi xmlns:a14="http://schemas.microsoft.com/office/drawing/2010/main" val="0"/>
              </a:ext>
            </a:extLst>
          </a:blip>
          <a:srcRect l="37553" t="16076" r="20851" b="10786"/>
          <a:stretch>
            <a:fillRect/>
          </a:stretch>
        </p:blipFill>
        <p:spPr>
          <a:xfrm>
            <a:off x="10121825" y="3906954"/>
            <a:ext cx="2160963" cy="2137286"/>
          </a:xfrm>
          <a:prstGeom prst="rect">
            <a:avLst/>
          </a:prstGeom>
          <a:effectLst>
            <a:outerShdw blurRad="50800" dist="38100" dir="8100000" algn="tr" rotWithShape="0">
              <a:prstClr val="black">
                <a:alpha val="40000"/>
              </a:prstClr>
            </a:outerShdw>
          </a:effectLst>
        </p:spPr>
      </p:pic>
      <p:pic>
        <p:nvPicPr>
          <p:cNvPr id="9" name="Grafik 8">
            <a:extLst>
              <a:ext uri="{FF2B5EF4-FFF2-40B4-BE49-F238E27FC236}">
                <a16:creationId xmlns:a16="http://schemas.microsoft.com/office/drawing/2014/main" id="{76DF35E2-6640-2D8B-FD88-24D6BCE7662D}"/>
              </a:ext>
            </a:extLst>
          </p:cNvPr>
          <p:cNvPicPr>
            <a:picLocks noChangeAspect="1"/>
          </p:cNvPicPr>
          <p:nvPr/>
        </p:nvPicPr>
        <p:blipFill>
          <a:blip r:embed="rId3">
            <a:extLst>
              <a:ext uri="{28A0092B-C50C-407E-A947-70E740481C1C}">
                <a14:useLocalDpi xmlns:a14="http://schemas.microsoft.com/office/drawing/2010/main" val="0"/>
              </a:ext>
            </a:extLst>
          </a:blip>
          <a:srcRect l="40762" t="24964" r="35479" b="53549"/>
          <a:stretch>
            <a:fillRect/>
          </a:stretch>
        </p:blipFill>
        <p:spPr>
          <a:xfrm>
            <a:off x="9808077" y="1"/>
            <a:ext cx="2383922" cy="1212714"/>
          </a:xfrm>
          <a:prstGeom prst="rect">
            <a:avLst/>
          </a:prstGeom>
        </p:spPr>
      </p:pic>
    </p:spTree>
    <p:extLst>
      <p:ext uri="{BB962C8B-B14F-4D97-AF65-F5344CB8AC3E}">
        <p14:creationId xmlns:p14="http://schemas.microsoft.com/office/powerpoint/2010/main" val="3142399047"/>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a:extLst>
              <a:ext uri="{FF2B5EF4-FFF2-40B4-BE49-F238E27FC236}">
                <a16:creationId xmlns:a16="http://schemas.microsoft.com/office/drawing/2014/main" id="{DC5D644F-7C6D-4734-BFC5-BC1532CAC8C0}"/>
              </a:ext>
            </a:extLst>
          </p:cNvPr>
          <p:cNvSpPr txBox="1">
            <a:spLocks noChangeAspect="1"/>
          </p:cNvSpPr>
          <p:nvPr/>
        </p:nvSpPr>
        <p:spPr>
          <a:xfrm>
            <a:off x="230819" y="488272"/>
            <a:ext cx="11798424" cy="6389011"/>
          </a:xfrm>
          <a:prstGeom prst="rect">
            <a:avLst/>
          </a:prstGeom>
          <a:noFill/>
        </p:spPr>
        <p:txBody>
          <a:bodyPr wrap="square" lIns="180000" tIns="180000" rIns="180000" bIns="180000" rtlCol="0">
            <a:spAutoFit/>
          </a:bodyPr>
          <a:lstStyle/>
          <a:p>
            <a:pPr lvl="0" algn="ctr" defTabSz="360000">
              <a:defRPr/>
            </a:pPr>
            <a:r>
              <a:rPr lang="de-DE" sz="2400" b="1" u="sng" dirty="0">
                <a:solidFill>
                  <a:prstClr val="black"/>
                </a:solidFill>
                <a:latin typeface="Arial" panose="020B0604020202020204" pitchFamily="34" charset="0"/>
                <a:cs typeface="Arial" panose="020B0604020202020204" pitchFamily="34" charset="0"/>
              </a:rPr>
              <a:t>Wiederholung: </a:t>
            </a:r>
            <a:r>
              <a:rPr lang="de-DE" sz="2400" b="1" u="sng" dirty="0" err="1">
                <a:solidFill>
                  <a:prstClr val="black"/>
                </a:solidFill>
                <a:latin typeface="Arial" panose="020B0604020202020204" pitchFamily="34" charset="0"/>
                <a:cs typeface="Arial" panose="020B0604020202020204" pitchFamily="34" charset="0"/>
              </a:rPr>
              <a:t>FFKl</a:t>
            </a:r>
            <a:r>
              <a:rPr lang="de-DE" sz="2400" b="1" u="sng" dirty="0">
                <a:solidFill>
                  <a:prstClr val="black"/>
                </a:solidFill>
                <a:latin typeface="Arial" panose="020B0604020202020204" pitchFamily="34" charset="0"/>
                <a:cs typeface="Arial" panose="020B0604020202020204" pitchFamily="34" charset="0"/>
              </a:rPr>
              <a:t>. (§ 113 I 4 VwGO)</a:t>
            </a:r>
            <a:endParaRPr kumimoji="0" lang="de-DE" sz="2400" b="1"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360000" rtl="0" eaLnBrk="1" fontAlgn="auto" latinLnBrk="0" hangingPunct="1">
              <a:lnSpc>
                <a:spcPct val="150000"/>
              </a:lnSpc>
              <a:spcBef>
                <a:spcPts val="0"/>
              </a:spcBef>
              <a:spcAft>
                <a:spcPts val="0"/>
              </a:spcAft>
              <a:buClrTx/>
              <a:buSzTx/>
              <a:buFontTx/>
              <a:buNone/>
              <a:tabLst/>
              <a:defRPr/>
            </a:pPr>
            <a:endPar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360000" rtl="0" eaLnBrk="1" fontAlgn="auto" latinLnBrk="0" hangingPunct="1">
              <a:lnSpc>
                <a:spcPct val="150000"/>
              </a:lnSpc>
              <a:spcBef>
                <a:spcPts val="0"/>
              </a:spcBef>
              <a:spcAft>
                <a:spcPts val="0"/>
              </a:spcAft>
              <a:buClrTx/>
              <a:buSzTx/>
              <a:buFontTx/>
              <a:buNone/>
              <a:tabLst/>
              <a:defRPr/>
            </a:pPr>
            <a:endPar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360000" rtl="0" eaLnBrk="1" fontAlgn="auto" latinLnBrk="0" hangingPunct="1">
              <a:lnSpc>
                <a:spcPct val="150000"/>
              </a:lnSpc>
              <a:spcBef>
                <a:spcPts val="0"/>
              </a:spcBef>
              <a:spcAft>
                <a:spcPts val="0"/>
              </a:spcAft>
              <a:buClrTx/>
              <a:buSzTx/>
              <a:buFontTx/>
              <a:buNone/>
              <a:tabLst/>
              <a:defRPr/>
            </a:pPr>
            <a:endPar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360000" rtl="0" eaLnBrk="1" fontAlgn="auto" latinLnBrk="0" hangingPunct="1">
              <a:lnSpc>
                <a:spcPct val="150000"/>
              </a:lnSpc>
              <a:spcBef>
                <a:spcPts val="0"/>
              </a:spcBef>
              <a:spcAft>
                <a:spcPts val="0"/>
              </a:spcAft>
              <a:buClrTx/>
              <a:buSzTx/>
              <a:buFontTx/>
              <a:buNone/>
              <a:tabLst/>
              <a:defRPr/>
            </a:pPr>
            <a:endPar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360000" rtl="0" eaLnBrk="1" fontAlgn="auto" latinLnBrk="0" hangingPunct="1">
              <a:lnSpc>
                <a:spcPct val="150000"/>
              </a:lnSpc>
              <a:spcBef>
                <a:spcPts val="0"/>
              </a:spcBef>
              <a:spcAft>
                <a:spcPts val="0"/>
              </a:spcAft>
              <a:buClrTx/>
              <a:buSzTx/>
              <a:buFontTx/>
              <a:buNone/>
              <a:tabLst/>
              <a:defRPr/>
            </a:pPr>
            <a:endPar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360000" rtl="0" eaLnBrk="1" fontAlgn="auto" latinLnBrk="0" hangingPunct="1">
              <a:lnSpc>
                <a:spcPct val="150000"/>
              </a:lnSpc>
              <a:spcBef>
                <a:spcPts val="0"/>
              </a:spcBef>
              <a:spcAft>
                <a:spcPts val="0"/>
              </a:spcAft>
              <a:buClrTx/>
              <a:buSzTx/>
              <a:buFontTx/>
              <a:buNone/>
              <a:tabLst/>
              <a:defRPr/>
            </a:pPr>
            <a:endPar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360000" rtl="0" eaLnBrk="1" fontAlgn="auto" latinLnBrk="0" hangingPunct="1">
              <a:lnSpc>
                <a:spcPct val="150000"/>
              </a:lnSpc>
              <a:spcBef>
                <a:spcPts val="0"/>
              </a:spcBef>
              <a:spcAft>
                <a:spcPts val="0"/>
              </a:spcAft>
              <a:buClrTx/>
              <a:buSzTx/>
              <a:buFontTx/>
              <a:buNone/>
              <a:tabLst/>
              <a:defRPr/>
            </a:pPr>
            <a:endPar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360000" rtl="0" eaLnBrk="1" fontAlgn="auto" latinLnBrk="0" hangingPunct="1">
              <a:lnSpc>
                <a:spcPct val="150000"/>
              </a:lnSpc>
              <a:spcBef>
                <a:spcPts val="0"/>
              </a:spcBef>
              <a:spcAft>
                <a:spcPts val="0"/>
              </a:spcAft>
              <a:buClrTx/>
              <a:buSzTx/>
              <a:buFontTx/>
              <a:buNone/>
              <a:tabLst/>
              <a:defRPr/>
            </a:pPr>
            <a:endPar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360000" rtl="0" eaLnBrk="1" fontAlgn="auto" latinLnBrk="0" hangingPunct="1">
              <a:lnSpc>
                <a:spcPct val="150000"/>
              </a:lnSpc>
              <a:spcBef>
                <a:spcPts val="0"/>
              </a:spcBef>
              <a:spcAft>
                <a:spcPts val="0"/>
              </a:spcAft>
              <a:buClrTx/>
              <a:buSzTx/>
              <a:buFontTx/>
              <a:buNone/>
              <a:tabLst/>
              <a:defRPr/>
            </a:pPr>
            <a:endPar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360000" rtl="0" eaLnBrk="1" fontAlgn="auto" latinLnBrk="0" hangingPunct="1">
              <a:lnSpc>
                <a:spcPct val="150000"/>
              </a:lnSpc>
              <a:spcBef>
                <a:spcPts val="0"/>
              </a:spcBef>
              <a:spcAft>
                <a:spcPts val="0"/>
              </a:spcAft>
              <a:buClrTx/>
              <a:buSzTx/>
              <a:buFontTx/>
              <a:buNone/>
              <a:tabLst/>
              <a:defRPr/>
            </a:pPr>
            <a:endPar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 name="Foliennummernplatzhalter 1">
            <a:extLst>
              <a:ext uri="{FF2B5EF4-FFF2-40B4-BE49-F238E27FC236}">
                <a16:creationId xmlns:a16="http://schemas.microsoft.com/office/drawing/2014/main" id="{C3D4600E-518E-4C1B-918C-01DBC1B06FC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7F1312-9C82-49F0-935A-9B306C774647}"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de-DE"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9" name="Textfeld 8">
            <a:extLst>
              <a:ext uri="{FF2B5EF4-FFF2-40B4-BE49-F238E27FC236}">
                <a16:creationId xmlns:a16="http://schemas.microsoft.com/office/drawing/2014/main" id="{79B884C1-EAE3-480B-A730-445A51DAED8F}"/>
              </a:ext>
            </a:extLst>
          </p:cNvPr>
          <p:cNvSpPr txBox="1"/>
          <p:nvPr/>
        </p:nvSpPr>
        <p:spPr>
          <a:xfrm>
            <a:off x="372864" y="1277366"/>
            <a:ext cx="2823144" cy="1146238"/>
          </a:xfrm>
          <a:prstGeom prst="rect">
            <a:avLst/>
          </a:prstGeom>
          <a:noFill/>
        </p:spPr>
        <p:txBody>
          <a:bodyPr wrap="square" lIns="0" tIns="0" rIns="0" bIns="0" rtlCol="0">
            <a:noAutofit/>
          </a:bodyPr>
          <a:lstStyle/>
          <a:p>
            <a:pPr marL="0" marR="0" lvl="0" indent="0" algn="r" defTabSz="360000" rtl="0" eaLnBrk="1" fontAlgn="auto" latinLnBrk="0" hangingPunct="1">
              <a:lnSpc>
                <a:spcPct val="150000"/>
              </a:lnSpc>
              <a:spcBef>
                <a:spcPts val="0"/>
              </a:spcBef>
              <a:spcAft>
                <a:spcPts val="0"/>
              </a:spcAft>
              <a:buClrTx/>
              <a:buSzTx/>
              <a:buFontTx/>
              <a:buNone/>
              <a:tabLst/>
              <a:defRPr/>
            </a:pPr>
            <a:r>
              <a:rPr lang="de-DE" sz="2400" b="1" dirty="0">
                <a:solidFill>
                  <a:prstClr val="black"/>
                </a:solidFill>
                <a:latin typeface="Arial" panose="020B0604020202020204" pitchFamily="34" charset="0"/>
                <a:cs typeface="Arial" panose="020B0604020202020204" pitchFamily="34" charset="0"/>
              </a:rPr>
              <a:t>Situation</a:t>
            </a:r>
            <a:endParaRPr kumimoji="0" lang="de-DE" sz="2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0" name="Textfeld 9">
            <a:extLst>
              <a:ext uri="{FF2B5EF4-FFF2-40B4-BE49-F238E27FC236}">
                <a16:creationId xmlns:a16="http://schemas.microsoft.com/office/drawing/2014/main" id="{14CD997D-F693-422C-BD76-0103C58BB31B}"/>
              </a:ext>
            </a:extLst>
          </p:cNvPr>
          <p:cNvSpPr txBox="1"/>
          <p:nvPr/>
        </p:nvSpPr>
        <p:spPr>
          <a:xfrm>
            <a:off x="8278978" y="3560126"/>
            <a:ext cx="3074819" cy="1299550"/>
          </a:xfrm>
          <a:prstGeom prst="rect">
            <a:avLst/>
          </a:prstGeom>
          <a:noFill/>
        </p:spPr>
        <p:txBody>
          <a:bodyPr wrap="square" lIns="0" tIns="0" rIns="0" bIns="0" rtlCol="0">
            <a:noAutofit/>
          </a:bodyPr>
          <a:lstStyle/>
          <a:p>
            <a:pPr marL="0" marR="0" lvl="0" indent="0" algn="l" defTabSz="360000" rtl="0" eaLnBrk="1" fontAlgn="auto" latinLnBrk="0" hangingPunct="1">
              <a:lnSpc>
                <a:spcPct val="150000"/>
              </a:lnSpc>
              <a:spcBef>
                <a:spcPts val="0"/>
              </a:spcBef>
              <a:spcAft>
                <a:spcPts val="0"/>
              </a:spcAft>
              <a:buClrTx/>
              <a:buSzTx/>
              <a:buFontTx/>
              <a:buNone/>
              <a:tabLst/>
              <a:defRPr/>
            </a:pP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analog</a:t>
            </a:r>
          </a:p>
          <a:p>
            <a:pPr defTabSz="360000">
              <a:lnSpc>
                <a:spcPct val="150000"/>
              </a:lnSpc>
            </a:pPr>
            <a:r>
              <a:rPr lang="de-DE" sz="2400" b="1" dirty="0">
                <a:solidFill>
                  <a:prstClr val="black"/>
                </a:solidFill>
                <a:latin typeface="Arial" panose="020B0604020202020204" pitchFamily="34" charset="0"/>
                <a:cs typeface="Arial" panose="020B0604020202020204" pitchFamily="34" charset="0"/>
              </a:rPr>
              <a:t>→ </a:t>
            </a:r>
            <a:r>
              <a:rPr lang="de-DE" sz="2400" dirty="0" err="1">
                <a:solidFill>
                  <a:prstClr val="black"/>
                </a:solidFill>
                <a:latin typeface="Arial" panose="020B0604020202020204" pitchFamily="34" charset="0"/>
                <a:cs typeface="Arial" panose="020B0604020202020204" pitchFamily="34" charset="0"/>
              </a:rPr>
              <a:t>spezif</a:t>
            </a:r>
            <a:r>
              <a:rPr lang="de-DE" sz="2400" dirty="0">
                <a:solidFill>
                  <a:prstClr val="black"/>
                </a:solidFill>
                <a:latin typeface="Arial" panose="020B0604020202020204" pitchFamily="34" charset="0"/>
                <a:cs typeface="Arial" panose="020B0604020202020204" pitchFamily="34" charset="0"/>
              </a:rPr>
              <a:t>. VA-Bezug</a:t>
            </a:r>
          </a:p>
        </p:txBody>
      </p:sp>
      <p:sp>
        <p:nvSpPr>
          <p:cNvPr id="12" name="Textfeld 11">
            <a:extLst>
              <a:ext uri="{FF2B5EF4-FFF2-40B4-BE49-F238E27FC236}">
                <a16:creationId xmlns:a16="http://schemas.microsoft.com/office/drawing/2014/main" id="{6EFA517F-D067-4734-B761-94E060FC1436}"/>
              </a:ext>
            </a:extLst>
          </p:cNvPr>
          <p:cNvSpPr txBox="1"/>
          <p:nvPr/>
        </p:nvSpPr>
        <p:spPr>
          <a:xfrm>
            <a:off x="4657313" y="1277368"/>
            <a:ext cx="2877032" cy="2151632"/>
          </a:xfrm>
          <a:prstGeom prst="rect">
            <a:avLst/>
          </a:prstGeom>
          <a:noFill/>
        </p:spPr>
        <p:txBody>
          <a:bodyPr wrap="square" lIns="0" tIns="0" rIns="0" bIns="0" rtlCol="0">
            <a:noAutofit/>
          </a:bodyPr>
          <a:lstStyle/>
          <a:p>
            <a:pPr marL="0" marR="0" lvl="0" indent="0" algn="l" defTabSz="360000" rtl="0" eaLnBrk="1" fontAlgn="auto" latinLnBrk="0" hangingPunct="1">
              <a:lnSpc>
                <a:spcPct val="150000"/>
              </a:lnSpc>
              <a:spcBef>
                <a:spcPts val="0"/>
              </a:spcBef>
              <a:spcAft>
                <a:spcPts val="0"/>
              </a:spcAft>
              <a:buClrTx/>
              <a:buSzTx/>
              <a:buFontTx/>
              <a:buNone/>
              <a:tabLst/>
              <a:defRPr/>
            </a:pPr>
            <a:r>
              <a:rPr kumimoji="0" lang="de-DE" sz="2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Anfechtungs-Situation</a:t>
            </a:r>
          </a:p>
        </p:txBody>
      </p:sp>
      <p:sp>
        <p:nvSpPr>
          <p:cNvPr id="13" name="Textfeld 12">
            <a:extLst>
              <a:ext uri="{FF2B5EF4-FFF2-40B4-BE49-F238E27FC236}">
                <a16:creationId xmlns:a16="http://schemas.microsoft.com/office/drawing/2014/main" id="{3B3E795F-164C-43FE-A967-D976E70C0507}"/>
              </a:ext>
            </a:extLst>
          </p:cNvPr>
          <p:cNvSpPr txBox="1"/>
          <p:nvPr/>
        </p:nvSpPr>
        <p:spPr>
          <a:xfrm>
            <a:off x="4672036" y="3560126"/>
            <a:ext cx="2877028" cy="1299549"/>
          </a:xfrm>
          <a:prstGeom prst="rect">
            <a:avLst/>
          </a:prstGeom>
          <a:noFill/>
        </p:spPr>
        <p:txBody>
          <a:bodyPr wrap="square" lIns="0" tIns="0" rIns="0" bIns="0" rtlCol="0">
            <a:noAutofit/>
          </a:bodyPr>
          <a:lstStyle/>
          <a:p>
            <a:pPr marL="0" marR="0" lvl="0" indent="0" algn="l" defTabSz="360000" rtl="0" eaLnBrk="1" fontAlgn="auto" latinLnBrk="0" hangingPunct="1">
              <a:lnSpc>
                <a:spcPct val="150000"/>
              </a:lnSpc>
              <a:spcBef>
                <a:spcPts val="0"/>
              </a:spcBef>
              <a:spcAft>
                <a:spcPts val="0"/>
              </a:spcAft>
              <a:buClrTx/>
              <a:buSzTx/>
              <a:buFontTx/>
              <a:buNone/>
              <a:tabLst/>
              <a:defRPr/>
            </a:pPr>
            <a:r>
              <a:rPr kumimoji="0" lang="de-DE" sz="2400" b="0" i="0"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direkt</a:t>
            </a:r>
          </a:p>
        </p:txBody>
      </p:sp>
      <p:sp>
        <p:nvSpPr>
          <p:cNvPr id="14" name="Textfeld 13">
            <a:extLst>
              <a:ext uri="{FF2B5EF4-FFF2-40B4-BE49-F238E27FC236}">
                <a16:creationId xmlns:a16="http://schemas.microsoft.com/office/drawing/2014/main" id="{E0C2E45C-4B2A-44E2-8A69-C946C3031D11}"/>
              </a:ext>
            </a:extLst>
          </p:cNvPr>
          <p:cNvSpPr txBox="1"/>
          <p:nvPr/>
        </p:nvSpPr>
        <p:spPr>
          <a:xfrm>
            <a:off x="372860" y="3560128"/>
            <a:ext cx="3284731" cy="1299547"/>
          </a:xfrm>
          <a:prstGeom prst="rect">
            <a:avLst/>
          </a:prstGeom>
          <a:noFill/>
        </p:spPr>
        <p:txBody>
          <a:bodyPr wrap="square" lIns="0" tIns="0" rIns="0" bIns="0" rtlCol="0">
            <a:noAutofit/>
          </a:bodyPr>
          <a:lstStyle/>
          <a:p>
            <a:pPr marL="0" marR="0" lvl="0" indent="0" algn="l" defTabSz="360000" rtl="0" eaLnBrk="1" fontAlgn="auto" latinLnBrk="0" hangingPunct="1">
              <a:lnSpc>
                <a:spcPct val="150000"/>
              </a:lnSpc>
              <a:spcBef>
                <a:spcPts val="0"/>
              </a:spcBef>
              <a:spcAft>
                <a:spcPts val="0"/>
              </a:spcAft>
              <a:buClrTx/>
              <a:buSzTx/>
              <a:buFontTx/>
              <a:buNone/>
              <a:tabLst/>
              <a:defRPr/>
            </a:pPr>
            <a:r>
              <a:rPr lang="de-DE" sz="2400" b="1" dirty="0">
                <a:solidFill>
                  <a:prstClr val="black"/>
                </a:solidFill>
                <a:latin typeface="Arial" panose="020B0604020202020204" pitchFamily="34" charset="0"/>
                <a:cs typeface="Arial" panose="020B0604020202020204" pitchFamily="34" charset="0"/>
              </a:rPr>
              <a:t>nach Klageerhebung</a:t>
            </a:r>
            <a:endParaRPr kumimoji="0" lang="de-DE" sz="2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 name="Textfeld 20">
            <a:extLst>
              <a:ext uri="{FF2B5EF4-FFF2-40B4-BE49-F238E27FC236}">
                <a16:creationId xmlns:a16="http://schemas.microsoft.com/office/drawing/2014/main" id="{D0700E8E-DE19-4332-9E43-189AA7FE51B4}"/>
              </a:ext>
            </a:extLst>
          </p:cNvPr>
          <p:cNvSpPr txBox="1"/>
          <p:nvPr/>
        </p:nvSpPr>
        <p:spPr>
          <a:xfrm>
            <a:off x="4657314" y="4990800"/>
            <a:ext cx="2853226" cy="1659535"/>
          </a:xfrm>
          <a:prstGeom prst="rect">
            <a:avLst/>
          </a:prstGeom>
          <a:noFill/>
        </p:spPr>
        <p:txBody>
          <a:bodyPr wrap="square" lIns="0" tIns="0" rIns="0" bIns="0" rtlCol="0">
            <a:noAutofit/>
          </a:bodyPr>
          <a:lstStyle/>
          <a:p>
            <a:pPr marL="0" marR="0" lvl="0" indent="0" algn="l" defTabSz="360000" rtl="0" eaLnBrk="1" fontAlgn="auto" latinLnBrk="0" hangingPunct="1">
              <a:lnSpc>
                <a:spcPct val="150000"/>
              </a:lnSpc>
              <a:spcBef>
                <a:spcPts val="0"/>
              </a:spcBef>
              <a:spcAft>
                <a:spcPts val="0"/>
              </a:spcAft>
              <a:buClrTx/>
              <a:buSzTx/>
              <a:buFontTx/>
              <a:buNone/>
              <a:tabLst/>
              <a:defRPr/>
            </a:pPr>
            <a:r>
              <a:rPr lang="de-DE" sz="2400" dirty="0">
                <a:solidFill>
                  <a:prstClr val="black"/>
                </a:solidFill>
                <a:latin typeface="Arial" panose="020B0604020202020204" pitchFamily="34" charset="0"/>
                <a:cs typeface="Arial" panose="020B0604020202020204" pitchFamily="34" charset="0"/>
              </a:rPr>
              <a:t>a</a:t>
            </a:r>
            <a:r>
              <a:rPr kumimoji="0" lang="de-DE" sz="2400" b="0" i="0"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nalog</a:t>
            </a:r>
            <a:endParaRPr kumimoji="0" lang="de-DE" sz="2400" b="0" i="0"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lvl="0" defTabSz="360000">
              <a:lnSpc>
                <a:spcPct val="150000"/>
              </a:lnSpc>
            </a:pPr>
            <a:r>
              <a:rPr lang="de-DE" sz="2400" dirty="0">
                <a:solidFill>
                  <a:prstClr val="black"/>
                </a:solidFill>
                <a:latin typeface="Arial" panose="020B0604020202020204" pitchFamily="34" charset="0"/>
                <a:cs typeface="Arial" panose="020B0604020202020204" pitchFamily="34" charset="0"/>
              </a:rPr>
              <a:t>↔ allg. </a:t>
            </a:r>
            <a:r>
              <a:rPr lang="de-DE" sz="2400" dirty="0" err="1">
                <a:solidFill>
                  <a:prstClr val="black"/>
                </a:solidFill>
                <a:latin typeface="Arial" panose="020B0604020202020204" pitchFamily="34" charset="0"/>
                <a:cs typeface="Arial" panose="020B0604020202020204" pitchFamily="34" charset="0"/>
              </a:rPr>
              <a:t>FKl</a:t>
            </a:r>
            <a:r>
              <a:rPr lang="de-DE" sz="2400" dirty="0">
                <a:solidFill>
                  <a:prstClr val="black"/>
                </a:solidFill>
                <a:latin typeface="Arial" panose="020B0604020202020204" pitchFamily="34" charset="0"/>
                <a:cs typeface="Arial" panose="020B0604020202020204" pitchFamily="34" charset="0"/>
              </a:rPr>
              <a:t>. (-), da VA ≠ konkretes RV</a:t>
            </a:r>
            <a:endParaRPr kumimoji="0" lang="de-DE" sz="2400" i="0"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22" name="Textfeld 21">
            <a:extLst>
              <a:ext uri="{FF2B5EF4-FFF2-40B4-BE49-F238E27FC236}">
                <a16:creationId xmlns:a16="http://schemas.microsoft.com/office/drawing/2014/main" id="{D4E3D10E-0A98-47B9-9915-BFF73D6644C9}"/>
              </a:ext>
            </a:extLst>
          </p:cNvPr>
          <p:cNvSpPr txBox="1"/>
          <p:nvPr/>
        </p:nvSpPr>
        <p:spPr>
          <a:xfrm>
            <a:off x="8278979" y="4990801"/>
            <a:ext cx="2840867" cy="1299552"/>
          </a:xfrm>
          <a:prstGeom prst="rect">
            <a:avLst/>
          </a:prstGeom>
          <a:noFill/>
        </p:spPr>
        <p:txBody>
          <a:bodyPr wrap="square" lIns="0" tIns="0" rIns="0" bIns="0" rtlCol="0">
            <a:noAutofit/>
          </a:bodyPr>
          <a:lstStyle/>
          <a:p>
            <a:pPr marL="0" marR="0" lvl="0" indent="0" algn="l" defTabSz="360000" rtl="0" eaLnBrk="1" fontAlgn="auto" latinLnBrk="0" hangingPunct="1">
              <a:lnSpc>
                <a:spcPct val="150000"/>
              </a:lnSpc>
              <a:spcBef>
                <a:spcPts val="0"/>
              </a:spcBef>
              <a:spcAft>
                <a:spcPts val="0"/>
              </a:spcAft>
              <a:buClrTx/>
              <a:buSzTx/>
              <a:buFontTx/>
              <a:buNone/>
              <a:tabLst/>
              <a:defRPr/>
            </a:pP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2 x analog</a:t>
            </a:r>
            <a:endParaRPr kumimoji="0" lang="de-DE" sz="2400" b="0"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cxnSp>
        <p:nvCxnSpPr>
          <p:cNvPr id="30" name="Gerade Verbindung mit Pfeil 29">
            <a:extLst>
              <a:ext uri="{FF2B5EF4-FFF2-40B4-BE49-F238E27FC236}">
                <a16:creationId xmlns:a16="http://schemas.microsoft.com/office/drawing/2014/main" id="{6A932189-12E2-437D-9112-A7B50131AA23}"/>
              </a:ext>
            </a:extLst>
          </p:cNvPr>
          <p:cNvCxnSpPr>
            <a:cxnSpLocks/>
          </p:cNvCxnSpPr>
          <p:nvPr/>
        </p:nvCxnSpPr>
        <p:spPr>
          <a:xfrm flipH="1">
            <a:off x="7920886" y="4209900"/>
            <a:ext cx="0" cy="900000"/>
          </a:xfrm>
          <a:prstGeom prst="straightConnector1">
            <a:avLst/>
          </a:prstGeom>
          <a:ln w="38100">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25" name="Textfeld 24">
            <a:extLst>
              <a:ext uri="{FF2B5EF4-FFF2-40B4-BE49-F238E27FC236}">
                <a16:creationId xmlns:a16="http://schemas.microsoft.com/office/drawing/2014/main" id="{4A548CB4-B785-40F7-B0AB-E22AAE032BB4}"/>
              </a:ext>
            </a:extLst>
          </p:cNvPr>
          <p:cNvSpPr txBox="1"/>
          <p:nvPr/>
        </p:nvSpPr>
        <p:spPr>
          <a:xfrm>
            <a:off x="8278980" y="1277366"/>
            <a:ext cx="2870320" cy="2151634"/>
          </a:xfrm>
          <a:prstGeom prst="rect">
            <a:avLst/>
          </a:prstGeom>
          <a:noFill/>
        </p:spPr>
        <p:txBody>
          <a:bodyPr wrap="square" lIns="0" tIns="0" rIns="0" bIns="0" rtlCol="0">
            <a:noAutofit/>
          </a:bodyPr>
          <a:lstStyle/>
          <a:p>
            <a:pPr marL="0" marR="0" lvl="0" indent="0" algn="l" defTabSz="360000" rtl="0" eaLnBrk="1" fontAlgn="auto" latinLnBrk="0" hangingPunct="1">
              <a:lnSpc>
                <a:spcPct val="150000"/>
              </a:lnSpc>
              <a:spcBef>
                <a:spcPts val="0"/>
              </a:spcBef>
              <a:spcAft>
                <a:spcPts val="0"/>
              </a:spcAft>
              <a:buClrTx/>
              <a:buSzTx/>
              <a:buFontTx/>
              <a:buNone/>
              <a:tabLst/>
              <a:defRPr/>
            </a:pPr>
            <a:r>
              <a:rPr lang="de-DE" sz="2400" b="1" dirty="0" err="1">
                <a:solidFill>
                  <a:prstClr val="black"/>
                </a:solidFill>
                <a:latin typeface="Arial" panose="020B0604020202020204" pitchFamily="34" charset="0"/>
                <a:cs typeface="Arial" panose="020B0604020202020204" pitchFamily="34" charset="0"/>
              </a:rPr>
              <a:t>Verpflichtungs</a:t>
            </a:r>
            <a:r>
              <a:rPr kumimoji="0" lang="de-DE" sz="2400" b="1"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-Situation</a:t>
            </a:r>
          </a:p>
        </p:txBody>
      </p:sp>
      <p:sp>
        <p:nvSpPr>
          <p:cNvPr id="27" name="Textfeld 26">
            <a:extLst>
              <a:ext uri="{FF2B5EF4-FFF2-40B4-BE49-F238E27FC236}">
                <a16:creationId xmlns:a16="http://schemas.microsoft.com/office/drawing/2014/main" id="{AE7FCCE9-597C-4BD4-93AD-11B3ED6C3E5E}"/>
              </a:ext>
            </a:extLst>
          </p:cNvPr>
          <p:cNvSpPr txBox="1"/>
          <p:nvPr/>
        </p:nvSpPr>
        <p:spPr>
          <a:xfrm>
            <a:off x="364661" y="2361459"/>
            <a:ext cx="2837870" cy="1067539"/>
          </a:xfrm>
          <a:prstGeom prst="rect">
            <a:avLst/>
          </a:prstGeom>
          <a:noFill/>
        </p:spPr>
        <p:txBody>
          <a:bodyPr wrap="square" lIns="0" tIns="0" rIns="0" bIns="0" rtlCol="0">
            <a:noAutofit/>
          </a:bodyPr>
          <a:lstStyle/>
          <a:p>
            <a:pPr marL="0" marR="0" lvl="0" indent="0" defTabSz="360000" rtl="0" eaLnBrk="1" fontAlgn="auto" latinLnBrk="0" hangingPunct="1">
              <a:lnSpc>
                <a:spcPct val="150000"/>
              </a:lnSpc>
              <a:spcBef>
                <a:spcPts val="0"/>
              </a:spcBef>
              <a:spcAft>
                <a:spcPts val="0"/>
              </a:spcAft>
              <a:buClrTx/>
              <a:buSzTx/>
              <a:buFontTx/>
              <a:buNone/>
              <a:tabLst/>
              <a:defRPr/>
            </a:pPr>
            <a:r>
              <a:rPr lang="de-DE" sz="2400" b="1" dirty="0">
                <a:solidFill>
                  <a:prstClr val="black"/>
                </a:solidFill>
                <a:latin typeface="Arial" panose="020B0604020202020204" pitchFamily="34" charset="0"/>
                <a:cs typeface="Arial" panose="020B0604020202020204" pitchFamily="34" charset="0"/>
              </a:rPr>
              <a:t>Zeitpunkt</a:t>
            </a:r>
          </a:p>
          <a:p>
            <a:pPr marL="0" marR="0" lvl="0" indent="0" defTabSz="360000" rtl="0" eaLnBrk="1" fontAlgn="auto" latinLnBrk="0" hangingPunct="1">
              <a:lnSpc>
                <a:spcPct val="150000"/>
              </a:lnSpc>
              <a:spcBef>
                <a:spcPts val="0"/>
              </a:spcBef>
              <a:spcAft>
                <a:spcPts val="0"/>
              </a:spcAft>
              <a:buClrTx/>
              <a:buSzTx/>
              <a:buFontTx/>
              <a:buNone/>
              <a:tabLst/>
              <a:defRPr/>
            </a:pPr>
            <a:r>
              <a:rPr lang="de-DE" sz="2400" b="1" dirty="0">
                <a:solidFill>
                  <a:prstClr val="black"/>
                </a:solidFill>
                <a:latin typeface="Arial" panose="020B0604020202020204" pitchFamily="34" charset="0"/>
                <a:cs typeface="Arial" panose="020B0604020202020204" pitchFamily="34" charset="0"/>
              </a:rPr>
              <a:t>der Erledigung</a:t>
            </a:r>
            <a:endParaRPr kumimoji="0" lang="de-DE" sz="2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8" name="Textfeld 27">
            <a:extLst>
              <a:ext uri="{FF2B5EF4-FFF2-40B4-BE49-F238E27FC236}">
                <a16:creationId xmlns:a16="http://schemas.microsoft.com/office/drawing/2014/main" id="{DD39D304-8513-4447-A7B6-6820A16325A7}"/>
              </a:ext>
            </a:extLst>
          </p:cNvPr>
          <p:cNvSpPr txBox="1"/>
          <p:nvPr/>
        </p:nvSpPr>
        <p:spPr>
          <a:xfrm>
            <a:off x="372860" y="4990805"/>
            <a:ext cx="3284725" cy="1299545"/>
          </a:xfrm>
          <a:prstGeom prst="rect">
            <a:avLst/>
          </a:prstGeom>
          <a:noFill/>
        </p:spPr>
        <p:txBody>
          <a:bodyPr wrap="square" lIns="0" tIns="0" rIns="0" bIns="0" rtlCol="0">
            <a:noAutofit/>
          </a:bodyPr>
          <a:lstStyle/>
          <a:p>
            <a:pPr marL="0" marR="0" lvl="0" indent="0" algn="l" defTabSz="360000" rtl="0" eaLnBrk="1" fontAlgn="auto" latinLnBrk="0" hangingPunct="1">
              <a:lnSpc>
                <a:spcPct val="150000"/>
              </a:lnSpc>
              <a:spcBef>
                <a:spcPts val="0"/>
              </a:spcBef>
              <a:spcAft>
                <a:spcPts val="0"/>
              </a:spcAft>
              <a:buClrTx/>
              <a:buSzTx/>
              <a:buFontTx/>
              <a:buNone/>
              <a:tabLst/>
              <a:defRPr/>
            </a:pPr>
            <a:r>
              <a:rPr lang="de-DE" sz="2400" b="1" dirty="0">
                <a:solidFill>
                  <a:prstClr val="black"/>
                </a:solidFill>
                <a:latin typeface="Arial" panose="020B0604020202020204" pitchFamily="34" charset="0"/>
                <a:cs typeface="Arial" panose="020B0604020202020204" pitchFamily="34" charset="0"/>
              </a:rPr>
              <a:t>vor Klageerhebung</a:t>
            </a:r>
          </a:p>
        </p:txBody>
      </p:sp>
      <p:cxnSp>
        <p:nvCxnSpPr>
          <p:cNvPr id="29" name="Gerade Verbindung mit Pfeil 28">
            <a:extLst>
              <a:ext uri="{FF2B5EF4-FFF2-40B4-BE49-F238E27FC236}">
                <a16:creationId xmlns:a16="http://schemas.microsoft.com/office/drawing/2014/main" id="{7F423A9F-538B-4743-8D5F-3E29CA136F1A}"/>
              </a:ext>
            </a:extLst>
          </p:cNvPr>
          <p:cNvCxnSpPr>
            <a:cxnSpLocks/>
          </p:cNvCxnSpPr>
          <p:nvPr/>
        </p:nvCxnSpPr>
        <p:spPr>
          <a:xfrm>
            <a:off x="337282" y="1259288"/>
            <a:ext cx="3600000" cy="2160000"/>
          </a:xfrm>
          <a:prstGeom prst="straightConnector1">
            <a:avLst/>
          </a:prstGeom>
          <a:ln w="38100">
            <a:solidFill>
              <a:schemeClr val="tx1"/>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32" name="Gerade Verbindung mit Pfeil 31">
            <a:extLst>
              <a:ext uri="{FF2B5EF4-FFF2-40B4-BE49-F238E27FC236}">
                <a16:creationId xmlns:a16="http://schemas.microsoft.com/office/drawing/2014/main" id="{AB6A684A-BF51-4EC9-90A2-D03BB84C07F9}"/>
              </a:ext>
            </a:extLst>
          </p:cNvPr>
          <p:cNvCxnSpPr>
            <a:cxnSpLocks/>
          </p:cNvCxnSpPr>
          <p:nvPr/>
        </p:nvCxnSpPr>
        <p:spPr>
          <a:xfrm flipH="1">
            <a:off x="7534345" y="1259288"/>
            <a:ext cx="0" cy="5400000"/>
          </a:xfrm>
          <a:prstGeom prst="straightConnector1">
            <a:avLst/>
          </a:prstGeom>
          <a:ln w="38100">
            <a:solidFill>
              <a:schemeClr val="tx1"/>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35" name="Gerade Verbindung mit Pfeil 34">
            <a:extLst>
              <a:ext uri="{FF2B5EF4-FFF2-40B4-BE49-F238E27FC236}">
                <a16:creationId xmlns:a16="http://schemas.microsoft.com/office/drawing/2014/main" id="{FEDC6058-FBFC-4D74-AAD1-3D1A84F0F78F}"/>
              </a:ext>
            </a:extLst>
          </p:cNvPr>
          <p:cNvCxnSpPr>
            <a:cxnSpLocks/>
          </p:cNvCxnSpPr>
          <p:nvPr/>
        </p:nvCxnSpPr>
        <p:spPr>
          <a:xfrm flipH="1" flipV="1">
            <a:off x="372860" y="3419288"/>
            <a:ext cx="10800000" cy="0"/>
          </a:xfrm>
          <a:prstGeom prst="straightConnector1">
            <a:avLst/>
          </a:prstGeom>
          <a:ln w="38100">
            <a:solidFill>
              <a:schemeClr val="tx1"/>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36" name="Gerade Verbindung mit Pfeil 35">
            <a:extLst>
              <a:ext uri="{FF2B5EF4-FFF2-40B4-BE49-F238E27FC236}">
                <a16:creationId xmlns:a16="http://schemas.microsoft.com/office/drawing/2014/main" id="{8973C29E-A855-4BEE-86AD-B999E188644E}"/>
              </a:ext>
            </a:extLst>
          </p:cNvPr>
          <p:cNvCxnSpPr>
            <a:cxnSpLocks/>
          </p:cNvCxnSpPr>
          <p:nvPr/>
        </p:nvCxnSpPr>
        <p:spPr>
          <a:xfrm flipH="1" flipV="1">
            <a:off x="349300" y="4859675"/>
            <a:ext cx="10800000" cy="0"/>
          </a:xfrm>
          <a:prstGeom prst="straightConnector1">
            <a:avLst/>
          </a:prstGeom>
          <a:ln w="38100">
            <a:solidFill>
              <a:schemeClr val="tx1"/>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41" name="Gerade Verbindung mit Pfeil 40">
            <a:extLst>
              <a:ext uri="{FF2B5EF4-FFF2-40B4-BE49-F238E27FC236}">
                <a16:creationId xmlns:a16="http://schemas.microsoft.com/office/drawing/2014/main" id="{00D33BED-6E5F-4941-ADD6-C36D415038A3}"/>
              </a:ext>
            </a:extLst>
          </p:cNvPr>
          <p:cNvCxnSpPr>
            <a:cxnSpLocks/>
          </p:cNvCxnSpPr>
          <p:nvPr/>
        </p:nvCxnSpPr>
        <p:spPr>
          <a:xfrm>
            <a:off x="6982330" y="5290168"/>
            <a:ext cx="900000" cy="0"/>
          </a:xfrm>
          <a:prstGeom prst="straightConnector1">
            <a:avLst/>
          </a:prstGeom>
          <a:ln w="38100">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44" name="Gerade Verbindung mit Pfeil 43">
            <a:extLst>
              <a:ext uri="{FF2B5EF4-FFF2-40B4-BE49-F238E27FC236}">
                <a16:creationId xmlns:a16="http://schemas.microsoft.com/office/drawing/2014/main" id="{967BA29F-85BD-4FCF-AF9C-CB303E9D098D}"/>
              </a:ext>
            </a:extLst>
          </p:cNvPr>
          <p:cNvCxnSpPr>
            <a:cxnSpLocks/>
          </p:cNvCxnSpPr>
          <p:nvPr/>
        </p:nvCxnSpPr>
        <p:spPr>
          <a:xfrm flipH="1">
            <a:off x="3929922" y="1250350"/>
            <a:ext cx="0" cy="5400000"/>
          </a:xfrm>
          <a:prstGeom prst="straightConnector1">
            <a:avLst/>
          </a:prstGeom>
          <a:ln w="38100">
            <a:solidFill>
              <a:schemeClr val="tx1"/>
            </a:solidFill>
            <a:prstDash val="solid"/>
            <a:tailEnd type="none"/>
          </a:ln>
        </p:spPr>
        <p:style>
          <a:lnRef idx="1">
            <a:schemeClr val="accent1"/>
          </a:lnRef>
          <a:fillRef idx="0">
            <a:schemeClr val="accent1"/>
          </a:fillRef>
          <a:effectRef idx="0">
            <a:schemeClr val="accent1"/>
          </a:effectRef>
          <a:fontRef idx="minor">
            <a:schemeClr val="tx1"/>
          </a:fontRef>
        </p:style>
      </p:cxnSp>
      <p:pic>
        <p:nvPicPr>
          <p:cNvPr id="5" name="Grafik 4">
            <a:extLst>
              <a:ext uri="{FF2B5EF4-FFF2-40B4-BE49-F238E27FC236}">
                <a16:creationId xmlns:a16="http://schemas.microsoft.com/office/drawing/2014/main" id="{BACCBA81-DD6F-5A2F-1B59-16C09C08230F}"/>
              </a:ext>
            </a:extLst>
          </p:cNvPr>
          <p:cNvPicPr>
            <a:picLocks noChangeAspect="1"/>
          </p:cNvPicPr>
          <p:nvPr/>
        </p:nvPicPr>
        <p:blipFill>
          <a:blip r:embed="rId2">
            <a:extLst>
              <a:ext uri="{28A0092B-C50C-407E-A947-70E740481C1C}">
                <a14:useLocalDpi xmlns:a14="http://schemas.microsoft.com/office/drawing/2010/main" val="0"/>
              </a:ext>
            </a:extLst>
          </a:blip>
          <a:srcRect l="40762" t="24964" r="35479" b="53549"/>
          <a:stretch>
            <a:fillRect/>
          </a:stretch>
        </p:blipFill>
        <p:spPr>
          <a:xfrm>
            <a:off x="9808077" y="1"/>
            <a:ext cx="2383922" cy="1212714"/>
          </a:xfrm>
          <a:prstGeom prst="rect">
            <a:avLst/>
          </a:prstGeom>
        </p:spPr>
      </p:pic>
      <p:sp>
        <p:nvSpPr>
          <p:cNvPr id="7" name="Rechteck 6">
            <a:extLst>
              <a:ext uri="{FF2B5EF4-FFF2-40B4-BE49-F238E27FC236}">
                <a16:creationId xmlns:a16="http://schemas.microsoft.com/office/drawing/2014/main" id="{F4A3F3D4-F8AC-9B3C-A5F0-7D8EB7744CE3}"/>
              </a:ext>
            </a:extLst>
          </p:cNvPr>
          <p:cNvSpPr/>
          <p:nvPr/>
        </p:nvSpPr>
        <p:spPr>
          <a:xfrm>
            <a:off x="0" y="102357"/>
            <a:ext cx="2333243" cy="920876"/>
          </a:xfrm>
          <a:prstGeom prst="rect">
            <a:avLst/>
          </a:prstGeom>
          <a:solidFill>
            <a:srgbClr val="EE8A22"/>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t>Verwaltungsrecht AT</a:t>
            </a:r>
          </a:p>
          <a:p>
            <a:pPr algn="ctr"/>
            <a:r>
              <a:rPr lang="de-DE" dirty="0"/>
              <a:t>Kurseinheit 11</a:t>
            </a:r>
          </a:p>
        </p:txBody>
      </p:sp>
    </p:spTree>
    <p:extLst>
      <p:ext uri="{BB962C8B-B14F-4D97-AF65-F5344CB8AC3E}">
        <p14:creationId xmlns:p14="http://schemas.microsoft.com/office/powerpoint/2010/main" val="1806296843"/>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1000"/>
                                        <p:tgtEl>
                                          <p:spTgt spid="12"/>
                                        </p:tgtEl>
                                      </p:cBhvr>
                                    </p:animEffect>
                                    <p:anim calcmode="lin" valueType="num">
                                      <p:cBhvr>
                                        <p:cTn id="13" dur="1000" fill="hold"/>
                                        <p:tgtEl>
                                          <p:spTgt spid="12"/>
                                        </p:tgtEl>
                                        <p:attrNameLst>
                                          <p:attrName>ppt_x</p:attrName>
                                        </p:attrNameLst>
                                      </p:cBhvr>
                                      <p:tavLst>
                                        <p:tav tm="0">
                                          <p:val>
                                            <p:strVal val="#ppt_x"/>
                                          </p:val>
                                        </p:tav>
                                        <p:tav tm="100000">
                                          <p:val>
                                            <p:strVal val="#ppt_x"/>
                                          </p:val>
                                        </p:tav>
                                      </p:tavLst>
                                    </p:anim>
                                    <p:anim calcmode="lin" valueType="num">
                                      <p:cBhvr>
                                        <p:cTn id="14" dur="1000" fill="hold"/>
                                        <p:tgtEl>
                                          <p:spTgt spid="12"/>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25"/>
                                        </p:tgtEl>
                                        <p:attrNameLst>
                                          <p:attrName>style.visibility</p:attrName>
                                        </p:attrNameLst>
                                      </p:cBhvr>
                                      <p:to>
                                        <p:strVal val="visible"/>
                                      </p:to>
                                    </p:set>
                                    <p:animEffect transition="in" filter="fade">
                                      <p:cBhvr>
                                        <p:cTn id="17" dur="1000"/>
                                        <p:tgtEl>
                                          <p:spTgt spid="25"/>
                                        </p:tgtEl>
                                      </p:cBhvr>
                                    </p:animEffect>
                                    <p:anim calcmode="lin" valueType="num">
                                      <p:cBhvr>
                                        <p:cTn id="18" dur="1000" fill="hold"/>
                                        <p:tgtEl>
                                          <p:spTgt spid="25"/>
                                        </p:tgtEl>
                                        <p:attrNameLst>
                                          <p:attrName>ppt_x</p:attrName>
                                        </p:attrNameLst>
                                      </p:cBhvr>
                                      <p:tavLst>
                                        <p:tav tm="0">
                                          <p:val>
                                            <p:strVal val="#ppt_x"/>
                                          </p:val>
                                        </p:tav>
                                        <p:tav tm="100000">
                                          <p:val>
                                            <p:strVal val="#ppt_x"/>
                                          </p:val>
                                        </p:tav>
                                      </p:tavLst>
                                    </p:anim>
                                    <p:anim calcmode="lin" valueType="num">
                                      <p:cBhvr>
                                        <p:cTn id="19"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27"/>
                                        </p:tgtEl>
                                        <p:attrNameLst>
                                          <p:attrName>style.visibility</p:attrName>
                                        </p:attrNameLst>
                                      </p:cBhvr>
                                      <p:to>
                                        <p:strVal val="visible"/>
                                      </p:to>
                                    </p:set>
                                    <p:animEffect transition="in" filter="fade">
                                      <p:cBhvr>
                                        <p:cTn id="24" dur="1000"/>
                                        <p:tgtEl>
                                          <p:spTgt spid="27"/>
                                        </p:tgtEl>
                                      </p:cBhvr>
                                    </p:animEffect>
                                    <p:anim calcmode="lin" valueType="num">
                                      <p:cBhvr>
                                        <p:cTn id="25" dur="1000" fill="hold"/>
                                        <p:tgtEl>
                                          <p:spTgt spid="27"/>
                                        </p:tgtEl>
                                        <p:attrNameLst>
                                          <p:attrName>ppt_x</p:attrName>
                                        </p:attrNameLst>
                                      </p:cBhvr>
                                      <p:tavLst>
                                        <p:tav tm="0">
                                          <p:val>
                                            <p:strVal val="#ppt_x"/>
                                          </p:val>
                                        </p:tav>
                                        <p:tav tm="100000">
                                          <p:val>
                                            <p:strVal val="#ppt_x"/>
                                          </p:val>
                                        </p:tav>
                                      </p:tavLst>
                                    </p:anim>
                                    <p:anim calcmode="lin" valueType="num">
                                      <p:cBhvr>
                                        <p:cTn id="26" dur="1000" fill="hold"/>
                                        <p:tgtEl>
                                          <p:spTgt spid="27"/>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fade">
                                      <p:cBhvr>
                                        <p:cTn id="29" dur="1000"/>
                                        <p:tgtEl>
                                          <p:spTgt spid="14"/>
                                        </p:tgtEl>
                                      </p:cBhvr>
                                    </p:animEffect>
                                    <p:anim calcmode="lin" valueType="num">
                                      <p:cBhvr>
                                        <p:cTn id="30" dur="1000" fill="hold"/>
                                        <p:tgtEl>
                                          <p:spTgt spid="14"/>
                                        </p:tgtEl>
                                        <p:attrNameLst>
                                          <p:attrName>ppt_x</p:attrName>
                                        </p:attrNameLst>
                                      </p:cBhvr>
                                      <p:tavLst>
                                        <p:tav tm="0">
                                          <p:val>
                                            <p:strVal val="#ppt_x"/>
                                          </p:val>
                                        </p:tav>
                                        <p:tav tm="100000">
                                          <p:val>
                                            <p:strVal val="#ppt_x"/>
                                          </p:val>
                                        </p:tav>
                                      </p:tavLst>
                                    </p:anim>
                                    <p:anim calcmode="lin" valueType="num">
                                      <p:cBhvr>
                                        <p:cTn id="31" dur="1000" fill="hold"/>
                                        <p:tgtEl>
                                          <p:spTgt spid="14"/>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28"/>
                                        </p:tgtEl>
                                        <p:attrNameLst>
                                          <p:attrName>style.visibility</p:attrName>
                                        </p:attrNameLst>
                                      </p:cBhvr>
                                      <p:to>
                                        <p:strVal val="visible"/>
                                      </p:to>
                                    </p:set>
                                    <p:animEffect transition="in" filter="fade">
                                      <p:cBhvr>
                                        <p:cTn id="34" dur="1000"/>
                                        <p:tgtEl>
                                          <p:spTgt spid="28"/>
                                        </p:tgtEl>
                                      </p:cBhvr>
                                    </p:animEffect>
                                    <p:anim calcmode="lin" valueType="num">
                                      <p:cBhvr>
                                        <p:cTn id="35" dur="1000" fill="hold"/>
                                        <p:tgtEl>
                                          <p:spTgt spid="28"/>
                                        </p:tgtEl>
                                        <p:attrNameLst>
                                          <p:attrName>ppt_x</p:attrName>
                                        </p:attrNameLst>
                                      </p:cBhvr>
                                      <p:tavLst>
                                        <p:tav tm="0">
                                          <p:val>
                                            <p:strVal val="#ppt_x"/>
                                          </p:val>
                                        </p:tav>
                                        <p:tav tm="100000">
                                          <p:val>
                                            <p:strVal val="#ppt_x"/>
                                          </p:val>
                                        </p:tav>
                                      </p:tavLst>
                                    </p:anim>
                                    <p:anim calcmode="lin" valueType="num">
                                      <p:cBhvr>
                                        <p:cTn id="36"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grpId="0" nodeType="click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fade">
                                      <p:cBhvr>
                                        <p:cTn id="41" dur="1000"/>
                                        <p:tgtEl>
                                          <p:spTgt spid="13"/>
                                        </p:tgtEl>
                                      </p:cBhvr>
                                    </p:animEffect>
                                    <p:anim calcmode="lin" valueType="num">
                                      <p:cBhvr>
                                        <p:cTn id="42" dur="1000" fill="hold"/>
                                        <p:tgtEl>
                                          <p:spTgt spid="13"/>
                                        </p:tgtEl>
                                        <p:attrNameLst>
                                          <p:attrName>ppt_x</p:attrName>
                                        </p:attrNameLst>
                                      </p:cBhvr>
                                      <p:tavLst>
                                        <p:tav tm="0">
                                          <p:val>
                                            <p:strVal val="#ppt_x"/>
                                          </p:val>
                                        </p:tav>
                                        <p:tav tm="100000">
                                          <p:val>
                                            <p:strVal val="#ppt_x"/>
                                          </p:val>
                                        </p:tav>
                                      </p:tavLst>
                                    </p:anim>
                                    <p:anim calcmode="lin" valueType="num">
                                      <p:cBhvr>
                                        <p:cTn id="43"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42" presetClass="entr" presetSubtype="0" fill="hold" grpId="0" nodeType="clickEffect">
                                  <p:stCondLst>
                                    <p:cond delay="0"/>
                                  </p:stCondLst>
                                  <p:childTnLst>
                                    <p:set>
                                      <p:cBhvr>
                                        <p:cTn id="47" dur="1" fill="hold">
                                          <p:stCondLst>
                                            <p:cond delay="0"/>
                                          </p:stCondLst>
                                        </p:cTn>
                                        <p:tgtEl>
                                          <p:spTgt spid="10"/>
                                        </p:tgtEl>
                                        <p:attrNameLst>
                                          <p:attrName>style.visibility</p:attrName>
                                        </p:attrNameLst>
                                      </p:cBhvr>
                                      <p:to>
                                        <p:strVal val="visible"/>
                                      </p:to>
                                    </p:set>
                                    <p:animEffect transition="in" filter="fade">
                                      <p:cBhvr>
                                        <p:cTn id="48" dur="1000"/>
                                        <p:tgtEl>
                                          <p:spTgt spid="10"/>
                                        </p:tgtEl>
                                      </p:cBhvr>
                                    </p:animEffect>
                                    <p:anim calcmode="lin" valueType="num">
                                      <p:cBhvr>
                                        <p:cTn id="49" dur="1000" fill="hold"/>
                                        <p:tgtEl>
                                          <p:spTgt spid="10"/>
                                        </p:tgtEl>
                                        <p:attrNameLst>
                                          <p:attrName>ppt_x</p:attrName>
                                        </p:attrNameLst>
                                      </p:cBhvr>
                                      <p:tavLst>
                                        <p:tav tm="0">
                                          <p:val>
                                            <p:strVal val="#ppt_x"/>
                                          </p:val>
                                        </p:tav>
                                        <p:tav tm="100000">
                                          <p:val>
                                            <p:strVal val="#ppt_x"/>
                                          </p:val>
                                        </p:tav>
                                      </p:tavLst>
                                    </p:anim>
                                    <p:anim calcmode="lin" valueType="num">
                                      <p:cBhvr>
                                        <p:cTn id="50"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42" presetClass="entr" presetSubtype="0" fill="hold" grpId="0" nodeType="clickEffect">
                                  <p:stCondLst>
                                    <p:cond delay="0"/>
                                  </p:stCondLst>
                                  <p:childTnLst>
                                    <p:set>
                                      <p:cBhvr>
                                        <p:cTn id="54" dur="1" fill="hold">
                                          <p:stCondLst>
                                            <p:cond delay="0"/>
                                          </p:stCondLst>
                                        </p:cTn>
                                        <p:tgtEl>
                                          <p:spTgt spid="21"/>
                                        </p:tgtEl>
                                        <p:attrNameLst>
                                          <p:attrName>style.visibility</p:attrName>
                                        </p:attrNameLst>
                                      </p:cBhvr>
                                      <p:to>
                                        <p:strVal val="visible"/>
                                      </p:to>
                                    </p:set>
                                    <p:animEffect transition="in" filter="fade">
                                      <p:cBhvr>
                                        <p:cTn id="55" dur="1000"/>
                                        <p:tgtEl>
                                          <p:spTgt spid="21"/>
                                        </p:tgtEl>
                                      </p:cBhvr>
                                    </p:animEffect>
                                    <p:anim calcmode="lin" valueType="num">
                                      <p:cBhvr>
                                        <p:cTn id="56" dur="1000" fill="hold"/>
                                        <p:tgtEl>
                                          <p:spTgt spid="21"/>
                                        </p:tgtEl>
                                        <p:attrNameLst>
                                          <p:attrName>ppt_x</p:attrName>
                                        </p:attrNameLst>
                                      </p:cBhvr>
                                      <p:tavLst>
                                        <p:tav tm="0">
                                          <p:val>
                                            <p:strVal val="#ppt_x"/>
                                          </p:val>
                                        </p:tav>
                                        <p:tav tm="100000">
                                          <p:val>
                                            <p:strVal val="#ppt_x"/>
                                          </p:val>
                                        </p:tav>
                                      </p:tavLst>
                                    </p:anim>
                                    <p:anim calcmode="lin" valueType="num">
                                      <p:cBhvr>
                                        <p:cTn id="57"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42" presetClass="entr" presetSubtype="0" fill="hold" nodeType="clickEffect">
                                  <p:stCondLst>
                                    <p:cond delay="0"/>
                                  </p:stCondLst>
                                  <p:childTnLst>
                                    <p:set>
                                      <p:cBhvr>
                                        <p:cTn id="61" dur="1" fill="hold">
                                          <p:stCondLst>
                                            <p:cond delay="0"/>
                                          </p:stCondLst>
                                        </p:cTn>
                                        <p:tgtEl>
                                          <p:spTgt spid="30"/>
                                        </p:tgtEl>
                                        <p:attrNameLst>
                                          <p:attrName>style.visibility</p:attrName>
                                        </p:attrNameLst>
                                      </p:cBhvr>
                                      <p:to>
                                        <p:strVal val="visible"/>
                                      </p:to>
                                    </p:set>
                                    <p:animEffect transition="in" filter="fade">
                                      <p:cBhvr>
                                        <p:cTn id="62" dur="1000"/>
                                        <p:tgtEl>
                                          <p:spTgt spid="30"/>
                                        </p:tgtEl>
                                      </p:cBhvr>
                                    </p:animEffect>
                                    <p:anim calcmode="lin" valueType="num">
                                      <p:cBhvr>
                                        <p:cTn id="63" dur="1000" fill="hold"/>
                                        <p:tgtEl>
                                          <p:spTgt spid="30"/>
                                        </p:tgtEl>
                                        <p:attrNameLst>
                                          <p:attrName>ppt_x</p:attrName>
                                        </p:attrNameLst>
                                      </p:cBhvr>
                                      <p:tavLst>
                                        <p:tav tm="0">
                                          <p:val>
                                            <p:strVal val="#ppt_x"/>
                                          </p:val>
                                        </p:tav>
                                        <p:tav tm="100000">
                                          <p:val>
                                            <p:strVal val="#ppt_x"/>
                                          </p:val>
                                        </p:tav>
                                      </p:tavLst>
                                    </p:anim>
                                    <p:anim calcmode="lin" valueType="num">
                                      <p:cBhvr>
                                        <p:cTn id="64" dur="1000" fill="hold"/>
                                        <p:tgtEl>
                                          <p:spTgt spid="30"/>
                                        </p:tgtEl>
                                        <p:attrNameLst>
                                          <p:attrName>ppt_y</p:attrName>
                                        </p:attrNameLst>
                                      </p:cBhvr>
                                      <p:tavLst>
                                        <p:tav tm="0">
                                          <p:val>
                                            <p:strVal val="#ppt_y+.1"/>
                                          </p:val>
                                        </p:tav>
                                        <p:tav tm="100000">
                                          <p:val>
                                            <p:strVal val="#ppt_y"/>
                                          </p:val>
                                        </p:tav>
                                      </p:tavLst>
                                    </p:anim>
                                  </p:childTnLst>
                                </p:cTn>
                              </p:par>
                              <p:par>
                                <p:cTn id="65" presetID="42" presetClass="entr" presetSubtype="0" fill="hold" nodeType="withEffect">
                                  <p:stCondLst>
                                    <p:cond delay="0"/>
                                  </p:stCondLst>
                                  <p:childTnLst>
                                    <p:set>
                                      <p:cBhvr>
                                        <p:cTn id="66" dur="1" fill="hold">
                                          <p:stCondLst>
                                            <p:cond delay="0"/>
                                          </p:stCondLst>
                                        </p:cTn>
                                        <p:tgtEl>
                                          <p:spTgt spid="41"/>
                                        </p:tgtEl>
                                        <p:attrNameLst>
                                          <p:attrName>style.visibility</p:attrName>
                                        </p:attrNameLst>
                                      </p:cBhvr>
                                      <p:to>
                                        <p:strVal val="visible"/>
                                      </p:to>
                                    </p:set>
                                    <p:animEffect transition="in" filter="fade">
                                      <p:cBhvr>
                                        <p:cTn id="67" dur="1000"/>
                                        <p:tgtEl>
                                          <p:spTgt spid="41"/>
                                        </p:tgtEl>
                                      </p:cBhvr>
                                    </p:animEffect>
                                    <p:anim calcmode="lin" valueType="num">
                                      <p:cBhvr>
                                        <p:cTn id="68" dur="1000" fill="hold"/>
                                        <p:tgtEl>
                                          <p:spTgt spid="41"/>
                                        </p:tgtEl>
                                        <p:attrNameLst>
                                          <p:attrName>ppt_x</p:attrName>
                                        </p:attrNameLst>
                                      </p:cBhvr>
                                      <p:tavLst>
                                        <p:tav tm="0">
                                          <p:val>
                                            <p:strVal val="#ppt_x"/>
                                          </p:val>
                                        </p:tav>
                                        <p:tav tm="100000">
                                          <p:val>
                                            <p:strVal val="#ppt_x"/>
                                          </p:val>
                                        </p:tav>
                                      </p:tavLst>
                                    </p:anim>
                                    <p:anim calcmode="lin" valueType="num">
                                      <p:cBhvr>
                                        <p:cTn id="69" dur="1000" fill="hold"/>
                                        <p:tgtEl>
                                          <p:spTgt spid="41"/>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0"/>
                                  </p:stCondLst>
                                  <p:childTnLst>
                                    <p:set>
                                      <p:cBhvr>
                                        <p:cTn id="71" dur="1" fill="hold">
                                          <p:stCondLst>
                                            <p:cond delay="0"/>
                                          </p:stCondLst>
                                        </p:cTn>
                                        <p:tgtEl>
                                          <p:spTgt spid="22"/>
                                        </p:tgtEl>
                                        <p:attrNameLst>
                                          <p:attrName>style.visibility</p:attrName>
                                        </p:attrNameLst>
                                      </p:cBhvr>
                                      <p:to>
                                        <p:strVal val="visible"/>
                                      </p:to>
                                    </p:set>
                                    <p:animEffect transition="in" filter="fade">
                                      <p:cBhvr>
                                        <p:cTn id="72" dur="1000"/>
                                        <p:tgtEl>
                                          <p:spTgt spid="22"/>
                                        </p:tgtEl>
                                      </p:cBhvr>
                                    </p:animEffect>
                                    <p:anim calcmode="lin" valueType="num">
                                      <p:cBhvr>
                                        <p:cTn id="73" dur="1000" fill="hold"/>
                                        <p:tgtEl>
                                          <p:spTgt spid="22"/>
                                        </p:tgtEl>
                                        <p:attrNameLst>
                                          <p:attrName>ppt_x</p:attrName>
                                        </p:attrNameLst>
                                      </p:cBhvr>
                                      <p:tavLst>
                                        <p:tav tm="0">
                                          <p:val>
                                            <p:strVal val="#ppt_x"/>
                                          </p:val>
                                        </p:tav>
                                        <p:tav tm="100000">
                                          <p:val>
                                            <p:strVal val="#ppt_x"/>
                                          </p:val>
                                        </p:tav>
                                      </p:tavLst>
                                    </p:anim>
                                    <p:anim calcmode="lin" valueType="num">
                                      <p:cBhvr>
                                        <p:cTn id="74"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2" grpId="0"/>
      <p:bldP spid="13" grpId="0"/>
      <p:bldP spid="14" grpId="0"/>
      <p:bldP spid="21" grpId="0"/>
      <p:bldP spid="22" grpId="0"/>
      <p:bldP spid="25" grpId="0"/>
      <p:bldP spid="27" grpId="0"/>
      <p:bldP spid="2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a:extLst>
              <a:ext uri="{FF2B5EF4-FFF2-40B4-BE49-F238E27FC236}">
                <a16:creationId xmlns:a16="http://schemas.microsoft.com/office/drawing/2014/main" id="{DC5D644F-7C6D-4734-BFC5-BC1532CAC8C0}"/>
              </a:ext>
            </a:extLst>
          </p:cNvPr>
          <p:cNvSpPr txBox="1">
            <a:spLocks noChangeAspect="1"/>
          </p:cNvSpPr>
          <p:nvPr/>
        </p:nvSpPr>
        <p:spPr>
          <a:xfrm>
            <a:off x="230819" y="488272"/>
            <a:ext cx="11798424" cy="6389011"/>
          </a:xfrm>
          <a:prstGeom prst="rect">
            <a:avLst/>
          </a:prstGeom>
          <a:noFill/>
        </p:spPr>
        <p:txBody>
          <a:bodyPr wrap="square" lIns="180000" tIns="180000" rIns="180000" bIns="180000" rtlCol="0">
            <a:spAutoFit/>
          </a:bodyPr>
          <a:lstStyle/>
          <a:p>
            <a:pPr lvl="0" algn="ctr" defTabSz="360000">
              <a:defRPr/>
            </a:pPr>
            <a:r>
              <a:rPr lang="de-DE" sz="2400" b="1" u="sng" dirty="0">
                <a:solidFill>
                  <a:prstClr val="black"/>
                </a:solidFill>
                <a:latin typeface="Arial" panose="020B0604020202020204" pitchFamily="34" charset="0"/>
                <a:cs typeface="Arial" panose="020B0604020202020204" pitchFamily="34" charset="0"/>
              </a:rPr>
              <a:t>Vorläufiger Rechtsschutz</a:t>
            </a:r>
            <a:endParaRPr kumimoji="0" lang="de-DE" sz="2400" b="1"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algn="ctr" defTabSz="360000">
              <a:lnSpc>
                <a:spcPct val="150000"/>
              </a:lnSpc>
            </a:pPr>
            <a:endParaRPr lang="de-DE" sz="800" dirty="0">
              <a:latin typeface="Arial" panose="020B0604020202020204" pitchFamily="34" charset="0"/>
              <a:cs typeface="Arial" panose="020B0604020202020204" pitchFamily="34" charset="0"/>
            </a:endParaRPr>
          </a:p>
          <a:p>
            <a:pPr defTabSz="360000">
              <a:lnSpc>
                <a:spcPct val="150000"/>
              </a:lnSpc>
            </a:pPr>
            <a:r>
              <a:rPr lang="de-DE" sz="2400" b="1" dirty="0">
                <a:latin typeface="Arial" panose="020B0604020202020204" pitchFamily="34" charset="0"/>
                <a:cs typeface="Arial" panose="020B0604020202020204" pitchFamily="34" charset="0"/>
              </a:rPr>
              <a:t>A.		Besonderheiten</a:t>
            </a:r>
          </a:p>
          <a:p>
            <a:pPr defTabSz="360000">
              <a:lnSpc>
                <a:spcPct val="150000"/>
              </a:lnSpc>
            </a:pPr>
            <a:r>
              <a:rPr lang="de-DE" sz="2400" dirty="0">
                <a:latin typeface="Arial" panose="020B0604020202020204" pitchFamily="34" charset="0"/>
                <a:cs typeface="Arial" panose="020B0604020202020204" pitchFamily="34" charset="0"/>
              </a:rPr>
              <a:t>		→	Beschluss statt Urteil (§ 123 IV VwGO) </a:t>
            </a:r>
          </a:p>
          <a:p>
            <a:pPr defTabSz="360000">
              <a:lnSpc>
                <a:spcPct val="150000"/>
              </a:lnSpc>
            </a:pPr>
            <a:r>
              <a:rPr lang="de-DE" sz="2400" dirty="0">
                <a:latin typeface="Arial" panose="020B0604020202020204" pitchFamily="34" charset="0"/>
                <a:cs typeface="Arial" panose="020B0604020202020204" pitchFamily="34" charset="0"/>
              </a:rPr>
              <a:t>		→	Antrag statt Klage (Antragsteller, statthafte Antragsart, Antragsbefugnis)</a:t>
            </a:r>
          </a:p>
          <a:p>
            <a:pPr defTabSz="360000">
              <a:lnSpc>
                <a:spcPct val="150000"/>
              </a:lnSpc>
            </a:pPr>
            <a:r>
              <a:rPr lang="de-DE" sz="2400" dirty="0">
                <a:latin typeface="Arial" panose="020B0604020202020204" pitchFamily="34" charset="0"/>
                <a:cs typeface="Arial" panose="020B0604020202020204" pitchFamily="34" charset="0"/>
              </a:rPr>
              <a:t>		→	Rechtsschutzbedürfnis immer prüfen</a:t>
            </a:r>
          </a:p>
          <a:p>
            <a:pPr defTabSz="360000">
              <a:lnSpc>
                <a:spcPct val="150000"/>
              </a:lnSpc>
            </a:pPr>
            <a:endParaRPr lang="de-DE" sz="2400" dirty="0">
              <a:latin typeface="Arial" panose="020B0604020202020204" pitchFamily="34" charset="0"/>
              <a:cs typeface="Arial" panose="020B0604020202020204" pitchFamily="34" charset="0"/>
            </a:endParaRPr>
          </a:p>
          <a:p>
            <a:pPr defTabSz="360000">
              <a:lnSpc>
                <a:spcPct val="150000"/>
              </a:lnSpc>
            </a:pPr>
            <a:r>
              <a:rPr lang="de-DE" sz="2400" b="1" dirty="0">
                <a:latin typeface="Arial" panose="020B0604020202020204" pitchFamily="34" charset="0"/>
                <a:cs typeface="Arial" panose="020B0604020202020204" pitchFamily="34" charset="0"/>
              </a:rPr>
              <a:t>B.		Vorläufige Rechtsschutzverfahren</a:t>
            </a:r>
          </a:p>
          <a:p>
            <a:pPr defTabSz="360000">
              <a:lnSpc>
                <a:spcPct val="150000"/>
              </a:lnSpc>
            </a:pPr>
            <a:r>
              <a:rPr lang="de-DE" sz="2400" dirty="0">
                <a:latin typeface="Arial" panose="020B0604020202020204" pitchFamily="34" charset="0"/>
                <a:cs typeface="Arial" panose="020B0604020202020204" pitchFamily="34" charset="0"/>
              </a:rPr>
              <a:t>		→ Suspendierung eines VA (§ 80 V VwGO)</a:t>
            </a:r>
          </a:p>
          <a:p>
            <a:pPr defTabSz="360000">
              <a:lnSpc>
                <a:spcPct val="150000"/>
              </a:lnSpc>
            </a:pPr>
            <a:r>
              <a:rPr lang="de-DE" sz="2400" dirty="0">
                <a:latin typeface="Arial" panose="020B0604020202020204" pitchFamily="34" charset="0"/>
                <a:cs typeface="Arial" panose="020B0604020202020204" pitchFamily="34" charset="0"/>
              </a:rPr>
              <a:t>		→ Suspendierung / sofortige Vollziehung eines VA im ▲ (§ 80a VwGO)</a:t>
            </a:r>
          </a:p>
          <a:p>
            <a:pPr defTabSz="360000">
              <a:lnSpc>
                <a:spcPct val="150000"/>
              </a:lnSpc>
            </a:pPr>
            <a:r>
              <a:rPr lang="de-DE" sz="2400" dirty="0">
                <a:latin typeface="Arial" panose="020B0604020202020204" pitchFamily="34" charset="0"/>
                <a:cs typeface="Arial" panose="020B0604020202020204" pitchFamily="34" charset="0"/>
              </a:rPr>
              <a:t>		→ Erlass einstweiliger Anordnung (§ 123 I VwGO)</a:t>
            </a:r>
          </a:p>
          <a:p>
            <a:pPr defTabSz="360000">
              <a:lnSpc>
                <a:spcPct val="150000"/>
              </a:lnSpc>
            </a:pPr>
            <a:r>
              <a:rPr lang="de-DE" sz="2400" dirty="0">
                <a:latin typeface="Arial" panose="020B0604020202020204" pitchFamily="34" charset="0"/>
                <a:cs typeface="Arial" panose="020B0604020202020204" pitchFamily="34" charset="0"/>
              </a:rPr>
              <a:t>		→ Erlass einstweiliger Anordnung bei </a:t>
            </a:r>
            <a:r>
              <a:rPr lang="de-DE" sz="2400" dirty="0" err="1">
                <a:latin typeface="Arial" panose="020B0604020202020204" pitchFamily="34" charset="0"/>
                <a:cs typeface="Arial" panose="020B0604020202020204" pitchFamily="34" charset="0"/>
              </a:rPr>
              <a:t>prinzipaler</a:t>
            </a:r>
            <a:r>
              <a:rPr lang="de-DE" sz="2400" dirty="0">
                <a:latin typeface="Arial" panose="020B0604020202020204" pitchFamily="34" charset="0"/>
                <a:cs typeface="Arial" panose="020B0604020202020204" pitchFamily="34" charset="0"/>
              </a:rPr>
              <a:t> NK (§ 47 VI VwGO)</a:t>
            </a:r>
          </a:p>
        </p:txBody>
      </p:sp>
      <p:sp>
        <p:nvSpPr>
          <p:cNvPr id="2" name="Foliennummernplatzhalter 1">
            <a:extLst>
              <a:ext uri="{FF2B5EF4-FFF2-40B4-BE49-F238E27FC236}">
                <a16:creationId xmlns:a16="http://schemas.microsoft.com/office/drawing/2014/main" id="{C3D4600E-518E-4C1B-918C-01DBC1B06FC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7F1312-9C82-49F0-935A-9B306C774647}"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de-DE"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pic>
        <p:nvPicPr>
          <p:cNvPr id="5" name="Grafik 4">
            <a:extLst>
              <a:ext uri="{FF2B5EF4-FFF2-40B4-BE49-F238E27FC236}">
                <a16:creationId xmlns:a16="http://schemas.microsoft.com/office/drawing/2014/main" id="{53BF435E-1A2E-BF75-EC66-98AB791F7B96}"/>
              </a:ext>
            </a:extLst>
          </p:cNvPr>
          <p:cNvPicPr>
            <a:picLocks noChangeAspect="1"/>
          </p:cNvPicPr>
          <p:nvPr/>
        </p:nvPicPr>
        <p:blipFill>
          <a:blip r:embed="rId2">
            <a:extLst>
              <a:ext uri="{28A0092B-C50C-407E-A947-70E740481C1C}">
                <a14:useLocalDpi xmlns:a14="http://schemas.microsoft.com/office/drawing/2010/main" val="0"/>
              </a:ext>
            </a:extLst>
          </a:blip>
          <a:srcRect l="40762" t="24964" r="35479" b="53549"/>
          <a:stretch>
            <a:fillRect/>
          </a:stretch>
        </p:blipFill>
        <p:spPr>
          <a:xfrm>
            <a:off x="9808077" y="1"/>
            <a:ext cx="2383922" cy="1212714"/>
          </a:xfrm>
          <a:prstGeom prst="rect">
            <a:avLst/>
          </a:prstGeom>
        </p:spPr>
      </p:pic>
      <p:sp>
        <p:nvSpPr>
          <p:cNvPr id="7" name="Rechteck 6">
            <a:extLst>
              <a:ext uri="{FF2B5EF4-FFF2-40B4-BE49-F238E27FC236}">
                <a16:creationId xmlns:a16="http://schemas.microsoft.com/office/drawing/2014/main" id="{CE6D9D64-9FD0-8F38-9FBC-0100F48949AE}"/>
              </a:ext>
            </a:extLst>
          </p:cNvPr>
          <p:cNvSpPr/>
          <p:nvPr/>
        </p:nvSpPr>
        <p:spPr>
          <a:xfrm>
            <a:off x="0" y="102357"/>
            <a:ext cx="2333243" cy="920876"/>
          </a:xfrm>
          <a:prstGeom prst="rect">
            <a:avLst/>
          </a:prstGeom>
          <a:solidFill>
            <a:srgbClr val="EE8A22"/>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t>Verwaltungsrecht AT</a:t>
            </a:r>
          </a:p>
          <a:p>
            <a:pPr algn="ctr"/>
            <a:r>
              <a:rPr lang="de-DE" dirty="0"/>
              <a:t>Kurseinheit 11</a:t>
            </a:r>
          </a:p>
        </p:txBody>
      </p:sp>
    </p:spTree>
    <p:extLst>
      <p:ext uri="{BB962C8B-B14F-4D97-AF65-F5344CB8AC3E}">
        <p14:creationId xmlns:p14="http://schemas.microsoft.com/office/powerpoint/2010/main" val="1358814803"/>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fade">
                                      <p:cBhvr>
                                        <p:cTn id="7" dur="1000"/>
                                        <p:tgtEl>
                                          <p:spTgt spid="4">
                                            <p:txEl>
                                              <p:pRg st="2" end="2"/>
                                            </p:txEl>
                                          </p:spTgt>
                                        </p:tgtEl>
                                      </p:cBhvr>
                                    </p:animEffect>
                                    <p:anim calcmode="lin" valueType="num">
                                      <p:cBhvr>
                                        <p:cTn id="8"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3" end="3"/>
                                            </p:txEl>
                                          </p:spTgt>
                                        </p:tgtEl>
                                        <p:attrNameLst>
                                          <p:attrName>style.visibility</p:attrName>
                                        </p:attrNameLst>
                                      </p:cBhvr>
                                      <p:to>
                                        <p:strVal val="visible"/>
                                      </p:to>
                                    </p:set>
                                    <p:animEffect transition="in" filter="fade">
                                      <p:cBhvr>
                                        <p:cTn id="14" dur="1000"/>
                                        <p:tgtEl>
                                          <p:spTgt spid="4">
                                            <p:txEl>
                                              <p:pRg st="3" end="3"/>
                                            </p:txEl>
                                          </p:spTgt>
                                        </p:tgtEl>
                                      </p:cBhvr>
                                    </p:animEffect>
                                    <p:anim calcmode="lin" valueType="num">
                                      <p:cBhvr>
                                        <p:cTn id="15"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4" end="4"/>
                                            </p:txEl>
                                          </p:spTgt>
                                        </p:tgtEl>
                                        <p:attrNameLst>
                                          <p:attrName>style.visibility</p:attrName>
                                        </p:attrNameLst>
                                      </p:cBhvr>
                                      <p:to>
                                        <p:strVal val="visible"/>
                                      </p:to>
                                    </p:set>
                                    <p:animEffect transition="in" filter="fade">
                                      <p:cBhvr>
                                        <p:cTn id="21" dur="1000"/>
                                        <p:tgtEl>
                                          <p:spTgt spid="4">
                                            <p:txEl>
                                              <p:pRg st="4" end="4"/>
                                            </p:txEl>
                                          </p:spTgt>
                                        </p:tgtEl>
                                      </p:cBhvr>
                                    </p:animEffect>
                                    <p:anim calcmode="lin" valueType="num">
                                      <p:cBhvr>
                                        <p:cTn id="22"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
                                            <p:txEl>
                                              <p:pRg st="5" end="5"/>
                                            </p:txEl>
                                          </p:spTgt>
                                        </p:tgtEl>
                                        <p:attrNameLst>
                                          <p:attrName>style.visibility</p:attrName>
                                        </p:attrNameLst>
                                      </p:cBhvr>
                                      <p:to>
                                        <p:strVal val="visible"/>
                                      </p:to>
                                    </p:set>
                                    <p:animEffect transition="in" filter="fade">
                                      <p:cBhvr>
                                        <p:cTn id="28" dur="1000"/>
                                        <p:tgtEl>
                                          <p:spTgt spid="4">
                                            <p:txEl>
                                              <p:pRg st="5" end="5"/>
                                            </p:txEl>
                                          </p:spTgt>
                                        </p:tgtEl>
                                      </p:cBhvr>
                                    </p:animEffect>
                                    <p:anim calcmode="lin" valueType="num">
                                      <p:cBhvr>
                                        <p:cTn id="29"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4">
                                            <p:txEl>
                                              <p:pRg st="7" end="7"/>
                                            </p:txEl>
                                          </p:spTgt>
                                        </p:tgtEl>
                                        <p:attrNameLst>
                                          <p:attrName>style.visibility</p:attrName>
                                        </p:attrNameLst>
                                      </p:cBhvr>
                                      <p:to>
                                        <p:strVal val="visible"/>
                                      </p:to>
                                    </p:set>
                                    <p:animEffect transition="in" filter="fade">
                                      <p:cBhvr>
                                        <p:cTn id="35" dur="1000"/>
                                        <p:tgtEl>
                                          <p:spTgt spid="4">
                                            <p:txEl>
                                              <p:pRg st="7" end="7"/>
                                            </p:txEl>
                                          </p:spTgt>
                                        </p:tgtEl>
                                      </p:cBhvr>
                                    </p:animEffect>
                                    <p:anim calcmode="lin" valueType="num">
                                      <p:cBhvr>
                                        <p:cTn id="36"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4">
                                            <p:txEl>
                                              <p:pRg st="8" end="8"/>
                                            </p:txEl>
                                          </p:spTgt>
                                        </p:tgtEl>
                                        <p:attrNameLst>
                                          <p:attrName>style.visibility</p:attrName>
                                        </p:attrNameLst>
                                      </p:cBhvr>
                                      <p:to>
                                        <p:strVal val="visible"/>
                                      </p:to>
                                    </p:set>
                                    <p:animEffect transition="in" filter="fade">
                                      <p:cBhvr>
                                        <p:cTn id="42" dur="1000"/>
                                        <p:tgtEl>
                                          <p:spTgt spid="4">
                                            <p:txEl>
                                              <p:pRg st="8" end="8"/>
                                            </p:txEl>
                                          </p:spTgt>
                                        </p:tgtEl>
                                      </p:cBhvr>
                                    </p:animEffect>
                                    <p:anim calcmode="lin" valueType="num">
                                      <p:cBhvr>
                                        <p:cTn id="43" dur="1000" fill="hold"/>
                                        <p:tgtEl>
                                          <p:spTgt spid="4">
                                            <p:txEl>
                                              <p:pRg st="8" end="8"/>
                                            </p:txEl>
                                          </p:spTgt>
                                        </p:tgtEl>
                                        <p:attrNameLst>
                                          <p:attrName>ppt_x</p:attrName>
                                        </p:attrNameLst>
                                      </p:cBhvr>
                                      <p:tavLst>
                                        <p:tav tm="0">
                                          <p:val>
                                            <p:strVal val="#ppt_x"/>
                                          </p:val>
                                        </p:tav>
                                        <p:tav tm="100000">
                                          <p:val>
                                            <p:strVal val="#ppt_x"/>
                                          </p:val>
                                        </p:tav>
                                      </p:tavLst>
                                    </p:anim>
                                    <p:anim calcmode="lin" valueType="num">
                                      <p:cBhvr>
                                        <p:cTn id="44" dur="1000" fill="hold"/>
                                        <p:tgtEl>
                                          <p:spTgt spid="4">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4">
                                            <p:txEl>
                                              <p:pRg st="9" end="9"/>
                                            </p:txEl>
                                          </p:spTgt>
                                        </p:tgtEl>
                                        <p:attrNameLst>
                                          <p:attrName>style.visibility</p:attrName>
                                        </p:attrNameLst>
                                      </p:cBhvr>
                                      <p:to>
                                        <p:strVal val="visible"/>
                                      </p:to>
                                    </p:set>
                                    <p:animEffect transition="in" filter="fade">
                                      <p:cBhvr>
                                        <p:cTn id="49" dur="1000"/>
                                        <p:tgtEl>
                                          <p:spTgt spid="4">
                                            <p:txEl>
                                              <p:pRg st="9" end="9"/>
                                            </p:txEl>
                                          </p:spTgt>
                                        </p:tgtEl>
                                      </p:cBhvr>
                                    </p:animEffect>
                                    <p:anim calcmode="lin" valueType="num">
                                      <p:cBhvr>
                                        <p:cTn id="50" dur="1000" fill="hold"/>
                                        <p:tgtEl>
                                          <p:spTgt spid="4">
                                            <p:txEl>
                                              <p:pRg st="9" end="9"/>
                                            </p:txEl>
                                          </p:spTgt>
                                        </p:tgtEl>
                                        <p:attrNameLst>
                                          <p:attrName>ppt_x</p:attrName>
                                        </p:attrNameLst>
                                      </p:cBhvr>
                                      <p:tavLst>
                                        <p:tav tm="0">
                                          <p:val>
                                            <p:strVal val="#ppt_x"/>
                                          </p:val>
                                        </p:tav>
                                        <p:tav tm="100000">
                                          <p:val>
                                            <p:strVal val="#ppt_x"/>
                                          </p:val>
                                        </p:tav>
                                      </p:tavLst>
                                    </p:anim>
                                    <p:anim calcmode="lin" valueType="num">
                                      <p:cBhvr>
                                        <p:cTn id="51" dur="1000" fill="hold"/>
                                        <p:tgtEl>
                                          <p:spTgt spid="4">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nodeType="clickEffect">
                                  <p:stCondLst>
                                    <p:cond delay="0"/>
                                  </p:stCondLst>
                                  <p:childTnLst>
                                    <p:set>
                                      <p:cBhvr>
                                        <p:cTn id="55" dur="1" fill="hold">
                                          <p:stCondLst>
                                            <p:cond delay="0"/>
                                          </p:stCondLst>
                                        </p:cTn>
                                        <p:tgtEl>
                                          <p:spTgt spid="4">
                                            <p:txEl>
                                              <p:pRg st="10" end="10"/>
                                            </p:txEl>
                                          </p:spTgt>
                                        </p:tgtEl>
                                        <p:attrNameLst>
                                          <p:attrName>style.visibility</p:attrName>
                                        </p:attrNameLst>
                                      </p:cBhvr>
                                      <p:to>
                                        <p:strVal val="visible"/>
                                      </p:to>
                                    </p:set>
                                    <p:animEffect transition="in" filter="fade">
                                      <p:cBhvr>
                                        <p:cTn id="56" dur="1000"/>
                                        <p:tgtEl>
                                          <p:spTgt spid="4">
                                            <p:txEl>
                                              <p:pRg st="10" end="10"/>
                                            </p:txEl>
                                          </p:spTgt>
                                        </p:tgtEl>
                                      </p:cBhvr>
                                    </p:animEffect>
                                    <p:anim calcmode="lin" valueType="num">
                                      <p:cBhvr>
                                        <p:cTn id="57" dur="1000" fill="hold"/>
                                        <p:tgtEl>
                                          <p:spTgt spid="4">
                                            <p:txEl>
                                              <p:pRg st="10" end="10"/>
                                            </p:txEl>
                                          </p:spTgt>
                                        </p:tgtEl>
                                        <p:attrNameLst>
                                          <p:attrName>ppt_x</p:attrName>
                                        </p:attrNameLst>
                                      </p:cBhvr>
                                      <p:tavLst>
                                        <p:tav tm="0">
                                          <p:val>
                                            <p:strVal val="#ppt_x"/>
                                          </p:val>
                                        </p:tav>
                                        <p:tav tm="100000">
                                          <p:val>
                                            <p:strVal val="#ppt_x"/>
                                          </p:val>
                                        </p:tav>
                                      </p:tavLst>
                                    </p:anim>
                                    <p:anim calcmode="lin" valueType="num">
                                      <p:cBhvr>
                                        <p:cTn id="58" dur="1000" fill="hold"/>
                                        <p:tgtEl>
                                          <p:spTgt spid="4">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nodeType="clickEffect">
                                  <p:stCondLst>
                                    <p:cond delay="0"/>
                                  </p:stCondLst>
                                  <p:childTnLst>
                                    <p:set>
                                      <p:cBhvr>
                                        <p:cTn id="62" dur="1" fill="hold">
                                          <p:stCondLst>
                                            <p:cond delay="0"/>
                                          </p:stCondLst>
                                        </p:cTn>
                                        <p:tgtEl>
                                          <p:spTgt spid="4">
                                            <p:txEl>
                                              <p:pRg st="11" end="11"/>
                                            </p:txEl>
                                          </p:spTgt>
                                        </p:tgtEl>
                                        <p:attrNameLst>
                                          <p:attrName>style.visibility</p:attrName>
                                        </p:attrNameLst>
                                      </p:cBhvr>
                                      <p:to>
                                        <p:strVal val="visible"/>
                                      </p:to>
                                    </p:set>
                                    <p:animEffect transition="in" filter="fade">
                                      <p:cBhvr>
                                        <p:cTn id="63" dur="1000"/>
                                        <p:tgtEl>
                                          <p:spTgt spid="4">
                                            <p:txEl>
                                              <p:pRg st="11" end="11"/>
                                            </p:txEl>
                                          </p:spTgt>
                                        </p:tgtEl>
                                      </p:cBhvr>
                                    </p:animEffect>
                                    <p:anim calcmode="lin" valueType="num">
                                      <p:cBhvr>
                                        <p:cTn id="64" dur="1000" fill="hold"/>
                                        <p:tgtEl>
                                          <p:spTgt spid="4">
                                            <p:txEl>
                                              <p:pRg st="11" end="11"/>
                                            </p:txEl>
                                          </p:spTgt>
                                        </p:tgtEl>
                                        <p:attrNameLst>
                                          <p:attrName>ppt_x</p:attrName>
                                        </p:attrNameLst>
                                      </p:cBhvr>
                                      <p:tavLst>
                                        <p:tav tm="0">
                                          <p:val>
                                            <p:strVal val="#ppt_x"/>
                                          </p:val>
                                        </p:tav>
                                        <p:tav tm="100000">
                                          <p:val>
                                            <p:strVal val="#ppt_x"/>
                                          </p:val>
                                        </p:tav>
                                      </p:tavLst>
                                    </p:anim>
                                    <p:anim calcmode="lin" valueType="num">
                                      <p:cBhvr>
                                        <p:cTn id="65" dur="1000" fill="hold"/>
                                        <p:tgtEl>
                                          <p:spTgt spid="4">
                                            <p:txEl>
                                              <p:pRg st="11" end="1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a:extLst>
              <a:ext uri="{FF2B5EF4-FFF2-40B4-BE49-F238E27FC236}">
                <a16:creationId xmlns:a16="http://schemas.microsoft.com/office/drawing/2014/main" id="{DC5D644F-7C6D-4734-BFC5-BC1532CAC8C0}"/>
              </a:ext>
            </a:extLst>
          </p:cNvPr>
          <p:cNvSpPr txBox="1">
            <a:spLocks noChangeAspect="1"/>
          </p:cNvSpPr>
          <p:nvPr/>
        </p:nvSpPr>
        <p:spPr>
          <a:xfrm>
            <a:off x="230819" y="488272"/>
            <a:ext cx="11798424" cy="6389011"/>
          </a:xfrm>
          <a:prstGeom prst="rect">
            <a:avLst/>
          </a:prstGeom>
          <a:noFill/>
        </p:spPr>
        <p:txBody>
          <a:bodyPr wrap="square" lIns="180000" tIns="180000" rIns="180000" bIns="180000" rtlCol="0">
            <a:spAutoFit/>
          </a:bodyPr>
          <a:lstStyle/>
          <a:p>
            <a:pPr defTabSz="360000">
              <a:lnSpc>
                <a:spcPct val="150000"/>
              </a:lnSpc>
            </a:pPr>
            <a:r>
              <a:rPr lang="de-DE" sz="2400" b="1" dirty="0">
                <a:latin typeface="Arial" panose="020B0604020202020204" pitchFamily="34" charset="0"/>
                <a:cs typeface="Arial" panose="020B0604020202020204" pitchFamily="34" charset="0"/>
              </a:rPr>
              <a:t>C.		Statthafte Antragsart</a:t>
            </a:r>
          </a:p>
          <a:p>
            <a:pPr defTabSz="360000">
              <a:lnSpc>
                <a:spcPct val="150000"/>
              </a:lnSpc>
            </a:pPr>
            <a:r>
              <a:rPr lang="de-DE" sz="2400" dirty="0">
                <a:latin typeface="Arial" panose="020B0604020202020204" pitchFamily="34" charset="0"/>
                <a:cs typeface="Arial" panose="020B0604020202020204" pitchFamily="34" charset="0"/>
              </a:rPr>
              <a:t>		→ </a:t>
            </a:r>
            <a:r>
              <a:rPr lang="de-DE" sz="2400" u="sng" dirty="0">
                <a:latin typeface="Arial" panose="020B0604020202020204" pitchFamily="34" charset="0"/>
                <a:cs typeface="Arial" panose="020B0604020202020204" pitchFamily="34" charset="0"/>
              </a:rPr>
              <a:t>§§ 122 I, 88 VwGO</a:t>
            </a:r>
            <a:r>
              <a:rPr lang="de-DE" sz="2400" dirty="0">
                <a:latin typeface="Arial" panose="020B0604020202020204" pitchFamily="34" charset="0"/>
                <a:cs typeface="Arial" panose="020B0604020202020204" pitchFamily="34" charset="0"/>
              </a:rPr>
              <a:t>: 	Begehren des Antragstellers und Vorrang 																</a:t>
            </a:r>
            <a:r>
              <a:rPr lang="de-DE" sz="2400" dirty="0" err="1">
                <a:latin typeface="Arial" panose="020B0604020202020204" pitchFamily="34" charset="0"/>
                <a:cs typeface="Arial" panose="020B0604020202020204" pitchFamily="34" charset="0"/>
              </a:rPr>
              <a:t>maßnahmespezifischen</a:t>
            </a:r>
            <a:r>
              <a:rPr lang="de-DE" sz="2400" dirty="0">
                <a:latin typeface="Arial" panose="020B0604020202020204" pitchFamily="34" charset="0"/>
                <a:cs typeface="Arial" panose="020B0604020202020204" pitchFamily="34" charset="0"/>
              </a:rPr>
              <a:t> Rechtsschutzes</a:t>
            </a:r>
          </a:p>
          <a:p>
            <a:pPr defTabSz="360000">
              <a:lnSpc>
                <a:spcPct val="150000"/>
              </a:lnSpc>
            </a:pPr>
            <a:r>
              <a:rPr lang="de-DE" sz="2400" dirty="0">
                <a:latin typeface="Arial" panose="020B0604020202020204" pitchFamily="34" charset="0"/>
                <a:cs typeface="Arial" panose="020B0604020202020204" pitchFamily="34" charset="0"/>
              </a:rPr>
              <a:t>I.		</a:t>
            </a:r>
            <a:r>
              <a:rPr lang="de-DE" sz="2400" u="sng" dirty="0" err="1">
                <a:latin typeface="Arial" panose="020B0604020202020204" pitchFamily="34" charset="0"/>
                <a:cs typeface="Arial" panose="020B0604020202020204" pitchFamily="34" charset="0"/>
              </a:rPr>
              <a:t>Grds</a:t>
            </a:r>
            <a:r>
              <a:rPr lang="de-DE" sz="2400" u="sng" dirty="0">
                <a:latin typeface="Arial" panose="020B0604020202020204" pitchFamily="34" charset="0"/>
                <a:cs typeface="Arial" panose="020B0604020202020204" pitchFamily="34" charset="0"/>
              </a:rPr>
              <a:t>. § 123 I VwGO, außer § 123 V VwGO </a:t>
            </a:r>
            <a:r>
              <a:rPr lang="de-DE" sz="2400" u="sng" dirty="0" err="1">
                <a:latin typeface="Arial" panose="020B0604020202020204" pitchFamily="34" charset="0"/>
                <a:cs typeface="Arial" panose="020B0604020202020204" pitchFamily="34" charset="0"/>
              </a:rPr>
              <a:t>i.V.m</a:t>
            </a:r>
            <a:r>
              <a:rPr lang="de-DE" sz="2400" u="sng" dirty="0">
                <a:latin typeface="Arial" panose="020B0604020202020204" pitchFamily="34" charset="0"/>
                <a:cs typeface="Arial" panose="020B0604020202020204" pitchFamily="34" charset="0"/>
              </a:rPr>
              <a:t>. § 80 V VwGO / § 80a VwGO</a:t>
            </a:r>
          </a:p>
          <a:p>
            <a:pPr defTabSz="360000">
              <a:lnSpc>
                <a:spcPct val="150000"/>
              </a:lnSpc>
            </a:pPr>
            <a:r>
              <a:rPr lang="de-DE" sz="2400" dirty="0">
                <a:latin typeface="Arial" panose="020B0604020202020204" pitchFamily="34" charset="0"/>
                <a:cs typeface="Arial" panose="020B0604020202020204" pitchFamily="34" charset="0"/>
              </a:rPr>
              <a:t>II.		</a:t>
            </a:r>
            <a:r>
              <a:rPr lang="de-DE" sz="2400" u="sng" dirty="0" err="1">
                <a:latin typeface="Arial" panose="020B0604020202020204" pitchFamily="34" charset="0"/>
                <a:cs typeface="Arial" panose="020B0604020202020204" pitchFamily="34" charset="0"/>
              </a:rPr>
              <a:t>Vorauss</a:t>
            </a:r>
            <a:r>
              <a:rPr lang="de-DE" sz="2400" u="sng" dirty="0">
                <a:latin typeface="Arial" panose="020B0604020202020204" pitchFamily="34" charset="0"/>
                <a:cs typeface="Arial" panose="020B0604020202020204" pitchFamily="34" charset="0"/>
              </a:rPr>
              <a:t>. von § 80 V VwGO / § 80a VwGO</a:t>
            </a:r>
          </a:p>
          <a:p>
            <a:pPr defTabSz="360000">
              <a:lnSpc>
                <a:spcPct val="150000"/>
              </a:lnSpc>
            </a:pPr>
            <a:r>
              <a:rPr lang="de-DE" sz="2400" dirty="0">
                <a:latin typeface="Arial" panose="020B0604020202020204" pitchFamily="34" charset="0"/>
                <a:cs typeface="Arial" panose="020B0604020202020204" pitchFamily="34" charset="0"/>
              </a:rPr>
              <a:t>		1.		Vorliegen eines VA i.S.v. § 35 VwVfG</a:t>
            </a:r>
          </a:p>
          <a:p>
            <a:pPr defTabSz="360000">
              <a:lnSpc>
                <a:spcPct val="150000"/>
              </a:lnSpc>
            </a:pPr>
            <a:r>
              <a:rPr lang="de-DE" sz="2400" dirty="0">
                <a:latin typeface="Arial" panose="020B0604020202020204" pitchFamily="34" charset="0"/>
                <a:cs typeface="Arial" panose="020B0604020202020204" pitchFamily="34" charset="0"/>
              </a:rPr>
              <a:t>				(Regelung im Einzelfall mit Außenwirkung)</a:t>
            </a:r>
          </a:p>
          <a:p>
            <a:pPr defTabSz="360000">
              <a:lnSpc>
                <a:spcPct val="150000"/>
              </a:lnSpc>
            </a:pPr>
            <a:r>
              <a:rPr lang="de-DE" sz="2400" dirty="0">
                <a:latin typeface="Arial" panose="020B0604020202020204" pitchFamily="34" charset="0"/>
                <a:cs typeface="Arial" panose="020B0604020202020204" pitchFamily="34" charset="0"/>
              </a:rPr>
              <a:t>		2.		Begehren durch Suspendierung (meint Anordnung oder </a:t>
            </a:r>
            <a:r>
              <a:rPr lang="de-DE" sz="2400" dirty="0" err="1">
                <a:latin typeface="Arial" panose="020B0604020202020204" pitchFamily="34" charset="0"/>
                <a:cs typeface="Arial" panose="020B0604020202020204" pitchFamily="34" charset="0"/>
              </a:rPr>
              <a:t>Wiederherstel</a:t>
            </a:r>
            <a:r>
              <a:rPr lang="de-DE" sz="2400" dirty="0">
                <a:latin typeface="Arial" panose="020B0604020202020204" pitchFamily="34" charset="0"/>
                <a:cs typeface="Arial" panose="020B0604020202020204" pitchFamily="34" charset="0"/>
              </a:rPr>
              <a:t>-					</a:t>
            </a:r>
            <a:r>
              <a:rPr lang="de-DE" sz="2400" dirty="0" err="1">
                <a:latin typeface="Arial" panose="020B0604020202020204" pitchFamily="34" charset="0"/>
                <a:cs typeface="Arial" panose="020B0604020202020204" pitchFamily="34" charset="0"/>
              </a:rPr>
              <a:t>lung</a:t>
            </a:r>
            <a:r>
              <a:rPr lang="de-DE" sz="2400" dirty="0">
                <a:latin typeface="Arial" panose="020B0604020202020204" pitchFamily="34" charset="0"/>
                <a:cs typeface="Arial" panose="020B0604020202020204" pitchFamily="34" charset="0"/>
              </a:rPr>
              <a:t> der aufschiebenden Wirkung von Widerspruch / </a:t>
            </a:r>
            <a:r>
              <a:rPr lang="de-DE" sz="2400" dirty="0" err="1">
                <a:latin typeface="Arial" panose="020B0604020202020204" pitchFamily="34" charset="0"/>
                <a:cs typeface="Arial" panose="020B0604020202020204" pitchFamily="34" charset="0"/>
              </a:rPr>
              <a:t>AnfKl</a:t>
            </a:r>
            <a:r>
              <a:rPr lang="de-DE" sz="2400" dirty="0">
                <a:latin typeface="Arial" panose="020B0604020202020204" pitchFamily="34" charset="0"/>
                <a:cs typeface="Arial" panose="020B0604020202020204" pitchFamily="34" charset="0"/>
              </a:rPr>
              <a:t>. durch VG) 					oder sofortige Vollziehung (bei § 80a I Nr. 1, II VwGO) erreichbar</a:t>
            </a:r>
          </a:p>
          <a:p>
            <a:pPr defTabSz="360000">
              <a:lnSpc>
                <a:spcPct val="150000"/>
              </a:lnSpc>
            </a:pPr>
            <a:endParaRPr lang="de-DE" sz="2400" dirty="0">
              <a:latin typeface="Arial" panose="020B0604020202020204" pitchFamily="34" charset="0"/>
              <a:cs typeface="Arial" panose="020B0604020202020204" pitchFamily="34" charset="0"/>
            </a:endParaRPr>
          </a:p>
        </p:txBody>
      </p:sp>
      <p:sp>
        <p:nvSpPr>
          <p:cNvPr id="2" name="Foliennummernplatzhalter 1">
            <a:extLst>
              <a:ext uri="{FF2B5EF4-FFF2-40B4-BE49-F238E27FC236}">
                <a16:creationId xmlns:a16="http://schemas.microsoft.com/office/drawing/2014/main" id="{C3D4600E-518E-4C1B-918C-01DBC1B06FC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7F1312-9C82-49F0-935A-9B306C774647}"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de-DE"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cxnSp>
        <p:nvCxnSpPr>
          <p:cNvPr id="5" name="Gerade Verbindung mit Pfeil 4">
            <a:extLst>
              <a:ext uri="{FF2B5EF4-FFF2-40B4-BE49-F238E27FC236}">
                <a16:creationId xmlns:a16="http://schemas.microsoft.com/office/drawing/2014/main" id="{99A589EB-C33D-46F1-BE04-13592DBF4FB5}"/>
              </a:ext>
            </a:extLst>
          </p:cNvPr>
          <p:cNvCxnSpPr>
            <a:cxnSpLocks/>
          </p:cNvCxnSpPr>
          <p:nvPr/>
        </p:nvCxnSpPr>
        <p:spPr>
          <a:xfrm>
            <a:off x="6096000" y="6179285"/>
            <a:ext cx="0" cy="54000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6" name="Grafik 5">
            <a:extLst>
              <a:ext uri="{FF2B5EF4-FFF2-40B4-BE49-F238E27FC236}">
                <a16:creationId xmlns:a16="http://schemas.microsoft.com/office/drawing/2014/main" id="{88BBDDDC-83EB-8164-7B21-369FD7814C7E}"/>
              </a:ext>
            </a:extLst>
          </p:cNvPr>
          <p:cNvPicPr>
            <a:picLocks noChangeAspect="1"/>
          </p:cNvPicPr>
          <p:nvPr/>
        </p:nvPicPr>
        <p:blipFill>
          <a:blip r:embed="rId2">
            <a:extLst>
              <a:ext uri="{28A0092B-C50C-407E-A947-70E740481C1C}">
                <a14:useLocalDpi xmlns:a14="http://schemas.microsoft.com/office/drawing/2010/main" val="0"/>
              </a:ext>
            </a:extLst>
          </a:blip>
          <a:srcRect l="40762" t="24964" r="35479" b="53549"/>
          <a:stretch>
            <a:fillRect/>
          </a:stretch>
        </p:blipFill>
        <p:spPr>
          <a:xfrm>
            <a:off x="9808077" y="1"/>
            <a:ext cx="2383922" cy="1212714"/>
          </a:xfrm>
          <a:prstGeom prst="rect">
            <a:avLst/>
          </a:prstGeom>
        </p:spPr>
      </p:pic>
      <p:sp>
        <p:nvSpPr>
          <p:cNvPr id="8" name="Rechteck 7">
            <a:extLst>
              <a:ext uri="{FF2B5EF4-FFF2-40B4-BE49-F238E27FC236}">
                <a16:creationId xmlns:a16="http://schemas.microsoft.com/office/drawing/2014/main" id="{07FC138F-4C55-4454-2F5A-1F76CEA8502A}"/>
              </a:ext>
            </a:extLst>
          </p:cNvPr>
          <p:cNvSpPr/>
          <p:nvPr/>
        </p:nvSpPr>
        <p:spPr>
          <a:xfrm>
            <a:off x="0" y="102357"/>
            <a:ext cx="2243847" cy="675856"/>
          </a:xfrm>
          <a:prstGeom prst="rect">
            <a:avLst/>
          </a:prstGeom>
          <a:solidFill>
            <a:srgbClr val="EE8A22"/>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t>Verwaltungsrecht AT</a:t>
            </a:r>
          </a:p>
          <a:p>
            <a:pPr algn="ctr"/>
            <a:r>
              <a:rPr lang="de-DE" dirty="0"/>
              <a:t>Kurseinheit 11</a:t>
            </a:r>
          </a:p>
        </p:txBody>
      </p:sp>
    </p:spTree>
    <p:extLst>
      <p:ext uri="{BB962C8B-B14F-4D97-AF65-F5344CB8AC3E}">
        <p14:creationId xmlns:p14="http://schemas.microsoft.com/office/powerpoint/2010/main" val="453833094"/>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000"/>
                                        <p:tgtEl>
                                          <p:spTgt spid="4">
                                            <p:txEl>
                                              <p:pRg st="1" end="1"/>
                                            </p:txEl>
                                          </p:spTgt>
                                        </p:tgtEl>
                                      </p:cBhvr>
                                    </p:animEffect>
                                    <p:anim calcmode="lin" valueType="num">
                                      <p:cBhvr>
                                        <p:cTn id="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Effect transition="in" filter="fade">
                                      <p:cBhvr>
                                        <p:cTn id="14" dur="1000"/>
                                        <p:tgtEl>
                                          <p:spTgt spid="4">
                                            <p:txEl>
                                              <p:pRg st="2" end="2"/>
                                            </p:txEl>
                                          </p:spTgt>
                                        </p:tgtEl>
                                      </p:cBhvr>
                                    </p:animEffect>
                                    <p:anim calcmode="lin" valueType="num">
                                      <p:cBhvr>
                                        <p:cTn id="1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3" end="3"/>
                                            </p:txEl>
                                          </p:spTgt>
                                        </p:tgtEl>
                                        <p:attrNameLst>
                                          <p:attrName>style.visibility</p:attrName>
                                        </p:attrNameLst>
                                      </p:cBhvr>
                                      <p:to>
                                        <p:strVal val="visible"/>
                                      </p:to>
                                    </p:set>
                                    <p:animEffect transition="in" filter="fade">
                                      <p:cBhvr>
                                        <p:cTn id="21" dur="1000"/>
                                        <p:tgtEl>
                                          <p:spTgt spid="4">
                                            <p:txEl>
                                              <p:pRg st="3" end="3"/>
                                            </p:txEl>
                                          </p:spTgt>
                                        </p:tgtEl>
                                      </p:cBhvr>
                                    </p:animEffect>
                                    <p:anim calcmode="lin" valueType="num">
                                      <p:cBhvr>
                                        <p:cTn id="22"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
                                            <p:txEl>
                                              <p:pRg st="4" end="4"/>
                                            </p:txEl>
                                          </p:spTgt>
                                        </p:tgtEl>
                                        <p:attrNameLst>
                                          <p:attrName>style.visibility</p:attrName>
                                        </p:attrNameLst>
                                      </p:cBhvr>
                                      <p:to>
                                        <p:strVal val="visible"/>
                                      </p:to>
                                    </p:set>
                                    <p:animEffect transition="in" filter="fade">
                                      <p:cBhvr>
                                        <p:cTn id="28" dur="1000"/>
                                        <p:tgtEl>
                                          <p:spTgt spid="4">
                                            <p:txEl>
                                              <p:pRg st="4" end="4"/>
                                            </p:txEl>
                                          </p:spTgt>
                                        </p:tgtEl>
                                      </p:cBhvr>
                                    </p:animEffect>
                                    <p:anim calcmode="lin" valueType="num">
                                      <p:cBhvr>
                                        <p:cTn id="29"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4" end="4"/>
                                            </p:txEl>
                                          </p:spTgt>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0"/>
                                  </p:stCondLst>
                                  <p:childTnLst>
                                    <p:set>
                                      <p:cBhvr>
                                        <p:cTn id="32" dur="1" fill="hold">
                                          <p:stCondLst>
                                            <p:cond delay="0"/>
                                          </p:stCondLst>
                                        </p:cTn>
                                        <p:tgtEl>
                                          <p:spTgt spid="4">
                                            <p:txEl>
                                              <p:pRg st="5" end="5"/>
                                            </p:txEl>
                                          </p:spTgt>
                                        </p:tgtEl>
                                        <p:attrNameLst>
                                          <p:attrName>style.visibility</p:attrName>
                                        </p:attrNameLst>
                                      </p:cBhvr>
                                      <p:to>
                                        <p:strVal val="visible"/>
                                      </p:to>
                                    </p:set>
                                    <p:animEffect transition="in" filter="fade">
                                      <p:cBhvr>
                                        <p:cTn id="33" dur="1000"/>
                                        <p:tgtEl>
                                          <p:spTgt spid="4">
                                            <p:txEl>
                                              <p:pRg st="5" end="5"/>
                                            </p:txEl>
                                          </p:spTgt>
                                        </p:tgtEl>
                                      </p:cBhvr>
                                    </p:animEffect>
                                    <p:anim calcmode="lin" valueType="num">
                                      <p:cBhvr>
                                        <p:cTn id="34"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35"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nodeType="clickEffect">
                                  <p:stCondLst>
                                    <p:cond delay="0"/>
                                  </p:stCondLst>
                                  <p:childTnLst>
                                    <p:set>
                                      <p:cBhvr>
                                        <p:cTn id="39" dur="1" fill="hold">
                                          <p:stCondLst>
                                            <p:cond delay="0"/>
                                          </p:stCondLst>
                                        </p:cTn>
                                        <p:tgtEl>
                                          <p:spTgt spid="4">
                                            <p:txEl>
                                              <p:pRg st="6" end="6"/>
                                            </p:txEl>
                                          </p:spTgt>
                                        </p:tgtEl>
                                        <p:attrNameLst>
                                          <p:attrName>style.visibility</p:attrName>
                                        </p:attrNameLst>
                                      </p:cBhvr>
                                      <p:to>
                                        <p:strVal val="visible"/>
                                      </p:to>
                                    </p:set>
                                    <p:animEffect transition="in" filter="fade">
                                      <p:cBhvr>
                                        <p:cTn id="40" dur="1000"/>
                                        <p:tgtEl>
                                          <p:spTgt spid="4">
                                            <p:txEl>
                                              <p:pRg st="6" end="6"/>
                                            </p:txEl>
                                          </p:spTgt>
                                        </p:tgtEl>
                                      </p:cBhvr>
                                    </p:animEffect>
                                    <p:anim calcmode="lin" valueType="num">
                                      <p:cBhvr>
                                        <p:cTn id="41"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42" dur="1000" fill="hold"/>
                                        <p:tgtEl>
                                          <p:spTgt spid="4">
                                            <p:txEl>
                                              <p:pRg st="6" end="6"/>
                                            </p:txEl>
                                          </p:spTgt>
                                        </p:tgtEl>
                                        <p:attrNameLst>
                                          <p:attrName>ppt_y</p:attrName>
                                        </p:attrNameLst>
                                      </p:cBhvr>
                                      <p:tavLst>
                                        <p:tav tm="0">
                                          <p:val>
                                            <p:strVal val="#ppt_y+.1"/>
                                          </p:val>
                                        </p:tav>
                                        <p:tav tm="100000">
                                          <p:val>
                                            <p:strVal val="#ppt_y"/>
                                          </p:val>
                                        </p:tav>
                                      </p:tavLst>
                                    </p:anim>
                                  </p:childTnLst>
                                </p:cTn>
                              </p:par>
                              <p:par>
                                <p:cTn id="43" presetID="42" presetClass="entr" presetSubtype="0" fill="hold" nodeType="withEffect">
                                  <p:stCondLst>
                                    <p:cond delay="0"/>
                                  </p:stCondLst>
                                  <p:childTnLst>
                                    <p:set>
                                      <p:cBhvr>
                                        <p:cTn id="44" dur="1" fill="hold">
                                          <p:stCondLst>
                                            <p:cond delay="0"/>
                                          </p:stCondLst>
                                        </p:cTn>
                                        <p:tgtEl>
                                          <p:spTgt spid="5"/>
                                        </p:tgtEl>
                                        <p:attrNameLst>
                                          <p:attrName>style.visibility</p:attrName>
                                        </p:attrNameLst>
                                      </p:cBhvr>
                                      <p:to>
                                        <p:strVal val="visible"/>
                                      </p:to>
                                    </p:set>
                                    <p:animEffect transition="in" filter="fade">
                                      <p:cBhvr>
                                        <p:cTn id="45" dur="1000"/>
                                        <p:tgtEl>
                                          <p:spTgt spid="5"/>
                                        </p:tgtEl>
                                      </p:cBhvr>
                                    </p:animEffect>
                                    <p:anim calcmode="lin" valueType="num">
                                      <p:cBhvr>
                                        <p:cTn id="46" dur="1000" fill="hold"/>
                                        <p:tgtEl>
                                          <p:spTgt spid="5"/>
                                        </p:tgtEl>
                                        <p:attrNameLst>
                                          <p:attrName>ppt_x</p:attrName>
                                        </p:attrNameLst>
                                      </p:cBhvr>
                                      <p:tavLst>
                                        <p:tav tm="0">
                                          <p:val>
                                            <p:strVal val="#ppt_x"/>
                                          </p:val>
                                        </p:tav>
                                        <p:tav tm="100000">
                                          <p:val>
                                            <p:strVal val="#ppt_x"/>
                                          </p:val>
                                        </p:tav>
                                      </p:tavLst>
                                    </p:anim>
                                    <p:anim calcmode="lin" valueType="num">
                                      <p:cBhvr>
                                        <p:cTn id="47"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a:extLst>
              <a:ext uri="{FF2B5EF4-FFF2-40B4-BE49-F238E27FC236}">
                <a16:creationId xmlns:a16="http://schemas.microsoft.com/office/drawing/2014/main" id="{DC5D644F-7C6D-4734-BFC5-BC1532CAC8C0}"/>
              </a:ext>
            </a:extLst>
          </p:cNvPr>
          <p:cNvSpPr txBox="1">
            <a:spLocks noChangeAspect="1"/>
          </p:cNvSpPr>
          <p:nvPr/>
        </p:nvSpPr>
        <p:spPr>
          <a:xfrm>
            <a:off x="230819" y="488272"/>
            <a:ext cx="11798424" cy="6389011"/>
          </a:xfrm>
          <a:prstGeom prst="rect">
            <a:avLst/>
          </a:prstGeom>
          <a:noFill/>
        </p:spPr>
        <p:txBody>
          <a:bodyPr wrap="square" lIns="180000" tIns="180000" rIns="180000" bIns="180000" rtlCol="0">
            <a:spAutoFit/>
          </a:bodyPr>
          <a:lstStyle/>
          <a:p>
            <a:pPr defTabSz="360000">
              <a:lnSpc>
                <a:spcPct val="150000"/>
              </a:lnSpc>
            </a:pPr>
            <a:endParaRPr lang="de-DE" sz="2400" dirty="0">
              <a:latin typeface="Arial" panose="020B0604020202020204" pitchFamily="34" charset="0"/>
              <a:cs typeface="Arial" panose="020B0604020202020204" pitchFamily="34" charset="0"/>
            </a:endParaRPr>
          </a:p>
          <a:p>
            <a:pPr defTabSz="360000">
              <a:lnSpc>
                <a:spcPct val="150000"/>
              </a:lnSpc>
            </a:pPr>
            <a:endParaRPr lang="de-DE" sz="2400" dirty="0">
              <a:latin typeface="Arial" panose="020B0604020202020204" pitchFamily="34" charset="0"/>
              <a:cs typeface="Arial" panose="020B0604020202020204" pitchFamily="34" charset="0"/>
            </a:endParaRPr>
          </a:p>
          <a:p>
            <a:pPr defTabSz="360000">
              <a:lnSpc>
                <a:spcPct val="150000"/>
              </a:lnSpc>
            </a:pPr>
            <a:endParaRPr lang="de-DE" sz="2400" dirty="0">
              <a:latin typeface="Arial" panose="020B0604020202020204" pitchFamily="34" charset="0"/>
              <a:cs typeface="Arial" panose="020B0604020202020204" pitchFamily="34" charset="0"/>
            </a:endParaRPr>
          </a:p>
          <a:p>
            <a:pPr defTabSz="360000">
              <a:lnSpc>
                <a:spcPct val="150000"/>
              </a:lnSpc>
            </a:pPr>
            <a:endParaRPr lang="de-DE" sz="2400" dirty="0">
              <a:latin typeface="Arial" panose="020B0604020202020204" pitchFamily="34" charset="0"/>
              <a:cs typeface="Arial" panose="020B0604020202020204" pitchFamily="34" charset="0"/>
            </a:endParaRPr>
          </a:p>
          <a:p>
            <a:pPr defTabSz="360000">
              <a:lnSpc>
                <a:spcPct val="150000"/>
              </a:lnSpc>
            </a:pPr>
            <a:endParaRPr lang="de-DE" sz="2400" dirty="0">
              <a:latin typeface="Arial" panose="020B0604020202020204" pitchFamily="34" charset="0"/>
              <a:cs typeface="Arial" panose="020B0604020202020204" pitchFamily="34" charset="0"/>
            </a:endParaRPr>
          </a:p>
          <a:p>
            <a:pPr defTabSz="360000">
              <a:lnSpc>
                <a:spcPct val="150000"/>
              </a:lnSpc>
            </a:pPr>
            <a:endParaRPr lang="de-DE" sz="2400" dirty="0">
              <a:latin typeface="Arial" panose="020B0604020202020204" pitchFamily="34" charset="0"/>
              <a:cs typeface="Arial" panose="020B0604020202020204" pitchFamily="34" charset="0"/>
            </a:endParaRPr>
          </a:p>
          <a:p>
            <a:pPr defTabSz="360000">
              <a:lnSpc>
                <a:spcPct val="150000"/>
              </a:lnSpc>
            </a:pPr>
            <a:endParaRPr lang="de-DE" sz="2400" dirty="0">
              <a:latin typeface="Arial" panose="020B0604020202020204" pitchFamily="34" charset="0"/>
              <a:cs typeface="Arial" panose="020B0604020202020204" pitchFamily="34" charset="0"/>
            </a:endParaRPr>
          </a:p>
          <a:p>
            <a:pPr defTabSz="360000">
              <a:lnSpc>
                <a:spcPct val="150000"/>
              </a:lnSpc>
            </a:pPr>
            <a:endParaRPr lang="de-DE" sz="2400" dirty="0">
              <a:latin typeface="Arial" panose="020B0604020202020204" pitchFamily="34" charset="0"/>
              <a:cs typeface="Arial" panose="020B0604020202020204" pitchFamily="34" charset="0"/>
            </a:endParaRPr>
          </a:p>
          <a:p>
            <a:pPr defTabSz="360000">
              <a:lnSpc>
                <a:spcPct val="150000"/>
              </a:lnSpc>
            </a:pPr>
            <a:endParaRPr lang="de-DE" sz="2400" dirty="0">
              <a:latin typeface="Arial" panose="020B0604020202020204" pitchFamily="34" charset="0"/>
              <a:cs typeface="Arial" panose="020B0604020202020204" pitchFamily="34" charset="0"/>
            </a:endParaRPr>
          </a:p>
          <a:p>
            <a:pPr defTabSz="360000">
              <a:lnSpc>
                <a:spcPct val="150000"/>
              </a:lnSpc>
            </a:pPr>
            <a:endParaRPr lang="de-DE" sz="2400" dirty="0">
              <a:latin typeface="Arial" panose="020B0604020202020204" pitchFamily="34" charset="0"/>
              <a:cs typeface="Arial" panose="020B0604020202020204" pitchFamily="34" charset="0"/>
            </a:endParaRPr>
          </a:p>
          <a:p>
            <a:pPr defTabSz="360000">
              <a:lnSpc>
                <a:spcPct val="150000"/>
              </a:lnSpc>
            </a:pPr>
            <a:endParaRPr lang="de-DE" sz="2400" dirty="0">
              <a:latin typeface="Arial" panose="020B0604020202020204" pitchFamily="34" charset="0"/>
              <a:cs typeface="Arial" panose="020B0604020202020204" pitchFamily="34" charset="0"/>
            </a:endParaRPr>
          </a:p>
        </p:txBody>
      </p:sp>
      <p:sp>
        <p:nvSpPr>
          <p:cNvPr id="2" name="Foliennummernplatzhalter 1">
            <a:extLst>
              <a:ext uri="{FF2B5EF4-FFF2-40B4-BE49-F238E27FC236}">
                <a16:creationId xmlns:a16="http://schemas.microsoft.com/office/drawing/2014/main" id="{C3D4600E-518E-4C1B-918C-01DBC1B06FC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7F1312-9C82-49F0-935A-9B306C774647}"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de-DE"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cxnSp>
        <p:nvCxnSpPr>
          <p:cNvPr id="5" name="Gerade Verbindung mit Pfeil 4">
            <a:extLst>
              <a:ext uri="{FF2B5EF4-FFF2-40B4-BE49-F238E27FC236}">
                <a16:creationId xmlns:a16="http://schemas.microsoft.com/office/drawing/2014/main" id="{B4725C13-5FEF-40FD-9822-0956CF5C45C0}"/>
              </a:ext>
            </a:extLst>
          </p:cNvPr>
          <p:cNvCxnSpPr>
            <a:cxnSpLocks/>
          </p:cNvCxnSpPr>
          <p:nvPr/>
        </p:nvCxnSpPr>
        <p:spPr>
          <a:xfrm>
            <a:off x="6096000" y="142470"/>
            <a:ext cx="0" cy="270000"/>
          </a:xfrm>
          <a:prstGeom prst="straightConnector1">
            <a:avLst/>
          </a:prstGeom>
          <a:ln w="38100">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6" name="Gerade Verbindung mit Pfeil 5">
            <a:extLst>
              <a:ext uri="{FF2B5EF4-FFF2-40B4-BE49-F238E27FC236}">
                <a16:creationId xmlns:a16="http://schemas.microsoft.com/office/drawing/2014/main" id="{32F96B7B-424F-4CB8-A75B-D7575B73E1FE}"/>
              </a:ext>
            </a:extLst>
          </p:cNvPr>
          <p:cNvCxnSpPr>
            <a:cxnSpLocks/>
          </p:cNvCxnSpPr>
          <p:nvPr/>
        </p:nvCxnSpPr>
        <p:spPr>
          <a:xfrm flipH="1">
            <a:off x="3206346" y="395119"/>
            <a:ext cx="2880000" cy="27000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 name="Gerade Verbindung mit Pfeil 7">
            <a:extLst>
              <a:ext uri="{FF2B5EF4-FFF2-40B4-BE49-F238E27FC236}">
                <a16:creationId xmlns:a16="http://schemas.microsoft.com/office/drawing/2014/main" id="{BBCD1605-0BB4-4CC4-8D7C-8BAB15EE275C}"/>
              </a:ext>
            </a:extLst>
          </p:cNvPr>
          <p:cNvCxnSpPr>
            <a:cxnSpLocks/>
          </p:cNvCxnSpPr>
          <p:nvPr/>
        </p:nvCxnSpPr>
        <p:spPr>
          <a:xfrm>
            <a:off x="6086346" y="394488"/>
            <a:ext cx="2880000" cy="27000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0" name="Textfeld 9">
            <a:extLst>
              <a:ext uri="{FF2B5EF4-FFF2-40B4-BE49-F238E27FC236}">
                <a16:creationId xmlns:a16="http://schemas.microsoft.com/office/drawing/2014/main" id="{25870E94-946A-40D9-8E42-5CD2A8E974DA}"/>
              </a:ext>
            </a:extLst>
          </p:cNvPr>
          <p:cNvSpPr txBox="1"/>
          <p:nvPr/>
        </p:nvSpPr>
        <p:spPr>
          <a:xfrm>
            <a:off x="559294" y="758273"/>
            <a:ext cx="5313188" cy="4911008"/>
          </a:xfrm>
          <a:prstGeom prst="rect">
            <a:avLst/>
          </a:prstGeom>
          <a:noFill/>
        </p:spPr>
        <p:txBody>
          <a:bodyPr wrap="square" lIns="0" tIns="0" rIns="0" bIns="0" rtlCol="0">
            <a:noAutofit/>
          </a:bodyPr>
          <a:lstStyle/>
          <a:p>
            <a:pPr marL="0" marR="0" lvl="0" indent="0" algn="l" defTabSz="360000" rtl="0" eaLnBrk="1" fontAlgn="auto" latinLnBrk="0" hangingPunct="1">
              <a:lnSpc>
                <a:spcPct val="150000"/>
              </a:lnSpc>
              <a:spcBef>
                <a:spcPts val="0"/>
              </a:spcBef>
              <a:spcAft>
                <a:spcPts val="0"/>
              </a:spcAft>
              <a:buClrTx/>
              <a:buSzTx/>
              <a:buFontTx/>
              <a:buNone/>
              <a:tabLst/>
              <a:defRPr/>
            </a:pPr>
            <a:r>
              <a:rPr lang="de-DE" sz="2400" u="sng" dirty="0">
                <a:solidFill>
                  <a:prstClr val="black"/>
                </a:solidFill>
                <a:latin typeface="Arial" panose="020B0604020202020204" pitchFamily="34" charset="0"/>
                <a:cs typeface="Arial" panose="020B0604020202020204" pitchFamily="34" charset="0"/>
              </a:rPr>
              <a:t>I</a:t>
            </a:r>
            <a:r>
              <a:rPr kumimoji="0" lang="de-DE" sz="2400" b="0" i="0" u="sng"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.d.R.</a:t>
            </a:r>
            <a:r>
              <a:rPr kumimoji="0" lang="de-DE" sz="2400" b="0" i="0" u="sng" strike="noStrike" kern="1200" cap="none" spc="0" normalizeH="0" noProof="0" dirty="0">
                <a:ln>
                  <a:noFill/>
                </a:ln>
                <a:solidFill>
                  <a:prstClr val="black"/>
                </a:solidFill>
                <a:effectLst/>
                <a:uLnTx/>
                <a:uFillTx/>
                <a:latin typeface="Arial" panose="020B0604020202020204" pitchFamily="34" charset="0"/>
                <a:cs typeface="Arial" panose="020B0604020202020204" pitchFamily="34" charset="0"/>
              </a:rPr>
              <a:t> </a:t>
            </a:r>
            <a:r>
              <a:rPr lang="de-DE" sz="2400" u="sng" dirty="0">
                <a:solidFill>
                  <a:prstClr val="black"/>
                </a:solidFill>
                <a:latin typeface="Arial" panose="020B0604020202020204" pitchFamily="34" charset="0"/>
                <a:cs typeface="Arial" panose="020B0604020202020204" pitchFamily="34" charset="0"/>
              </a:rPr>
              <a:t>Suspendierung durch VG unnötig wegen § 80 I VwGO</a:t>
            </a:r>
            <a:r>
              <a:rPr lang="de-DE" sz="2400" dirty="0">
                <a:solidFill>
                  <a:prstClr val="black"/>
                </a:solidFill>
                <a:latin typeface="Arial" panose="020B0604020202020204" pitchFamily="34" charset="0"/>
                <a:cs typeface="Arial" panose="020B0604020202020204" pitchFamily="34" charset="0"/>
              </a:rPr>
              <a:t>:</a:t>
            </a:r>
          </a:p>
          <a:p>
            <a:pPr lvl="0" defTabSz="360000">
              <a:lnSpc>
                <a:spcPct val="150000"/>
              </a:lnSpc>
              <a:defRPr/>
            </a:pPr>
            <a:r>
              <a:rPr lang="de-DE" sz="2400" dirty="0">
                <a:solidFill>
                  <a:prstClr val="black"/>
                </a:solidFill>
                <a:latin typeface="Arial" panose="020B0604020202020204" pitchFamily="34" charset="0"/>
                <a:cs typeface="Arial" panose="020B0604020202020204" pitchFamily="34" charset="0"/>
              </a:rPr>
              <a:t>„</a:t>
            </a:r>
            <a:r>
              <a:rPr lang="de-DE" sz="2400" i="1" dirty="0">
                <a:solidFill>
                  <a:prstClr val="black"/>
                </a:solidFill>
                <a:latin typeface="Arial" panose="020B0604020202020204" pitchFamily="34" charset="0"/>
                <a:cs typeface="Arial" panose="020B0604020202020204" pitchFamily="34" charset="0"/>
              </a:rPr>
              <a:t>Widerspruch und Anfechtungsklage haben aufschiebende Wirkung.</a:t>
            </a:r>
            <a:r>
              <a:rPr lang="de-DE" sz="2400" dirty="0">
                <a:solidFill>
                  <a:prstClr val="black"/>
                </a:solidFill>
                <a:latin typeface="Arial" panose="020B0604020202020204" pitchFamily="34" charset="0"/>
                <a:cs typeface="Arial" panose="020B0604020202020204" pitchFamily="34" charset="0"/>
              </a:rPr>
              <a:t>“ </a:t>
            </a:r>
            <a:endPar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1" name="Textfeld 10">
            <a:extLst>
              <a:ext uri="{FF2B5EF4-FFF2-40B4-BE49-F238E27FC236}">
                <a16:creationId xmlns:a16="http://schemas.microsoft.com/office/drawing/2014/main" id="{F5408ED9-ABEB-4FF1-8C2A-CD9A2EE553BE}"/>
              </a:ext>
            </a:extLst>
          </p:cNvPr>
          <p:cNvSpPr txBox="1"/>
          <p:nvPr/>
        </p:nvSpPr>
        <p:spPr>
          <a:xfrm>
            <a:off x="6319519" y="758273"/>
            <a:ext cx="5532169" cy="1132672"/>
          </a:xfrm>
          <a:prstGeom prst="rect">
            <a:avLst/>
          </a:prstGeom>
          <a:noFill/>
        </p:spPr>
        <p:txBody>
          <a:bodyPr wrap="square" lIns="0" tIns="0" rIns="0" bIns="0" rtlCol="0">
            <a:noAutofit/>
          </a:bodyPr>
          <a:lstStyle/>
          <a:p>
            <a:pPr marL="0" marR="0" lvl="0" indent="0" algn="l" defTabSz="360000" rtl="0" eaLnBrk="1" fontAlgn="auto" latinLnBrk="0" hangingPunct="1">
              <a:lnSpc>
                <a:spcPct val="150000"/>
              </a:lnSpc>
              <a:spcBef>
                <a:spcPts val="0"/>
              </a:spcBef>
              <a:spcAft>
                <a:spcPts val="0"/>
              </a:spcAft>
              <a:buClrTx/>
              <a:buSzTx/>
              <a:buFontTx/>
              <a:buNone/>
              <a:tabLst/>
              <a:defRPr/>
            </a:pPr>
            <a:r>
              <a:rPr kumimoji="0" lang="de-DE" sz="2400" b="0"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Außer Fall von § 80</a:t>
            </a:r>
            <a:r>
              <a:rPr kumimoji="0" lang="de-DE" sz="2400" b="0" i="0" u="sng" strike="noStrike" kern="1200" cap="none" spc="0" normalizeH="0" noProof="0" dirty="0">
                <a:ln>
                  <a:noFill/>
                </a:ln>
                <a:solidFill>
                  <a:prstClr val="black"/>
                </a:solidFill>
                <a:effectLst/>
                <a:uLnTx/>
                <a:uFillTx/>
                <a:latin typeface="Arial" panose="020B0604020202020204" pitchFamily="34" charset="0"/>
                <a:ea typeface="+mn-ea"/>
                <a:cs typeface="Arial" panose="020B0604020202020204" pitchFamily="34" charset="0"/>
              </a:rPr>
              <a:t> II VwGO, d.h. Entfallen der </a:t>
            </a:r>
            <a:r>
              <a:rPr kumimoji="0" lang="de-DE" sz="2400" b="0" i="0" u="sng" strike="noStrike" kern="1200" cap="none" spc="0" normalizeH="0" noProof="0" dirty="0" err="1">
                <a:ln>
                  <a:noFill/>
                </a:ln>
                <a:solidFill>
                  <a:prstClr val="black"/>
                </a:solidFill>
                <a:effectLst/>
                <a:uLnTx/>
                <a:uFillTx/>
                <a:latin typeface="Arial" panose="020B0604020202020204" pitchFamily="34" charset="0"/>
                <a:ea typeface="+mn-ea"/>
                <a:cs typeface="Arial" panose="020B0604020202020204" pitchFamily="34" charset="0"/>
              </a:rPr>
              <a:t>aufschieb</a:t>
            </a:r>
            <a:r>
              <a:rPr lang="de-DE" sz="2400" u="sng" dirty="0">
                <a:solidFill>
                  <a:prstClr val="black"/>
                </a:solidFill>
                <a:latin typeface="Arial" panose="020B0604020202020204" pitchFamily="34" charset="0"/>
                <a:cs typeface="Arial" panose="020B0604020202020204" pitchFamily="34" charset="0"/>
              </a:rPr>
              <a:t>enden</a:t>
            </a:r>
            <a:r>
              <a:rPr kumimoji="0" lang="de-DE" sz="2400" b="0" i="0" u="sng" strike="noStrike" kern="1200" cap="none" spc="0" normalizeH="0" noProof="0" dirty="0">
                <a:ln>
                  <a:noFill/>
                </a:ln>
                <a:solidFill>
                  <a:prstClr val="black"/>
                </a:solidFill>
                <a:effectLst/>
                <a:uLnTx/>
                <a:uFillTx/>
                <a:latin typeface="Arial" panose="020B0604020202020204" pitchFamily="34" charset="0"/>
                <a:ea typeface="+mn-ea"/>
                <a:cs typeface="Arial" panose="020B0604020202020204" pitchFamily="34" charset="0"/>
              </a:rPr>
              <a:t> Wirkung</a:t>
            </a:r>
            <a:endPar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cxnSp>
        <p:nvCxnSpPr>
          <p:cNvPr id="12" name="Gerade Verbindung mit Pfeil 11">
            <a:extLst>
              <a:ext uri="{FF2B5EF4-FFF2-40B4-BE49-F238E27FC236}">
                <a16:creationId xmlns:a16="http://schemas.microsoft.com/office/drawing/2014/main" id="{3CDFDE2E-AFAA-40BE-A061-0903A5B9A212}"/>
              </a:ext>
            </a:extLst>
          </p:cNvPr>
          <p:cNvCxnSpPr>
            <a:cxnSpLocks/>
          </p:cNvCxnSpPr>
          <p:nvPr/>
        </p:nvCxnSpPr>
        <p:spPr>
          <a:xfrm flipH="1">
            <a:off x="7546413" y="1804057"/>
            <a:ext cx="1440000" cy="18000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 name="Gerade Verbindung mit Pfeil 12">
            <a:extLst>
              <a:ext uri="{FF2B5EF4-FFF2-40B4-BE49-F238E27FC236}">
                <a16:creationId xmlns:a16="http://schemas.microsoft.com/office/drawing/2014/main" id="{498535DB-3F06-4391-AAF1-31AE5CF056FF}"/>
              </a:ext>
            </a:extLst>
          </p:cNvPr>
          <p:cNvCxnSpPr>
            <a:cxnSpLocks/>
          </p:cNvCxnSpPr>
          <p:nvPr/>
        </p:nvCxnSpPr>
        <p:spPr>
          <a:xfrm>
            <a:off x="8972087" y="1803426"/>
            <a:ext cx="1440000" cy="18000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4" name="Textfeld 13">
            <a:extLst>
              <a:ext uri="{FF2B5EF4-FFF2-40B4-BE49-F238E27FC236}">
                <a16:creationId xmlns:a16="http://schemas.microsoft.com/office/drawing/2014/main" id="{4466F321-D3D0-4A69-A720-0508DA991AC6}"/>
              </a:ext>
            </a:extLst>
          </p:cNvPr>
          <p:cNvSpPr txBox="1"/>
          <p:nvPr/>
        </p:nvSpPr>
        <p:spPr>
          <a:xfrm>
            <a:off x="6319519" y="1859185"/>
            <a:ext cx="2453788" cy="3810095"/>
          </a:xfrm>
          <a:prstGeom prst="rect">
            <a:avLst/>
          </a:prstGeom>
          <a:noFill/>
        </p:spPr>
        <p:txBody>
          <a:bodyPr wrap="square" lIns="0" tIns="0" rIns="0" bIns="0" rtlCol="0">
            <a:noAutofit/>
          </a:bodyPr>
          <a:lstStyle/>
          <a:p>
            <a:pPr marL="0" marR="0" lvl="0" indent="0" algn="l" defTabSz="360000" rtl="0" eaLnBrk="1" fontAlgn="auto" latinLnBrk="0" hangingPunct="1">
              <a:lnSpc>
                <a:spcPct val="150000"/>
              </a:lnSpc>
              <a:spcBef>
                <a:spcPts val="0"/>
              </a:spcBef>
              <a:spcAft>
                <a:spcPts val="0"/>
              </a:spcAft>
              <a:buClrTx/>
              <a:buSzTx/>
              <a:buFontTx/>
              <a:buNone/>
              <a:tabLst/>
              <a:defRPr/>
            </a:pPr>
            <a:r>
              <a:rPr kumimoji="0" lang="de-DE" sz="2400" b="0"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Nr.</a:t>
            </a:r>
            <a:r>
              <a:rPr kumimoji="0" lang="de-DE" sz="2400" b="0" i="0" u="sng" strike="noStrike" kern="1200" cap="none" spc="0" normalizeH="0" noProof="0" dirty="0">
                <a:ln>
                  <a:noFill/>
                </a:ln>
                <a:solidFill>
                  <a:prstClr val="black"/>
                </a:solidFill>
                <a:effectLst/>
                <a:uLnTx/>
                <a:uFillTx/>
                <a:latin typeface="Arial" panose="020B0604020202020204" pitchFamily="34" charset="0"/>
                <a:ea typeface="+mn-ea"/>
                <a:cs typeface="Arial" panose="020B0604020202020204" pitchFamily="34" charset="0"/>
              </a:rPr>
              <a:t> 1 – 3a:</a:t>
            </a:r>
          </a:p>
          <a:p>
            <a:pPr marL="0" marR="0" lvl="0" indent="0" algn="l" defTabSz="360000" rtl="0" eaLnBrk="1" fontAlgn="auto" latinLnBrk="0" hangingPunct="1">
              <a:lnSpc>
                <a:spcPct val="150000"/>
              </a:lnSpc>
              <a:spcBef>
                <a:spcPts val="0"/>
              </a:spcBef>
              <a:spcAft>
                <a:spcPts val="0"/>
              </a:spcAft>
              <a:buClrTx/>
              <a:buSzTx/>
              <a:buFontTx/>
              <a:buNone/>
              <a:tabLst/>
              <a:defRPr/>
            </a:pPr>
            <a:r>
              <a:rPr kumimoji="0" lang="de-DE" sz="2400" b="0" i="0" strike="noStrike" kern="1200" cap="none" spc="0" normalizeH="0" noProof="0" dirty="0">
                <a:ln>
                  <a:noFill/>
                </a:ln>
                <a:solidFill>
                  <a:prstClr val="black"/>
                </a:solidFill>
                <a:effectLst/>
                <a:uLnTx/>
                <a:uFillTx/>
                <a:latin typeface="Arial" panose="020B0604020202020204" pitchFamily="34" charset="0"/>
                <a:ea typeface="+mn-ea"/>
                <a:cs typeface="Arial" panose="020B0604020202020204" pitchFamily="34" charset="0"/>
              </a:rPr>
              <a:t>kraft Gesetzes</a:t>
            </a:r>
          </a:p>
          <a:p>
            <a:pPr marL="0" marR="0" lvl="0" indent="0" algn="l" defTabSz="360000" rtl="0" eaLnBrk="1" fontAlgn="auto" latinLnBrk="0" hangingPunct="1">
              <a:lnSpc>
                <a:spcPct val="150000"/>
              </a:lnSpc>
              <a:spcBef>
                <a:spcPts val="0"/>
              </a:spcBef>
              <a:spcAft>
                <a:spcPts val="0"/>
              </a:spcAft>
              <a:buClrTx/>
              <a:buSzTx/>
              <a:buFontTx/>
              <a:buNone/>
              <a:tabLst/>
              <a:defRPr/>
            </a:pPr>
            <a:endParaRPr lang="de-DE" sz="2400" baseline="0" dirty="0">
              <a:solidFill>
                <a:prstClr val="black"/>
              </a:solidFill>
              <a:latin typeface="Arial" panose="020B0604020202020204" pitchFamily="34" charset="0"/>
              <a:cs typeface="Arial" panose="020B0604020202020204" pitchFamily="34" charset="0"/>
            </a:endParaRPr>
          </a:p>
          <a:p>
            <a:pPr marL="0" marR="0" lvl="0" indent="0" algn="l" defTabSz="360000" rtl="0" eaLnBrk="1" fontAlgn="auto" latinLnBrk="0" hangingPunct="1">
              <a:lnSpc>
                <a:spcPct val="150000"/>
              </a:lnSpc>
              <a:spcBef>
                <a:spcPts val="0"/>
              </a:spcBef>
              <a:spcAft>
                <a:spcPts val="0"/>
              </a:spcAft>
              <a:buClrTx/>
              <a:buSzTx/>
              <a:buFontTx/>
              <a:buNone/>
              <a:tabLst/>
              <a:defRPr/>
            </a:pPr>
            <a:endParaRPr kumimoji="0" lang="de-DE" sz="2400" b="0" i="0" strike="noStrike" kern="1200" cap="none" spc="0" normalizeH="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360000" rtl="0" eaLnBrk="1" fontAlgn="auto" latinLnBrk="0" hangingPunct="1">
              <a:lnSpc>
                <a:spcPct val="150000"/>
              </a:lnSpc>
              <a:spcBef>
                <a:spcPts val="0"/>
              </a:spcBef>
              <a:spcAft>
                <a:spcPts val="0"/>
              </a:spcAft>
              <a:buClrTx/>
              <a:buSzTx/>
              <a:buFontTx/>
              <a:buNone/>
              <a:tabLst/>
              <a:defRPr/>
            </a:pPr>
            <a:endParaRPr kumimoji="0" lang="de-DE" sz="2400" b="0" i="0"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360000" rtl="0" eaLnBrk="1" fontAlgn="auto" latinLnBrk="0" hangingPunct="1">
              <a:lnSpc>
                <a:spcPct val="150000"/>
              </a:lnSpc>
              <a:spcBef>
                <a:spcPts val="0"/>
              </a:spcBef>
              <a:spcAft>
                <a:spcPts val="0"/>
              </a:spcAft>
              <a:buClrTx/>
              <a:buSzTx/>
              <a:buFontTx/>
              <a:buNone/>
              <a:tabLst/>
              <a:defRPr/>
            </a:pPr>
            <a:r>
              <a:rPr lang="de-DE" sz="2400" dirty="0">
                <a:solidFill>
                  <a:prstClr val="black"/>
                </a:solidFill>
                <a:latin typeface="Arial" panose="020B0604020202020204" pitchFamily="34" charset="0"/>
                <a:cs typeface="Arial" panose="020B0604020202020204" pitchFamily="34" charset="0"/>
              </a:rPr>
              <a:t>„</a:t>
            </a:r>
            <a:r>
              <a:rPr lang="de-DE" sz="2400" i="1" dirty="0">
                <a:solidFill>
                  <a:prstClr val="black"/>
                </a:solidFill>
                <a:latin typeface="Arial" panose="020B0604020202020204" pitchFamily="34" charset="0"/>
                <a:cs typeface="Arial" panose="020B0604020202020204" pitchFamily="34" charset="0"/>
              </a:rPr>
              <a:t>Anordnung</a:t>
            </a:r>
            <a:r>
              <a:rPr lang="de-DE" sz="2400" dirty="0">
                <a:solidFill>
                  <a:prstClr val="black"/>
                </a:solidFill>
                <a:latin typeface="Arial" panose="020B0604020202020204" pitchFamily="34" charset="0"/>
                <a:cs typeface="Arial" panose="020B0604020202020204" pitchFamily="34" charset="0"/>
              </a:rPr>
              <a:t>“ der a. W. durch VG</a:t>
            </a:r>
            <a:endParaRPr kumimoji="0" lang="de-DE" sz="2400" b="0" i="0"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5" name="Textfeld 14">
            <a:extLst>
              <a:ext uri="{FF2B5EF4-FFF2-40B4-BE49-F238E27FC236}">
                <a16:creationId xmlns:a16="http://schemas.microsoft.com/office/drawing/2014/main" id="{0638F2E0-063F-45E0-BA0C-4C003792BAF0}"/>
              </a:ext>
            </a:extLst>
          </p:cNvPr>
          <p:cNvSpPr txBox="1"/>
          <p:nvPr/>
        </p:nvSpPr>
        <p:spPr>
          <a:xfrm>
            <a:off x="8986413" y="1859185"/>
            <a:ext cx="3064055" cy="3810095"/>
          </a:xfrm>
          <a:prstGeom prst="rect">
            <a:avLst/>
          </a:prstGeom>
          <a:noFill/>
        </p:spPr>
        <p:txBody>
          <a:bodyPr wrap="square" lIns="0" tIns="0" rIns="0" bIns="0" rtlCol="0">
            <a:noAutofit/>
          </a:bodyPr>
          <a:lstStyle/>
          <a:p>
            <a:pPr marL="0" marR="0" lvl="0" indent="0" algn="l" defTabSz="360000" rtl="0" eaLnBrk="1" fontAlgn="auto" latinLnBrk="0" hangingPunct="1">
              <a:lnSpc>
                <a:spcPct val="150000"/>
              </a:lnSpc>
              <a:spcBef>
                <a:spcPts val="0"/>
              </a:spcBef>
              <a:spcAft>
                <a:spcPts val="0"/>
              </a:spcAft>
              <a:buClrTx/>
              <a:buSzTx/>
              <a:buFontTx/>
              <a:buNone/>
              <a:tabLst/>
              <a:defRPr/>
            </a:pPr>
            <a:r>
              <a:rPr kumimoji="0" lang="de-DE" sz="2400" b="0"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Nr.</a:t>
            </a:r>
            <a:r>
              <a:rPr kumimoji="0" lang="de-DE" sz="2400" b="0" i="0" u="sng" strike="noStrike" kern="1200" cap="none" spc="0" normalizeH="0" noProof="0" dirty="0">
                <a:ln>
                  <a:noFill/>
                </a:ln>
                <a:solidFill>
                  <a:prstClr val="black"/>
                </a:solidFill>
                <a:effectLst/>
                <a:uLnTx/>
                <a:uFillTx/>
                <a:latin typeface="Arial" panose="020B0604020202020204" pitchFamily="34" charset="0"/>
                <a:ea typeface="+mn-ea"/>
                <a:cs typeface="Arial" panose="020B0604020202020204" pitchFamily="34" charset="0"/>
              </a:rPr>
              <a:t> 4:</a:t>
            </a:r>
          </a:p>
          <a:p>
            <a:pPr marL="0" marR="0" lvl="0" indent="0" algn="l" defTabSz="360000" rtl="0" eaLnBrk="1" fontAlgn="auto" latinLnBrk="0" hangingPunct="1">
              <a:lnSpc>
                <a:spcPct val="150000"/>
              </a:lnSpc>
              <a:spcBef>
                <a:spcPts val="0"/>
              </a:spcBef>
              <a:spcAft>
                <a:spcPts val="0"/>
              </a:spcAft>
              <a:buClrTx/>
              <a:buSzTx/>
              <a:buFontTx/>
              <a:buNone/>
              <a:tabLst/>
              <a:defRPr/>
            </a:pPr>
            <a:r>
              <a:rPr kumimoji="0" lang="de-DE" sz="2400" b="0" i="0" strike="noStrike" kern="1200" cap="none" spc="0" normalizeH="0" noProof="0" dirty="0">
                <a:ln>
                  <a:noFill/>
                </a:ln>
                <a:solidFill>
                  <a:prstClr val="black"/>
                </a:solidFill>
                <a:effectLst/>
                <a:uLnTx/>
                <a:uFillTx/>
                <a:latin typeface="Arial" panose="020B0604020202020204" pitchFamily="34" charset="0"/>
                <a:ea typeface="+mn-ea"/>
                <a:cs typeface="Arial" panose="020B0604020202020204" pitchFamily="34" charset="0"/>
              </a:rPr>
              <a:t>kraft Anordnung der sofortigen Vollziehung durch die Behörde</a:t>
            </a:r>
          </a:p>
          <a:p>
            <a:pPr marL="0" marR="0" lvl="0" indent="0" algn="l" defTabSz="360000" rtl="0" eaLnBrk="1" fontAlgn="auto" latinLnBrk="0" hangingPunct="1">
              <a:lnSpc>
                <a:spcPct val="150000"/>
              </a:lnSpc>
              <a:spcBef>
                <a:spcPts val="0"/>
              </a:spcBef>
              <a:spcAft>
                <a:spcPts val="0"/>
              </a:spcAft>
              <a:buClrTx/>
              <a:buSzTx/>
              <a:buFontTx/>
              <a:buNone/>
              <a:tabLst/>
              <a:defRPr/>
            </a:pPr>
            <a:endParaRPr kumimoji="0" lang="de-DE" sz="2400" b="0" i="0" strike="noStrike" kern="1200" cap="none" spc="0" normalizeH="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360000" rtl="0" eaLnBrk="1" fontAlgn="auto" latinLnBrk="0" hangingPunct="1">
              <a:lnSpc>
                <a:spcPct val="150000"/>
              </a:lnSpc>
              <a:spcBef>
                <a:spcPts val="0"/>
              </a:spcBef>
              <a:spcAft>
                <a:spcPts val="0"/>
              </a:spcAft>
              <a:buClrTx/>
              <a:buSzTx/>
              <a:buFontTx/>
              <a:buNone/>
              <a:tabLst/>
              <a:defRPr/>
            </a:pPr>
            <a:r>
              <a:rPr lang="de-DE" sz="2400" baseline="0" dirty="0">
                <a:solidFill>
                  <a:prstClr val="black"/>
                </a:solidFill>
                <a:latin typeface="Arial" panose="020B0604020202020204" pitchFamily="34" charset="0"/>
                <a:cs typeface="Arial" panose="020B0604020202020204" pitchFamily="34" charset="0"/>
              </a:rPr>
              <a:t>„</a:t>
            </a:r>
            <a:r>
              <a:rPr lang="de-DE" sz="2400" i="1" baseline="0" dirty="0">
                <a:solidFill>
                  <a:prstClr val="black"/>
                </a:solidFill>
                <a:latin typeface="Arial" panose="020B0604020202020204" pitchFamily="34" charset="0"/>
                <a:cs typeface="Arial" panose="020B0604020202020204" pitchFamily="34" charset="0"/>
              </a:rPr>
              <a:t>Wiederherstellung</a:t>
            </a:r>
            <a:r>
              <a:rPr lang="de-DE" sz="2400" baseline="0" dirty="0">
                <a:solidFill>
                  <a:prstClr val="black"/>
                </a:solidFill>
                <a:latin typeface="Arial" panose="020B0604020202020204" pitchFamily="34" charset="0"/>
                <a:cs typeface="Arial" panose="020B0604020202020204" pitchFamily="34" charset="0"/>
              </a:rPr>
              <a:t>“</a:t>
            </a:r>
            <a:r>
              <a:rPr lang="de-DE" sz="2400" dirty="0">
                <a:solidFill>
                  <a:prstClr val="black"/>
                </a:solidFill>
                <a:latin typeface="Arial" panose="020B0604020202020204" pitchFamily="34" charset="0"/>
                <a:cs typeface="Arial" panose="020B0604020202020204" pitchFamily="34" charset="0"/>
              </a:rPr>
              <a:t> der a. W. durch VG</a:t>
            </a:r>
            <a:endParaRPr lang="de-DE" sz="2400" baseline="0" dirty="0">
              <a:solidFill>
                <a:prstClr val="black"/>
              </a:solidFill>
              <a:latin typeface="Arial" panose="020B0604020202020204" pitchFamily="34" charset="0"/>
              <a:cs typeface="Arial" panose="020B0604020202020204" pitchFamily="34" charset="0"/>
            </a:endParaRPr>
          </a:p>
        </p:txBody>
      </p:sp>
      <p:cxnSp>
        <p:nvCxnSpPr>
          <p:cNvPr id="21" name="Gerade Verbindung mit Pfeil 20">
            <a:extLst>
              <a:ext uri="{FF2B5EF4-FFF2-40B4-BE49-F238E27FC236}">
                <a16:creationId xmlns:a16="http://schemas.microsoft.com/office/drawing/2014/main" id="{FF2DB44C-F1AA-4BCD-A4FB-4DA22B289054}"/>
              </a:ext>
            </a:extLst>
          </p:cNvPr>
          <p:cNvCxnSpPr>
            <a:cxnSpLocks/>
          </p:cNvCxnSpPr>
          <p:nvPr/>
        </p:nvCxnSpPr>
        <p:spPr>
          <a:xfrm>
            <a:off x="10420334" y="4108370"/>
            <a:ext cx="0" cy="54000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2" name="Textfeld 21">
            <a:extLst>
              <a:ext uri="{FF2B5EF4-FFF2-40B4-BE49-F238E27FC236}">
                <a16:creationId xmlns:a16="http://schemas.microsoft.com/office/drawing/2014/main" id="{330C705C-2DAC-4BED-8973-3BB3E7F9285C}"/>
              </a:ext>
            </a:extLst>
          </p:cNvPr>
          <p:cNvSpPr txBox="1"/>
          <p:nvPr/>
        </p:nvSpPr>
        <p:spPr>
          <a:xfrm>
            <a:off x="6319519" y="6004602"/>
            <a:ext cx="5641662" cy="499893"/>
          </a:xfrm>
          <a:prstGeom prst="rect">
            <a:avLst/>
          </a:prstGeom>
          <a:noFill/>
        </p:spPr>
        <p:txBody>
          <a:bodyPr wrap="square" lIns="0" tIns="0" rIns="0" bIns="0" rtlCol="0">
            <a:noAutofit/>
          </a:bodyPr>
          <a:lstStyle/>
          <a:p>
            <a:pPr marL="0" marR="0" lvl="0" indent="0" algn="ctr" defTabSz="360000" rtl="0" eaLnBrk="1" fontAlgn="auto" latinLnBrk="0" hangingPunct="1">
              <a:lnSpc>
                <a:spcPct val="150000"/>
              </a:lnSpc>
              <a:spcBef>
                <a:spcPts val="0"/>
              </a:spcBef>
              <a:spcAft>
                <a:spcPts val="0"/>
              </a:spcAft>
              <a:buClrTx/>
              <a:buSzTx/>
              <a:buFontTx/>
              <a:buNone/>
              <a:tabLst/>
              <a:defRPr/>
            </a:pPr>
            <a:r>
              <a:rPr kumimoji="0" lang="de-DE" sz="2400" b="0"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Beispiele</a:t>
            </a:r>
            <a:r>
              <a:rPr kumimoji="0" lang="de-DE" sz="2400" b="0" i="0" u="sng" strike="noStrike" kern="1200" cap="none" spc="0" normalizeH="0" noProof="0" dirty="0">
                <a:ln>
                  <a:noFill/>
                </a:ln>
                <a:solidFill>
                  <a:prstClr val="black"/>
                </a:solidFill>
                <a:effectLst/>
                <a:uLnTx/>
                <a:uFillTx/>
                <a:latin typeface="Arial" panose="020B0604020202020204" pitchFamily="34" charset="0"/>
                <a:ea typeface="+mn-ea"/>
                <a:cs typeface="Arial" panose="020B0604020202020204" pitchFamily="34" charset="0"/>
              </a:rPr>
              <a:t> für § 80 V 1 VwGO</a:t>
            </a:r>
            <a:endParaRPr kumimoji="0" lang="de-DE" sz="2400" b="0"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 name="AutoShape 2">
            <a:extLst>
              <a:ext uri="{FF2B5EF4-FFF2-40B4-BE49-F238E27FC236}">
                <a16:creationId xmlns:a16="http://schemas.microsoft.com/office/drawing/2014/main" id="{314921F6-D28A-474C-9FF2-193A7D32D581}"/>
              </a:ext>
            </a:extLst>
          </p:cNvPr>
          <p:cNvSpPr>
            <a:spLocks/>
          </p:cNvSpPr>
          <p:nvPr/>
        </p:nvSpPr>
        <p:spPr bwMode="auto">
          <a:xfrm rot="16200000" flipH="1">
            <a:off x="8784791" y="2894399"/>
            <a:ext cx="388919" cy="5755688"/>
          </a:xfrm>
          <a:prstGeom prst="rightBrace">
            <a:avLst>
              <a:gd name="adj1" fmla="val 155735"/>
              <a:gd name="adj2" fmla="val 50124"/>
            </a:avLst>
          </a:prstGeom>
          <a:noFill/>
          <a:ln w="38100">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e-DE"/>
          </a:p>
        </p:txBody>
      </p:sp>
      <p:cxnSp>
        <p:nvCxnSpPr>
          <p:cNvPr id="24" name="Gerade Verbindung mit Pfeil 23">
            <a:extLst>
              <a:ext uri="{FF2B5EF4-FFF2-40B4-BE49-F238E27FC236}">
                <a16:creationId xmlns:a16="http://schemas.microsoft.com/office/drawing/2014/main" id="{764BCBA3-8697-475E-B5A4-19FADA2F0153}"/>
              </a:ext>
            </a:extLst>
          </p:cNvPr>
          <p:cNvCxnSpPr>
            <a:cxnSpLocks/>
          </p:cNvCxnSpPr>
          <p:nvPr/>
        </p:nvCxnSpPr>
        <p:spPr>
          <a:xfrm>
            <a:off x="8986413" y="6504495"/>
            <a:ext cx="0" cy="28800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9" name="Gerade Verbindung mit Pfeil 18">
            <a:extLst>
              <a:ext uri="{FF2B5EF4-FFF2-40B4-BE49-F238E27FC236}">
                <a16:creationId xmlns:a16="http://schemas.microsoft.com/office/drawing/2014/main" id="{06C1700F-31DF-4FE1-A663-2E420576F7C7}"/>
              </a:ext>
            </a:extLst>
          </p:cNvPr>
          <p:cNvCxnSpPr>
            <a:cxnSpLocks/>
          </p:cNvCxnSpPr>
          <p:nvPr/>
        </p:nvCxnSpPr>
        <p:spPr>
          <a:xfrm>
            <a:off x="7546413" y="4108370"/>
            <a:ext cx="0" cy="54000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7" name="Grafik 6">
            <a:extLst>
              <a:ext uri="{FF2B5EF4-FFF2-40B4-BE49-F238E27FC236}">
                <a16:creationId xmlns:a16="http://schemas.microsoft.com/office/drawing/2014/main" id="{4C9AE132-6AC7-6D70-359A-DB58ABB30C22}"/>
              </a:ext>
            </a:extLst>
          </p:cNvPr>
          <p:cNvPicPr>
            <a:picLocks noChangeAspect="1"/>
          </p:cNvPicPr>
          <p:nvPr/>
        </p:nvPicPr>
        <p:blipFill>
          <a:blip r:embed="rId2">
            <a:extLst>
              <a:ext uri="{28A0092B-C50C-407E-A947-70E740481C1C}">
                <a14:useLocalDpi xmlns:a14="http://schemas.microsoft.com/office/drawing/2010/main" val="0"/>
              </a:ext>
            </a:extLst>
          </a:blip>
          <a:srcRect l="40762" t="24964" r="35479" b="53549"/>
          <a:stretch>
            <a:fillRect/>
          </a:stretch>
        </p:blipFill>
        <p:spPr>
          <a:xfrm>
            <a:off x="10278139" y="1"/>
            <a:ext cx="1913859" cy="973590"/>
          </a:xfrm>
          <a:prstGeom prst="rect">
            <a:avLst/>
          </a:prstGeom>
        </p:spPr>
      </p:pic>
      <p:sp>
        <p:nvSpPr>
          <p:cNvPr id="16" name="Rechteck 15">
            <a:extLst>
              <a:ext uri="{FF2B5EF4-FFF2-40B4-BE49-F238E27FC236}">
                <a16:creationId xmlns:a16="http://schemas.microsoft.com/office/drawing/2014/main" id="{864905D0-FBFC-808B-B97D-85746D333569}"/>
              </a:ext>
            </a:extLst>
          </p:cNvPr>
          <p:cNvSpPr/>
          <p:nvPr/>
        </p:nvSpPr>
        <p:spPr>
          <a:xfrm>
            <a:off x="0" y="102357"/>
            <a:ext cx="2380034" cy="655916"/>
          </a:xfrm>
          <a:prstGeom prst="rect">
            <a:avLst/>
          </a:prstGeom>
          <a:solidFill>
            <a:srgbClr val="EE8A22"/>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t>Verwaltungsrecht AT</a:t>
            </a:r>
          </a:p>
          <a:p>
            <a:pPr algn="ctr"/>
            <a:r>
              <a:rPr lang="de-DE" dirty="0"/>
              <a:t>Kurseinheit 11</a:t>
            </a:r>
          </a:p>
        </p:txBody>
      </p:sp>
    </p:spTree>
    <p:extLst>
      <p:ext uri="{BB962C8B-B14F-4D97-AF65-F5344CB8AC3E}">
        <p14:creationId xmlns:p14="http://schemas.microsoft.com/office/powerpoint/2010/main" val="276828036"/>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fade">
                                      <p:cBhvr>
                                        <p:cTn id="14" dur="1000"/>
                                        <p:tgtEl>
                                          <p:spTgt spid="11"/>
                                        </p:tgtEl>
                                      </p:cBhvr>
                                    </p:animEffect>
                                    <p:anim calcmode="lin" valueType="num">
                                      <p:cBhvr>
                                        <p:cTn id="15" dur="1000" fill="hold"/>
                                        <p:tgtEl>
                                          <p:spTgt spid="11"/>
                                        </p:tgtEl>
                                        <p:attrNameLst>
                                          <p:attrName>ppt_x</p:attrName>
                                        </p:attrNameLst>
                                      </p:cBhvr>
                                      <p:tavLst>
                                        <p:tav tm="0">
                                          <p:val>
                                            <p:strVal val="#ppt_x"/>
                                          </p:val>
                                        </p:tav>
                                        <p:tav tm="100000">
                                          <p:val>
                                            <p:strVal val="#ppt_x"/>
                                          </p:val>
                                        </p:tav>
                                      </p:tavLst>
                                    </p:anim>
                                    <p:anim calcmode="lin" valueType="num">
                                      <p:cBhvr>
                                        <p:cTn id="16"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1000"/>
                                        <p:tgtEl>
                                          <p:spTgt spid="12"/>
                                        </p:tgtEl>
                                      </p:cBhvr>
                                    </p:animEffect>
                                    <p:anim calcmode="lin" valueType="num">
                                      <p:cBhvr>
                                        <p:cTn id="22" dur="1000" fill="hold"/>
                                        <p:tgtEl>
                                          <p:spTgt spid="12"/>
                                        </p:tgtEl>
                                        <p:attrNameLst>
                                          <p:attrName>ppt_x</p:attrName>
                                        </p:attrNameLst>
                                      </p:cBhvr>
                                      <p:tavLst>
                                        <p:tav tm="0">
                                          <p:val>
                                            <p:strVal val="#ppt_x"/>
                                          </p:val>
                                        </p:tav>
                                        <p:tav tm="100000">
                                          <p:val>
                                            <p:strVal val="#ppt_x"/>
                                          </p:val>
                                        </p:tav>
                                      </p:tavLst>
                                    </p:anim>
                                    <p:anim calcmode="lin" valueType="num">
                                      <p:cBhvr>
                                        <p:cTn id="23" dur="1000" fill="hold"/>
                                        <p:tgtEl>
                                          <p:spTgt spid="12"/>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0"/>
                                  </p:stCondLst>
                                  <p:childTnLst>
                                    <p:set>
                                      <p:cBhvr>
                                        <p:cTn id="25" dur="1" fill="hold">
                                          <p:stCondLst>
                                            <p:cond delay="0"/>
                                          </p:stCondLst>
                                        </p:cTn>
                                        <p:tgtEl>
                                          <p:spTgt spid="14">
                                            <p:txEl>
                                              <p:pRg st="0" end="0"/>
                                            </p:txEl>
                                          </p:spTgt>
                                        </p:tgtEl>
                                        <p:attrNameLst>
                                          <p:attrName>style.visibility</p:attrName>
                                        </p:attrNameLst>
                                      </p:cBhvr>
                                      <p:to>
                                        <p:strVal val="visible"/>
                                      </p:to>
                                    </p:set>
                                    <p:animEffect transition="in" filter="fade">
                                      <p:cBhvr>
                                        <p:cTn id="26" dur="1000"/>
                                        <p:tgtEl>
                                          <p:spTgt spid="14">
                                            <p:txEl>
                                              <p:pRg st="0" end="0"/>
                                            </p:txEl>
                                          </p:spTgt>
                                        </p:tgtEl>
                                      </p:cBhvr>
                                    </p:animEffect>
                                    <p:anim calcmode="lin" valueType="num">
                                      <p:cBhvr>
                                        <p:cTn id="27" dur="1000" fill="hold"/>
                                        <p:tgtEl>
                                          <p:spTgt spid="14">
                                            <p:txEl>
                                              <p:pRg st="0" end="0"/>
                                            </p:txEl>
                                          </p:spTgt>
                                        </p:tgtEl>
                                        <p:attrNameLst>
                                          <p:attrName>ppt_x</p:attrName>
                                        </p:attrNameLst>
                                      </p:cBhvr>
                                      <p:tavLst>
                                        <p:tav tm="0">
                                          <p:val>
                                            <p:strVal val="#ppt_x"/>
                                          </p:val>
                                        </p:tav>
                                        <p:tav tm="100000">
                                          <p:val>
                                            <p:strVal val="#ppt_x"/>
                                          </p:val>
                                        </p:tav>
                                      </p:tavLst>
                                    </p:anim>
                                    <p:anim calcmode="lin" valueType="num">
                                      <p:cBhvr>
                                        <p:cTn id="28" dur="1000" fill="hold"/>
                                        <p:tgtEl>
                                          <p:spTgt spid="14">
                                            <p:txEl>
                                              <p:pRg st="0" end="0"/>
                                            </p:txEl>
                                          </p:spTgt>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0"/>
                                  </p:stCondLst>
                                  <p:childTnLst>
                                    <p:set>
                                      <p:cBhvr>
                                        <p:cTn id="30" dur="1" fill="hold">
                                          <p:stCondLst>
                                            <p:cond delay="0"/>
                                          </p:stCondLst>
                                        </p:cTn>
                                        <p:tgtEl>
                                          <p:spTgt spid="14">
                                            <p:txEl>
                                              <p:pRg st="1" end="1"/>
                                            </p:txEl>
                                          </p:spTgt>
                                        </p:tgtEl>
                                        <p:attrNameLst>
                                          <p:attrName>style.visibility</p:attrName>
                                        </p:attrNameLst>
                                      </p:cBhvr>
                                      <p:to>
                                        <p:strVal val="visible"/>
                                      </p:to>
                                    </p:set>
                                    <p:animEffect transition="in" filter="fade">
                                      <p:cBhvr>
                                        <p:cTn id="31" dur="1000"/>
                                        <p:tgtEl>
                                          <p:spTgt spid="14">
                                            <p:txEl>
                                              <p:pRg st="1" end="1"/>
                                            </p:txEl>
                                          </p:spTgt>
                                        </p:tgtEl>
                                      </p:cBhvr>
                                    </p:animEffect>
                                    <p:anim calcmode="lin" valueType="num">
                                      <p:cBhvr>
                                        <p:cTn id="32" dur="1000" fill="hold"/>
                                        <p:tgtEl>
                                          <p:spTgt spid="14">
                                            <p:txEl>
                                              <p:pRg st="1" end="1"/>
                                            </p:txEl>
                                          </p:spTgt>
                                        </p:tgtEl>
                                        <p:attrNameLst>
                                          <p:attrName>ppt_x</p:attrName>
                                        </p:attrNameLst>
                                      </p:cBhvr>
                                      <p:tavLst>
                                        <p:tav tm="0">
                                          <p:val>
                                            <p:strVal val="#ppt_x"/>
                                          </p:val>
                                        </p:tav>
                                        <p:tav tm="100000">
                                          <p:val>
                                            <p:strVal val="#ppt_x"/>
                                          </p:val>
                                        </p:tav>
                                      </p:tavLst>
                                    </p:anim>
                                    <p:anim calcmode="lin" valueType="num">
                                      <p:cBhvr>
                                        <p:cTn id="33" dur="1000" fill="hold"/>
                                        <p:tgtEl>
                                          <p:spTgt spid="14">
                                            <p:txEl>
                                              <p:pRg st="1" end="1"/>
                                            </p:txEl>
                                          </p:spTgt>
                                        </p:tgtEl>
                                        <p:attrNameLst>
                                          <p:attrName>ppt_y</p:attrName>
                                        </p:attrNameLst>
                                      </p:cBhvr>
                                      <p:tavLst>
                                        <p:tav tm="0">
                                          <p:val>
                                            <p:strVal val="#ppt_y+.1"/>
                                          </p:val>
                                        </p:tav>
                                        <p:tav tm="100000">
                                          <p:val>
                                            <p:strVal val="#ppt_y"/>
                                          </p:val>
                                        </p:tav>
                                      </p:tavLst>
                                    </p:anim>
                                  </p:childTnLst>
                                </p:cTn>
                              </p:par>
                              <p:par>
                                <p:cTn id="34" presetID="42" presetClass="entr" presetSubtype="0" fill="hold" nodeType="withEffect">
                                  <p:stCondLst>
                                    <p:cond delay="0"/>
                                  </p:stCondLst>
                                  <p:childTnLst>
                                    <p:set>
                                      <p:cBhvr>
                                        <p:cTn id="35" dur="1" fill="hold">
                                          <p:stCondLst>
                                            <p:cond delay="0"/>
                                          </p:stCondLst>
                                        </p:cTn>
                                        <p:tgtEl>
                                          <p:spTgt spid="19"/>
                                        </p:tgtEl>
                                        <p:attrNameLst>
                                          <p:attrName>style.visibility</p:attrName>
                                        </p:attrNameLst>
                                      </p:cBhvr>
                                      <p:to>
                                        <p:strVal val="visible"/>
                                      </p:to>
                                    </p:set>
                                    <p:animEffect transition="in" filter="fade">
                                      <p:cBhvr>
                                        <p:cTn id="36" dur="1000"/>
                                        <p:tgtEl>
                                          <p:spTgt spid="19"/>
                                        </p:tgtEl>
                                      </p:cBhvr>
                                    </p:animEffect>
                                    <p:anim calcmode="lin" valueType="num">
                                      <p:cBhvr>
                                        <p:cTn id="37" dur="1000" fill="hold"/>
                                        <p:tgtEl>
                                          <p:spTgt spid="19"/>
                                        </p:tgtEl>
                                        <p:attrNameLst>
                                          <p:attrName>ppt_x</p:attrName>
                                        </p:attrNameLst>
                                      </p:cBhvr>
                                      <p:tavLst>
                                        <p:tav tm="0">
                                          <p:val>
                                            <p:strVal val="#ppt_x"/>
                                          </p:val>
                                        </p:tav>
                                        <p:tav tm="100000">
                                          <p:val>
                                            <p:strVal val="#ppt_x"/>
                                          </p:val>
                                        </p:tav>
                                      </p:tavLst>
                                    </p:anim>
                                    <p:anim calcmode="lin" valueType="num">
                                      <p:cBhvr>
                                        <p:cTn id="38" dur="1000" fill="hold"/>
                                        <p:tgtEl>
                                          <p:spTgt spid="19"/>
                                        </p:tgtEl>
                                        <p:attrNameLst>
                                          <p:attrName>ppt_y</p:attrName>
                                        </p:attrNameLst>
                                      </p:cBhvr>
                                      <p:tavLst>
                                        <p:tav tm="0">
                                          <p:val>
                                            <p:strVal val="#ppt_y+.1"/>
                                          </p:val>
                                        </p:tav>
                                        <p:tav tm="100000">
                                          <p:val>
                                            <p:strVal val="#ppt_y"/>
                                          </p:val>
                                        </p:tav>
                                      </p:tavLst>
                                    </p:anim>
                                  </p:childTnLst>
                                </p:cTn>
                              </p:par>
                              <p:par>
                                <p:cTn id="39" presetID="42" presetClass="entr" presetSubtype="0" fill="hold" nodeType="withEffect">
                                  <p:stCondLst>
                                    <p:cond delay="0"/>
                                  </p:stCondLst>
                                  <p:childTnLst>
                                    <p:set>
                                      <p:cBhvr>
                                        <p:cTn id="40" dur="1" fill="hold">
                                          <p:stCondLst>
                                            <p:cond delay="0"/>
                                          </p:stCondLst>
                                        </p:cTn>
                                        <p:tgtEl>
                                          <p:spTgt spid="14">
                                            <p:txEl>
                                              <p:pRg st="5" end="5"/>
                                            </p:txEl>
                                          </p:spTgt>
                                        </p:tgtEl>
                                        <p:attrNameLst>
                                          <p:attrName>style.visibility</p:attrName>
                                        </p:attrNameLst>
                                      </p:cBhvr>
                                      <p:to>
                                        <p:strVal val="visible"/>
                                      </p:to>
                                    </p:set>
                                    <p:animEffect transition="in" filter="fade">
                                      <p:cBhvr>
                                        <p:cTn id="41" dur="1000"/>
                                        <p:tgtEl>
                                          <p:spTgt spid="14">
                                            <p:txEl>
                                              <p:pRg st="5" end="5"/>
                                            </p:txEl>
                                          </p:spTgt>
                                        </p:tgtEl>
                                      </p:cBhvr>
                                    </p:animEffect>
                                    <p:anim calcmode="lin" valueType="num">
                                      <p:cBhvr>
                                        <p:cTn id="42" dur="1000" fill="hold"/>
                                        <p:tgtEl>
                                          <p:spTgt spid="14">
                                            <p:txEl>
                                              <p:pRg st="5" end="5"/>
                                            </p:txEl>
                                          </p:spTgt>
                                        </p:tgtEl>
                                        <p:attrNameLst>
                                          <p:attrName>ppt_x</p:attrName>
                                        </p:attrNameLst>
                                      </p:cBhvr>
                                      <p:tavLst>
                                        <p:tav tm="0">
                                          <p:val>
                                            <p:strVal val="#ppt_x"/>
                                          </p:val>
                                        </p:tav>
                                        <p:tav tm="100000">
                                          <p:val>
                                            <p:strVal val="#ppt_x"/>
                                          </p:val>
                                        </p:tav>
                                      </p:tavLst>
                                    </p:anim>
                                    <p:anim calcmode="lin" valueType="num">
                                      <p:cBhvr>
                                        <p:cTn id="43" dur="1000" fill="hold"/>
                                        <p:tgtEl>
                                          <p:spTgt spid="1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42" presetClass="entr" presetSubtype="0" fill="hold" nodeType="clickEffect">
                                  <p:stCondLst>
                                    <p:cond delay="0"/>
                                  </p:stCondLst>
                                  <p:childTnLst>
                                    <p:set>
                                      <p:cBhvr>
                                        <p:cTn id="47" dur="1" fill="hold">
                                          <p:stCondLst>
                                            <p:cond delay="0"/>
                                          </p:stCondLst>
                                        </p:cTn>
                                        <p:tgtEl>
                                          <p:spTgt spid="13"/>
                                        </p:tgtEl>
                                        <p:attrNameLst>
                                          <p:attrName>style.visibility</p:attrName>
                                        </p:attrNameLst>
                                      </p:cBhvr>
                                      <p:to>
                                        <p:strVal val="visible"/>
                                      </p:to>
                                    </p:set>
                                    <p:animEffect transition="in" filter="fade">
                                      <p:cBhvr>
                                        <p:cTn id="48" dur="1000"/>
                                        <p:tgtEl>
                                          <p:spTgt spid="13"/>
                                        </p:tgtEl>
                                      </p:cBhvr>
                                    </p:animEffect>
                                    <p:anim calcmode="lin" valueType="num">
                                      <p:cBhvr>
                                        <p:cTn id="49" dur="1000" fill="hold"/>
                                        <p:tgtEl>
                                          <p:spTgt spid="13"/>
                                        </p:tgtEl>
                                        <p:attrNameLst>
                                          <p:attrName>ppt_x</p:attrName>
                                        </p:attrNameLst>
                                      </p:cBhvr>
                                      <p:tavLst>
                                        <p:tav tm="0">
                                          <p:val>
                                            <p:strVal val="#ppt_x"/>
                                          </p:val>
                                        </p:tav>
                                        <p:tav tm="100000">
                                          <p:val>
                                            <p:strVal val="#ppt_x"/>
                                          </p:val>
                                        </p:tav>
                                      </p:tavLst>
                                    </p:anim>
                                    <p:anim calcmode="lin" valueType="num">
                                      <p:cBhvr>
                                        <p:cTn id="50" dur="1000" fill="hold"/>
                                        <p:tgtEl>
                                          <p:spTgt spid="13"/>
                                        </p:tgtEl>
                                        <p:attrNameLst>
                                          <p:attrName>ppt_y</p:attrName>
                                        </p:attrNameLst>
                                      </p:cBhvr>
                                      <p:tavLst>
                                        <p:tav tm="0">
                                          <p:val>
                                            <p:strVal val="#ppt_y+.1"/>
                                          </p:val>
                                        </p:tav>
                                        <p:tav tm="100000">
                                          <p:val>
                                            <p:strVal val="#ppt_y"/>
                                          </p:val>
                                        </p:tav>
                                      </p:tavLst>
                                    </p:anim>
                                  </p:childTnLst>
                                </p:cTn>
                              </p:par>
                              <p:par>
                                <p:cTn id="51" presetID="42" presetClass="entr" presetSubtype="0" fill="hold" nodeType="withEffect">
                                  <p:stCondLst>
                                    <p:cond delay="0"/>
                                  </p:stCondLst>
                                  <p:childTnLst>
                                    <p:set>
                                      <p:cBhvr>
                                        <p:cTn id="52" dur="1" fill="hold">
                                          <p:stCondLst>
                                            <p:cond delay="0"/>
                                          </p:stCondLst>
                                        </p:cTn>
                                        <p:tgtEl>
                                          <p:spTgt spid="15">
                                            <p:txEl>
                                              <p:pRg st="0" end="0"/>
                                            </p:txEl>
                                          </p:spTgt>
                                        </p:tgtEl>
                                        <p:attrNameLst>
                                          <p:attrName>style.visibility</p:attrName>
                                        </p:attrNameLst>
                                      </p:cBhvr>
                                      <p:to>
                                        <p:strVal val="visible"/>
                                      </p:to>
                                    </p:set>
                                    <p:animEffect transition="in" filter="fade">
                                      <p:cBhvr>
                                        <p:cTn id="53" dur="1000"/>
                                        <p:tgtEl>
                                          <p:spTgt spid="15">
                                            <p:txEl>
                                              <p:pRg st="0" end="0"/>
                                            </p:txEl>
                                          </p:spTgt>
                                        </p:tgtEl>
                                      </p:cBhvr>
                                    </p:animEffect>
                                    <p:anim calcmode="lin" valueType="num">
                                      <p:cBhvr>
                                        <p:cTn id="54" dur="1000" fill="hold"/>
                                        <p:tgtEl>
                                          <p:spTgt spid="15">
                                            <p:txEl>
                                              <p:pRg st="0" end="0"/>
                                            </p:txEl>
                                          </p:spTgt>
                                        </p:tgtEl>
                                        <p:attrNameLst>
                                          <p:attrName>ppt_x</p:attrName>
                                        </p:attrNameLst>
                                      </p:cBhvr>
                                      <p:tavLst>
                                        <p:tav tm="0">
                                          <p:val>
                                            <p:strVal val="#ppt_x"/>
                                          </p:val>
                                        </p:tav>
                                        <p:tav tm="100000">
                                          <p:val>
                                            <p:strVal val="#ppt_x"/>
                                          </p:val>
                                        </p:tav>
                                      </p:tavLst>
                                    </p:anim>
                                    <p:anim calcmode="lin" valueType="num">
                                      <p:cBhvr>
                                        <p:cTn id="55" dur="1000" fill="hold"/>
                                        <p:tgtEl>
                                          <p:spTgt spid="15">
                                            <p:txEl>
                                              <p:pRg st="0" end="0"/>
                                            </p:txEl>
                                          </p:spTgt>
                                        </p:tgtEl>
                                        <p:attrNameLst>
                                          <p:attrName>ppt_y</p:attrName>
                                        </p:attrNameLst>
                                      </p:cBhvr>
                                      <p:tavLst>
                                        <p:tav tm="0">
                                          <p:val>
                                            <p:strVal val="#ppt_y+.1"/>
                                          </p:val>
                                        </p:tav>
                                        <p:tav tm="100000">
                                          <p:val>
                                            <p:strVal val="#ppt_y"/>
                                          </p:val>
                                        </p:tav>
                                      </p:tavLst>
                                    </p:anim>
                                  </p:childTnLst>
                                </p:cTn>
                              </p:par>
                              <p:par>
                                <p:cTn id="56" presetID="42" presetClass="entr" presetSubtype="0" fill="hold" nodeType="withEffect">
                                  <p:stCondLst>
                                    <p:cond delay="0"/>
                                  </p:stCondLst>
                                  <p:childTnLst>
                                    <p:set>
                                      <p:cBhvr>
                                        <p:cTn id="57" dur="1" fill="hold">
                                          <p:stCondLst>
                                            <p:cond delay="0"/>
                                          </p:stCondLst>
                                        </p:cTn>
                                        <p:tgtEl>
                                          <p:spTgt spid="15">
                                            <p:txEl>
                                              <p:pRg st="1" end="1"/>
                                            </p:txEl>
                                          </p:spTgt>
                                        </p:tgtEl>
                                        <p:attrNameLst>
                                          <p:attrName>style.visibility</p:attrName>
                                        </p:attrNameLst>
                                      </p:cBhvr>
                                      <p:to>
                                        <p:strVal val="visible"/>
                                      </p:to>
                                    </p:set>
                                    <p:animEffect transition="in" filter="fade">
                                      <p:cBhvr>
                                        <p:cTn id="58" dur="1000"/>
                                        <p:tgtEl>
                                          <p:spTgt spid="15">
                                            <p:txEl>
                                              <p:pRg st="1" end="1"/>
                                            </p:txEl>
                                          </p:spTgt>
                                        </p:tgtEl>
                                      </p:cBhvr>
                                    </p:animEffect>
                                    <p:anim calcmode="lin" valueType="num">
                                      <p:cBhvr>
                                        <p:cTn id="59" dur="1000" fill="hold"/>
                                        <p:tgtEl>
                                          <p:spTgt spid="15">
                                            <p:txEl>
                                              <p:pRg st="1" end="1"/>
                                            </p:txEl>
                                          </p:spTgt>
                                        </p:tgtEl>
                                        <p:attrNameLst>
                                          <p:attrName>ppt_x</p:attrName>
                                        </p:attrNameLst>
                                      </p:cBhvr>
                                      <p:tavLst>
                                        <p:tav tm="0">
                                          <p:val>
                                            <p:strVal val="#ppt_x"/>
                                          </p:val>
                                        </p:tav>
                                        <p:tav tm="100000">
                                          <p:val>
                                            <p:strVal val="#ppt_x"/>
                                          </p:val>
                                        </p:tav>
                                      </p:tavLst>
                                    </p:anim>
                                    <p:anim calcmode="lin" valueType="num">
                                      <p:cBhvr>
                                        <p:cTn id="60" dur="1000" fill="hold"/>
                                        <p:tgtEl>
                                          <p:spTgt spid="15">
                                            <p:txEl>
                                              <p:pRg st="1" end="1"/>
                                            </p:txEl>
                                          </p:spTgt>
                                        </p:tgtEl>
                                        <p:attrNameLst>
                                          <p:attrName>ppt_y</p:attrName>
                                        </p:attrNameLst>
                                      </p:cBhvr>
                                      <p:tavLst>
                                        <p:tav tm="0">
                                          <p:val>
                                            <p:strVal val="#ppt_y+.1"/>
                                          </p:val>
                                        </p:tav>
                                        <p:tav tm="100000">
                                          <p:val>
                                            <p:strVal val="#ppt_y"/>
                                          </p:val>
                                        </p:tav>
                                      </p:tavLst>
                                    </p:anim>
                                  </p:childTnLst>
                                </p:cTn>
                              </p:par>
                              <p:par>
                                <p:cTn id="61" presetID="42" presetClass="entr" presetSubtype="0" fill="hold" nodeType="withEffect">
                                  <p:stCondLst>
                                    <p:cond delay="0"/>
                                  </p:stCondLst>
                                  <p:childTnLst>
                                    <p:set>
                                      <p:cBhvr>
                                        <p:cTn id="62" dur="1" fill="hold">
                                          <p:stCondLst>
                                            <p:cond delay="0"/>
                                          </p:stCondLst>
                                        </p:cTn>
                                        <p:tgtEl>
                                          <p:spTgt spid="21"/>
                                        </p:tgtEl>
                                        <p:attrNameLst>
                                          <p:attrName>style.visibility</p:attrName>
                                        </p:attrNameLst>
                                      </p:cBhvr>
                                      <p:to>
                                        <p:strVal val="visible"/>
                                      </p:to>
                                    </p:set>
                                    <p:animEffect transition="in" filter="fade">
                                      <p:cBhvr>
                                        <p:cTn id="63" dur="1000"/>
                                        <p:tgtEl>
                                          <p:spTgt spid="21"/>
                                        </p:tgtEl>
                                      </p:cBhvr>
                                    </p:animEffect>
                                    <p:anim calcmode="lin" valueType="num">
                                      <p:cBhvr>
                                        <p:cTn id="64" dur="1000" fill="hold"/>
                                        <p:tgtEl>
                                          <p:spTgt spid="21"/>
                                        </p:tgtEl>
                                        <p:attrNameLst>
                                          <p:attrName>ppt_x</p:attrName>
                                        </p:attrNameLst>
                                      </p:cBhvr>
                                      <p:tavLst>
                                        <p:tav tm="0">
                                          <p:val>
                                            <p:strVal val="#ppt_x"/>
                                          </p:val>
                                        </p:tav>
                                        <p:tav tm="100000">
                                          <p:val>
                                            <p:strVal val="#ppt_x"/>
                                          </p:val>
                                        </p:tav>
                                      </p:tavLst>
                                    </p:anim>
                                    <p:anim calcmode="lin" valueType="num">
                                      <p:cBhvr>
                                        <p:cTn id="65" dur="1000" fill="hold"/>
                                        <p:tgtEl>
                                          <p:spTgt spid="21"/>
                                        </p:tgtEl>
                                        <p:attrNameLst>
                                          <p:attrName>ppt_y</p:attrName>
                                        </p:attrNameLst>
                                      </p:cBhvr>
                                      <p:tavLst>
                                        <p:tav tm="0">
                                          <p:val>
                                            <p:strVal val="#ppt_y+.1"/>
                                          </p:val>
                                        </p:tav>
                                        <p:tav tm="100000">
                                          <p:val>
                                            <p:strVal val="#ppt_y"/>
                                          </p:val>
                                        </p:tav>
                                      </p:tavLst>
                                    </p:anim>
                                  </p:childTnLst>
                                </p:cTn>
                              </p:par>
                              <p:par>
                                <p:cTn id="66" presetID="42" presetClass="entr" presetSubtype="0" fill="hold" nodeType="withEffect">
                                  <p:stCondLst>
                                    <p:cond delay="0"/>
                                  </p:stCondLst>
                                  <p:childTnLst>
                                    <p:set>
                                      <p:cBhvr>
                                        <p:cTn id="67" dur="1" fill="hold">
                                          <p:stCondLst>
                                            <p:cond delay="0"/>
                                          </p:stCondLst>
                                        </p:cTn>
                                        <p:tgtEl>
                                          <p:spTgt spid="15">
                                            <p:txEl>
                                              <p:pRg st="3" end="3"/>
                                            </p:txEl>
                                          </p:spTgt>
                                        </p:tgtEl>
                                        <p:attrNameLst>
                                          <p:attrName>style.visibility</p:attrName>
                                        </p:attrNameLst>
                                      </p:cBhvr>
                                      <p:to>
                                        <p:strVal val="visible"/>
                                      </p:to>
                                    </p:set>
                                    <p:animEffect transition="in" filter="fade">
                                      <p:cBhvr>
                                        <p:cTn id="68" dur="1000"/>
                                        <p:tgtEl>
                                          <p:spTgt spid="15">
                                            <p:txEl>
                                              <p:pRg st="3" end="3"/>
                                            </p:txEl>
                                          </p:spTgt>
                                        </p:tgtEl>
                                      </p:cBhvr>
                                    </p:animEffect>
                                    <p:anim calcmode="lin" valueType="num">
                                      <p:cBhvr>
                                        <p:cTn id="69" dur="1000" fill="hold"/>
                                        <p:tgtEl>
                                          <p:spTgt spid="15">
                                            <p:txEl>
                                              <p:pRg st="3" end="3"/>
                                            </p:txEl>
                                          </p:spTgt>
                                        </p:tgtEl>
                                        <p:attrNameLst>
                                          <p:attrName>ppt_x</p:attrName>
                                        </p:attrNameLst>
                                      </p:cBhvr>
                                      <p:tavLst>
                                        <p:tav tm="0">
                                          <p:val>
                                            <p:strVal val="#ppt_x"/>
                                          </p:val>
                                        </p:tav>
                                        <p:tav tm="100000">
                                          <p:val>
                                            <p:strVal val="#ppt_x"/>
                                          </p:val>
                                        </p:tav>
                                      </p:tavLst>
                                    </p:anim>
                                    <p:anim calcmode="lin" valueType="num">
                                      <p:cBhvr>
                                        <p:cTn id="70" dur="1000" fill="hold"/>
                                        <p:tgtEl>
                                          <p:spTgt spid="1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42" presetClass="entr" presetSubtype="0" fill="hold" grpId="0" nodeType="clickEffect">
                                  <p:stCondLst>
                                    <p:cond delay="0"/>
                                  </p:stCondLst>
                                  <p:childTnLst>
                                    <p:set>
                                      <p:cBhvr>
                                        <p:cTn id="74" dur="1" fill="hold">
                                          <p:stCondLst>
                                            <p:cond delay="0"/>
                                          </p:stCondLst>
                                        </p:cTn>
                                        <p:tgtEl>
                                          <p:spTgt spid="23"/>
                                        </p:tgtEl>
                                        <p:attrNameLst>
                                          <p:attrName>style.visibility</p:attrName>
                                        </p:attrNameLst>
                                      </p:cBhvr>
                                      <p:to>
                                        <p:strVal val="visible"/>
                                      </p:to>
                                    </p:set>
                                    <p:animEffect transition="in" filter="fade">
                                      <p:cBhvr>
                                        <p:cTn id="75" dur="1000"/>
                                        <p:tgtEl>
                                          <p:spTgt spid="23"/>
                                        </p:tgtEl>
                                      </p:cBhvr>
                                    </p:animEffect>
                                    <p:anim calcmode="lin" valueType="num">
                                      <p:cBhvr>
                                        <p:cTn id="76" dur="1000" fill="hold"/>
                                        <p:tgtEl>
                                          <p:spTgt spid="23"/>
                                        </p:tgtEl>
                                        <p:attrNameLst>
                                          <p:attrName>ppt_x</p:attrName>
                                        </p:attrNameLst>
                                      </p:cBhvr>
                                      <p:tavLst>
                                        <p:tav tm="0">
                                          <p:val>
                                            <p:strVal val="#ppt_x"/>
                                          </p:val>
                                        </p:tav>
                                        <p:tav tm="100000">
                                          <p:val>
                                            <p:strVal val="#ppt_x"/>
                                          </p:val>
                                        </p:tav>
                                      </p:tavLst>
                                    </p:anim>
                                    <p:anim calcmode="lin" valueType="num">
                                      <p:cBhvr>
                                        <p:cTn id="77" dur="1000" fill="hold"/>
                                        <p:tgtEl>
                                          <p:spTgt spid="23"/>
                                        </p:tgtEl>
                                        <p:attrNameLst>
                                          <p:attrName>ppt_y</p:attrName>
                                        </p:attrNameLst>
                                      </p:cBhvr>
                                      <p:tavLst>
                                        <p:tav tm="0">
                                          <p:val>
                                            <p:strVal val="#ppt_y+.1"/>
                                          </p:val>
                                        </p:tav>
                                        <p:tav tm="100000">
                                          <p:val>
                                            <p:strVal val="#ppt_y"/>
                                          </p:val>
                                        </p:tav>
                                      </p:tavLst>
                                    </p:anim>
                                  </p:childTnLst>
                                </p:cTn>
                              </p:par>
                              <p:par>
                                <p:cTn id="78" presetID="42" presetClass="entr" presetSubtype="0" fill="hold" nodeType="withEffect">
                                  <p:stCondLst>
                                    <p:cond delay="0"/>
                                  </p:stCondLst>
                                  <p:childTnLst>
                                    <p:set>
                                      <p:cBhvr>
                                        <p:cTn id="79" dur="1" fill="hold">
                                          <p:stCondLst>
                                            <p:cond delay="0"/>
                                          </p:stCondLst>
                                        </p:cTn>
                                        <p:tgtEl>
                                          <p:spTgt spid="22">
                                            <p:txEl>
                                              <p:pRg st="0" end="0"/>
                                            </p:txEl>
                                          </p:spTgt>
                                        </p:tgtEl>
                                        <p:attrNameLst>
                                          <p:attrName>style.visibility</p:attrName>
                                        </p:attrNameLst>
                                      </p:cBhvr>
                                      <p:to>
                                        <p:strVal val="visible"/>
                                      </p:to>
                                    </p:set>
                                    <p:animEffect transition="in" filter="fade">
                                      <p:cBhvr>
                                        <p:cTn id="80" dur="1000"/>
                                        <p:tgtEl>
                                          <p:spTgt spid="22">
                                            <p:txEl>
                                              <p:pRg st="0" end="0"/>
                                            </p:txEl>
                                          </p:spTgt>
                                        </p:tgtEl>
                                      </p:cBhvr>
                                    </p:animEffect>
                                    <p:anim calcmode="lin" valueType="num">
                                      <p:cBhvr>
                                        <p:cTn id="81" dur="1000" fill="hold"/>
                                        <p:tgtEl>
                                          <p:spTgt spid="22">
                                            <p:txEl>
                                              <p:pRg st="0" end="0"/>
                                            </p:txEl>
                                          </p:spTgt>
                                        </p:tgtEl>
                                        <p:attrNameLst>
                                          <p:attrName>ppt_x</p:attrName>
                                        </p:attrNameLst>
                                      </p:cBhvr>
                                      <p:tavLst>
                                        <p:tav tm="0">
                                          <p:val>
                                            <p:strVal val="#ppt_x"/>
                                          </p:val>
                                        </p:tav>
                                        <p:tav tm="100000">
                                          <p:val>
                                            <p:strVal val="#ppt_x"/>
                                          </p:val>
                                        </p:tav>
                                      </p:tavLst>
                                    </p:anim>
                                    <p:anim calcmode="lin" valueType="num">
                                      <p:cBhvr>
                                        <p:cTn id="82" dur="1000" fill="hold"/>
                                        <p:tgtEl>
                                          <p:spTgt spid="22">
                                            <p:txEl>
                                              <p:pRg st="0" end="0"/>
                                            </p:txEl>
                                          </p:spTgt>
                                        </p:tgtEl>
                                        <p:attrNameLst>
                                          <p:attrName>ppt_y</p:attrName>
                                        </p:attrNameLst>
                                      </p:cBhvr>
                                      <p:tavLst>
                                        <p:tav tm="0">
                                          <p:val>
                                            <p:strVal val="#ppt_y+.1"/>
                                          </p:val>
                                        </p:tav>
                                        <p:tav tm="100000">
                                          <p:val>
                                            <p:strVal val="#ppt_y"/>
                                          </p:val>
                                        </p:tav>
                                      </p:tavLst>
                                    </p:anim>
                                  </p:childTnLst>
                                </p:cTn>
                              </p:par>
                              <p:par>
                                <p:cTn id="83" presetID="42" presetClass="entr" presetSubtype="0" fill="hold" nodeType="withEffect">
                                  <p:stCondLst>
                                    <p:cond delay="0"/>
                                  </p:stCondLst>
                                  <p:childTnLst>
                                    <p:set>
                                      <p:cBhvr>
                                        <p:cTn id="84" dur="1" fill="hold">
                                          <p:stCondLst>
                                            <p:cond delay="0"/>
                                          </p:stCondLst>
                                        </p:cTn>
                                        <p:tgtEl>
                                          <p:spTgt spid="24"/>
                                        </p:tgtEl>
                                        <p:attrNameLst>
                                          <p:attrName>style.visibility</p:attrName>
                                        </p:attrNameLst>
                                      </p:cBhvr>
                                      <p:to>
                                        <p:strVal val="visible"/>
                                      </p:to>
                                    </p:set>
                                    <p:animEffect transition="in" filter="fade">
                                      <p:cBhvr>
                                        <p:cTn id="85" dur="1000"/>
                                        <p:tgtEl>
                                          <p:spTgt spid="24"/>
                                        </p:tgtEl>
                                      </p:cBhvr>
                                    </p:animEffect>
                                    <p:anim calcmode="lin" valueType="num">
                                      <p:cBhvr>
                                        <p:cTn id="86" dur="1000" fill="hold"/>
                                        <p:tgtEl>
                                          <p:spTgt spid="24"/>
                                        </p:tgtEl>
                                        <p:attrNameLst>
                                          <p:attrName>ppt_x</p:attrName>
                                        </p:attrNameLst>
                                      </p:cBhvr>
                                      <p:tavLst>
                                        <p:tav tm="0">
                                          <p:val>
                                            <p:strVal val="#ppt_x"/>
                                          </p:val>
                                        </p:tav>
                                        <p:tav tm="100000">
                                          <p:val>
                                            <p:strVal val="#ppt_x"/>
                                          </p:val>
                                        </p:tav>
                                      </p:tavLst>
                                    </p:anim>
                                    <p:anim calcmode="lin" valueType="num">
                                      <p:cBhvr>
                                        <p:cTn id="87"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2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a:extLst>
              <a:ext uri="{FF2B5EF4-FFF2-40B4-BE49-F238E27FC236}">
                <a16:creationId xmlns:a16="http://schemas.microsoft.com/office/drawing/2014/main" id="{DC5D644F-7C6D-4734-BFC5-BC1532CAC8C0}"/>
              </a:ext>
            </a:extLst>
          </p:cNvPr>
          <p:cNvSpPr txBox="1">
            <a:spLocks noChangeAspect="1"/>
          </p:cNvSpPr>
          <p:nvPr/>
        </p:nvSpPr>
        <p:spPr>
          <a:xfrm>
            <a:off x="230818" y="488272"/>
            <a:ext cx="11961175" cy="6389011"/>
          </a:xfrm>
          <a:prstGeom prst="rect">
            <a:avLst/>
          </a:prstGeom>
          <a:noFill/>
        </p:spPr>
        <p:txBody>
          <a:bodyPr wrap="square" lIns="180000" tIns="180000" rIns="180000" bIns="180000" rtlCol="0">
            <a:spAutoFit/>
          </a:bodyPr>
          <a:lstStyle/>
          <a:p>
            <a:pPr defTabSz="360000">
              <a:lnSpc>
                <a:spcPct val="150000"/>
              </a:lnSpc>
            </a:pPr>
            <a:r>
              <a:rPr lang="de-DE" sz="2400" dirty="0">
                <a:latin typeface="Arial" panose="020B0604020202020204" pitchFamily="34" charset="0"/>
                <a:cs typeface="Arial" panose="020B0604020202020204" pitchFamily="34" charset="0"/>
              </a:rPr>
              <a:t>a)		</a:t>
            </a:r>
            <a:r>
              <a:rPr lang="de-DE" sz="2400" u="sng" dirty="0">
                <a:latin typeface="Arial" panose="020B0604020202020204" pitchFamily="34" charset="0"/>
                <a:cs typeface="Arial" panose="020B0604020202020204" pitchFamily="34" charset="0"/>
              </a:rPr>
              <a:t>Ausländerrecht</a:t>
            </a:r>
          </a:p>
          <a:p>
            <a:pPr defTabSz="360000">
              <a:lnSpc>
                <a:spcPct val="150000"/>
              </a:lnSpc>
            </a:pPr>
            <a:r>
              <a:rPr lang="de-DE" sz="2400" dirty="0">
                <a:latin typeface="Arial" panose="020B0604020202020204" pitchFamily="34" charset="0"/>
                <a:cs typeface="Arial" panose="020B0604020202020204" pitchFamily="34" charset="0"/>
              </a:rPr>
              <a:t>		→	</a:t>
            </a:r>
            <a:r>
              <a:rPr lang="de-DE" sz="2400" u="sng" dirty="0">
                <a:latin typeface="Arial" panose="020B0604020202020204" pitchFamily="34" charset="0"/>
                <a:cs typeface="Arial" panose="020B0604020202020204" pitchFamily="34" charset="0"/>
              </a:rPr>
              <a:t>§ 81 III AufenthG</a:t>
            </a:r>
            <a:r>
              <a:rPr lang="de-DE" sz="2400" dirty="0">
                <a:latin typeface="Arial" panose="020B0604020202020204" pitchFamily="34" charset="0"/>
                <a:cs typeface="Arial" panose="020B0604020202020204" pitchFamily="34" charset="0"/>
              </a:rPr>
              <a:t>: „</a:t>
            </a:r>
            <a:r>
              <a:rPr lang="de-DE" sz="2400" i="1" dirty="0">
                <a:latin typeface="Arial" panose="020B0604020202020204" pitchFamily="34" charset="0"/>
                <a:cs typeface="Arial" panose="020B0604020202020204" pitchFamily="34" charset="0"/>
              </a:rPr>
              <a:t>Beantragt ein Ausländer… die Erteilung eines </a:t>
            </a:r>
            <a:r>
              <a:rPr lang="de-DE" sz="2400" i="1" dirty="0" err="1">
                <a:latin typeface="Arial" panose="020B0604020202020204" pitchFamily="34" charset="0"/>
                <a:cs typeface="Arial" panose="020B0604020202020204" pitchFamily="34" charset="0"/>
              </a:rPr>
              <a:t>Aufent</a:t>
            </a:r>
            <a:r>
              <a:rPr lang="de-DE" sz="2400" i="1" dirty="0">
                <a:latin typeface="Arial" panose="020B0604020202020204" pitchFamily="34" charset="0"/>
                <a:cs typeface="Arial" panose="020B0604020202020204" pitchFamily="34" charset="0"/>
              </a:rPr>
              <a:t>-					</a:t>
            </a:r>
            <a:r>
              <a:rPr lang="de-DE" sz="2400" i="1" dirty="0" err="1">
                <a:latin typeface="Arial" panose="020B0604020202020204" pitchFamily="34" charset="0"/>
                <a:cs typeface="Arial" panose="020B0604020202020204" pitchFamily="34" charset="0"/>
              </a:rPr>
              <a:t>haltstitels</a:t>
            </a:r>
            <a:r>
              <a:rPr lang="de-DE" sz="2400" i="1" dirty="0">
                <a:latin typeface="Arial" panose="020B0604020202020204" pitchFamily="34" charset="0"/>
                <a:cs typeface="Arial" panose="020B0604020202020204" pitchFamily="34" charset="0"/>
              </a:rPr>
              <a:t>, gilt sein Aufenthalt bis zur Entscheidung der Ausländerbehörde 					als erlaubt.</a:t>
            </a:r>
            <a:r>
              <a:rPr lang="de-DE" sz="2400" dirty="0">
                <a:latin typeface="Arial" panose="020B0604020202020204" pitchFamily="34" charset="0"/>
                <a:cs typeface="Arial" panose="020B0604020202020204" pitchFamily="34" charset="0"/>
              </a:rPr>
              <a:t>“</a:t>
            </a:r>
          </a:p>
          <a:p>
            <a:pPr defTabSz="360000">
              <a:lnSpc>
                <a:spcPct val="150000"/>
              </a:lnSpc>
            </a:pPr>
            <a:r>
              <a:rPr lang="de-DE" sz="2400" dirty="0">
                <a:latin typeface="Arial" panose="020B0604020202020204" pitchFamily="34" charset="0"/>
                <a:cs typeface="Arial" panose="020B0604020202020204" pitchFamily="34" charset="0"/>
              </a:rPr>
              <a:t>		→	</a:t>
            </a:r>
            <a:r>
              <a:rPr lang="de-DE" sz="2400" u="sng" dirty="0">
                <a:latin typeface="Arial" panose="020B0604020202020204" pitchFamily="34" charset="0"/>
                <a:cs typeface="Arial" panose="020B0604020202020204" pitchFamily="34" charset="0"/>
              </a:rPr>
              <a:t>§ 84 I Nr. 1 AufenthG</a:t>
            </a:r>
            <a:r>
              <a:rPr lang="de-DE" sz="2400" dirty="0">
                <a:latin typeface="Arial" panose="020B0604020202020204" pitchFamily="34" charset="0"/>
                <a:cs typeface="Arial" panose="020B0604020202020204" pitchFamily="34" charset="0"/>
              </a:rPr>
              <a:t>: „</a:t>
            </a:r>
            <a:r>
              <a:rPr lang="de-DE" sz="2400" i="1" dirty="0">
                <a:latin typeface="Arial" panose="020B0604020202020204" pitchFamily="34" charset="0"/>
                <a:cs typeface="Arial" panose="020B0604020202020204" pitchFamily="34" charset="0"/>
              </a:rPr>
              <a:t>Widerspruch und Klage gegen die Ablehnung eines 				Antrages auf Erteilung oder Verlängerung des Aufenthaltstitels haben keine 				aufschiebende Wirkung.</a:t>
            </a:r>
            <a:r>
              <a:rPr lang="de-DE" sz="2400" dirty="0">
                <a:latin typeface="Arial" panose="020B0604020202020204" pitchFamily="34" charset="0"/>
                <a:cs typeface="Arial" panose="020B0604020202020204" pitchFamily="34" charset="0"/>
              </a:rPr>
              <a:t>“ (§ 80 II 1 Nr. 3 VwGO)	</a:t>
            </a:r>
          </a:p>
          <a:p>
            <a:pPr defTabSz="360000">
              <a:lnSpc>
                <a:spcPct val="150000"/>
              </a:lnSpc>
            </a:pPr>
            <a:r>
              <a:rPr lang="de-DE" sz="2400" dirty="0">
                <a:latin typeface="Arial" panose="020B0604020202020204" pitchFamily="34" charset="0"/>
                <a:cs typeface="Arial" panose="020B0604020202020204" pitchFamily="34" charset="0"/>
              </a:rPr>
              <a:t>		→	Die Erteilung eines Aufenthaltstitels ist versagt worden. Zwar ist in der Haupt-				</a:t>
            </a:r>
            <a:r>
              <a:rPr lang="de-DE" sz="2400" dirty="0" err="1">
                <a:latin typeface="Arial" panose="020B0604020202020204" pitchFamily="34" charset="0"/>
                <a:cs typeface="Arial" panose="020B0604020202020204" pitchFamily="34" charset="0"/>
              </a:rPr>
              <a:t>sache</a:t>
            </a:r>
            <a:r>
              <a:rPr lang="de-DE" sz="2400" dirty="0">
                <a:latin typeface="Arial" panose="020B0604020202020204" pitchFamily="34" charset="0"/>
                <a:cs typeface="Arial" panose="020B0604020202020204" pitchFamily="34" charset="0"/>
              </a:rPr>
              <a:t> eine </a:t>
            </a:r>
            <a:r>
              <a:rPr lang="de-DE" sz="2400" dirty="0" err="1">
                <a:latin typeface="Arial" panose="020B0604020202020204" pitchFamily="34" charset="0"/>
                <a:cs typeface="Arial" panose="020B0604020202020204" pitchFamily="34" charset="0"/>
              </a:rPr>
              <a:t>VerpflKl</a:t>
            </a:r>
            <a:r>
              <a:rPr lang="de-DE" sz="2400" dirty="0">
                <a:latin typeface="Arial" panose="020B0604020202020204" pitchFamily="34" charset="0"/>
                <a:cs typeface="Arial" panose="020B0604020202020204" pitchFamily="34" charset="0"/>
              </a:rPr>
              <a:t>. auf Erteilung des Aufenthaltstitels statthaft, aber wegen 				der Erlaubnisfiktion in § 81 III AufenthG richtet sich der vorläufige Rechts-					</a:t>
            </a:r>
            <a:r>
              <a:rPr lang="de-DE" sz="2400" dirty="0" err="1">
                <a:latin typeface="Arial" panose="020B0604020202020204" pitchFamily="34" charset="0"/>
                <a:cs typeface="Arial" panose="020B0604020202020204" pitchFamily="34" charset="0"/>
              </a:rPr>
              <a:t>schutz</a:t>
            </a:r>
            <a:r>
              <a:rPr lang="de-DE" sz="2400" dirty="0">
                <a:latin typeface="Arial" panose="020B0604020202020204" pitchFamily="34" charset="0"/>
                <a:cs typeface="Arial" panose="020B0604020202020204" pitchFamily="34" charset="0"/>
              </a:rPr>
              <a:t> nach § 80 V 1 VwGO (Suspendierung des Ablehnungs-VA).</a:t>
            </a:r>
          </a:p>
        </p:txBody>
      </p:sp>
      <p:sp>
        <p:nvSpPr>
          <p:cNvPr id="2" name="Foliennummernplatzhalter 1">
            <a:extLst>
              <a:ext uri="{FF2B5EF4-FFF2-40B4-BE49-F238E27FC236}">
                <a16:creationId xmlns:a16="http://schemas.microsoft.com/office/drawing/2014/main" id="{C3D4600E-518E-4C1B-918C-01DBC1B06FC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7F1312-9C82-49F0-935A-9B306C774647}"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de-DE"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cxnSp>
        <p:nvCxnSpPr>
          <p:cNvPr id="6" name="Gerade Verbindung mit Pfeil 5">
            <a:extLst>
              <a:ext uri="{FF2B5EF4-FFF2-40B4-BE49-F238E27FC236}">
                <a16:creationId xmlns:a16="http://schemas.microsoft.com/office/drawing/2014/main" id="{F284CBC8-56D5-4898-B4D2-2DBEC6DE95DB}"/>
              </a:ext>
            </a:extLst>
          </p:cNvPr>
          <p:cNvCxnSpPr>
            <a:cxnSpLocks/>
          </p:cNvCxnSpPr>
          <p:nvPr/>
        </p:nvCxnSpPr>
        <p:spPr>
          <a:xfrm>
            <a:off x="8980964" y="271293"/>
            <a:ext cx="0" cy="28800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5" name="Grafik 4">
            <a:extLst>
              <a:ext uri="{FF2B5EF4-FFF2-40B4-BE49-F238E27FC236}">
                <a16:creationId xmlns:a16="http://schemas.microsoft.com/office/drawing/2014/main" id="{BFF5BE4F-C015-99A9-67F1-320698F9F176}"/>
              </a:ext>
            </a:extLst>
          </p:cNvPr>
          <p:cNvPicPr>
            <a:picLocks noChangeAspect="1"/>
          </p:cNvPicPr>
          <p:nvPr/>
        </p:nvPicPr>
        <p:blipFill>
          <a:blip r:embed="rId2">
            <a:extLst>
              <a:ext uri="{28A0092B-C50C-407E-A947-70E740481C1C}">
                <a14:useLocalDpi xmlns:a14="http://schemas.microsoft.com/office/drawing/2010/main" val="0"/>
              </a:ext>
            </a:extLst>
          </a:blip>
          <a:srcRect l="40762" t="24964" r="35479" b="53549"/>
          <a:stretch>
            <a:fillRect/>
          </a:stretch>
        </p:blipFill>
        <p:spPr>
          <a:xfrm>
            <a:off x="9808077" y="1"/>
            <a:ext cx="2383922" cy="1212714"/>
          </a:xfrm>
          <a:prstGeom prst="rect">
            <a:avLst/>
          </a:prstGeom>
        </p:spPr>
      </p:pic>
      <p:sp>
        <p:nvSpPr>
          <p:cNvPr id="8" name="Rechteck 7">
            <a:extLst>
              <a:ext uri="{FF2B5EF4-FFF2-40B4-BE49-F238E27FC236}">
                <a16:creationId xmlns:a16="http://schemas.microsoft.com/office/drawing/2014/main" id="{4349DD3E-A37A-34D9-2F52-9FFA09111D93}"/>
              </a:ext>
            </a:extLst>
          </p:cNvPr>
          <p:cNvSpPr/>
          <p:nvPr/>
        </p:nvSpPr>
        <p:spPr>
          <a:xfrm>
            <a:off x="0" y="102357"/>
            <a:ext cx="2380034" cy="655916"/>
          </a:xfrm>
          <a:prstGeom prst="rect">
            <a:avLst/>
          </a:prstGeom>
          <a:solidFill>
            <a:srgbClr val="EE8A22"/>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t>Verwaltungsrecht AT</a:t>
            </a:r>
          </a:p>
          <a:p>
            <a:pPr algn="ctr"/>
            <a:r>
              <a:rPr lang="de-DE" dirty="0"/>
              <a:t>Kurseinheit 11</a:t>
            </a:r>
          </a:p>
        </p:txBody>
      </p:sp>
    </p:spTree>
    <p:extLst>
      <p:ext uri="{BB962C8B-B14F-4D97-AF65-F5344CB8AC3E}">
        <p14:creationId xmlns:p14="http://schemas.microsoft.com/office/powerpoint/2010/main" val="2926709140"/>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000"/>
                                        <p:tgtEl>
                                          <p:spTgt spid="4">
                                            <p:txEl>
                                              <p:pRg st="1" end="1"/>
                                            </p:txEl>
                                          </p:spTgt>
                                        </p:tgtEl>
                                      </p:cBhvr>
                                    </p:animEffect>
                                    <p:anim calcmode="lin" valueType="num">
                                      <p:cBhvr>
                                        <p:cTn id="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Effect transition="in" filter="fade">
                                      <p:cBhvr>
                                        <p:cTn id="14" dur="1000"/>
                                        <p:tgtEl>
                                          <p:spTgt spid="4">
                                            <p:txEl>
                                              <p:pRg st="2" end="2"/>
                                            </p:txEl>
                                          </p:spTgt>
                                        </p:tgtEl>
                                      </p:cBhvr>
                                    </p:animEffect>
                                    <p:anim calcmode="lin" valueType="num">
                                      <p:cBhvr>
                                        <p:cTn id="1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3" end="3"/>
                                            </p:txEl>
                                          </p:spTgt>
                                        </p:tgtEl>
                                        <p:attrNameLst>
                                          <p:attrName>style.visibility</p:attrName>
                                        </p:attrNameLst>
                                      </p:cBhvr>
                                      <p:to>
                                        <p:strVal val="visible"/>
                                      </p:to>
                                    </p:set>
                                    <p:animEffect transition="in" filter="fade">
                                      <p:cBhvr>
                                        <p:cTn id="21" dur="1000"/>
                                        <p:tgtEl>
                                          <p:spTgt spid="4">
                                            <p:txEl>
                                              <p:pRg st="3" end="3"/>
                                            </p:txEl>
                                          </p:spTgt>
                                        </p:tgtEl>
                                      </p:cBhvr>
                                    </p:animEffect>
                                    <p:anim calcmode="lin" valueType="num">
                                      <p:cBhvr>
                                        <p:cTn id="22"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a:extLst>
              <a:ext uri="{FF2B5EF4-FFF2-40B4-BE49-F238E27FC236}">
                <a16:creationId xmlns:a16="http://schemas.microsoft.com/office/drawing/2014/main" id="{DC5D644F-7C6D-4734-BFC5-BC1532CAC8C0}"/>
              </a:ext>
            </a:extLst>
          </p:cNvPr>
          <p:cNvSpPr txBox="1">
            <a:spLocks noChangeAspect="1"/>
          </p:cNvSpPr>
          <p:nvPr/>
        </p:nvSpPr>
        <p:spPr>
          <a:xfrm>
            <a:off x="230818" y="488272"/>
            <a:ext cx="11961181" cy="5281016"/>
          </a:xfrm>
          <a:prstGeom prst="rect">
            <a:avLst/>
          </a:prstGeom>
          <a:noFill/>
        </p:spPr>
        <p:txBody>
          <a:bodyPr wrap="square" lIns="180000" tIns="180000" rIns="180000" bIns="180000" rtlCol="0">
            <a:spAutoFit/>
          </a:bodyPr>
          <a:lstStyle/>
          <a:p>
            <a:pPr defTabSz="360000">
              <a:lnSpc>
                <a:spcPct val="150000"/>
              </a:lnSpc>
            </a:pPr>
            <a:r>
              <a:rPr lang="de-DE" sz="2400" dirty="0">
                <a:latin typeface="Arial" panose="020B0604020202020204" pitchFamily="34" charset="0"/>
                <a:cs typeface="Arial" panose="020B0604020202020204" pitchFamily="34" charset="0"/>
              </a:rPr>
              <a:t>b)		</a:t>
            </a:r>
            <a:r>
              <a:rPr lang="de-DE" sz="2400" u="sng" dirty="0">
                <a:latin typeface="Arial" panose="020B0604020202020204" pitchFamily="34" charset="0"/>
                <a:cs typeface="Arial" panose="020B0604020202020204" pitchFamily="34" charset="0"/>
              </a:rPr>
              <a:t>Baurecht</a:t>
            </a:r>
          </a:p>
          <a:p>
            <a:pPr defTabSz="360000">
              <a:lnSpc>
                <a:spcPct val="150000"/>
              </a:lnSpc>
            </a:pPr>
            <a:r>
              <a:rPr lang="de-DE" sz="2400" dirty="0">
                <a:latin typeface="Arial" panose="020B0604020202020204" pitchFamily="34" charset="0"/>
                <a:cs typeface="Arial" panose="020B0604020202020204" pitchFamily="34" charset="0"/>
              </a:rPr>
              <a:t>		→ Die Behörde erlässt </a:t>
            </a:r>
            <a:r>
              <a:rPr lang="de-DE" sz="2400" dirty="0" err="1">
                <a:latin typeface="Arial" panose="020B0604020202020204" pitchFamily="34" charset="0"/>
                <a:cs typeface="Arial" panose="020B0604020202020204" pitchFamily="34" charset="0"/>
              </a:rPr>
              <a:t>ggü</a:t>
            </a:r>
            <a:r>
              <a:rPr lang="de-DE" sz="2400" dirty="0">
                <a:latin typeface="Arial" panose="020B0604020202020204" pitchFamily="34" charset="0"/>
                <a:cs typeface="Arial" panose="020B0604020202020204" pitchFamily="34" charset="0"/>
              </a:rPr>
              <a:t>. dem Bauherrn einen Abriss-VA.</a:t>
            </a:r>
          </a:p>
          <a:p>
            <a:pPr defTabSz="360000">
              <a:lnSpc>
                <a:spcPct val="150000"/>
              </a:lnSpc>
            </a:pPr>
            <a:r>
              <a:rPr lang="de-DE" sz="2400" dirty="0">
                <a:latin typeface="Arial" panose="020B0604020202020204" pitchFamily="34" charset="0"/>
                <a:cs typeface="Arial" panose="020B0604020202020204" pitchFamily="34" charset="0"/>
              </a:rPr>
              <a:t>		→ Der Bauherr legt Widerspruch ein mit </a:t>
            </a:r>
            <a:r>
              <a:rPr lang="de-DE" sz="2400" dirty="0" err="1">
                <a:latin typeface="Arial" panose="020B0604020202020204" pitchFamily="34" charset="0"/>
                <a:cs typeface="Arial" panose="020B0604020202020204" pitchFamily="34" charset="0"/>
              </a:rPr>
              <a:t>aufschieb</a:t>
            </a:r>
            <a:r>
              <a:rPr lang="de-DE" sz="2400" dirty="0">
                <a:latin typeface="Arial" panose="020B0604020202020204" pitchFamily="34" charset="0"/>
                <a:cs typeface="Arial" panose="020B0604020202020204" pitchFamily="34" charset="0"/>
              </a:rPr>
              <a:t>. Wirkung (§ 80 I VwGO).</a:t>
            </a:r>
          </a:p>
          <a:p>
            <a:pPr defTabSz="360000">
              <a:lnSpc>
                <a:spcPct val="150000"/>
              </a:lnSpc>
            </a:pPr>
            <a:r>
              <a:rPr lang="de-DE" sz="2400" dirty="0">
                <a:latin typeface="Arial" panose="020B0604020202020204" pitchFamily="34" charset="0"/>
                <a:cs typeface="Arial" panose="020B0604020202020204" pitchFamily="34" charset="0"/>
              </a:rPr>
              <a:t>		→ Die Behörde ordnet die sofortige Vollziehung an (§ 80 II 1 Nr. 4 VwGO).</a:t>
            </a:r>
          </a:p>
          <a:p>
            <a:pPr defTabSz="360000">
              <a:lnSpc>
                <a:spcPct val="150000"/>
              </a:lnSpc>
            </a:pPr>
            <a:r>
              <a:rPr lang="de-DE" sz="2400" dirty="0">
                <a:latin typeface="Arial" panose="020B0604020202020204" pitchFamily="34" charset="0"/>
                <a:cs typeface="Arial" panose="020B0604020202020204" pitchFamily="34" charset="0"/>
              </a:rPr>
              <a:t>		→	Der Bauherr stellt beim VG einen Antrag auf vorläufigen Rechtsschutz nach	 			§ 80 V 1 VwGO (Suspendierung des Abriss-VA).</a:t>
            </a:r>
          </a:p>
          <a:p>
            <a:pPr defTabSz="360000">
              <a:lnSpc>
                <a:spcPct val="150000"/>
              </a:lnSpc>
            </a:pPr>
            <a:endParaRPr lang="de-DE" sz="2400" dirty="0">
              <a:latin typeface="Arial" panose="020B0604020202020204" pitchFamily="34" charset="0"/>
              <a:cs typeface="Arial" panose="020B0604020202020204" pitchFamily="34" charset="0"/>
            </a:endParaRPr>
          </a:p>
          <a:p>
            <a:pPr defTabSz="360000">
              <a:lnSpc>
                <a:spcPct val="150000"/>
              </a:lnSpc>
            </a:pPr>
            <a:r>
              <a:rPr lang="de-DE" sz="2400" dirty="0">
                <a:latin typeface="Arial" panose="020B0604020202020204" pitchFamily="34" charset="0"/>
                <a:cs typeface="Arial" panose="020B0604020202020204" pitchFamily="34" charset="0"/>
              </a:rPr>
              <a:t>		[</a:t>
            </a:r>
            <a:r>
              <a:rPr lang="de-DE" sz="2400" u="sng" dirty="0">
                <a:latin typeface="Arial" panose="020B0604020202020204" pitchFamily="34" charset="0"/>
                <a:cs typeface="Arial" panose="020B0604020202020204" pitchFamily="34" charset="0"/>
              </a:rPr>
              <a:t>Hinweis</a:t>
            </a:r>
            <a:r>
              <a:rPr lang="de-DE" sz="2400" dirty="0">
                <a:latin typeface="Arial" panose="020B0604020202020204" pitchFamily="34" charset="0"/>
                <a:cs typeface="Arial" panose="020B0604020202020204" pitchFamily="34" charset="0"/>
              </a:rPr>
              <a:t>: Die Anordnung der sofortigen Vollziehung durch die Behörde kann 				auch schon im Abriss-VA, d.h. vor Einlegung des Widerspruchs, erfolgen.]</a:t>
            </a:r>
          </a:p>
        </p:txBody>
      </p:sp>
      <p:sp>
        <p:nvSpPr>
          <p:cNvPr id="2" name="Foliennummernplatzhalter 1">
            <a:extLst>
              <a:ext uri="{FF2B5EF4-FFF2-40B4-BE49-F238E27FC236}">
                <a16:creationId xmlns:a16="http://schemas.microsoft.com/office/drawing/2014/main" id="{C3D4600E-518E-4C1B-918C-01DBC1B06FC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7F1312-9C82-49F0-935A-9B306C774647}"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de-DE"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pic>
        <p:nvPicPr>
          <p:cNvPr id="5" name="Grafik 4">
            <a:extLst>
              <a:ext uri="{FF2B5EF4-FFF2-40B4-BE49-F238E27FC236}">
                <a16:creationId xmlns:a16="http://schemas.microsoft.com/office/drawing/2014/main" id="{A07FBCE9-0800-B4F1-5BA8-07EB718BE72D}"/>
              </a:ext>
            </a:extLst>
          </p:cNvPr>
          <p:cNvPicPr>
            <a:picLocks noChangeAspect="1"/>
          </p:cNvPicPr>
          <p:nvPr/>
        </p:nvPicPr>
        <p:blipFill>
          <a:blip r:embed="rId2">
            <a:extLst>
              <a:ext uri="{28A0092B-C50C-407E-A947-70E740481C1C}">
                <a14:useLocalDpi xmlns:a14="http://schemas.microsoft.com/office/drawing/2010/main" val="0"/>
              </a:ext>
            </a:extLst>
          </a:blip>
          <a:srcRect l="40762" t="24964" r="35479" b="53549"/>
          <a:stretch>
            <a:fillRect/>
          </a:stretch>
        </p:blipFill>
        <p:spPr>
          <a:xfrm>
            <a:off x="9808077" y="1"/>
            <a:ext cx="2383922" cy="1212714"/>
          </a:xfrm>
          <a:prstGeom prst="rect">
            <a:avLst/>
          </a:prstGeom>
        </p:spPr>
      </p:pic>
      <p:sp>
        <p:nvSpPr>
          <p:cNvPr id="7" name="Rechteck 6">
            <a:extLst>
              <a:ext uri="{FF2B5EF4-FFF2-40B4-BE49-F238E27FC236}">
                <a16:creationId xmlns:a16="http://schemas.microsoft.com/office/drawing/2014/main" id="{02B10E69-6696-8974-5675-FD05B2F20196}"/>
              </a:ext>
            </a:extLst>
          </p:cNvPr>
          <p:cNvSpPr/>
          <p:nvPr/>
        </p:nvSpPr>
        <p:spPr>
          <a:xfrm>
            <a:off x="0" y="102357"/>
            <a:ext cx="2380034" cy="655916"/>
          </a:xfrm>
          <a:prstGeom prst="rect">
            <a:avLst/>
          </a:prstGeom>
          <a:solidFill>
            <a:srgbClr val="EE8A22"/>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t>Verwaltungsrecht AT</a:t>
            </a:r>
          </a:p>
          <a:p>
            <a:pPr algn="ctr"/>
            <a:r>
              <a:rPr lang="de-DE" dirty="0"/>
              <a:t>Kurseinheit 11</a:t>
            </a:r>
          </a:p>
        </p:txBody>
      </p:sp>
    </p:spTree>
    <p:extLst>
      <p:ext uri="{BB962C8B-B14F-4D97-AF65-F5344CB8AC3E}">
        <p14:creationId xmlns:p14="http://schemas.microsoft.com/office/powerpoint/2010/main" val="4191372256"/>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000"/>
                                        <p:tgtEl>
                                          <p:spTgt spid="4">
                                            <p:txEl>
                                              <p:pRg st="1" end="1"/>
                                            </p:txEl>
                                          </p:spTgt>
                                        </p:tgtEl>
                                      </p:cBhvr>
                                    </p:animEffect>
                                    <p:anim calcmode="lin" valueType="num">
                                      <p:cBhvr>
                                        <p:cTn id="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Effect transition="in" filter="fade">
                                      <p:cBhvr>
                                        <p:cTn id="14" dur="1000"/>
                                        <p:tgtEl>
                                          <p:spTgt spid="4">
                                            <p:txEl>
                                              <p:pRg st="2" end="2"/>
                                            </p:txEl>
                                          </p:spTgt>
                                        </p:tgtEl>
                                      </p:cBhvr>
                                    </p:animEffect>
                                    <p:anim calcmode="lin" valueType="num">
                                      <p:cBhvr>
                                        <p:cTn id="1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3" end="3"/>
                                            </p:txEl>
                                          </p:spTgt>
                                        </p:tgtEl>
                                        <p:attrNameLst>
                                          <p:attrName>style.visibility</p:attrName>
                                        </p:attrNameLst>
                                      </p:cBhvr>
                                      <p:to>
                                        <p:strVal val="visible"/>
                                      </p:to>
                                    </p:set>
                                    <p:animEffect transition="in" filter="fade">
                                      <p:cBhvr>
                                        <p:cTn id="21" dur="1000"/>
                                        <p:tgtEl>
                                          <p:spTgt spid="4">
                                            <p:txEl>
                                              <p:pRg st="3" end="3"/>
                                            </p:txEl>
                                          </p:spTgt>
                                        </p:tgtEl>
                                      </p:cBhvr>
                                    </p:animEffect>
                                    <p:anim calcmode="lin" valueType="num">
                                      <p:cBhvr>
                                        <p:cTn id="22"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
                                            <p:txEl>
                                              <p:pRg st="4" end="4"/>
                                            </p:txEl>
                                          </p:spTgt>
                                        </p:tgtEl>
                                        <p:attrNameLst>
                                          <p:attrName>style.visibility</p:attrName>
                                        </p:attrNameLst>
                                      </p:cBhvr>
                                      <p:to>
                                        <p:strVal val="visible"/>
                                      </p:to>
                                    </p:set>
                                    <p:animEffect transition="in" filter="fade">
                                      <p:cBhvr>
                                        <p:cTn id="28" dur="1000"/>
                                        <p:tgtEl>
                                          <p:spTgt spid="4">
                                            <p:txEl>
                                              <p:pRg st="4" end="4"/>
                                            </p:txEl>
                                          </p:spTgt>
                                        </p:tgtEl>
                                      </p:cBhvr>
                                    </p:animEffect>
                                    <p:anim calcmode="lin" valueType="num">
                                      <p:cBhvr>
                                        <p:cTn id="29"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4">
                                            <p:txEl>
                                              <p:pRg st="6" end="6"/>
                                            </p:txEl>
                                          </p:spTgt>
                                        </p:tgtEl>
                                        <p:attrNameLst>
                                          <p:attrName>style.visibility</p:attrName>
                                        </p:attrNameLst>
                                      </p:cBhvr>
                                      <p:to>
                                        <p:strVal val="visible"/>
                                      </p:to>
                                    </p:set>
                                    <p:animEffect transition="in" filter="fade">
                                      <p:cBhvr>
                                        <p:cTn id="35" dur="1000"/>
                                        <p:tgtEl>
                                          <p:spTgt spid="4">
                                            <p:txEl>
                                              <p:pRg st="6" end="6"/>
                                            </p:txEl>
                                          </p:spTgt>
                                        </p:tgtEl>
                                      </p:cBhvr>
                                    </p:animEffect>
                                    <p:anim calcmode="lin" valueType="num">
                                      <p:cBhvr>
                                        <p:cTn id="36"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a:extLst>
              <a:ext uri="{FF2B5EF4-FFF2-40B4-BE49-F238E27FC236}">
                <a16:creationId xmlns:a16="http://schemas.microsoft.com/office/drawing/2014/main" id="{DC5D644F-7C6D-4734-BFC5-BC1532CAC8C0}"/>
              </a:ext>
            </a:extLst>
          </p:cNvPr>
          <p:cNvSpPr txBox="1">
            <a:spLocks noChangeAspect="1"/>
          </p:cNvSpPr>
          <p:nvPr/>
        </p:nvSpPr>
        <p:spPr>
          <a:xfrm>
            <a:off x="230818" y="488272"/>
            <a:ext cx="11961181" cy="6389011"/>
          </a:xfrm>
          <a:prstGeom prst="rect">
            <a:avLst/>
          </a:prstGeom>
          <a:noFill/>
        </p:spPr>
        <p:txBody>
          <a:bodyPr wrap="square" lIns="180000" tIns="180000" rIns="180000" bIns="180000" rtlCol="0">
            <a:spAutoFit/>
          </a:bodyPr>
          <a:lstStyle/>
          <a:p>
            <a:pPr defTabSz="360000">
              <a:lnSpc>
                <a:spcPct val="150000"/>
              </a:lnSpc>
            </a:pPr>
            <a:r>
              <a:rPr lang="de-DE" sz="2400" dirty="0">
                <a:latin typeface="Arial" panose="020B0604020202020204" pitchFamily="34" charset="0"/>
                <a:cs typeface="Arial" panose="020B0604020202020204" pitchFamily="34" charset="0"/>
              </a:rPr>
              <a:t>III.		</a:t>
            </a:r>
            <a:r>
              <a:rPr lang="de-DE" sz="2400" u="sng" dirty="0">
                <a:latin typeface="Arial" panose="020B0604020202020204" pitchFamily="34" charset="0"/>
                <a:cs typeface="Arial" panose="020B0604020202020204" pitchFamily="34" charset="0"/>
              </a:rPr>
              <a:t>Falls § 80 V VwGO / § 80a VwGO (-), dann § 123 I VwGO (+)</a:t>
            </a:r>
          </a:p>
          <a:p>
            <a:pPr defTabSz="360000">
              <a:lnSpc>
                <a:spcPct val="150000"/>
              </a:lnSpc>
            </a:pPr>
            <a:endParaRPr lang="de-DE" sz="2400" dirty="0">
              <a:latin typeface="Arial" panose="020B0604020202020204" pitchFamily="34" charset="0"/>
              <a:cs typeface="Arial" panose="020B0604020202020204" pitchFamily="34" charset="0"/>
            </a:endParaRPr>
          </a:p>
          <a:p>
            <a:pPr defTabSz="360000">
              <a:lnSpc>
                <a:spcPct val="150000"/>
              </a:lnSpc>
            </a:pPr>
            <a:endParaRPr lang="de-DE" sz="2400" dirty="0">
              <a:latin typeface="Arial" panose="020B0604020202020204" pitchFamily="34" charset="0"/>
              <a:cs typeface="Arial" panose="020B0604020202020204" pitchFamily="34" charset="0"/>
            </a:endParaRPr>
          </a:p>
          <a:p>
            <a:pPr defTabSz="360000">
              <a:lnSpc>
                <a:spcPct val="150000"/>
              </a:lnSpc>
            </a:pPr>
            <a:endParaRPr lang="de-DE" sz="2400" dirty="0">
              <a:latin typeface="Arial" panose="020B0604020202020204" pitchFamily="34" charset="0"/>
              <a:cs typeface="Arial" panose="020B0604020202020204" pitchFamily="34" charset="0"/>
            </a:endParaRPr>
          </a:p>
          <a:p>
            <a:pPr defTabSz="360000">
              <a:lnSpc>
                <a:spcPct val="150000"/>
              </a:lnSpc>
            </a:pPr>
            <a:endParaRPr lang="de-DE" sz="2400" dirty="0">
              <a:latin typeface="Arial" panose="020B0604020202020204" pitchFamily="34" charset="0"/>
              <a:cs typeface="Arial" panose="020B0604020202020204" pitchFamily="34" charset="0"/>
            </a:endParaRPr>
          </a:p>
          <a:p>
            <a:pPr defTabSz="360000">
              <a:lnSpc>
                <a:spcPct val="150000"/>
              </a:lnSpc>
            </a:pPr>
            <a:endParaRPr lang="de-DE" sz="2400" dirty="0">
              <a:latin typeface="Arial" panose="020B0604020202020204" pitchFamily="34" charset="0"/>
              <a:cs typeface="Arial" panose="020B0604020202020204" pitchFamily="34" charset="0"/>
            </a:endParaRPr>
          </a:p>
          <a:p>
            <a:pPr defTabSz="360000">
              <a:lnSpc>
                <a:spcPct val="150000"/>
              </a:lnSpc>
            </a:pPr>
            <a:endParaRPr lang="de-DE" sz="2400" dirty="0">
              <a:latin typeface="Arial" panose="020B0604020202020204" pitchFamily="34" charset="0"/>
              <a:cs typeface="Arial" panose="020B0604020202020204" pitchFamily="34" charset="0"/>
            </a:endParaRPr>
          </a:p>
          <a:p>
            <a:pPr defTabSz="360000">
              <a:lnSpc>
                <a:spcPct val="150000"/>
              </a:lnSpc>
            </a:pPr>
            <a:endParaRPr lang="de-DE" sz="2400" dirty="0">
              <a:latin typeface="Arial" panose="020B0604020202020204" pitchFamily="34" charset="0"/>
              <a:cs typeface="Arial" panose="020B0604020202020204" pitchFamily="34" charset="0"/>
            </a:endParaRPr>
          </a:p>
          <a:p>
            <a:pPr defTabSz="360000">
              <a:lnSpc>
                <a:spcPct val="150000"/>
              </a:lnSpc>
            </a:pPr>
            <a:endParaRPr lang="de-DE" sz="2400" dirty="0">
              <a:latin typeface="Arial" panose="020B0604020202020204" pitchFamily="34" charset="0"/>
              <a:cs typeface="Arial" panose="020B0604020202020204" pitchFamily="34" charset="0"/>
            </a:endParaRPr>
          </a:p>
          <a:p>
            <a:pPr defTabSz="360000">
              <a:lnSpc>
                <a:spcPct val="150000"/>
              </a:lnSpc>
            </a:pPr>
            <a:endParaRPr lang="de-DE" sz="2400" dirty="0">
              <a:latin typeface="Arial" panose="020B0604020202020204" pitchFamily="34" charset="0"/>
              <a:cs typeface="Arial" panose="020B0604020202020204" pitchFamily="34" charset="0"/>
            </a:endParaRPr>
          </a:p>
          <a:p>
            <a:pPr defTabSz="360000">
              <a:lnSpc>
                <a:spcPct val="150000"/>
              </a:lnSpc>
            </a:pPr>
            <a:endParaRPr lang="de-DE" sz="2400" dirty="0">
              <a:latin typeface="Arial" panose="020B0604020202020204" pitchFamily="34" charset="0"/>
              <a:cs typeface="Arial" panose="020B0604020202020204" pitchFamily="34" charset="0"/>
            </a:endParaRPr>
          </a:p>
        </p:txBody>
      </p:sp>
      <p:sp>
        <p:nvSpPr>
          <p:cNvPr id="2" name="Foliennummernplatzhalter 1">
            <a:extLst>
              <a:ext uri="{FF2B5EF4-FFF2-40B4-BE49-F238E27FC236}">
                <a16:creationId xmlns:a16="http://schemas.microsoft.com/office/drawing/2014/main" id="{C3D4600E-518E-4C1B-918C-01DBC1B06FC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7F1312-9C82-49F0-935A-9B306C774647}"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de-DE"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cxnSp>
        <p:nvCxnSpPr>
          <p:cNvPr id="5" name="Gerade Verbindung mit Pfeil 4">
            <a:extLst>
              <a:ext uri="{FF2B5EF4-FFF2-40B4-BE49-F238E27FC236}">
                <a16:creationId xmlns:a16="http://schemas.microsoft.com/office/drawing/2014/main" id="{F2E33FE7-D32F-4CBE-8806-C7DB36313E2E}"/>
              </a:ext>
            </a:extLst>
          </p:cNvPr>
          <p:cNvCxnSpPr>
            <a:cxnSpLocks/>
          </p:cNvCxnSpPr>
          <p:nvPr/>
        </p:nvCxnSpPr>
        <p:spPr>
          <a:xfrm flipH="1">
            <a:off x="2496000" y="1180269"/>
            <a:ext cx="3600000" cy="28800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 name="Gerade Verbindung mit Pfeil 5">
            <a:extLst>
              <a:ext uri="{FF2B5EF4-FFF2-40B4-BE49-F238E27FC236}">
                <a16:creationId xmlns:a16="http://schemas.microsoft.com/office/drawing/2014/main" id="{782EF824-CF5E-4730-ABF6-7A57D0CE34B7}"/>
              </a:ext>
            </a:extLst>
          </p:cNvPr>
          <p:cNvCxnSpPr>
            <a:cxnSpLocks/>
          </p:cNvCxnSpPr>
          <p:nvPr/>
        </p:nvCxnSpPr>
        <p:spPr>
          <a:xfrm>
            <a:off x="6096000" y="1180269"/>
            <a:ext cx="3600000" cy="28800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 name="Textfeld 6">
            <a:extLst>
              <a:ext uri="{FF2B5EF4-FFF2-40B4-BE49-F238E27FC236}">
                <a16:creationId xmlns:a16="http://schemas.microsoft.com/office/drawing/2014/main" id="{A12D368A-DAA4-4332-AB9E-3F97F4E9D5DC}"/>
              </a:ext>
            </a:extLst>
          </p:cNvPr>
          <p:cNvSpPr txBox="1"/>
          <p:nvPr/>
        </p:nvSpPr>
        <p:spPr>
          <a:xfrm>
            <a:off x="1056640" y="1331650"/>
            <a:ext cx="4815841" cy="5459766"/>
          </a:xfrm>
          <a:prstGeom prst="rect">
            <a:avLst/>
          </a:prstGeom>
          <a:noFill/>
        </p:spPr>
        <p:txBody>
          <a:bodyPr wrap="square" lIns="0" tIns="0" rIns="0" bIns="0" rtlCol="0">
            <a:noAutofit/>
          </a:bodyPr>
          <a:lstStyle/>
          <a:p>
            <a:pPr marL="0" marR="0" lvl="0" indent="0" algn="l" defTabSz="360000" rtl="0" eaLnBrk="1" fontAlgn="auto" latinLnBrk="0" hangingPunct="1">
              <a:lnSpc>
                <a:spcPct val="150000"/>
              </a:lnSpc>
              <a:spcBef>
                <a:spcPts val="0"/>
              </a:spcBef>
              <a:spcAft>
                <a:spcPts val="0"/>
              </a:spcAft>
              <a:buClrTx/>
              <a:buSzTx/>
              <a:buFontTx/>
              <a:buNone/>
              <a:tabLst/>
              <a:defRPr/>
            </a:pPr>
            <a:r>
              <a:rPr kumimoji="0" lang="de-DE" sz="2400" b="0"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 1: Sicherungsanordnung</a:t>
            </a:r>
            <a:endPar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defTabSz="360000">
              <a:lnSpc>
                <a:spcPct val="150000"/>
              </a:lnSpc>
            </a:pPr>
            <a:r>
              <a:rPr lang="de-DE" sz="2400" dirty="0">
                <a:solidFill>
                  <a:prstClr val="black"/>
                </a:solidFill>
                <a:latin typeface="Arial" panose="020B0604020202020204" pitchFamily="34" charset="0"/>
                <a:cs typeface="Arial" panose="020B0604020202020204" pitchFamily="34" charset="0"/>
              </a:rPr>
              <a:t>→	gerichtet auf Erhaltung des 	</a:t>
            </a:r>
            <a:r>
              <a:rPr lang="de-DE" sz="2400" dirty="0" err="1">
                <a:solidFill>
                  <a:prstClr val="black"/>
                </a:solidFill>
                <a:latin typeface="Arial" panose="020B0604020202020204" pitchFamily="34" charset="0"/>
                <a:cs typeface="Arial" panose="020B0604020202020204" pitchFamily="34" charset="0"/>
              </a:rPr>
              <a:t>status</a:t>
            </a:r>
            <a:r>
              <a:rPr lang="de-DE" sz="2400" dirty="0">
                <a:solidFill>
                  <a:prstClr val="black"/>
                </a:solidFill>
                <a:latin typeface="Arial" panose="020B0604020202020204" pitchFamily="34" charset="0"/>
                <a:cs typeface="Arial" panose="020B0604020202020204" pitchFamily="34" charset="0"/>
              </a:rPr>
              <a:t> quo (Unterlassen)</a:t>
            </a:r>
          </a:p>
          <a:p>
            <a:pPr defTabSz="360000">
              <a:lnSpc>
                <a:spcPct val="150000"/>
              </a:lnSpc>
            </a:pPr>
            <a:r>
              <a:rPr kumimoji="0" lang="de-DE" sz="2400" b="0" i="0"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lang="de-DE" sz="2400" dirty="0">
                <a:latin typeface="Arial" panose="020B0604020202020204" pitchFamily="34" charset="0"/>
                <a:cs typeface="Arial" panose="020B0604020202020204" pitchFamily="34" charset="0"/>
              </a:rPr>
              <a:t> z.B. vorläufiges Unterlassen 	hoheitlicher Immissionen (bei 	Realakt ist § 80 V 1 VwGO 	unmöglich)</a:t>
            </a:r>
            <a:endParaRPr kumimoji="0" lang="de-DE" sz="2400" b="0" i="0"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8" name="Textfeld 7">
            <a:extLst>
              <a:ext uri="{FF2B5EF4-FFF2-40B4-BE49-F238E27FC236}">
                <a16:creationId xmlns:a16="http://schemas.microsoft.com/office/drawing/2014/main" id="{B020C4EB-4828-4D8A-8B17-C04B53405C13}"/>
              </a:ext>
            </a:extLst>
          </p:cNvPr>
          <p:cNvSpPr txBox="1"/>
          <p:nvPr/>
        </p:nvSpPr>
        <p:spPr>
          <a:xfrm>
            <a:off x="6319519" y="1331649"/>
            <a:ext cx="4815841" cy="5459767"/>
          </a:xfrm>
          <a:prstGeom prst="rect">
            <a:avLst/>
          </a:prstGeom>
          <a:noFill/>
        </p:spPr>
        <p:txBody>
          <a:bodyPr wrap="square" lIns="0" tIns="0" rIns="0" bIns="0" rtlCol="0">
            <a:noAutofit/>
          </a:bodyPr>
          <a:lstStyle/>
          <a:p>
            <a:pPr defTabSz="360000">
              <a:lnSpc>
                <a:spcPct val="150000"/>
              </a:lnSpc>
            </a:pPr>
            <a:r>
              <a:rPr lang="de-DE" sz="2400" u="sng" dirty="0">
                <a:solidFill>
                  <a:prstClr val="black"/>
                </a:solidFill>
                <a:latin typeface="Arial" panose="020B0604020202020204" pitchFamily="34" charset="0"/>
                <a:cs typeface="Arial" panose="020B0604020202020204" pitchFamily="34" charset="0"/>
              </a:rPr>
              <a:t>S. 2: Regelungsanordnung</a:t>
            </a:r>
          </a:p>
          <a:p>
            <a:pPr defTabSz="360000">
              <a:lnSpc>
                <a:spcPct val="150000"/>
              </a:lnSpc>
            </a:pPr>
            <a:r>
              <a:rPr lang="de-DE" sz="2400" dirty="0">
                <a:solidFill>
                  <a:prstClr val="black"/>
                </a:solidFill>
                <a:latin typeface="Arial" panose="020B0604020202020204" pitchFamily="34" charset="0"/>
                <a:cs typeface="Arial" panose="020B0604020202020204" pitchFamily="34" charset="0"/>
              </a:rPr>
              <a:t>→	gerichtet auf Erweiterung des 		</a:t>
            </a:r>
            <a:r>
              <a:rPr lang="de-DE" sz="2400" dirty="0" err="1">
                <a:solidFill>
                  <a:prstClr val="black"/>
                </a:solidFill>
                <a:latin typeface="Arial" panose="020B0604020202020204" pitchFamily="34" charset="0"/>
                <a:cs typeface="Arial" panose="020B0604020202020204" pitchFamily="34" charset="0"/>
              </a:rPr>
              <a:t>status</a:t>
            </a:r>
            <a:r>
              <a:rPr lang="de-DE" sz="2400" dirty="0">
                <a:solidFill>
                  <a:prstClr val="black"/>
                </a:solidFill>
                <a:latin typeface="Arial" panose="020B0604020202020204" pitchFamily="34" charset="0"/>
                <a:cs typeface="Arial" panose="020B0604020202020204" pitchFamily="34" charset="0"/>
              </a:rPr>
              <a:t> quo (positive Leistung 	oder Feststellung)</a:t>
            </a:r>
          </a:p>
          <a:p>
            <a:pPr lvl="0" defTabSz="360000">
              <a:lnSpc>
                <a:spcPct val="150000"/>
              </a:lnSpc>
              <a:defRPr/>
            </a:pP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z.B. vorläufige</a:t>
            </a:r>
            <a:r>
              <a:rPr kumimoji="0" lang="de-DE" sz="2400" b="0" i="0" u="none" strike="noStrike" kern="1200" cap="none" spc="0" normalizeH="0" noProof="0" dirty="0">
                <a:ln>
                  <a:noFill/>
                </a:ln>
                <a:solidFill>
                  <a:prstClr val="black"/>
                </a:solidFill>
                <a:effectLst/>
                <a:uLnTx/>
                <a:uFillTx/>
                <a:latin typeface="Arial" panose="020B0604020202020204" pitchFamily="34" charset="0"/>
                <a:ea typeface="+mn-ea"/>
                <a:cs typeface="Arial" panose="020B0604020202020204" pitchFamily="34" charset="0"/>
              </a:rPr>
              <a:t> Versetzung eines 	Schulkindes in die nächste Jahr-	</a:t>
            </a:r>
            <a:r>
              <a:rPr kumimoji="0" lang="de-DE" sz="2400" b="0" i="0" u="none" strike="noStrike" kern="1200" cap="none" spc="0" normalizeH="0" noProof="0" dirty="0" err="1">
                <a:ln>
                  <a:noFill/>
                </a:ln>
                <a:solidFill>
                  <a:prstClr val="black"/>
                </a:solidFill>
                <a:effectLst/>
                <a:uLnTx/>
                <a:uFillTx/>
                <a:latin typeface="Arial" panose="020B0604020202020204" pitchFamily="34" charset="0"/>
                <a:ea typeface="+mn-ea"/>
                <a:cs typeface="Arial" panose="020B0604020202020204" pitchFamily="34" charset="0"/>
              </a:rPr>
              <a:t>gangsstufe</a:t>
            </a:r>
            <a:r>
              <a:rPr kumimoji="0" lang="de-DE" sz="2400" b="0" i="0" u="none" strike="noStrike" kern="1200" cap="none" spc="0" normalizeH="0" noProof="0" dirty="0">
                <a:ln>
                  <a:noFill/>
                </a:ln>
                <a:solidFill>
                  <a:prstClr val="black"/>
                </a:solidFill>
                <a:effectLst/>
                <a:uLnTx/>
                <a:uFillTx/>
                <a:latin typeface="Arial" panose="020B0604020202020204" pitchFamily="34" charset="0"/>
                <a:ea typeface="+mn-ea"/>
                <a:cs typeface="Arial" panose="020B0604020202020204" pitchFamily="34" charset="0"/>
              </a:rPr>
              <a:t> (zwar ist die </a:t>
            </a:r>
            <a:r>
              <a:rPr lang="de-DE" sz="2400" dirty="0">
                <a:latin typeface="Arial" panose="020B0604020202020204" pitchFamily="34" charset="0"/>
                <a:cs typeface="Arial" panose="020B0604020202020204" pitchFamily="34" charset="0"/>
              </a:rPr>
              <a:t>Nicht-	</a:t>
            </a:r>
            <a:r>
              <a:rPr lang="de-DE" sz="2400" dirty="0" err="1">
                <a:latin typeface="Arial" panose="020B0604020202020204" pitchFamily="34" charset="0"/>
                <a:cs typeface="Arial" panose="020B0604020202020204" pitchFamily="34" charset="0"/>
              </a:rPr>
              <a:t>versetzung</a:t>
            </a:r>
            <a:r>
              <a:rPr lang="de-DE" sz="2400" dirty="0">
                <a:latin typeface="Arial" panose="020B0604020202020204" pitchFamily="34" charset="0"/>
                <a:cs typeface="Arial" panose="020B0604020202020204" pitchFamily="34" charset="0"/>
              </a:rPr>
              <a:t> ein VA, aber die </a:t>
            </a:r>
            <a:r>
              <a:rPr lang="de-DE" sz="2400" dirty="0" err="1">
                <a:latin typeface="Arial" panose="020B0604020202020204" pitchFamily="34" charset="0"/>
                <a:cs typeface="Arial" panose="020B0604020202020204" pitchFamily="34" charset="0"/>
              </a:rPr>
              <a:t>Sus</a:t>
            </a:r>
            <a:r>
              <a:rPr lang="de-DE" sz="2400" dirty="0">
                <a:latin typeface="Arial" panose="020B0604020202020204" pitchFamily="34" charset="0"/>
                <a:cs typeface="Arial" panose="020B0604020202020204" pitchFamily="34" charset="0"/>
              </a:rPr>
              <a:t>-	</a:t>
            </a:r>
            <a:r>
              <a:rPr lang="de-DE" sz="2400" dirty="0" err="1">
                <a:latin typeface="Arial" panose="020B0604020202020204" pitchFamily="34" charset="0"/>
                <a:cs typeface="Arial" panose="020B0604020202020204" pitchFamily="34" charset="0"/>
              </a:rPr>
              <a:t>pendierung</a:t>
            </a:r>
            <a:r>
              <a:rPr lang="de-DE" sz="2400" dirty="0">
                <a:latin typeface="Arial" panose="020B0604020202020204" pitchFamily="34" charset="0"/>
                <a:cs typeface="Arial" panose="020B0604020202020204" pitchFamily="34" charset="0"/>
              </a:rPr>
              <a:t> würde das Begehren 	nicht erreichen</a:t>
            </a:r>
            <a:r>
              <a:rPr lang="de-DE" sz="2400" dirty="0">
                <a:solidFill>
                  <a:prstClr val="black"/>
                </a:solidFill>
                <a:latin typeface="Arial" panose="020B0604020202020204" pitchFamily="34" charset="0"/>
                <a:cs typeface="Arial" panose="020B0604020202020204" pitchFamily="34" charset="0"/>
              </a:rPr>
              <a:t>)</a:t>
            </a:r>
            <a:endPar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9" name="Grafik 8">
            <a:extLst>
              <a:ext uri="{FF2B5EF4-FFF2-40B4-BE49-F238E27FC236}">
                <a16:creationId xmlns:a16="http://schemas.microsoft.com/office/drawing/2014/main" id="{46510A7D-A5A2-B161-3740-CFA4B1ACE8E8}"/>
              </a:ext>
            </a:extLst>
          </p:cNvPr>
          <p:cNvPicPr>
            <a:picLocks noChangeAspect="1"/>
          </p:cNvPicPr>
          <p:nvPr/>
        </p:nvPicPr>
        <p:blipFill>
          <a:blip r:embed="rId2">
            <a:extLst>
              <a:ext uri="{28A0092B-C50C-407E-A947-70E740481C1C}">
                <a14:useLocalDpi xmlns:a14="http://schemas.microsoft.com/office/drawing/2010/main" val="0"/>
              </a:ext>
            </a:extLst>
          </a:blip>
          <a:srcRect l="40762" t="24964" r="35479" b="53549"/>
          <a:stretch>
            <a:fillRect/>
          </a:stretch>
        </p:blipFill>
        <p:spPr>
          <a:xfrm>
            <a:off x="9808077" y="1"/>
            <a:ext cx="2383922" cy="1212714"/>
          </a:xfrm>
          <a:prstGeom prst="rect">
            <a:avLst/>
          </a:prstGeom>
        </p:spPr>
      </p:pic>
      <p:sp>
        <p:nvSpPr>
          <p:cNvPr id="11" name="Rechteck 10">
            <a:extLst>
              <a:ext uri="{FF2B5EF4-FFF2-40B4-BE49-F238E27FC236}">
                <a16:creationId xmlns:a16="http://schemas.microsoft.com/office/drawing/2014/main" id="{0CA1BF24-27A8-04DD-4D9B-B7757426A9EF}"/>
              </a:ext>
            </a:extLst>
          </p:cNvPr>
          <p:cNvSpPr/>
          <p:nvPr/>
        </p:nvSpPr>
        <p:spPr>
          <a:xfrm>
            <a:off x="0" y="102357"/>
            <a:ext cx="2380034" cy="655916"/>
          </a:xfrm>
          <a:prstGeom prst="rect">
            <a:avLst/>
          </a:prstGeom>
          <a:solidFill>
            <a:srgbClr val="EE8A22"/>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t>Verwaltungsrecht AT</a:t>
            </a:r>
          </a:p>
          <a:p>
            <a:pPr algn="ctr"/>
            <a:r>
              <a:rPr lang="de-DE" dirty="0"/>
              <a:t>Kurseinheit 11</a:t>
            </a:r>
          </a:p>
        </p:txBody>
      </p:sp>
    </p:spTree>
    <p:extLst>
      <p:ext uri="{BB962C8B-B14F-4D97-AF65-F5344CB8AC3E}">
        <p14:creationId xmlns:p14="http://schemas.microsoft.com/office/powerpoint/2010/main" val="3456339444"/>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7">
                                            <p:txEl>
                                              <p:pRg st="0" end="0"/>
                                            </p:txEl>
                                          </p:spTgt>
                                        </p:tgtEl>
                                        <p:attrNameLst>
                                          <p:attrName>style.visibility</p:attrName>
                                        </p:attrNameLst>
                                      </p:cBhvr>
                                      <p:to>
                                        <p:strVal val="visible"/>
                                      </p:to>
                                    </p:set>
                                    <p:animEffect transition="in" filter="fade">
                                      <p:cBhvr>
                                        <p:cTn id="12" dur="1000"/>
                                        <p:tgtEl>
                                          <p:spTgt spid="7">
                                            <p:txEl>
                                              <p:pRg st="0" end="0"/>
                                            </p:txEl>
                                          </p:spTgt>
                                        </p:tgtEl>
                                      </p:cBhvr>
                                    </p:animEffect>
                                    <p:anim calcmode="lin" valueType="num">
                                      <p:cBhvr>
                                        <p:cTn id="13"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7">
                                            <p:txEl>
                                              <p:pRg st="1" end="1"/>
                                            </p:txEl>
                                          </p:spTgt>
                                        </p:tgtEl>
                                        <p:attrNameLst>
                                          <p:attrName>style.visibility</p:attrName>
                                        </p:attrNameLst>
                                      </p:cBhvr>
                                      <p:to>
                                        <p:strVal val="visible"/>
                                      </p:to>
                                    </p:set>
                                    <p:animEffect transition="in" filter="fade">
                                      <p:cBhvr>
                                        <p:cTn id="19" dur="1000"/>
                                        <p:tgtEl>
                                          <p:spTgt spid="7">
                                            <p:txEl>
                                              <p:pRg st="1" end="1"/>
                                            </p:txEl>
                                          </p:spTgt>
                                        </p:tgtEl>
                                      </p:cBhvr>
                                    </p:animEffect>
                                    <p:anim calcmode="lin" valueType="num">
                                      <p:cBhvr>
                                        <p:cTn id="20" dur="1000" fill="hold"/>
                                        <p:tgtEl>
                                          <p:spTgt spid="7">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7">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7">
                                            <p:txEl>
                                              <p:pRg st="2" end="2"/>
                                            </p:txEl>
                                          </p:spTgt>
                                        </p:tgtEl>
                                        <p:attrNameLst>
                                          <p:attrName>style.visibility</p:attrName>
                                        </p:attrNameLst>
                                      </p:cBhvr>
                                      <p:to>
                                        <p:strVal val="visible"/>
                                      </p:to>
                                    </p:set>
                                    <p:animEffect transition="in" filter="fade">
                                      <p:cBhvr>
                                        <p:cTn id="26" dur="1000"/>
                                        <p:tgtEl>
                                          <p:spTgt spid="7">
                                            <p:txEl>
                                              <p:pRg st="2" end="2"/>
                                            </p:txEl>
                                          </p:spTgt>
                                        </p:tgtEl>
                                      </p:cBhvr>
                                    </p:animEffect>
                                    <p:anim calcmode="lin" valueType="num">
                                      <p:cBhvr>
                                        <p:cTn id="27" dur="1000" fill="hold"/>
                                        <p:tgtEl>
                                          <p:spTgt spid="7">
                                            <p:txEl>
                                              <p:pRg st="2" end="2"/>
                                            </p:txEl>
                                          </p:spTgt>
                                        </p:tgtEl>
                                        <p:attrNameLst>
                                          <p:attrName>ppt_x</p:attrName>
                                        </p:attrNameLst>
                                      </p:cBhvr>
                                      <p:tavLst>
                                        <p:tav tm="0">
                                          <p:val>
                                            <p:strVal val="#ppt_x"/>
                                          </p:val>
                                        </p:tav>
                                        <p:tav tm="100000">
                                          <p:val>
                                            <p:strVal val="#ppt_x"/>
                                          </p:val>
                                        </p:tav>
                                      </p:tavLst>
                                    </p:anim>
                                    <p:anim calcmode="lin" valueType="num">
                                      <p:cBhvr>
                                        <p:cTn id="28" dur="1000" fill="hold"/>
                                        <p:tgtEl>
                                          <p:spTgt spid="7">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fade">
                                      <p:cBhvr>
                                        <p:cTn id="33" dur="1000"/>
                                        <p:tgtEl>
                                          <p:spTgt spid="6"/>
                                        </p:tgtEl>
                                      </p:cBhvr>
                                    </p:animEffect>
                                    <p:anim calcmode="lin" valueType="num">
                                      <p:cBhvr>
                                        <p:cTn id="34" dur="1000" fill="hold"/>
                                        <p:tgtEl>
                                          <p:spTgt spid="6"/>
                                        </p:tgtEl>
                                        <p:attrNameLst>
                                          <p:attrName>ppt_x</p:attrName>
                                        </p:attrNameLst>
                                      </p:cBhvr>
                                      <p:tavLst>
                                        <p:tav tm="0">
                                          <p:val>
                                            <p:strVal val="#ppt_x"/>
                                          </p:val>
                                        </p:tav>
                                        <p:tav tm="100000">
                                          <p:val>
                                            <p:strVal val="#ppt_x"/>
                                          </p:val>
                                        </p:tav>
                                      </p:tavLst>
                                    </p:anim>
                                    <p:anim calcmode="lin" valueType="num">
                                      <p:cBhvr>
                                        <p:cTn id="35" dur="1000" fill="hold"/>
                                        <p:tgtEl>
                                          <p:spTgt spid="6"/>
                                        </p:tgtEl>
                                        <p:attrNameLst>
                                          <p:attrName>ppt_y</p:attrName>
                                        </p:attrNameLst>
                                      </p:cBhvr>
                                      <p:tavLst>
                                        <p:tav tm="0">
                                          <p:val>
                                            <p:strVal val="#ppt_y+.1"/>
                                          </p:val>
                                        </p:tav>
                                        <p:tav tm="100000">
                                          <p:val>
                                            <p:strVal val="#ppt_y"/>
                                          </p:val>
                                        </p:tav>
                                      </p:tavLst>
                                    </p:anim>
                                  </p:childTnLst>
                                </p:cTn>
                              </p:par>
                              <p:par>
                                <p:cTn id="36" presetID="42" presetClass="entr" presetSubtype="0" fill="hold" nodeType="withEffect">
                                  <p:stCondLst>
                                    <p:cond delay="0"/>
                                  </p:stCondLst>
                                  <p:childTnLst>
                                    <p:set>
                                      <p:cBhvr>
                                        <p:cTn id="37" dur="1" fill="hold">
                                          <p:stCondLst>
                                            <p:cond delay="0"/>
                                          </p:stCondLst>
                                        </p:cTn>
                                        <p:tgtEl>
                                          <p:spTgt spid="8">
                                            <p:txEl>
                                              <p:pRg st="0" end="0"/>
                                            </p:txEl>
                                          </p:spTgt>
                                        </p:tgtEl>
                                        <p:attrNameLst>
                                          <p:attrName>style.visibility</p:attrName>
                                        </p:attrNameLst>
                                      </p:cBhvr>
                                      <p:to>
                                        <p:strVal val="visible"/>
                                      </p:to>
                                    </p:set>
                                    <p:animEffect transition="in" filter="fade">
                                      <p:cBhvr>
                                        <p:cTn id="38" dur="1000"/>
                                        <p:tgtEl>
                                          <p:spTgt spid="8">
                                            <p:txEl>
                                              <p:pRg st="0" end="0"/>
                                            </p:txEl>
                                          </p:spTgt>
                                        </p:tgtEl>
                                      </p:cBhvr>
                                    </p:animEffect>
                                    <p:anim calcmode="lin" valueType="num">
                                      <p:cBhvr>
                                        <p:cTn id="39"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40" dur="1000" fill="hold"/>
                                        <p:tgtEl>
                                          <p:spTgt spid="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42" presetClass="entr" presetSubtype="0" fill="hold" nodeType="clickEffect">
                                  <p:stCondLst>
                                    <p:cond delay="0"/>
                                  </p:stCondLst>
                                  <p:childTnLst>
                                    <p:set>
                                      <p:cBhvr>
                                        <p:cTn id="44" dur="1" fill="hold">
                                          <p:stCondLst>
                                            <p:cond delay="0"/>
                                          </p:stCondLst>
                                        </p:cTn>
                                        <p:tgtEl>
                                          <p:spTgt spid="8">
                                            <p:txEl>
                                              <p:pRg st="1" end="1"/>
                                            </p:txEl>
                                          </p:spTgt>
                                        </p:tgtEl>
                                        <p:attrNameLst>
                                          <p:attrName>style.visibility</p:attrName>
                                        </p:attrNameLst>
                                      </p:cBhvr>
                                      <p:to>
                                        <p:strVal val="visible"/>
                                      </p:to>
                                    </p:set>
                                    <p:animEffect transition="in" filter="fade">
                                      <p:cBhvr>
                                        <p:cTn id="45" dur="1000"/>
                                        <p:tgtEl>
                                          <p:spTgt spid="8">
                                            <p:txEl>
                                              <p:pRg st="1" end="1"/>
                                            </p:txEl>
                                          </p:spTgt>
                                        </p:tgtEl>
                                      </p:cBhvr>
                                    </p:animEffect>
                                    <p:anim calcmode="lin" valueType="num">
                                      <p:cBhvr>
                                        <p:cTn id="46" dur="1000" fill="hold"/>
                                        <p:tgtEl>
                                          <p:spTgt spid="8">
                                            <p:txEl>
                                              <p:pRg st="1" end="1"/>
                                            </p:txEl>
                                          </p:spTgt>
                                        </p:tgtEl>
                                        <p:attrNameLst>
                                          <p:attrName>ppt_x</p:attrName>
                                        </p:attrNameLst>
                                      </p:cBhvr>
                                      <p:tavLst>
                                        <p:tav tm="0">
                                          <p:val>
                                            <p:strVal val="#ppt_x"/>
                                          </p:val>
                                        </p:tav>
                                        <p:tav tm="100000">
                                          <p:val>
                                            <p:strVal val="#ppt_x"/>
                                          </p:val>
                                        </p:tav>
                                      </p:tavLst>
                                    </p:anim>
                                    <p:anim calcmode="lin" valueType="num">
                                      <p:cBhvr>
                                        <p:cTn id="47" dur="1000" fill="hold"/>
                                        <p:tgtEl>
                                          <p:spTgt spid="8">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42" presetClass="entr" presetSubtype="0" fill="hold" nodeType="clickEffect">
                                  <p:stCondLst>
                                    <p:cond delay="0"/>
                                  </p:stCondLst>
                                  <p:childTnLst>
                                    <p:set>
                                      <p:cBhvr>
                                        <p:cTn id="51" dur="1" fill="hold">
                                          <p:stCondLst>
                                            <p:cond delay="0"/>
                                          </p:stCondLst>
                                        </p:cTn>
                                        <p:tgtEl>
                                          <p:spTgt spid="8">
                                            <p:txEl>
                                              <p:pRg st="2" end="2"/>
                                            </p:txEl>
                                          </p:spTgt>
                                        </p:tgtEl>
                                        <p:attrNameLst>
                                          <p:attrName>style.visibility</p:attrName>
                                        </p:attrNameLst>
                                      </p:cBhvr>
                                      <p:to>
                                        <p:strVal val="visible"/>
                                      </p:to>
                                    </p:set>
                                    <p:animEffect transition="in" filter="fade">
                                      <p:cBhvr>
                                        <p:cTn id="52" dur="1000"/>
                                        <p:tgtEl>
                                          <p:spTgt spid="8">
                                            <p:txEl>
                                              <p:pRg st="2" end="2"/>
                                            </p:txEl>
                                          </p:spTgt>
                                        </p:tgtEl>
                                      </p:cBhvr>
                                    </p:animEffect>
                                    <p:anim calcmode="lin" valueType="num">
                                      <p:cBhvr>
                                        <p:cTn id="53" dur="1000" fill="hold"/>
                                        <p:tgtEl>
                                          <p:spTgt spid="8">
                                            <p:txEl>
                                              <p:pRg st="2" end="2"/>
                                            </p:txEl>
                                          </p:spTgt>
                                        </p:tgtEl>
                                        <p:attrNameLst>
                                          <p:attrName>ppt_x</p:attrName>
                                        </p:attrNameLst>
                                      </p:cBhvr>
                                      <p:tavLst>
                                        <p:tav tm="0">
                                          <p:val>
                                            <p:strVal val="#ppt_x"/>
                                          </p:val>
                                        </p:tav>
                                        <p:tav tm="100000">
                                          <p:val>
                                            <p:strVal val="#ppt_x"/>
                                          </p:val>
                                        </p:tav>
                                      </p:tavLst>
                                    </p:anim>
                                    <p:anim calcmode="lin" valueType="num">
                                      <p:cBhvr>
                                        <p:cTn id="54" dur="1000" fill="hold"/>
                                        <p:tgtEl>
                                          <p:spTgt spid="8">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E61B1F-36EF-5181-5D0C-9AB64F208380}"/>
            </a:ext>
          </a:extLst>
        </p:cNvPr>
        <p:cNvGrpSpPr/>
        <p:nvPr/>
      </p:nvGrpSpPr>
      <p:grpSpPr>
        <a:xfrm>
          <a:off x="0" y="0"/>
          <a:ext cx="0" cy="0"/>
          <a:chOff x="0" y="0"/>
          <a:chExt cx="0" cy="0"/>
        </a:xfrm>
      </p:grpSpPr>
      <p:sp>
        <p:nvSpPr>
          <p:cNvPr id="6" name="Rechteck 5">
            <a:extLst>
              <a:ext uri="{FF2B5EF4-FFF2-40B4-BE49-F238E27FC236}">
                <a16:creationId xmlns:a16="http://schemas.microsoft.com/office/drawing/2014/main" id="{31EEBA73-D50D-ABA5-6BC1-7C0EB746A7E0}"/>
              </a:ext>
            </a:extLst>
          </p:cNvPr>
          <p:cNvSpPr/>
          <p:nvPr/>
        </p:nvSpPr>
        <p:spPr>
          <a:xfrm>
            <a:off x="-1" y="1549021"/>
            <a:ext cx="12192000" cy="4569234"/>
          </a:xfrm>
          <a:prstGeom prst="rect">
            <a:avLst/>
          </a:prstGeom>
          <a:solidFill>
            <a:srgbClr val="EE8A22"/>
          </a:solidFill>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de-DE" dirty="0"/>
          </a:p>
        </p:txBody>
      </p:sp>
      <p:sp>
        <p:nvSpPr>
          <p:cNvPr id="2" name="Titel 1">
            <a:extLst>
              <a:ext uri="{FF2B5EF4-FFF2-40B4-BE49-F238E27FC236}">
                <a16:creationId xmlns:a16="http://schemas.microsoft.com/office/drawing/2014/main" id="{7DB8C157-8652-B887-14A3-93EC152D25FB}"/>
              </a:ext>
            </a:extLst>
          </p:cNvPr>
          <p:cNvSpPr>
            <a:spLocks noGrp="1"/>
          </p:cNvSpPr>
          <p:nvPr>
            <p:ph type="ctrTitle"/>
          </p:nvPr>
        </p:nvSpPr>
        <p:spPr>
          <a:xfrm>
            <a:off x="1167320" y="2353341"/>
            <a:ext cx="9967609" cy="2387600"/>
          </a:xfrm>
        </p:spPr>
        <p:txBody>
          <a:bodyPr/>
          <a:lstStyle/>
          <a:p>
            <a:r>
              <a:rPr lang="de-DE" dirty="0">
                <a:solidFill>
                  <a:schemeClr val="bg1"/>
                </a:solidFill>
                <a:latin typeface="Frutiger" panose="020B0500000000000000" pitchFamily="34" charset="0"/>
              </a:rPr>
              <a:t>Verwaltungsrecht AT</a:t>
            </a:r>
            <a:br>
              <a:rPr lang="de-DE" dirty="0">
                <a:solidFill>
                  <a:schemeClr val="bg1"/>
                </a:solidFill>
                <a:latin typeface="Frutiger" panose="020B0500000000000000" pitchFamily="34" charset="0"/>
              </a:rPr>
            </a:br>
            <a:br>
              <a:rPr lang="de-DE" dirty="0">
                <a:solidFill>
                  <a:schemeClr val="bg1"/>
                </a:solidFill>
                <a:latin typeface="Frutiger" panose="020B0500000000000000" pitchFamily="34" charset="0"/>
              </a:rPr>
            </a:br>
            <a:r>
              <a:rPr lang="de-DE" dirty="0">
                <a:solidFill>
                  <a:schemeClr val="bg1"/>
                </a:solidFill>
                <a:latin typeface="Frutiger" panose="020B0500000000000000" pitchFamily="34" charset="0"/>
              </a:rPr>
              <a:t>FALL 16 – Wahlkampfabrede</a:t>
            </a:r>
          </a:p>
        </p:txBody>
      </p:sp>
      <p:sp>
        <p:nvSpPr>
          <p:cNvPr id="3" name="Foliennummernplatzhalter 2">
            <a:extLst>
              <a:ext uri="{FF2B5EF4-FFF2-40B4-BE49-F238E27FC236}">
                <a16:creationId xmlns:a16="http://schemas.microsoft.com/office/drawing/2014/main" id="{ACA93AB7-ED4A-CAE2-8ED6-5BF081551A72}"/>
              </a:ext>
            </a:extLst>
          </p:cNvPr>
          <p:cNvSpPr>
            <a:spLocks noGrp="1"/>
          </p:cNvSpPr>
          <p:nvPr>
            <p:ph type="sldNum" sz="quarter" idx="12"/>
          </p:nvPr>
        </p:nvSpPr>
        <p:spPr/>
        <p:txBody>
          <a:bodyPr/>
          <a:lstStyle/>
          <a:p>
            <a:fld id="{4A7F1312-9C82-49F0-935A-9B306C774647}" type="slidenum">
              <a:rPr lang="de-DE" smtClean="0"/>
              <a:t>9</a:t>
            </a:fld>
            <a:endParaRPr lang="de-DE"/>
          </a:p>
        </p:txBody>
      </p:sp>
      <p:pic>
        <p:nvPicPr>
          <p:cNvPr id="5" name="Grafik 4">
            <a:extLst>
              <a:ext uri="{FF2B5EF4-FFF2-40B4-BE49-F238E27FC236}">
                <a16:creationId xmlns:a16="http://schemas.microsoft.com/office/drawing/2014/main" id="{CCD57A36-00EA-AB6B-67B2-8A12749F1CB7}"/>
              </a:ext>
            </a:extLst>
          </p:cNvPr>
          <p:cNvPicPr>
            <a:picLocks noChangeAspect="1"/>
          </p:cNvPicPr>
          <p:nvPr/>
        </p:nvPicPr>
        <p:blipFill>
          <a:blip r:embed="rId2">
            <a:extLst>
              <a:ext uri="{28A0092B-C50C-407E-A947-70E740481C1C}">
                <a14:useLocalDpi xmlns:a14="http://schemas.microsoft.com/office/drawing/2010/main" val="0"/>
              </a:ext>
            </a:extLst>
          </a:blip>
          <a:srcRect l="40762" t="24964" r="35479" b="53549"/>
          <a:stretch>
            <a:fillRect/>
          </a:stretch>
        </p:blipFill>
        <p:spPr>
          <a:xfrm>
            <a:off x="9808077" y="1"/>
            <a:ext cx="2383922" cy="1212714"/>
          </a:xfrm>
          <a:prstGeom prst="rect">
            <a:avLst/>
          </a:prstGeom>
        </p:spPr>
      </p:pic>
      <p:pic>
        <p:nvPicPr>
          <p:cNvPr id="7" name="Grafik 6" descr="Handschlag mit einfarbiger Füllung">
            <a:extLst>
              <a:ext uri="{FF2B5EF4-FFF2-40B4-BE49-F238E27FC236}">
                <a16:creationId xmlns:a16="http://schemas.microsoft.com/office/drawing/2014/main" id="{FDDC43B6-37A8-8247-DF9D-9BACC29E744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318074" y="4793782"/>
            <a:ext cx="914400" cy="914400"/>
          </a:xfrm>
          <a:prstGeom prst="rect">
            <a:avLst/>
          </a:prstGeom>
        </p:spPr>
      </p:pic>
    </p:spTree>
    <p:extLst>
      <p:ext uri="{BB962C8B-B14F-4D97-AF65-F5344CB8AC3E}">
        <p14:creationId xmlns:p14="http://schemas.microsoft.com/office/powerpoint/2010/main" val="622509706"/>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a:extLst>
              <a:ext uri="{FF2B5EF4-FFF2-40B4-BE49-F238E27FC236}">
                <a16:creationId xmlns:a16="http://schemas.microsoft.com/office/drawing/2014/main" id="{DC5D644F-7C6D-4734-BFC5-BC1532CAC8C0}"/>
              </a:ext>
            </a:extLst>
          </p:cNvPr>
          <p:cNvSpPr txBox="1">
            <a:spLocks noChangeAspect="1"/>
          </p:cNvSpPr>
          <p:nvPr/>
        </p:nvSpPr>
        <p:spPr>
          <a:xfrm>
            <a:off x="230819" y="488272"/>
            <a:ext cx="11771791" cy="6204345"/>
          </a:xfrm>
          <a:prstGeom prst="rect">
            <a:avLst/>
          </a:prstGeom>
          <a:noFill/>
        </p:spPr>
        <p:txBody>
          <a:bodyPr wrap="square" lIns="180000" tIns="180000" rIns="180000" bIns="18000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2400" b="1"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Fall 16: Wahlkampfabrede</a:t>
            </a:r>
          </a:p>
          <a:p>
            <a:pPr marL="197100" marR="0" lvl="0" indent="0" algn="l" defTabSz="914400" rtl="0" eaLnBrk="1" fontAlgn="auto" latinLnBrk="0" hangingPunct="1">
              <a:lnSpc>
                <a:spcPct val="150000"/>
              </a:lnSpc>
              <a:spcBef>
                <a:spcPts val="0"/>
              </a:spcBef>
              <a:spcAft>
                <a:spcPts val="0"/>
              </a:spcAft>
              <a:buClrTx/>
              <a:buSzTx/>
              <a:buFontTx/>
              <a:buNone/>
              <a:tabLst/>
              <a:defRPr/>
            </a:pPr>
            <a:endParaRPr lang="de-DE" sz="1200" dirty="0">
              <a:solidFill>
                <a:prstClr val="black"/>
              </a:solidFill>
              <a:latin typeface="Arial" panose="020B0604020202020204" pitchFamily="34" charset="0"/>
              <a:cs typeface="Arial" panose="020B0604020202020204" pitchFamily="34" charset="0"/>
            </a:endParaRPr>
          </a:p>
          <a:p>
            <a:pPr marL="197100" marR="0" lvl="0" indent="0" algn="l" defTabSz="914400" rtl="0" eaLnBrk="1" fontAlgn="auto" latinLnBrk="0" hangingPunct="1">
              <a:lnSpc>
                <a:spcPct val="150000"/>
              </a:lnSpc>
              <a:spcBef>
                <a:spcPts val="0"/>
              </a:spcBef>
              <a:spcAft>
                <a:spcPts val="0"/>
              </a:spcAft>
              <a:buClrTx/>
              <a:buSzTx/>
              <a:buFontTx/>
              <a:buNone/>
              <a:tabLst/>
              <a:defRPr/>
            </a:pPr>
            <a:endParaRPr lang="de-DE" sz="1200" dirty="0">
              <a:solidFill>
                <a:prstClr val="black"/>
              </a:solidFill>
              <a:latin typeface="Arial" panose="020B0604020202020204" pitchFamily="34" charset="0"/>
              <a:cs typeface="Arial" panose="020B0604020202020204" pitchFamily="34" charset="0"/>
            </a:endParaRPr>
          </a:p>
          <a:p>
            <a:pPr marL="197100" marR="0" lvl="0" indent="0" algn="l" defTabSz="914400" rtl="0" eaLnBrk="1" fontAlgn="auto" latinLnBrk="0" hangingPunct="1">
              <a:lnSpc>
                <a:spcPct val="150000"/>
              </a:lnSpc>
              <a:spcBef>
                <a:spcPts val="0"/>
              </a:spcBef>
              <a:spcAft>
                <a:spcPts val="0"/>
              </a:spcAft>
              <a:buClrTx/>
              <a:buSzTx/>
              <a:buFontTx/>
              <a:buNone/>
              <a:tabLst/>
              <a:defRPr/>
            </a:pPr>
            <a:endParaRPr lang="de-DE" sz="1200" dirty="0">
              <a:solidFill>
                <a:prstClr val="black"/>
              </a:solidFill>
              <a:latin typeface="Arial" panose="020B0604020202020204" pitchFamily="34" charset="0"/>
              <a:cs typeface="Arial" panose="020B0604020202020204" pitchFamily="34" charset="0"/>
            </a:endParaRPr>
          </a:p>
          <a:p>
            <a:pPr marL="197100" marR="0" lvl="0" indent="0" algn="l" defTabSz="914400" rtl="0" eaLnBrk="1" fontAlgn="auto" latinLnBrk="0" hangingPunct="1">
              <a:lnSpc>
                <a:spcPct val="150000"/>
              </a:lnSpc>
              <a:spcBef>
                <a:spcPts val="0"/>
              </a:spcBef>
              <a:spcAft>
                <a:spcPts val="0"/>
              </a:spcAft>
              <a:buClrTx/>
              <a:buSzTx/>
              <a:buFontTx/>
              <a:buNone/>
              <a:tabLst/>
              <a:defRPr/>
            </a:pPr>
            <a:endParaRPr lang="de-DE" sz="1200" dirty="0">
              <a:solidFill>
                <a:prstClr val="black"/>
              </a:solidFill>
              <a:latin typeface="Arial" panose="020B0604020202020204" pitchFamily="34" charset="0"/>
              <a:cs typeface="Arial" panose="020B0604020202020204" pitchFamily="34" charset="0"/>
            </a:endParaRPr>
          </a:p>
          <a:p>
            <a:pPr marL="197100" marR="0" lvl="0" indent="0" algn="l" defTabSz="914400" rtl="0" eaLnBrk="1" fontAlgn="auto" latinLnBrk="0" hangingPunct="1">
              <a:lnSpc>
                <a:spcPct val="150000"/>
              </a:lnSpc>
              <a:spcBef>
                <a:spcPts val="0"/>
              </a:spcBef>
              <a:spcAft>
                <a:spcPts val="0"/>
              </a:spcAft>
              <a:buClrTx/>
              <a:buSzTx/>
              <a:buFontTx/>
              <a:buNone/>
              <a:tabLst/>
              <a:defRPr/>
            </a:pPr>
            <a:endParaRPr lang="de-DE" sz="1200" dirty="0">
              <a:solidFill>
                <a:prstClr val="black"/>
              </a:solidFill>
              <a:latin typeface="Arial" panose="020B0604020202020204" pitchFamily="34" charset="0"/>
              <a:cs typeface="Arial" panose="020B0604020202020204" pitchFamily="34" charset="0"/>
            </a:endParaRPr>
          </a:p>
          <a:p>
            <a:pPr marL="197100" marR="0" lvl="0" indent="0" algn="l" defTabSz="914400" rtl="0" eaLnBrk="1" fontAlgn="auto" latinLnBrk="0" hangingPunct="1">
              <a:lnSpc>
                <a:spcPct val="150000"/>
              </a:lnSpc>
              <a:spcBef>
                <a:spcPts val="0"/>
              </a:spcBef>
              <a:spcAft>
                <a:spcPts val="0"/>
              </a:spcAft>
              <a:buClrTx/>
              <a:buSzTx/>
              <a:buFontTx/>
              <a:buNone/>
              <a:tabLst/>
              <a:defRPr/>
            </a:pPr>
            <a:endParaRPr lang="de-DE" sz="1200" dirty="0">
              <a:solidFill>
                <a:prstClr val="black"/>
              </a:solidFill>
              <a:latin typeface="Arial" panose="020B0604020202020204" pitchFamily="34" charset="0"/>
              <a:cs typeface="Arial" panose="020B0604020202020204" pitchFamily="34" charset="0"/>
            </a:endParaRPr>
          </a:p>
          <a:p>
            <a:pPr marL="197100" marR="0" lvl="0" indent="0" algn="l" defTabSz="914400" rtl="0" eaLnBrk="1" fontAlgn="auto" latinLnBrk="0" hangingPunct="1">
              <a:lnSpc>
                <a:spcPct val="150000"/>
              </a:lnSpc>
              <a:spcBef>
                <a:spcPts val="0"/>
              </a:spcBef>
              <a:spcAft>
                <a:spcPts val="0"/>
              </a:spcAft>
              <a:buClrTx/>
              <a:buSzTx/>
              <a:buFontTx/>
              <a:buNone/>
              <a:tabLst/>
              <a:defRPr/>
            </a:pPr>
            <a:endParaRPr lang="de-DE" sz="1200" dirty="0">
              <a:solidFill>
                <a:prstClr val="black"/>
              </a:solidFill>
              <a:latin typeface="Arial" panose="020B0604020202020204" pitchFamily="34" charset="0"/>
              <a:cs typeface="Arial" panose="020B0604020202020204" pitchFamily="34" charset="0"/>
            </a:endParaRPr>
          </a:p>
          <a:p>
            <a:pPr marL="197100" marR="0" lvl="0" indent="0" algn="l" defTabSz="914400" rtl="0" eaLnBrk="1" fontAlgn="auto" latinLnBrk="0" hangingPunct="1">
              <a:lnSpc>
                <a:spcPct val="150000"/>
              </a:lnSpc>
              <a:spcBef>
                <a:spcPts val="0"/>
              </a:spcBef>
              <a:spcAft>
                <a:spcPts val="0"/>
              </a:spcAft>
              <a:buClrTx/>
              <a:buSzTx/>
              <a:buFontTx/>
              <a:buNone/>
              <a:tabLst/>
              <a:defRPr/>
            </a:pPr>
            <a:endParaRPr lang="de-DE" sz="1200" dirty="0">
              <a:solidFill>
                <a:prstClr val="black"/>
              </a:solidFill>
              <a:latin typeface="Arial" panose="020B0604020202020204" pitchFamily="34" charset="0"/>
              <a:cs typeface="Arial" panose="020B0604020202020204" pitchFamily="34" charset="0"/>
            </a:endParaRPr>
          </a:p>
          <a:p>
            <a:pPr marL="197100" marR="0" lvl="0" indent="0" algn="l" defTabSz="914400" rtl="0" eaLnBrk="1" fontAlgn="auto" latinLnBrk="0" hangingPunct="1">
              <a:lnSpc>
                <a:spcPct val="150000"/>
              </a:lnSpc>
              <a:spcBef>
                <a:spcPts val="0"/>
              </a:spcBef>
              <a:spcAft>
                <a:spcPts val="0"/>
              </a:spcAft>
              <a:buClrTx/>
              <a:buSzTx/>
              <a:buFontTx/>
              <a:buNone/>
              <a:tabLst/>
              <a:defRPr/>
            </a:pPr>
            <a:endParaRPr lang="de-DE" sz="2400" dirty="0">
              <a:solidFill>
                <a:prstClr val="black"/>
              </a:solidFill>
              <a:latin typeface="Arial" panose="020B0604020202020204" pitchFamily="34" charset="0"/>
              <a:cs typeface="Arial" panose="020B0604020202020204" pitchFamily="34" charset="0"/>
            </a:endParaRPr>
          </a:p>
          <a:p>
            <a:pPr marL="197100" marR="0" lvl="0" indent="0" algn="l" defTabSz="914400" rtl="0" eaLnBrk="1" fontAlgn="auto" latinLnBrk="0" hangingPunct="1">
              <a:lnSpc>
                <a:spcPct val="150000"/>
              </a:lnSpc>
              <a:spcBef>
                <a:spcPts val="0"/>
              </a:spcBef>
              <a:spcAft>
                <a:spcPts val="0"/>
              </a:spcAft>
              <a:buClrTx/>
              <a:buSzTx/>
              <a:buFontTx/>
              <a:buNone/>
              <a:tabLst/>
              <a:defRPr/>
            </a:pPr>
            <a:endPar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197100" marR="0" lvl="0" indent="0" algn="l" defTabSz="914400" rtl="0" eaLnBrk="1" fontAlgn="auto" latinLnBrk="0" hangingPunct="1">
              <a:lnSpc>
                <a:spcPct val="150000"/>
              </a:lnSpc>
              <a:spcBef>
                <a:spcPts val="0"/>
              </a:spcBef>
              <a:spcAft>
                <a:spcPts val="0"/>
              </a:spcAft>
              <a:buClrTx/>
              <a:buSzTx/>
              <a:buFontTx/>
              <a:buNone/>
              <a:tabLst/>
              <a:defRPr/>
            </a:pPr>
            <a:endParaRPr lang="de-DE" sz="2400" dirty="0">
              <a:solidFill>
                <a:prstClr val="black"/>
              </a:solidFill>
              <a:latin typeface="Arial" panose="020B0604020202020204" pitchFamily="34" charset="0"/>
              <a:cs typeface="Arial" panose="020B0604020202020204" pitchFamily="34" charset="0"/>
            </a:endParaRPr>
          </a:p>
          <a:p>
            <a:pPr marL="197100" marR="0" lvl="0" indent="0" algn="l" defTabSz="914400" rtl="0" eaLnBrk="1" fontAlgn="auto" latinLnBrk="0" hangingPunct="1">
              <a:lnSpc>
                <a:spcPct val="150000"/>
              </a:lnSpc>
              <a:spcBef>
                <a:spcPts val="0"/>
              </a:spcBef>
              <a:spcAft>
                <a:spcPts val="0"/>
              </a:spcAft>
              <a:buClrTx/>
              <a:buSzTx/>
              <a:buFontTx/>
              <a:buNone/>
              <a:tabLst/>
              <a:defRPr/>
            </a:pPr>
            <a:endPar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197100" marR="0" lvl="0" indent="0" algn="l" defTabSz="914400" rtl="0" eaLnBrk="1" fontAlgn="auto" latinLnBrk="0" hangingPunct="1">
              <a:lnSpc>
                <a:spcPct val="150000"/>
              </a:lnSpc>
              <a:spcBef>
                <a:spcPts val="0"/>
              </a:spcBef>
              <a:spcAft>
                <a:spcPts val="0"/>
              </a:spcAft>
              <a:buClrTx/>
              <a:buSzTx/>
              <a:buFontTx/>
              <a:buNone/>
              <a:tabLst/>
              <a:defRPr/>
            </a:pPr>
            <a:endParaRPr lang="de-DE" sz="2400" dirty="0">
              <a:solidFill>
                <a:prstClr val="black"/>
              </a:solidFill>
              <a:latin typeface="Arial" panose="020B0604020202020204" pitchFamily="34" charset="0"/>
              <a:cs typeface="Arial" panose="020B0604020202020204" pitchFamily="34" charset="0"/>
            </a:endParaRPr>
          </a:p>
          <a:p>
            <a:pPr marL="197100" marR="0" lvl="0" indent="0" algn="l" defTabSz="914400" rtl="0" eaLnBrk="1" fontAlgn="auto" latinLnBrk="0" hangingPunct="1">
              <a:lnSpc>
                <a:spcPct val="150000"/>
              </a:lnSpc>
              <a:spcBef>
                <a:spcPts val="0"/>
              </a:spcBef>
              <a:spcAft>
                <a:spcPts val="0"/>
              </a:spcAft>
              <a:buClrTx/>
              <a:buSzTx/>
              <a:buFontTx/>
              <a:buNone/>
              <a:tabLst/>
              <a:defRPr/>
            </a:pPr>
            <a:endPar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 name="Foliennummernplatzhalter 1">
            <a:extLst>
              <a:ext uri="{FF2B5EF4-FFF2-40B4-BE49-F238E27FC236}">
                <a16:creationId xmlns:a16="http://schemas.microsoft.com/office/drawing/2014/main" id="{C3D4600E-518E-4C1B-918C-01DBC1B06FC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7F1312-9C82-49F0-935A-9B306C774647}"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cxnSp>
        <p:nvCxnSpPr>
          <p:cNvPr id="11" name="Gerade Verbindung mit Pfeil 10">
            <a:extLst>
              <a:ext uri="{FF2B5EF4-FFF2-40B4-BE49-F238E27FC236}">
                <a16:creationId xmlns:a16="http://schemas.microsoft.com/office/drawing/2014/main" id="{86E28A3A-7E1A-4E6D-A4E1-84DCF77DF76C}"/>
              </a:ext>
            </a:extLst>
          </p:cNvPr>
          <p:cNvCxnSpPr>
            <a:cxnSpLocks/>
          </p:cNvCxnSpPr>
          <p:nvPr/>
        </p:nvCxnSpPr>
        <p:spPr>
          <a:xfrm flipH="1">
            <a:off x="3612650" y="1537793"/>
            <a:ext cx="3960000" cy="0"/>
          </a:xfrm>
          <a:prstGeom prst="straightConnector1">
            <a:avLst/>
          </a:prstGeom>
          <a:ln w="38100">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27" name="Textfeld 26">
            <a:extLst>
              <a:ext uri="{FF2B5EF4-FFF2-40B4-BE49-F238E27FC236}">
                <a16:creationId xmlns:a16="http://schemas.microsoft.com/office/drawing/2014/main" id="{5AEF5AF6-BD2D-43D8-853A-DF7BAE45B424}"/>
              </a:ext>
            </a:extLst>
          </p:cNvPr>
          <p:cNvSpPr txBox="1"/>
          <p:nvPr/>
        </p:nvSpPr>
        <p:spPr>
          <a:xfrm>
            <a:off x="822666" y="1242875"/>
            <a:ext cx="2595229" cy="589833"/>
          </a:xfrm>
          <a:prstGeom prst="rect">
            <a:avLst/>
          </a:prstGeom>
          <a:noFill/>
        </p:spPr>
        <p:txBody>
          <a:bodyPr wrap="square" lIns="0" tIns="0" rIns="0" bIns="0" rtlCol="0">
            <a:noAutofit/>
          </a:bodyPr>
          <a:lstStyle/>
          <a:p>
            <a:pPr marL="0" marR="0" lvl="0" indent="0" algn="l" defTabSz="360000" rtl="0" eaLnBrk="1" fontAlgn="auto" latinLnBrk="0" hangingPunct="1">
              <a:lnSpc>
                <a:spcPct val="150000"/>
              </a:lnSpc>
              <a:spcBef>
                <a:spcPts val="0"/>
              </a:spcBef>
              <a:spcAft>
                <a:spcPts val="0"/>
              </a:spcAft>
              <a:buClrTx/>
              <a:buSzTx/>
              <a:buFontTx/>
              <a:buNone/>
              <a:tabLst/>
              <a:defRPr/>
            </a:pPr>
            <a:r>
              <a:rPr lang="de-DE" sz="2400" b="1" dirty="0">
                <a:solidFill>
                  <a:prstClr val="black"/>
                </a:solidFill>
                <a:latin typeface="Arial" panose="020B0604020202020204" pitchFamily="34" charset="0"/>
                <a:cs typeface="Arial" panose="020B0604020202020204" pitchFamily="34" charset="0"/>
              </a:rPr>
              <a:t>Partei „Die Linke“</a:t>
            </a:r>
            <a:endParaRPr kumimoji="0" lang="de-DE" sz="2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8" name="Textfeld 27">
            <a:extLst>
              <a:ext uri="{FF2B5EF4-FFF2-40B4-BE49-F238E27FC236}">
                <a16:creationId xmlns:a16="http://schemas.microsoft.com/office/drawing/2014/main" id="{F6F5B26E-891C-4ABA-A22C-9E9496EF912E}"/>
              </a:ext>
            </a:extLst>
          </p:cNvPr>
          <p:cNvSpPr txBox="1"/>
          <p:nvPr/>
        </p:nvSpPr>
        <p:spPr>
          <a:xfrm>
            <a:off x="7572650" y="1242869"/>
            <a:ext cx="4323426" cy="589841"/>
          </a:xfrm>
          <a:prstGeom prst="rect">
            <a:avLst/>
          </a:prstGeom>
          <a:noFill/>
        </p:spPr>
        <p:txBody>
          <a:bodyPr wrap="square" lIns="0" tIns="0" rIns="0" bIns="0" rtlCol="0">
            <a:noAutofit/>
          </a:bodyPr>
          <a:lstStyle/>
          <a:p>
            <a:pPr marL="0" marR="0" lvl="0" indent="0" algn="l" defTabSz="360000" rtl="0" eaLnBrk="1" fontAlgn="auto" latinLnBrk="0" hangingPunct="1">
              <a:lnSpc>
                <a:spcPct val="150000"/>
              </a:lnSpc>
              <a:spcBef>
                <a:spcPts val="0"/>
              </a:spcBef>
              <a:spcAft>
                <a:spcPts val="0"/>
              </a:spcAft>
              <a:buClrTx/>
              <a:buSzTx/>
              <a:buFontTx/>
              <a:buNone/>
              <a:tabLst/>
              <a:defRPr/>
            </a:pP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de-DE" sz="2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NDR (rechtsfähige Anstalt)</a:t>
            </a:r>
          </a:p>
        </p:txBody>
      </p:sp>
      <p:sp>
        <p:nvSpPr>
          <p:cNvPr id="29" name="Textfeld 28">
            <a:extLst>
              <a:ext uri="{FF2B5EF4-FFF2-40B4-BE49-F238E27FC236}">
                <a16:creationId xmlns:a16="http://schemas.microsoft.com/office/drawing/2014/main" id="{4662E817-401B-4C09-899D-F290124D5BBD}"/>
              </a:ext>
            </a:extLst>
          </p:cNvPr>
          <p:cNvSpPr txBox="1"/>
          <p:nvPr/>
        </p:nvSpPr>
        <p:spPr>
          <a:xfrm>
            <a:off x="2533967" y="2245359"/>
            <a:ext cx="7142691" cy="2242057"/>
          </a:xfrm>
          <a:prstGeom prst="rect">
            <a:avLst/>
          </a:prstGeom>
          <a:noFill/>
        </p:spPr>
        <p:txBody>
          <a:bodyPr wrap="square" lIns="0" tIns="0" rIns="0" bIns="0" rtlCol="0">
            <a:noAutofit/>
          </a:bodyPr>
          <a:lstStyle/>
          <a:p>
            <a:pPr marR="0" lvl="0" indent="0" defTabSz="360000" rtl="0" eaLnBrk="1" fontAlgn="auto" latinLnBrk="0" hangingPunct="1">
              <a:lnSpc>
                <a:spcPct val="150000"/>
              </a:lnSpc>
              <a:spcBef>
                <a:spcPts val="0"/>
              </a:spcBef>
              <a:spcAft>
                <a:spcPts val="0"/>
              </a:spcAft>
              <a:buClrTx/>
              <a:buSzTx/>
              <a:buFontTx/>
              <a:buNone/>
              <a:tabLst/>
              <a:defRPr/>
            </a:pPr>
            <a:r>
              <a:rPr lang="de-DE" sz="2400" dirty="0">
                <a:solidFill>
                  <a:prstClr val="black"/>
                </a:solidFill>
                <a:latin typeface="Arial" panose="020B0604020202020204" pitchFamily="34" charset="0"/>
                <a:cs typeface="Arial" panose="020B0604020202020204" pitchFamily="34" charset="0"/>
              </a:rPr>
              <a:t>1. 	Mitteilung: Zuteilung Wahlwerbungssendezeit</a:t>
            </a:r>
          </a:p>
          <a:p>
            <a:pPr marR="0" lvl="0" indent="0" defTabSz="360000" rtl="0" eaLnBrk="1" fontAlgn="auto" latinLnBrk="0" hangingPunct="1">
              <a:lnSpc>
                <a:spcPct val="150000"/>
              </a:lnSpc>
              <a:spcBef>
                <a:spcPts val="0"/>
              </a:spcBef>
              <a:spcAft>
                <a:spcPts val="0"/>
              </a:spcAft>
              <a:buClrTx/>
              <a:buSzTx/>
              <a:buFontTx/>
              <a:buNone/>
              <a:tabLst/>
              <a:defRPr/>
            </a:pPr>
            <a:r>
              <a:rPr lang="de-DE" sz="2400" dirty="0">
                <a:solidFill>
                  <a:prstClr val="black"/>
                </a:solidFill>
                <a:latin typeface="Arial" panose="020B0604020202020204" pitchFamily="34" charset="0"/>
                <a:cs typeface="Arial" panose="020B0604020202020204" pitchFamily="34" charset="0"/>
              </a:rPr>
              <a:t>2. 	Ablehnung des Antrags (da Bindung an 	Wahl-	kampfabkommen der übrigen Parteien)</a:t>
            </a:r>
          </a:p>
          <a:p>
            <a:pPr marR="0" lvl="0" indent="0" defTabSz="360000" rtl="0" eaLnBrk="1" fontAlgn="auto" latinLnBrk="0" hangingPunct="1">
              <a:lnSpc>
                <a:spcPct val="150000"/>
              </a:lnSpc>
              <a:spcBef>
                <a:spcPts val="0"/>
              </a:spcBef>
              <a:spcAft>
                <a:spcPts val="0"/>
              </a:spcAft>
              <a:buClrTx/>
              <a:buSzTx/>
              <a:buFontTx/>
              <a:buNone/>
              <a:tabLst/>
              <a:defRPr/>
            </a:pPr>
            <a:r>
              <a:rPr lang="de-DE" sz="2400" dirty="0">
                <a:solidFill>
                  <a:prstClr val="black"/>
                </a:solidFill>
                <a:latin typeface="Arial" panose="020B0604020202020204" pitchFamily="34" charset="0"/>
                <a:cs typeface="Arial" panose="020B0604020202020204" pitchFamily="34" charset="0"/>
              </a:rPr>
              <a:t>3.	Widerspruch</a:t>
            </a:r>
          </a:p>
        </p:txBody>
      </p:sp>
      <p:cxnSp>
        <p:nvCxnSpPr>
          <p:cNvPr id="22" name="Gerade Verbindung mit Pfeil 21">
            <a:extLst>
              <a:ext uri="{FF2B5EF4-FFF2-40B4-BE49-F238E27FC236}">
                <a16:creationId xmlns:a16="http://schemas.microsoft.com/office/drawing/2014/main" id="{3F20952B-F312-47D9-94BD-43A33D0B3854}"/>
              </a:ext>
            </a:extLst>
          </p:cNvPr>
          <p:cNvCxnSpPr>
            <a:cxnSpLocks/>
          </p:cNvCxnSpPr>
          <p:nvPr/>
        </p:nvCxnSpPr>
        <p:spPr>
          <a:xfrm>
            <a:off x="1382393" y="1989776"/>
            <a:ext cx="0" cy="2700000"/>
          </a:xfrm>
          <a:prstGeom prst="straightConnector1">
            <a:avLst/>
          </a:prstGeom>
          <a:ln w="38100">
            <a:solidFill>
              <a:schemeClr val="tx1"/>
            </a:solidFill>
            <a:prstDash val="solid"/>
            <a:tailEnd type="triangle"/>
          </a:ln>
        </p:spPr>
        <p:style>
          <a:lnRef idx="1">
            <a:schemeClr val="accent1"/>
          </a:lnRef>
          <a:fillRef idx="0">
            <a:schemeClr val="accent1"/>
          </a:fillRef>
          <a:effectRef idx="0">
            <a:schemeClr val="accent1"/>
          </a:effectRef>
          <a:fontRef idx="minor">
            <a:schemeClr val="tx1"/>
          </a:fontRef>
        </p:style>
      </p:cxnSp>
      <p:sp>
        <p:nvSpPr>
          <p:cNvPr id="23" name="Textfeld 22">
            <a:extLst>
              <a:ext uri="{FF2B5EF4-FFF2-40B4-BE49-F238E27FC236}">
                <a16:creationId xmlns:a16="http://schemas.microsoft.com/office/drawing/2014/main" id="{5CA26464-AD98-453D-B7D1-BBA459B24A00}"/>
              </a:ext>
            </a:extLst>
          </p:cNvPr>
          <p:cNvSpPr txBox="1"/>
          <p:nvPr/>
        </p:nvSpPr>
        <p:spPr>
          <a:xfrm>
            <a:off x="822664" y="4782336"/>
            <a:ext cx="10910287" cy="589832"/>
          </a:xfrm>
          <a:prstGeom prst="rect">
            <a:avLst/>
          </a:prstGeom>
          <a:noFill/>
        </p:spPr>
        <p:txBody>
          <a:bodyPr wrap="square" lIns="0" tIns="0" rIns="0" bIns="0" rtlCol="0">
            <a:noAutofit/>
          </a:bodyPr>
          <a:lstStyle/>
          <a:p>
            <a:pPr lvl="0" defTabSz="360000">
              <a:lnSpc>
                <a:spcPct val="150000"/>
              </a:lnSpc>
              <a:defRPr/>
            </a:pPr>
            <a:r>
              <a:rPr lang="de-DE" sz="2400" b="1" dirty="0">
                <a:solidFill>
                  <a:prstClr val="black"/>
                </a:solidFill>
                <a:latin typeface="Arial" panose="020B0604020202020204" pitchFamily="34" charset="0"/>
                <a:cs typeface="Arial" panose="020B0604020202020204" pitchFamily="34" charset="0"/>
              </a:rPr>
              <a:t>	VG: vorläufiger Rechtsschutz</a:t>
            </a:r>
            <a:endParaRPr kumimoji="0" lang="de-DE" sz="2400" b="1" i="0" strike="noStrike" kern="1200" cap="none" spc="0" normalizeH="0" noProof="0" dirty="0">
              <a:ln>
                <a:noFill/>
              </a:ln>
              <a:solidFill>
                <a:prstClr val="black"/>
              </a:solidFill>
              <a:effectLst/>
              <a:uLnTx/>
              <a:uFillTx/>
              <a:latin typeface="Arial" panose="020B0604020202020204" pitchFamily="34" charset="0"/>
              <a:cs typeface="Arial" panose="020B0604020202020204" pitchFamily="34" charset="0"/>
            </a:endParaRPr>
          </a:p>
        </p:txBody>
      </p:sp>
      <p:pic>
        <p:nvPicPr>
          <p:cNvPr id="5" name="Grafik 4">
            <a:extLst>
              <a:ext uri="{FF2B5EF4-FFF2-40B4-BE49-F238E27FC236}">
                <a16:creationId xmlns:a16="http://schemas.microsoft.com/office/drawing/2014/main" id="{140E6FBC-0570-EF41-B9CD-2092271655AF}"/>
              </a:ext>
            </a:extLst>
          </p:cNvPr>
          <p:cNvPicPr>
            <a:picLocks noChangeAspect="1"/>
          </p:cNvPicPr>
          <p:nvPr/>
        </p:nvPicPr>
        <p:blipFill>
          <a:blip r:embed="rId2">
            <a:extLst>
              <a:ext uri="{28A0092B-C50C-407E-A947-70E740481C1C}">
                <a14:useLocalDpi xmlns:a14="http://schemas.microsoft.com/office/drawing/2010/main" val="0"/>
              </a:ext>
            </a:extLst>
          </a:blip>
          <a:srcRect l="40762" t="24964" r="35479" b="53549"/>
          <a:stretch>
            <a:fillRect/>
          </a:stretch>
        </p:blipFill>
        <p:spPr>
          <a:xfrm>
            <a:off x="9808077" y="1"/>
            <a:ext cx="2383922" cy="1212714"/>
          </a:xfrm>
          <a:prstGeom prst="rect">
            <a:avLst/>
          </a:prstGeom>
        </p:spPr>
      </p:pic>
      <p:sp>
        <p:nvSpPr>
          <p:cNvPr id="7" name="Rechteck 6">
            <a:extLst>
              <a:ext uri="{FF2B5EF4-FFF2-40B4-BE49-F238E27FC236}">
                <a16:creationId xmlns:a16="http://schemas.microsoft.com/office/drawing/2014/main" id="{F6345409-B943-7630-F766-63512723BF14}"/>
              </a:ext>
            </a:extLst>
          </p:cNvPr>
          <p:cNvSpPr/>
          <p:nvPr/>
        </p:nvSpPr>
        <p:spPr>
          <a:xfrm>
            <a:off x="0" y="102357"/>
            <a:ext cx="2380034" cy="655916"/>
          </a:xfrm>
          <a:prstGeom prst="rect">
            <a:avLst/>
          </a:prstGeom>
          <a:solidFill>
            <a:srgbClr val="EE8A22"/>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t>Verwaltungsrecht AT</a:t>
            </a:r>
          </a:p>
          <a:p>
            <a:pPr algn="ctr"/>
            <a:r>
              <a:rPr lang="de-DE" dirty="0"/>
              <a:t>FALL 16</a:t>
            </a:r>
          </a:p>
        </p:txBody>
      </p:sp>
    </p:spTree>
    <p:extLst>
      <p:ext uri="{BB962C8B-B14F-4D97-AF65-F5344CB8AC3E}">
        <p14:creationId xmlns:p14="http://schemas.microsoft.com/office/powerpoint/2010/main" val="1405370695"/>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9">
                                            <p:txEl>
                                              <p:pRg st="0" end="0"/>
                                            </p:txEl>
                                          </p:spTgt>
                                        </p:tgtEl>
                                        <p:attrNameLst>
                                          <p:attrName>style.visibility</p:attrName>
                                        </p:attrNameLst>
                                      </p:cBhvr>
                                      <p:to>
                                        <p:strVal val="visible"/>
                                      </p:to>
                                    </p:set>
                                    <p:animEffect transition="in" filter="fade">
                                      <p:cBhvr>
                                        <p:cTn id="7" dur="1000"/>
                                        <p:tgtEl>
                                          <p:spTgt spid="29">
                                            <p:txEl>
                                              <p:pRg st="0" end="0"/>
                                            </p:txEl>
                                          </p:spTgt>
                                        </p:tgtEl>
                                      </p:cBhvr>
                                    </p:animEffect>
                                    <p:anim calcmode="lin" valueType="num">
                                      <p:cBhvr>
                                        <p:cTn id="8" dur="1000" fill="hold"/>
                                        <p:tgtEl>
                                          <p:spTgt spid="2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9">
                                            <p:txEl>
                                              <p:pRg st="1" end="1"/>
                                            </p:txEl>
                                          </p:spTgt>
                                        </p:tgtEl>
                                        <p:attrNameLst>
                                          <p:attrName>style.visibility</p:attrName>
                                        </p:attrNameLst>
                                      </p:cBhvr>
                                      <p:to>
                                        <p:strVal val="visible"/>
                                      </p:to>
                                    </p:set>
                                    <p:animEffect transition="in" filter="fade">
                                      <p:cBhvr>
                                        <p:cTn id="14" dur="1000"/>
                                        <p:tgtEl>
                                          <p:spTgt spid="29">
                                            <p:txEl>
                                              <p:pRg st="1" end="1"/>
                                            </p:txEl>
                                          </p:spTgt>
                                        </p:tgtEl>
                                      </p:cBhvr>
                                    </p:animEffect>
                                    <p:anim calcmode="lin" valueType="num">
                                      <p:cBhvr>
                                        <p:cTn id="15" dur="1000" fill="hold"/>
                                        <p:tgtEl>
                                          <p:spTgt spid="29">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9">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9">
                                            <p:txEl>
                                              <p:pRg st="2" end="2"/>
                                            </p:txEl>
                                          </p:spTgt>
                                        </p:tgtEl>
                                        <p:attrNameLst>
                                          <p:attrName>style.visibility</p:attrName>
                                        </p:attrNameLst>
                                      </p:cBhvr>
                                      <p:to>
                                        <p:strVal val="visible"/>
                                      </p:to>
                                    </p:set>
                                    <p:animEffect transition="in" filter="fade">
                                      <p:cBhvr>
                                        <p:cTn id="21" dur="1000"/>
                                        <p:tgtEl>
                                          <p:spTgt spid="29">
                                            <p:txEl>
                                              <p:pRg st="2" end="2"/>
                                            </p:txEl>
                                          </p:spTgt>
                                        </p:tgtEl>
                                      </p:cBhvr>
                                    </p:animEffect>
                                    <p:anim calcmode="lin" valueType="num">
                                      <p:cBhvr>
                                        <p:cTn id="22" dur="1000" fill="hold"/>
                                        <p:tgtEl>
                                          <p:spTgt spid="29">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29">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22"/>
                                        </p:tgtEl>
                                        <p:attrNameLst>
                                          <p:attrName>style.visibility</p:attrName>
                                        </p:attrNameLst>
                                      </p:cBhvr>
                                      <p:to>
                                        <p:strVal val="visible"/>
                                      </p:to>
                                    </p:set>
                                    <p:animEffect transition="in" filter="fade">
                                      <p:cBhvr>
                                        <p:cTn id="28" dur="1000"/>
                                        <p:tgtEl>
                                          <p:spTgt spid="22"/>
                                        </p:tgtEl>
                                      </p:cBhvr>
                                    </p:animEffect>
                                    <p:anim calcmode="lin" valueType="num">
                                      <p:cBhvr>
                                        <p:cTn id="29" dur="1000" fill="hold"/>
                                        <p:tgtEl>
                                          <p:spTgt spid="22"/>
                                        </p:tgtEl>
                                        <p:attrNameLst>
                                          <p:attrName>ppt_x</p:attrName>
                                        </p:attrNameLst>
                                      </p:cBhvr>
                                      <p:tavLst>
                                        <p:tav tm="0">
                                          <p:val>
                                            <p:strVal val="#ppt_x"/>
                                          </p:val>
                                        </p:tav>
                                        <p:tav tm="100000">
                                          <p:val>
                                            <p:strVal val="#ppt_x"/>
                                          </p:val>
                                        </p:tav>
                                      </p:tavLst>
                                    </p:anim>
                                    <p:anim calcmode="lin" valueType="num">
                                      <p:cBhvr>
                                        <p:cTn id="30" dur="1000" fill="hold"/>
                                        <p:tgtEl>
                                          <p:spTgt spid="22"/>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23"/>
                                        </p:tgtEl>
                                        <p:attrNameLst>
                                          <p:attrName>style.visibility</p:attrName>
                                        </p:attrNameLst>
                                      </p:cBhvr>
                                      <p:to>
                                        <p:strVal val="visible"/>
                                      </p:to>
                                    </p:set>
                                    <p:animEffect transition="in" filter="fade">
                                      <p:cBhvr>
                                        <p:cTn id="33" dur="1000"/>
                                        <p:tgtEl>
                                          <p:spTgt spid="23"/>
                                        </p:tgtEl>
                                      </p:cBhvr>
                                    </p:animEffect>
                                    <p:anim calcmode="lin" valueType="num">
                                      <p:cBhvr>
                                        <p:cTn id="34" dur="1000" fill="hold"/>
                                        <p:tgtEl>
                                          <p:spTgt spid="23"/>
                                        </p:tgtEl>
                                        <p:attrNameLst>
                                          <p:attrName>ppt_x</p:attrName>
                                        </p:attrNameLst>
                                      </p:cBhvr>
                                      <p:tavLst>
                                        <p:tav tm="0">
                                          <p:val>
                                            <p:strVal val="#ppt_x"/>
                                          </p:val>
                                        </p:tav>
                                        <p:tav tm="100000">
                                          <p:val>
                                            <p:strVal val="#ppt_x"/>
                                          </p:val>
                                        </p:tav>
                                      </p:tavLst>
                                    </p:anim>
                                    <p:anim calcmode="lin" valueType="num">
                                      <p:cBhvr>
                                        <p:cTn id="35"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a:extLst>
              <a:ext uri="{FF2B5EF4-FFF2-40B4-BE49-F238E27FC236}">
                <a16:creationId xmlns:a16="http://schemas.microsoft.com/office/drawing/2014/main" id="{DC5D644F-7C6D-4734-BFC5-BC1532CAC8C0}"/>
              </a:ext>
            </a:extLst>
          </p:cNvPr>
          <p:cNvSpPr txBox="1">
            <a:spLocks noChangeAspect="1"/>
          </p:cNvSpPr>
          <p:nvPr/>
        </p:nvSpPr>
        <p:spPr>
          <a:xfrm>
            <a:off x="230819" y="488272"/>
            <a:ext cx="11691892" cy="6389011"/>
          </a:xfrm>
          <a:prstGeom prst="rect">
            <a:avLst/>
          </a:prstGeom>
          <a:noFill/>
        </p:spPr>
        <p:txBody>
          <a:bodyPr wrap="square" lIns="180000" tIns="180000" rIns="180000" bIns="180000" rtlCol="0">
            <a:spAutoFit/>
          </a:bodyPr>
          <a:lstStyle/>
          <a:p>
            <a:pPr lvl="0" algn="ctr">
              <a:defRPr/>
            </a:pPr>
            <a:r>
              <a:rPr lang="de-DE" sz="2400" b="1" u="sng" dirty="0">
                <a:solidFill>
                  <a:prstClr val="black"/>
                </a:solidFill>
                <a:latin typeface="Arial" panose="020B0604020202020204" pitchFamily="34" charset="0"/>
                <a:cs typeface="Arial" panose="020B0604020202020204" pitchFamily="34" charset="0"/>
              </a:rPr>
              <a:t>Fall 16: Wahlkampfabrede</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360000" rtl="0" eaLnBrk="1" fontAlgn="auto" latinLnBrk="0" hangingPunct="1">
              <a:lnSpc>
                <a:spcPct val="150000"/>
              </a:lnSpc>
              <a:spcBef>
                <a:spcPts val="0"/>
              </a:spcBef>
              <a:spcAft>
                <a:spcPts val="0"/>
              </a:spcAft>
              <a:buClrTx/>
              <a:buSzTx/>
              <a:buFontTx/>
              <a:buNone/>
              <a:tabLst/>
              <a:defRPr/>
            </a:pPr>
            <a:r>
              <a:rPr kumimoji="0" lang="de-DE" sz="2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		Z / SEV</a:t>
            </a:r>
            <a:endPar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360000" rtl="0" eaLnBrk="1" fontAlgn="auto" latinLnBrk="0" hangingPunct="1">
              <a:lnSpc>
                <a:spcPct val="150000"/>
              </a:lnSpc>
              <a:spcBef>
                <a:spcPts val="0"/>
              </a:spcBef>
              <a:spcAft>
                <a:spcPts val="0"/>
              </a:spcAft>
              <a:buClrTx/>
              <a:buSzTx/>
              <a:buFontTx/>
              <a:buNone/>
              <a:tabLst/>
              <a:defRPr/>
            </a:pP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		</a:t>
            </a:r>
            <a:r>
              <a:rPr kumimoji="0" lang="de-DE" sz="2400" b="0"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40 I 1 VwGO</a:t>
            </a:r>
            <a:r>
              <a:rPr kumimoji="0" lang="de-DE" sz="2400" b="0" i="0"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de-DE" sz="2400" b="0" i="0"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öff</a:t>
            </a:r>
            <a:r>
              <a:rPr kumimoji="0" lang="de-DE" sz="2400" b="0" i="0"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.-rechtliche Streitigkeit nichtverfassungsrechtlicher Art</a:t>
            </a:r>
          </a:p>
          <a:p>
            <a:pPr marL="0" marR="0" lvl="0" indent="0" algn="l" defTabSz="360000" rtl="0" eaLnBrk="1" fontAlgn="auto" latinLnBrk="0" hangingPunct="1">
              <a:lnSpc>
                <a:spcPct val="150000"/>
              </a:lnSpc>
              <a:spcBef>
                <a:spcPts val="0"/>
              </a:spcBef>
              <a:spcAft>
                <a:spcPts val="0"/>
              </a:spcAft>
              <a:buClrTx/>
              <a:buSzTx/>
              <a:buFontTx/>
              <a:buNone/>
              <a:tabLst/>
              <a:defRPr/>
            </a:pP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1.		</a:t>
            </a:r>
            <a:r>
              <a:rPr kumimoji="0" lang="de-DE" sz="2400" b="0" i="0" u="sng"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Öff</a:t>
            </a:r>
            <a:r>
              <a:rPr kumimoji="0" lang="de-DE" sz="2400" b="0"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.-rechtliche streitentscheidende Norm („modifizierte Subjektstheorie“)?</a:t>
            </a:r>
          </a:p>
          <a:p>
            <a:pPr marL="0" marR="0" lvl="0" indent="0" algn="l" defTabSz="360000" rtl="0" eaLnBrk="1" fontAlgn="auto" latinLnBrk="0" hangingPunct="1">
              <a:lnSpc>
                <a:spcPct val="150000"/>
              </a:lnSpc>
              <a:spcBef>
                <a:spcPts val="0"/>
              </a:spcBef>
              <a:spcAft>
                <a:spcPts val="0"/>
              </a:spcAft>
              <a:buClrTx/>
              <a:buSzTx/>
              <a:buFontTx/>
              <a:buNone/>
              <a:tabLst/>
              <a:defRPr/>
            </a:pP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 einseitige Berechtigung oder Verpflichtung eines Hoheitsträgers		</a:t>
            </a:r>
          </a:p>
          <a:p>
            <a:pPr marL="0" marR="0" lvl="0" indent="0" algn="l" defTabSz="360000" rtl="0" eaLnBrk="1" fontAlgn="auto" latinLnBrk="0" hangingPunct="1">
              <a:lnSpc>
                <a:spcPct val="150000"/>
              </a:lnSpc>
              <a:spcBef>
                <a:spcPts val="0"/>
              </a:spcBef>
              <a:spcAft>
                <a:spcPts val="0"/>
              </a:spcAft>
              <a:buClrTx/>
              <a:buSzTx/>
              <a:buFontTx/>
              <a:buNone/>
              <a:tabLst/>
              <a:defRPr/>
            </a:pP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	</a:t>
            </a:r>
            <a:r>
              <a:rPr kumimoji="0" lang="de-DE" sz="2400" b="0"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r>
              <a:rPr kumimoji="0" lang="de-DE" sz="2400" b="0" i="0" u="sng" strike="noStrike" kern="1200" cap="none" spc="0" normalizeH="0" noProof="0" dirty="0">
                <a:ln>
                  <a:noFill/>
                </a:ln>
                <a:solidFill>
                  <a:prstClr val="black"/>
                </a:solidFill>
                <a:effectLst/>
                <a:uLnTx/>
                <a:uFillTx/>
                <a:latin typeface="Arial" panose="020B0604020202020204" pitchFamily="34" charset="0"/>
                <a:ea typeface="+mn-ea"/>
                <a:cs typeface="Arial" panose="020B0604020202020204" pitchFamily="34" charset="0"/>
              </a:rPr>
              <a:t> 5 I PartG</a:t>
            </a:r>
            <a:r>
              <a:rPr kumimoji="0" lang="de-DE" sz="2400" b="0" i="0" u="none" strike="noStrike" kern="1200" cap="none" spc="0" normalizeH="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de-DE" sz="2400" b="0" i="1" u="none" strike="noStrike" kern="1200" cap="none" spc="0" normalizeH="0" noProof="0" dirty="0">
                <a:ln>
                  <a:noFill/>
                </a:ln>
                <a:solidFill>
                  <a:prstClr val="black"/>
                </a:solidFill>
                <a:effectLst/>
                <a:uLnTx/>
                <a:uFillTx/>
                <a:latin typeface="Arial" panose="020B0604020202020204" pitchFamily="34" charset="0"/>
                <a:ea typeface="+mn-ea"/>
                <a:cs typeface="Arial" panose="020B0604020202020204" pitchFamily="34" charset="0"/>
              </a:rPr>
              <a:t>Wenn ein Träger öffentlicher Gewalt den Parteien </a:t>
            </a:r>
            <a:r>
              <a:rPr kumimoji="0" lang="de-DE" sz="2400" b="0" i="1" u="none" strike="noStrike" kern="1200" cap="none" spc="0" normalizeH="0" noProof="0" dirty="0" err="1">
                <a:ln>
                  <a:noFill/>
                </a:ln>
                <a:solidFill>
                  <a:prstClr val="black"/>
                </a:solidFill>
                <a:effectLst/>
                <a:uLnTx/>
                <a:uFillTx/>
                <a:latin typeface="Arial" panose="020B0604020202020204" pitchFamily="34" charset="0"/>
                <a:ea typeface="+mn-ea"/>
                <a:cs typeface="Arial" panose="020B0604020202020204" pitchFamily="34" charset="0"/>
              </a:rPr>
              <a:t>Einrichtun</a:t>
            </a:r>
            <a:r>
              <a:rPr kumimoji="0" lang="de-DE" sz="2400" b="0" i="1" u="none" strike="noStrike" kern="1200" cap="none" spc="0" normalizeH="0" noProof="0" dirty="0">
                <a:ln>
                  <a:noFill/>
                </a:ln>
                <a:solidFill>
                  <a:prstClr val="black"/>
                </a:solidFill>
                <a:effectLst/>
                <a:uLnTx/>
                <a:uFillTx/>
                <a:latin typeface="Arial" panose="020B0604020202020204" pitchFamily="34" charset="0"/>
                <a:ea typeface="+mn-ea"/>
                <a:cs typeface="Arial" panose="020B0604020202020204" pitchFamily="34" charset="0"/>
              </a:rPr>
              <a:t>-				gen zur Verfügung stellt oder andere öffentliche Leistungen gewährt, sollen 			alle Parteien gleichbehandelt werden. Der Umfang der Gewährung kann 				nach der Bedeutung der Parteien bis zu dem für die Erreichung ihres 					Zweckes erforderlichen Mindestmaß abgestuft werden</a:t>
            </a:r>
            <a:r>
              <a:rPr kumimoji="0" lang="de-DE" sz="2400" b="0" i="0" u="none" strike="noStrike" kern="1200" cap="none" spc="0" normalizeH="0" noProof="0" dirty="0">
                <a:ln>
                  <a:noFill/>
                </a:ln>
                <a:solidFill>
                  <a:prstClr val="black"/>
                </a:solidFill>
                <a:effectLst/>
                <a:uLnTx/>
                <a:uFillTx/>
                <a:latin typeface="Arial" panose="020B0604020202020204" pitchFamily="34" charset="0"/>
                <a:ea typeface="+mn-ea"/>
                <a:cs typeface="Arial" panose="020B0604020202020204" pitchFamily="34" charset="0"/>
              </a:rPr>
              <a:t>…“</a:t>
            </a:r>
          </a:p>
          <a:p>
            <a:pPr lvl="0" defTabSz="360000">
              <a:lnSpc>
                <a:spcPct val="150000"/>
              </a:lnSpc>
              <a:defRPr/>
            </a:pPr>
            <a:r>
              <a:rPr lang="de-DE" sz="2400" dirty="0">
                <a:solidFill>
                  <a:prstClr val="black"/>
                </a:solidFill>
                <a:latin typeface="Arial" panose="020B0604020202020204" pitchFamily="34" charset="0"/>
                <a:cs typeface="Arial" panose="020B0604020202020204" pitchFamily="34" charset="0"/>
              </a:rPr>
              <a:t>		→ fraglich, ob streitentscheidend, da NDR keine Leistung gewährt</a:t>
            </a:r>
          </a:p>
        </p:txBody>
      </p:sp>
      <p:sp>
        <p:nvSpPr>
          <p:cNvPr id="2" name="Foliennummernplatzhalter 1">
            <a:extLst>
              <a:ext uri="{FF2B5EF4-FFF2-40B4-BE49-F238E27FC236}">
                <a16:creationId xmlns:a16="http://schemas.microsoft.com/office/drawing/2014/main" id="{C3D4600E-518E-4C1B-918C-01DBC1B06FC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7F1312-9C82-49F0-935A-9B306C774647}"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de-DE"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pic>
        <p:nvPicPr>
          <p:cNvPr id="5" name="Grafik 4">
            <a:extLst>
              <a:ext uri="{FF2B5EF4-FFF2-40B4-BE49-F238E27FC236}">
                <a16:creationId xmlns:a16="http://schemas.microsoft.com/office/drawing/2014/main" id="{02BC44E5-4993-E5EF-84B4-F1A2BEA3E361}"/>
              </a:ext>
            </a:extLst>
          </p:cNvPr>
          <p:cNvPicPr>
            <a:picLocks noChangeAspect="1"/>
          </p:cNvPicPr>
          <p:nvPr/>
        </p:nvPicPr>
        <p:blipFill>
          <a:blip r:embed="rId2">
            <a:extLst>
              <a:ext uri="{28A0092B-C50C-407E-A947-70E740481C1C}">
                <a14:useLocalDpi xmlns:a14="http://schemas.microsoft.com/office/drawing/2010/main" val="0"/>
              </a:ext>
            </a:extLst>
          </a:blip>
          <a:srcRect l="40762" t="24964" r="35479" b="53549"/>
          <a:stretch>
            <a:fillRect/>
          </a:stretch>
        </p:blipFill>
        <p:spPr>
          <a:xfrm>
            <a:off x="9808077" y="1"/>
            <a:ext cx="2383922" cy="1212714"/>
          </a:xfrm>
          <a:prstGeom prst="rect">
            <a:avLst/>
          </a:prstGeom>
        </p:spPr>
      </p:pic>
      <p:sp>
        <p:nvSpPr>
          <p:cNvPr id="7" name="Rechteck 6">
            <a:extLst>
              <a:ext uri="{FF2B5EF4-FFF2-40B4-BE49-F238E27FC236}">
                <a16:creationId xmlns:a16="http://schemas.microsoft.com/office/drawing/2014/main" id="{84D18FBC-46ED-2FF2-EBFC-403EEFEB02D9}"/>
              </a:ext>
            </a:extLst>
          </p:cNvPr>
          <p:cNvSpPr/>
          <p:nvPr/>
        </p:nvSpPr>
        <p:spPr>
          <a:xfrm>
            <a:off x="0" y="102357"/>
            <a:ext cx="2380034" cy="655916"/>
          </a:xfrm>
          <a:prstGeom prst="rect">
            <a:avLst/>
          </a:prstGeom>
          <a:solidFill>
            <a:srgbClr val="EE8A22"/>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t>Verwaltungsrecht AT</a:t>
            </a:r>
          </a:p>
          <a:p>
            <a:pPr algn="ctr"/>
            <a:r>
              <a:rPr lang="de-DE" dirty="0"/>
              <a:t>FALL 16</a:t>
            </a:r>
          </a:p>
        </p:txBody>
      </p:sp>
    </p:spTree>
    <p:extLst>
      <p:ext uri="{BB962C8B-B14F-4D97-AF65-F5344CB8AC3E}">
        <p14:creationId xmlns:p14="http://schemas.microsoft.com/office/powerpoint/2010/main" val="153692384"/>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animEffect transition="in" filter="fade">
                                      <p:cBhvr>
                                        <p:cTn id="7" dur="1000"/>
                                        <p:tgtEl>
                                          <p:spTgt spid="4">
                                            <p:txEl>
                                              <p:pRg st="3" end="3"/>
                                            </p:txEl>
                                          </p:spTgt>
                                        </p:tgtEl>
                                      </p:cBhvr>
                                    </p:animEffect>
                                    <p:anim calcmode="lin" valueType="num">
                                      <p:cBhvr>
                                        <p:cTn id="8"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4" end="4"/>
                                            </p:txEl>
                                          </p:spTgt>
                                        </p:tgtEl>
                                        <p:attrNameLst>
                                          <p:attrName>style.visibility</p:attrName>
                                        </p:attrNameLst>
                                      </p:cBhvr>
                                      <p:to>
                                        <p:strVal val="visible"/>
                                      </p:to>
                                    </p:set>
                                    <p:animEffect transition="in" filter="fade">
                                      <p:cBhvr>
                                        <p:cTn id="14" dur="1000"/>
                                        <p:tgtEl>
                                          <p:spTgt spid="4">
                                            <p:txEl>
                                              <p:pRg st="4" end="4"/>
                                            </p:txEl>
                                          </p:spTgt>
                                        </p:tgtEl>
                                      </p:cBhvr>
                                    </p:animEffect>
                                    <p:anim calcmode="lin" valueType="num">
                                      <p:cBhvr>
                                        <p:cTn id="15"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4" end="4"/>
                                            </p:txEl>
                                          </p:spTgt>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4">
                                            <p:txEl>
                                              <p:pRg st="5" end="5"/>
                                            </p:txEl>
                                          </p:spTgt>
                                        </p:tgtEl>
                                        <p:attrNameLst>
                                          <p:attrName>style.visibility</p:attrName>
                                        </p:attrNameLst>
                                      </p:cBhvr>
                                      <p:to>
                                        <p:strVal val="visible"/>
                                      </p:to>
                                    </p:set>
                                    <p:animEffect transition="in" filter="fade">
                                      <p:cBhvr>
                                        <p:cTn id="19" dur="1000"/>
                                        <p:tgtEl>
                                          <p:spTgt spid="4">
                                            <p:txEl>
                                              <p:pRg st="5" end="5"/>
                                            </p:txEl>
                                          </p:spTgt>
                                        </p:tgtEl>
                                      </p:cBhvr>
                                    </p:animEffect>
                                    <p:anim calcmode="lin" valueType="num">
                                      <p:cBhvr>
                                        <p:cTn id="20"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21"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4">
                                            <p:txEl>
                                              <p:pRg st="6" end="6"/>
                                            </p:txEl>
                                          </p:spTgt>
                                        </p:tgtEl>
                                        <p:attrNameLst>
                                          <p:attrName>style.visibility</p:attrName>
                                        </p:attrNameLst>
                                      </p:cBhvr>
                                      <p:to>
                                        <p:strVal val="visible"/>
                                      </p:to>
                                    </p:set>
                                    <p:animEffect transition="in" filter="fade">
                                      <p:cBhvr>
                                        <p:cTn id="26" dur="1000"/>
                                        <p:tgtEl>
                                          <p:spTgt spid="4">
                                            <p:txEl>
                                              <p:pRg st="6" end="6"/>
                                            </p:txEl>
                                          </p:spTgt>
                                        </p:tgtEl>
                                      </p:cBhvr>
                                    </p:animEffect>
                                    <p:anim calcmode="lin" valueType="num">
                                      <p:cBhvr>
                                        <p:cTn id="27"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28"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4">
                                            <p:txEl>
                                              <p:pRg st="7" end="7"/>
                                            </p:txEl>
                                          </p:spTgt>
                                        </p:tgtEl>
                                        <p:attrNameLst>
                                          <p:attrName>style.visibility</p:attrName>
                                        </p:attrNameLst>
                                      </p:cBhvr>
                                      <p:to>
                                        <p:strVal val="visible"/>
                                      </p:to>
                                    </p:set>
                                    <p:animEffect transition="in" filter="fade">
                                      <p:cBhvr>
                                        <p:cTn id="33" dur="1000"/>
                                        <p:tgtEl>
                                          <p:spTgt spid="4">
                                            <p:txEl>
                                              <p:pRg st="7" end="7"/>
                                            </p:txEl>
                                          </p:spTgt>
                                        </p:tgtEl>
                                      </p:cBhvr>
                                    </p:animEffect>
                                    <p:anim calcmode="lin" valueType="num">
                                      <p:cBhvr>
                                        <p:cTn id="34"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35" dur="1000" fill="hold"/>
                                        <p:tgtEl>
                                          <p:spTgt spid="4">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a:extLst>
              <a:ext uri="{FF2B5EF4-FFF2-40B4-BE49-F238E27FC236}">
                <a16:creationId xmlns:a16="http://schemas.microsoft.com/office/drawing/2014/main" id="{DC5D644F-7C6D-4734-BFC5-BC1532CAC8C0}"/>
              </a:ext>
            </a:extLst>
          </p:cNvPr>
          <p:cNvSpPr txBox="1">
            <a:spLocks noChangeAspect="1"/>
          </p:cNvSpPr>
          <p:nvPr/>
        </p:nvSpPr>
        <p:spPr>
          <a:xfrm>
            <a:off x="230819" y="488272"/>
            <a:ext cx="11691892" cy="6389011"/>
          </a:xfrm>
          <a:prstGeom prst="rect">
            <a:avLst/>
          </a:prstGeom>
          <a:noFill/>
        </p:spPr>
        <p:txBody>
          <a:bodyPr wrap="square" lIns="180000" tIns="180000" rIns="180000" bIns="180000" rtlCol="0">
            <a:spAutoFit/>
          </a:bodyPr>
          <a:lstStyle/>
          <a:p>
            <a:pPr lvl="0" defTabSz="360000">
              <a:lnSpc>
                <a:spcPct val="150000"/>
              </a:lnSpc>
            </a:pPr>
            <a:r>
              <a:rPr lang="de-DE" sz="2400" dirty="0">
                <a:solidFill>
                  <a:prstClr val="black"/>
                </a:solidFill>
                <a:latin typeface="Arial" panose="020B0604020202020204" pitchFamily="34" charset="0"/>
                <a:cs typeface="Arial" panose="020B0604020202020204" pitchFamily="34" charset="0"/>
              </a:rPr>
              <a:t>2</a:t>
            </a: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de-DE" sz="2400" b="0" i="0" u="sng"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I.Ü.</a:t>
            </a:r>
            <a:r>
              <a:rPr kumimoji="0" lang="de-DE" sz="2400" b="0" i="0" u="sng" strike="noStrike" kern="1200" cap="none" spc="0" normalizeH="0" noProof="0" dirty="0">
                <a:ln>
                  <a:noFill/>
                </a:ln>
                <a:solidFill>
                  <a:prstClr val="black"/>
                </a:solidFill>
                <a:effectLst/>
                <a:uLnTx/>
                <a:uFillTx/>
                <a:latin typeface="Arial" panose="020B0604020202020204" pitchFamily="34" charset="0"/>
                <a:cs typeface="Arial" panose="020B0604020202020204" pitchFamily="34" charset="0"/>
              </a:rPr>
              <a:t> </a:t>
            </a:r>
            <a:r>
              <a:rPr lang="de-DE" sz="2400" u="sng" dirty="0">
                <a:solidFill>
                  <a:prstClr val="black"/>
                </a:solidFill>
                <a:latin typeface="Arial" panose="020B0604020202020204" pitchFamily="34" charset="0"/>
                <a:cs typeface="Arial" panose="020B0604020202020204" pitchFamily="34" charset="0"/>
              </a:rPr>
              <a:t>Sachzusammenhang zur </a:t>
            </a:r>
            <a:r>
              <a:rPr lang="de-DE" sz="2400" u="sng" dirty="0" err="1">
                <a:solidFill>
                  <a:prstClr val="black"/>
                </a:solidFill>
                <a:latin typeface="Arial" panose="020B0604020202020204" pitchFamily="34" charset="0"/>
                <a:cs typeface="Arial" panose="020B0604020202020204" pitchFamily="34" charset="0"/>
              </a:rPr>
              <a:t>öff</a:t>
            </a:r>
            <a:r>
              <a:rPr lang="de-DE" sz="2400" u="sng" dirty="0">
                <a:solidFill>
                  <a:prstClr val="black"/>
                </a:solidFill>
                <a:latin typeface="Arial" panose="020B0604020202020204" pitchFamily="34" charset="0"/>
                <a:cs typeface="Arial" panose="020B0604020202020204" pitchFamily="34" charset="0"/>
              </a:rPr>
              <a:t>.-rechtlichen Aufgabe</a:t>
            </a:r>
            <a:r>
              <a:rPr lang="de-DE" sz="2400" dirty="0">
                <a:solidFill>
                  <a:prstClr val="black"/>
                </a:solidFill>
                <a:latin typeface="Arial" panose="020B0604020202020204" pitchFamily="34" charset="0"/>
                <a:cs typeface="Arial" panose="020B0604020202020204" pitchFamily="34" charset="0"/>
              </a:rPr>
              <a:t>: Leistungsverwaltung</a:t>
            </a:r>
          </a:p>
          <a:p>
            <a:pPr defTabSz="360000">
              <a:lnSpc>
                <a:spcPct val="150000"/>
              </a:lnSpc>
              <a:defRPr/>
            </a:pPr>
            <a:r>
              <a:rPr lang="de-DE" sz="2400" dirty="0">
                <a:solidFill>
                  <a:prstClr val="black"/>
                </a:solidFill>
                <a:latin typeface="Arial" panose="020B0604020202020204" pitchFamily="34" charset="0"/>
                <a:cs typeface="Arial" panose="020B0604020202020204" pitchFamily="34" charset="0"/>
              </a:rPr>
              <a:t>3.		</a:t>
            </a:r>
            <a:r>
              <a:rPr lang="de-DE" sz="2400" u="sng" dirty="0" err="1">
                <a:solidFill>
                  <a:prstClr val="black"/>
                </a:solidFill>
                <a:latin typeface="Arial" panose="020B0604020202020204" pitchFamily="34" charset="0"/>
                <a:cs typeface="Arial" panose="020B0604020202020204" pitchFamily="34" charset="0"/>
              </a:rPr>
              <a:t>Nichtverfassungsrechtl</a:t>
            </a:r>
            <a:r>
              <a:rPr lang="de-DE" sz="2400" u="sng" dirty="0">
                <a:solidFill>
                  <a:prstClr val="black"/>
                </a:solidFill>
                <a:latin typeface="Arial" panose="020B0604020202020204" pitchFamily="34" charset="0"/>
                <a:cs typeface="Arial" panose="020B0604020202020204" pitchFamily="34" charset="0"/>
              </a:rPr>
              <a:t>. Art</a:t>
            </a:r>
            <a:r>
              <a:rPr lang="de-DE" sz="2400" dirty="0">
                <a:solidFill>
                  <a:prstClr val="black"/>
                </a:solidFill>
                <a:latin typeface="Arial" panose="020B0604020202020204" pitchFamily="34" charset="0"/>
                <a:cs typeface="Arial" panose="020B0604020202020204" pitchFamily="34" charset="0"/>
              </a:rPr>
              <a:t>: keine spezifisch verfassungsrechtliche Streitigkeit</a:t>
            </a:r>
          </a:p>
          <a:p>
            <a:pPr defTabSz="360000">
              <a:lnSpc>
                <a:spcPct val="150000"/>
              </a:lnSpc>
              <a:defRPr/>
            </a:pPr>
            <a:r>
              <a:rPr lang="de-DE" sz="2400" dirty="0">
                <a:solidFill>
                  <a:prstClr val="black"/>
                </a:solidFill>
                <a:latin typeface="Arial" panose="020B0604020202020204" pitchFamily="34" charset="0"/>
                <a:cs typeface="Arial" panose="020B0604020202020204" pitchFamily="34" charset="0"/>
              </a:rPr>
              <a:t>		(+), 	zwar Partei auch möglicher Beteiligter im Organstreit (vgl. Art. 93 I Nr. 1 				GG: „</a:t>
            </a:r>
            <a:r>
              <a:rPr lang="de-DE" sz="2400" i="1" dirty="0">
                <a:solidFill>
                  <a:prstClr val="black"/>
                </a:solidFill>
                <a:latin typeface="Arial" panose="020B0604020202020204" pitchFamily="34" charset="0"/>
                <a:cs typeface="Arial" panose="020B0604020202020204" pitchFamily="34" charset="0"/>
              </a:rPr>
              <a:t>anderer Beteiligter</a:t>
            </a:r>
            <a:r>
              <a:rPr lang="de-DE" sz="2400" dirty="0">
                <a:solidFill>
                  <a:prstClr val="black"/>
                </a:solidFill>
                <a:latin typeface="Arial" panose="020B0604020202020204" pitchFamily="34" charset="0"/>
                <a:cs typeface="Arial" panose="020B0604020202020204" pitchFamily="34" charset="0"/>
              </a:rPr>
              <a:t>“) und möglicher Streit um Verfassungsrecht (ins-				bes. Art. 21 GG), aber NDR ist kein Verfassungsorgan</a:t>
            </a:r>
          </a:p>
          <a:p>
            <a:pPr defTabSz="360000">
              <a:lnSpc>
                <a:spcPct val="150000"/>
              </a:lnSpc>
              <a:defRPr/>
            </a:pPr>
            <a:r>
              <a:rPr lang="de-DE" sz="2400" dirty="0">
                <a:solidFill>
                  <a:prstClr val="black"/>
                </a:solidFill>
                <a:latin typeface="Arial" panose="020B0604020202020204" pitchFamily="34" charset="0"/>
                <a:cs typeface="Arial" panose="020B0604020202020204" pitchFamily="34" charset="0"/>
              </a:rPr>
              <a:t>II.		</a:t>
            </a:r>
            <a:r>
              <a:rPr lang="de-DE" sz="2400" u="sng" dirty="0">
                <a:solidFill>
                  <a:prstClr val="black"/>
                </a:solidFill>
                <a:latin typeface="Arial" panose="020B0604020202020204" pitchFamily="34" charset="0"/>
                <a:cs typeface="Arial" panose="020B0604020202020204" pitchFamily="34" charset="0"/>
              </a:rPr>
              <a:t>§§ 45, 52 VwGO </a:t>
            </a:r>
            <a:r>
              <a:rPr lang="de-DE" sz="2400" u="sng" dirty="0" err="1">
                <a:solidFill>
                  <a:prstClr val="black"/>
                </a:solidFill>
                <a:latin typeface="Arial" panose="020B0604020202020204" pitchFamily="34" charset="0"/>
                <a:cs typeface="Arial" panose="020B0604020202020204" pitchFamily="34" charset="0"/>
              </a:rPr>
              <a:t>i.V.m</a:t>
            </a:r>
            <a:r>
              <a:rPr lang="de-DE" sz="2400" u="sng" dirty="0">
                <a:solidFill>
                  <a:prstClr val="black"/>
                </a:solidFill>
                <a:latin typeface="Arial" panose="020B0604020202020204" pitchFamily="34" charset="0"/>
                <a:cs typeface="Arial" panose="020B0604020202020204" pitchFamily="34" charset="0"/>
              </a:rPr>
              <a:t>. § 80 V 1 VwGO / § 80a III 2 VwGO / § 123 II 1 VwGO</a:t>
            </a:r>
          </a:p>
          <a:p>
            <a:pPr defTabSz="360000">
              <a:lnSpc>
                <a:spcPct val="150000"/>
              </a:lnSpc>
              <a:defRPr/>
            </a:pPr>
            <a:r>
              <a:rPr lang="de-DE" sz="2400" dirty="0">
                <a:solidFill>
                  <a:prstClr val="black"/>
                </a:solidFill>
                <a:latin typeface="Arial" panose="020B0604020202020204" pitchFamily="34" charset="0"/>
                <a:cs typeface="Arial" panose="020B0604020202020204" pitchFamily="34" charset="0"/>
              </a:rPr>
              <a:t>		→ „</a:t>
            </a:r>
            <a:r>
              <a:rPr lang="de-DE" sz="2400" i="1" dirty="0">
                <a:solidFill>
                  <a:prstClr val="black"/>
                </a:solidFill>
                <a:latin typeface="Arial" panose="020B0604020202020204" pitchFamily="34" charset="0"/>
                <a:cs typeface="Arial" panose="020B0604020202020204" pitchFamily="34" charset="0"/>
              </a:rPr>
              <a:t>Gericht der Hauptsache</a:t>
            </a:r>
            <a:r>
              <a:rPr lang="de-DE" sz="2400" dirty="0">
                <a:solidFill>
                  <a:prstClr val="black"/>
                </a:solidFill>
                <a:latin typeface="Arial" panose="020B0604020202020204" pitchFamily="34" charset="0"/>
                <a:cs typeface="Arial" panose="020B0604020202020204" pitchFamily="34" charset="0"/>
              </a:rPr>
              <a:t>“</a:t>
            </a:r>
          </a:p>
          <a:p>
            <a:pPr defTabSz="360000">
              <a:lnSpc>
                <a:spcPct val="150000"/>
              </a:lnSpc>
              <a:defRPr/>
            </a:pPr>
            <a:r>
              <a:rPr lang="de-DE" sz="2400" dirty="0">
                <a:solidFill>
                  <a:prstClr val="black"/>
                </a:solidFill>
                <a:latin typeface="Arial" panose="020B0604020202020204" pitchFamily="34" charset="0"/>
                <a:cs typeface="Arial" panose="020B0604020202020204" pitchFamily="34" charset="0"/>
              </a:rPr>
              <a:t>III.		</a:t>
            </a:r>
            <a:r>
              <a:rPr lang="de-DE" sz="2400" u="sng" dirty="0">
                <a:solidFill>
                  <a:prstClr val="black"/>
                </a:solidFill>
                <a:latin typeface="Arial" panose="020B0604020202020204" pitchFamily="34" charset="0"/>
                <a:cs typeface="Arial" panose="020B0604020202020204" pitchFamily="34" charset="0"/>
              </a:rPr>
              <a:t>§§ 61, 63 VwGO (analog)</a:t>
            </a:r>
            <a:r>
              <a:rPr lang="de-DE" sz="2400" dirty="0">
                <a:solidFill>
                  <a:prstClr val="black"/>
                </a:solidFill>
                <a:latin typeface="Arial" panose="020B0604020202020204" pitchFamily="34" charset="0"/>
                <a:cs typeface="Arial" panose="020B0604020202020204" pitchFamily="34" charset="0"/>
              </a:rPr>
              <a:t>: Partei „Die Linke“ (Ast.)  / 	NDR als rechtsfähige 	</a:t>
            </a:r>
          </a:p>
          <a:p>
            <a:pPr defTabSz="360000">
              <a:lnSpc>
                <a:spcPct val="150000"/>
              </a:lnSpc>
              <a:defRPr/>
            </a:pPr>
            <a:r>
              <a:rPr lang="de-DE" sz="2400" dirty="0">
                <a:solidFill>
                  <a:prstClr val="black"/>
                </a:solidFill>
                <a:latin typeface="Arial" panose="020B0604020202020204" pitchFamily="34" charset="0"/>
                <a:cs typeface="Arial" panose="020B0604020202020204" pitchFamily="34" charset="0"/>
              </a:rPr>
              <a:t>																						Anstalt (Ag.)</a:t>
            </a:r>
          </a:p>
          <a:p>
            <a:pPr defTabSz="360000">
              <a:lnSpc>
                <a:spcPct val="150000"/>
              </a:lnSpc>
              <a:defRPr/>
            </a:pPr>
            <a:r>
              <a:rPr lang="de-DE" sz="2400" dirty="0">
                <a:solidFill>
                  <a:prstClr val="black"/>
                </a:solidFill>
                <a:latin typeface="Arial" panose="020B0604020202020204" pitchFamily="34" charset="0"/>
                <a:cs typeface="Arial" panose="020B0604020202020204" pitchFamily="34" charset="0"/>
              </a:rPr>
              <a:t>												</a:t>
            </a:r>
            <a:r>
              <a:rPr lang="de-DE" sz="2400" u="sng" dirty="0">
                <a:solidFill>
                  <a:prstClr val="black"/>
                </a:solidFill>
                <a:latin typeface="Arial" panose="020B0604020202020204" pitchFamily="34" charset="0"/>
                <a:cs typeface="Arial" panose="020B0604020202020204" pitchFamily="34" charset="0"/>
              </a:rPr>
              <a:t>vgl. § 3 S. 1 PartG</a:t>
            </a:r>
            <a:r>
              <a:rPr lang="de-DE" sz="2400" dirty="0">
                <a:solidFill>
                  <a:prstClr val="black"/>
                </a:solidFill>
                <a:latin typeface="Arial" panose="020B0604020202020204" pitchFamily="34" charset="0"/>
                <a:cs typeface="Arial" panose="020B0604020202020204" pitchFamily="34" charset="0"/>
              </a:rPr>
              <a:t>: „</a:t>
            </a:r>
            <a:r>
              <a:rPr lang="de-DE" sz="2400" i="1" dirty="0">
                <a:solidFill>
                  <a:prstClr val="black"/>
                </a:solidFill>
                <a:latin typeface="Arial" panose="020B0604020202020204" pitchFamily="34" charset="0"/>
                <a:cs typeface="Arial" panose="020B0604020202020204" pitchFamily="34" charset="0"/>
              </a:rPr>
              <a:t>Die Partei kann unter ihrem 													Namen klagen und verklagt werden.</a:t>
            </a:r>
            <a:r>
              <a:rPr lang="de-DE" sz="2400" dirty="0">
                <a:solidFill>
                  <a:prstClr val="black"/>
                </a:solidFill>
                <a:latin typeface="Arial" panose="020B0604020202020204" pitchFamily="34" charset="0"/>
                <a:cs typeface="Arial" panose="020B0604020202020204" pitchFamily="34" charset="0"/>
              </a:rPr>
              <a:t>“</a:t>
            </a:r>
          </a:p>
        </p:txBody>
      </p:sp>
      <p:sp>
        <p:nvSpPr>
          <p:cNvPr id="2" name="Foliennummernplatzhalter 1">
            <a:extLst>
              <a:ext uri="{FF2B5EF4-FFF2-40B4-BE49-F238E27FC236}">
                <a16:creationId xmlns:a16="http://schemas.microsoft.com/office/drawing/2014/main" id="{C3D4600E-518E-4C1B-918C-01DBC1B06FC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7F1312-9C82-49F0-935A-9B306C774647}"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de-DE"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cxnSp>
        <p:nvCxnSpPr>
          <p:cNvPr id="5" name="Gerade Verbindung mit Pfeil 4">
            <a:extLst>
              <a:ext uri="{FF2B5EF4-FFF2-40B4-BE49-F238E27FC236}">
                <a16:creationId xmlns:a16="http://schemas.microsoft.com/office/drawing/2014/main" id="{AEAA82D3-8D43-4F8E-A2D0-53ED02DA69A3}"/>
              </a:ext>
            </a:extLst>
          </p:cNvPr>
          <p:cNvCxnSpPr>
            <a:cxnSpLocks/>
          </p:cNvCxnSpPr>
          <p:nvPr/>
        </p:nvCxnSpPr>
        <p:spPr>
          <a:xfrm>
            <a:off x="6096000" y="5071368"/>
            <a:ext cx="0" cy="54000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6" name="Grafik 5">
            <a:extLst>
              <a:ext uri="{FF2B5EF4-FFF2-40B4-BE49-F238E27FC236}">
                <a16:creationId xmlns:a16="http://schemas.microsoft.com/office/drawing/2014/main" id="{72295786-2CEF-6E67-AEFE-3BDE5F841645}"/>
              </a:ext>
            </a:extLst>
          </p:cNvPr>
          <p:cNvPicPr>
            <a:picLocks noChangeAspect="1"/>
          </p:cNvPicPr>
          <p:nvPr/>
        </p:nvPicPr>
        <p:blipFill>
          <a:blip r:embed="rId2">
            <a:extLst>
              <a:ext uri="{28A0092B-C50C-407E-A947-70E740481C1C}">
                <a14:useLocalDpi xmlns:a14="http://schemas.microsoft.com/office/drawing/2010/main" val="0"/>
              </a:ext>
            </a:extLst>
          </a:blip>
          <a:srcRect l="40762" t="24964" r="35479" b="53549"/>
          <a:stretch>
            <a:fillRect/>
          </a:stretch>
        </p:blipFill>
        <p:spPr>
          <a:xfrm>
            <a:off x="10462437" y="1"/>
            <a:ext cx="1729562" cy="879838"/>
          </a:xfrm>
          <a:prstGeom prst="rect">
            <a:avLst/>
          </a:prstGeom>
        </p:spPr>
      </p:pic>
      <p:sp>
        <p:nvSpPr>
          <p:cNvPr id="8" name="Rechteck 7">
            <a:extLst>
              <a:ext uri="{FF2B5EF4-FFF2-40B4-BE49-F238E27FC236}">
                <a16:creationId xmlns:a16="http://schemas.microsoft.com/office/drawing/2014/main" id="{2AFD97B0-0290-6630-A1C3-EE9CD63A8998}"/>
              </a:ext>
            </a:extLst>
          </p:cNvPr>
          <p:cNvSpPr/>
          <p:nvPr/>
        </p:nvSpPr>
        <p:spPr>
          <a:xfrm>
            <a:off x="0" y="102357"/>
            <a:ext cx="2380034" cy="655916"/>
          </a:xfrm>
          <a:prstGeom prst="rect">
            <a:avLst/>
          </a:prstGeom>
          <a:solidFill>
            <a:srgbClr val="EE8A22"/>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t>Verwaltungsrecht AT</a:t>
            </a:r>
          </a:p>
          <a:p>
            <a:pPr algn="ctr"/>
            <a:r>
              <a:rPr lang="de-DE" dirty="0"/>
              <a:t>FALL 16</a:t>
            </a:r>
          </a:p>
        </p:txBody>
      </p:sp>
    </p:spTree>
    <p:extLst>
      <p:ext uri="{BB962C8B-B14F-4D97-AF65-F5344CB8AC3E}">
        <p14:creationId xmlns:p14="http://schemas.microsoft.com/office/powerpoint/2010/main" val="134310950"/>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000"/>
                                        <p:tgtEl>
                                          <p:spTgt spid="4">
                                            <p:txEl>
                                              <p:pRg st="1" end="1"/>
                                            </p:txEl>
                                          </p:spTgt>
                                        </p:tgtEl>
                                      </p:cBhvr>
                                    </p:animEffect>
                                    <p:anim calcmode="lin" valueType="num">
                                      <p:cBhvr>
                                        <p:cTn id="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Effect transition="in" filter="fade">
                                      <p:cBhvr>
                                        <p:cTn id="14" dur="1000"/>
                                        <p:tgtEl>
                                          <p:spTgt spid="4">
                                            <p:txEl>
                                              <p:pRg st="2" end="2"/>
                                            </p:txEl>
                                          </p:spTgt>
                                        </p:tgtEl>
                                      </p:cBhvr>
                                    </p:animEffect>
                                    <p:anim calcmode="lin" valueType="num">
                                      <p:cBhvr>
                                        <p:cTn id="1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3" end="3"/>
                                            </p:txEl>
                                          </p:spTgt>
                                        </p:tgtEl>
                                        <p:attrNameLst>
                                          <p:attrName>style.visibility</p:attrName>
                                        </p:attrNameLst>
                                      </p:cBhvr>
                                      <p:to>
                                        <p:strVal val="visible"/>
                                      </p:to>
                                    </p:set>
                                    <p:animEffect transition="in" filter="fade">
                                      <p:cBhvr>
                                        <p:cTn id="21" dur="1000"/>
                                        <p:tgtEl>
                                          <p:spTgt spid="4">
                                            <p:txEl>
                                              <p:pRg st="3" end="3"/>
                                            </p:txEl>
                                          </p:spTgt>
                                        </p:tgtEl>
                                      </p:cBhvr>
                                    </p:animEffect>
                                    <p:anim calcmode="lin" valueType="num">
                                      <p:cBhvr>
                                        <p:cTn id="22"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
                                            <p:txEl>
                                              <p:pRg st="4" end="4"/>
                                            </p:txEl>
                                          </p:spTgt>
                                        </p:tgtEl>
                                        <p:attrNameLst>
                                          <p:attrName>style.visibility</p:attrName>
                                        </p:attrNameLst>
                                      </p:cBhvr>
                                      <p:to>
                                        <p:strVal val="visible"/>
                                      </p:to>
                                    </p:set>
                                    <p:animEffect transition="in" filter="fade">
                                      <p:cBhvr>
                                        <p:cTn id="28" dur="1000"/>
                                        <p:tgtEl>
                                          <p:spTgt spid="4">
                                            <p:txEl>
                                              <p:pRg st="4" end="4"/>
                                            </p:txEl>
                                          </p:spTgt>
                                        </p:tgtEl>
                                      </p:cBhvr>
                                    </p:animEffect>
                                    <p:anim calcmode="lin" valueType="num">
                                      <p:cBhvr>
                                        <p:cTn id="29"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4">
                                            <p:txEl>
                                              <p:pRg st="5" end="5"/>
                                            </p:txEl>
                                          </p:spTgt>
                                        </p:tgtEl>
                                        <p:attrNameLst>
                                          <p:attrName>style.visibility</p:attrName>
                                        </p:attrNameLst>
                                      </p:cBhvr>
                                      <p:to>
                                        <p:strVal val="visible"/>
                                      </p:to>
                                    </p:set>
                                    <p:animEffect transition="in" filter="fade">
                                      <p:cBhvr>
                                        <p:cTn id="35" dur="1000"/>
                                        <p:tgtEl>
                                          <p:spTgt spid="4">
                                            <p:txEl>
                                              <p:pRg st="5" end="5"/>
                                            </p:txEl>
                                          </p:spTgt>
                                        </p:tgtEl>
                                      </p:cBhvr>
                                    </p:animEffect>
                                    <p:anim calcmode="lin" valueType="num">
                                      <p:cBhvr>
                                        <p:cTn id="36"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5" end="5"/>
                                            </p:txEl>
                                          </p:spTgt>
                                        </p:tgtEl>
                                        <p:attrNameLst>
                                          <p:attrName>ppt_y</p:attrName>
                                        </p:attrNameLst>
                                      </p:cBhvr>
                                      <p:tavLst>
                                        <p:tav tm="0">
                                          <p:val>
                                            <p:strVal val="#ppt_y+.1"/>
                                          </p:val>
                                        </p:tav>
                                        <p:tav tm="100000">
                                          <p:val>
                                            <p:strVal val="#ppt_y"/>
                                          </p:val>
                                        </p:tav>
                                      </p:tavLst>
                                    </p:anim>
                                  </p:childTnLst>
                                </p:cTn>
                              </p:par>
                              <p:par>
                                <p:cTn id="38" presetID="42" presetClass="entr" presetSubtype="0" fill="hold" nodeType="withEffect">
                                  <p:stCondLst>
                                    <p:cond delay="0"/>
                                  </p:stCondLst>
                                  <p:childTnLst>
                                    <p:set>
                                      <p:cBhvr>
                                        <p:cTn id="39" dur="1" fill="hold">
                                          <p:stCondLst>
                                            <p:cond delay="0"/>
                                          </p:stCondLst>
                                        </p:cTn>
                                        <p:tgtEl>
                                          <p:spTgt spid="4">
                                            <p:txEl>
                                              <p:pRg st="6" end="6"/>
                                            </p:txEl>
                                          </p:spTgt>
                                        </p:tgtEl>
                                        <p:attrNameLst>
                                          <p:attrName>style.visibility</p:attrName>
                                        </p:attrNameLst>
                                      </p:cBhvr>
                                      <p:to>
                                        <p:strVal val="visible"/>
                                      </p:to>
                                    </p:set>
                                    <p:animEffect transition="in" filter="fade">
                                      <p:cBhvr>
                                        <p:cTn id="40" dur="1000"/>
                                        <p:tgtEl>
                                          <p:spTgt spid="4">
                                            <p:txEl>
                                              <p:pRg st="6" end="6"/>
                                            </p:txEl>
                                          </p:spTgt>
                                        </p:tgtEl>
                                      </p:cBhvr>
                                    </p:animEffect>
                                    <p:anim calcmode="lin" valueType="num">
                                      <p:cBhvr>
                                        <p:cTn id="41"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42"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42" presetClass="entr" presetSubtype="0" fill="hold" nodeType="clickEffect">
                                  <p:stCondLst>
                                    <p:cond delay="0"/>
                                  </p:stCondLst>
                                  <p:childTnLst>
                                    <p:set>
                                      <p:cBhvr>
                                        <p:cTn id="46" dur="1" fill="hold">
                                          <p:stCondLst>
                                            <p:cond delay="0"/>
                                          </p:stCondLst>
                                        </p:cTn>
                                        <p:tgtEl>
                                          <p:spTgt spid="5"/>
                                        </p:tgtEl>
                                        <p:attrNameLst>
                                          <p:attrName>style.visibility</p:attrName>
                                        </p:attrNameLst>
                                      </p:cBhvr>
                                      <p:to>
                                        <p:strVal val="visible"/>
                                      </p:to>
                                    </p:set>
                                    <p:animEffect transition="in" filter="fade">
                                      <p:cBhvr>
                                        <p:cTn id="47" dur="1000"/>
                                        <p:tgtEl>
                                          <p:spTgt spid="5"/>
                                        </p:tgtEl>
                                      </p:cBhvr>
                                    </p:animEffect>
                                    <p:anim calcmode="lin" valueType="num">
                                      <p:cBhvr>
                                        <p:cTn id="48" dur="1000" fill="hold"/>
                                        <p:tgtEl>
                                          <p:spTgt spid="5"/>
                                        </p:tgtEl>
                                        <p:attrNameLst>
                                          <p:attrName>ppt_x</p:attrName>
                                        </p:attrNameLst>
                                      </p:cBhvr>
                                      <p:tavLst>
                                        <p:tav tm="0">
                                          <p:val>
                                            <p:strVal val="#ppt_x"/>
                                          </p:val>
                                        </p:tav>
                                        <p:tav tm="100000">
                                          <p:val>
                                            <p:strVal val="#ppt_x"/>
                                          </p:val>
                                        </p:tav>
                                      </p:tavLst>
                                    </p:anim>
                                    <p:anim calcmode="lin" valueType="num">
                                      <p:cBhvr>
                                        <p:cTn id="49" dur="1000" fill="hold"/>
                                        <p:tgtEl>
                                          <p:spTgt spid="5"/>
                                        </p:tgtEl>
                                        <p:attrNameLst>
                                          <p:attrName>ppt_y</p:attrName>
                                        </p:attrNameLst>
                                      </p:cBhvr>
                                      <p:tavLst>
                                        <p:tav tm="0">
                                          <p:val>
                                            <p:strVal val="#ppt_y+.1"/>
                                          </p:val>
                                        </p:tav>
                                        <p:tav tm="100000">
                                          <p:val>
                                            <p:strVal val="#ppt_y"/>
                                          </p:val>
                                        </p:tav>
                                      </p:tavLst>
                                    </p:anim>
                                  </p:childTnLst>
                                </p:cTn>
                              </p:par>
                              <p:par>
                                <p:cTn id="50" presetID="42" presetClass="entr" presetSubtype="0" fill="hold" nodeType="withEffect">
                                  <p:stCondLst>
                                    <p:cond delay="0"/>
                                  </p:stCondLst>
                                  <p:childTnLst>
                                    <p:set>
                                      <p:cBhvr>
                                        <p:cTn id="51" dur="1" fill="hold">
                                          <p:stCondLst>
                                            <p:cond delay="0"/>
                                          </p:stCondLst>
                                        </p:cTn>
                                        <p:tgtEl>
                                          <p:spTgt spid="4">
                                            <p:txEl>
                                              <p:pRg st="7" end="7"/>
                                            </p:txEl>
                                          </p:spTgt>
                                        </p:tgtEl>
                                        <p:attrNameLst>
                                          <p:attrName>style.visibility</p:attrName>
                                        </p:attrNameLst>
                                      </p:cBhvr>
                                      <p:to>
                                        <p:strVal val="visible"/>
                                      </p:to>
                                    </p:set>
                                    <p:animEffect transition="in" filter="fade">
                                      <p:cBhvr>
                                        <p:cTn id="52" dur="1000"/>
                                        <p:tgtEl>
                                          <p:spTgt spid="4">
                                            <p:txEl>
                                              <p:pRg st="7" end="7"/>
                                            </p:txEl>
                                          </p:spTgt>
                                        </p:tgtEl>
                                      </p:cBhvr>
                                    </p:animEffect>
                                    <p:anim calcmode="lin" valueType="num">
                                      <p:cBhvr>
                                        <p:cTn id="53"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54" dur="1000" fill="hold"/>
                                        <p:tgtEl>
                                          <p:spTgt spid="4">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a:extLst>
              <a:ext uri="{FF2B5EF4-FFF2-40B4-BE49-F238E27FC236}">
                <a16:creationId xmlns:a16="http://schemas.microsoft.com/office/drawing/2014/main" id="{DC5D644F-7C6D-4734-BFC5-BC1532CAC8C0}"/>
              </a:ext>
            </a:extLst>
          </p:cNvPr>
          <p:cNvSpPr txBox="1">
            <a:spLocks noChangeAspect="1"/>
          </p:cNvSpPr>
          <p:nvPr/>
        </p:nvSpPr>
        <p:spPr>
          <a:xfrm>
            <a:off x="230819" y="488272"/>
            <a:ext cx="11691892" cy="6389011"/>
          </a:xfrm>
          <a:prstGeom prst="rect">
            <a:avLst/>
          </a:prstGeom>
          <a:noFill/>
        </p:spPr>
        <p:txBody>
          <a:bodyPr wrap="square" lIns="180000" tIns="180000" rIns="180000" bIns="180000" rtlCol="0">
            <a:spAutoFit/>
          </a:bodyPr>
          <a:lstStyle/>
          <a:p>
            <a:pPr defTabSz="360000">
              <a:lnSpc>
                <a:spcPct val="150000"/>
              </a:lnSpc>
            </a:pPr>
            <a:r>
              <a:rPr lang="de-DE" sz="2400" dirty="0">
                <a:latin typeface="Arial" panose="020B0604020202020204" pitchFamily="34" charset="0"/>
                <a:cs typeface="Arial" panose="020B0604020202020204" pitchFamily="34" charset="0"/>
              </a:rPr>
              <a:t>IV.		</a:t>
            </a:r>
            <a:r>
              <a:rPr lang="de-DE" sz="2400" u="sng" dirty="0">
                <a:latin typeface="Arial" panose="020B0604020202020204" pitchFamily="34" charset="0"/>
                <a:cs typeface="Arial" panose="020B0604020202020204" pitchFamily="34" charset="0"/>
              </a:rPr>
              <a:t>§§ 122 I, 88 VwGO: statthafte Antragsart</a:t>
            </a:r>
          </a:p>
          <a:p>
            <a:pPr defTabSz="360000">
              <a:lnSpc>
                <a:spcPct val="150000"/>
              </a:lnSpc>
            </a:pPr>
            <a:r>
              <a:rPr lang="de-DE" sz="2400" dirty="0">
                <a:latin typeface="Arial" panose="020B0604020202020204" pitchFamily="34" charset="0"/>
                <a:cs typeface="Arial" panose="020B0604020202020204" pitchFamily="34" charset="0"/>
              </a:rPr>
              <a:t>		→ Antragsbegehren + Vorrang </a:t>
            </a:r>
            <a:r>
              <a:rPr lang="de-DE" sz="2400" dirty="0" err="1">
                <a:latin typeface="Arial" panose="020B0604020202020204" pitchFamily="34" charset="0"/>
                <a:cs typeface="Arial" panose="020B0604020202020204" pitchFamily="34" charset="0"/>
              </a:rPr>
              <a:t>maßnahmespezifischen</a:t>
            </a:r>
            <a:r>
              <a:rPr lang="de-DE" sz="2400" dirty="0">
                <a:latin typeface="Arial" panose="020B0604020202020204" pitchFamily="34" charset="0"/>
                <a:cs typeface="Arial" panose="020B0604020202020204" pitchFamily="34" charset="0"/>
              </a:rPr>
              <a:t> Rechtsschutzes</a:t>
            </a:r>
          </a:p>
          <a:p>
            <a:pPr defTabSz="360000">
              <a:lnSpc>
                <a:spcPct val="150000"/>
              </a:lnSpc>
            </a:pPr>
            <a:r>
              <a:rPr lang="de-DE" sz="2400" dirty="0">
                <a:latin typeface="Arial" panose="020B0604020202020204" pitchFamily="34" charset="0"/>
                <a:cs typeface="Arial" panose="020B0604020202020204" pitchFamily="34" charset="0"/>
              </a:rPr>
              <a:t>1.		</a:t>
            </a:r>
            <a:r>
              <a:rPr lang="de-DE" sz="2400" u="sng" dirty="0" err="1">
                <a:latin typeface="Arial" panose="020B0604020202020204" pitchFamily="34" charset="0"/>
                <a:cs typeface="Arial" panose="020B0604020202020204" pitchFamily="34" charset="0"/>
              </a:rPr>
              <a:t>Grds</a:t>
            </a:r>
            <a:r>
              <a:rPr lang="de-DE" sz="2400" u="sng" dirty="0">
                <a:latin typeface="Arial" panose="020B0604020202020204" pitchFamily="34" charset="0"/>
                <a:cs typeface="Arial" panose="020B0604020202020204" pitchFamily="34" charset="0"/>
              </a:rPr>
              <a:t>. § 123 I VwGO, außer § 123 V VwGO </a:t>
            </a:r>
            <a:r>
              <a:rPr lang="de-DE" sz="2400" u="sng" dirty="0" err="1">
                <a:latin typeface="Arial" panose="020B0604020202020204" pitchFamily="34" charset="0"/>
                <a:cs typeface="Arial" panose="020B0604020202020204" pitchFamily="34" charset="0"/>
              </a:rPr>
              <a:t>i.V.m</a:t>
            </a:r>
            <a:r>
              <a:rPr lang="de-DE" sz="2400" u="sng" dirty="0">
                <a:latin typeface="Arial" panose="020B0604020202020204" pitchFamily="34" charset="0"/>
                <a:cs typeface="Arial" panose="020B0604020202020204" pitchFamily="34" charset="0"/>
              </a:rPr>
              <a:t>. § 80 V 1 VwGO</a:t>
            </a:r>
          </a:p>
          <a:p>
            <a:pPr defTabSz="360000">
              <a:lnSpc>
                <a:spcPct val="150000"/>
              </a:lnSpc>
            </a:pPr>
            <a:r>
              <a:rPr lang="de-DE" sz="2400" dirty="0">
                <a:latin typeface="Arial" panose="020B0604020202020204" pitchFamily="34" charset="0"/>
                <a:cs typeface="Arial" panose="020B0604020202020204" pitchFamily="34" charset="0"/>
              </a:rPr>
              <a:t>2.		</a:t>
            </a:r>
            <a:r>
              <a:rPr lang="de-DE" sz="2400" u="sng" dirty="0" err="1">
                <a:latin typeface="Arial" panose="020B0604020202020204" pitchFamily="34" charset="0"/>
                <a:cs typeface="Arial" panose="020B0604020202020204" pitchFamily="34" charset="0"/>
              </a:rPr>
              <a:t>Vorauss</a:t>
            </a:r>
            <a:r>
              <a:rPr lang="de-DE" sz="2400" u="sng" dirty="0">
                <a:latin typeface="Arial" panose="020B0604020202020204" pitchFamily="34" charset="0"/>
                <a:cs typeface="Arial" panose="020B0604020202020204" pitchFamily="34" charset="0"/>
              </a:rPr>
              <a:t>. von § 80 V 1 VwGO</a:t>
            </a:r>
          </a:p>
          <a:p>
            <a:pPr defTabSz="360000">
              <a:lnSpc>
                <a:spcPct val="150000"/>
              </a:lnSpc>
            </a:pPr>
            <a:r>
              <a:rPr lang="de-DE" sz="2400" dirty="0">
                <a:latin typeface="Arial" panose="020B0604020202020204" pitchFamily="34" charset="0"/>
                <a:cs typeface="Arial" panose="020B0604020202020204" pitchFamily="34" charset="0"/>
              </a:rPr>
              <a:t>		(-),	zwar (wohl) Vorliegen eines Ablehnungs-VA i.S.v. § 35 VwVfG, aber Be-					gehren durch Suspendierung nicht erreichbar, da positive Leistung (Zu-					</a:t>
            </a:r>
            <a:r>
              <a:rPr lang="de-DE" sz="2400" dirty="0" err="1">
                <a:latin typeface="Arial" panose="020B0604020202020204" pitchFamily="34" charset="0"/>
                <a:cs typeface="Arial" panose="020B0604020202020204" pitchFamily="34" charset="0"/>
              </a:rPr>
              <a:t>teilung</a:t>
            </a:r>
            <a:r>
              <a:rPr lang="de-DE" sz="2400" dirty="0">
                <a:latin typeface="Arial" panose="020B0604020202020204" pitchFamily="34" charset="0"/>
                <a:cs typeface="Arial" panose="020B0604020202020204" pitchFamily="34" charset="0"/>
              </a:rPr>
              <a:t> von Wahlwerbungssendezeit) begehrt</a:t>
            </a:r>
          </a:p>
          <a:p>
            <a:pPr defTabSz="360000">
              <a:lnSpc>
                <a:spcPct val="150000"/>
              </a:lnSpc>
            </a:pPr>
            <a:r>
              <a:rPr lang="de-DE" sz="2400" dirty="0">
                <a:latin typeface="Arial" panose="020B0604020202020204" pitchFamily="34" charset="0"/>
                <a:cs typeface="Arial" panose="020B0604020202020204" pitchFamily="34" charset="0"/>
              </a:rPr>
              <a:t>3.		</a:t>
            </a:r>
            <a:r>
              <a:rPr lang="de-DE" sz="2400" u="sng" dirty="0">
                <a:latin typeface="Arial" panose="020B0604020202020204" pitchFamily="34" charset="0"/>
                <a:cs typeface="Arial" panose="020B0604020202020204" pitchFamily="34" charset="0"/>
              </a:rPr>
              <a:t>Daher § 123 I VwGO</a:t>
            </a:r>
          </a:p>
          <a:p>
            <a:pPr defTabSz="360000">
              <a:lnSpc>
                <a:spcPct val="150000"/>
              </a:lnSpc>
            </a:pPr>
            <a:r>
              <a:rPr lang="de-DE" sz="2400" dirty="0">
                <a:solidFill>
                  <a:prstClr val="black"/>
                </a:solidFill>
                <a:latin typeface="Arial" panose="020B0604020202020204" pitchFamily="34" charset="0"/>
                <a:cs typeface="Arial" panose="020B0604020202020204" pitchFamily="34" charset="0"/>
              </a:rPr>
              <a:t>		(+),	S. 2: Regelungsanordnung, da positive Leistung begehrt, d.h. </a:t>
            </a:r>
            <a:r>
              <a:rPr lang="de-DE" sz="2400" dirty="0" err="1">
                <a:solidFill>
                  <a:prstClr val="black"/>
                </a:solidFill>
                <a:latin typeface="Arial" panose="020B0604020202020204" pitchFamily="34" charset="0"/>
                <a:cs typeface="Arial" panose="020B0604020202020204" pitchFamily="34" charset="0"/>
              </a:rPr>
              <a:t>Erweite</a:t>
            </a:r>
            <a:r>
              <a:rPr lang="de-DE" sz="2400" dirty="0">
                <a:solidFill>
                  <a:prstClr val="black"/>
                </a:solidFill>
                <a:latin typeface="Arial" panose="020B0604020202020204" pitchFamily="34" charset="0"/>
                <a:cs typeface="Arial" panose="020B0604020202020204" pitchFamily="34" charset="0"/>
              </a:rPr>
              <a:t>-					</a:t>
            </a:r>
            <a:r>
              <a:rPr lang="de-DE" sz="2400" dirty="0" err="1">
                <a:solidFill>
                  <a:prstClr val="black"/>
                </a:solidFill>
                <a:latin typeface="Arial" panose="020B0604020202020204" pitchFamily="34" charset="0"/>
                <a:cs typeface="Arial" panose="020B0604020202020204" pitchFamily="34" charset="0"/>
              </a:rPr>
              <a:t>rung</a:t>
            </a:r>
            <a:r>
              <a:rPr lang="de-DE" sz="2400" dirty="0">
                <a:solidFill>
                  <a:prstClr val="black"/>
                </a:solidFill>
                <a:latin typeface="Arial" panose="020B0604020202020204" pitchFamily="34" charset="0"/>
                <a:cs typeface="Arial" panose="020B0604020202020204" pitchFamily="34" charset="0"/>
              </a:rPr>
              <a:t> des </a:t>
            </a:r>
            <a:r>
              <a:rPr lang="de-DE" sz="2400" dirty="0" err="1">
                <a:solidFill>
                  <a:prstClr val="black"/>
                </a:solidFill>
                <a:latin typeface="Arial" panose="020B0604020202020204" pitchFamily="34" charset="0"/>
                <a:cs typeface="Arial" panose="020B0604020202020204" pitchFamily="34" charset="0"/>
              </a:rPr>
              <a:t>status</a:t>
            </a:r>
            <a:r>
              <a:rPr lang="de-DE" sz="2400" dirty="0">
                <a:solidFill>
                  <a:prstClr val="black"/>
                </a:solidFill>
                <a:latin typeface="Arial" panose="020B0604020202020204" pitchFamily="34" charset="0"/>
                <a:cs typeface="Arial" panose="020B0604020202020204" pitchFamily="34" charset="0"/>
              </a:rPr>
              <a:t> quo [</a:t>
            </a:r>
            <a:r>
              <a:rPr lang="de-DE" sz="2400" u="sng" dirty="0">
                <a:solidFill>
                  <a:prstClr val="black"/>
                </a:solidFill>
                <a:latin typeface="Arial" panose="020B0604020202020204" pitchFamily="34" charset="0"/>
                <a:cs typeface="Arial" panose="020B0604020202020204" pitchFamily="34" charset="0"/>
              </a:rPr>
              <a:t>Hinweis</a:t>
            </a:r>
            <a:r>
              <a:rPr lang="de-DE" sz="2400" dirty="0">
                <a:solidFill>
                  <a:prstClr val="black"/>
                </a:solidFill>
                <a:latin typeface="Arial" panose="020B0604020202020204" pitchFamily="34" charset="0"/>
                <a:cs typeface="Arial" panose="020B0604020202020204" pitchFamily="34" charset="0"/>
              </a:rPr>
              <a:t>: oder Abgrenzung Sicherungs- / Rege-						</a:t>
            </a:r>
            <a:r>
              <a:rPr lang="de-DE" sz="2400" dirty="0" err="1">
                <a:solidFill>
                  <a:prstClr val="black"/>
                </a:solidFill>
                <a:latin typeface="Arial" panose="020B0604020202020204" pitchFamily="34" charset="0"/>
                <a:cs typeface="Arial" panose="020B0604020202020204" pitchFamily="34" charset="0"/>
              </a:rPr>
              <a:t>lungsanordnung</a:t>
            </a:r>
            <a:r>
              <a:rPr lang="de-DE" sz="2400" dirty="0">
                <a:solidFill>
                  <a:prstClr val="black"/>
                </a:solidFill>
                <a:latin typeface="Arial" panose="020B0604020202020204" pitchFamily="34" charset="0"/>
                <a:cs typeface="Arial" panose="020B0604020202020204" pitchFamily="34" charset="0"/>
              </a:rPr>
              <a:t> am Anfang der Begründetheit prüfen]</a:t>
            </a:r>
          </a:p>
        </p:txBody>
      </p:sp>
      <p:sp>
        <p:nvSpPr>
          <p:cNvPr id="2" name="Foliennummernplatzhalter 1">
            <a:extLst>
              <a:ext uri="{FF2B5EF4-FFF2-40B4-BE49-F238E27FC236}">
                <a16:creationId xmlns:a16="http://schemas.microsoft.com/office/drawing/2014/main" id="{C3D4600E-518E-4C1B-918C-01DBC1B06FC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7F1312-9C82-49F0-935A-9B306C774647}"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de-DE"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pic>
        <p:nvPicPr>
          <p:cNvPr id="5" name="Grafik 4">
            <a:extLst>
              <a:ext uri="{FF2B5EF4-FFF2-40B4-BE49-F238E27FC236}">
                <a16:creationId xmlns:a16="http://schemas.microsoft.com/office/drawing/2014/main" id="{4969113B-C9E4-27B7-5D64-D74278D4C625}"/>
              </a:ext>
            </a:extLst>
          </p:cNvPr>
          <p:cNvPicPr>
            <a:picLocks noChangeAspect="1"/>
          </p:cNvPicPr>
          <p:nvPr/>
        </p:nvPicPr>
        <p:blipFill>
          <a:blip r:embed="rId2">
            <a:extLst>
              <a:ext uri="{28A0092B-C50C-407E-A947-70E740481C1C}">
                <a14:useLocalDpi xmlns:a14="http://schemas.microsoft.com/office/drawing/2010/main" val="0"/>
              </a:ext>
            </a:extLst>
          </a:blip>
          <a:srcRect l="40762" t="24964" r="35479" b="53549"/>
          <a:stretch>
            <a:fillRect/>
          </a:stretch>
        </p:blipFill>
        <p:spPr>
          <a:xfrm>
            <a:off x="9808077" y="1"/>
            <a:ext cx="2383922" cy="1212714"/>
          </a:xfrm>
          <a:prstGeom prst="rect">
            <a:avLst/>
          </a:prstGeom>
        </p:spPr>
      </p:pic>
      <p:sp>
        <p:nvSpPr>
          <p:cNvPr id="7" name="Rechteck 6">
            <a:extLst>
              <a:ext uri="{FF2B5EF4-FFF2-40B4-BE49-F238E27FC236}">
                <a16:creationId xmlns:a16="http://schemas.microsoft.com/office/drawing/2014/main" id="{8BF1A528-3A31-AE38-5D71-D47FE39AF23F}"/>
              </a:ext>
            </a:extLst>
          </p:cNvPr>
          <p:cNvSpPr/>
          <p:nvPr/>
        </p:nvSpPr>
        <p:spPr>
          <a:xfrm>
            <a:off x="0" y="102357"/>
            <a:ext cx="2380034" cy="655916"/>
          </a:xfrm>
          <a:prstGeom prst="rect">
            <a:avLst/>
          </a:prstGeom>
          <a:solidFill>
            <a:srgbClr val="EE8A22"/>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t>Verwaltungsrecht AT</a:t>
            </a:r>
          </a:p>
          <a:p>
            <a:pPr algn="ctr"/>
            <a:r>
              <a:rPr lang="de-DE" dirty="0"/>
              <a:t>FALL 16</a:t>
            </a:r>
          </a:p>
        </p:txBody>
      </p:sp>
    </p:spTree>
    <p:extLst>
      <p:ext uri="{BB962C8B-B14F-4D97-AF65-F5344CB8AC3E}">
        <p14:creationId xmlns:p14="http://schemas.microsoft.com/office/powerpoint/2010/main" val="1465161193"/>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fade">
                                      <p:cBhvr>
                                        <p:cTn id="7" dur="1000"/>
                                        <p:tgtEl>
                                          <p:spTgt spid="4">
                                            <p:txEl>
                                              <p:pRg st="2" end="2"/>
                                            </p:txEl>
                                          </p:spTgt>
                                        </p:tgtEl>
                                      </p:cBhvr>
                                    </p:animEffect>
                                    <p:anim calcmode="lin" valueType="num">
                                      <p:cBhvr>
                                        <p:cTn id="8"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3" end="3"/>
                                            </p:txEl>
                                          </p:spTgt>
                                        </p:tgtEl>
                                        <p:attrNameLst>
                                          <p:attrName>style.visibility</p:attrName>
                                        </p:attrNameLst>
                                      </p:cBhvr>
                                      <p:to>
                                        <p:strVal val="visible"/>
                                      </p:to>
                                    </p:set>
                                    <p:animEffect transition="in" filter="fade">
                                      <p:cBhvr>
                                        <p:cTn id="14" dur="1000"/>
                                        <p:tgtEl>
                                          <p:spTgt spid="4">
                                            <p:txEl>
                                              <p:pRg st="3" end="3"/>
                                            </p:txEl>
                                          </p:spTgt>
                                        </p:tgtEl>
                                      </p:cBhvr>
                                    </p:animEffect>
                                    <p:anim calcmode="lin" valueType="num">
                                      <p:cBhvr>
                                        <p:cTn id="15"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4" end="4"/>
                                            </p:txEl>
                                          </p:spTgt>
                                        </p:tgtEl>
                                        <p:attrNameLst>
                                          <p:attrName>style.visibility</p:attrName>
                                        </p:attrNameLst>
                                      </p:cBhvr>
                                      <p:to>
                                        <p:strVal val="visible"/>
                                      </p:to>
                                    </p:set>
                                    <p:animEffect transition="in" filter="fade">
                                      <p:cBhvr>
                                        <p:cTn id="21" dur="1000"/>
                                        <p:tgtEl>
                                          <p:spTgt spid="4">
                                            <p:txEl>
                                              <p:pRg st="4" end="4"/>
                                            </p:txEl>
                                          </p:spTgt>
                                        </p:tgtEl>
                                      </p:cBhvr>
                                    </p:animEffect>
                                    <p:anim calcmode="lin" valueType="num">
                                      <p:cBhvr>
                                        <p:cTn id="22"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
                                            <p:txEl>
                                              <p:pRg st="5" end="5"/>
                                            </p:txEl>
                                          </p:spTgt>
                                        </p:tgtEl>
                                        <p:attrNameLst>
                                          <p:attrName>style.visibility</p:attrName>
                                        </p:attrNameLst>
                                      </p:cBhvr>
                                      <p:to>
                                        <p:strVal val="visible"/>
                                      </p:to>
                                    </p:set>
                                    <p:animEffect transition="in" filter="fade">
                                      <p:cBhvr>
                                        <p:cTn id="28" dur="1000"/>
                                        <p:tgtEl>
                                          <p:spTgt spid="4">
                                            <p:txEl>
                                              <p:pRg st="5" end="5"/>
                                            </p:txEl>
                                          </p:spTgt>
                                        </p:tgtEl>
                                      </p:cBhvr>
                                    </p:animEffect>
                                    <p:anim calcmode="lin" valueType="num">
                                      <p:cBhvr>
                                        <p:cTn id="29"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4">
                                            <p:txEl>
                                              <p:pRg st="6" end="6"/>
                                            </p:txEl>
                                          </p:spTgt>
                                        </p:tgtEl>
                                        <p:attrNameLst>
                                          <p:attrName>style.visibility</p:attrName>
                                        </p:attrNameLst>
                                      </p:cBhvr>
                                      <p:to>
                                        <p:strVal val="visible"/>
                                      </p:to>
                                    </p:set>
                                    <p:animEffect transition="in" filter="fade">
                                      <p:cBhvr>
                                        <p:cTn id="35" dur="1000"/>
                                        <p:tgtEl>
                                          <p:spTgt spid="4">
                                            <p:txEl>
                                              <p:pRg st="6" end="6"/>
                                            </p:txEl>
                                          </p:spTgt>
                                        </p:tgtEl>
                                      </p:cBhvr>
                                    </p:animEffect>
                                    <p:anim calcmode="lin" valueType="num">
                                      <p:cBhvr>
                                        <p:cTn id="36"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a:extLst>
              <a:ext uri="{FF2B5EF4-FFF2-40B4-BE49-F238E27FC236}">
                <a16:creationId xmlns:a16="http://schemas.microsoft.com/office/drawing/2014/main" id="{DC5D644F-7C6D-4734-BFC5-BC1532CAC8C0}"/>
              </a:ext>
            </a:extLst>
          </p:cNvPr>
          <p:cNvSpPr txBox="1">
            <a:spLocks noChangeAspect="1"/>
          </p:cNvSpPr>
          <p:nvPr/>
        </p:nvSpPr>
        <p:spPr>
          <a:xfrm>
            <a:off x="230819" y="488272"/>
            <a:ext cx="11798424" cy="6389011"/>
          </a:xfrm>
          <a:prstGeom prst="rect">
            <a:avLst/>
          </a:prstGeom>
          <a:noFill/>
        </p:spPr>
        <p:txBody>
          <a:bodyPr wrap="square" lIns="180000" tIns="180000" rIns="180000" bIns="180000" rtlCol="0">
            <a:spAutoFit/>
          </a:bodyPr>
          <a:lstStyle/>
          <a:p>
            <a:pPr marL="0" marR="0" lvl="0" indent="0" algn="l" defTabSz="360000" rtl="0" eaLnBrk="1" fontAlgn="auto" latinLnBrk="0" hangingPunct="1">
              <a:lnSpc>
                <a:spcPct val="150000"/>
              </a:lnSpc>
              <a:spcBef>
                <a:spcPts val="0"/>
              </a:spcBef>
              <a:spcAft>
                <a:spcPts val="0"/>
              </a:spcAft>
              <a:buClrTx/>
              <a:buSzTx/>
              <a:buFontTx/>
              <a:buNone/>
              <a:tabLst/>
              <a:defRPr/>
            </a:pP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V.		</a:t>
            </a:r>
            <a:r>
              <a:rPr kumimoji="0" lang="de-DE" sz="2400" b="0" i="0" u="sng"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Bes. SEV = </a:t>
            </a:r>
            <a:r>
              <a:rPr lang="de-DE" sz="2400" u="sng" dirty="0">
                <a:solidFill>
                  <a:prstClr val="black"/>
                </a:solidFill>
                <a:latin typeface="Arial" panose="020B0604020202020204" pitchFamily="34" charset="0"/>
                <a:cs typeface="Arial" panose="020B0604020202020204" pitchFamily="34" charset="0"/>
              </a:rPr>
              <a:t>Antrags</a:t>
            </a:r>
            <a:r>
              <a:rPr kumimoji="0" lang="de-DE" sz="2400" b="0" i="0" u="sng" strike="noStrike" kern="1200" cap="none" spc="0" normalizeH="0" baseline="0" noProof="0" dirty="0" err="1">
                <a:ln>
                  <a:noFill/>
                </a:ln>
                <a:solidFill>
                  <a:prstClr val="black"/>
                </a:solidFill>
                <a:effectLst/>
                <a:uLnTx/>
                <a:uFillTx/>
                <a:latin typeface="Arial" panose="020B0604020202020204" pitchFamily="34" charset="0"/>
                <a:cs typeface="Arial" panose="020B0604020202020204" pitchFamily="34" charset="0"/>
              </a:rPr>
              <a:t>befugnis</a:t>
            </a:r>
            <a:r>
              <a:rPr kumimoji="0" lang="de-DE" sz="2400" b="0"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 42 II VwGO analog</a:t>
            </a:r>
          </a:p>
          <a:p>
            <a:pPr lvl="0" defTabSz="360000">
              <a:lnSpc>
                <a:spcPct val="150000"/>
              </a:lnSpc>
              <a:defRPr/>
            </a:pP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lang="de-DE" sz="2400" dirty="0">
                <a:solidFill>
                  <a:prstClr val="black"/>
                </a:solidFill>
                <a:latin typeface="Arial" panose="020B0604020202020204" pitchFamily="34" charset="0"/>
                <a:cs typeface="Arial" panose="020B0604020202020204" pitchFamily="34" charset="0"/>
              </a:rPr>
              <a:t>	→ </a:t>
            </a: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Ausschluss von </a:t>
            </a:r>
            <a:r>
              <a:rPr kumimoji="0" lang="de-DE"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Popularverf</a:t>
            </a:r>
            <a:r>
              <a:rPr lang="de-DE" sz="2400" dirty="0" err="1">
                <a:solidFill>
                  <a:prstClr val="black"/>
                </a:solidFill>
                <a:latin typeface="Arial" panose="020B0604020202020204" pitchFamily="34" charset="0"/>
                <a:cs typeface="Arial" panose="020B0604020202020204" pitchFamily="34" charset="0"/>
              </a:rPr>
              <a:t>ahren</a:t>
            </a:r>
            <a:endPar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360000" rtl="0" eaLnBrk="1" fontAlgn="auto" latinLnBrk="0" hangingPunct="1">
              <a:lnSpc>
                <a:spcPct val="150000"/>
              </a:lnSpc>
              <a:spcBef>
                <a:spcPts val="0"/>
              </a:spcBef>
              <a:spcAft>
                <a:spcPts val="0"/>
              </a:spcAft>
              <a:buClrTx/>
              <a:buSzTx/>
              <a:buFontTx/>
              <a:buNone/>
              <a:tabLst/>
              <a:defRPr/>
            </a:pP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 </a:t>
            </a:r>
            <a:r>
              <a:rPr kumimoji="0" lang="de-DE" sz="2400" b="0" i="0"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Möglichkeit subjektiver Rechtsverletzung bzw. eines Anspruchs</a:t>
            </a:r>
          </a:p>
          <a:p>
            <a:pPr marL="0" marR="0" lvl="0" indent="0" algn="l" defTabSz="360000" rtl="0" eaLnBrk="1" fontAlgn="auto" latinLnBrk="0" hangingPunct="1">
              <a:lnSpc>
                <a:spcPct val="150000"/>
              </a:lnSpc>
              <a:spcBef>
                <a:spcPts val="0"/>
              </a:spcBef>
              <a:spcAft>
                <a:spcPts val="0"/>
              </a:spcAft>
              <a:buClrTx/>
              <a:buSzTx/>
              <a:buFontTx/>
              <a:buNone/>
              <a:tabLst/>
              <a:defRPr/>
            </a:pPr>
            <a:endPar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360000" rtl="0" eaLnBrk="1" fontAlgn="auto" latinLnBrk="0" hangingPunct="1">
              <a:lnSpc>
                <a:spcPct val="150000"/>
              </a:lnSpc>
              <a:spcBef>
                <a:spcPts val="0"/>
              </a:spcBef>
              <a:spcAft>
                <a:spcPts val="0"/>
              </a:spcAft>
              <a:buClrTx/>
              <a:buSzTx/>
              <a:buFontTx/>
              <a:buNone/>
              <a:tabLst/>
              <a:defRPr/>
            </a:pPr>
            <a:endPar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360000" rtl="0" eaLnBrk="1" fontAlgn="auto" latinLnBrk="0" hangingPunct="1">
              <a:lnSpc>
                <a:spcPct val="150000"/>
              </a:lnSpc>
              <a:spcBef>
                <a:spcPts val="0"/>
              </a:spcBef>
              <a:spcAft>
                <a:spcPts val="0"/>
              </a:spcAft>
              <a:buClrTx/>
              <a:buSzTx/>
              <a:buFontTx/>
              <a:buNone/>
              <a:tabLst/>
              <a:defRPr/>
            </a:pPr>
            <a:endPar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360000" rtl="0" eaLnBrk="1" fontAlgn="auto" latinLnBrk="0" hangingPunct="1">
              <a:lnSpc>
                <a:spcPct val="150000"/>
              </a:lnSpc>
              <a:spcBef>
                <a:spcPts val="0"/>
              </a:spcBef>
              <a:spcAft>
                <a:spcPts val="0"/>
              </a:spcAft>
              <a:buClrTx/>
              <a:buSzTx/>
              <a:buFontTx/>
              <a:buNone/>
              <a:tabLst/>
              <a:defRPr/>
            </a:pPr>
            <a:endPar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360000" rtl="0" eaLnBrk="1" fontAlgn="auto" latinLnBrk="0" hangingPunct="1">
              <a:lnSpc>
                <a:spcPct val="150000"/>
              </a:lnSpc>
              <a:spcBef>
                <a:spcPts val="0"/>
              </a:spcBef>
              <a:spcAft>
                <a:spcPts val="0"/>
              </a:spcAft>
              <a:buClrTx/>
              <a:buSzTx/>
              <a:buFontTx/>
              <a:buNone/>
              <a:tabLst/>
              <a:defRPr/>
            </a:pPr>
            <a:endPar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360000" rtl="0" eaLnBrk="1" fontAlgn="auto" latinLnBrk="0" hangingPunct="1">
              <a:lnSpc>
                <a:spcPct val="150000"/>
              </a:lnSpc>
              <a:spcBef>
                <a:spcPts val="0"/>
              </a:spcBef>
              <a:spcAft>
                <a:spcPts val="0"/>
              </a:spcAft>
              <a:buClrTx/>
              <a:buSzTx/>
              <a:buFontTx/>
              <a:buNone/>
              <a:tabLst/>
              <a:defRPr/>
            </a:pPr>
            <a:endPar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360000" rtl="0" eaLnBrk="1" fontAlgn="auto" latinLnBrk="0" hangingPunct="1">
              <a:lnSpc>
                <a:spcPct val="150000"/>
              </a:lnSpc>
              <a:spcBef>
                <a:spcPts val="0"/>
              </a:spcBef>
              <a:spcAft>
                <a:spcPts val="0"/>
              </a:spcAft>
              <a:buClrTx/>
              <a:buSzTx/>
              <a:buFontTx/>
              <a:buNone/>
              <a:tabLst/>
              <a:defRPr/>
            </a:pPr>
            <a:endPar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360000" rtl="0" eaLnBrk="1" fontAlgn="auto" latinLnBrk="0" hangingPunct="1">
              <a:lnSpc>
                <a:spcPct val="150000"/>
              </a:lnSpc>
              <a:spcBef>
                <a:spcPts val="0"/>
              </a:spcBef>
              <a:spcAft>
                <a:spcPts val="0"/>
              </a:spcAft>
              <a:buClrTx/>
              <a:buSzTx/>
              <a:buFontTx/>
              <a:buNone/>
              <a:tabLst/>
              <a:defRPr/>
            </a:pPr>
            <a:endPar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 name="Foliennummernplatzhalter 1">
            <a:extLst>
              <a:ext uri="{FF2B5EF4-FFF2-40B4-BE49-F238E27FC236}">
                <a16:creationId xmlns:a16="http://schemas.microsoft.com/office/drawing/2014/main" id="{C3D4600E-518E-4C1B-918C-01DBC1B06FC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7F1312-9C82-49F0-935A-9B306C774647}"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de-DE"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cxnSp>
        <p:nvCxnSpPr>
          <p:cNvPr id="10" name="Gerade Verbindung mit Pfeil 9">
            <a:extLst>
              <a:ext uri="{FF2B5EF4-FFF2-40B4-BE49-F238E27FC236}">
                <a16:creationId xmlns:a16="http://schemas.microsoft.com/office/drawing/2014/main" id="{7C2539ED-3531-4F59-8C21-F9A4A2EA1734}"/>
              </a:ext>
            </a:extLst>
          </p:cNvPr>
          <p:cNvCxnSpPr>
            <a:cxnSpLocks/>
          </p:cNvCxnSpPr>
          <p:nvPr/>
        </p:nvCxnSpPr>
        <p:spPr>
          <a:xfrm flipH="1">
            <a:off x="1776000" y="2281976"/>
            <a:ext cx="4320000" cy="28800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 name="Gerade Verbindung mit Pfeil 10">
            <a:extLst>
              <a:ext uri="{FF2B5EF4-FFF2-40B4-BE49-F238E27FC236}">
                <a16:creationId xmlns:a16="http://schemas.microsoft.com/office/drawing/2014/main" id="{957467A5-8FC1-4056-A253-85AE2D7F6A5A}"/>
              </a:ext>
            </a:extLst>
          </p:cNvPr>
          <p:cNvCxnSpPr>
            <a:cxnSpLocks/>
          </p:cNvCxnSpPr>
          <p:nvPr/>
        </p:nvCxnSpPr>
        <p:spPr>
          <a:xfrm>
            <a:off x="6084163" y="2281976"/>
            <a:ext cx="4320000" cy="28800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2" name="Gerade Verbindung mit Pfeil 11">
            <a:extLst>
              <a:ext uri="{FF2B5EF4-FFF2-40B4-BE49-F238E27FC236}">
                <a16:creationId xmlns:a16="http://schemas.microsoft.com/office/drawing/2014/main" id="{AD57207E-375B-47BD-A8A1-AE0F89B9D327}"/>
              </a:ext>
            </a:extLst>
          </p:cNvPr>
          <p:cNvCxnSpPr>
            <a:cxnSpLocks/>
          </p:cNvCxnSpPr>
          <p:nvPr/>
        </p:nvCxnSpPr>
        <p:spPr>
          <a:xfrm>
            <a:off x="6107837" y="2281976"/>
            <a:ext cx="0" cy="28800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3" name="Textfeld 12">
            <a:extLst>
              <a:ext uri="{FF2B5EF4-FFF2-40B4-BE49-F238E27FC236}">
                <a16:creationId xmlns:a16="http://schemas.microsoft.com/office/drawing/2014/main" id="{5E725BA3-EE4C-46F6-A466-BFAAFEABC6EA}"/>
              </a:ext>
            </a:extLst>
          </p:cNvPr>
          <p:cNvSpPr txBox="1"/>
          <p:nvPr/>
        </p:nvSpPr>
        <p:spPr>
          <a:xfrm>
            <a:off x="1143004" y="2467992"/>
            <a:ext cx="2888918" cy="4390008"/>
          </a:xfrm>
          <a:prstGeom prst="rect">
            <a:avLst/>
          </a:prstGeom>
          <a:noFill/>
        </p:spPr>
        <p:txBody>
          <a:bodyPr wrap="square" lIns="0" tIns="0" rIns="0" bIns="0" rtlCol="0">
            <a:noAutofit/>
          </a:bodyPr>
          <a:lstStyle/>
          <a:p>
            <a:pPr marL="0" marR="0" lvl="0" indent="0" algn="l" defTabSz="360000" rtl="0" eaLnBrk="1" fontAlgn="auto" latinLnBrk="0" hangingPunct="1">
              <a:lnSpc>
                <a:spcPct val="150000"/>
              </a:lnSpc>
              <a:spcBef>
                <a:spcPts val="0"/>
              </a:spcBef>
              <a:spcAft>
                <a:spcPts val="0"/>
              </a:spcAft>
              <a:buClrTx/>
              <a:buSzTx/>
              <a:buFontTx/>
              <a:buNone/>
              <a:tabLst/>
              <a:defRPr/>
            </a:pPr>
            <a:r>
              <a:rPr kumimoji="0" lang="de-DE" sz="2400" b="0"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Sonderbeziehung</a:t>
            </a:r>
          </a:p>
          <a:p>
            <a:pPr marL="0" marR="0" lvl="0" indent="0" algn="l" defTabSz="360000" rtl="0" eaLnBrk="1" fontAlgn="auto" latinLnBrk="0" hangingPunct="1">
              <a:lnSpc>
                <a:spcPct val="150000"/>
              </a:lnSpc>
              <a:spcBef>
                <a:spcPts val="0"/>
              </a:spcBef>
              <a:spcAft>
                <a:spcPts val="0"/>
              </a:spcAft>
              <a:buClrTx/>
              <a:buSzTx/>
              <a:buFontTx/>
              <a:buNone/>
              <a:tabLst/>
              <a:defRPr/>
            </a:pP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Zusicherung</a:t>
            </a:r>
          </a:p>
          <a:p>
            <a:pPr marL="0" marR="0" lvl="0" indent="0" algn="l" defTabSz="360000" rtl="0" eaLnBrk="1" fontAlgn="auto" latinLnBrk="0" hangingPunct="1">
              <a:lnSpc>
                <a:spcPct val="150000"/>
              </a:lnSpc>
              <a:spcBef>
                <a:spcPts val="0"/>
              </a:spcBef>
              <a:spcAft>
                <a:spcPts val="0"/>
              </a:spcAft>
              <a:buClrTx/>
              <a:buSzTx/>
              <a:buFontTx/>
              <a:buNone/>
              <a:tabLst/>
              <a:defRPr/>
            </a:pP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 38 VwVfG) 	möglich</a:t>
            </a:r>
          </a:p>
          <a:p>
            <a:pPr marL="0" marR="0" lvl="0" indent="0" algn="l" defTabSz="360000" rtl="0" eaLnBrk="1" fontAlgn="auto" latinLnBrk="0" hangingPunct="1">
              <a:lnSpc>
                <a:spcPct val="150000"/>
              </a:lnSpc>
              <a:spcBef>
                <a:spcPts val="0"/>
              </a:spcBef>
              <a:spcAft>
                <a:spcPts val="0"/>
              </a:spcAft>
              <a:buClrTx/>
              <a:buSzTx/>
              <a:buFontTx/>
              <a:buNone/>
              <a:tabLst/>
              <a:defRPr/>
            </a:pPr>
            <a:r>
              <a:rPr lang="de-DE" sz="2400" dirty="0">
                <a:solidFill>
                  <a:prstClr val="black"/>
                </a:solidFill>
                <a:latin typeface="Arial" panose="020B0604020202020204" pitchFamily="34" charset="0"/>
                <a:cs typeface="Arial" panose="020B0604020202020204" pitchFamily="34" charset="0"/>
              </a:rPr>
              <a:t>[aber </a:t>
            </a:r>
            <a:r>
              <a:rPr lang="de-DE" sz="2400" dirty="0" err="1">
                <a:solidFill>
                  <a:prstClr val="black"/>
                </a:solidFill>
                <a:latin typeface="Arial" panose="020B0604020202020204" pitchFamily="34" charset="0"/>
                <a:cs typeface="Arial" panose="020B0604020202020204" pitchFamily="34" charset="0"/>
              </a:rPr>
              <a:t>Rechtsbin-dungswille</a:t>
            </a:r>
            <a:r>
              <a:rPr lang="de-DE" sz="2400" dirty="0">
                <a:solidFill>
                  <a:prstClr val="black"/>
                </a:solidFill>
                <a:latin typeface="Arial" panose="020B0604020202020204" pitchFamily="34" charset="0"/>
                <a:cs typeface="Arial" panose="020B0604020202020204" pitchFamily="34" charset="0"/>
              </a:rPr>
              <a:t> und Schriftform fraglich]</a:t>
            </a:r>
            <a:endPar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4" name="Textfeld 13">
            <a:extLst>
              <a:ext uri="{FF2B5EF4-FFF2-40B4-BE49-F238E27FC236}">
                <a16:creationId xmlns:a16="http://schemas.microsoft.com/office/drawing/2014/main" id="{9A316603-9E5B-4D41-AA2E-2DCC8921360B}"/>
              </a:ext>
            </a:extLst>
          </p:cNvPr>
          <p:cNvSpPr txBox="1"/>
          <p:nvPr/>
        </p:nvSpPr>
        <p:spPr>
          <a:xfrm>
            <a:off x="8318383" y="2467989"/>
            <a:ext cx="3587109" cy="4390011"/>
          </a:xfrm>
          <a:prstGeom prst="rect">
            <a:avLst/>
          </a:prstGeom>
          <a:noFill/>
        </p:spPr>
        <p:txBody>
          <a:bodyPr wrap="square" lIns="0" tIns="0" rIns="0" bIns="0" rtlCol="0">
            <a:noAutofit/>
          </a:bodyPr>
          <a:lstStyle/>
          <a:p>
            <a:pPr marL="0" marR="0" lvl="0" indent="0" algn="l" defTabSz="360000" rtl="0" eaLnBrk="1" fontAlgn="auto" latinLnBrk="0" hangingPunct="1">
              <a:lnSpc>
                <a:spcPct val="150000"/>
              </a:lnSpc>
              <a:spcBef>
                <a:spcPts val="0"/>
              </a:spcBef>
              <a:spcAft>
                <a:spcPts val="0"/>
              </a:spcAft>
              <a:buClrTx/>
              <a:buSzTx/>
              <a:buFontTx/>
              <a:buNone/>
              <a:tabLst/>
              <a:defRPr/>
            </a:pPr>
            <a:r>
              <a:rPr kumimoji="0" lang="de-DE" sz="2400" b="0"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Verfassung /</a:t>
            </a:r>
            <a:r>
              <a:rPr kumimoji="0" lang="de-DE" sz="2400" b="0" i="0" u="sng" strike="noStrike" kern="1200" cap="none" spc="0" normalizeH="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de-DE" sz="2400" b="0"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Grundrechte</a:t>
            </a:r>
          </a:p>
          <a:p>
            <a:pPr marL="0" marR="0" lvl="0" indent="0" algn="l" defTabSz="360000" rtl="0" eaLnBrk="1" fontAlgn="auto" latinLnBrk="0" hangingPunct="1">
              <a:lnSpc>
                <a:spcPct val="150000"/>
              </a:lnSpc>
              <a:spcBef>
                <a:spcPts val="0"/>
              </a:spcBef>
              <a:spcAft>
                <a:spcPts val="0"/>
              </a:spcAft>
              <a:buClrTx/>
              <a:buSzTx/>
              <a:buFontTx/>
              <a:buNone/>
              <a:tabLst/>
              <a:defRPr/>
            </a:pP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r>
              <a:rPr kumimoji="0" lang="de-DE" sz="2400" b="0" i="0" u="none" strike="noStrike" kern="1200" cap="none" spc="0" normalizeH="0" noProof="0" dirty="0">
                <a:ln>
                  <a:noFill/>
                </a:ln>
                <a:solidFill>
                  <a:prstClr val="black"/>
                </a:solidFill>
                <a:effectLst/>
                <a:uLnTx/>
                <a:uFillTx/>
                <a:latin typeface="Arial" panose="020B0604020202020204" pitchFamily="34" charset="0"/>
                <a:ea typeface="+mn-ea"/>
                <a:cs typeface="Arial" panose="020B0604020202020204" pitchFamily="34" charset="0"/>
              </a:rPr>
              <a:t> Art. 21 GG (Partei)</a:t>
            </a:r>
            <a:endPar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360000" rtl="0" eaLnBrk="1" fontAlgn="auto" latinLnBrk="0" hangingPunct="1">
              <a:lnSpc>
                <a:spcPct val="150000"/>
              </a:lnSpc>
              <a:spcBef>
                <a:spcPts val="0"/>
              </a:spcBef>
              <a:spcAft>
                <a:spcPts val="0"/>
              </a:spcAft>
              <a:buClrTx/>
              <a:buSzTx/>
              <a:buFontTx/>
              <a:buNone/>
              <a:tabLst/>
              <a:defRPr/>
            </a:pP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Art. </a:t>
            </a:r>
            <a:r>
              <a:rPr lang="de-DE" sz="2400" dirty="0">
                <a:solidFill>
                  <a:prstClr val="black"/>
                </a:solidFill>
                <a:latin typeface="Arial" panose="020B0604020202020204" pitchFamily="34" charset="0"/>
                <a:cs typeface="Arial" panose="020B0604020202020204" pitchFamily="34" charset="0"/>
              </a:rPr>
              <a:t>5</a:t>
            </a: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I 1 GG 	(Meinungsfreiheit)</a:t>
            </a:r>
          </a:p>
          <a:p>
            <a:pPr defTabSz="360000">
              <a:lnSpc>
                <a:spcPct val="150000"/>
              </a:lnSpc>
            </a:pPr>
            <a:r>
              <a:rPr lang="de-DE" sz="2400" dirty="0">
                <a:solidFill>
                  <a:prstClr val="black"/>
                </a:solidFill>
                <a:latin typeface="Arial" panose="020B0604020202020204" pitchFamily="34" charset="0"/>
                <a:cs typeface="Arial" panose="020B0604020202020204" pitchFamily="34" charset="0"/>
              </a:rPr>
              <a:t>→ Art. 5 I 2 GG 	(Rundfunkfreiheit)</a:t>
            </a:r>
          </a:p>
          <a:p>
            <a:pPr lvl="0" defTabSz="360000">
              <a:lnSpc>
                <a:spcPct val="150000"/>
              </a:lnSpc>
            </a:pPr>
            <a:r>
              <a:rPr lang="de-DE" sz="2400" dirty="0">
                <a:solidFill>
                  <a:prstClr val="black"/>
                </a:solidFill>
                <a:latin typeface="Arial" panose="020B0604020202020204" pitchFamily="34" charset="0"/>
                <a:cs typeface="Arial" panose="020B0604020202020204" pitchFamily="34" charset="0"/>
              </a:rPr>
              <a:t>→ ggf. </a:t>
            </a:r>
            <a:r>
              <a:rPr lang="de-DE" sz="2400" dirty="0" err="1">
                <a:solidFill>
                  <a:prstClr val="black"/>
                </a:solidFill>
                <a:latin typeface="Arial" panose="020B0604020202020204" pitchFamily="34" charset="0"/>
                <a:cs typeface="Arial" panose="020B0604020202020204" pitchFamily="34" charset="0"/>
              </a:rPr>
              <a:t>i.V.m</a:t>
            </a:r>
            <a:r>
              <a:rPr lang="de-DE" sz="2400" dirty="0">
                <a:solidFill>
                  <a:prstClr val="black"/>
                </a:solidFill>
                <a:latin typeface="Arial" panose="020B0604020202020204" pitchFamily="34" charset="0"/>
                <a:cs typeface="Arial" panose="020B0604020202020204" pitchFamily="34" charset="0"/>
              </a:rPr>
              <a:t>. Art. 3 I GG 	(Teilhaberecht)</a:t>
            </a:r>
            <a:endPar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5" name="Textfeld 14">
            <a:extLst>
              <a:ext uri="{FF2B5EF4-FFF2-40B4-BE49-F238E27FC236}">
                <a16:creationId xmlns:a16="http://schemas.microsoft.com/office/drawing/2014/main" id="{03289F24-10EA-4155-8F1F-D46B568B2054}"/>
              </a:ext>
            </a:extLst>
          </p:cNvPr>
          <p:cNvSpPr txBox="1"/>
          <p:nvPr/>
        </p:nvSpPr>
        <p:spPr>
          <a:xfrm>
            <a:off x="4381598" y="2467992"/>
            <a:ext cx="3587109" cy="4390008"/>
          </a:xfrm>
          <a:prstGeom prst="rect">
            <a:avLst/>
          </a:prstGeom>
          <a:noFill/>
        </p:spPr>
        <p:txBody>
          <a:bodyPr wrap="square" lIns="0" tIns="0" rIns="0" bIns="0" rtlCol="0">
            <a:noAutofit/>
          </a:bodyPr>
          <a:lstStyle/>
          <a:p>
            <a:pPr marL="0" marR="0" lvl="0" indent="0" algn="l" defTabSz="360000" rtl="0" eaLnBrk="1" fontAlgn="auto" latinLnBrk="0" hangingPunct="1">
              <a:lnSpc>
                <a:spcPct val="150000"/>
              </a:lnSpc>
              <a:spcBef>
                <a:spcPts val="0"/>
              </a:spcBef>
              <a:spcAft>
                <a:spcPts val="0"/>
              </a:spcAft>
              <a:buClrTx/>
              <a:buSzTx/>
              <a:buFontTx/>
              <a:buNone/>
              <a:tabLst/>
              <a:defRPr/>
            </a:pPr>
            <a:r>
              <a:rPr kumimoji="0" lang="de-DE" sz="2400" b="0"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einfaches Recht („</a:t>
            </a:r>
            <a:r>
              <a:rPr kumimoji="0" lang="de-DE" sz="2400" b="0" i="0" u="sng"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Schutznormth</a:t>
            </a:r>
            <a:r>
              <a:rPr lang="de-DE" sz="2400" u="sng" dirty="0" err="1">
                <a:solidFill>
                  <a:prstClr val="black"/>
                </a:solidFill>
                <a:latin typeface="Arial" panose="020B0604020202020204" pitchFamily="34" charset="0"/>
                <a:cs typeface="Arial" panose="020B0604020202020204" pitchFamily="34" charset="0"/>
              </a:rPr>
              <a:t>eorie</a:t>
            </a:r>
            <a:r>
              <a:rPr lang="de-DE" sz="2400" u="sng" dirty="0">
                <a:solidFill>
                  <a:prstClr val="black"/>
                </a:solidFill>
                <a:latin typeface="Arial" panose="020B0604020202020204" pitchFamily="34" charset="0"/>
                <a:cs typeface="Arial" panose="020B0604020202020204" pitchFamily="34" charset="0"/>
              </a:rPr>
              <a:t>“)</a:t>
            </a:r>
            <a:endParaRPr kumimoji="0" lang="de-DE" sz="2400" b="0"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360000" rtl="0" eaLnBrk="1" fontAlgn="auto" latinLnBrk="0" hangingPunct="1">
              <a:lnSpc>
                <a:spcPct val="150000"/>
              </a:lnSpc>
              <a:spcBef>
                <a:spcPts val="0"/>
              </a:spcBef>
              <a:spcAft>
                <a:spcPts val="0"/>
              </a:spcAft>
              <a:buClrTx/>
              <a:buSzTx/>
              <a:buFontTx/>
              <a:buNone/>
              <a:tabLst/>
              <a:defRPr/>
            </a:pP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de-DE" sz="2400" b="0" i="0" u="none" strike="noStrike" kern="1200" cap="none" spc="0" normalizeH="0" noProof="0" dirty="0">
                <a:ln>
                  <a:noFill/>
                </a:ln>
                <a:solidFill>
                  <a:prstClr val="black"/>
                </a:solidFill>
                <a:effectLst/>
                <a:uLnTx/>
                <a:uFillTx/>
                <a:latin typeface="Arial" panose="020B0604020202020204" pitchFamily="34" charset="0"/>
                <a:ea typeface="+mn-ea"/>
                <a:cs typeface="Arial" panose="020B0604020202020204" pitchFamily="34" charset="0"/>
              </a:rPr>
              <a:t> 5 I PartG (möglicher 	Anspruch auf Gleich-	</a:t>
            </a:r>
            <a:r>
              <a:rPr kumimoji="0" lang="de-DE" sz="2400" b="0" i="0" u="none" strike="noStrike" kern="1200" cap="none" spc="0" normalizeH="0" noProof="0" dirty="0" err="1">
                <a:ln>
                  <a:noFill/>
                </a:ln>
                <a:solidFill>
                  <a:prstClr val="black"/>
                </a:solidFill>
                <a:effectLst/>
                <a:uLnTx/>
                <a:uFillTx/>
                <a:latin typeface="Arial" panose="020B0604020202020204" pitchFamily="34" charset="0"/>
                <a:ea typeface="+mn-ea"/>
                <a:cs typeface="Arial" panose="020B0604020202020204" pitchFamily="34" charset="0"/>
              </a:rPr>
              <a:t>behandlung</a:t>
            </a:r>
            <a:r>
              <a:rPr lang="de-DE" sz="2400" dirty="0">
                <a:solidFill>
                  <a:prstClr val="black"/>
                </a:solidFill>
                <a:latin typeface="Arial" panose="020B0604020202020204" pitchFamily="34" charset="0"/>
                <a:cs typeface="Arial" panose="020B0604020202020204" pitchFamily="34" charset="0"/>
              </a:rPr>
              <a:t>)</a:t>
            </a:r>
          </a:p>
          <a:p>
            <a:pPr marL="0" marR="0" lvl="0" indent="0" algn="l" defTabSz="360000" rtl="0" eaLnBrk="1" fontAlgn="auto" latinLnBrk="0" hangingPunct="1">
              <a:lnSpc>
                <a:spcPct val="150000"/>
              </a:lnSpc>
              <a:spcBef>
                <a:spcPts val="0"/>
              </a:spcBef>
              <a:spcAft>
                <a:spcPts val="0"/>
              </a:spcAft>
              <a:buClrTx/>
              <a:buSzTx/>
              <a:buFontTx/>
              <a:buNone/>
              <a:tabLst/>
              <a:defRPr/>
            </a:pPr>
            <a:r>
              <a:rPr lang="de-DE" sz="2400" dirty="0">
                <a:solidFill>
                  <a:prstClr val="black"/>
                </a:solidFill>
                <a:latin typeface="Arial" panose="020B0604020202020204" pitchFamily="34" charset="0"/>
                <a:cs typeface="Arial" panose="020B0604020202020204" pitchFamily="34" charset="0"/>
              </a:rPr>
              <a:t>	[</a:t>
            </a:r>
            <a:r>
              <a:rPr kumimoji="0" lang="de-DE" sz="2400" b="0" i="0" u="none" strike="noStrike" kern="1200" cap="none" spc="0" normalizeH="0" noProof="0" dirty="0">
                <a:ln>
                  <a:noFill/>
                </a:ln>
                <a:solidFill>
                  <a:prstClr val="black"/>
                </a:solidFill>
                <a:effectLst/>
                <a:uLnTx/>
                <a:uFillTx/>
                <a:latin typeface="Arial" panose="020B0604020202020204" pitchFamily="34" charset="0"/>
                <a:ea typeface="+mn-ea"/>
                <a:cs typeface="Arial" panose="020B0604020202020204" pitchFamily="34" charset="0"/>
              </a:rPr>
              <a:t>aber keine Leistung an 	andere 	Parteien]</a:t>
            </a:r>
            <a:endPar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5" name="Grafik 4">
            <a:extLst>
              <a:ext uri="{FF2B5EF4-FFF2-40B4-BE49-F238E27FC236}">
                <a16:creationId xmlns:a16="http://schemas.microsoft.com/office/drawing/2014/main" id="{48EA18BD-E880-0EA1-FFCC-8220B2E33F11}"/>
              </a:ext>
            </a:extLst>
          </p:cNvPr>
          <p:cNvPicPr>
            <a:picLocks noChangeAspect="1"/>
          </p:cNvPicPr>
          <p:nvPr/>
        </p:nvPicPr>
        <p:blipFill>
          <a:blip r:embed="rId2">
            <a:extLst>
              <a:ext uri="{28A0092B-C50C-407E-A947-70E740481C1C}">
                <a14:useLocalDpi xmlns:a14="http://schemas.microsoft.com/office/drawing/2010/main" val="0"/>
              </a:ext>
            </a:extLst>
          </a:blip>
          <a:srcRect l="40762" t="24964" r="35479" b="53549"/>
          <a:stretch>
            <a:fillRect/>
          </a:stretch>
        </p:blipFill>
        <p:spPr>
          <a:xfrm>
            <a:off x="9808077" y="1"/>
            <a:ext cx="2383922" cy="1212714"/>
          </a:xfrm>
          <a:prstGeom prst="rect">
            <a:avLst/>
          </a:prstGeom>
        </p:spPr>
      </p:pic>
      <p:sp>
        <p:nvSpPr>
          <p:cNvPr id="7" name="Rechteck 6">
            <a:extLst>
              <a:ext uri="{FF2B5EF4-FFF2-40B4-BE49-F238E27FC236}">
                <a16:creationId xmlns:a16="http://schemas.microsoft.com/office/drawing/2014/main" id="{B9CDE10F-29DD-CA3D-8438-2B6330294C91}"/>
              </a:ext>
            </a:extLst>
          </p:cNvPr>
          <p:cNvSpPr/>
          <p:nvPr/>
        </p:nvSpPr>
        <p:spPr>
          <a:xfrm>
            <a:off x="0" y="102357"/>
            <a:ext cx="2380034" cy="655916"/>
          </a:xfrm>
          <a:prstGeom prst="rect">
            <a:avLst/>
          </a:prstGeom>
          <a:solidFill>
            <a:srgbClr val="EE8A22"/>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t>Verwaltungsrecht AT</a:t>
            </a:r>
          </a:p>
          <a:p>
            <a:pPr algn="ctr"/>
            <a:r>
              <a:rPr lang="de-DE" dirty="0"/>
              <a:t>FALL 16</a:t>
            </a:r>
          </a:p>
        </p:txBody>
      </p:sp>
    </p:spTree>
    <p:extLst>
      <p:ext uri="{BB962C8B-B14F-4D97-AF65-F5344CB8AC3E}">
        <p14:creationId xmlns:p14="http://schemas.microsoft.com/office/powerpoint/2010/main" val="517362164"/>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000"/>
                                        <p:tgtEl>
                                          <p:spTgt spid="4">
                                            <p:txEl>
                                              <p:pRg st="1" end="1"/>
                                            </p:txEl>
                                          </p:spTgt>
                                        </p:tgtEl>
                                      </p:cBhvr>
                                    </p:animEffect>
                                    <p:anim calcmode="lin" valueType="num">
                                      <p:cBhvr>
                                        <p:cTn id="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Effect transition="in" filter="fade">
                                      <p:cBhvr>
                                        <p:cTn id="14" dur="1000"/>
                                        <p:tgtEl>
                                          <p:spTgt spid="4">
                                            <p:txEl>
                                              <p:pRg st="2" end="2"/>
                                            </p:txEl>
                                          </p:spTgt>
                                        </p:tgtEl>
                                      </p:cBhvr>
                                    </p:animEffect>
                                    <p:anim calcmode="lin" valueType="num">
                                      <p:cBhvr>
                                        <p:cTn id="1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1000"/>
                                        <p:tgtEl>
                                          <p:spTgt spid="10"/>
                                        </p:tgtEl>
                                      </p:cBhvr>
                                    </p:animEffect>
                                    <p:anim calcmode="lin" valueType="num">
                                      <p:cBhvr>
                                        <p:cTn id="22" dur="1000" fill="hold"/>
                                        <p:tgtEl>
                                          <p:spTgt spid="10"/>
                                        </p:tgtEl>
                                        <p:attrNameLst>
                                          <p:attrName>ppt_x</p:attrName>
                                        </p:attrNameLst>
                                      </p:cBhvr>
                                      <p:tavLst>
                                        <p:tav tm="0">
                                          <p:val>
                                            <p:strVal val="#ppt_x"/>
                                          </p:val>
                                        </p:tav>
                                        <p:tav tm="100000">
                                          <p:val>
                                            <p:strVal val="#ppt_x"/>
                                          </p:val>
                                        </p:tav>
                                      </p:tavLst>
                                    </p:anim>
                                    <p:anim calcmode="lin" valueType="num">
                                      <p:cBhvr>
                                        <p:cTn id="23" dur="1000" fill="hold"/>
                                        <p:tgtEl>
                                          <p:spTgt spid="10"/>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0"/>
                                  </p:stCondLst>
                                  <p:childTnLst>
                                    <p:set>
                                      <p:cBhvr>
                                        <p:cTn id="25" dur="1" fill="hold">
                                          <p:stCondLst>
                                            <p:cond delay="0"/>
                                          </p:stCondLst>
                                        </p:cTn>
                                        <p:tgtEl>
                                          <p:spTgt spid="13">
                                            <p:txEl>
                                              <p:pRg st="0" end="0"/>
                                            </p:txEl>
                                          </p:spTgt>
                                        </p:tgtEl>
                                        <p:attrNameLst>
                                          <p:attrName>style.visibility</p:attrName>
                                        </p:attrNameLst>
                                      </p:cBhvr>
                                      <p:to>
                                        <p:strVal val="visible"/>
                                      </p:to>
                                    </p:set>
                                    <p:animEffect transition="in" filter="fade">
                                      <p:cBhvr>
                                        <p:cTn id="26" dur="1000"/>
                                        <p:tgtEl>
                                          <p:spTgt spid="13">
                                            <p:txEl>
                                              <p:pRg st="0" end="0"/>
                                            </p:txEl>
                                          </p:spTgt>
                                        </p:tgtEl>
                                      </p:cBhvr>
                                    </p:animEffect>
                                    <p:anim calcmode="lin" valueType="num">
                                      <p:cBhvr>
                                        <p:cTn id="27" dur="1000" fill="hold"/>
                                        <p:tgtEl>
                                          <p:spTgt spid="13">
                                            <p:txEl>
                                              <p:pRg st="0" end="0"/>
                                            </p:txEl>
                                          </p:spTgt>
                                        </p:tgtEl>
                                        <p:attrNameLst>
                                          <p:attrName>ppt_x</p:attrName>
                                        </p:attrNameLst>
                                      </p:cBhvr>
                                      <p:tavLst>
                                        <p:tav tm="0">
                                          <p:val>
                                            <p:strVal val="#ppt_x"/>
                                          </p:val>
                                        </p:tav>
                                        <p:tav tm="100000">
                                          <p:val>
                                            <p:strVal val="#ppt_x"/>
                                          </p:val>
                                        </p:tav>
                                      </p:tavLst>
                                    </p:anim>
                                    <p:anim calcmode="lin" valueType="num">
                                      <p:cBhvr>
                                        <p:cTn id="28" dur="1000" fill="hold"/>
                                        <p:tgtEl>
                                          <p:spTgt spid="13">
                                            <p:txEl>
                                              <p:pRg st="0" end="0"/>
                                            </p:txEl>
                                          </p:spTgt>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0"/>
                                  </p:stCondLst>
                                  <p:childTnLst>
                                    <p:set>
                                      <p:cBhvr>
                                        <p:cTn id="30" dur="1" fill="hold">
                                          <p:stCondLst>
                                            <p:cond delay="0"/>
                                          </p:stCondLst>
                                        </p:cTn>
                                        <p:tgtEl>
                                          <p:spTgt spid="13">
                                            <p:txEl>
                                              <p:pRg st="1" end="1"/>
                                            </p:txEl>
                                          </p:spTgt>
                                        </p:tgtEl>
                                        <p:attrNameLst>
                                          <p:attrName>style.visibility</p:attrName>
                                        </p:attrNameLst>
                                      </p:cBhvr>
                                      <p:to>
                                        <p:strVal val="visible"/>
                                      </p:to>
                                    </p:set>
                                    <p:animEffect transition="in" filter="fade">
                                      <p:cBhvr>
                                        <p:cTn id="31" dur="1000"/>
                                        <p:tgtEl>
                                          <p:spTgt spid="13">
                                            <p:txEl>
                                              <p:pRg st="1" end="1"/>
                                            </p:txEl>
                                          </p:spTgt>
                                        </p:tgtEl>
                                      </p:cBhvr>
                                    </p:animEffect>
                                    <p:anim calcmode="lin" valueType="num">
                                      <p:cBhvr>
                                        <p:cTn id="32" dur="1000" fill="hold"/>
                                        <p:tgtEl>
                                          <p:spTgt spid="13">
                                            <p:txEl>
                                              <p:pRg st="1" end="1"/>
                                            </p:txEl>
                                          </p:spTgt>
                                        </p:tgtEl>
                                        <p:attrNameLst>
                                          <p:attrName>ppt_x</p:attrName>
                                        </p:attrNameLst>
                                      </p:cBhvr>
                                      <p:tavLst>
                                        <p:tav tm="0">
                                          <p:val>
                                            <p:strVal val="#ppt_x"/>
                                          </p:val>
                                        </p:tav>
                                        <p:tav tm="100000">
                                          <p:val>
                                            <p:strVal val="#ppt_x"/>
                                          </p:val>
                                        </p:tav>
                                      </p:tavLst>
                                    </p:anim>
                                    <p:anim calcmode="lin" valueType="num">
                                      <p:cBhvr>
                                        <p:cTn id="33" dur="1000" fill="hold"/>
                                        <p:tgtEl>
                                          <p:spTgt spid="13">
                                            <p:txEl>
                                              <p:pRg st="1" end="1"/>
                                            </p:txEl>
                                          </p:spTgt>
                                        </p:tgtEl>
                                        <p:attrNameLst>
                                          <p:attrName>ppt_y</p:attrName>
                                        </p:attrNameLst>
                                      </p:cBhvr>
                                      <p:tavLst>
                                        <p:tav tm="0">
                                          <p:val>
                                            <p:strVal val="#ppt_y+.1"/>
                                          </p:val>
                                        </p:tav>
                                        <p:tav tm="100000">
                                          <p:val>
                                            <p:strVal val="#ppt_y"/>
                                          </p:val>
                                        </p:tav>
                                      </p:tavLst>
                                    </p:anim>
                                  </p:childTnLst>
                                </p:cTn>
                              </p:par>
                              <p:par>
                                <p:cTn id="34" presetID="42" presetClass="entr" presetSubtype="0" fill="hold" nodeType="withEffect">
                                  <p:stCondLst>
                                    <p:cond delay="0"/>
                                  </p:stCondLst>
                                  <p:childTnLst>
                                    <p:set>
                                      <p:cBhvr>
                                        <p:cTn id="35" dur="1" fill="hold">
                                          <p:stCondLst>
                                            <p:cond delay="0"/>
                                          </p:stCondLst>
                                        </p:cTn>
                                        <p:tgtEl>
                                          <p:spTgt spid="13">
                                            <p:txEl>
                                              <p:pRg st="2" end="2"/>
                                            </p:txEl>
                                          </p:spTgt>
                                        </p:tgtEl>
                                        <p:attrNameLst>
                                          <p:attrName>style.visibility</p:attrName>
                                        </p:attrNameLst>
                                      </p:cBhvr>
                                      <p:to>
                                        <p:strVal val="visible"/>
                                      </p:to>
                                    </p:set>
                                    <p:animEffect transition="in" filter="fade">
                                      <p:cBhvr>
                                        <p:cTn id="36" dur="1000"/>
                                        <p:tgtEl>
                                          <p:spTgt spid="13">
                                            <p:txEl>
                                              <p:pRg st="2" end="2"/>
                                            </p:txEl>
                                          </p:spTgt>
                                        </p:tgtEl>
                                      </p:cBhvr>
                                    </p:animEffect>
                                    <p:anim calcmode="lin" valueType="num">
                                      <p:cBhvr>
                                        <p:cTn id="37" dur="1000" fill="hold"/>
                                        <p:tgtEl>
                                          <p:spTgt spid="13">
                                            <p:txEl>
                                              <p:pRg st="2" end="2"/>
                                            </p:txEl>
                                          </p:spTgt>
                                        </p:tgtEl>
                                        <p:attrNameLst>
                                          <p:attrName>ppt_x</p:attrName>
                                        </p:attrNameLst>
                                      </p:cBhvr>
                                      <p:tavLst>
                                        <p:tav tm="0">
                                          <p:val>
                                            <p:strVal val="#ppt_x"/>
                                          </p:val>
                                        </p:tav>
                                        <p:tav tm="100000">
                                          <p:val>
                                            <p:strVal val="#ppt_x"/>
                                          </p:val>
                                        </p:tav>
                                      </p:tavLst>
                                    </p:anim>
                                    <p:anim calcmode="lin" valueType="num">
                                      <p:cBhvr>
                                        <p:cTn id="38" dur="1000" fill="hold"/>
                                        <p:tgtEl>
                                          <p:spTgt spid="1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nodeType="clickEffect">
                                  <p:stCondLst>
                                    <p:cond delay="0"/>
                                  </p:stCondLst>
                                  <p:childTnLst>
                                    <p:set>
                                      <p:cBhvr>
                                        <p:cTn id="42" dur="1" fill="hold">
                                          <p:stCondLst>
                                            <p:cond delay="0"/>
                                          </p:stCondLst>
                                        </p:cTn>
                                        <p:tgtEl>
                                          <p:spTgt spid="13">
                                            <p:txEl>
                                              <p:pRg st="3" end="3"/>
                                            </p:txEl>
                                          </p:spTgt>
                                        </p:tgtEl>
                                        <p:attrNameLst>
                                          <p:attrName>style.visibility</p:attrName>
                                        </p:attrNameLst>
                                      </p:cBhvr>
                                      <p:to>
                                        <p:strVal val="visible"/>
                                      </p:to>
                                    </p:set>
                                    <p:animEffect transition="in" filter="fade">
                                      <p:cBhvr>
                                        <p:cTn id="43" dur="1000"/>
                                        <p:tgtEl>
                                          <p:spTgt spid="13">
                                            <p:txEl>
                                              <p:pRg st="3" end="3"/>
                                            </p:txEl>
                                          </p:spTgt>
                                        </p:tgtEl>
                                      </p:cBhvr>
                                    </p:animEffect>
                                    <p:anim calcmode="lin" valueType="num">
                                      <p:cBhvr>
                                        <p:cTn id="44" dur="1000" fill="hold"/>
                                        <p:tgtEl>
                                          <p:spTgt spid="13">
                                            <p:txEl>
                                              <p:pRg st="3" end="3"/>
                                            </p:txEl>
                                          </p:spTgt>
                                        </p:tgtEl>
                                        <p:attrNameLst>
                                          <p:attrName>ppt_x</p:attrName>
                                        </p:attrNameLst>
                                      </p:cBhvr>
                                      <p:tavLst>
                                        <p:tav tm="0">
                                          <p:val>
                                            <p:strVal val="#ppt_x"/>
                                          </p:val>
                                        </p:tav>
                                        <p:tav tm="100000">
                                          <p:val>
                                            <p:strVal val="#ppt_x"/>
                                          </p:val>
                                        </p:tav>
                                      </p:tavLst>
                                    </p:anim>
                                    <p:anim calcmode="lin" valueType="num">
                                      <p:cBhvr>
                                        <p:cTn id="45" dur="1000" fill="hold"/>
                                        <p:tgtEl>
                                          <p:spTgt spid="1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42" presetClass="entr" presetSubtype="0" fill="hold" nodeType="clickEffect">
                                  <p:stCondLst>
                                    <p:cond delay="0"/>
                                  </p:stCondLst>
                                  <p:childTnLst>
                                    <p:set>
                                      <p:cBhvr>
                                        <p:cTn id="49" dur="1" fill="hold">
                                          <p:stCondLst>
                                            <p:cond delay="0"/>
                                          </p:stCondLst>
                                        </p:cTn>
                                        <p:tgtEl>
                                          <p:spTgt spid="12"/>
                                        </p:tgtEl>
                                        <p:attrNameLst>
                                          <p:attrName>style.visibility</p:attrName>
                                        </p:attrNameLst>
                                      </p:cBhvr>
                                      <p:to>
                                        <p:strVal val="visible"/>
                                      </p:to>
                                    </p:set>
                                    <p:animEffect transition="in" filter="fade">
                                      <p:cBhvr>
                                        <p:cTn id="50" dur="1000"/>
                                        <p:tgtEl>
                                          <p:spTgt spid="12"/>
                                        </p:tgtEl>
                                      </p:cBhvr>
                                    </p:animEffect>
                                    <p:anim calcmode="lin" valueType="num">
                                      <p:cBhvr>
                                        <p:cTn id="51" dur="1000" fill="hold"/>
                                        <p:tgtEl>
                                          <p:spTgt spid="12"/>
                                        </p:tgtEl>
                                        <p:attrNameLst>
                                          <p:attrName>ppt_x</p:attrName>
                                        </p:attrNameLst>
                                      </p:cBhvr>
                                      <p:tavLst>
                                        <p:tav tm="0">
                                          <p:val>
                                            <p:strVal val="#ppt_x"/>
                                          </p:val>
                                        </p:tav>
                                        <p:tav tm="100000">
                                          <p:val>
                                            <p:strVal val="#ppt_x"/>
                                          </p:val>
                                        </p:tav>
                                      </p:tavLst>
                                    </p:anim>
                                    <p:anim calcmode="lin" valueType="num">
                                      <p:cBhvr>
                                        <p:cTn id="52" dur="1000" fill="hold"/>
                                        <p:tgtEl>
                                          <p:spTgt spid="12"/>
                                        </p:tgtEl>
                                        <p:attrNameLst>
                                          <p:attrName>ppt_y</p:attrName>
                                        </p:attrNameLst>
                                      </p:cBhvr>
                                      <p:tavLst>
                                        <p:tav tm="0">
                                          <p:val>
                                            <p:strVal val="#ppt_y+.1"/>
                                          </p:val>
                                        </p:tav>
                                        <p:tav tm="100000">
                                          <p:val>
                                            <p:strVal val="#ppt_y"/>
                                          </p:val>
                                        </p:tav>
                                      </p:tavLst>
                                    </p:anim>
                                  </p:childTnLst>
                                </p:cTn>
                              </p:par>
                              <p:par>
                                <p:cTn id="53" presetID="42" presetClass="entr" presetSubtype="0" fill="hold" nodeType="withEffect">
                                  <p:stCondLst>
                                    <p:cond delay="0"/>
                                  </p:stCondLst>
                                  <p:childTnLst>
                                    <p:set>
                                      <p:cBhvr>
                                        <p:cTn id="54" dur="1" fill="hold">
                                          <p:stCondLst>
                                            <p:cond delay="0"/>
                                          </p:stCondLst>
                                        </p:cTn>
                                        <p:tgtEl>
                                          <p:spTgt spid="15">
                                            <p:txEl>
                                              <p:pRg st="0" end="0"/>
                                            </p:txEl>
                                          </p:spTgt>
                                        </p:tgtEl>
                                        <p:attrNameLst>
                                          <p:attrName>style.visibility</p:attrName>
                                        </p:attrNameLst>
                                      </p:cBhvr>
                                      <p:to>
                                        <p:strVal val="visible"/>
                                      </p:to>
                                    </p:set>
                                    <p:animEffect transition="in" filter="fade">
                                      <p:cBhvr>
                                        <p:cTn id="55" dur="1000"/>
                                        <p:tgtEl>
                                          <p:spTgt spid="15">
                                            <p:txEl>
                                              <p:pRg st="0" end="0"/>
                                            </p:txEl>
                                          </p:spTgt>
                                        </p:tgtEl>
                                      </p:cBhvr>
                                    </p:animEffect>
                                    <p:anim calcmode="lin" valueType="num">
                                      <p:cBhvr>
                                        <p:cTn id="56" dur="1000" fill="hold"/>
                                        <p:tgtEl>
                                          <p:spTgt spid="15">
                                            <p:txEl>
                                              <p:pRg st="0" end="0"/>
                                            </p:txEl>
                                          </p:spTgt>
                                        </p:tgtEl>
                                        <p:attrNameLst>
                                          <p:attrName>ppt_x</p:attrName>
                                        </p:attrNameLst>
                                      </p:cBhvr>
                                      <p:tavLst>
                                        <p:tav tm="0">
                                          <p:val>
                                            <p:strVal val="#ppt_x"/>
                                          </p:val>
                                        </p:tav>
                                        <p:tav tm="100000">
                                          <p:val>
                                            <p:strVal val="#ppt_x"/>
                                          </p:val>
                                        </p:tav>
                                      </p:tavLst>
                                    </p:anim>
                                    <p:anim calcmode="lin" valueType="num">
                                      <p:cBhvr>
                                        <p:cTn id="57" dur="1000" fill="hold"/>
                                        <p:tgtEl>
                                          <p:spTgt spid="1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42" presetClass="entr" presetSubtype="0" fill="hold" nodeType="clickEffect">
                                  <p:stCondLst>
                                    <p:cond delay="0"/>
                                  </p:stCondLst>
                                  <p:childTnLst>
                                    <p:set>
                                      <p:cBhvr>
                                        <p:cTn id="61" dur="1" fill="hold">
                                          <p:stCondLst>
                                            <p:cond delay="0"/>
                                          </p:stCondLst>
                                        </p:cTn>
                                        <p:tgtEl>
                                          <p:spTgt spid="15">
                                            <p:txEl>
                                              <p:pRg st="1" end="1"/>
                                            </p:txEl>
                                          </p:spTgt>
                                        </p:tgtEl>
                                        <p:attrNameLst>
                                          <p:attrName>style.visibility</p:attrName>
                                        </p:attrNameLst>
                                      </p:cBhvr>
                                      <p:to>
                                        <p:strVal val="visible"/>
                                      </p:to>
                                    </p:set>
                                    <p:animEffect transition="in" filter="fade">
                                      <p:cBhvr>
                                        <p:cTn id="62" dur="1000"/>
                                        <p:tgtEl>
                                          <p:spTgt spid="15">
                                            <p:txEl>
                                              <p:pRg st="1" end="1"/>
                                            </p:txEl>
                                          </p:spTgt>
                                        </p:tgtEl>
                                      </p:cBhvr>
                                    </p:animEffect>
                                    <p:anim calcmode="lin" valueType="num">
                                      <p:cBhvr>
                                        <p:cTn id="63" dur="1000" fill="hold"/>
                                        <p:tgtEl>
                                          <p:spTgt spid="15">
                                            <p:txEl>
                                              <p:pRg st="1" end="1"/>
                                            </p:txEl>
                                          </p:spTgt>
                                        </p:tgtEl>
                                        <p:attrNameLst>
                                          <p:attrName>ppt_x</p:attrName>
                                        </p:attrNameLst>
                                      </p:cBhvr>
                                      <p:tavLst>
                                        <p:tav tm="0">
                                          <p:val>
                                            <p:strVal val="#ppt_x"/>
                                          </p:val>
                                        </p:tav>
                                        <p:tav tm="100000">
                                          <p:val>
                                            <p:strVal val="#ppt_x"/>
                                          </p:val>
                                        </p:tav>
                                      </p:tavLst>
                                    </p:anim>
                                    <p:anim calcmode="lin" valueType="num">
                                      <p:cBhvr>
                                        <p:cTn id="64" dur="1000" fill="hold"/>
                                        <p:tgtEl>
                                          <p:spTgt spid="1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42" presetClass="entr" presetSubtype="0" fill="hold" nodeType="clickEffect">
                                  <p:stCondLst>
                                    <p:cond delay="0"/>
                                  </p:stCondLst>
                                  <p:childTnLst>
                                    <p:set>
                                      <p:cBhvr>
                                        <p:cTn id="68" dur="1" fill="hold">
                                          <p:stCondLst>
                                            <p:cond delay="0"/>
                                          </p:stCondLst>
                                        </p:cTn>
                                        <p:tgtEl>
                                          <p:spTgt spid="15">
                                            <p:txEl>
                                              <p:pRg st="2" end="2"/>
                                            </p:txEl>
                                          </p:spTgt>
                                        </p:tgtEl>
                                        <p:attrNameLst>
                                          <p:attrName>style.visibility</p:attrName>
                                        </p:attrNameLst>
                                      </p:cBhvr>
                                      <p:to>
                                        <p:strVal val="visible"/>
                                      </p:to>
                                    </p:set>
                                    <p:animEffect transition="in" filter="fade">
                                      <p:cBhvr>
                                        <p:cTn id="69" dur="1000"/>
                                        <p:tgtEl>
                                          <p:spTgt spid="15">
                                            <p:txEl>
                                              <p:pRg st="2" end="2"/>
                                            </p:txEl>
                                          </p:spTgt>
                                        </p:tgtEl>
                                      </p:cBhvr>
                                    </p:animEffect>
                                    <p:anim calcmode="lin" valueType="num">
                                      <p:cBhvr>
                                        <p:cTn id="70" dur="1000" fill="hold"/>
                                        <p:tgtEl>
                                          <p:spTgt spid="15">
                                            <p:txEl>
                                              <p:pRg st="2" end="2"/>
                                            </p:txEl>
                                          </p:spTgt>
                                        </p:tgtEl>
                                        <p:attrNameLst>
                                          <p:attrName>ppt_x</p:attrName>
                                        </p:attrNameLst>
                                      </p:cBhvr>
                                      <p:tavLst>
                                        <p:tav tm="0">
                                          <p:val>
                                            <p:strVal val="#ppt_x"/>
                                          </p:val>
                                        </p:tav>
                                        <p:tav tm="100000">
                                          <p:val>
                                            <p:strVal val="#ppt_x"/>
                                          </p:val>
                                        </p:tav>
                                      </p:tavLst>
                                    </p:anim>
                                    <p:anim calcmode="lin" valueType="num">
                                      <p:cBhvr>
                                        <p:cTn id="71" dur="1000" fill="hold"/>
                                        <p:tgtEl>
                                          <p:spTgt spid="1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72" fill="hold">
                      <p:stCondLst>
                        <p:cond delay="indefinite"/>
                      </p:stCondLst>
                      <p:childTnLst>
                        <p:par>
                          <p:cTn id="73" fill="hold">
                            <p:stCondLst>
                              <p:cond delay="0"/>
                            </p:stCondLst>
                            <p:childTnLst>
                              <p:par>
                                <p:cTn id="74" presetID="42" presetClass="entr" presetSubtype="0" fill="hold" nodeType="clickEffect">
                                  <p:stCondLst>
                                    <p:cond delay="0"/>
                                  </p:stCondLst>
                                  <p:childTnLst>
                                    <p:set>
                                      <p:cBhvr>
                                        <p:cTn id="75" dur="1" fill="hold">
                                          <p:stCondLst>
                                            <p:cond delay="0"/>
                                          </p:stCondLst>
                                        </p:cTn>
                                        <p:tgtEl>
                                          <p:spTgt spid="11"/>
                                        </p:tgtEl>
                                        <p:attrNameLst>
                                          <p:attrName>style.visibility</p:attrName>
                                        </p:attrNameLst>
                                      </p:cBhvr>
                                      <p:to>
                                        <p:strVal val="visible"/>
                                      </p:to>
                                    </p:set>
                                    <p:animEffect transition="in" filter="fade">
                                      <p:cBhvr>
                                        <p:cTn id="76" dur="1000"/>
                                        <p:tgtEl>
                                          <p:spTgt spid="11"/>
                                        </p:tgtEl>
                                      </p:cBhvr>
                                    </p:animEffect>
                                    <p:anim calcmode="lin" valueType="num">
                                      <p:cBhvr>
                                        <p:cTn id="77" dur="1000" fill="hold"/>
                                        <p:tgtEl>
                                          <p:spTgt spid="11"/>
                                        </p:tgtEl>
                                        <p:attrNameLst>
                                          <p:attrName>ppt_x</p:attrName>
                                        </p:attrNameLst>
                                      </p:cBhvr>
                                      <p:tavLst>
                                        <p:tav tm="0">
                                          <p:val>
                                            <p:strVal val="#ppt_x"/>
                                          </p:val>
                                        </p:tav>
                                        <p:tav tm="100000">
                                          <p:val>
                                            <p:strVal val="#ppt_x"/>
                                          </p:val>
                                        </p:tav>
                                      </p:tavLst>
                                    </p:anim>
                                    <p:anim calcmode="lin" valueType="num">
                                      <p:cBhvr>
                                        <p:cTn id="78" dur="1000" fill="hold"/>
                                        <p:tgtEl>
                                          <p:spTgt spid="11"/>
                                        </p:tgtEl>
                                        <p:attrNameLst>
                                          <p:attrName>ppt_y</p:attrName>
                                        </p:attrNameLst>
                                      </p:cBhvr>
                                      <p:tavLst>
                                        <p:tav tm="0">
                                          <p:val>
                                            <p:strVal val="#ppt_y+.1"/>
                                          </p:val>
                                        </p:tav>
                                        <p:tav tm="100000">
                                          <p:val>
                                            <p:strVal val="#ppt_y"/>
                                          </p:val>
                                        </p:tav>
                                      </p:tavLst>
                                    </p:anim>
                                  </p:childTnLst>
                                </p:cTn>
                              </p:par>
                              <p:par>
                                <p:cTn id="79" presetID="42" presetClass="entr" presetSubtype="0" fill="hold" nodeType="withEffect">
                                  <p:stCondLst>
                                    <p:cond delay="0"/>
                                  </p:stCondLst>
                                  <p:childTnLst>
                                    <p:set>
                                      <p:cBhvr>
                                        <p:cTn id="80" dur="1" fill="hold">
                                          <p:stCondLst>
                                            <p:cond delay="0"/>
                                          </p:stCondLst>
                                        </p:cTn>
                                        <p:tgtEl>
                                          <p:spTgt spid="14">
                                            <p:txEl>
                                              <p:pRg st="0" end="0"/>
                                            </p:txEl>
                                          </p:spTgt>
                                        </p:tgtEl>
                                        <p:attrNameLst>
                                          <p:attrName>style.visibility</p:attrName>
                                        </p:attrNameLst>
                                      </p:cBhvr>
                                      <p:to>
                                        <p:strVal val="visible"/>
                                      </p:to>
                                    </p:set>
                                    <p:animEffect transition="in" filter="fade">
                                      <p:cBhvr>
                                        <p:cTn id="81" dur="1000"/>
                                        <p:tgtEl>
                                          <p:spTgt spid="14">
                                            <p:txEl>
                                              <p:pRg st="0" end="0"/>
                                            </p:txEl>
                                          </p:spTgt>
                                        </p:tgtEl>
                                      </p:cBhvr>
                                    </p:animEffect>
                                    <p:anim calcmode="lin" valueType="num">
                                      <p:cBhvr>
                                        <p:cTn id="82" dur="1000" fill="hold"/>
                                        <p:tgtEl>
                                          <p:spTgt spid="14">
                                            <p:txEl>
                                              <p:pRg st="0" end="0"/>
                                            </p:txEl>
                                          </p:spTgt>
                                        </p:tgtEl>
                                        <p:attrNameLst>
                                          <p:attrName>ppt_x</p:attrName>
                                        </p:attrNameLst>
                                      </p:cBhvr>
                                      <p:tavLst>
                                        <p:tav tm="0">
                                          <p:val>
                                            <p:strVal val="#ppt_x"/>
                                          </p:val>
                                        </p:tav>
                                        <p:tav tm="100000">
                                          <p:val>
                                            <p:strVal val="#ppt_x"/>
                                          </p:val>
                                        </p:tav>
                                      </p:tavLst>
                                    </p:anim>
                                    <p:anim calcmode="lin" valueType="num">
                                      <p:cBhvr>
                                        <p:cTn id="83" dur="1000" fill="hold"/>
                                        <p:tgtEl>
                                          <p:spTgt spid="1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84" fill="hold">
                      <p:stCondLst>
                        <p:cond delay="indefinite"/>
                      </p:stCondLst>
                      <p:childTnLst>
                        <p:par>
                          <p:cTn id="85" fill="hold">
                            <p:stCondLst>
                              <p:cond delay="0"/>
                            </p:stCondLst>
                            <p:childTnLst>
                              <p:par>
                                <p:cTn id="86" presetID="42" presetClass="entr" presetSubtype="0" fill="hold" nodeType="clickEffect">
                                  <p:stCondLst>
                                    <p:cond delay="0"/>
                                  </p:stCondLst>
                                  <p:childTnLst>
                                    <p:set>
                                      <p:cBhvr>
                                        <p:cTn id="87" dur="1" fill="hold">
                                          <p:stCondLst>
                                            <p:cond delay="0"/>
                                          </p:stCondLst>
                                        </p:cTn>
                                        <p:tgtEl>
                                          <p:spTgt spid="14">
                                            <p:txEl>
                                              <p:pRg st="1" end="1"/>
                                            </p:txEl>
                                          </p:spTgt>
                                        </p:tgtEl>
                                        <p:attrNameLst>
                                          <p:attrName>style.visibility</p:attrName>
                                        </p:attrNameLst>
                                      </p:cBhvr>
                                      <p:to>
                                        <p:strVal val="visible"/>
                                      </p:to>
                                    </p:set>
                                    <p:animEffect transition="in" filter="fade">
                                      <p:cBhvr>
                                        <p:cTn id="88" dur="1000"/>
                                        <p:tgtEl>
                                          <p:spTgt spid="14">
                                            <p:txEl>
                                              <p:pRg st="1" end="1"/>
                                            </p:txEl>
                                          </p:spTgt>
                                        </p:tgtEl>
                                      </p:cBhvr>
                                    </p:animEffect>
                                    <p:anim calcmode="lin" valueType="num">
                                      <p:cBhvr>
                                        <p:cTn id="89" dur="1000" fill="hold"/>
                                        <p:tgtEl>
                                          <p:spTgt spid="14">
                                            <p:txEl>
                                              <p:pRg st="1" end="1"/>
                                            </p:txEl>
                                          </p:spTgt>
                                        </p:tgtEl>
                                        <p:attrNameLst>
                                          <p:attrName>ppt_x</p:attrName>
                                        </p:attrNameLst>
                                      </p:cBhvr>
                                      <p:tavLst>
                                        <p:tav tm="0">
                                          <p:val>
                                            <p:strVal val="#ppt_x"/>
                                          </p:val>
                                        </p:tav>
                                        <p:tav tm="100000">
                                          <p:val>
                                            <p:strVal val="#ppt_x"/>
                                          </p:val>
                                        </p:tav>
                                      </p:tavLst>
                                    </p:anim>
                                    <p:anim calcmode="lin" valueType="num">
                                      <p:cBhvr>
                                        <p:cTn id="90" dur="1000" fill="hold"/>
                                        <p:tgtEl>
                                          <p:spTgt spid="1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91" fill="hold">
                      <p:stCondLst>
                        <p:cond delay="indefinite"/>
                      </p:stCondLst>
                      <p:childTnLst>
                        <p:par>
                          <p:cTn id="92" fill="hold">
                            <p:stCondLst>
                              <p:cond delay="0"/>
                            </p:stCondLst>
                            <p:childTnLst>
                              <p:par>
                                <p:cTn id="93" presetID="42" presetClass="entr" presetSubtype="0" fill="hold" nodeType="clickEffect">
                                  <p:stCondLst>
                                    <p:cond delay="0"/>
                                  </p:stCondLst>
                                  <p:childTnLst>
                                    <p:set>
                                      <p:cBhvr>
                                        <p:cTn id="94" dur="1" fill="hold">
                                          <p:stCondLst>
                                            <p:cond delay="0"/>
                                          </p:stCondLst>
                                        </p:cTn>
                                        <p:tgtEl>
                                          <p:spTgt spid="14">
                                            <p:txEl>
                                              <p:pRg st="2" end="2"/>
                                            </p:txEl>
                                          </p:spTgt>
                                        </p:tgtEl>
                                        <p:attrNameLst>
                                          <p:attrName>style.visibility</p:attrName>
                                        </p:attrNameLst>
                                      </p:cBhvr>
                                      <p:to>
                                        <p:strVal val="visible"/>
                                      </p:to>
                                    </p:set>
                                    <p:animEffect transition="in" filter="fade">
                                      <p:cBhvr>
                                        <p:cTn id="95" dur="1000"/>
                                        <p:tgtEl>
                                          <p:spTgt spid="14">
                                            <p:txEl>
                                              <p:pRg st="2" end="2"/>
                                            </p:txEl>
                                          </p:spTgt>
                                        </p:tgtEl>
                                      </p:cBhvr>
                                    </p:animEffect>
                                    <p:anim calcmode="lin" valueType="num">
                                      <p:cBhvr>
                                        <p:cTn id="96" dur="1000" fill="hold"/>
                                        <p:tgtEl>
                                          <p:spTgt spid="14">
                                            <p:txEl>
                                              <p:pRg st="2" end="2"/>
                                            </p:txEl>
                                          </p:spTgt>
                                        </p:tgtEl>
                                        <p:attrNameLst>
                                          <p:attrName>ppt_x</p:attrName>
                                        </p:attrNameLst>
                                      </p:cBhvr>
                                      <p:tavLst>
                                        <p:tav tm="0">
                                          <p:val>
                                            <p:strVal val="#ppt_x"/>
                                          </p:val>
                                        </p:tav>
                                        <p:tav tm="100000">
                                          <p:val>
                                            <p:strVal val="#ppt_x"/>
                                          </p:val>
                                        </p:tav>
                                      </p:tavLst>
                                    </p:anim>
                                    <p:anim calcmode="lin" valueType="num">
                                      <p:cBhvr>
                                        <p:cTn id="97" dur="1000" fill="hold"/>
                                        <p:tgtEl>
                                          <p:spTgt spid="1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98" fill="hold">
                      <p:stCondLst>
                        <p:cond delay="indefinite"/>
                      </p:stCondLst>
                      <p:childTnLst>
                        <p:par>
                          <p:cTn id="99" fill="hold">
                            <p:stCondLst>
                              <p:cond delay="0"/>
                            </p:stCondLst>
                            <p:childTnLst>
                              <p:par>
                                <p:cTn id="100" presetID="42" presetClass="entr" presetSubtype="0" fill="hold" nodeType="clickEffect">
                                  <p:stCondLst>
                                    <p:cond delay="0"/>
                                  </p:stCondLst>
                                  <p:childTnLst>
                                    <p:set>
                                      <p:cBhvr>
                                        <p:cTn id="101" dur="1" fill="hold">
                                          <p:stCondLst>
                                            <p:cond delay="0"/>
                                          </p:stCondLst>
                                        </p:cTn>
                                        <p:tgtEl>
                                          <p:spTgt spid="14">
                                            <p:txEl>
                                              <p:pRg st="3" end="3"/>
                                            </p:txEl>
                                          </p:spTgt>
                                        </p:tgtEl>
                                        <p:attrNameLst>
                                          <p:attrName>style.visibility</p:attrName>
                                        </p:attrNameLst>
                                      </p:cBhvr>
                                      <p:to>
                                        <p:strVal val="visible"/>
                                      </p:to>
                                    </p:set>
                                    <p:animEffect transition="in" filter="fade">
                                      <p:cBhvr>
                                        <p:cTn id="102" dur="1000"/>
                                        <p:tgtEl>
                                          <p:spTgt spid="14">
                                            <p:txEl>
                                              <p:pRg st="3" end="3"/>
                                            </p:txEl>
                                          </p:spTgt>
                                        </p:tgtEl>
                                      </p:cBhvr>
                                    </p:animEffect>
                                    <p:anim calcmode="lin" valueType="num">
                                      <p:cBhvr>
                                        <p:cTn id="103" dur="1000" fill="hold"/>
                                        <p:tgtEl>
                                          <p:spTgt spid="14">
                                            <p:txEl>
                                              <p:pRg st="3" end="3"/>
                                            </p:txEl>
                                          </p:spTgt>
                                        </p:tgtEl>
                                        <p:attrNameLst>
                                          <p:attrName>ppt_x</p:attrName>
                                        </p:attrNameLst>
                                      </p:cBhvr>
                                      <p:tavLst>
                                        <p:tav tm="0">
                                          <p:val>
                                            <p:strVal val="#ppt_x"/>
                                          </p:val>
                                        </p:tav>
                                        <p:tav tm="100000">
                                          <p:val>
                                            <p:strVal val="#ppt_x"/>
                                          </p:val>
                                        </p:tav>
                                      </p:tavLst>
                                    </p:anim>
                                    <p:anim calcmode="lin" valueType="num">
                                      <p:cBhvr>
                                        <p:cTn id="104" dur="1000" fill="hold"/>
                                        <p:tgtEl>
                                          <p:spTgt spid="1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5" fill="hold">
                      <p:stCondLst>
                        <p:cond delay="indefinite"/>
                      </p:stCondLst>
                      <p:childTnLst>
                        <p:par>
                          <p:cTn id="106" fill="hold">
                            <p:stCondLst>
                              <p:cond delay="0"/>
                            </p:stCondLst>
                            <p:childTnLst>
                              <p:par>
                                <p:cTn id="107" presetID="42" presetClass="entr" presetSubtype="0" fill="hold" nodeType="clickEffect">
                                  <p:stCondLst>
                                    <p:cond delay="0"/>
                                  </p:stCondLst>
                                  <p:childTnLst>
                                    <p:set>
                                      <p:cBhvr>
                                        <p:cTn id="108" dur="1" fill="hold">
                                          <p:stCondLst>
                                            <p:cond delay="0"/>
                                          </p:stCondLst>
                                        </p:cTn>
                                        <p:tgtEl>
                                          <p:spTgt spid="14">
                                            <p:txEl>
                                              <p:pRg st="4" end="4"/>
                                            </p:txEl>
                                          </p:spTgt>
                                        </p:tgtEl>
                                        <p:attrNameLst>
                                          <p:attrName>style.visibility</p:attrName>
                                        </p:attrNameLst>
                                      </p:cBhvr>
                                      <p:to>
                                        <p:strVal val="visible"/>
                                      </p:to>
                                    </p:set>
                                    <p:animEffect transition="in" filter="fade">
                                      <p:cBhvr>
                                        <p:cTn id="109" dur="1000"/>
                                        <p:tgtEl>
                                          <p:spTgt spid="14">
                                            <p:txEl>
                                              <p:pRg st="4" end="4"/>
                                            </p:txEl>
                                          </p:spTgt>
                                        </p:tgtEl>
                                      </p:cBhvr>
                                    </p:animEffect>
                                    <p:anim calcmode="lin" valueType="num">
                                      <p:cBhvr>
                                        <p:cTn id="110" dur="1000" fill="hold"/>
                                        <p:tgtEl>
                                          <p:spTgt spid="14">
                                            <p:txEl>
                                              <p:pRg st="4" end="4"/>
                                            </p:txEl>
                                          </p:spTgt>
                                        </p:tgtEl>
                                        <p:attrNameLst>
                                          <p:attrName>ppt_x</p:attrName>
                                        </p:attrNameLst>
                                      </p:cBhvr>
                                      <p:tavLst>
                                        <p:tav tm="0">
                                          <p:val>
                                            <p:strVal val="#ppt_x"/>
                                          </p:val>
                                        </p:tav>
                                        <p:tav tm="100000">
                                          <p:val>
                                            <p:strVal val="#ppt_x"/>
                                          </p:val>
                                        </p:tav>
                                      </p:tavLst>
                                    </p:anim>
                                    <p:anim calcmode="lin" valueType="num">
                                      <p:cBhvr>
                                        <p:cTn id="111" dur="1000" fill="hold"/>
                                        <p:tgtEl>
                                          <p:spTgt spid="14">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a:extLst>
              <a:ext uri="{FF2B5EF4-FFF2-40B4-BE49-F238E27FC236}">
                <a16:creationId xmlns:a16="http://schemas.microsoft.com/office/drawing/2014/main" id="{DC5D644F-7C6D-4734-BFC5-BC1532CAC8C0}"/>
              </a:ext>
            </a:extLst>
          </p:cNvPr>
          <p:cNvSpPr txBox="1">
            <a:spLocks noChangeAspect="1"/>
          </p:cNvSpPr>
          <p:nvPr/>
        </p:nvSpPr>
        <p:spPr>
          <a:xfrm>
            <a:off x="230819" y="488272"/>
            <a:ext cx="11691892" cy="6389011"/>
          </a:xfrm>
          <a:prstGeom prst="rect">
            <a:avLst/>
          </a:prstGeom>
          <a:noFill/>
        </p:spPr>
        <p:txBody>
          <a:bodyPr wrap="square" lIns="180000" tIns="180000" rIns="180000" bIns="180000" rtlCol="0">
            <a:spAutoFit/>
          </a:bodyPr>
          <a:lstStyle/>
          <a:p>
            <a:pPr defTabSz="360000">
              <a:lnSpc>
                <a:spcPct val="150000"/>
              </a:lnSpc>
            </a:pPr>
            <a:r>
              <a:rPr lang="de-DE" sz="2400" dirty="0">
                <a:latin typeface="Arial" panose="020B0604020202020204" pitchFamily="34" charset="0"/>
                <a:cs typeface="Arial" panose="020B0604020202020204" pitchFamily="34" charset="0"/>
              </a:rPr>
              <a:t>VI.	</a:t>
            </a:r>
            <a:r>
              <a:rPr lang="de-DE" sz="2400" u="sng" dirty="0">
                <a:latin typeface="Arial" panose="020B0604020202020204" pitchFamily="34" charset="0"/>
                <a:cs typeface="Arial" panose="020B0604020202020204" pitchFamily="34" charset="0"/>
              </a:rPr>
              <a:t>Rechtsschutzbedürfnis</a:t>
            </a:r>
          </a:p>
          <a:p>
            <a:pPr defTabSz="360000">
              <a:lnSpc>
                <a:spcPct val="150000"/>
              </a:lnSpc>
            </a:pPr>
            <a:r>
              <a:rPr lang="de-DE" sz="2400" dirty="0">
                <a:latin typeface="Arial" panose="020B0604020202020204" pitchFamily="34" charset="0"/>
                <a:cs typeface="Arial" panose="020B0604020202020204" pitchFamily="34" charset="0"/>
              </a:rPr>
              <a:t>1.		</a:t>
            </a:r>
            <a:r>
              <a:rPr lang="de-DE" sz="2400" u="sng" dirty="0">
                <a:latin typeface="Arial" panose="020B0604020202020204" pitchFamily="34" charset="0"/>
                <a:cs typeface="Arial" panose="020B0604020202020204" pitchFamily="34" charset="0"/>
              </a:rPr>
              <a:t>Vorheriger Antrag an die Behörde </a:t>
            </a:r>
            <a:r>
              <a:rPr lang="de-DE" sz="2400" u="sng" dirty="0" err="1">
                <a:latin typeface="Arial" panose="020B0604020202020204" pitchFamily="34" charset="0"/>
                <a:cs typeface="Arial" panose="020B0604020202020204" pitchFamily="34" charset="0"/>
              </a:rPr>
              <a:t>grds</a:t>
            </a:r>
            <a:r>
              <a:rPr lang="de-DE" sz="2400" u="sng" dirty="0">
                <a:latin typeface="Arial" panose="020B0604020202020204" pitchFamily="34" charset="0"/>
                <a:cs typeface="Arial" panose="020B0604020202020204" pitchFamily="34" charset="0"/>
              </a:rPr>
              <a:t>. nötig</a:t>
            </a:r>
          </a:p>
          <a:p>
            <a:pPr defTabSz="360000">
              <a:lnSpc>
                <a:spcPct val="150000"/>
              </a:lnSpc>
            </a:pPr>
            <a:r>
              <a:rPr lang="de-DE" sz="2400" dirty="0">
                <a:latin typeface="Arial" panose="020B0604020202020204" pitchFamily="34" charset="0"/>
                <a:cs typeface="Arial" panose="020B0604020202020204" pitchFamily="34" charset="0"/>
              </a:rPr>
              <a:t>		→ unnötig hingegen, dass Antragsteller vor Antragstellung beim VG die für die 			behördliche Prüfung und Bearbeitung angemessene Zeitspanne abwartet 				(nur Kostenrisiko im Falle des sofortigen Anerkenntnisses, § 156 VwGO)</a:t>
            </a:r>
          </a:p>
          <a:p>
            <a:pPr defTabSz="360000">
              <a:lnSpc>
                <a:spcPct val="150000"/>
              </a:lnSpc>
            </a:pPr>
            <a:r>
              <a:rPr lang="de-DE" sz="2400" dirty="0">
                <a:latin typeface="Arial" panose="020B0604020202020204" pitchFamily="34" charset="0"/>
                <a:cs typeface="Arial" panose="020B0604020202020204" pitchFamily="34" charset="0"/>
              </a:rPr>
              <a:t>2.		</a:t>
            </a:r>
            <a:r>
              <a:rPr lang="de-DE" sz="2400" u="sng" dirty="0">
                <a:latin typeface="Arial" panose="020B0604020202020204" pitchFamily="34" charset="0"/>
                <a:cs typeface="Arial" panose="020B0604020202020204" pitchFamily="34" charset="0"/>
              </a:rPr>
              <a:t>Rechtsbehelf in der Hauptsache (Klage) unnötig</a:t>
            </a:r>
          </a:p>
          <a:p>
            <a:pPr defTabSz="360000">
              <a:lnSpc>
                <a:spcPct val="150000"/>
              </a:lnSpc>
            </a:pPr>
            <a:r>
              <a:rPr lang="de-DE" sz="2400" dirty="0">
                <a:latin typeface="Arial" panose="020B0604020202020204" pitchFamily="34" charset="0"/>
                <a:cs typeface="Arial" panose="020B0604020202020204" pitchFamily="34" charset="0"/>
              </a:rPr>
              <a:t>		→ § 123 I 1 VwGO: „</a:t>
            </a:r>
            <a:r>
              <a:rPr lang="de-DE" sz="2400" i="1" dirty="0">
                <a:latin typeface="Arial" panose="020B0604020202020204" pitchFamily="34" charset="0"/>
                <a:cs typeface="Arial" panose="020B0604020202020204" pitchFamily="34" charset="0"/>
              </a:rPr>
              <a:t>auch schon vor Klageerhebung</a:t>
            </a:r>
            <a:r>
              <a:rPr lang="de-DE" sz="2400" dirty="0">
                <a:latin typeface="Arial" panose="020B0604020202020204" pitchFamily="34" charset="0"/>
                <a:cs typeface="Arial" panose="020B0604020202020204" pitchFamily="34" charset="0"/>
              </a:rPr>
              <a:t>“ (gilt auch für Satz 2)</a:t>
            </a:r>
          </a:p>
          <a:p>
            <a:pPr defTabSz="360000">
              <a:lnSpc>
                <a:spcPct val="150000"/>
              </a:lnSpc>
            </a:pPr>
            <a:r>
              <a:rPr lang="de-DE" sz="2400" dirty="0">
                <a:latin typeface="Arial" panose="020B0604020202020204" pitchFamily="34" charset="0"/>
                <a:cs typeface="Arial" panose="020B0604020202020204" pitchFamily="34" charset="0"/>
              </a:rPr>
              <a:t>3.		</a:t>
            </a:r>
            <a:r>
              <a:rPr lang="de-DE" sz="2400" u="sng" dirty="0">
                <a:latin typeface="Arial" panose="020B0604020202020204" pitchFamily="34" charset="0"/>
                <a:cs typeface="Arial" panose="020B0604020202020204" pitchFamily="34" charset="0"/>
              </a:rPr>
              <a:t>Rechtsbehelf in der Hauptsache darf nicht offensichtlich unzulässig sein</a:t>
            </a:r>
          </a:p>
          <a:p>
            <a:pPr defTabSz="360000">
              <a:lnSpc>
                <a:spcPct val="150000"/>
              </a:lnSpc>
            </a:pPr>
            <a:r>
              <a:rPr lang="de-DE" sz="2400" dirty="0">
                <a:latin typeface="Arial" panose="020B0604020202020204" pitchFamily="34" charset="0"/>
                <a:cs typeface="Arial" panose="020B0604020202020204" pitchFamily="34" charset="0"/>
              </a:rPr>
              <a:t>		→ keine Verfristung, d.h. §§ 70, 74, 58 II VwGO (Bestandskraft eines </a:t>
            </a:r>
            <a:r>
              <a:rPr lang="de-DE" sz="2400" dirty="0" err="1">
                <a:latin typeface="Arial" panose="020B0604020202020204" pitchFamily="34" charset="0"/>
                <a:cs typeface="Arial" panose="020B0604020202020204" pitchFamily="34" charset="0"/>
              </a:rPr>
              <a:t>ableh</a:t>
            </a:r>
            <a:r>
              <a:rPr lang="de-DE" sz="2400" dirty="0">
                <a:latin typeface="Arial" panose="020B0604020202020204" pitchFamily="34" charset="0"/>
                <a:cs typeface="Arial" panose="020B0604020202020204" pitchFamily="34" charset="0"/>
              </a:rPr>
              <a:t>-				</a:t>
            </a:r>
            <a:r>
              <a:rPr lang="de-DE" sz="2400" dirty="0" err="1">
                <a:latin typeface="Arial" panose="020B0604020202020204" pitchFamily="34" charset="0"/>
                <a:cs typeface="Arial" panose="020B0604020202020204" pitchFamily="34" charset="0"/>
              </a:rPr>
              <a:t>nenden</a:t>
            </a:r>
            <a:r>
              <a:rPr lang="de-DE" sz="2400" dirty="0">
                <a:latin typeface="Arial" panose="020B0604020202020204" pitchFamily="34" charset="0"/>
                <a:cs typeface="Arial" panose="020B0604020202020204" pitchFamily="34" charset="0"/>
              </a:rPr>
              <a:t> VA), hier: Widerspruch eingelegt</a:t>
            </a:r>
          </a:p>
          <a:p>
            <a:pPr defTabSz="360000">
              <a:lnSpc>
                <a:spcPct val="150000"/>
              </a:lnSpc>
            </a:pPr>
            <a:r>
              <a:rPr lang="de-DE" sz="2400" dirty="0">
                <a:latin typeface="Arial" panose="020B0604020202020204" pitchFamily="34" charset="0"/>
                <a:cs typeface="Arial" panose="020B0604020202020204" pitchFamily="34" charset="0"/>
              </a:rPr>
              <a:t>		→ keine Erledigung, d.h. § 43 II VwVfG (Wegfall der Beschwer)</a:t>
            </a:r>
          </a:p>
        </p:txBody>
      </p:sp>
      <p:sp>
        <p:nvSpPr>
          <p:cNvPr id="2" name="Foliennummernplatzhalter 1">
            <a:extLst>
              <a:ext uri="{FF2B5EF4-FFF2-40B4-BE49-F238E27FC236}">
                <a16:creationId xmlns:a16="http://schemas.microsoft.com/office/drawing/2014/main" id="{C3D4600E-518E-4C1B-918C-01DBC1B06FC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7F1312-9C82-49F0-935A-9B306C774647}"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de-DE"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pic>
        <p:nvPicPr>
          <p:cNvPr id="5" name="Grafik 4">
            <a:extLst>
              <a:ext uri="{FF2B5EF4-FFF2-40B4-BE49-F238E27FC236}">
                <a16:creationId xmlns:a16="http://schemas.microsoft.com/office/drawing/2014/main" id="{93DBA2F8-3A97-3102-50F5-2A4E1F2E2F6B}"/>
              </a:ext>
            </a:extLst>
          </p:cNvPr>
          <p:cNvPicPr>
            <a:picLocks noChangeAspect="1"/>
          </p:cNvPicPr>
          <p:nvPr/>
        </p:nvPicPr>
        <p:blipFill>
          <a:blip r:embed="rId2">
            <a:extLst>
              <a:ext uri="{28A0092B-C50C-407E-A947-70E740481C1C}">
                <a14:useLocalDpi xmlns:a14="http://schemas.microsoft.com/office/drawing/2010/main" val="0"/>
              </a:ext>
            </a:extLst>
          </a:blip>
          <a:srcRect l="40762" t="24964" r="35479" b="53549"/>
          <a:stretch>
            <a:fillRect/>
          </a:stretch>
        </p:blipFill>
        <p:spPr>
          <a:xfrm>
            <a:off x="9808077" y="1"/>
            <a:ext cx="2383922" cy="1212714"/>
          </a:xfrm>
          <a:prstGeom prst="rect">
            <a:avLst/>
          </a:prstGeom>
        </p:spPr>
      </p:pic>
      <p:sp>
        <p:nvSpPr>
          <p:cNvPr id="7" name="Rechteck 6">
            <a:extLst>
              <a:ext uri="{FF2B5EF4-FFF2-40B4-BE49-F238E27FC236}">
                <a16:creationId xmlns:a16="http://schemas.microsoft.com/office/drawing/2014/main" id="{D0923CB4-AD39-1AF4-5EB4-B862C5A12A0F}"/>
              </a:ext>
            </a:extLst>
          </p:cNvPr>
          <p:cNvSpPr/>
          <p:nvPr/>
        </p:nvSpPr>
        <p:spPr>
          <a:xfrm>
            <a:off x="0" y="102357"/>
            <a:ext cx="2380034" cy="655916"/>
          </a:xfrm>
          <a:prstGeom prst="rect">
            <a:avLst/>
          </a:prstGeom>
          <a:solidFill>
            <a:srgbClr val="EE8A22"/>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t>Verwaltungsrecht AT</a:t>
            </a:r>
          </a:p>
          <a:p>
            <a:pPr algn="ctr"/>
            <a:r>
              <a:rPr lang="de-DE" dirty="0"/>
              <a:t>FALL 16</a:t>
            </a:r>
          </a:p>
        </p:txBody>
      </p:sp>
    </p:spTree>
    <p:extLst>
      <p:ext uri="{BB962C8B-B14F-4D97-AF65-F5344CB8AC3E}">
        <p14:creationId xmlns:p14="http://schemas.microsoft.com/office/powerpoint/2010/main" val="4256374638"/>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000"/>
                                        <p:tgtEl>
                                          <p:spTgt spid="4">
                                            <p:txEl>
                                              <p:pRg st="1" end="1"/>
                                            </p:txEl>
                                          </p:spTgt>
                                        </p:tgtEl>
                                      </p:cBhvr>
                                    </p:animEffect>
                                    <p:anim calcmode="lin" valueType="num">
                                      <p:cBhvr>
                                        <p:cTn id="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Effect transition="in" filter="fade">
                                      <p:cBhvr>
                                        <p:cTn id="14" dur="1000"/>
                                        <p:tgtEl>
                                          <p:spTgt spid="4">
                                            <p:txEl>
                                              <p:pRg st="2" end="2"/>
                                            </p:txEl>
                                          </p:spTgt>
                                        </p:tgtEl>
                                      </p:cBhvr>
                                    </p:animEffect>
                                    <p:anim calcmode="lin" valueType="num">
                                      <p:cBhvr>
                                        <p:cTn id="1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3" end="3"/>
                                            </p:txEl>
                                          </p:spTgt>
                                        </p:tgtEl>
                                        <p:attrNameLst>
                                          <p:attrName>style.visibility</p:attrName>
                                        </p:attrNameLst>
                                      </p:cBhvr>
                                      <p:to>
                                        <p:strVal val="visible"/>
                                      </p:to>
                                    </p:set>
                                    <p:animEffect transition="in" filter="fade">
                                      <p:cBhvr>
                                        <p:cTn id="21" dur="1000"/>
                                        <p:tgtEl>
                                          <p:spTgt spid="4">
                                            <p:txEl>
                                              <p:pRg st="3" end="3"/>
                                            </p:txEl>
                                          </p:spTgt>
                                        </p:tgtEl>
                                      </p:cBhvr>
                                    </p:animEffect>
                                    <p:anim calcmode="lin" valueType="num">
                                      <p:cBhvr>
                                        <p:cTn id="22"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
                                            <p:txEl>
                                              <p:pRg st="4" end="4"/>
                                            </p:txEl>
                                          </p:spTgt>
                                        </p:tgtEl>
                                        <p:attrNameLst>
                                          <p:attrName>style.visibility</p:attrName>
                                        </p:attrNameLst>
                                      </p:cBhvr>
                                      <p:to>
                                        <p:strVal val="visible"/>
                                      </p:to>
                                    </p:set>
                                    <p:animEffect transition="in" filter="fade">
                                      <p:cBhvr>
                                        <p:cTn id="28" dur="1000"/>
                                        <p:tgtEl>
                                          <p:spTgt spid="4">
                                            <p:txEl>
                                              <p:pRg st="4" end="4"/>
                                            </p:txEl>
                                          </p:spTgt>
                                        </p:tgtEl>
                                      </p:cBhvr>
                                    </p:animEffect>
                                    <p:anim calcmode="lin" valueType="num">
                                      <p:cBhvr>
                                        <p:cTn id="29"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4">
                                            <p:txEl>
                                              <p:pRg st="5" end="5"/>
                                            </p:txEl>
                                          </p:spTgt>
                                        </p:tgtEl>
                                        <p:attrNameLst>
                                          <p:attrName>style.visibility</p:attrName>
                                        </p:attrNameLst>
                                      </p:cBhvr>
                                      <p:to>
                                        <p:strVal val="visible"/>
                                      </p:to>
                                    </p:set>
                                    <p:animEffect transition="in" filter="fade">
                                      <p:cBhvr>
                                        <p:cTn id="35" dur="1000"/>
                                        <p:tgtEl>
                                          <p:spTgt spid="4">
                                            <p:txEl>
                                              <p:pRg st="5" end="5"/>
                                            </p:txEl>
                                          </p:spTgt>
                                        </p:tgtEl>
                                      </p:cBhvr>
                                    </p:animEffect>
                                    <p:anim calcmode="lin" valueType="num">
                                      <p:cBhvr>
                                        <p:cTn id="36"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4">
                                            <p:txEl>
                                              <p:pRg st="6" end="6"/>
                                            </p:txEl>
                                          </p:spTgt>
                                        </p:tgtEl>
                                        <p:attrNameLst>
                                          <p:attrName>style.visibility</p:attrName>
                                        </p:attrNameLst>
                                      </p:cBhvr>
                                      <p:to>
                                        <p:strVal val="visible"/>
                                      </p:to>
                                    </p:set>
                                    <p:animEffect transition="in" filter="fade">
                                      <p:cBhvr>
                                        <p:cTn id="42" dur="1000"/>
                                        <p:tgtEl>
                                          <p:spTgt spid="4">
                                            <p:txEl>
                                              <p:pRg st="6" end="6"/>
                                            </p:txEl>
                                          </p:spTgt>
                                        </p:tgtEl>
                                      </p:cBhvr>
                                    </p:animEffect>
                                    <p:anim calcmode="lin" valueType="num">
                                      <p:cBhvr>
                                        <p:cTn id="43"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44"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4">
                                            <p:txEl>
                                              <p:pRg st="7" end="7"/>
                                            </p:txEl>
                                          </p:spTgt>
                                        </p:tgtEl>
                                        <p:attrNameLst>
                                          <p:attrName>style.visibility</p:attrName>
                                        </p:attrNameLst>
                                      </p:cBhvr>
                                      <p:to>
                                        <p:strVal val="visible"/>
                                      </p:to>
                                    </p:set>
                                    <p:animEffect transition="in" filter="fade">
                                      <p:cBhvr>
                                        <p:cTn id="49" dur="1000"/>
                                        <p:tgtEl>
                                          <p:spTgt spid="4">
                                            <p:txEl>
                                              <p:pRg st="7" end="7"/>
                                            </p:txEl>
                                          </p:spTgt>
                                        </p:tgtEl>
                                      </p:cBhvr>
                                    </p:animEffect>
                                    <p:anim calcmode="lin" valueType="num">
                                      <p:cBhvr>
                                        <p:cTn id="50"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51" dur="1000" fill="hold"/>
                                        <p:tgtEl>
                                          <p:spTgt spid="4">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a:extLst>
              <a:ext uri="{FF2B5EF4-FFF2-40B4-BE49-F238E27FC236}">
                <a16:creationId xmlns:a16="http://schemas.microsoft.com/office/drawing/2014/main" id="{DC5D644F-7C6D-4734-BFC5-BC1532CAC8C0}"/>
              </a:ext>
            </a:extLst>
          </p:cNvPr>
          <p:cNvSpPr txBox="1">
            <a:spLocks noChangeAspect="1"/>
          </p:cNvSpPr>
          <p:nvPr/>
        </p:nvSpPr>
        <p:spPr>
          <a:xfrm>
            <a:off x="230819" y="488272"/>
            <a:ext cx="11691892" cy="6389011"/>
          </a:xfrm>
          <a:prstGeom prst="rect">
            <a:avLst/>
          </a:prstGeom>
          <a:noFill/>
        </p:spPr>
        <p:txBody>
          <a:bodyPr wrap="square" lIns="180000" tIns="180000" rIns="180000" bIns="180000" rtlCol="0">
            <a:spAutoFit/>
          </a:bodyPr>
          <a:lstStyle/>
          <a:p>
            <a:pPr defTabSz="360000">
              <a:lnSpc>
                <a:spcPct val="150000"/>
              </a:lnSpc>
            </a:pPr>
            <a:r>
              <a:rPr lang="de-DE" sz="2400" dirty="0">
                <a:latin typeface="Arial" panose="020B0604020202020204" pitchFamily="34" charset="0"/>
                <a:cs typeface="Arial" panose="020B0604020202020204" pitchFamily="34" charset="0"/>
              </a:rPr>
              <a:t>4.		</a:t>
            </a:r>
            <a:r>
              <a:rPr lang="de-DE" sz="2400" u="sng" dirty="0">
                <a:latin typeface="Arial" panose="020B0604020202020204" pitchFamily="34" charset="0"/>
                <a:cs typeface="Arial" panose="020B0604020202020204" pitchFamily="34" charset="0"/>
              </a:rPr>
              <a:t>Keine unzulässige Vorwegnahme der Hauptsache</a:t>
            </a:r>
          </a:p>
          <a:p>
            <a:pPr defTabSz="360000">
              <a:lnSpc>
                <a:spcPct val="150000"/>
              </a:lnSpc>
            </a:pPr>
            <a:r>
              <a:rPr lang="de-DE" sz="2400" dirty="0">
                <a:latin typeface="Arial" panose="020B0604020202020204" pitchFamily="34" charset="0"/>
                <a:cs typeface="Arial" panose="020B0604020202020204" pitchFamily="34" charset="0"/>
              </a:rPr>
              <a:t>		→	Vorwegnahme ist zulässig, wenn die Hauptsache zu spät käme (effektiver 				Rechtsschutz, Art. 19 IV GG)</a:t>
            </a:r>
          </a:p>
          <a:p>
            <a:pPr defTabSz="360000">
              <a:lnSpc>
                <a:spcPct val="150000"/>
              </a:lnSpc>
            </a:pPr>
            <a:r>
              <a:rPr lang="de-DE" sz="2400" dirty="0">
                <a:latin typeface="Arial" panose="020B0604020202020204" pitchFamily="34" charset="0"/>
                <a:cs typeface="Arial" panose="020B0604020202020204" pitchFamily="34" charset="0"/>
              </a:rPr>
              <a:t>		→ hier: Verpflichtungsklage wird vorweggenommen, da bei Erlass einer einst-			</a:t>
            </a:r>
            <a:r>
              <a:rPr lang="de-DE" sz="2400" dirty="0" err="1">
                <a:latin typeface="Arial" panose="020B0604020202020204" pitchFamily="34" charset="0"/>
                <a:cs typeface="Arial" panose="020B0604020202020204" pitchFamily="34" charset="0"/>
              </a:rPr>
              <a:t>weiligen</a:t>
            </a:r>
            <a:r>
              <a:rPr lang="de-DE" sz="2400" dirty="0">
                <a:latin typeface="Arial" panose="020B0604020202020204" pitchFamily="34" charset="0"/>
                <a:cs typeface="Arial" panose="020B0604020202020204" pitchFamily="34" charset="0"/>
              </a:rPr>
              <a:t> Anordnung das Begehren (Zuteilung von Wahlwerbungssendezeit) 			endgültig befriedigt wird, aber Hauptsache käme zu spät (Wahl findet in drei 			Wochen statt)</a:t>
            </a:r>
          </a:p>
          <a:p>
            <a:pPr defTabSz="360000">
              <a:lnSpc>
                <a:spcPct val="150000"/>
              </a:lnSpc>
            </a:pPr>
            <a:r>
              <a:rPr lang="de-DE" sz="2400" dirty="0">
                <a:latin typeface="Arial" panose="020B0604020202020204" pitchFamily="34" charset="0"/>
                <a:cs typeface="Arial" panose="020B0604020202020204" pitchFamily="34" charset="0"/>
              </a:rPr>
              <a:t>		[</a:t>
            </a:r>
            <a:r>
              <a:rPr lang="de-DE" sz="2400" u="sng" dirty="0">
                <a:latin typeface="Arial" panose="020B0604020202020204" pitchFamily="34" charset="0"/>
                <a:cs typeface="Arial" panose="020B0604020202020204" pitchFamily="34" charset="0"/>
              </a:rPr>
              <a:t>Hinweis</a:t>
            </a:r>
            <a:r>
              <a:rPr lang="de-DE" sz="2400" dirty="0">
                <a:latin typeface="Arial" panose="020B0604020202020204" pitchFamily="34" charset="0"/>
                <a:cs typeface="Arial" panose="020B0604020202020204" pitchFamily="34" charset="0"/>
              </a:rPr>
              <a:t>: Prüfungsstandort </a:t>
            </a:r>
            <a:r>
              <a:rPr lang="de-DE" sz="2400" dirty="0" err="1">
                <a:latin typeface="Arial" panose="020B0604020202020204" pitchFamily="34" charset="0"/>
                <a:cs typeface="Arial" panose="020B0604020202020204" pitchFamily="34" charset="0"/>
              </a:rPr>
              <a:t>str.</a:t>
            </a:r>
            <a:r>
              <a:rPr lang="de-DE" sz="2400" dirty="0">
                <a:latin typeface="Arial" panose="020B0604020202020204" pitchFamily="34" charset="0"/>
                <a:cs typeface="Arial" panose="020B0604020202020204" pitchFamily="34" charset="0"/>
              </a:rPr>
              <a:t>; nach </a:t>
            </a:r>
            <a:r>
              <a:rPr lang="de-DE" sz="2400" dirty="0" err="1">
                <a:latin typeface="Arial" panose="020B0604020202020204" pitchFamily="34" charset="0"/>
                <a:cs typeface="Arial" panose="020B0604020202020204" pitchFamily="34" charset="0"/>
              </a:rPr>
              <a:t>Rspr</a:t>
            </a:r>
            <a:r>
              <a:rPr lang="de-DE" sz="2400" dirty="0">
                <a:latin typeface="Arial" panose="020B0604020202020204" pitchFamily="34" charset="0"/>
                <a:cs typeface="Arial" panose="020B0604020202020204" pitchFamily="34" charset="0"/>
              </a:rPr>
              <a:t>. eher keine Frage der Zulässigkeit, 		sondern der Begründetheit, da abhängig vom Inhalt der einstweiligen AO, vgl. 		§ 123 III VwGO </a:t>
            </a:r>
            <a:r>
              <a:rPr lang="de-DE" sz="2400" dirty="0" err="1">
                <a:latin typeface="Arial" panose="020B0604020202020204" pitchFamily="34" charset="0"/>
                <a:cs typeface="Arial" panose="020B0604020202020204" pitchFamily="34" charset="0"/>
              </a:rPr>
              <a:t>i.V.m</a:t>
            </a:r>
            <a:r>
              <a:rPr lang="de-DE" sz="2400" dirty="0">
                <a:latin typeface="Arial" panose="020B0604020202020204" pitchFamily="34" charset="0"/>
                <a:cs typeface="Arial" panose="020B0604020202020204" pitchFamily="34" charset="0"/>
              </a:rPr>
              <a:t>. § 938 I ZPO: „</a:t>
            </a:r>
            <a:r>
              <a:rPr lang="de-DE" sz="2400" i="1" dirty="0">
                <a:latin typeface="Arial" panose="020B0604020202020204" pitchFamily="34" charset="0"/>
                <a:cs typeface="Arial" panose="020B0604020202020204" pitchFamily="34" charset="0"/>
              </a:rPr>
              <a:t>Das Gericht bestimmt nach freiem </a:t>
            </a:r>
            <a:r>
              <a:rPr lang="de-DE" sz="2400" i="1" dirty="0" err="1">
                <a:latin typeface="Arial" panose="020B0604020202020204" pitchFamily="34" charset="0"/>
                <a:cs typeface="Arial" panose="020B0604020202020204" pitchFamily="34" charset="0"/>
              </a:rPr>
              <a:t>Ermes</a:t>
            </a:r>
            <a:r>
              <a:rPr lang="de-DE" sz="2400" i="1" dirty="0">
                <a:latin typeface="Arial" panose="020B0604020202020204" pitchFamily="34" charset="0"/>
                <a:cs typeface="Arial" panose="020B0604020202020204" pitchFamily="34" charset="0"/>
              </a:rPr>
              <a:t>-		</a:t>
            </a:r>
            <a:r>
              <a:rPr lang="de-DE" sz="2400" i="1" dirty="0" err="1">
                <a:latin typeface="Arial" panose="020B0604020202020204" pitchFamily="34" charset="0"/>
                <a:cs typeface="Arial" panose="020B0604020202020204" pitchFamily="34" charset="0"/>
              </a:rPr>
              <a:t>sen</a:t>
            </a:r>
            <a:r>
              <a:rPr lang="de-DE" sz="2400" i="1" dirty="0">
                <a:latin typeface="Arial" panose="020B0604020202020204" pitchFamily="34" charset="0"/>
                <a:cs typeface="Arial" panose="020B0604020202020204" pitchFamily="34" charset="0"/>
              </a:rPr>
              <a:t>, welche Anordnungen zur Erreichung des Zweckes erforderlich sind.</a:t>
            </a:r>
            <a:r>
              <a:rPr lang="de-DE" sz="2400" dirty="0">
                <a:latin typeface="Arial" panose="020B0604020202020204" pitchFamily="34" charset="0"/>
                <a:cs typeface="Arial" panose="020B0604020202020204" pitchFamily="34" charset="0"/>
              </a:rPr>
              <a:t>“]</a:t>
            </a:r>
          </a:p>
        </p:txBody>
      </p:sp>
      <p:sp>
        <p:nvSpPr>
          <p:cNvPr id="2" name="Foliennummernplatzhalter 1">
            <a:extLst>
              <a:ext uri="{FF2B5EF4-FFF2-40B4-BE49-F238E27FC236}">
                <a16:creationId xmlns:a16="http://schemas.microsoft.com/office/drawing/2014/main" id="{C3D4600E-518E-4C1B-918C-01DBC1B06FC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7F1312-9C82-49F0-935A-9B306C774647}"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de-DE"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pic>
        <p:nvPicPr>
          <p:cNvPr id="5" name="Grafik 4">
            <a:extLst>
              <a:ext uri="{FF2B5EF4-FFF2-40B4-BE49-F238E27FC236}">
                <a16:creationId xmlns:a16="http://schemas.microsoft.com/office/drawing/2014/main" id="{73038ABE-7BD9-88F1-D54B-08AAE90A8667}"/>
              </a:ext>
            </a:extLst>
          </p:cNvPr>
          <p:cNvPicPr>
            <a:picLocks noChangeAspect="1"/>
          </p:cNvPicPr>
          <p:nvPr/>
        </p:nvPicPr>
        <p:blipFill>
          <a:blip r:embed="rId2">
            <a:extLst>
              <a:ext uri="{28A0092B-C50C-407E-A947-70E740481C1C}">
                <a14:useLocalDpi xmlns:a14="http://schemas.microsoft.com/office/drawing/2010/main" val="0"/>
              </a:ext>
            </a:extLst>
          </a:blip>
          <a:srcRect l="40762" t="24964" r="35479" b="53549"/>
          <a:stretch>
            <a:fillRect/>
          </a:stretch>
        </p:blipFill>
        <p:spPr>
          <a:xfrm>
            <a:off x="9808077" y="1"/>
            <a:ext cx="2383922" cy="1212714"/>
          </a:xfrm>
          <a:prstGeom prst="rect">
            <a:avLst/>
          </a:prstGeom>
        </p:spPr>
      </p:pic>
      <p:sp>
        <p:nvSpPr>
          <p:cNvPr id="7" name="Rechteck 6">
            <a:extLst>
              <a:ext uri="{FF2B5EF4-FFF2-40B4-BE49-F238E27FC236}">
                <a16:creationId xmlns:a16="http://schemas.microsoft.com/office/drawing/2014/main" id="{2A3352F0-1A92-20B4-DF84-65DBA78002FC}"/>
              </a:ext>
            </a:extLst>
          </p:cNvPr>
          <p:cNvSpPr/>
          <p:nvPr/>
        </p:nvSpPr>
        <p:spPr>
          <a:xfrm>
            <a:off x="0" y="102357"/>
            <a:ext cx="2380034" cy="655916"/>
          </a:xfrm>
          <a:prstGeom prst="rect">
            <a:avLst/>
          </a:prstGeom>
          <a:solidFill>
            <a:srgbClr val="EE8A22"/>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t>Verwaltungsrecht AT</a:t>
            </a:r>
          </a:p>
          <a:p>
            <a:pPr algn="ctr"/>
            <a:r>
              <a:rPr lang="de-DE" dirty="0"/>
              <a:t>FALL 16</a:t>
            </a:r>
          </a:p>
        </p:txBody>
      </p:sp>
    </p:spTree>
    <p:extLst>
      <p:ext uri="{BB962C8B-B14F-4D97-AF65-F5344CB8AC3E}">
        <p14:creationId xmlns:p14="http://schemas.microsoft.com/office/powerpoint/2010/main" val="4229461468"/>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000"/>
                                        <p:tgtEl>
                                          <p:spTgt spid="4">
                                            <p:txEl>
                                              <p:pRg st="1" end="1"/>
                                            </p:txEl>
                                          </p:spTgt>
                                        </p:tgtEl>
                                      </p:cBhvr>
                                    </p:animEffect>
                                    <p:anim calcmode="lin" valueType="num">
                                      <p:cBhvr>
                                        <p:cTn id="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Effect transition="in" filter="fade">
                                      <p:cBhvr>
                                        <p:cTn id="14" dur="1000"/>
                                        <p:tgtEl>
                                          <p:spTgt spid="4">
                                            <p:txEl>
                                              <p:pRg st="2" end="2"/>
                                            </p:txEl>
                                          </p:spTgt>
                                        </p:tgtEl>
                                      </p:cBhvr>
                                    </p:animEffect>
                                    <p:anim calcmode="lin" valueType="num">
                                      <p:cBhvr>
                                        <p:cTn id="1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3" end="3"/>
                                            </p:txEl>
                                          </p:spTgt>
                                        </p:tgtEl>
                                        <p:attrNameLst>
                                          <p:attrName>style.visibility</p:attrName>
                                        </p:attrNameLst>
                                      </p:cBhvr>
                                      <p:to>
                                        <p:strVal val="visible"/>
                                      </p:to>
                                    </p:set>
                                    <p:animEffect transition="in" filter="fade">
                                      <p:cBhvr>
                                        <p:cTn id="21" dur="1000"/>
                                        <p:tgtEl>
                                          <p:spTgt spid="4">
                                            <p:txEl>
                                              <p:pRg st="3" end="3"/>
                                            </p:txEl>
                                          </p:spTgt>
                                        </p:tgtEl>
                                      </p:cBhvr>
                                    </p:animEffect>
                                    <p:anim calcmode="lin" valueType="num">
                                      <p:cBhvr>
                                        <p:cTn id="22"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a:extLst>
              <a:ext uri="{FF2B5EF4-FFF2-40B4-BE49-F238E27FC236}">
                <a16:creationId xmlns:a16="http://schemas.microsoft.com/office/drawing/2014/main" id="{DC5D644F-7C6D-4734-BFC5-BC1532CAC8C0}"/>
              </a:ext>
            </a:extLst>
          </p:cNvPr>
          <p:cNvSpPr txBox="1">
            <a:spLocks noChangeAspect="1"/>
          </p:cNvSpPr>
          <p:nvPr/>
        </p:nvSpPr>
        <p:spPr>
          <a:xfrm>
            <a:off x="230819" y="488272"/>
            <a:ext cx="11656381" cy="6389011"/>
          </a:xfrm>
          <a:prstGeom prst="rect">
            <a:avLst/>
          </a:prstGeom>
          <a:noFill/>
        </p:spPr>
        <p:txBody>
          <a:bodyPr wrap="square" lIns="180000" tIns="180000" rIns="180000" bIns="180000" rtlCol="0">
            <a:spAutoFit/>
          </a:bodyPr>
          <a:lstStyle/>
          <a:p>
            <a:pPr defTabSz="360000">
              <a:lnSpc>
                <a:spcPct val="150000"/>
              </a:lnSpc>
            </a:pPr>
            <a:r>
              <a:rPr lang="de-DE" sz="2400" b="1" dirty="0">
                <a:latin typeface="Arial" panose="020B0604020202020204" pitchFamily="34" charset="0"/>
                <a:cs typeface="Arial" panose="020B0604020202020204" pitchFamily="34" charset="0"/>
              </a:rPr>
              <a:t>B.		Begründetheit</a:t>
            </a:r>
          </a:p>
          <a:p>
            <a:pPr defTabSz="360000">
              <a:lnSpc>
                <a:spcPct val="150000"/>
              </a:lnSpc>
            </a:pPr>
            <a:r>
              <a:rPr lang="de-DE" sz="2400" dirty="0">
                <a:latin typeface="Arial" panose="020B0604020202020204" pitchFamily="34" charset="0"/>
                <a:cs typeface="Arial" panose="020B0604020202020204" pitchFamily="34" charset="0"/>
              </a:rPr>
              <a:t>		(+), soweit		→ </a:t>
            </a:r>
            <a:r>
              <a:rPr lang="de-DE" sz="2400" u="sng" dirty="0">
                <a:latin typeface="Arial" panose="020B0604020202020204" pitchFamily="34" charset="0"/>
                <a:cs typeface="Arial" panose="020B0604020202020204" pitchFamily="34" charset="0"/>
              </a:rPr>
              <a:t>Anordnungsanspruch</a:t>
            </a:r>
            <a:r>
              <a:rPr lang="de-DE" sz="2400" dirty="0">
                <a:latin typeface="Arial" panose="020B0604020202020204" pitchFamily="34" charset="0"/>
                <a:cs typeface="Arial" panose="020B0604020202020204" pitchFamily="34" charset="0"/>
              </a:rPr>
              <a:t> [= Anspruch nach materiellem Recht]</a:t>
            </a:r>
          </a:p>
          <a:p>
            <a:pPr marL="197100" defTabSz="360000">
              <a:lnSpc>
                <a:spcPct val="150000"/>
              </a:lnSpc>
            </a:pPr>
            <a:r>
              <a:rPr lang="de-DE" sz="2400" dirty="0">
                <a:latin typeface="Arial" panose="020B0604020202020204" pitchFamily="34" charset="0"/>
                <a:cs typeface="Arial" panose="020B0604020202020204" pitchFamily="34" charset="0"/>
              </a:rPr>
              <a:t>      						→	</a:t>
            </a:r>
            <a:r>
              <a:rPr lang="de-DE" sz="2400" u="sng" dirty="0">
                <a:latin typeface="Arial" panose="020B0604020202020204" pitchFamily="34" charset="0"/>
                <a:cs typeface="Arial" panose="020B0604020202020204" pitchFamily="34" charset="0"/>
              </a:rPr>
              <a:t>und Anordnungsgrund</a:t>
            </a:r>
            <a:r>
              <a:rPr lang="de-DE" sz="2400" dirty="0">
                <a:latin typeface="Arial" panose="020B0604020202020204" pitchFamily="34" charset="0"/>
                <a:cs typeface="Arial" panose="020B0604020202020204" pitchFamily="34" charset="0"/>
              </a:rPr>
              <a:t> [= Eilbedürftigkeit]</a:t>
            </a:r>
          </a:p>
          <a:p>
            <a:pPr marL="197100" defTabSz="360000">
              <a:lnSpc>
                <a:spcPct val="150000"/>
              </a:lnSpc>
            </a:pPr>
            <a:r>
              <a:rPr lang="de-DE" sz="2400" dirty="0">
                <a:latin typeface="Arial" panose="020B0604020202020204" pitchFamily="34" charset="0"/>
                <a:cs typeface="Arial" panose="020B0604020202020204" pitchFamily="34" charset="0"/>
              </a:rPr>
              <a:t>							→ </a:t>
            </a:r>
            <a:r>
              <a:rPr lang="de-DE" sz="2400" u="sng" dirty="0">
                <a:latin typeface="Arial" panose="020B0604020202020204" pitchFamily="34" charset="0"/>
                <a:cs typeface="Arial" panose="020B0604020202020204" pitchFamily="34" charset="0"/>
              </a:rPr>
              <a:t>glaubhaft gemacht sind</a:t>
            </a:r>
            <a:r>
              <a:rPr lang="de-DE" sz="2400" dirty="0">
                <a:latin typeface="Arial" panose="020B0604020202020204" pitchFamily="34" charset="0"/>
                <a:cs typeface="Arial" panose="020B0604020202020204" pitchFamily="34" charset="0"/>
              </a:rPr>
              <a:t> [= überwiegend wahrscheinlich] </a:t>
            </a:r>
          </a:p>
          <a:p>
            <a:pPr defTabSz="360000">
              <a:lnSpc>
                <a:spcPct val="150000"/>
              </a:lnSpc>
            </a:pPr>
            <a:r>
              <a:rPr lang="de-DE" sz="2400" dirty="0">
                <a:latin typeface="Arial" panose="020B0604020202020204" pitchFamily="34" charset="0"/>
                <a:cs typeface="Arial" panose="020B0604020202020204" pitchFamily="34" charset="0"/>
              </a:rPr>
              <a:t>		→	§ 123 III VwGO </a:t>
            </a:r>
            <a:r>
              <a:rPr lang="de-DE" sz="2400" dirty="0" err="1">
                <a:latin typeface="Arial" panose="020B0604020202020204" pitchFamily="34" charset="0"/>
                <a:cs typeface="Arial" panose="020B0604020202020204" pitchFamily="34" charset="0"/>
              </a:rPr>
              <a:t>iVm</a:t>
            </a:r>
            <a:r>
              <a:rPr lang="de-DE" sz="2400" dirty="0">
                <a:latin typeface="Arial" panose="020B0604020202020204" pitchFamily="34" charset="0"/>
                <a:cs typeface="Arial" panose="020B0604020202020204" pitchFamily="34" charset="0"/>
              </a:rPr>
              <a:t>. §§ 920 II, 294 ZPO</a:t>
            </a:r>
          </a:p>
          <a:p>
            <a:pPr defTabSz="360000">
              <a:lnSpc>
                <a:spcPct val="150000"/>
              </a:lnSpc>
            </a:pPr>
            <a:r>
              <a:rPr lang="de-DE" sz="2400" dirty="0">
                <a:latin typeface="Arial" panose="020B0604020202020204" pitchFamily="34" charset="0"/>
                <a:cs typeface="Arial" panose="020B0604020202020204" pitchFamily="34" charset="0"/>
              </a:rPr>
              <a:t>		→	summarische Prüfung [= Erkenntnisstand im vorläufigen Rechtsschutz]</a:t>
            </a:r>
          </a:p>
          <a:p>
            <a:pPr defTabSz="360000">
              <a:lnSpc>
                <a:spcPct val="150000"/>
              </a:lnSpc>
            </a:pPr>
            <a:endParaRPr lang="de-DE" sz="2400" dirty="0">
              <a:latin typeface="Arial" panose="020B0604020202020204" pitchFamily="34" charset="0"/>
              <a:cs typeface="Arial" panose="020B0604020202020204" pitchFamily="34" charset="0"/>
            </a:endParaRPr>
          </a:p>
          <a:p>
            <a:pPr defTabSz="360000">
              <a:lnSpc>
                <a:spcPct val="150000"/>
              </a:lnSpc>
            </a:pPr>
            <a:r>
              <a:rPr lang="de-DE" sz="2400" dirty="0">
                <a:latin typeface="Arial" panose="020B0604020202020204" pitchFamily="34" charset="0"/>
                <a:cs typeface="Arial" panose="020B0604020202020204" pitchFamily="34" charset="0"/>
              </a:rPr>
              <a:t>→ 	</a:t>
            </a:r>
            <a:r>
              <a:rPr lang="de-DE" sz="2400" u="sng" dirty="0">
                <a:latin typeface="Arial" panose="020B0604020202020204" pitchFamily="34" charset="0"/>
                <a:cs typeface="Arial" panose="020B0604020202020204" pitchFamily="34" charset="0"/>
              </a:rPr>
              <a:t>§ 920 II ZPO</a:t>
            </a:r>
            <a:r>
              <a:rPr lang="de-DE" sz="2400" dirty="0">
                <a:latin typeface="Arial" panose="020B0604020202020204" pitchFamily="34" charset="0"/>
                <a:cs typeface="Arial" panose="020B0604020202020204" pitchFamily="34" charset="0"/>
              </a:rPr>
              <a:t>: „</a:t>
            </a:r>
            <a:r>
              <a:rPr lang="de-DE" sz="2400" i="1" dirty="0">
                <a:latin typeface="Arial" panose="020B0604020202020204" pitchFamily="34" charset="0"/>
                <a:cs typeface="Arial" panose="020B0604020202020204" pitchFamily="34" charset="0"/>
              </a:rPr>
              <a:t>Der Anspruch und der Arrestgrund sind glaubhaft zu machen.</a:t>
            </a:r>
            <a:r>
              <a:rPr lang="de-DE" sz="2400" dirty="0">
                <a:latin typeface="Arial" panose="020B0604020202020204" pitchFamily="34" charset="0"/>
                <a:cs typeface="Arial" panose="020B0604020202020204" pitchFamily="34" charset="0"/>
              </a:rPr>
              <a:t>“</a:t>
            </a:r>
          </a:p>
          <a:p>
            <a:pPr defTabSz="360000">
              <a:lnSpc>
                <a:spcPct val="150000"/>
              </a:lnSpc>
            </a:pPr>
            <a:r>
              <a:rPr lang="de-DE" sz="2400" dirty="0">
                <a:latin typeface="Arial" panose="020B0604020202020204" pitchFamily="34" charset="0"/>
                <a:cs typeface="Arial" panose="020B0604020202020204" pitchFamily="34" charset="0"/>
              </a:rPr>
              <a:t>→		</a:t>
            </a:r>
            <a:r>
              <a:rPr lang="de-DE" sz="2400" u="sng" dirty="0">
                <a:latin typeface="Arial" panose="020B0604020202020204" pitchFamily="34" charset="0"/>
                <a:cs typeface="Arial" panose="020B0604020202020204" pitchFamily="34" charset="0"/>
              </a:rPr>
              <a:t>§ 294 I ZPO</a:t>
            </a:r>
            <a:r>
              <a:rPr lang="de-DE" sz="2400" dirty="0">
                <a:latin typeface="Arial" panose="020B0604020202020204" pitchFamily="34" charset="0"/>
                <a:cs typeface="Arial" panose="020B0604020202020204" pitchFamily="34" charset="0"/>
              </a:rPr>
              <a:t>:  „</a:t>
            </a:r>
            <a:r>
              <a:rPr lang="de-DE" sz="2400" i="1" dirty="0">
                <a:latin typeface="Arial" panose="020B0604020202020204" pitchFamily="34" charset="0"/>
                <a:cs typeface="Arial" panose="020B0604020202020204" pitchFamily="34" charset="0"/>
              </a:rPr>
              <a:t>Wer eine tatsächliche Behauptung glaubhaft zu machen hat, 								 kann sich aller Beweismittel bedienen, auch zur Versicherung 								 an Eides statt zugelassen werden.</a:t>
            </a:r>
            <a:r>
              <a:rPr lang="de-DE" sz="2400" dirty="0">
                <a:latin typeface="Arial" panose="020B0604020202020204" pitchFamily="34" charset="0"/>
                <a:cs typeface="Arial" panose="020B0604020202020204" pitchFamily="34" charset="0"/>
              </a:rPr>
              <a:t>“</a:t>
            </a:r>
          </a:p>
        </p:txBody>
      </p:sp>
      <p:sp>
        <p:nvSpPr>
          <p:cNvPr id="2" name="Foliennummernplatzhalter 1">
            <a:extLst>
              <a:ext uri="{FF2B5EF4-FFF2-40B4-BE49-F238E27FC236}">
                <a16:creationId xmlns:a16="http://schemas.microsoft.com/office/drawing/2014/main" id="{D139C6BF-B05E-40B4-915B-8B27E77130A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7F1312-9C82-49F0-935A-9B306C774647}"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5" name="Grafik 4">
            <a:extLst>
              <a:ext uri="{FF2B5EF4-FFF2-40B4-BE49-F238E27FC236}">
                <a16:creationId xmlns:a16="http://schemas.microsoft.com/office/drawing/2014/main" id="{1C570BB2-8E03-BEF6-8388-AF4BF26303ED}"/>
              </a:ext>
            </a:extLst>
          </p:cNvPr>
          <p:cNvPicPr>
            <a:picLocks noChangeAspect="1"/>
          </p:cNvPicPr>
          <p:nvPr/>
        </p:nvPicPr>
        <p:blipFill>
          <a:blip r:embed="rId2">
            <a:extLst>
              <a:ext uri="{28A0092B-C50C-407E-A947-70E740481C1C}">
                <a14:useLocalDpi xmlns:a14="http://schemas.microsoft.com/office/drawing/2010/main" val="0"/>
              </a:ext>
            </a:extLst>
          </a:blip>
          <a:srcRect l="40762" t="24964" r="35479" b="53549"/>
          <a:stretch>
            <a:fillRect/>
          </a:stretch>
        </p:blipFill>
        <p:spPr>
          <a:xfrm>
            <a:off x="9808077" y="1"/>
            <a:ext cx="2383922" cy="1212714"/>
          </a:xfrm>
          <a:prstGeom prst="rect">
            <a:avLst/>
          </a:prstGeom>
        </p:spPr>
      </p:pic>
      <p:sp>
        <p:nvSpPr>
          <p:cNvPr id="7" name="Rechteck 6">
            <a:extLst>
              <a:ext uri="{FF2B5EF4-FFF2-40B4-BE49-F238E27FC236}">
                <a16:creationId xmlns:a16="http://schemas.microsoft.com/office/drawing/2014/main" id="{A1C6F852-F24B-3A61-3F8F-D3A62AB6FF04}"/>
              </a:ext>
            </a:extLst>
          </p:cNvPr>
          <p:cNvSpPr/>
          <p:nvPr/>
        </p:nvSpPr>
        <p:spPr>
          <a:xfrm>
            <a:off x="0" y="102357"/>
            <a:ext cx="2380034" cy="655916"/>
          </a:xfrm>
          <a:prstGeom prst="rect">
            <a:avLst/>
          </a:prstGeom>
          <a:solidFill>
            <a:srgbClr val="EE8A22"/>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t>Verwaltungsrecht AT</a:t>
            </a:r>
          </a:p>
          <a:p>
            <a:pPr algn="ctr"/>
            <a:r>
              <a:rPr lang="de-DE" dirty="0"/>
              <a:t>FALL 16</a:t>
            </a:r>
          </a:p>
        </p:txBody>
      </p:sp>
    </p:spTree>
    <p:extLst>
      <p:ext uri="{BB962C8B-B14F-4D97-AF65-F5344CB8AC3E}">
        <p14:creationId xmlns:p14="http://schemas.microsoft.com/office/powerpoint/2010/main" val="668568506"/>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000"/>
                                        <p:tgtEl>
                                          <p:spTgt spid="4">
                                            <p:txEl>
                                              <p:pRg st="1" end="1"/>
                                            </p:txEl>
                                          </p:spTgt>
                                        </p:tgtEl>
                                      </p:cBhvr>
                                    </p:animEffect>
                                    <p:anim calcmode="lin" valueType="num">
                                      <p:cBhvr>
                                        <p:cTn id="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Effect transition="in" filter="fade">
                                      <p:cBhvr>
                                        <p:cTn id="14" dur="1000"/>
                                        <p:tgtEl>
                                          <p:spTgt spid="4">
                                            <p:txEl>
                                              <p:pRg st="2" end="2"/>
                                            </p:txEl>
                                          </p:spTgt>
                                        </p:tgtEl>
                                      </p:cBhvr>
                                    </p:animEffect>
                                    <p:anim calcmode="lin" valueType="num">
                                      <p:cBhvr>
                                        <p:cTn id="1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3" end="3"/>
                                            </p:txEl>
                                          </p:spTgt>
                                        </p:tgtEl>
                                        <p:attrNameLst>
                                          <p:attrName>style.visibility</p:attrName>
                                        </p:attrNameLst>
                                      </p:cBhvr>
                                      <p:to>
                                        <p:strVal val="visible"/>
                                      </p:to>
                                    </p:set>
                                    <p:animEffect transition="in" filter="fade">
                                      <p:cBhvr>
                                        <p:cTn id="21" dur="1000"/>
                                        <p:tgtEl>
                                          <p:spTgt spid="4">
                                            <p:txEl>
                                              <p:pRg st="3" end="3"/>
                                            </p:txEl>
                                          </p:spTgt>
                                        </p:tgtEl>
                                      </p:cBhvr>
                                    </p:animEffect>
                                    <p:anim calcmode="lin" valueType="num">
                                      <p:cBhvr>
                                        <p:cTn id="22"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
                                            <p:txEl>
                                              <p:pRg st="4" end="4"/>
                                            </p:txEl>
                                          </p:spTgt>
                                        </p:tgtEl>
                                        <p:attrNameLst>
                                          <p:attrName>style.visibility</p:attrName>
                                        </p:attrNameLst>
                                      </p:cBhvr>
                                      <p:to>
                                        <p:strVal val="visible"/>
                                      </p:to>
                                    </p:set>
                                    <p:animEffect transition="in" filter="fade">
                                      <p:cBhvr>
                                        <p:cTn id="28" dur="1000"/>
                                        <p:tgtEl>
                                          <p:spTgt spid="4">
                                            <p:txEl>
                                              <p:pRg st="4" end="4"/>
                                            </p:txEl>
                                          </p:spTgt>
                                        </p:tgtEl>
                                      </p:cBhvr>
                                    </p:animEffect>
                                    <p:anim calcmode="lin" valueType="num">
                                      <p:cBhvr>
                                        <p:cTn id="29"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4">
                                            <p:txEl>
                                              <p:pRg st="5" end="5"/>
                                            </p:txEl>
                                          </p:spTgt>
                                        </p:tgtEl>
                                        <p:attrNameLst>
                                          <p:attrName>style.visibility</p:attrName>
                                        </p:attrNameLst>
                                      </p:cBhvr>
                                      <p:to>
                                        <p:strVal val="visible"/>
                                      </p:to>
                                    </p:set>
                                    <p:animEffect transition="in" filter="fade">
                                      <p:cBhvr>
                                        <p:cTn id="35" dur="1000"/>
                                        <p:tgtEl>
                                          <p:spTgt spid="4">
                                            <p:txEl>
                                              <p:pRg st="5" end="5"/>
                                            </p:txEl>
                                          </p:spTgt>
                                        </p:tgtEl>
                                      </p:cBhvr>
                                    </p:animEffect>
                                    <p:anim calcmode="lin" valueType="num">
                                      <p:cBhvr>
                                        <p:cTn id="36"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4">
                                            <p:txEl>
                                              <p:pRg st="7" end="7"/>
                                            </p:txEl>
                                          </p:spTgt>
                                        </p:tgtEl>
                                        <p:attrNameLst>
                                          <p:attrName>style.visibility</p:attrName>
                                        </p:attrNameLst>
                                      </p:cBhvr>
                                      <p:to>
                                        <p:strVal val="visible"/>
                                      </p:to>
                                    </p:set>
                                    <p:animEffect transition="in" filter="fade">
                                      <p:cBhvr>
                                        <p:cTn id="42" dur="1000"/>
                                        <p:tgtEl>
                                          <p:spTgt spid="4">
                                            <p:txEl>
                                              <p:pRg st="7" end="7"/>
                                            </p:txEl>
                                          </p:spTgt>
                                        </p:tgtEl>
                                      </p:cBhvr>
                                    </p:animEffect>
                                    <p:anim calcmode="lin" valueType="num">
                                      <p:cBhvr>
                                        <p:cTn id="43"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44" dur="1000" fill="hold"/>
                                        <p:tgtEl>
                                          <p:spTgt spid="4">
                                            <p:txEl>
                                              <p:pRg st="7" end="7"/>
                                            </p:txEl>
                                          </p:spTgt>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0"/>
                                  </p:stCondLst>
                                  <p:childTnLst>
                                    <p:set>
                                      <p:cBhvr>
                                        <p:cTn id="46" dur="1" fill="hold">
                                          <p:stCondLst>
                                            <p:cond delay="0"/>
                                          </p:stCondLst>
                                        </p:cTn>
                                        <p:tgtEl>
                                          <p:spTgt spid="4">
                                            <p:txEl>
                                              <p:pRg st="8" end="8"/>
                                            </p:txEl>
                                          </p:spTgt>
                                        </p:tgtEl>
                                        <p:attrNameLst>
                                          <p:attrName>style.visibility</p:attrName>
                                        </p:attrNameLst>
                                      </p:cBhvr>
                                      <p:to>
                                        <p:strVal val="visible"/>
                                      </p:to>
                                    </p:set>
                                    <p:animEffect transition="in" filter="fade">
                                      <p:cBhvr>
                                        <p:cTn id="47" dur="1000"/>
                                        <p:tgtEl>
                                          <p:spTgt spid="4">
                                            <p:txEl>
                                              <p:pRg st="8" end="8"/>
                                            </p:txEl>
                                          </p:spTgt>
                                        </p:tgtEl>
                                      </p:cBhvr>
                                    </p:animEffect>
                                    <p:anim calcmode="lin" valueType="num">
                                      <p:cBhvr>
                                        <p:cTn id="48" dur="1000" fill="hold"/>
                                        <p:tgtEl>
                                          <p:spTgt spid="4">
                                            <p:txEl>
                                              <p:pRg st="8" end="8"/>
                                            </p:txEl>
                                          </p:spTgt>
                                        </p:tgtEl>
                                        <p:attrNameLst>
                                          <p:attrName>ppt_x</p:attrName>
                                        </p:attrNameLst>
                                      </p:cBhvr>
                                      <p:tavLst>
                                        <p:tav tm="0">
                                          <p:val>
                                            <p:strVal val="#ppt_x"/>
                                          </p:val>
                                        </p:tav>
                                        <p:tav tm="100000">
                                          <p:val>
                                            <p:strVal val="#ppt_x"/>
                                          </p:val>
                                        </p:tav>
                                      </p:tavLst>
                                    </p:anim>
                                    <p:anim calcmode="lin" valueType="num">
                                      <p:cBhvr>
                                        <p:cTn id="49" dur="1000" fill="hold"/>
                                        <p:tgtEl>
                                          <p:spTgt spid="4">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a:extLst>
              <a:ext uri="{FF2B5EF4-FFF2-40B4-BE49-F238E27FC236}">
                <a16:creationId xmlns:a16="http://schemas.microsoft.com/office/drawing/2014/main" id="{DC5D644F-7C6D-4734-BFC5-BC1532CAC8C0}"/>
              </a:ext>
            </a:extLst>
          </p:cNvPr>
          <p:cNvSpPr txBox="1">
            <a:spLocks noChangeAspect="1"/>
          </p:cNvSpPr>
          <p:nvPr/>
        </p:nvSpPr>
        <p:spPr>
          <a:xfrm>
            <a:off x="230819" y="488272"/>
            <a:ext cx="11674136" cy="4727018"/>
          </a:xfrm>
          <a:prstGeom prst="rect">
            <a:avLst/>
          </a:prstGeom>
          <a:noFill/>
        </p:spPr>
        <p:txBody>
          <a:bodyPr wrap="square" lIns="180000" tIns="180000" rIns="180000" bIns="180000" rtlCol="0">
            <a:spAutoFit/>
          </a:bodyPr>
          <a:lstStyle/>
          <a:p>
            <a:pPr defTabSz="360000">
              <a:lnSpc>
                <a:spcPct val="150000"/>
              </a:lnSpc>
            </a:pPr>
            <a:r>
              <a:rPr lang="de-DE" sz="2400" dirty="0">
                <a:latin typeface="Arial" panose="020B0604020202020204" pitchFamily="34" charset="0"/>
                <a:cs typeface="Arial" panose="020B0604020202020204" pitchFamily="34" charset="0"/>
              </a:rPr>
              <a:t>I.		</a:t>
            </a:r>
            <a:r>
              <a:rPr lang="de-DE" sz="2400" u="sng" dirty="0">
                <a:latin typeface="Arial" panose="020B0604020202020204" pitchFamily="34" charset="0"/>
                <a:cs typeface="Arial" panose="020B0604020202020204" pitchFamily="34" charset="0"/>
              </a:rPr>
              <a:t>Anordnungsanspruch</a:t>
            </a:r>
          </a:p>
          <a:p>
            <a:pPr defTabSz="360000">
              <a:lnSpc>
                <a:spcPct val="150000"/>
              </a:lnSpc>
            </a:pPr>
            <a:r>
              <a:rPr lang="de-DE" sz="2400" dirty="0">
                <a:latin typeface="Arial" panose="020B0604020202020204" pitchFamily="34" charset="0"/>
                <a:cs typeface="Arial" panose="020B0604020202020204" pitchFamily="34" charset="0"/>
              </a:rPr>
              <a:t>1.		</a:t>
            </a:r>
            <a:r>
              <a:rPr lang="de-DE" sz="2400" u="sng" dirty="0">
                <a:latin typeface="Arial" panose="020B0604020202020204" pitchFamily="34" charset="0"/>
                <a:cs typeface="Arial" panose="020B0604020202020204" pitchFamily="34" charset="0"/>
              </a:rPr>
              <a:t>Sonderbeziehung: Zusicherung (§ 38 VwVfG)?</a:t>
            </a:r>
          </a:p>
          <a:p>
            <a:pPr defTabSz="360000">
              <a:lnSpc>
                <a:spcPct val="150000"/>
              </a:lnSpc>
            </a:pPr>
            <a:r>
              <a:rPr lang="de-DE" sz="2400" dirty="0">
                <a:latin typeface="Arial" panose="020B0604020202020204" pitchFamily="34" charset="0"/>
                <a:cs typeface="Arial" panose="020B0604020202020204" pitchFamily="34" charset="0"/>
              </a:rPr>
              <a:t>		(-),	Schriftform fraglich (zwingende </a:t>
            </a:r>
            <a:r>
              <a:rPr lang="de-DE" sz="2400" dirty="0" err="1">
                <a:latin typeface="Arial" panose="020B0604020202020204" pitchFamily="34" charset="0"/>
                <a:cs typeface="Arial" panose="020B0604020202020204" pitchFamily="34" charset="0"/>
              </a:rPr>
              <a:t>Wirksamkeitsvorauss</a:t>
            </a:r>
            <a:r>
              <a:rPr lang="de-DE" sz="2400" dirty="0">
                <a:latin typeface="Arial" panose="020B0604020202020204" pitchFamily="34" charset="0"/>
                <a:cs typeface="Arial" panose="020B0604020202020204" pitchFamily="34" charset="0"/>
              </a:rPr>
              <a:t>., § 38 I 1 VwVfG)</a:t>
            </a:r>
          </a:p>
          <a:p>
            <a:pPr defTabSz="360000">
              <a:lnSpc>
                <a:spcPct val="150000"/>
              </a:lnSpc>
            </a:pPr>
            <a:r>
              <a:rPr lang="de-DE" sz="2400" dirty="0">
                <a:latin typeface="Arial" panose="020B0604020202020204" pitchFamily="34" charset="0"/>
                <a:cs typeface="Arial" panose="020B0604020202020204" pitchFamily="34" charset="0"/>
              </a:rPr>
              <a:t>		(-),	jedenfalls bloße unverbindliche Mitteilung ohne Rechtsbindungswillen</a:t>
            </a:r>
          </a:p>
          <a:p>
            <a:pPr defTabSz="360000">
              <a:lnSpc>
                <a:spcPct val="150000"/>
              </a:lnSpc>
            </a:pPr>
            <a:r>
              <a:rPr lang="de-DE" sz="2400" dirty="0">
                <a:latin typeface="Arial" panose="020B0604020202020204" pitchFamily="34" charset="0"/>
                <a:cs typeface="Arial" panose="020B0604020202020204" pitchFamily="34" charset="0"/>
              </a:rPr>
              <a:t>2.		</a:t>
            </a:r>
            <a:r>
              <a:rPr lang="de-DE" sz="2400" u="sng" dirty="0">
                <a:latin typeface="Arial" panose="020B0604020202020204" pitchFamily="34" charset="0"/>
                <a:cs typeface="Arial" panose="020B0604020202020204" pitchFamily="34" charset="0"/>
              </a:rPr>
              <a:t>Einfaches Recht: § 5 I PartG?</a:t>
            </a:r>
          </a:p>
          <a:p>
            <a:pPr defTabSz="360000">
              <a:lnSpc>
                <a:spcPct val="150000"/>
              </a:lnSpc>
            </a:pPr>
            <a:r>
              <a:rPr lang="de-DE" sz="2400" dirty="0">
                <a:latin typeface="Arial" panose="020B0604020202020204" pitchFamily="34" charset="0"/>
                <a:cs typeface="Arial" panose="020B0604020202020204" pitchFamily="34" charset="0"/>
              </a:rPr>
              <a:t>		(-),	nur Recht auf abgestufte Chancengleichheit (nach Bedeutung der Partei)</a:t>
            </a:r>
          </a:p>
          <a:p>
            <a:pPr defTabSz="360000">
              <a:lnSpc>
                <a:spcPct val="150000"/>
              </a:lnSpc>
            </a:pPr>
            <a:r>
              <a:rPr lang="de-DE" sz="2400" dirty="0">
                <a:latin typeface="Arial" panose="020B0604020202020204" pitchFamily="34" charset="0"/>
                <a:cs typeface="Arial" panose="020B0604020202020204" pitchFamily="34" charset="0"/>
              </a:rPr>
              <a:t>		(-), 	Gleichbehandlung liegt vor, da keine öffentlichen Leistungen in Form von 				Wahlwerbungssendezeit an andere Parteien gewährt wird</a:t>
            </a:r>
          </a:p>
        </p:txBody>
      </p:sp>
      <p:sp>
        <p:nvSpPr>
          <p:cNvPr id="2" name="Foliennummernplatzhalter 1">
            <a:extLst>
              <a:ext uri="{FF2B5EF4-FFF2-40B4-BE49-F238E27FC236}">
                <a16:creationId xmlns:a16="http://schemas.microsoft.com/office/drawing/2014/main" id="{D139C6BF-B05E-40B4-915B-8B27E77130A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7F1312-9C82-49F0-935A-9B306C774647}"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5" name="Grafik 4">
            <a:extLst>
              <a:ext uri="{FF2B5EF4-FFF2-40B4-BE49-F238E27FC236}">
                <a16:creationId xmlns:a16="http://schemas.microsoft.com/office/drawing/2014/main" id="{10CCECC9-DAAB-0555-09F3-6946EDED5B9A}"/>
              </a:ext>
            </a:extLst>
          </p:cNvPr>
          <p:cNvPicPr>
            <a:picLocks noChangeAspect="1"/>
          </p:cNvPicPr>
          <p:nvPr/>
        </p:nvPicPr>
        <p:blipFill>
          <a:blip r:embed="rId2">
            <a:extLst>
              <a:ext uri="{28A0092B-C50C-407E-A947-70E740481C1C}">
                <a14:useLocalDpi xmlns:a14="http://schemas.microsoft.com/office/drawing/2010/main" val="0"/>
              </a:ext>
            </a:extLst>
          </a:blip>
          <a:srcRect l="40762" t="24964" r="35479" b="53549"/>
          <a:stretch>
            <a:fillRect/>
          </a:stretch>
        </p:blipFill>
        <p:spPr>
          <a:xfrm>
            <a:off x="9808077" y="1"/>
            <a:ext cx="2383922" cy="1212714"/>
          </a:xfrm>
          <a:prstGeom prst="rect">
            <a:avLst/>
          </a:prstGeom>
        </p:spPr>
      </p:pic>
      <p:sp>
        <p:nvSpPr>
          <p:cNvPr id="7" name="Rechteck 6">
            <a:extLst>
              <a:ext uri="{FF2B5EF4-FFF2-40B4-BE49-F238E27FC236}">
                <a16:creationId xmlns:a16="http://schemas.microsoft.com/office/drawing/2014/main" id="{2293DB9B-DD45-3846-7526-C68114D64236}"/>
              </a:ext>
            </a:extLst>
          </p:cNvPr>
          <p:cNvSpPr/>
          <p:nvPr/>
        </p:nvSpPr>
        <p:spPr>
          <a:xfrm>
            <a:off x="0" y="102357"/>
            <a:ext cx="2380034" cy="655916"/>
          </a:xfrm>
          <a:prstGeom prst="rect">
            <a:avLst/>
          </a:prstGeom>
          <a:solidFill>
            <a:srgbClr val="EE8A22"/>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t>Verwaltungsrecht AT</a:t>
            </a:r>
          </a:p>
          <a:p>
            <a:pPr algn="ctr"/>
            <a:r>
              <a:rPr lang="de-DE" dirty="0"/>
              <a:t>FALL 16</a:t>
            </a:r>
          </a:p>
        </p:txBody>
      </p:sp>
    </p:spTree>
    <p:extLst>
      <p:ext uri="{BB962C8B-B14F-4D97-AF65-F5344CB8AC3E}">
        <p14:creationId xmlns:p14="http://schemas.microsoft.com/office/powerpoint/2010/main" val="440806743"/>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000"/>
                                        <p:tgtEl>
                                          <p:spTgt spid="4">
                                            <p:txEl>
                                              <p:pRg st="1" end="1"/>
                                            </p:txEl>
                                          </p:spTgt>
                                        </p:tgtEl>
                                      </p:cBhvr>
                                    </p:animEffect>
                                    <p:anim calcmode="lin" valueType="num">
                                      <p:cBhvr>
                                        <p:cTn id="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Effect transition="in" filter="fade">
                                      <p:cBhvr>
                                        <p:cTn id="14" dur="1000"/>
                                        <p:tgtEl>
                                          <p:spTgt spid="4">
                                            <p:txEl>
                                              <p:pRg st="2" end="2"/>
                                            </p:txEl>
                                          </p:spTgt>
                                        </p:tgtEl>
                                      </p:cBhvr>
                                    </p:animEffect>
                                    <p:anim calcmode="lin" valueType="num">
                                      <p:cBhvr>
                                        <p:cTn id="1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3" end="3"/>
                                            </p:txEl>
                                          </p:spTgt>
                                        </p:tgtEl>
                                        <p:attrNameLst>
                                          <p:attrName>style.visibility</p:attrName>
                                        </p:attrNameLst>
                                      </p:cBhvr>
                                      <p:to>
                                        <p:strVal val="visible"/>
                                      </p:to>
                                    </p:set>
                                    <p:animEffect transition="in" filter="fade">
                                      <p:cBhvr>
                                        <p:cTn id="21" dur="1000"/>
                                        <p:tgtEl>
                                          <p:spTgt spid="4">
                                            <p:txEl>
                                              <p:pRg st="3" end="3"/>
                                            </p:txEl>
                                          </p:spTgt>
                                        </p:tgtEl>
                                      </p:cBhvr>
                                    </p:animEffect>
                                    <p:anim calcmode="lin" valueType="num">
                                      <p:cBhvr>
                                        <p:cTn id="22"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
                                            <p:txEl>
                                              <p:pRg st="4" end="4"/>
                                            </p:txEl>
                                          </p:spTgt>
                                        </p:tgtEl>
                                        <p:attrNameLst>
                                          <p:attrName>style.visibility</p:attrName>
                                        </p:attrNameLst>
                                      </p:cBhvr>
                                      <p:to>
                                        <p:strVal val="visible"/>
                                      </p:to>
                                    </p:set>
                                    <p:animEffect transition="in" filter="fade">
                                      <p:cBhvr>
                                        <p:cTn id="28" dur="1000"/>
                                        <p:tgtEl>
                                          <p:spTgt spid="4">
                                            <p:txEl>
                                              <p:pRg st="4" end="4"/>
                                            </p:txEl>
                                          </p:spTgt>
                                        </p:tgtEl>
                                      </p:cBhvr>
                                    </p:animEffect>
                                    <p:anim calcmode="lin" valueType="num">
                                      <p:cBhvr>
                                        <p:cTn id="29"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4">
                                            <p:txEl>
                                              <p:pRg st="5" end="5"/>
                                            </p:txEl>
                                          </p:spTgt>
                                        </p:tgtEl>
                                        <p:attrNameLst>
                                          <p:attrName>style.visibility</p:attrName>
                                        </p:attrNameLst>
                                      </p:cBhvr>
                                      <p:to>
                                        <p:strVal val="visible"/>
                                      </p:to>
                                    </p:set>
                                    <p:animEffect transition="in" filter="fade">
                                      <p:cBhvr>
                                        <p:cTn id="35" dur="1000"/>
                                        <p:tgtEl>
                                          <p:spTgt spid="4">
                                            <p:txEl>
                                              <p:pRg st="5" end="5"/>
                                            </p:txEl>
                                          </p:spTgt>
                                        </p:tgtEl>
                                      </p:cBhvr>
                                    </p:animEffect>
                                    <p:anim calcmode="lin" valueType="num">
                                      <p:cBhvr>
                                        <p:cTn id="36"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4">
                                            <p:txEl>
                                              <p:pRg st="6" end="6"/>
                                            </p:txEl>
                                          </p:spTgt>
                                        </p:tgtEl>
                                        <p:attrNameLst>
                                          <p:attrName>style.visibility</p:attrName>
                                        </p:attrNameLst>
                                      </p:cBhvr>
                                      <p:to>
                                        <p:strVal val="visible"/>
                                      </p:to>
                                    </p:set>
                                    <p:animEffect transition="in" filter="fade">
                                      <p:cBhvr>
                                        <p:cTn id="42" dur="1000"/>
                                        <p:tgtEl>
                                          <p:spTgt spid="4">
                                            <p:txEl>
                                              <p:pRg st="6" end="6"/>
                                            </p:txEl>
                                          </p:spTgt>
                                        </p:tgtEl>
                                      </p:cBhvr>
                                    </p:animEffect>
                                    <p:anim calcmode="lin" valueType="num">
                                      <p:cBhvr>
                                        <p:cTn id="43"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44"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a:extLst>
              <a:ext uri="{FF2B5EF4-FFF2-40B4-BE49-F238E27FC236}">
                <a16:creationId xmlns:a16="http://schemas.microsoft.com/office/drawing/2014/main" id="{DC5D644F-7C6D-4734-BFC5-BC1532CAC8C0}"/>
              </a:ext>
            </a:extLst>
          </p:cNvPr>
          <p:cNvSpPr txBox="1">
            <a:spLocks noChangeAspect="1"/>
          </p:cNvSpPr>
          <p:nvPr/>
        </p:nvSpPr>
        <p:spPr>
          <a:xfrm>
            <a:off x="230819" y="488272"/>
            <a:ext cx="11647503" cy="6389011"/>
          </a:xfrm>
          <a:prstGeom prst="rect">
            <a:avLst/>
          </a:prstGeom>
          <a:noFill/>
        </p:spPr>
        <p:txBody>
          <a:bodyPr wrap="square" lIns="180000" tIns="180000" rIns="180000" bIns="180000" rtlCol="0">
            <a:spAutoFit/>
          </a:bodyPr>
          <a:lstStyle/>
          <a:p>
            <a:pPr defTabSz="360000">
              <a:lnSpc>
                <a:spcPct val="150000"/>
              </a:lnSpc>
            </a:pPr>
            <a:r>
              <a:rPr lang="de-DE" sz="2400" dirty="0">
                <a:latin typeface="Arial" panose="020B0604020202020204" pitchFamily="34" charset="0"/>
                <a:cs typeface="Arial" panose="020B0604020202020204" pitchFamily="34" charset="0"/>
              </a:rPr>
              <a:t>3.		</a:t>
            </a:r>
            <a:r>
              <a:rPr lang="de-DE" sz="2400" u="sng" dirty="0">
                <a:latin typeface="Arial" panose="020B0604020202020204" pitchFamily="34" charset="0"/>
                <a:cs typeface="Arial" panose="020B0604020202020204" pitchFamily="34" charset="0"/>
              </a:rPr>
              <a:t>Verfassung / Grundrechte</a:t>
            </a:r>
          </a:p>
          <a:p>
            <a:pPr defTabSz="360000">
              <a:lnSpc>
                <a:spcPct val="150000"/>
              </a:lnSpc>
            </a:pPr>
            <a:r>
              <a:rPr lang="de-DE" sz="2400" dirty="0">
                <a:latin typeface="Arial" panose="020B0604020202020204" pitchFamily="34" charset="0"/>
                <a:cs typeface="Arial" panose="020B0604020202020204" pitchFamily="34" charset="0"/>
              </a:rPr>
              <a:t>a)		</a:t>
            </a:r>
            <a:r>
              <a:rPr lang="de-DE" sz="2400" u="sng" dirty="0">
                <a:latin typeface="Arial" panose="020B0604020202020204" pitchFamily="34" charset="0"/>
                <a:cs typeface="Arial" panose="020B0604020202020204" pitchFamily="34" charset="0"/>
              </a:rPr>
              <a:t>(Derivatives) Teilhaberecht aus Art. 21 I, 3 I GG?</a:t>
            </a:r>
          </a:p>
          <a:p>
            <a:pPr marL="197100" defTabSz="360000">
              <a:lnSpc>
                <a:spcPct val="150000"/>
              </a:lnSpc>
            </a:pPr>
            <a:r>
              <a:rPr lang="de-DE" sz="2400" dirty="0">
                <a:latin typeface="Arial" panose="020B0604020202020204" pitchFamily="34" charset="0"/>
                <a:cs typeface="Arial" panose="020B0604020202020204" pitchFamily="34" charset="0"/>
              </a:rPr>
              <a:t>      	(-),	fraglich, ob neben § 5 I PartG überhaupt anwendbar</a:t>
            </a:r>
          </a:p>
          <a:p>
            <a:pPr marL="197100" defTabSz="360000">
              <a:lnSpc>
                <a:spcPct val="150000"/>
              </a:lnSpc>
            </a:pPr>
            <a:r>
              <a:rPr lang="de-DE" sz="2400" dirty="0">
                <a:latin typeface="Arial" panose="020B0604020202020204" pitchFamily="34" charset="0"/>
                <a:cs typeface="Arial" panose="020B0604020202020204" pitchFamily="34" charset="0"/>
              </a:rPr>
              <a:t>		(-),	jedenfalls keine Begünstigung anderer aus Vergleichsgruppe</a:t>
            </a:r>
          </a:p>
          <a:p>
            <a:pPr defTabSz="360000">
              <a:lnSpc>
                <a:spcPct val="150000"/>
              </a:lnSpc>
            </a:pPr>
            <a:r>
              <a:rPr lang="de-DE" sz="2400" dirty="0">
                <a:latin typeface="Arial" panose="020B0604020202020204" pitchFamily="34" charset="0"/>
                <a:cs typeface="Arial" panose="020B0604020202020204" pitchFamily="34" charset="0"/>
              </a:rPr>
              <a:t>b)		</a:t>
            </a:r>
            <a:r>
              <a:rPr lang="de-DE" sz="2400" u="sng" dirty="0">
                <a:latin typeface="Arial" panose="020B0604020202020204" pitchFamily="34" charset="0"/>
                <a:cs typeface="Arial" panose="020B0604020202020204" pitchFamily="34" charset="0"/>
              </a:rPr>
              <a:t>(Originäres) Leistungsrecht?</a:t>
            </a:r>
          </a:p>
          <a:p>
            <a:pPr defTabSz="360000">
              <a:lnSpc>
                <a:spcPct val="150000"/>
              </a:lnSpc>
            </a:pPr>
            <a:r>
              <a:rPr lang="de-DE" sz="2400" dirty="0">
                <a:latin typeface="Arial" panose="020B0604020202020204" pitchFamily="34" charset="0"/>
                <a:cs typeface="Arial" panose="020B0604020202020204" pitchFamily="34" charset="0"/>
              </a:rPr>
              <a:t>		→		insbes. Verfassungsauftrag / Garantenstellung des Staates nötig (selten)</a:t>
            </a:r>
          </a:p>
          <a:p>
            <a:pPr defTabSz="360000">
              <a:lnSpc>
                <a:spcPct val="150000"/>
              </a:lnSpc>
            </a:pPr>
            <a:r>
              <a:rPr lang="de-DE" sz="2400" dirty="0" err="1">
                <a:latin typeface="Arial" panose="020B0604020202020204" pitchFamily="34" charset="0"/>
                <a:cs typeface="Arial" panose="020B0604020202020204" pitchFamily="34" charset="0"/>
              </a:rPr>
              <a:t>aa</a:t>
            </a:r>
            <a:r>
              <a:rPr lang="de-DE" sz="2400" dirty="0">
                <a:latin typeface="Arial" panose="020B0604020202020204" pitchFamily="34" charset="0"/>
                <a:cs typeface="Arial" panose="020B0604020202020204" pitchFamily="34" charset="0"/>
              </a:rPr>
              <a:t>)	</a:t>
            </a:r>
            <a:r>
              <a:rPr lang="de-DE" sz="2400" u="sng" dirty="0">
                <a:latin typeface="Arial" panose="020B0604020202020204" pitchFamily="34" charset="0"/>
                <a:cs typeface="Arial" panose="020B0604020202020204" pitchFamily="34" charset="0"/>
              </a:rPr>
              <a:t>Art. 21 GG?</a:t>
            </a:r>
          </a:p>
          <a:p>
            <a:pPr defTabSz="360000">
              <a:lnSpc>
                <a:spcPct val="150000"/>
              </a:lnSpc>
            </a:pPr>
            <a:r>
              <a:rPr lang="de-DE" sz="2400" dirty="0">
                <a:latin typeface="Arial" panose="020B0604020202020204" pitchFamily="34" charset="0"/>
                <a:cs typeface="Arial" panose="020B0604020202020204" pitchFamily="34" charset="0"/>
              </a:rPr>
              <a:t>		(-),	zwar Bedeutung der Partei in repräsentativer, parteienstaatlicher Demo-					</a:t>
            </a:r>
            <a:r>
              <a:rPr lang="de-DE" sz="2400" dirty="0" err="1">
                <a:latin typeface="Arial" panose="020B0604020202020204" pitchFamily="34" charset="0"/>
                <a:cs typeface="Arial" panose="020B0604020202020204" pitchFamily="34" charset="0"/>
              </a:rPr>
              <a:t>kratie</a:t>
            </a:r>
            <a:r>
              <a:rPr lang="de-DE" sz="2400" dirty="0">
                <a:latin typeface="Arial" panose="020B0604020202020204" pitchFamily="34" charset="0"/>
                <a:cs typeface="Arial" panose="020B0604020202020204" pitchFamily="34" charset="0"/>
              </a:rPr>
              <a:t> </a:t>
            </a:r>
            <a:r>
              <a:rPr lang="de-DE" sz="2400" dirty="0">
                <a:solidFill>
                  <a:prstClr val="black"/>
                </a:solidFill>
                <a:latin typeface="Arial" panose="020B0604020202020204" pitchFamily="34" charset="0"/>
                <a:cs typeface="Arial" panose="020B0604020202020204" pitchFamily="34" charset="0"/>
              </a:rPr>
              <a:t>beachten </a:t>
            </a:r>
            <a:r>
              <a:rPr lang="de-DE" sz="2400" dirty="0">
                <a:latin typeface="Arial" panose="020B0604020202020204" pitchFamily="34" charset="0"/>
                <a:cs typeface="Arial" panose="020B0604020202020204" pitchFamily="34" charset="0"/>
              </a:rPr>
              <a:t>(</a:t>
            </a:r>
            <a:r>
              <a:rPr lang="de-DE" sz="2400" dirty="0">
                <a:solidFill>
                  <a:prstClr val="black"/>
                </a:solidFill>
                <a:latin typeface="Arial" panose="020B0604020202020204" pitchFamily="34" charset="0"/>
                <a:cs typeface="Arial" panose="020B0604020202020204" pitchFamily="34" charset="0"/>
              </a:rPr>
              <a:t>Mitwirkung bei politischer Willensbildung des Volkes, 					insbes. „Willensbündelung“, Schnittpunkt zwischen Staat und Volk), aber 				kein Anspruch auf bestimmte öffentliche Leistungen </a:t>
            </a:r>
            <a:endParaRPr lang="de-DE" sz="2400" dirty="0">
              <a:latin typeface="Arial" panose="020B0604020202020204" pitchFamily="34" charset="0"/>
              <a:cs typeface="Arial" panose="020B0604020202020204" pitchFamily="34" charset="0"/>
            </a:endParaRPr>
          </a:p>
        </p:txBody>
      </p:sp>
      <p:sp>
        <p:nvSpPr>
          <p:cNvPr id="2" name="Foliennummernplatzhalter 1">
            <a:extLst>
              <a:ext uri="{FF2B5EF4-FFF2-40B4-BE49-F238E27FC236}">
                <a16:creationId xmlns:a16="http://schemas.microsoft.com/office/drawing/2014/main" id="{D139C6BF-B05E-40B4-915B-8B27E77130A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7F1312-9C82-49F0-935A-9B306C774647}"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5" name="Grafik 4">
            <a:extLst>
              <a:ext uri="{FF2B5EF4-FFF2-40B4-BE49-F238E27FC236}">
                <a16:creationId xmlns:a16="http://schemas.microsoft.com/office/drawing/2014/main" id="{A0B45775-7275-9DC2-F375-0D0414030781}"/>
              </a:ext>
            </a:extLst>
          </p:cNvPr>
          <p:cNvPicPr>
            <a:picLocks noChangeAspect="1"/>
          </p:cNvPicPr>
          <p:nvPr/>
        </p:nvPicPr>
        <p:blipFill>
          <a:blip r:embed="rId2">
            <a:extLst>
              <a:ext uri="{28A0092B-C50C-407E-A947-70E740481C1C}">
                <a14:useLocalDpi xmlns:a14="http://schemas.microsoft.com/office/drawing/2010/main" val="0"/>
              </a:ext>
            </a:extLst>
          </a:blip>
          <a:srcRect l="40762" t="24964" r="35479" b="53549"/>
          <a:stretch>
            <a:fillRect/>
          </a:stretch>
        </p:blipFill>
        <p:spPr>
          <a:xfrm>
            <a:off x="9808077" y="1"/>
            <a:ext cx="2383922" cy="1212714"/>
          </a:xfrm>
          <a:prstGeom prst="rect">
            <a:avLst/>
          </a:prstGeom>
        </p:spPr>
      </p:pic>
      <p:sp>
        <p:nvSpPr>
          <p:cNvPr id="7" name="Rechteck 6">
            <a:extLst>
              <a:ext uri="{FF2B5EF4-FFF2-40B4-BE49-F238E27FC236}">
                <a16:creationId xmlns:a16="http://schemas.microsoft.com/office/drawing/2014/main" id="{6839AEF2-215E-4A3D-9FF4-FE1DFA44F3D0}"/>
              </a:ext>
            </a:extLst>
          </p:cNvPr>
          <p:cNvSpPr/>
          <p:nvPr/>
        </p:nvSpPr>
        <p:spPr>
          <a:xfrm>
            <a:off x="0" y="102357"/>
            <a:ext cx="2380034" cy="655916"/>
          </a:xfrm>
          <a:prstGeom prst="rect">
            <a:avLst/>
          </a:prstGeom>
          <a:solidFill>
            <a:srgbClr val="EE8A22"/>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t>Verwaltungsrecht AT</a:t>
            </a:r>
          </a:p>
          <a:p>
            <a:pPr algn="ctr"/>
            <a:r>
              <a:rPr lang="de-DE" dirty="0"/>
              <a:t>FALL 16</a:t>
            </a:r>
          </a:p>
        </p:txBody>
      </p:sp>
    </p:spTree>
    <p:extLst>
      <p:ext uri="{BB962C8B-B14F-4D97-AF65-F5344CB8AC3E}">
        <p14:creationId xmlns:p14="http://schemas.microsoft.com/office/powerpoint/2010/main" val="1712839752"/>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000"/>
                                        <p:tgtEl>
                                          <p:spTgt spid="4">
                                            <p:txEl>
                                              <p:pRg st="1" end="1"/>
                                            </p:txEl>
                                          </p:spTgt>
                                        </p:tgtEl>
                                      </p:cBhvr>
                                    </p:animEffect>
                                    <p:anim calcmode="lin" valueType="num">
                                      <p:cBhvr>
                                        <p:cTn id="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Effect transition="in" filter="fade">
                                      <p:cBhvr>
                                        <p:cTn id="14" dur="1000"/>
                                        <p:tgtEl>
                                          <p:spTgt spid="4">
                                            <p:txEl>
                                              <p:pRg st="2" end="2"/>
                                            </p:txEl>
                                          </p:spTgt>
                                        </p:tgtEl>
                                      </p:cBhvr>
                                    </p:animEffect>
                                    <p:anim calcmode="lin" valueType="num">
                                      <p:cBhvr>
                                        <p:cTn id="1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3" end="3"/>
                                            </p:txEl>
                                          </p:spTgt>
                                        </p:tgtEl>
                                        <p:attrNameLst>
                                          <p:attrName>style.visibility</p:attrName>
                                        </p:attrNameLst>
                                      </p:cBhvr>
                                      <p:to>
                                        <p:strVal val="visible"/>
                                      </p:to>
                                    </p:set>
                                    <p:animEffect transition="in" filter="fade">
                                      <p:cBhvr>
                                        <p:cTn id="21" dur="1000"/>
                                        <p:tgtEl>
                                          <p:spTgt spid="4">
                                            <p:txEl>
                                              <p:pRg st="3" end="3"/>
                                            </p:txEl>
                                          </p:spTgt>
                                        </p:tgtEl>
                                      </p:cBhvr>
                                    </p:animEffect>
                                    <p:anim calcmode="lin" valueType="num">
                                      <p:cBhvr>
                                        <p:cTn id="22"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
                                            <p:txEl>
                                              <p:pRg st="4" end="4"/>
                                            </p:txEl>
                                          </p:spTgt>
                                        </p:tgtEl>
                                        <p:attrNameLst>
                                          <p:attrName>style.visibility</p:attrName>
                                        </p:attrNameLst>
                                      </p:cBhvr>
                                      <p:to>
                                        <p:strVal val="visible"/>
                                      </p:to>
                                    </p:set>
                                    <p:animEffect transition="in" filter="fade">
                                      <p:cBhvr>
                                        <p:cTn id="28" dur="1000"/>
                                        <p:tgtEl>
                                          <p:spTgt spid="4">
                                            <p:txEl>
                                              <p:pRg st="4" end="4"/>
                                            </p:txEl>
                                          </p:spTgt>
                                        </p:tgtEl>
                                      </p:cBhvr>
                                    </p:animEffect>
                                    <p:anim calcmode="lin" valueType="num">
                                      <p:cBhvr>
                                        <p:cTn id="29"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4">
                                            <p:txEl>
                                              <p:pRg st="5" end="5"/>
                                            </p:txEl>
                                          </p:spTgt>
                                        </p:tgtEl>
                                        <p:attrNameLst>
                                          <p:attrName>style.visibility</p:attrName>
                                        </p:attrNameLst>
                                      </p:cBhvr>
                                      <p:to>
                                        <p:strVal val="visible"/>
                                      </p:to>
                                    </p:set>
                                    <p:animEffect transition="in" filter="fade">
                                      <p:cBhvr>
                                        <p:cTn id="35" dur="1000"/>
                                        <p:tgtEl>
                                          <p:spTgt spid="4">
                                            <p:txEl>
                                              <p:pRg st="5" end="5"/>
                                            </p:txEl>
                                          </p:spTgt>
                                        </p:tgtEl>
                                      </p:cBhvr>
                                    </p:animEffect>
                                    <p:anim calcmode="lin" valueType="num">
                                      <p:cBhvr>
                                        <p:cTn id="36"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4">
                                            <p:txEl>
                                              <p:pRg st="6" end="6"/>
                                            </p:txEl>
                                          </p:spTgt>
                                        </p:tgtEl>
                                        <p:attrNameLst>
                                          <p:attrName>style.visibility</p:attrName>
                                        </p:attrNameLst>
                                      </p:cBhvr>
                                      <p:to>
                                        <p:strVal val="visible"/>
                                      </p:to>
                                    </p:set>
                                    <p:animEffect transition="in" filter="fade">
                                      <p:cBhvr>
                                        <p:cTn id="42" dur="1000"/>
                                        <p:tgtEl>
                                          <p:spTgt spid="4">
                                            <p:txEl>
                                              <p:pRg st="6" end="6"/>
                                            </p:txEl>
                                          </p:spTgt>
                                        </p:tgtEl>
                                      </p:cBhvr>
                                    </p:animEffect>
                                    <p:anim calcmode="lin" valueType="num">
                                      <p:cBhvr>
                                        <p:cTn id="43"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44"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4">
                                            <p:txEl>
                                              <p:pRg st="7" end="7"/>
                                            </p:txEl>
                                          </p:spTgt>
                                        </p:tgtEl>
                                        <p:attrNameLst>
                                          <p:attrName>style.visibility</p:attrName>
                                        </p:attrNameLst>
                                      </p:cBhvr>
                                      <p:to>
                                        <p:strVal val="visible"/>
                                      </p:to>
                                    </p:set>
                                    <p:animEffect transition="in" filter="fade">
                                      <p:cBhvr>
                                        <p:cTn id="49" dur="1000"/>
                                        <p:tgtEl>
                                          <p:spTgt spid="4">
                                            <p:txEl>
                                              <p:pRg st="7" end="7"/>
                                            </p:txEl>
                                          </p:spTgt>
                                        </p:tgtEl>
                                      </p:cBhvr>
                                    </p:animEffect>
                                    <p:anim calcmode="lin" valueType="num">
                                      <p:cBhvr>
                                        <p:cTn id="50"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51" dur="1000" fill="hold"/>
                                        <p:tgtEl>
                                          <p:spTgt spid="4">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a:extLst>
              <a:ext uri="{FF2B5EF4-FFF2-40B4-BE49-F238E27FC236}">
                <a16:creationId xmlns:a16="http://schemas.microsoft.com/office/drawing/2014/main" id="{DC5D644F-7C6D-4734-BFC5-BC1532CAC8C0}"/>
              </a:ext>
            </a:extLst>
          </p:cNvPr>
          <p:cNvSpPr txBox="1">
            <a:spLocks noChangeAspect="1"/>
          </p:cNvSpPr>
          <p:nvPr/>
        </p:nvSpPr>
        <p:spPr>
          <a:xfrm>
            <a:off x="230819" y="488272"/>
            <a:ext cx="11683014" cy="5281016"/>
          </a:xfrm>
          <a:prstGeom prst="rect">
            <a:avLst/>
          </a:prstGeom>
          <a:noFill/>
        </p:spPr>
        <p:txBody>
          <a:bodyPr wrap="square" lIns="180000" tIns="180000" rIns="180000" bIns="180000" rtlCol="0">
            <a:spAutoFit/>
          </a:bodyPr>
          <a:lstStyle/>
          <a:p>
            <a:pPr defTabSz="360000">
              <a:lnSpc>
                <a:spcPct val="150000"/>
              </a:lnSpc>
            </a:pPr>
            <a:r>
              <a:rPr lang="de-DE" sz="2400" dirty="0" err="1">
                <a:latin typeface="Arial" panose="020B0604020202020204" pitchFamily="34" charset="0"/>
                <a:cs typeface="Arial" panose="020B0604020202020204" pitchFamily="34" charset="0"/>
              </a:rPr>
              <a:t>bb</a:t>
            </a:r>
            <a:r>
              <a:rPr lang="de-DE" sz="2400" dirty="0">
                <a:latin typeface="Arial" panose="020B0604020202020204" pitchFamily="34" charset="0"/>
                <a:cs typeface="Arial" panose="020B0604020202020204" pitchFamily="34" charset="0"/>
              </a:rPr>
              <a:t>)	</a:t>
            </a:r>
            <a:r>
              <a:rPr lang="de-DE" sz="2400" u="sng" dirty="0">
                <a:latin typeface="Arial" panose="020B0604020202020204" pitchFamily="34" charset="0"/>
                <a:cs typeface="Arial" panose="020B0604020202020204" pitchFamily="34" charset="0"/>
              </a:rPr>
              <a:t>Art. 5 I 1 GG?</a:t>
            </a:r>
          </a:p>
          <a:p>
            <a:pPr defTabSz="360000">
              <a:lnSpc>
                <a:spcPct val="150000"/>
              </a:lnSpc>
            </a:pPr>
            <a:r>
              <a:rPr lang="de-DE" sz="2400" dirty="0">
                <a:latin typeface="Arial" panose="020B0604020202020204" pitchFamily="34" charset="0"/>
                <a:cs typeface="Arial" panose="020B0604020202020204" pitchFamily="34" charset="0"/>
              </a:rPr>
              <a:t>		(-),	zwar Wahlwerbung als „Meinung“ (wertende Elemente der Stellungnah-					</a:t>
            </a:r>
            <a:r>
              <a:rPr lang="de-DE" sz="2400" dirty="0" err="1">
                <a:latin typeface="Arial" panose="020B0604020202020204" pitchFamily="34" charset="0"/>
                <a:cs typeface="Arial" panose="020B0604020202020204" pitchFamily="34" charset="0"/>
              </a:rPr>
              <a:t>me</a:t>
            </a:r>
            <a:r>
              <a:rPr lang="de-DE" sz="2400" dirty="0">
                <a:latin typeface="Arial" panose="020B0604020202020204" pitchFamily="34" charset="0"/>
                <a:cs typeface="Arial" panose="020B0604020202020204" pitchFamily="34" charset="0"/>
              </a:rPr>
              <a:t>) und schlechthin konstitutives Grundrecht für die Freiheitlich Demo-					</a:t>
            </a:r>
            <a:r>
              <a:rPr lang="de-DE" sz="2400" dirty="0" err="1">
                <a:latin typeface="Arial" panose="020B0604020202020204" pitchFamily="34" charset="0"/>
                <a:cs typeface="Arial" panose="020B0604020202020204" pitchFamily="34" charset="0"/>
              </a:rPr>
              <a:t>kratische</a:t>
            </a:r>
            <a:r>
              <a:rPr lang="de-DE" sz="2400" dirty="0">
                <a:latin typeface="Arial" panose="020B0604020202020204" pitchFamily="34" charset="0"/>
                <a:cs typeface="Arial" panose="020B0604020202020204" pitchFamily="34" charset="0"/>
              </a:rPr>
              <a:t> Grundordnung, </a:t>
            </a:r>
            <a:r>
              <a:rPr lang="de-DE" sz="2400" dirty="0">
                <a:solidFill>
                  <a:prstClr val="black"/>
                </a:solidFill>
                <a:latin typeface="Arial" panose="020B0604020202020204" pitchFamily="34" charset="0"/>
                <a:cs typeface="Arial" panose="020B0604020202020204" pitchFamily="34" charset="0"/>
              </a:rPr>
              <a:t>aber kein Anspruch auf Meinungsäußerung im 				Rundfunk, d.h. über bestimmtes Medium (anders: Straßenwahlkampf als 				sog. „kommunikativer Gemeingebrauch“)</a:t>
            </a:r>
          </a:p>
          <a:p>
            <a:pPr defTabSz="360000">
              <a:lnSpc>
                <a:spcPct val="150000"/>
              </a:lnSpc>
            </a:pPr>
            <a:r>
              <a:rPr lang="de-DE" sz="2400" dirty="0">
                <a:latin typeface="Arial" panose="020B0604020202020204" pitchFamily="34" charset="0"/>
                <a:cs typeface="Arial" panose="020B0604020202020204" pitchFamily="34" charset="0"/>
              </a:rPr>
              <a:t>cc)	</a:t>
            </a:r>
            <a:r>
              <a:rPr lang="de-DE" sz="2400" u="sng" dirty="0">
                <a:latin typeface="Arial" panose="020B0604020202020204" pitchFamily="34" charset="0"/>
                <a:cs typeface="Arial" panose="020B0604020202020204" pitchFamily="34" charset="0"/>
              </a:rPr>
              <a:t>Art. 5 I 2 GG?</a:t>
            </a:r>
          </a:p>
          <a:p>
            <a:pPr defTabSz="360000">
              <a:lnSpc>
                <a:spcPct val="150000"/>
              </a:lnSpc>
            </a:pPr>
            <a:r>
              <a:rPr lang="de-DE" sz="2400" dirty="0">
                <a:latin typeface="Arial" panose="020B0604020202020204" pitchFamily="34" charset="0"/>
                <a:cs typeface="Arial" panose="020B0604020202020204" pitchFamily="34" charset="0"/>
              </a:rPr>
              <a:t>		(-),	Rundfunkfreiheit unterliegt als normengeprägter Schutzbereich der Aus-					</a:t>
            </a:r>
            <a:r>
              <a:rPr lang="de-DE" sz="2400" dirty="0" err="1">
                <a:latin typeface="Arial" panose="020B0604020202020204" pitchFamily="34" charset="0"/>
                <a:cs typeface="Arial" panose="020B0604020202020204" pitchFamily="34" charset="0"/>
              </a:rPr>
              <a:t>gestaltung</a:t>
            </a:r>
            <a:r>
              <a:rPr lang="de-DE" sz="2400" dirty="0">
                <a:latin typeface="Arial" panose="020B0604020202020204" pitchFamily="34" charset="0"/>
                <a:cs typeface="Arial" panose="020B0604020202020204" pitchFamily="34" charset="0"/>
              </a:rPr>
              <a:t> des Gesetzgebers und schützt primär die Rundfunkanstalt</a:t>
            </a:r>
          </a:p>
        </p:txBody>
      </p:sp>
      <p:sp>
        <p:nvSpPr>
          <p:cNvPr id="2" name="Foliennummernplatzhalter 1">
            <a:extLst>
              <a:ext uri="{FF2B5EF4-FFF2-40B4-BE49-F238E27FC236}">
                <a16:creationId xmlns:a16="http://schemas.microsoft.com/office/drawing/2014/main" id="{D139C6BF-B05E-40B4-915B-8B27E77130A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7F1312-9C82-49F0-935A-9B306C774647}"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5" name="Grafik 4">
            <a:extLst>
              <a:ext uri="{FF2B5EF4-FFF2-40B4-BE49-F238E27FC236}">
                <a16:creationId xmlns:a16="http://schemas.microsoft.com/office/drawing/2014/main" id="{34DE4C59-CB10-05F8-3BEF-83E20CE590C7}"/>
              </a:ext>
            </a:extLst>
          </p:cNvPr>
          <p:cNvPicPr>
            <a:picLocks noChangeAspect="1"/>
          </p:cNvPicPr>
          <p:nvPr/>
        </p:nvPicPr>
        <p:blipFill>
          <a:blip r:embed="rId2">
            <a:extLst>
              <a:ext uri="{28A0092B-C50C-407E-A947-70E740481C1C}">
                <a14:useLocalDpi xmlns:a14="http://schemas.microsoft.com/office/drawing/2010/main" val="0"/>
              </a:ext>
            </a:extLst>
          </a:blip>
          <a:srcRect l="40762" t="24964" r="35479" b="53549"/>
          <a:stretch>
            <a:fillRect/>
          </a:stretch>
        </p:blipFill>
        <p:spPr>
          <a:xfrm>
            <a:off x="9808077" y="1"/>
            <a:ext cx="2383922" cy="1212714"/>
          </a:xfrm>
          <a:prstGeom prst="rect">
            <a:avLst/>
          </a:prstGeom>
        </p:spPr>
      </p:pic>
      <p:sp>
        <p:nvSpPr>
          <p:cNvPr id="7" name="Rechteck 6">
            <a:extLst>
              <a:ext uri="{FF2B5EF4-FFF2-40B4-BE49-F238E27FC236}">
                <a16:creationId xmlns:a16="http://schemas.microsoft.com/office/drawing/2014/main" id="{07CF2413-79C2-B776-BE15-8D84C0E0F53A}"/>
              </a:ext>
            </a:extLst>
          </p:cNvPr>
          <p:cNvSpPr/>
          <p:nvPr/>
        </p:nvSpPr>
        <p:spPr>
          <a:xfrm>
            <a:off x="0" y="102357"/>
            <a:ext cx="2380034" cy="655916"/>
          </a:xfrm>
          <a:prstGeom prst="rect">
            <a:avLst/>
          </a:prstGeom>
          <a:solidFill>
            <a:srgbClr val="EE8A22"/>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t>Verwaltungsrecht AT</a:t>
            </a:r>
          </a:p>
          <a:p>
            <a:pPr algn="ctr"/>
            <a:r>
              <a:rPr lang="de-DE" dirty="0"/>
              <a:t>FALL 16</a:t>
            </a:r>
          </a:p>
        </p:txBody>
      </p:sp>
    </p:spTree>
    <p:extLst>
      <p:ext uri="{BB962C8B-B14F-4D97-AF65-F5344CB8AC3E}">
        <p14:creationId xmlns:p14="http://schemas.microsoft.com/office/powerpoint/2010/main" val="3930788188"/>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000"/>
                                        <p:tgtEl>
                                          <p:spTgt spid="4">
                                            <p:txEl>
                                              <p:pRg st="1" end="1"/>
                                            </p:txEl>
                                          </p:spTgt>
                                        </p:tgtEl>
                                      </p:cBhvr>
                                    </p:animEffect>
                                    <p:anim calcmode="lin" valueType="num">
                                      <p:cBhvr>
                                        <p:cTn id="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Effect transition="in" filter="fade">
                                      <p:cBhvr>
                                        <p:cTn id="14" dur="1000"/>
                                        <p:tgtEl>
                                          <p:spTgt spid="4">
                                            <p:txEl>
                                              <p:pRg st="2" end="2"/>
                                            </p:txEl>
                                          </p:spTgt>
                                        </p:tgtEl>
                                      </p:cBhvr>
                                    </p:animEffect>
                                    <p:anim calcmode="lin" valueType="num">
                                      <p:cBhvr>
                                        <p:cTn id="1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3" end="3"/>
                                            </p:txEl>
                                          </p:spTgt>
                                        </p:tgtEl>
                                        <p:attrNameLst>
                                          <p:attrName>style.visibility</p:attrName>
                                        </p:attrNameLst>
                                      </p:cBhvr>
                                      <p:to>
                                        <p:strVal val="visible"/>
                                      </p:to>
                                    </p:set>
                                    <p:animEffect transition="in" filter="fade">
                                      <p:cBhvr>
                                        <p:cTn id="21" dur="1000"/>
                                        <p:tgtEl>
                                          <p:spTgt spid="4">
                                            <p:txEl>
                                              <p:pRg st="3" end="3"/>
                                            </p:txEl>
                                          </p:spTgt>
                                        </p:tgtEl>
                                      </p:cBhvr>
                                    </p:animEffect>
                                    <p:anim calcmode="lin" valueType="num">
                                      <p:cBhvr>
                                        <p:cTn id="22"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a:extLst>
              <a:ext uri="{FF2B5EF4-FFF2-40B4-BE49-F238E27FC236}">
                <a16:creationId xmlns:a16="http://schemas.microsoft.com/office/drawing/2014/main" id="{DC5D644F-7C6D-4734-BFC5-BC1532CAC8C0}"/>
              </a:ext>
            </a:extLst>
          </p:cNvPr>
          <p:cNvSpPr txBox="1">
            <a:spLocks noChangeAspect="1"/>
          </p:cNvSpPr>
          <p:nvPr/>
        </p:nvSpPr>
        <p:spPr>
          <a:xfrm>
            <a:off x="230819" y="488272"/>
            <a:ext cx="11647503" cy="6389011"/>
          </a:xfrm>
          <a:prstGeom prst="rect">
            <a:avLst/>
          </a:prstGeom>
          <a:noFill/>
        </p:spPr>
        <p:txBody>
          <a:bodyPr wrap="square" lIns="180000" tIns="180000" rIns="180000" bIns="180000" rtlCol="0">
            <a:spAutoFit/>
          </a:bodyPr>
          <a:lstStyle/>
          <a:p>
            <a:pPr defTabSz="360000">
              <a:lnSpc>
                <a:spcPct val="150000"/>
              </a:lnSpc>
            </a:pPr>
            <a:r>
              <a:rPr lang="de-DE" sz="2400" dirty="0">
                <a:latin typeface="Arial" panose="020B0604020202020204" pitchFamily="34" charset="0"/>
                <a:cs typeface="Arial" panose="020B0604020202020204" pitchFamily="34" charset="0"/>
              </a:rPr>
              <a:t>4.		</a:t>
            </a:r>
            <a:r>
              <a:rPr lang="de-DE" sz="2400" u="sng" dirty="0">
                <a:latin typeface="Arial" panose="020B0604020202020204" pitchFamily="34" charset="0"/>
                <a:cs typeface="Arial" panose="020B0604020202020204" pitchFamily="34" charset="0"/>
              </a:rPr>
              <a:t>Ungeschriebener Asp. auf Ermessensentscheidung bei Leistungsverwaltung?</a:t>
            </a:r>
          </a:p>
          <a:p>
            <a:pPr defTabSz="360000">
              <a:lnSpc>
                <a:spcPct val="150000"/>
              </a:lnSpc>
            </a:pPr>
            <a:r>
              <a:rPr lang="de-DE" sz="2400" dirty="0">
                <a:latin typeface="Arial" panose="020B0604020202020204" pitchFamily="34" charset="0"/>
                <a:cs typeface="Arial" panose="020B0604020202020204" pitchFamily="34" charset="0"/>
              </a:rPr>
              <a:t>		→		sog. „Destination“ als „Minus“ im Leistungsbegehren enthalten</a:t>
            </a:r>
          </a:p>
          <a:p>
            <a:pPr defTabSz="360000">
              <a:lnSpc>
                <a:spcPct val="150000"/>
              </a:lnSpc>
            </a:pPr>
            <a:r>
              <a:rPr lang="de-DE" sz="2400" dirty="0">
                <a:latin typeface="Arial" panose="020B0604020202020204" pitchFamily="34" charset="0"/>
                <a:cs typeface="Arial" panose="020B0604020202020204" pitchFamily="34" charset="0"/>
              </a:rPr>
              <a:t>a)		</a:t>
            </a:r>
            <a:r>
              <a:rPr lang="de-DE" sz="2400" u="sng" dirty="0">
                <a:latin typeface="Arial" panose="020B0604020202020204" pitchFamily="34" charset="0"/>
                <a:cs typeface="Arial" panose="020B0604020202020204" pitchFamily="34" charset="0"/>
              </a:rPr>
              <a:t>Begehren innerhalb des Leistungszwecks?</a:t>
            </a:r>
          </a:p>
          <a:p>
            <a:pPr marL="197100" defTabSz="360000">
              <a:lnSpc>
                <a:spcPct val="150000"/>
              </a:lnSpc>
            </a:pPr>
            <a:r>
              <a:rPr lang="de-DE" sz="2400" dirty="0">
                <a:latin typeface="Arial" panose="020B0604020202020204" pitchFamily="34" charset="0"/>
                <a:cs typeface="Arial" panose="020B0604020202020204" pitchFamily="34" charset="0"/>
              </a:rPr>
              <a:t>      	(+),	</a:t>
            </a:r>
            <a:r>
              <a:rPr lang="de-DE" sz="2400" dirty="0" err="1">
                <a:latin typeface="Arial" panose="020B0604020202020204" pitchFamily="34" charset="0"/>
                <a:cs typeface="Arial" panose="020B0604020202020204" pitchFamily="34" charset="0"/>
              </a:rPr>
              <a:t>grds</a:t>
            </a:r>
            <a:r>
              <a:rPr lang="de-DE" sz="2400" dirty="0">
                <a:latin typeface="Arial" panose="020B0604020202020204" pitchFamily="34" charset="0"/>
                <a:cs typeface="Arial" panose="020B0604020202020204" pitchFamily="34" charset="0"/>
              </a:rPr>
              <a:t>. Wahlwerbungssendezeiten vom NDR in Vergangenheit gewährt</a:t>
            </a:r>
          </a:p>
          <a:p>
            <a:pPr defTabSz="360000">
              <a:lnSpc>
                <a:spcPct val="150000"/>
              </a:lnSpc>
            </a:pPr>
            <a:r>
              <a:rPr lang="de-DE" sz="2400" dirty="0">
                <a:latin typeface="Arial" panose="020B0604020202020204" pitchFamily="34" charset="0"/>
                <a:cs typeface="Arial" panose="020B0604020202020204" pitchFamily="34" charset="0"/>
              </a:rPr>
              <a:t>b)		</a:t>
            </a:r>
            <a:r>
              <a:rPr lang="de-DE" sz="2400" u="sng" dirty="0">
                <a:latin typeface="Arial" panose="020B0604020202020204" pitchFamily="34" charset="0"/>
                <a:cs typeface="Arial" panose="020B0604020202020204" pitchFamily="34" charset="0"/>
              </a:rPr>
              <a:t>Ablehnung ermessensfehlerhaft (§ 114 S. 1 VwGO)?</a:t>
            </a:r>
          </a:p>
          <a:p>
            <a:pPr defTabSz="360000">
              <a:lnSpc>
                <a:spcPct val="150000"/>
              </a:lnSpc>
            </a:pPr>
            <a:r>
              <a:rPr lang="de-DE" sz="2400" dirty="0">
                <a:latin typeface="Arial" panose="020B0604020202020204" pitchFamily="34" charset="0"/>
                <a:cs typeface="Arial" panose="020B0604020202020204" pitchFamily="34" charset="0"/>
              </a:rPr>
              <a:t>		→ 	Ermessensausfall bzw. Fehlgebrauch (sachfremde Erwägungen)</a:t>
            </a:r>
          </a:p>
          <a:p>
            <a:pPr defTabSz="360000">
              <a:lnSpc>
                <a:spcPct val="150000"/>
              </a:lnSpc>
            </a:pPr>
            <a:r>
              <a:rPr lang="de-DE" sz="2400" dirty="0">
                <a:latin typeface="Arial" panose="020B0604020202020204" pitchFamily="34" charset="0"/>
                <a:cs typeface="Arial" panose="020B0604020202020204" pitchFamily="34" charset="0"/>
              </a:rPr>
              <a:t>		(+),	Bedeutung der Partei in Demokratie und der Rundfunkwerbung verkannt</a:t>
            </a:r>
          </a:p>
          <a:p>
            <a:pPr defTabSz="360000">
              <a:lnSpc>
                <a:spcPct val="150000"/>
              </a:lnSpc>
            </a:pPr>
            <a:r>
              <a:rPr lang="de-DE" sz="2400" dirty="0">
                <a:latin typeface="Arial" panose="020B0604020202020204" pitchFamily="34" charset="0"/>
                <a:cs typeface="Arial" panose="020B0604020202020204" pitchFamily="34" charset="0"/>
              </a:rPr>
              <a:t>		(+),	Chancengleichheit und Neutralitätsgebot (Art. 21 I, 3 I GG) verletzt, da 					Antragsteller an Verzichtsvereinbarung der Parteien nicht beteiligt war</a:t>
            </a:r>
          </a:p>
          <a:p>
            <a:pPr defTabSz="360000">
              <a:lnSpc>
                <a:spcPct val="150000"/>
              </a:lnSpc>
            </a:pPr>
            <a:r>
              <a:rPr lang="de-DE" sz="2400" dirty="0">
                <a:latin typeface="Arial" panose="020B0604020202020204" pitchFamily="34" charset="0"/>
                <a:cs typeface="Arial" panose="020B0604020202020204" pitchFamily="34" charset="0"/>
              </a:rPr>
              <a:t>		(+),	quasi Vertrag zulasten Dritter</a:t>
            </a:r>
          </a:p>
          <a:p>
            <a:pPr defTabSz="360000">
              <a:lnSpc>
                <a:spcPct val="150000"/>
              </a:lnSpc>
            </a:pPr>
            <a:r>
              <a:rPr lang="de-DE" sz="2400" dirty="0">
                <a:latin typeface="Arial" panose="020B0604020202020204" pitchFamily="34" charset="0"/>
                <a:cs typeface="Arial" panose="020B0604020202020204" pitchFamily="34" charset="0"/>
              </a:rPr>
              <a:t>c)		</a:t>
            </a:r>
            <a:r>
              <a:rPr lang="de-DE" sz="2400" u="sng" dirty="0">
                <a:latin typeface="Arial" panose="020B0604020202020204" pitchFamily="34" charset="0"/>
                <a:cs typeface="Arial" panose="020B0604020202020204" pitchFamily="34" charset="0"/>
              </a:rPr>
              <a:t>Zw.-Erg.</a:t>
            </a:r>
            <a:r>
              <a:rPr lang="de-DE" sz="2400" dirty="0">
                <a:latin typeface="Arial" panose="020B0604020202020204" pitchFamily="34" charset="0"/>
                <a:cs typeface="Arial" panose="020B0604020202020204" pitchFamily="34" charset="0"/>
              </a:rPr>
              <a:t>: Asp. auf Neubescheidung = Anordnungsanspruch (+)</a:t>
            </a:r>
          </a:p>
        </p:txBody>
      </p:sp>
      <p:sp>
        <p:nvSpPr>
          <p:cNvPr id="2" name="Foliennummernplatzhalter 1">
            <a:extLst>
              <a:ext uri="{FF2B5EF4-FFF2-40B4-BE49-F238E27FC236}">
                <a16:creationId xmlns:a16="http://schemas.microsoft.com/office/drawing/2014/main" id="{D139C6BF-B05E-40B4-915B-8B27E77130A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7F1312-9C82-49F0-935A-9B306C774647}"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de-DE"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pic>
        <p:nvPicPr>
          <p:cNvPr id="5" name="Grafik 4">
            <a:extLst>
              <a:ext uri="{FF2B5EF4-FFF2-40B4-BE49-F238E27FC236}">
                <a16:creationId xmlns:a16="http://schemas.microsoft.com/office/drawing/2014/main" id="{A06B35E4-1D90-8E3B-B031-7320CA5D19E6}"/>
              </a:ext>
            </a:extLst>
          </p:cNvPr>
          <p:cNvPicPr>
            <a:picLocks noChangeAspect="1"/>
          </p:cNvPicPr>
          <p:nvPr/>
        </p:nvPicPr>
        <p:blipFill>
          <a:blip r:embed="rId2">
            <a:extLst>
              <a:ext uri="{28A0092B-C50C-407E-A947-70E740481C1C}">
                <a14:useLocalDpi xmlns:a14="http://schemas.microsoft.com/office/drawing/2010/main" val="0"/>
              </a:ext>
            </a:extLst>
          </a:blip>
          <a:srcRect l="40762" t="24964" r="35479" b="53549"/>
          <a:stretch>
            <a:fillRect/>
          </a:stretch>
        </p:blipFill>
        <p:spPr>
          <a:xfrm>
            <a:off x="10547497" y="1"/>
            <a:ext cx="1644501" cy="836567"/>
          </a:xfrm>
          <a:prstGeom prst="rect">
            <a:avLst/>
          </a:prstGeom>
        </p:spPr>
      </p:pic>
      <p:sp>
        <p:nvSpPr>
          <p:cNvPr id="7" name="Rechteck 6">
            <a:extLst>
              <a:ext uri="{FF2B5EF4-FFF2-40B4-BE49-F238E27FC236}">
                <a16:creationId xmlns:a16="http://schemas.microsoft.com/office/drawing/2014/main" id="{278FB1F3-1B99-6B5E-DA35-425DC6B1BF66}"/>
              </a:ext>
            </a:extLst>
          </p:cNvPr>
          <p:cNvSpPr/>
          <p:nvPr/>
        </p:nvSpPr>
        <p:spPr>
          <a:xfrm>
            <a:off x="0" y="102357"/>
            <a:ext cx="2380034" cy="655916"/>
          </a:xfrm>
          <a:prstGeom prst="rect">
            <a:avLst/>
          </a:prstGeom>
          <a:solidFill>
            <a:srgbClr val="EE8A22"/>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t>Verwaltungsrecht AT</a:t>
            </a:r>
          </a:p>
          <a:p>
            <a:pPr algn="ctr"/>
            <a:r>
              <a:rPr lang="de-DE" dirty="0"/>
              <a:t>FALL 16</a:t>
            </a:r>
          </a:p>
        </p:txBody>
      </p:sp>
    </p:spTree>
    <p:extLst>
      <p:ext uri="{BB962C8B-B14F-4D97-AF65-F5344CB8AC3E}">
        <p14:creationId xmlns:p14="http://schemas.microsoft.com/office/powerpoint/2010/main" val="1142288085"/>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000"/>
                                        <p:tgtEl>
                                          <p:spTgt spid="4">
                                            <p:txEl>
                                              <p:pRg st="1" end="1"/>
                                            </p:txEl>
                                          </p:spTgt>
                                        </p:tgtEl>
                                      </p:cBhvr>
                                    </p:animEffect>
                                    <p:anim calcmode="lin" valueType="num">
                                      <p:cBhvr>
                                        <p:cTn id="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Effect transition="in" filter="fade">
                                      <p:cBhvr>
                                        <p:cTn id="14" dur="1000"/>
                                        <p:tgtEl>
                                          <p:spTgt spid="4">
                                            <p:txEl>
                                              <p:pRg st="2" end="2"/>
                                            </p:txEl>
                                          </p:spTgt>
                                        </p:tgtEl>
                                      </p:cBhvr>
                                    </p:animEffect>
                                    <p:anim calcmode="lin" valueType="num">
                                      <p:cBhvr>
                                        <p:cTn id="1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3" end="3"/>
                                            </p:txEl>
                                          </p:spTgt>
                                        </p:tgtEl>
                                        <p:attrNameLst>
                                          <p:attrName>style.visibility</p:attrName>
                                        </p:attrNameLst>
                                      </p:cBhvr>
                                      <p:to>
                                        <p:strVal val="visible"/>
                                      </p:to>
                                    </p:set>
                                    <p:animEffect transition="in" filter="fade">
                                      <p:cBhvr>
                                        <p:cTn id="21" dur="1000"/>
                                        <p:tgtEl>
                                          <p:spTgt spid="4">
                                            <p:txEl>
                                              <p:pRg st="3" end="3"/>
                                            </p:txEl>
                                          </p:spTgt>
                                        </p:tgtEl>
                                      </p:cBhvr>
                                    </p:animEffect>
                                    <p:anim calcmode="lin" valueType="num">
                                      <p:cBhvr>
                                        <p:cTn id="22"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
                                            <p:txEl>
                                              <p:pRg st="4" end="4"/>
                                            </p:txEl>
                                          </p:spTgt>
                                        </p:tgtEl>
                                        <p:attrNameLst>
                                          <p:attrName>style.visibility</p:attrName>
                                        </p:attrNameLst>
                                      </p:cBhvr>
                                      <p:to>
                                        <p:strVal val="visible"/>
                                      </p:to>
                                    </p:set>
                                    <p:animEffect transition="in" filter="fade">
                                      <p:cBhvr>
                                        <p:cTn id="28" dur="1000"/>
                                        <p:tgtEl>
                                          <p:spTgt spid="4">
                                            <p:txEl>
                                              <p:pRg st="4" end="4"/>
                                            </p:txEl>
                                          </p:spTgt>
                                        </p:tgtEl>
                                      </p:cBhvr>
                                    </p:animEffect>
                                    <p:anim calcmode="lin" valueType="num">
                                      <p:cBhvr>
                                        <p:cTn id="29"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4">
                                            <p:txEl>
                                              <p:pRg st="5" end="5"/>
                                            </p:txEl>
                                          </p:spTgt>
                                        </p:tgtEl>
                                        <p:attrNameLst>
                                          <p:attrName>style.visibility</p:attrName>
                                        </p:attrNameLst>
                                      </p:cBhvr>
                                      <p:to>
                                        <p:strVal val="visible"/>
                                      </p:to>
                                    </p:set>
                                    <p:animEffect transition="in" filter="fade">
                                      <p:cBhvr>
                                        <p:cTn id="35" dur="1000"/>
                                        <p:tgtEl>
                                          <p:spTgt spid="4">
                                            <p:txEl>
                                              <p:pRg st="5" end="5"/>
                                            </p:txEl>
                                          </p:spTgt>
                                        </p:tgtEl>
                                      </p:cBhvr>
                                    </p:animEffect>
                                    <p:anim calcmode="lin" valueType="num">
                                      <p:cBhvr>
                                        <p:cTn id="36"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4">
                                            <p:txEl>
                                              <p:pRg st="6" end="6"/>
                                            </p:txEl>
                                          </p:spTgt>
                                        </p:tgtEl>
                                        <p:attrNameLst>
                                          <p:attrName>style.visibility</p:attrName>
                                        </p:attrNameLst>
                                      </p:cBhvr>
                                      <p:to>
                                        <p:strVal val="visible"/>
                                      </p:to>
                                    </p:set>
                                    <p:animEffect transition="in" filter="fade">
                                      <p:cBhvr>
                                        <p:cTn id="42" dur="1000"/>
                                        <p:tgtEl>
                                          <p:spTgt spid="4">
                                            <p:txEl>
                                              <p:pRg st="6" end="6"/>
                                            </p:txEl>
                                          </p:spTgt>
                                        </p:tgtEl>
                                      </p:cBhvr>
                                    </p:animEffect>
                                    <p:anim calcmode="lin" valueType="num">
                                      <p:cBhvr>
                                        <p:cTn id="43"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44"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4">
                                            <p:txEl>
                                              <p:pRg st="7" end="7"/>
                                            </p:txEl>
                                          </p:spTgt>
                                        </p:tgtEl>
                                        <p:attrNameLst>
                                          <p:attrName>style.visibility</p:attrName>
                                        </p:attrNameLst>
                                      </p:cBhvr>
                                      <p:to>
                                        <p:strVal val="visible"/>
                                      </p:to>
                                    </p:set>
                                    <p:animEffect transition="in" filter="fade">
                                      <p:cBhvr>
                                        <p:cTn id="49" dur="1000"/>
                                        <p:tgtEl>
                                          <p:spTgt spid="4">
                                            <p:txEl>
                                              <p:pRg st="7" end="7"/>
                                            </p:txEl>
                                          </p:spTgt>
                                        </p:tgtEl>
                                      </p:cBhvr>
                                    </p:animEffect>
                                    <p:anim calcmode="lin" valueType="num">
                                      <p:cBhvr>
                                        <p:cTn id="50"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51" dur="1000" fill="hold"/>
                                        <p:tgtEl>
                                          <p:spTgt spid="4">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nodeType="clickEffect">
                                  <p:stCondLst>
                                    <p:cond delay="0"/>
                                  </p:stCondLst>
                                  <p:childTnLst>
                                    <p:set>
                                      <p:cBhvr>
                                        <p:cTn id="55" dur="1" fill="hold">
                                          <p:stCondLst>
                                            <p:cond delay="0"/>
                                          </p:stCondLst>
                                        </p:cTn>
                                        <p:tgtEl>
                                          <p:spTgt spid="4">
                                            <p:txEl>
                                              <p:pRg st="8" end="8"/>
                                            </p:txEl>
                                          </p:spTgt>
                                        </p:tgtEl>
                                        <p:attrNameLst>
                                          <p:attrName>style.visibility</p:attrName>
                                        </p:attrNameLst>
                                      </p:cBhvr>
                                      <p:to>
                                        <p:strVal val="visible"/>
                                      </p:to>
                                    </p:set>
                                    <p:animEffect transition="in" filter="fade">
                                      <p:cBhvr>
                                        <p:cTn id="56" dur="1000"/>
                                        <p:tgtEl>
                                          <p:spTgt spid="4">
                                            <p:txEl>
                                              <p:pRg st="8" end="8"/>
                                            </p:txEl>
                                          </p:spTgt>
                                        </p:tgtEl>
                                      </p:cBhvr>
                                    </p:animEffect>
                                    <p:anim calcmode="lin" valueType="num">
                                      <p:cBhvr>
                                        <p:cTn id="57" dur="1000" fill="hold"/>
                                        <p:tgtEl>
                                          <p:spTgt spid="4">
                                            <p:txEl>
                                              <p:pRg st="8" end="8"/>
                                            </p:txEl>
                                          </p:spTgt>
                                        </p:tgtEl>
                                        <p:attrNameLst>
                                          <p:attrName>ppt_x</p:attrName>
                                        </p:attrNameLst>
                                      </p:cBhvr>
                                      <p:tavLst>
                                        <p:tav tm="0">
                                          <p:val>
                                            <p:strVal val="#ppt_x"/>
                                          </p:val>
                                        </p:tav>
                                        <p:tav tm="100000">
                                          <p:val>
                                            <p:strVal val="#ppt_x"/>
                                          </p:val>
                                        </p:tav>
                                      </p:tavLst>
                                    </p:anim>
                                    <p:anim calcmode="lin" valueType="num">
                                      <p:cBhvr>
                                        <p:cTn id="58" dur="1000" fill="hold"/>
                                        <p:tgtEl>
                                          <p:spTgt spid="4">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nodeType="clickEffect">
                                  <p:stCondLst>
                                    <p:cond delay="0"/>
                                  </p:stCondLst>
                                  <p:childTnLst>
                                    <p:set>
                                      <p:cBhvr>
                                        <p:cTn id="62" dur="1" fill="hold">
                                          <p:stCondLst>
                                            <p:cond delay="0"/>
                                          </p:stCondLst>
                                        </p:cTn>
                                        <p:tgtEl>
                                          <p:spTgt spid="4">
                                            <p:txEl>
                                              <p:pRg st="9" end="9"/>
                                            </p:txEl>
                                          </p:spTgt>
                                        </p:tgtEl>
                                        <p:attrNameLst>
                                          <p:attrName>style.visibility</p:attrName>
                                        </p:attrNameLst>
                                      </p:cBhvr>
                                      <p:to>
                                        <p:strVal val="visible"/>
                                      </p:to>
                                    </p:set>
                                    <p:animEffect transition="in" filter="fade">
                                      <p:cBhvr>
                                        <p:cTn id="63" dur="1000"/>
                                        <p:tgtEl>
                                          <p:spTgt spid="4">
                                            <p:txEl>
                                              <p:pRg st="9" end="9"/>
                                            </p:txEl>
                                          </p:spTgt>
                                        </p:tgtEl>
                                      </p:cBhvr>
                                    </p:animEffect>
                                    <p:anim calcmode="lin" valueType="num">
                                      <p:cBhvr>
                                        <p:cTn id="64" dur="1000" fill="hold"/>
                                        <p:tgtEl>
                                          <p:spTgt spid="4">
                                            <p:txEl>
                                              <p:pRg st="9" end="9"/>
                                            </p:txEl>
                                          </p:spTgt>
                                        </p:tgtEl>
                                        <p:attrNameLst>
                                          <p:attrName>ppt_x</p:attrName>
                                        </p:attrNameLst>
                                      </p:cBhvr>
                                      <p:tavLst>
                                        <p:tav tm="0">
                                          <p:val>
                                            <p:strVal val="#ppt_x"/>
                                          </p:val>
                                        </p:tav>
                                        <p:tav tm="100000">
                                          <p:val>
                                            <p:strVal val="#ppt_x"/>
                                          </p:val>
                                        </p:tav>
                                      </p:tavLst>
                                    </p:anim>
                                    <p:anim calcmode="lin" valueType="num">
                                      <p:cBhvr>
                                        <p:cTn id="65" dur="1000" fill="hold"/>
                                        <p:tgtEl>
                                          <p:spTgt spid="4">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a:extLst>
              <a:ext uri="{FF2B5EF4-FFF2-40B4-BE49-F238E27FC236}">
                <a16:creationId xmlns:a16="http://schemas.microsoft.com/office/drawing/2014/main" id="{DC5D644F-7C6D-4734-BFC5-BC1532CAC8C0}"/>
              </a:ext>
            </a:extLst>
          </p:cNvPr>
          <p:cNvSpPr txBox="1">
            <a:spLocks noChangeAspect="1"/>
          </p:cNvSpPr>
          <p:nvPr/>
        </p:nvSpPr>
        <p:spPr>
          <a:xfrm>
            <a:off x="230819" y="941923"/>
            <a:ext cx="11674136" cy="5281016"/>
          </a:xfrm>
          <a:prstGeom prst="rect">
            <a:avLst/>
          </a:prstGeom>
          <a:noFill/>
        </p:spPr>
        <p:txBody>
          <a:bodyPr wrap="square" lIns="180000" tIns="180000" rIns="180000" bIns="180000" rtlCol="0">
            <a:spAutoFit/>
          </a:bodyPr>
          <a:lstStyle/>
          <a:p>
            <a:pPr defTabSz="360000">
              <a:lnSpc>
                <a:spcPct val="150000"/>
              </a:lnSpc>
            </a:pPr>
            <a:r>
              <a:rPr lang="de-DE" sz="2400" dirty="0">
                <a:latin typeface="Arial" panose="020B0604020202020204" pitchFamily="34" charset="0"/>
                <a:cs typeface="Arial" panose="020B0604020202020204" pitchFamily="34" charset="0"/>
              </a:rPr>
              <a:t>II.		</a:t>
            </a:r>
            <a:r>
              <a:rPr lang="de-DE" sz="2400" u="sng" dirty="0">
                <a:latin typeface="Arial" panose="020B0604020202020204" pitchFamily="34" charset="0"/>
                <a:cs typeface="Arial" panose="020B0604020202020204" pitchFamily="34" charset="0"/>
              </a:rPr>
              <a:t>Anordnungsgrund</a:t>
            </a:r>
          </a:p>
          <a:p>
            <a:pPr defTabSz="360000">
              <a:lnSpc>
                <a:spcPct val="150000"/>
              </a:lnSpc>
            </a:pPr>
            <a:r>
              <a:rPr lang="de-DE" sz="2400" dirty="0">
                <a:latin typeface="Arial" panose="020B0604020202020204" pitchFamily="34" charset="0"/>
                <a:cs typeface="Arial" panose="020B0604020202020204" pitchFamily="34" charset="0"/>
              </a:rPr>
              <a:t>		(+),	Eilbedürftigkeit (Wahl findet in drei Wochen statt)</a:t>
            </a:r>
          </a:p>
          <a:p>
            <a:pPr defTabSz="360000">
              <a:lnSpc>
                <a:spcPct val="150000"/>
              </a:lnSpc>
            </a:pPr>
            <a:r>
              <a:rPr lang="de-DE" sz="2400" dirty="0">
                <a:latin typeface="Arial" panose="020B0604020202020204" pitchFamily="34" charset="0"/>
                <a:cs typeface="Arial" panose="020B0604020202020204" pitchFamily="34" charset="0"/>
              </a:rPr>
              <a:t>		(+),	auch (vorläufige) Bescheidung im vorläufigen Rechtsschutzverfahren 					möglich, obwohl Ermessensausübung endgültig erfolgt, wenn aus Zeit-					gründen kein Hauptsacheverfahren stattfindet (effektiver Rechtsschutz, 					Art. 19 IV GG)</a:t>
            </a:r>
          </a:p>
          <a:p>
            <a:pPr defTabSz="360000">
              <a:lnSpc>
                <a:spcPct val="150000"/>
              </a:lnSpc>
            </a:pPr>
            <a:r>
              <a:rPr lang="de-DE" sz="2400" dirty="0">
                <a:latin typeface="Arial" panose="020B0604020202020204" pitchFamily="34" charset="0"/>
                <a:cs typeface="Arial" panose="020B0604020202020204" pitchFamily="34" charset="0"/>
              </a:rPr>
              <a:t>		(+),	keine unzulässige Vorwegnahme der Hauptsache (Art. 19 IV GG), vgl. 					Rechtsschutzbedürfnis [Prüfungsstandort </a:t>
            </a:r>
            <a:r>
              <a:rPr lang="de-DE" sz="2400" dirty="0" err="1">
                <a:latin typeface="Arial" panose="020B0604020202020204" pitchFamily="34" charset="0"/>
                <a:cs typeface="Arial" panose="020B0604020202020204" pitchFamily="34" charset="0"/>
              </a:rPr>
              <a:t>str.</a:t>
            </a:r>
            <a:r>
              <a:rPr lang="de-DE" sz="2400" dirty="0">
                <a:latin typeface="Arial" panose="020B0604020202020204" pitchFamily="34" charset="0"/>
                <a:cs typeface="Arial" panose="020B0604020202020204" pitchFamily="34" charset="0"/>
              </a:rPr>
              <a:t>, s. oben]</a:t>
            </a:r>
          </a:p>
          <a:p>
            <a:pPr defTabSz="360000">
              <a:lnSpc>
                <a:spcPct val="150000"/>
              </a:lnSpc>
            </a:pPr>
            <a:r>
              <a:rPr lang="de-DE" sz="2400" dirty="0">
                <a:latin typeface="Arial" panose="020B0604020202020204" pitchFamily="34" charset="0"/>
                <a:cs typeface="Arial" panose="020B0604020202020204" pitchFamily="34" charset="0"/>
              </a:rPr>
              <a:t>III.		</a:t>
            </a:r>
            <a:r>
              <a:rPr lang="de-DE" sz="2400" u="sng" dirty="0">
                <a:latin typeface="Arial" panose="020B0604020202020204" pitchFamily="34" charset="0"/>
                <a:cs typeface="Arial" panose="020B0604020202020204" pitchFamily="34" charset="0"/>
              </a:rPr>
              <a:t>Ergebnis</a:t>
            </a:r>
            <a:r>
              <a:rPr lang="de-DE" sz="2400" dirty="0">
                <a:latin typeface="Arial" panose="020B0604020202020204" pitchFamily="34" charset="0"/>
                <a:cs typeface="Arial" panose="020B0604020202020204" pitchFamily="34" charset="0"/>
              </a:rPr>
              <a:t>: begründet bzgl. Neubescheidung</a:t>
            </a:r>
          </a:p>
        </p:txBody>
      </p:sp>
      <p:sp>
        <p:nvSpPr>
          <p:cNvPr id="2" name="Foliennummernplatzhalter 1">
            <a:extLst>
              <a:ext uri="{FF2B5EF4-FFF2-40B4-BE49-F238E27FC236}">
                <a16:creationId xmlns:a16="http://schemas.microsoft.com/office/drawing/2014/main" id="{D139C6BF-B05E-40B4-915B-8B27E77130A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7F1312-9C82-49F0-935A-9B306C774647}"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5" name="Grafik 4">
            <a:extLst>
              <a:ext uri="{FF2B5EF4-FFF2-40B4-BE49-F238E27FC236}">
                <a16:creationId xmlns:a16="http://schemas.microsoft.com/office/drawing/2014/main" id="{A3BA8DFA-D129-705F-826D-F1C9DDEC2355}"/>
              </a:ext>
            </a:extLst>
          </p:cNvPr>
          <p:cNvPicPr>
            <a:picLocks noChangeAspect="1"/>
          </p:cNvPicPr>
          <p:nvPr/>
        </p:nvPicPr>
        <p:blipFill>
          <a:blip r:embed="rId2">
            <a:extLst>
              <a:ext uri="{28A0092B-C50C-407E-A947-70E740481C1C}">
                <a14:useLocalDpi xmlns:a14="http://schemas.microsoft.com/office/drawing/2010/main" val="0"/>
              </a:ext>
            </a:extLst>
          </a:blip>
          <a:srcRect l="40762" t="24964" r="35479" b="53549"/>
          <a:stretch>
            <a:fillRect/>
          </a:stretch>
        </p:blipFill>
        <p:spPr>
          <a:xfrm>
            <a:off x="9808077" y="1"/>
            <a:ext cx="2383922" cy="1212714"/>
          </a:xfrm>
          <a:prstGeom prst="rect">
            <a:avLst/>
          </a:prstGeom>
        </p:spPr>
      </p:pic>
      <p:sp>
        <p:nvSpPr>
          <p:cNvPr id="7" name="Rechteck 6">
            <a:extLst>
              <a:ext uri="{FF2B5EF4-FFF2-40B4-BE49-F238E27FC236}">
                <a16:creationId xmlns:a16="http://schemas.microsoft.com/office/drawing/2014/main" id="{942F4071-D5EB-B135-2AFC-A9FD1F16DD44}"/>
              </a:ext>
            </a:extLst>
          </p:cNvPr>
          <p:cNvSpPr/>
          <p:nvPr/>
        </p:nvSpPr>
        <p:spPr>
          <a:xfrm>
            <a:off x="0" y="102357"/>
            <a:ext cx="2380034" cy="655916"/>
          </a:xfrm>
          <a:prstGeom prst="rect">
            <a:avLst/>
          </a:prstGeom>
          <a:solidFill>
            <a:srgbClr val="EE8A22"/>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t>Verwaltungsrecht AT</a:t>
            </a:r>
          </a:p>
          <a:p>
            <a:pPr algn="ctr"/>
            <a:r>
              <a:rPr lang="de-DE" dirty="0"/>
              <a:t>FALL 16</a:t>
            </a:r>
          </a:p>
        </p:txBody>
      </p:sp>
    </p:spTree>
    <p:extLst>
      <p:ext uri="{BB962C8B-B14F-4D97-AF65-F5344CB8AC3E}">
        <p14:creationId xmlns:p14="http://schemas.microsoft.com/office/powerpoint/2010/main" val="420199458"/>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000"/>
                                        <p:tgtEl>
                                          <p:spTgt spid="4">
                                            <p:txEl>
                                              <p:pRg st="1" end="1"/>
                                            </p:txEl>
                                          </p:spTgt>
                                        </p:tgtEl>
                                      </p:cBhvr>
                                    </p:animEffect>
                                    <p:anim calcmode="lin" valueType="num">
                                      <p:cBhvr>
                                        <p:cTn id="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Effect transition="in" filter="fade">
                                      <p:cBhvr>
                                        <p:cTn id="14" dur="1000"/>
                                        <p:tgtEl>
                                          <p:spTgt spid="4">
                                            <p:txEl>
                                              <p:pRg st="2" end="2"/>
                                            </p:txEl>
                                          </p:spTgt>
                                        </p:tgtEl>
                                      </p:cBhvr>
                                    </p:animEffect>
                                    <p:anim calcmode="lin" valueType="num">
                                      <p:cBhvr>
                                        <p:cTn id="1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3" end="3"/>
                                            </p:txEl>
                                          </p:spTgt>
                                        </p:tgtEl>
                                        <p:attrNameLst>
                                          <p:attrName>style.visibility</p:attrName>
                                        </p:attrNameLst>
                                      </p:cBhvr>
                                      <p:to>
                                        <p:strVal val="visible"/>
                                      </p:to>
                                    </p:set>
                                    <p:animEffect transition="in" filter="fade">
                                      <p:cBhvr>
                                        <p:cTn id="21" dur="1000"/>
                                        <p:tgtEl>
                                          <p:spTgt spid="4">
                                            <p:txEl>
                                              <p:pRg st="3" end="3"/>
                                            </p:txEl>
                                          </p:spTgt>
                                        </p:tgtEl>
                                      </p:cBhvr>
                                    </p:animEffect>
                                    <p:anim calcmode="lin" valueType="num">
                                      <p:cBhvr>
                                        <p:cTn id="22"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
                                            <p:txEl>
                                              <p:pRg st="4" end="4"/>
                                            </p:txEl>
                                          </p:spTgt>
                                        </p:tgtEl>
                                        <p:attrNameLst>
                                          <p:attrName>style.visibility</p:attrName>
                                        </p:attrNameLst>
                                      </p:cBhvr>
                                      <p:to>
                                        <p:strVal val="visible"/>
                                      </p:to>
                                    </p:set>
                                    <p:animEffect transition="in" filter="fade">
                                      <p:cBhvr>
                                        <p:cTn id="28" dur="1000"/>
                                        <p:tgtEl>
                                          <p:spTgt spid="4">
                                            <p:txEl>
                                              <p:pRg st="4" end="4"/>
                                            </p:txEl>
                                          </p:spTgt>
                                        </p:tgtEl>
                                      </p:cBhvr>
                                    </p:animEffect>
                                    <p:anim calcmode="lin" valueType="num">
                                      <p:cBhvr>
                                        <p:cTn id="29"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lIns="360000" tIns="360000" rIns="360000" bIns="360000" rtlCol="0">
        <a:noAutofit/>
      </a:bodyPr>
      <a:lstStyle>
        <a:defPPr algn="ctr">
          <a:defRPr sz="2400" dirty="0" smtClean="0">
            <a:latin typeface="Arial" panose="020B0604020202020204" pitchFamily="34" charset="0"/>
            <a:cs typeface="Arial" panose="020B0604020202020204" pitchFamily="34"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Benutzerdefiniertes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2674</Words>
  <Application>Microsoft Office PowerPoint</Application>
  <PresentationFormat>Breitbild</PresentationFormat>
  <Paragraphs>272</Paragraphs>
  <Slides>22</Slides>
  <Notes>0</Notes>
  <HiddenSlides>0</HiddenSlides>
  <MMClips>0</MMClips>
  <ScaleCrop>false</ScaleCrop>
  <HeadingPairs>
    <vt:vector size="6" baseType="variant">
      <vt:variant>
        <vt:lpstr>Verwendete Schriftarten</vt:lpstr>
      </vt:variant>
      <vt:variant>
        <vt:i4>4</vt:i4>
      </vt:variant>
      <vt:variant>
        <vt:lpstr>Design</vt:lpstr>
      </vt:variant>
      <vt:variant>
        <vt:i4>2</vt:i4>
      </vt:variant>
      <vt:variant>
        <vt:lpstr>Folientitel</vt:lpstr>
      </vt:variant>
      <vt:variant>
        <vt:i4>22</vt:i4>
      </vt:variant>
    </vt:vector>
  </HeadingPairs>
  <TitlesOfParts>
    <vt:vector size="28" baseType="lpstr">
      <vt:lpstr>Arial</vt:lpstr>
      <vt:lpstr>Calibri</vt:lpstr>
      <vt:lpstr>Calibri Light</vt:lpstr>
      <vt:lpstr>Frutiger</vt:lpstr>
      <vt:lpstr>Office</vt:lpstr>
      <vt:lpstr>Benutzerdefiniertes Design</vt:lpstr>
      <vt:lpstr>Verwaltungsrecht AT  Kurseinheit 11</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Verwaltungsrecht AT  FALL 16 – Wahlkampfabrede</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Stefan Middel</dc:creator>
  <cp:lastModifiedBy>Jana Panten</cp:lastModifiedBy>
  <cp:revision>796</cp:revision>
  <cp:lastPrinted>2020-03-23T18:57:22Z</cp:lastPrinted>
  <dcterms:created xsi:type="dcterms:W3CDTF">2020-03-20T12:42:26Z</dcterms:created>
  <dcterms:modified xsi:type="dcterms:W3CDTF">2026-06-29T11:10:00Z</dcterms:modified>
</cp:coreProperties>
</file>