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453" r:id="rId4"/>
    <p:sldId id="472" r:id="rId5"/>
    <p:sldId id="473" r:id="rId6"/>
    <p:sldId id="474" r:id="rId7"/>
    <p:sldId id="488" r:id="rId8"/>
    <p:sldId id="475" r:id="rId9"/>
    <p:sldId id="476" r:id="rId10"/>
    <p:sldId id="477" r:id="rId11"/>
    <p:sldId id="478" r:id="rId12"/>
    <p:sldId id="479" r:id="rId13"/>
    <p:sldId id="480" r:id="rId14"/>
    <p:sldId id="481" r:id="rId15"/>
    <p:sldId id="482" r:id="rId16"/>
    <p:sldId id="483" r:id="rId17"/>
    <p:sldId id="484" r:id="rId18"/>
    <p:sldId id="485" r:id="rId19"/>
    <p:sldId id="486" r:id="rId20"/>
    <p:sldId id="487" r:id="rId21"/>
    <p:sldId id="415" r:id="rId22"/>
    <p:sldId id="416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256"/>
          </p14:sldIdLst>
        </p14:section>
        <p14:section name="Abschnitt ohne Titel" id="{829043A9-710D-4005-AA1E-42AE4A314CFE}">
          <p14:sldIdLst>
            <p14:sldId id="453"/>
            <p14:sldId id="472"/>
            <p14:sldId id="473"/>
            <p14:sldId id="474"/>
            <p14:sldId id="488"/>
            <p14:sldId id="475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15"/>
            <p14:sldId id="4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125" autoAdjust="0"/>
  </p:normalViewPr>
  <p:slideViewPr>
    <p:cSldViewPr snapToGrid="0">
      <p:cViewPr varScale="1">
        <p:scale>
          <a:sx n="112" d="100"/>
          <a:sy n="112" d="100"/>
        </p:scale>
        <p:origin x="125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03.07.2026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03.07.2026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03.07.2026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03.07.2026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03.07.2026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03.07.2026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03.07.2026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982A916-2C9B-CD11-DEAE-5979D008CB79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AB854BC-D40D-6D70-FE43-45F6EBDB5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3899AAC-A358-6680-243C-6258ADDA5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4281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Vorläufiger Rechtsschutz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Begehren des Ast. und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123 I VwGO, außer § 123 V VwGO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von § 80 V VwGO / § 80a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1.		Vorliegen eines VA i.S.v. § 35 VwVfG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2.		Begehren durch Suspendierung / sofortige Vollziehung erreichbar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Falls § 80 V VwGO / § 80a VwGO (-), dann § 123 I VwGO (+)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40F56ED-6ACC-49C4-AF96-AB7FD05771AC}"/>
              </a:ext>
            </a:extLst>
          </p:cNvPr>
          <p:cNvCxnSpPr>
            <a:cxnSpLocks/>
          </p:cNvCxnSpPr>
          <p:nvPr/>
        </p:nvCxnSpPr>
        <p:spPr>
          <a:xfrm flipH="1">
            <a:off x="2496000" y="44738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1A6B9E7-253D-4BD3-806B-8972D64B63E8}"/>
              </a:ext>
            </a:extLst>
          </p:cNvPr>
          <p:cNvCxnSpPr>
            <a:cxnSpLocks/>
          </p:cNvCxnSpPr>
          <p:nvPr/>
        </p:nvCxnSpPr>
        <p:spPr>
          <a:xfrm>
            <a:off x="6082784" y="44738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F281273B-B9BD-4E06-97C9-DBCB2321B235}"/>
              </a:ext>
            </a:extLst>
          </p:cNvPr>
          <p:cNvSpPr txBox="1"/>
          <p:nvPr/>
        </p:nvSpPr>
        <p:spPr>
          <a:xfrm>
            <a:off x="1056640" y="4678532"/>
            <a:ext cx="4815841" cy="21128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S. 1: Sicherungsanordnung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gerichtet auf Erhaltung des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(Unterlassen)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5500AA4-2A56-4E6D-AC59-6ED4F797C436}"/>
              </a:ext>
            </a:extLst>
          </p:cNvPr>
          <p:cNvSpPr txBox="1"/>
          <p:nvPr/>
        </p:nvSpPr>
        <p:spPr>
          <a:xfrm>
            <a:off x="6319519" y="4678532"/>
            <a:ext cx="4815841" cy="21128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2: Regelungsanordnung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gerichtet auf Erweiterung des 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(positive Leistung 	oder Feststellung)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0F9999B-0B98-D910-0FEE-E49E1FE42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60D0863-930A-CA17-2A6B-84FB141C3513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45383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Übersicht: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§ 80 V VwGO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C2539ED-3531-4F59-8C21-F9A4A2EA1734}"/>
              </a:ext>
            </a:extLst>
          </p:cNvPr>
          <p:cNvCxnSpPr>
            <a:cxnSpLocks/>
          </p:cNvCxnSpPr>
          <p:nvPr/>
        </p:nvCxnSpPr>
        <p:spPr>
          <a:xfrm flipH="1">
            <a:off x="1775999" y="121490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57467A5-8FC1-4056-A253-85AE2D7F6A5A}"/>
              </a:ext>
            </a:extLst>
          </p:cNvPr>
          <p:cNvCxnSpPr>
            <a:cxnSpLocks/>
          </p:cNvCxnSpPr>
          <p:nvPr/>
        </p:nvCxnSpPr>
        <p:spPr>
          <a:xfrm>
            <a:off x="6096000" y="121490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AD57207E-375B-47BD-A8A1-AE0F89B9D327}"/>
              </a:ext>
            </a:extLst>
          </p:cNvPr>
          <p:cNvCxnSpPr>
            <a:cxnSpLocks/>
          </p:cNvCxnSpPr>
          <p:nvPr/>
        </p:nvCxnSpPr>
        <p:spPr>
          <a:xfrm>
            <a:off x="6096000" y="121490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5BA3-EE4C-46F6-A466-BFAAFEABC6EA}"/>
              </a:ext>
            </a:extLst>
          </p:cNvPr>
          <p:cNvSpPr txBox="1"/>
          <p:nvPr/>
        </p:nvSpPr>
        <p:spPr>
          <a:xfrm>
            <a:off x="444813" y="1571349"/>
            <a:ext cx="3685753" cy="5150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80 V 1 VwGO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Alt.: Anordnung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 bei	§ 80 II 1 Nr. 1-3a VwGO 	(VA ist kraft Gesetzes 	sofort vollziehbar)</a:t>
            </a:r>
          </a:p>
          <a:p>
            <a:pPr defTabSz="360000"/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Alt.: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Wiederherstel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 § 80 II 1 Nr. 4 	VwGO (Anordnung der 	sofortigen Vollziehung 	durch die Behörde)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Form: § 80 III VwGO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A316603-9E5B-4D41-AA2E-2DCC8921360B}"/>
              </a:ext>
            </a:extLst>
          </p:cNvPr>
          <p:cNvSpPr txBox="1"/>
          <p:nvPr/>
        </p:nvSpPr>
        <p:spPr>
          <a:xfrm>
            <a:off x="8318383" y="1571347"/>
            <a:ext cx="3587109" cy="5150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80 V 3 VwGO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VFBA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 vorläufigen 	Rechtsschutz als 	„Annexantrag“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(lebt von Zulässigkeit 	des § 80 V 1 VwGO)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3289F24-10EA-4155-8F1F-D46B568B2054}"/>
              </a:ext>
            </a:extLst>
          </p:cNvPr>
          <p:cNvSpPr txBox="1"/>
          <p:nvPr/>
        </p:nvSpPr>
        <p:spPr>
          <a:xfrm>
            <a:off x="4465469" y="1571349"/>
            <a:ext cx="3249220" cy="5150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80 V 1 VwGO analog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Feststellung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	nach § 80 I VwGO 	bestehenden auf-	schieb. Wirkung, 	sofern die Behörde 	diese (konkludent) 	bestreitet (sog. „fak-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tischer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Vollzug“)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5EF814-2EED-477D-9D1A-98979E775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88DCE14-93BF-137F-CC9F-B07EDEC35A2E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371100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Gesetzl. Wertung: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Interesse an der sofortigen Vollziehung: § 80 II 1 VwGO 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C2539ED-3531-4F59-8C21-F9A4A2EA1734}"/>
              </a:ext>
            </a:extLst>
          </p:cNvPr>
          <p:cNvCxnSpPr>
            <a:cxnSpLocks/>
          </p:cNvCxnSpPr>
          <p:nvPr/>
        </p:nvCxnSpPr>
        <p:spPr>
          <a:xfrm flipH="1">
            <a:off x="2135999" y="1214906"/>
            <a:ext cx="396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57467A5-8FC1-4056-A253-85AE2D7F6A5A}"/>
              </a:ext>
            </a:extLst>
          </p:cNvPr>
          <p:cNvCxnSpPr>
            <a:cxnSpLocks/>
          </p:cNvCxnSpPr>
          <p:nvPr/>
        </p:nvCxnSpPr>
        <p:spPr>
          <a:xfrm>
            <a:off x="6096000" y="1214906"/>
            <a:ext cx="396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AD57207E-375B-47BD-A8A1-AE0F89B9D327}"/>
              </a:ext>
            </a:extLst>
          </p:cNvPr>
          <p:cNvCxnSpPr>
            <a:cxnSpLocks/>
          </p:cNvCxnSpPr>
          <p:nvPr/>
        </p:nvCxnSpPr>
        <p:spPr>
          <a:xfrm>
            <a:off x="6096000" y="121490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5BA3-EE4C-46F6-A466-BFAAFEABC6EA}"/>
              </a:ext>
            </a:extLst>
          </p:cNvPr>
          <p:cNvSpPr txBox="1"/>
          <p:nvPr/>
        </p:nvSpPr>
        <p:spPr>
          <a:xfrm>
            <a:off x="444813" y="1571349"/>
            <a:ext cx="3603402" cy="5150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2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1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Abgaben: Steuern, 	Gebühren, Beiträge, 	Sonderabgaben</a:t>
            </a:r>
          </a:p>
          <a:p>
            <a:pPr defTabSz="360000"/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Kosten: Gebühren 	und Auslagen nach 	feststehenden Sätzen 	im Verwaltungs- / 	Widerspruchsverfahren 	(nicht Kosten einer 	Ersatzvornahme bzw. 	einer unmittelbaren 	Ausführung)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A316603-9E5B-4D41-AA2E-2DCC8921360B}"/>
              </a:ext>
            </a:extLst>
          </p:cNvPr>
          <p:cNvSpPr txBox="1"/>
          <p:nvPr/>
        </p:nvSpPr>
        <p:spPr>
          <a:xfrm>
            <a:off x="8318383" y="1571347"/>
            <a:ext cx="3587109" cy="5150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3 (und Nr. 3a)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durch Bundesgesetz 	oder für Landesrecht 	durch Landesgesetz 	vorgeschriebene Fälle, 	z.B.: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	§ 212a BauGB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	§ 126 IV BBG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(§ 54 IV BeamtStG)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	§ 63 I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JustGBln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(§ 16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VwVGBbg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	§ 63 BImSchG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3289F24-10EA-4155-8F1F-D46B568B2054}"/>
              </a:ext>
            </a:extLst>
          </p:cNvPr>
          <p:cNvSpPr txBox="1"/>
          <p:nvPr/>
        </p:nvSpPr>
        <p:spPr>
          <a:xfrm>
            <a:off x="4350058" y="1571349"/>
            <a:ext cx="3585093" cy="5150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2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unaufschiebbare 	Anordnungen und 	Maßnahmen von 	Polizeivollzugsbeamten</a:t>
            </a:r>
          </a:p>
          <a:p>
            <a:pPr defTabSz="360000"/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analog bei Verkehrs-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(§§ 39 ff StVO)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339B02-3E96-65F6-7B57-16648007C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48545" y="1"/>
            <a:ext cx="1543454" cy="78516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823E5CB-0E9E-5F9A-672C-EB425E739839}"/>
              </a:ext>
            </a:extLst>
          </p:cNvPr>
          <p:cNvSpPr/>
          <p:nvPr/>
        </p:nvSpPr>
        <p:spPr>
          <a:xfrm>
            <a:off x="1" y="102357"/>
            <a:ext cx="2237362" cy="60452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301390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Übersicht: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§ 80a VwGO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C2539ED-3531-4F59-8C21-F9A4A2EA1734}"/>
              </a:ext>
            </a:extLst>
          </p:cNvPr>
          <p:cNvCxnSpPr>
            <a:cxnSpLocks/>
          </p:cNvCxnSpPr>
          <p:nvPr/>
        </p:nvCxnSpPr>
        <p:spPr>
          <a:xfrm flipH="1">
            <a:off x="3215991" y="1214906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57467A5-8FC1-4056-A253-85AE2D7F6A5A}"/>
              </a:ext>
            </a:extLst>
          </p:cNvPr>
          <p:cNvCxnSpPr>
            <a:cxnSpLocks/>
          </p:cNvCxnSpPr>
          <p:nvPr/>
        </p:nvCxnSpPr>
        <p:spPr>
          <a:xfrm>
            <a:off x="6096000" y="1214906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5BA3-EE4C-46F6-A466-BFAAFEABC6EA}"/>
              </a:ext>
            </a:extLst>
          </p:cNvPr>
          <p:cNvSpPr txBox="1"/>
          <p:nvPr/>
        </p:nvSpPr>
        <p:spPr>
          <a:xfrm>
            <a:off x="1056444" y="1571348"/>
            <a:ext cx="4450657" cy="23110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Abs. 1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VA begünstigt Adressaten, 	belastet Dritten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(Baugenehmigung)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A316603-9E5B-4D41-AA2E-2DCC8921360B}"/>
              </a:ext>
            </a:extLst>
          </p:cNvPr>
          <p:cNvSpPr txBox="1"/>
          <p:nvPr/>
        </p:nvSpPr>
        <p:spPr>
          <a:xfrm>
            <a:off x="6684886" y="1571347"/>
            <a:ext cx="4450657" cy="2311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Abs. 2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VA belastet Adressaten, 	begünstigt Dritten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(Abrissverfügung)</a:t>
            </a: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78C6F2DB-D631-4D95-8475-86B33F29E4AA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01532" y="-943472"/>
            <a:ext cx="388919" cy="10040645"/>
          </a:xfrm>
          <a:prstGeom prst="rightBrace">
            <a:avLst>
              <a:gd name="adj1" fmla="val 155735"/>
              <a:gd name="adj2" fmla="val 50124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2A3C2F7-E84A-4C4F-BD56-7779179E3DCD}"/>
              </a:ext>
            </a:extLst>
          </p:cNvPr>
          <p:cNvSpPr txBox="1"/>
          <p:nvPr/>
        </p:nvSpPr>
        <p:spPr>
          <a:xfrm>
            <a:off x="1056444" y="4403324"/>
            <a:ext cx="10079096" cy="22474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Abs. 3: VG-Verfahren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Satz 1: Verweis auf § 80a I, 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Satz 2: Verweis auf § 80 V bis VIII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(insbes. § 80 V 3 VwGO anwendbar: VFBA im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▲)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736495-62A9-7038-02C3-3864650D3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A4961E8-E12D-EF13-B0C6-C6B6E70D2627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284254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-1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17 – Vorläufige Entziehung der Fahrererlaubnis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6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Einfahrt verboten mit einfarbiger Füllung">
            <a:extLst>
              <a:ext uri="{FF2B5EF4-FFF2-40B4-BE49-F238E27FC236}">
                <a16:creationId xmlns:a16="http://schemas.microsoft.com/office/drawing/2014/main" id="{E4ED2C0C-27C4-535F-D637-2F05E7EE1F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799" y="50275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45615" y="518775"/>
            <a:ext cx="11700769" cy="509635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17: Vorläufige Entziehung der Fahrerlaubnis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3213716" y="1537793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4" y="1242875"/>
            <a:ext cx="3053911" cy="5898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Antragsteller F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6809173" y="1242869"/>
            <a:ext cx="5018843" cy="589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(Straßenverkehrsbehörde)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3213715" y="2245359"/>
            <a:ext cx="5018837" cy="22420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	Entziehung der Fahrerlaubnis</a:t>
            </a:r>
          </a:p>
          <a:p>
            <a:pPr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(AO der sofortigen Vollziehung)</a:t>
            </a:r>
          </a:p>
          <a:p>
            <a:pPr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Abgabe des Führerscheins</a:t>
            </a:r>
          </a:p>
          <a:p>
            <a:pPr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Widerspruch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unbeschieden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382393" y="1989776"/>
            <a:ext cx="0" cy="270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63984" y="4782336"/>
            <a:ext cx="11368967" cy="5898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VG: „sofortige Rückgabe meines Führerscheins“</a:t>
            </a:r>
            <a:endParaRPr kumimoji="0" lang="de-DE" sz="2400" b="1" i="0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EE7F18-1E88-13CA-4B82-6C26613F8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5677" y="1"/>
            <a:ext cx="2036322" cy="103588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F4AE1F2-4FEA-3860-965F-FA530498BE5F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87478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17: Vorläufige Entziehung der Fahrerlaubnis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= einseitige Berechtigung oder Verpflichtung eines Hoheitsträgers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 I StVG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I.Ü.: typisch hoheitliche Handlungsform („Subordinationstheorie“)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Entziehung der Fahrerlaubnis als VA (§ 35 VwVfG) 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80 V 1 VwGO / § 80a III 2 VwGO / § 123 II 1 VwGO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Gericht der Hauptsache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 (analog)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 (Ast.)  / 	Land (Rechtsträger als Ag.)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56D15B-2098-90A5-F9D8-64F40CA26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378E916-984B-678C-2846-7BAD9E34DBAC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40053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Begehren des Ast. und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123 I VwGO, außer § 123 V VwGO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80 V 1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Auslegung des Begehrens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ohne Suspendierung der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Fahrerlaubnisentzie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keine Rückgabe des Führerscheins (Duldungspflicht für Besitzverlust)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80 V 1, 2. Alt.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Wiederherstellung der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hat Widerspruch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 (Suspensiveffekt, § 80 I 1 VwGO), 			d.h. er hemmt die Vollziehbarkeit des VA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i.S.e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umfassenden Verwirklichungs-			verbots, auch bei rechtsgestaltenden (hier: Fahrerlaubnisentziehung) und 					feststellenden VA, vgl.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80 I 2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aber Anordnung der sofortigen Vollziehung durch die Behörde ist erfolgt 					(§ 80 II 1 Nr. 4 VwGO), so dass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 entfällt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BBE724-D789-72A0-4954-4643F7388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17443" y="1"/>
            <a:ext cx="1574556" cy="80098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F5606E6-632D-24DB-0D00-B6D43F6BDF91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7165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322555" y="731238"/>
            <a:ext cx="11869445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80 V 3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Rückgabe des Führerscheins als möglicher VFBA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Vollziehung des VA: jede Realisierung des VA-Tenors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Abgabe des Führerscheins ist unmittelbare gesetzliche Folge der Fahrer-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laubnisentziehung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(vgl. § 3 II StVG)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Obj. Antragshäufung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44 VwGO analog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derselbe Antragsgegner, Zusammenhang, dasselbe Gericht zuständig 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„gleichzeitig entscheidungsreif“ bei Stufenverhältnis?</a:t>
            </a:r>
          </a:p>
          <a:p>
            <a:pPr algn="just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Spezieller § 80 V 3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„Annexantrag“ (lebt von der Zulässigkeit des § 80 V 1 VwGO)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165B72-BF3F-2287-64C1-A39FF8631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41935" y="1"/>
            <a:ext cx="1850064" cy="94113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5DD3C48-56F0-A76E-CA19-494B86356769}"/>
              </a:ext>
            </a:extLst>
          </p:cNvPr>
          <p:cNvSpPr/>
          <p:nvPr/>
        </p:nvSpPr>
        <p:spPr>
          <a:xfrm>
            <a:off x="0" y="102357"/>
            <a:ext cx="2169993" cy="60732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8165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360473" y="1075334"/>
            <a:ext cx="1169189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 = Antragsbefugnis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42 II VwGO analog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Möglichkeit subjektiver Rechtsverletzung aus Sonderbeziehung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(Fahrerlaubnis als begünstigender VA)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VI.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Rechtsschutzbedürfnis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Vorheriger Antrag an die Behörde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unnötig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nötig nur bei § 80 VI, II 1 Nr. 1 VwGO, d.h. bei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Anforderung von 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öffent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lichen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Abgaben und Kosten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Umkehrschluss: in allen übrigen Fällen unnötig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A5F5B9-CA91-F5B8-A6FD-1AC8CA19D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145500B-2E5E-99FE-CD7C-574B75ED71F5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68600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0196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Rechtsbehelf in der Hauptsache nötig? → differenzieren: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vorherige oder gleichzeitige Einlegung eines Widerspruchs ist unnötig, 					sofern dieser noch fristgemäß nachholbar ist (Art. 19 IV 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C265160-28A0-49F5-B9F1-7C31FEDE1991}"/>
              </a:ext>
            </a:extLst>
          </p:cNvPr>
          <p:cNvSpPr txBox="1"/>
          <p:nvPr/>
        </p:nvSpPr>
        <p:spPr>
          <a:xfrm>
            <a:off x="1145218" y="1438183"/>
            <a:ext cx="4727263" cy="601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unnötig (§ 80 V 2 VwGO)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C5469E3-400D-4473-BE43-C568671D32F3}"/>
              </a:ext>
            </a:extLst>
          </p:cNvPr>
          <p:cNvSpPr txBox="1"/>
          <p:nvPr/>
        </p:nvSpPr>
        <p:spPr>
          <a:xfrm>
            <a:off x="6319519" y="1438183"/>
            <a:ext cx="4789407" cy="601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Widerspruch nötig?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8685A78-AA99-4685-B490-FB7A10333A04}"/>
              </a:ext>
            </a:extLst>
          </p:cNvPr>
          <p:cNvCxnSpPr>
            <a:cxnSpLocks/>
          </p:cNvCxnSpPr>
          <p:nvPr/>
        </p:nvCxnSpPr>
        <p:spPr>
          <a:xfrm flipH="1">
            <a:off x="2496000" y="1232326"/>
            <a:ext cx="576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B128CE3-3D75-49C5-8476-7BCE57904614}"/>
              </a:ext>
            </a:extLst>
          </p:cNvPr>
          <p:cNvCxnSpPr>
            <a:cxnSpLocks/>
          </p:cNvCxnSpPr>
          <p:nvPr/>
        </p:nvCxnSpPr>
        <p:spPr>
          <a:xfrm flipH="1">
            <a:off x="2496000" y="1995281"/>
            <a:ext cx="576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C8EFC21-0E06-43FD-A686-C0BE42EC1D73}"/>
              </a:ext>
            </a:extLst>
          </p:cNvPr>
          <p:cNvCxnSpPr>
            <a:cxnSpLocks/>
          </p:cNvCxnSpPr>
          <p:nvPr/>
        </p:nvCxnSpPr>
        <p:spPr>
          <a:xfrm>
            <a:off x="8246466" y="1995281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1F783E8C-DF91-42AD-A6D1-6FAA5091C098}"/>
              </a:ext>
            </a:extLst>
          </p:cNvPr>
          <p:cNvSpPr txBox="1"/>
          <p:nvPr/>
        </p:nvSpPr>
        <p:spPr>
          <a:xfrm>
            <a:off x="6178858" y="2174553"/>
            <a:ext cx="5566299" cy="27347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(+),	Umkehrschluss zu § 80 V 2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(+),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Selbstkontrolle der Verw. (Art. 		20 III GG) und Entlastung des VG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	sonst fehlt Bezugspunkt der auf-			schieb. Wirkung, vgl. § 80 I VwGO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04ED958-C04A-41CC-883E-15C5B64196C7}"/>
              </a:ext>
            </a:extLst>
          </p:cNvPr>
          <p:cNvSpPr txBox="1"/>
          <p:nvPr/>
        </p:nvSpPr>
        <p:spPr>
          <a:xfrm>
            <a:off x="1145219" y="2174554"/>
            <a:ext cx="4727263" cy="27347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(–),	„erst-recht-Schluss“ zu 					§ 80 V 2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(–),	ansonsten faktische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Verkür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Rechtsbehelfsfrist 			aus §§ 70, 58 II VwGO</a:t>
            </a: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6A30FEE7-5F1A-4715-8E80-BC8F3C0EE2B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250729" y="-211346"/>
            <a:ext cx="388919" cy="10599941"/>
          </a:xfrm>
          <a:prstGeom prst="rightBrace">
            <a:avLst>
              <a:gd name="adj1" fmla="val 155735"/>
              <a:gd name="adj2" fmla="val 50124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D1A61826-909A-4007-AAA2-E60A9D5DC68B}"/>
              </a:ext>
            </a:extLst>
          </p:cNvPr>
          <p:cNvCxnSpPr>
            <a:cxnSpLocks/>
          </p:cNvCxnSpPr>
          <p:nvPr/>
        </p:nvCxnSpPr>
        <p:spPr>
          <a:xfrm>
            <a:off x="8256000" y="121490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D8812D1F-4F86-79F6-ACAD-B99405A61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FCF3417F-694E-3A73-0FCC-9BA1E41F1452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79290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50054" y="795346"/>
            <a:ext cx="1169189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Rechtsbehelf in der Hauptsache darf nicht offensichtlich unzulässig sein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keine Verfristung, d.h. §§ 70, 74, 58 II VwGO (Bestandskraft eines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ableh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nenden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VA), hier: Widerspruch eingelegt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keine Erledigung, d.h. § 43 II VwVfG (Wegfall der Beschwer)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Rechtsbehelf in der Hauptsache hat keine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Fall von § 80 II VwGO (hier: § 80 II 1 Nr. 4 VwGO)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Letzter Prüfungspunkt im RSB kann weggelassen werden, wenn in 						der statthaften Antragsart der Fall von § 80 II VwGO schon benannt 						wurde.]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0340E5D-859E-ED55-F89C-C6BF716F2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36299" y="1"/>
            <a:ext cx="1755700" cy="89313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997517B-A346-44E5-C7AB-6FF9AC2AB798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00961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67809" y="1435002"/>
            <a:ext cx="11656381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soweit		→ Anordnung der sofortigen Vollziehung formell rechtswidrig ist</a:t>
            </a:r>
          </a:p>
          <a:p>
            <a:pPr marL="197100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     						→	bzw. das Aussetzungsinteresse des Ast. das öffentliche 											Interesse an der sofortigen Vollziehung überwiegt</a:t>
            </a:r>
          </a:p>
          <a:p>
            <a:pPr marL="197100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	→ bzw. der VFBA besteht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Prüfungspunkte 1 und 2 können auch getauscht werden.]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DCC14C1-3274-452E-B167-01C6C4517C8B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1428103" y="2229339"/>
            <a:ext cx="496087" cy="1517787"/>
          </a:xfrm>
          <a:prstGeom prst="rightBrace">
            <a:avLst>
              <a:gd name="adj1" fmla="val 0"/>
              <a:gd name="adj2" fmla="val 4960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FAAD512-F3D2-410B-9B11-5C0998D1E1EB}"/>
              </a:ext>
            </a:extLst>
          </p:cNvPr>
          <p:cNvCxnSpPr>
            <a:cxnSpLocks/>
          </p:cNvCxnSpPr>
          <p:nvPr/>
        </p:nvCxnSpPr>
        <p:spPr>
          <a:xfrm flipV="1">
            <a:off x="11930268" y="2988233"/>
            <a:ext cx="0" cy="2232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97416AD-3D3E-470B-89D1-20AD5E421029}"/>
              </a:ext>
            </a:extLst>
          </p:cNvPr>
          <p:cNvCxnSpPr>
            <a:cxnSpLocks/>
          </p:cNvCxnSpPr>
          <p:nvPr/>
        </p:nvCxnSpPr>
        <p:spPr>
          <a:xfrm flipH="1" flipV="1">
            <a:off x="10664190" y="5220232"/>
            <a:ext cx="1260000" cy="1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9C1237F2-0A04-3542-ED09-AFBCA2EDC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60083" y="1"/>
            <a:ext cx="2131916" cy="1084517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C15DAFB-4B2E-55C3-EBD2-A6ABF5AA65F6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406941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Formelle Rechtmäßigkeit der Anordnung der sofortigen Vollziehung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gemäß § 80 II 1 Nr. 4 VwGO die Ausgangs- und Widerspruchsbehörde 					(auch vor / nach Widerspruchserhebung)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Verfahren: Anhörung gemäß § 28 I VwVfG unnötig (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AO der s. V. ≠ VA i.S.v. § 35 VwVfG, da keine (materielle) Regelung, sondern 			nur „prozessuales Annex“ zum VA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läge VA vor, wäre dagegen Widerspruch mit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 zulässig 				(was die AO der s. V. gerade vermeiden will)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28 VwVfG analog (-), keine planwidrige Regelungslücke, da § 80 III VwGO 			abschließend und rechtliches Gehör vor VG genügt (§ 108 II VwGO)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77625A-4742-A0EB-789D-9AB40B97E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83701" y="1"/>
            <a:ext cx="1708297" cy="86902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21BF500-CB08-6B75-C8DC-446DDA05CB15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10188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Form: § 80 III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Wortlaut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schriftliche Begründung des bes.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Interesses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Behörde soll Ausnahmecharakter bewusst werden und Bürger soll 						Erfolgsaussichten eines Rechtsbehelfs abschätzen können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nötig daher: einzelfallbezogene Begründung, d.h. nicht nur formelhaft, all-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gemeingültig und nichtssagend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(z.B. Wiederholung der Norm, Verweis auf 				die Rechtmäßigkeit des VA), wobei im Gefahrenabwehrrecht keine allzu 				hohen Anforderungen gelten (inhaltliche Richtigkeit der Begründung ist egal)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 Verstoß gegen § 80 III VwGO, Folge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(nur) Aufhebung der AO der s. V.,			d.h. die Behörde kann jederzeit die AO der s. V. formgemäß erneut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vorneh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[daher weiterprüfen]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B2AC98B-2725-3791-99CE-8CBF9082A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80BE72E-9DE2-0F54-3995-E0C8142CF8ED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4398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Interessenabwägung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= 	materielle Rechtmäßigkeit der AO der s. V.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eigenständige Interessenabwägung des VG unter Berücksichtigung der 				Erfolgsaussichten der Hauptsache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falls VA bei summarischer Prüfung rechtswidrig, überwiegt das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Ausset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zungsinteresse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des Ast., da kein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Interesse an der sofortigen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Vollzie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rechtswidriger VA bestehen kann (Art. 20 III GG)</a:t>
            </a: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Bei Art. 8 I GG erfolgt wegen der Bedeutung des GR für die FDGO 			und aus Gründen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 (Art. 19 IV GG) - wegen der i.d.R. kurzfristigen Erle-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digung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bleibt nur eine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-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keine nur summarische Prüfung.]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F074DF-9B0D-7FB8-5590-FAC6B8266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37ADEDC-0011-7F2F-9CE6-637E9014A209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40781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384700" y="1279842"/>
            <a:ext cx="11807300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Rechtmäßigkeit des VA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 3 I StVG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formell: Straßenverkehrsbehörde / Anhörung (§ 28 I VwVfG) / § 37 II VwVfG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materiell: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ungeeignet… zum Führen von Kraftfahrzeugen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„hat“ = gebundene Entscheidung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VA rechtmäßig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E99963-32B2-8ACB-2ED6-09C92A998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66A53D9-CA18-4D54-4D43-311972A192A7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317233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Gesetzliche Wertung: aufschiebende Wirkung oder sofort vollziehbar?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keine Wiederherstellung der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569827F-88A7-4826-9F5B-8AE5FEFCBB58}"/>
              </a:ext>
            </a:extLst>
          </p:cNvPr>
          <p:cNvCxnSpPr>
            <a:cxnSpLocks/>
          </p:cNvCxnSpPr>
          <p:nvPr/>
        </p:nvCxnSpPr>
        <p:spPr>
          <a:xfrm flipH="1">
            <a:off x="2856000" y="1163500"/>
            <a:ext cx="324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C3CBCBE-220C-450A-9530-03FA0608F94F}"/>
              </a:ext>
            </a:extLst>
          </p:cNvPr>
          <p:cNvCxnSpPr>
            <a:cxnSpLocks/>
          </p:cNvCxnSpPr>
          <p:nvPr/>
        </p:nvCxnSpPr>
        <p:spPr>
          <a:xfrm>
            <a:off x="6096000" y="1163500"/>
            <a:ext cx="324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BD3B570-C495-4D5A-A526-D146B4A68E8D}"/>
              </a:ext>
            </a:extLst>
          </p:cNvPr>
          <p:cNvSpPr txBox="1"/>
          <p:nvPr/>
        </p:nvSpPr>
        <p:spPr>
          <a:xfrm>
            <a:off x="559294" y="1402673"/>
            <a:ext cx="5313188" cy="5415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§ 80 V 1 VwGO (▪ ─ ▪)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4FBCC2F-3EE1-4E4B-AE9B-C64984CC7E10}"/>
              </a:ext>
            </a:extLst>
          </p:cNvPr>
          <p:cNvSpPr txBox="1"/>
          <p:nvPr/>
        </p:nvSpPr>
        <p:spPr>
          <a:xfrm>
            <a:off x="7641178" y="1402673"/>
            <a:ext cx="4352558" cy="38617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 § 80a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VwGO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▲)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p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rivate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Interessen (z.B.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des 	Nachbarn und des Bauherrn) 	sind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gleichrangig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f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alls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 rechtmäßig, bedarf 	es keiner Prüfung eines bes. 	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Interesses an der s. V.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62854F7-BF8F-4F0A-B0D1-B050F7EFF3EA}"/>
              </a:ext>
            </a:extLst>
          </p:cNvPr>
          <p:cNvSpPr txBox="1"/>
          <p:nvPr/>
        </p:nvSpPr>
        <p:spPr>
          <a:xfrm>
            <a:off x="559294" y="1944212"/>
            <a:ext cx="2190062" cy="33202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80 II 1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1-3a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kraft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de-DE" sz="2400" baseline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baseline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sofort 	vollziehbar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C4B67B7-BFC4-4CE4-B207-54475EBA9989}"/>
              </a:ext>
            </a:extLst>
          </p:cNvPr>
          <p:cNvSpPr txBox="1"/>
          <p:nvPr/>
        </p:nvSpPr>
        <p:spPr>
          <a:xfrm>
            <a:off x="3078052" y="1944212"/>
            <a:ext cx="4234430" cy="33202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80 II 1 Nr.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behördliche AO der s. V. a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 	Ausnahme zu § 80 I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falls VA rechtmäßig, Prüfung 	eines b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es. </a:t>
            </a:r>
            <a:r>
              <a:rPr lang="de-DE" sz="2400" baseline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Interesses an 	der s. V. nötig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7E6FBB3-B72E-4CF3-8CC5-B3094CAA49C2}"/>
              </a:ext>
            </a:extLst>
          </p:cNvPr>
          <p:cNvCxnSpPr>
            <a:cxnSpLocks/>
          </p:cNvCxnSpPr>
          <p:nvPr/>
        </p:nvCxnSpPr>
        <p:spPr>
          <a:xfrm flipH="1">
            <a:off x="1386026" y="1908700"/>
            <a:ext cx="144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BD67FFD2-CCF5-4DB5-BF58-D220377C129C}"/>
              </a:ext>
            </a:extLst>
          </p:cNvPr>
          <p:cNvCxnSpPr>
            <a:cxnSpLocks/>
          </p:cNvCxnSpPr>
          <p:nvPr/>
        </p:nvCxnSpPr>
        <p:spPr>
          <a:xfrm>
            <a:off x="2826026" y="1908700"/>
            <a:ext cx="144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5E729581-7E95-4A68-AA1F-738FAE1BC1D6}"/>
              </a:ext>
            </a:extLst>
          </p:cNvPr>
          <p:cNvCxnSpPr>
            <a:cxnSpLocks/>
          </p:cNvCxnSpPr>
          <p:nvPr/>
        </p:nvCxnSpPr>
        <p:spPr>
          <a:xfrm>
            <a:off x="4262286" y="5264458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4E553F10-5CBF-4CBF-ADCD-08BAB0C471D7}"/>
              </a:ext>
            </a:extLst>
          </p:cNvPr>
          <p:cNvSpPr txBox="1"/>
          <p:nvPr/>
        </p:nvSpPr>
        <p:spPr>
          <a:xfrm>
            <a:off x="1162975" y="5552802"/>
            <a:ext cx="10688714" cy="6260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Ast. ist bes. ungeeignet („Geisterfahrer“), bes.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Interesse an s. V. (+)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55C60A0-07EE-022D-56D6-7DC5FFA16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26995" y="1"/>
            <a:ext cx="1765004" cy="897867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86C87170-6049-F85B-A6D7-76000493E6DF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46374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7832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VFBA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VFBA → Ableitung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(nicht: §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V 3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VwGO, da nur Prozessrecht)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→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jedenfalls: gewohnheitsrechtlich anerkannt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Hoheitlicher Eingriff in ein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 (vergangen durch VA)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ntziehung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Fahrerlaubnis (Sonderbeziehung)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Zurechenbare Folgen dauern an 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Typische Realisierung der vom Staat geschaffenen Gefahrenlage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Besitz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verlust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 Führerschein als unmittelbare Folge (§ 3 II StVG)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BAF0374-E3EA-4BC3-8665-E7D84744CC0F}"/>
              </a:ext>
            </a:extLst>
          </p:cNvPr>
          <p:cNvSpPr txBox="1"/>
          <p:nvPr/>
        </p:nvSpPr>
        <p:spPr>
          <a:xfrm>
            <a:off x="1121407" y="1828801"/>
            <a:ext cx="2944565" cy="559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Nachwirkung von GR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D08E405-C378-4363-A36C-D674BBB7E6E6}"/>
              </a:ext>
            </a:extLst>
          </p:cNvPr>
          <p:cNvSpPr txBox="1"/>
          <p:nvPr/>
        </p:nvSpPr>
        <p:spPr>
          <a:xfrm>
            <a:off x="4651898" y="1828802"/>
            <a:ext cx="3200399" cy="559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1004 BGB analog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4ADD835-A8E3-455C-AA68-EAADB0E5DE46}"/>
              </a:ext>
            </a:extLst>
          </p:cNvPr>
          <p:cNvSpPr txBox="1"/>
          <p:nvPr/>
        </p:nvSpPr>
        <p:spPr>
          <a:xfrm>
            <a:off x="8438223" y="1828802"/>
            <a:ext cx="2915577" cy="559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 (Art. 20 III GG)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8DF52133-301C-4E92-98E7-AB12D22AC187}"/>
              </a:ext>
            </a:extLst>
          </p:cNvPr>
          <p:cNvCxnSpPr>
            <a:cxnSpLocks/>
          </p:cNvCxnSpPr>
          <p:nvPr/>
        </p:nvCxnSpPr>
        <p:spPr>
          <a:xfrm flipH="1">
            <a:off x="1776000" y="1759858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033D652-35C8-4566-89E7-E687BB7E67B0}"/>
              </a:ext>
            </a:extLst>
          </p:cNvPr>
          <p:cNvCxnSpPr>
            <a:cxnSpLocks/>
          </p:cNvCxnSpPr>
          <p:nvPr/>
        </p:nvCxnSpPr>
        <p:spPr>
          <a:xfrm>
            <a:off x="6096000" y="1759858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7695C8A9-5836-437E-B280-23BAAAB260FD}"/>
              </a:ext>
            </a:extLst>
          </p:cNvPr>
          <p:cNvCxnSpPr>
            <a:cxnSpLocks/>
          </p:cNvCxnSpPr>
          <p:nvPr/>
        </p:nvCxnSpPr>
        <p:spPr>
          <a:xfrm>
            <a:off x="6096000" y="1759858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2">
            <a:extLst>
              <a:ext uri="{FF2B5EF4-FFF2-40B4-BE49-F238E27FC236}">
                <a16:creationId xmlns:a16="http://schemas.microsoft.com/office/drawing/2014/main" id="{DF0769B4-E8C7-4533-A5E0-047451F8350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023856" y="-2680019"/>
            <a:ext cx="292246" cy="10274109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A0EE22-4956-8643-76A0-B0B7FE6A9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54CCC66-55D8-2DB1-C120-C79762323EC6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40553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42409" y="703899"/>
            <a:ext cx="1170718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Negativ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Folgen rechtswidrig mangels Duldungspflicht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	wegen Aufhebung der AO der s. V. (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 rechtswidrig mangels einzel-					fallbezogener Begründung i.S.v. § 80 III VwGO, s. oben) hat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Widerspruc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				des Ast.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 (§ 80 I VwGO)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vorläufige Vollzugsfolgenbeseitigung (möglich und zumutbar)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vorläufige Rückgabe des Führerscheins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insoweit begründet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Behörde kann jederzeit die AO der s. V. formgemäß erneut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vorneh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aber dazu keine Angaben im SV]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8809ECA-B7D8-7AAA-B3E7-69C2C3FB7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01879" y="1"/>
            <a:ext cx="2090119" cy="106325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DBD96CE-7356-6ACF-54F2-4408A6353009}"/>
              </a:ext>
            </a:extLst>
          </p:cNvPr>
          <p:cNvSpPr/>
          <p:nvPr/>
        </p:nvSpPr>
        <p:spPr>
          <a:xfrm>
            <a:off x="1" y="102357"/>
            <a:ext cx="2156346" cy="6687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74507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2647</Words>
  <Application>Microsoft Office PowerPoint</Application>
  <PresentationFormat>Breitbild</PresentationFormat>
  <Paragraphs>290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12</vt:lpstr>
      <vt:lpstr>PowerPoint-Präsentation</vt:lpstr>
      <vt:lpstr>PowerPoint-Präsentation</vt:lpstr>
      <vt:lpstr>PowerPoint-Präsentation</vt:lpstr>
      <vt:lpstr>PowerPoint-Präsentation</vt:lpstr>
      <vt:lpstr>Verwaltungsrecht AT  FALL 17 – Vorläufige Entziehung der Fahrererlaubnis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869</cp:revision>
  <cp:lastPrinted>2020-03-23T18:57:22Z</cp:lastPrinted>
  <dcterms:created xsi:type="dcterms:W3CDTF">2020-03-20T12:42:26Z</dcterms:created>
  <dcterms:modified xsi:type="dcterms:W3CDTF">2026-07-03T07:41:09Z</dcterms:modified>
</cp:coreProperties>
</file>