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5"/>
  </p:notesMasterIdLst>
  <p:sldIdLst>
    <p:sldId id="500" r:id="rId3"/>
    <p:sldId id="557" r:id="rId4"/>
    <p:sldId id="559" r:id="rId5"/>
    <p:sldId id="540" r:id="rId6"/>
    <p:sldId id="560" r:id="rId7"/>
    <p:sldId id="561" r:id="rId8"/>
    <p:sldId id="562" r:id="rId9"/>
    <p:sldId id="563" r:id="rId10"/>
    <p:sldId id="570" r:id="rId11"/>
    <p:sldId id="571" r:id="rId12"/>
    <p:sldId id="572" r:id="rId13"/>
    <p:sldId id="573" r:id="rId14"/>
    <p:sldId id="485" r:id="rId15"/>
    <p:sldId id="574" r:id="rId16"/>
    <p:sldId id="575" r:id="rId17"/>
    <p:sldId id="576" r:id="rId18"/>
    <p:sldId id="577" r:id="rId19"/>
    <p:sldId id="579" r:id="rId20"/>
    <p:sldId id="578" r:id="rId21"/>
    <p:sldId id="313" r:id="rId22"/>
    <p:sldId id="580" r:id="rId23"/>
    <p:sldId id="581" r:id="rId24"/>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9EFE17A2-1C6D-4BAC-89BB-45BAE9360C60}">
          <p14:sldIdLst>
            <p14:sldId id="500"/>
          </p14:sldIdLst>
        </p14:section>
        <p14:section name="Abschnitt ohne Titel" id="{829043A9-710D-4005-AA1E-42AE4A314CFE}">
          <p14:sldIdLst>
            <p14:sldId id="557"/>
            <p14:sldId id="559"/>
            <p14:sldId id="540"/>
            <p14:sldId id="560"/>
            <p14:sldId id="561"/>
            <p14:sldId id="562"/>
            <p14:sldId id="563"/>
            <p14:sldId id="570"/>
            <p14:sldId id="571"/>
            <p14:sldId id="572"/>
            <p14:sldId id="573"/>
            <p14:sldId id="485"/>
            <p14:sldId id="574"/>
            <p14:sldId id="575"/>
            <p14:sldId id="576"/>
            <p14:sldId id="577"/>
            <p14:sldId id="579"/>
            <p14:sldId id="578"/>
            <p14:sldId id="313"/>
            <p14:sldId id="580"/>
            <p14:sldId id="581"/>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439883-F30A-4141-A4F4-C9ABB442B2CB}" v="4" dt="2026-09-03T06:52:41.5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343" autoAdjust="0"/>
    <p:restoredTop sz="94125" autoAdjust="0"/>
  </p:normalViewPr>
  <p:slideViewPr>
    <p:cSldViewPr snapToGrid="0">
      <p:cViewPr varScale="1">
        <p:scale>
          <a:sx n="140" d="100"/>
          <a:sy n="140" d="100"/>
        </p:scale>
        <p:origin x="354" y="12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a Panten" userId="4837875be9110987" providerId="LiveId" clId="{64205E3A-E4CC-4CCE-AE71-0DBE2D499113}"/>
    <pc:docChg chg="custSel addSld delSld modSld modSection">
      <pc:chgData name="Jana Panten" userId="4837875be9110987" providerId="LiveId" clId="{64205E3A-E4CC-4CCE-AE71-0DBE2D499113}" dt="2026-09-03T06:55:30.007" v="73" actId="14100"/>
      <pc:docMkLst>
        <pc:docMk/>
      </pc:docMkLst>
      <pc:sldChg chg="del">
        <pc:chgData name="Jana Panten" userId="4837875be9110987" providerId="LiveId" clId="{64205E3A-E4CC-4CCE-AE71-0DBE2D499113}" dt="2026-09-03T06:46:39.228" v="1" actId="47"/>
        <pc:sldMkLst>
          <pc:docMk/>
          <pc:sldMk cId="3142399047" sldId="256"/>
        </pc:sldMkLst>
      </pc:sldChg>
      <pc:sldChg chg="addSp modSp mod">
        <pc:chgData name="Jana Panten" userId="4837875be9110987" providerId="LiveId" clId="{64205E3A-E4CC-4CCE-AE71-0DBE2D499113}" dt="2026-09-03T06:55:11.475" v="68" actId="22"/>
        <pc:sldMkLst>
          <pc:docMk/>
          <pc:sldMk cId="436478614" sldId="313"/>
        </pc:sldMkLst>
        <pc:spChg chg="add">
          <ac:chgData name="Jana Panten" userId="4837875be9110987" providerId="LiveId" clId="{64205E3A-E4CC-4CCE-AE71-0DBE2D499113}" dt="2026-09-03T06:55:11.475" v="68" actId="22"/>
          <ac:spMkLst>
            <pc:docMk/>
            <pc:sldMk cId="436478614" sldId="313"/>
            <ac:spMk id="11" creationId="{3931F351-8DBA-3CB9-2CD2-E570D95177BB}"/>
          </ac:spMkLst>
        </pc:spChg>
        <pc:picChg chg="add mod">
          <ac:chgData name="Jana Panten" userId="4837875be9110987" providerId="LiveId" clId="{64205E3A-E4CC-4CCE-AE71-0DBE2D499113}" dt="2026-09-03T06:48:03.481" v="24" actId="14100"/>
          <ac:picMkLst>
            <pc:docMk/>
            <pc:sldMk cId="436478614" sldId="313"/>
            <ac:picMk id="5" creationId="{42F77EF4-2B98-4B33-EB0C-C4EA3241D1C8}"/>
          </ac:picMkLst>
        </pc:picChg>
      </pc:sldChg>
      <pc:sldChg chg="addSp modSp mod">
        <pc:chgData name="Jana Panten" userId="4837875be9110987" providerId="LiveId" clId="{64205E3A-E4CC-4CCE-AE71-0DBE2D499113}" dt="2026-09-03T06:54:31.530" v="57" actId="14100"/>
        <pc:sldMkLst>
          <pc:docMk/>
          <pc:sldMk cId="1407817936" sldId="485"/>
        </pc:sldMkLst>
        <pc:spChg chg="add mod">
          <ac:chgData name="Jana Panten" userId="4837875be9110987" providerId="LiveId" clId="{64205E3A-E4CC-4CCE-AE71-0DBE2D499113}" dt="2026-09-03T06:54:31.530" v="57" actId="14100"/>
          <ac:spMkLst>
            <pc:docMk/>
            <pc:sldMk cId="1407817936" sldId="485"/>
            <ac:spMk id="8" creationId="{F72E10E4-5DC9-5BEC-DFBD-061283B534B6}"/>
          </ac:spMkLst>
        </pc:spChg>
        <pc:picChg chg="add">
          <ac:chgData name="Jana Panten" userId="4837875be9110987" providerId="LiveId" clId="{64205E3A-E4CC-4CCE-AE71-0DBE2D499113}" dt="2026-09-03T06:47:29.421" v="15" actId="22"/>
          <ac:picMkLst>
            <pc:docMk/>
            <pc:sldMk cId="1407817936" sldId="485"/>
            <ac:picMk id="5" creationId="{3D709E9F-453A-E588-E6F5-21D8E5EB38D0}"/>
          </ac:picMkLst>
        </pc:picChg>
      </pc:sldChg>
      <pc:sldChg chg="modSp add mod">
        <pc:chgData name="Jana Panten" userId="4837875be9110987" providerId="LiveId" clId="{64205E3A-E4CC-4CCE-AE71-0DBE2D499113}" dt="2026-09-03T06:46:43.019" v="3" actId="20577"/>
        <pc:sldMkLst>
          <pc:docMk/>
          <pc:sldMk cId="551010606" sldId="500"/>
        </pc:sldMkLst>
        <pc:spChg chg="mod">
          <ac:chgData name="Jana Panten" userId="4837875be9110987" providerId="LiveId" clId="{64205E3A-E4CC-4CCE-AE71-0DBE2D499113}" dt="2026-09-03T06:46:43.019" v="3" actId="20577"/>
          <ac:spMkLst>
            <pc:docMk/>
            <pc:sldMk cId="551010606" sldId="500"/>
            <ac:spMk id="2" creationId="{1AFCD795-5B8F-4ABE-9B00-772280028334}"/>
          </ac:spMkLst>
        </pc:spChg>
      </pc:sldChg>
      <pc:sldChg chg="addSp delSp modSp add mod">
        <pc:chgData name="Jana Panten" userId="4837875be9110987" providerId="LiveId" clId="{64205E3A-E4CC-4CCE-AE71-0DBE2D499113}" dt="2026-09-03T06:53:01.872" v="39" actId="207"/>
        <pc:sldMkLst>
          <pc:docMk/>
          <pc:sldMk cId="2645477201" sldId="540"/>
        </pc:sldMkLst>
        <pc:spChg chg="mod">
          <ac:chgData name="Jana Panten" userId="4837875be9110987" providerId="LiveId" clId="{64205E3A-E4CC-4CCE-AE71-0DBE2D499113}" dt="2026-09-03T06:49:33.982" v="35" actId="108"/>
          <ac:spMkLst>
            <pc:docMk/>
            <pc:sldMk cId="2645477201" sldId="540"/>
            <ac:spMk id="2" creationId="{F8E57DCD-669F-6A6F-A8DA-F3A05A182D50}"/>
          </ac:spMkLst>
        </pc:spChg>
        <pc:picChg chg="del">
          <ac:chgData name="Jana Panten" userId="4837875be9110987" providerId="LiveId" clId="{64205E3A-E4CC-4CCE-AE71-0DBE2D499113}" dt="2026-09-03T06:49:39.470" v="36" actId="478"/>
          <ac:picMkLst>
            <pc:docMk/>
            <pc:sldMk cId="2645477201" sldId="540"/>
            <ac:picMk id="7" creationId="{E49A98DA-98D1-FFFC-A7CC-BCECD2BFB472}"/>
          </ac:picMkLst>
        </pc:picChg>
        <pc:picChg chg="add mod">
          <ac:chgData name="Jana Panten" userId="4837875be9110987" providerId="LiveId" clId="{64205E3A-E4CC-4CCE-AE71-0DBE2D499113}" dt="2026-09-03T06:53:01.872" v="39" actId="207"/>
          <ac:picMkLst>
            <pc:docMk/>
            <pc:sldMk cId="2645477201" sldId="540"/>
            <ac:picMk id="8" creationId="{EB21BD14-7EF3-5158-DBFB-5BB89AE62CF9}"/>
          </ac:picMkLst>
        </pc:picChg>
      </pc:sldChg>
      <pc:sldChg chg="addSp modSp mod">
        <pc:chgData name="Jana Panten" userId="4837875be9110987" providerId="LiveId" clId="{64205E3A-E4CC-4CCE-AE71-0DBE2D499113}" dt="2026-09-03T06:48:34.022" v="29" actId="20577"/>
        <pc:sldMkLst>
          <pc:docMk/>
          <pc:sldMk cId="1809213248" sldId="557"/>
        </pc:sldMkLst>
        <pc:spChg chg="add mod">
          <ac:chgData name="Jana Panten" userId="4837875be9110987" providerId="LiveId" clId="{64205E3A-E4CC-4CCE-AE71-0DBE2D499113}" dt="2026-09-03T06:48:34.022" v="29" actId="20577"/>
          <ac:spMkLst>
            <pc:docMk/>
            <pc:sldMk cId="1809213248" sldId="557"/>
            <ac:spMk id="7" creationId="{A33637BE-05D2-1595-2D80-753C4E4BC2A9}"/>
          </ac:spMkLst>
        </pc:spChg>
        <pc:picChg chg="add mod">
          <ac:chgData name="Jana Panten" userId="4837875be9110987" providerId="LiveId" clId="{64205E3A-E4CC-4CCE-AE71-0DBE2D499113}" dt="2026-09-03T06:46:59.710" v="5" actId="14100"/>
          <ac:picMkLst>
            <pc:docMk/>
            <pc:sldMk cId="1809213248" sldId="557"/>
            <ac:picMk id="5" creationId="{3A6DECA1-A629-D2EE-4879-EDB1218C95B5}"/>
          </ac:picMkLst>
        </pc:picChg>
      </pc:sldChg>
      <pc:sldChg chg="addSp mod">
        <pc:chgData name="Jana Panten" userId="4837875be9110987" providerId="LiveId" clId="{64205E3A-E4CC-4CCE-AE71-0DBE2D499113}" dt="2026-09-03T06:48:45.256" v="30" actId="22"/>
        <pc:sldMkLst>
          <pc:docMk/>
          <pc:sldMk cId="3539795646" sldId="559"/>
        </pc:sldMkLst>
        <pc:spChg chg="add">
          <ac:chgData name="Jana Panten" userId="4837875be9110987" providerId="LiveId" clId="{64205E3A-E4CC-4CCE-AE71-0DBE2D499113}" dt="2026-09-03T06:48:45.256" v="30" actId="22"/>
          <ac:spMkLst>
            <pc:docMk/>
            <pc:sldMk cId="3539795646" sldId="559"/>
            <ac:spMk id="7" creationId="{13E77349-5CEF-C6DF-20F2-A478DEA1C7D0}"/>
          </ac:spMkLst>
        </pc:spChg>
        <pc:picChg chg="add">
          <ac:chgData name="Jana Panten" userId="4837875be9110987" providerId="LiveId" clId="{64205E3A-E4CC-4CCE-AE71-0DBE2D499113}" dt="2026-09-03T06:47:03.280" v="6" actId="22"/>
          <ac:picMkLst>
            <pc:docMk/>
            <pc:sldMk cId="3539795646" sldId="559"/>
            <ac:picMk id="5" creationId="{3E16DDCA-F7C8-5662-B68F-D5104681F662}"/>
          </ac:picMkLst>
        </pc:picChg>
      </pc:sldChg>
      <pc:sldChg chg="addSp modSp mod">
        <pc:chgData name="Jana Panten" userId="4837875be9110987" providerId="LiveId" clId="{64205E3A-E4CC-4CCE-AE71-0DBE2D499113}" dt="2026-09-03T06:53:27.897" v="42" actId="20577"/>
        <pc:sldMkLst>
          <pc:docMk/>
          <pc:sldMk cId="3544987767" sldId="560"/>
        </pc:sldMkLst>
        <pc:spChg chg="add mod">
          <ac:chgData name="Jana Panten" userId="4837875be9110987" providerId="LiveId" clId="{64205E3A-E4CC-4CCE-AE71-0DBE2D499113}" dt="2026-09-03T06:53:27.897" v="42" actId="20577"/>
          <ac:spMkLst>
            <pc:docMk/>
            <pc:sldMk cId="3544987767" sldId="560"/>
            <ac:spMk id="7" creationId="{4E62F252-CA44-76FA-984C-9D34F77EF1C8}"/>
          </ac:spMkLst>
        </pc:spChg>
        <pc:picChg chg="add">
          <ac:chgData name="Jana Panten" userId="4837875be9110987" providerId="LiveId" clId="{64205E3A-E4CC-4CCE-AE71-0DBE2D499113}" dt="2026-09-03T06:47:05.269" v="7" actId="22"/>
          <ac:picMkLst>
            <pc:docMk/>
            <pc:sldMk cId="3544987767" sldId="560"/>
            <ac:picMk id="5" creationId="{85B1332E-DAFC-8CCB-A3E8-99D9F2590F4E}"/>
          </ac:picMkLst>
        </pc:picChg>
      </pc:sldChg>
      <pc:sldChg chg="addSp mod">
        <pc:chgData name="Jana Panten" userId="4837875be9110987" providerId="LiveId" clId="{64205E3A-E4CC-4CCE-AE71-0DBE2D499113}" dt="2026-09-03T06:53:35.712" v="43" actId="22"/>
        <pc:sldMkLst>
          <pc:docMk/>
          <pc:sldMk cId="891091134" sldId="561"/>
        </pc:sldMkLst>
        <pc:spChg chg="add">
          <ac:chgData name="Jana Panten" userId="4837875be9110987" providerId="LiveId" clId="{64205E3A-E4CC-4CCE-AE71-0DBE2D499113}" dt="2026-09-03T06:53:35.712" v="43" actId="22"/>
          <ac:spMkLst>
            <pc:docMk/>
            <pc:sldMk cId="891091134" sldId="561"/>
            <ac:spMk id="7" creationId="{A6765636-146C-5263-831C-72D5E19D95CC}"/>
          </ac:spMkLst>
        </pc:spChg>
        <pc:picChg chg="add">
          <ac:chgData name="Jana Panten" userId="4837875be9110987" providerId="LiveId" clId="{64205E3A-E4CC-4CCE-AE71-0DBE2D499113}" dt="2026-09-03T06:47:08.072" v="8" actId="22"/>
          <ac:picMkLst>
            <pc:docMk/>
            <pc:sldMk cId="891091134" sldId="561"/>
            <ac:picMk id="5" creationId="{601CD660-62A8-789F-4959-CBBC357B2298}"/>
          </ac:picMkLst>
        </pc:picChg>
      </pc:sldChg>
      <pc:sldChg chg="addSp modSp mod">
        <pc:chgData name="Jana Panten" userId="4837875be9110987" providerId="LiveId" clId="{64205E3A-E4CC-4CCE-AE71-0DBE2D499113}" dt="2026-09-03T06:53:42.920" v="45" actId="14100"/>
        <pc:sldMkLst>
          <pc:docMk/>
          <pc:sldMk cId="764834174" sldId="562"/>
        </pc:sldMkLst>
        <pc:spChg chg="add mod">
          <ac:chgData name="Jana Panten" userId="4837875be9110987" providerId="LiveId" clId="{64205E3A-E4CC-4CCE-AE71-0DBE2D499113}" dt="2026-09-03T06:53:42.920" v="45" actId="14100"/>
          <ac:spMkLst>
            <pc:docMk/>
            <pc:sldMk cId="764834174" sldId="562"/>
            <ac:spMk id="7" creationId="{91DD9382-EFF4-924E-C299-8A43367FBFBD}"/>
          </ac:spMkLst>
        </pc:spChg>
        <pc:picChg chg="add">
          <ac:chgData name="Jana Panten" userId="4837875be9110987" providerId="LiveId" clId="{64205E3A-E4CC-4CCE-AE71-0DBE2D499113}" dt="2026-09-03T06:47:10.414" v="9" actId="22"/>
          <ac:picMkLst>
            <pc:docMk/>
            <pc:sldMk cId="764834174" sldId="562"/>
            <ac:picMk id="5" creationId="{C801B3DF-E916-CB9C-F258-50A3DF3DA4F7}"/>
          </ac:picMkLst>
        </pc:picChg>
      </pc:sldChg>
      <pc:sldChg chg="addSp modSp mod">
        <pc:chgData name="Jana Panten" userId="4837875be9110987" providerId="LiveId" clId="{64205E3A-E4CC-4CCE-AE71-0DBE2D499113}" dt="2026-09-03T06:53:50.209" v="47" actId="14100"/>
        <pc:sldMkLst>
          <pc:docMk/>
          <pc:sldMk cId="1750398584" sldId="563"/>
        </pc:sldMkLst>
        <pc:spChg chg="add mod">
          <ac:chgData name="Jana Panten" userId="4837875be9110987" providerId="LiveId" clId="{64205E3A-E4CC-4CCE-AE71-0DBE2D499113}" dt="2026-09-03T06:53:50.209" v="47" actId="14100"/>
          <ac:spMkLst>
            <pc:docMk/>
            <pc:sldMk cId="1750398584" sldId="563"/>
            <ac:spMk id="13" creationId="{A83D1D61-335C-3987-B029-762D9DCE7511}"/>
          </ac:spMkLst>
        </pc:spChg>
        <pc:picChg chg="add">
          <ac:chgData name="Jana Panten" userId="4837875be9110987" providerId="LiveId" clId="{64205E3A-E4CC-4CCE-AE71-0DBE2D499113}" dt="2026-09-03T06:47:14.006" v="10" actId="22"/>
          <ac:picMkLst>
            <pc:docMk/>
            <pc:sldMk cId="1750398584" sldId="563"/>
            <ac:picMk id="11" creationId="{0148B632-6841-928A-101A-19BF3A55A052}"/>
          </ac:picMkLst>
        </pc:picChg>
      </pc:sldChg>
      <pc:sldChg chg="addSp modSp mod">
        <pc:chgData name="Jana Panten" userId="4837875be9110987" providerId="LiveId" clId="{64205E3A-E4CC-4CCE-AE71-0DBE2D499113}" dt="2026-09-03T06:54:00.254" v="49" actId="14100"/>
        <pc:sldMkLst>
          <pc:docMk/>
          <pc:sldMk cId="2298457764" sldId="570"/>
        </pc:sldMkLst>
        <pc:spChg chg="add mod">
          <ac:chgData name="Jana Panten" userId="4837875be9110987" providerId="LiveId" clId="{64205E3A-E4CC-4CCE-AE71-0DBE2D499113}" dt="2026-09-03T06:54:00.254" v="49" actId="14100"/>
          <ac:spMkLst>
            <pc:docMk/>
            <pc:sldMk cId="2298457764" sldId="570"/>
            <ac:spMk id="7" creationId="{FEDDB3CA-5508-92AA-01F3-0B70A5DEC5B6}"/>
          </ac:spMkLst>
        </pc:spChg>
        <pc:picChg chg="add">
          <ac:chgData name="Jana Panten" userId="4837875be9110987" providerId="LiveId" clId="{64205E3A-E4CC-4CCE-AE71-0DBE2D499113}" dt="2026-09-03T06:47:18.103" v="11" actId="22"/>
          <ac:picMkLst>
            <pc:docMk/>
            <pc:sldMk cId="2298457764" sldId="570"/>
            <ac:picMk id="5" creationId="{AA563EB4-FB4C-11A2-A5A1-90AA949F3226}"/>
          </ac:picMkLst>
        </pc:picChg>
      </pc:sldChg>
      <pc:sldChg chg="addSp modSp mod">
        <pc:chgData name="Jana Panten" userId="4837875be9110987" providerId="LiveId" clId="{64205E3A-E4CC-4CCE-AE71-0DBE2D499113}" dt="2026-09-03T06:54:06.248" v="51" actId="14100"/>
        <pc:sldMkLst>
          <pc:docMk/>
          <pc:sldMk cId="3459349829" sldId="571"/>
        </pc:sldMkLst>
        <pc:spChg chg="add mod">
          <ac:chgData name="Jana Panten" userId="4837875be9110987" providerId="LiveId" clId="{64205E3A-E4CC-4CCE-AE71-0DBE2D499113}" dt="2026-09-03T06:54:06.248" v="51" actId="14100"/>
          <ac:spMkLst>
            <pc:docMk/>
            <pc:sldMk cId="3459349829" sldId="571"/>
            <ac:spMk id="7" creationId="{96A125E5-666E-DF1E-3B88-A383053048A4}"/>
          </ac:spMkLst>
        </pc:spChg>
        <pc:picChg chg="add">
          <ac:chgData name="Jana Panten" userId="4837875be9110987" providerId="LiveId" clId="{64205E3A-E4CC-4CCE-AE71-0DBE2D499113}" dt="2026-09-03T06:47:20.525" v="12" actId="22"/>
          <ac:picMkLst>
            <pc:docMk/>
            <pc:sldMk cId="3459349829" sldId="571"/>
            <ac:picMk id="5" creationId="{33E74864-979E-8CAA-24FE-5240295A89C1}"/>
          </ac:picMkLst>
        </pc:picChg>
      </pc:sldChg>
      <pc:sldChg chg="addSp modSp mod">
        <pc:chgData name="Jana Panten" userId="4837875be9110987" providerId="LiveId" clId="{64205E3A-E4CC-4CCE-AE71-0DBE2D499113}" dt="2026-09-03T06:54:13.648" v="53" actId="14100"/>
        <pc:sldMkLst>
          <pc:docMk/>
          <pc:sldMk cId="3940798589" sldId="572"/>
        </pc:sldMkLst>
        <pc:spChg chg="add mod">
          <ac:chgData name="Jana Panten" userId="4837875be9110987" providerId="LiveId" clId="{64205E3A-E4CC-4CCE-AE71-0DBE2D499113}" dt="2026-09-03T06:54:13.648" v="53" actId="14100"/>
          <ac:spMkLst>
            <pc:docMk/>
            <pc:sldMk cId="3940798589" sldId="572"/>
            <ac:spMk id="7" creationId="{66472ACC-593E-34FE-8D47-825B7B1A3B38}"/>
          </ac:spMkLst>
        </pc:spChg>
        <pc:picChg chg="add">
          <ac:chgData name="Jana Panten" userId="4837875be9110987" providerId="LiveId" clId="{64205E3A-E4CC-4CCE-AE71-0DBE2D499113}" dt="2026-09-03T06:47:23.295" v="13" actId="22"/>
          <ac:picMkLst>
            <pc:docMk/>
            <pc:sldMk cId="3940798589" sldId="572"/>
            <ac:picMk id="5" creationId="{4B582EE1-CBB9-4B8C-3F48-11B539070A5C}"/>
          </ac:picMkLst>
        </pc:picChg>
      </pc:sldChg>
      <pc:sldChg chg="addSp modSp mod">
        <pc:chgData name="Jana Panten" userId="4837875be9110987" providerId="LiveId" clId="{64205E3A-E4CC-4CCE-AE71-0DBE2D499113}" dt="2026-09-03T06:54:24.147" v="55" actId="14100"/>
        <pc:sldMkLst>
          <pc:docMk/>
          <pc:sldMk cId="2681982764" sldId="573"/>
        </pc:sldMkLst>
        <pc:spChg chg="add mod">
          <ac:chgData name="Jana Panten" userId="4837875be9110987" providerId="LiveId" clId="{64205E3A-E4CC-4CCE-AE71-0DBE2D499113}" dt="2026-09-03T06:54:24.147" v="55" actId="14100"/>
          <ac:spMkLst>
            <pc:docMk/>
            <pc:sldMk cId="2681982764" sldId="573"/>
            <ac:spMk id="9" creationId="{297379FB-2AB0-A4E9-E2EC-42C86641CD3E}"/>
          </ac:spMkLst>
        </pc:spChg>
        <pc:picChg chg="add">
          <ac:chgData name="Jana Panten" userId="4837875be9110987" providerId="LiveId" clId="{64205E3A-E4CC-4CCE-AE71-0DBE2D499113}" dt="2026-09-03T06:47:25.920" v="14" actId="22"/>
          <ac:picMkLst>
            <pc:docMk/>
            <pc:sldMk cId="2681982764" sldId="573"/>
            <ac:picMk id="6" creationId="{1AC9DE72-E609-69E4-E01B-9167B5B64C2E}"/>
          </ac:picMkLst>
        </pc:picChg>
      </pc:sldChg>
      <pc:sldChg chg="addSp modSp mod">
        <pc:chgData name="Jana Panten" userId="4837875be9110987" providerId="LiveId" clId="{64205E3A-E4CC-4CCE-AE71-0DBE2D499113}" dt="2026-09-03T06:54:37.185" v="59" actId="14100"/>
        <pc:sldMkLst>
          <pc:docMk/>
          <pc:sldMk cId="3444641491" sldId="574"/>
        </pc:sldMkLst>
        <pc:spChg chg="add mod">
          <ac:chgData name="Jana Panten" userId="4837875be9110987" providerId="LiveId" clId="{64205E3A-E4CC-4CCE-AE71-0DBE2D499113}" dt="2026-09-03T06:54:37.185" v="59" actId="14100"/>
          <ac:spMkLst>
            <pc:docMk/>
            <pc:sldMk cId="3444641491" sldId="574"/>
            <ac:spMk id="13" creationId="{C3DEFA54-A60D-CAD7-924D-494E551C5D87}"/>
          </ac:spMkLst>
        </pc:spChg>
        <pc:picChg chg="add">
          <ac:chgData name="Jana Panten" userId="4837875be9110987" providerId="LiveId" clId="{64205E3A-E4CC-4CCE-AE71-0DBE2D499113}" dt="2026-09-03T06:47:31.774" v="16" actId="22"/>
          <ac:picMkLst>
            <pc:docMk/>
            <pc:sldMk cId="3444641491" sldId="574"/>
            <ac:picMk id="11" creationId="{FA110880-9E4E-DE37-3E85-C39D3EB00560}"/>
          </ac:picMkLst>
        </pc:picChg>
      </pc:sldChg>
      <pc:sldChg chg="addSp modSp mod">
        <pc:chgData name="Jana Panten" userId="4837875be9110987" providerId="LiveId" clId="{64205E3A-E4CC-4CCE-AE71-0DBE2D499113}" dt="2026-09-03T06:54:44.317" v="61" actId="14100"/>
        <pc:sldMkLst>
          <pc:docMk/>
          <pc:sldMk cId="2106762142" sldId="575"/>
        </pc:sldMkLst>
        <pc:spChg chg="add mod">
          <ac:chgData name="Jana Panten" userId="4837875be9110987" providerId="LiveId" clId="{64205E3A-E4CC-4CCE-AE71-0DBE2D499113}" dt="2026-09-03T06:54:44.317" v="61" actId="14100"/>
          <ac:spMkLst>
            <pc:docMk/>
            <pc:sldMk cId="2106762142" sldId="575"/>
            <ac:spMk id="7" creationId="{421C49C6-7256-4E51-9C2C-F88A7DB32594}"/>
          </ac:spMkLst>
        </pc:spChg>
        <pc:picChg chg="add">
          <ac:chgData name="Jana Panten" userId="4837875be9110987" providerId="LiveId" clId="{64205E3A-E4CC-4CCE-AE71-0DBE2D499113}" dt="2026-09-03T06:47:34.562" v="17" actId="22"/>
          <ac:picMkLst>
            <pc:docMk/>
            <pc:sldMk cId="2106762142" sldId="575"/>
            <ac:picMk id="5" creationId="{FA4746D5-FC3C-C36B-15DD-F9FD15ADB90A}"/>
          </ac:picMkLst>
        </pc:picChg>
      </pc:sldChg>
      <pc:sldChg chg="addSp modSp mod">
        <pc:chgData name="Jana Panten" userId="4837875be9110987" providerId="LiveId" clId="{64205E3A-E4CC-4CCE-AE71-0DBE2D499113}" dt="2026-09-03T06:54:53.467" v="63" actId="14100"/>
        <pc:sldMkLst>
          <pc:docMk/>
          <pc:sldMk cId="3932080419" sldId="576"/>
        </pc:sldMkLst>
        <pc:spChg chg="add mod">
          <ac:chgData name="Jana Panten" userId="4837875be9110987" providerId="LiveId" clId="{64205E3A-E4CC-4CCE-AE71-0DBE2D499113}" dt="2026-09-03T06:54:53.467" v="63" actId="14100"/>
          <ac:spMkLst>
            <pc:docMk/>
            <pc:sldMk cId="3932080419" sldId="576"/>
            <ac:spMk id="12" creationId="{1DBF07FC-DD80-0037-6D8E-6EEA7E4354B1}"/>
          </ac:spMkLst>
        </pc:spChg>
        <pc:picChg chg="add">
          <ac:chgData name="Jana Panten" userId="4837875be9110987" providerId="LiveId" clId="{64205E3A-E4CC-4CCE-AE71-0DBE2D499113}" dt="2026-09-03T06:47:37.525" v="18" actId="22"/>
          <ac:picMkLst>
            <pc:docMk/>
            <pc:sldMk cId="3932080419" sldId="576"/>
            <ac:picMk id="6" creationId="{900316EB-2766-75EF-F7BE-929FAD616241}"/>
          </ac:picMkLst>
        </pc:picChg>
      </pc:sldChg>
      <pc:sldChg chg="addSp modSp mod">
        <pc:chgData name="Jana Panten" userId="4837875be9110987" providerId="LiveId" clId="{64205E3A-E4CC-4CCE-AE71-0DBE2D499113}" dt="2026-09-03T06:54:59.777" v="65" actId="14100"/>
        <pc:sldMkLst>
          <pc:docMk/>
          <pc:sldMk cId="809404515" sldId="577"/>
        </pc:sldMkLst>
        <pc:spChg chg="add mod">
          <ac:chgData name="Jana Panten" userId="4837875be9110987" providerId="LiveId" clId="{64205E3A-E4CC-4CCE-AE71-0DBE2D499113}" dt="2026-09-03T06:54:59.777" v="65" actId="14100"/>
          <ac:spMkLst>
            <pc:docMk/>
            <pc:sldMk cId="809404515" sldId="577"/>
            <ac:spMk id="7" creationId="{8DF6FE03-A1A6-EE97-76CB-E7097E0C9801}"/>
          </ac:spMkLst>
        </pc:spChg>
        <pc:picChg chg="add mod">
          <ac:chgData name="Jana Panten" userId="4837875be9110987" providerId="LiveId" clId="{64205E3A-E4CC-4CCE-AE71-0DBE2D499113}" dt="2026-09-03T06:47:47.764" v="20" actId="14100"/>
          <ac:picMkLst>
            <pc:docMk/>
            <pc:sldMk cId="809404515" sldId="577"/>
            <ac:picMk id="5" creationId="{16676506-99EF-307B-1537-5F820C4599ED}"/>
          </ac:picMkLst>
        </pc:picChg>
      </pc:sldChg>
      <pc:sldChg chg="addSp modSp mod">
        <pc:chgData name="Jana Panten" userId="4837875be9110987" providerId="LiveId" clId="{64205E3A-E4CC-4CCE-AE71-0DBE2D499113}" dt="2026-09-03T06:55:30.007" v="73" actId="14100"/>
        <pc:sldMkLst>
          <pc:docMk/>
          <pc:sldMk cId="2481641616" sldId="578"/>
        </pc:sldMkLst>
        <pc:spChg chg="add mod">
          <ac:chgData name="Jana Panten" userId="4837875be9110987" providerId="LiveId" clId="{64205E3A-E4CC-4CCE-AE71-0DBE2D499113}" dt="2026-09-03T06:55:30.007" v="73" actId="14100"/>
          <ac:spMkLst>
            <pc:docMk/>
            <pc:sldMk cId="2481641616" sldId="578"/>
            <ac:spMk id="7" creationId="{76A12B20-6E41-059A-F8E9-1B69521012AF}"/>
          </ac:spMkLst>
        </pc:spChg>
        <pc:picChg chg="add">
          <ac:chgData name="Jana Panten" userId="4837875be9110987" providerId="LiveId" clId="{64205E3A-E4CC-4CCE-AE71-0DBE2D499113}" dt="2026-09-03T06:47:54.420" v="22" actId="22"/>
          <ac:picMkLst>
            <pc:docMk/>
            <pc:sldMk cId="2481641616" sldId="578"/>
            <ac:picMk id="5" creationId="{93613DE0-E775-FE7D-4A99-057FBA83E2B0}"/>
          </ac:picMkLst>
        </pc:picChg>
      </pc:sldChg>
      <pc:sldChg chg="addSp modSp mod">
        <pc:chgData name="Jana Panten" userId="4837875be9110987" providerId="LiveId" clId="{64205E3A-E4CC-4CCE-AE71-0DBE2D499113}" dt="2026-09-03T06:55:07.134" v="67" actId="14100"/>
        <pc:sldMkLst>
          <pc:docMk/>
          <pc:sldMk cId="4002192364" sldId="579"/>
        </pc:sldMkLst>
        <pc:spChg chg="add mod">
          <ac:chgData name="Jana Panten" userId="4837875be9110987" providerId="LiveId" clId="{64205E3A-E4CC-4CCE-AE71-0DBE2D499113}" dt="2026-09-03T06:55:07.134" v="67" actId="14100"/>
          <ac:spMkLst>
            <pc:docMk/>
            <pc:sldMk cId="4002192364" sldId="579"/>
            <ac:spMk id="7" creationId="{6FBA4C78-54F9-6C6A-3318-7BC8BD39F83D}"/>
          </ac:spMkLst>
        </pc:spChg>
        <pc:picChg chg="add">
          <ac:chgData name="Jana Panten" userId="4837875be9110987" providerId="LiveId" clId="{64205E3A-E4CC-4CCE-AE71-0DBE2D499113}" dt="2026-09-03T06:47:51.318" v="21" actId="22"/>
          <ac:picMkLst>
            <pc:docMk/>
            <pc:sldMk cId="4002192364" sldId="579"/>
            <ac:picMk id="5" creationId="{8C64115E-7628-96A3-FF68-CD143CEC7586}"/>
          </ac:picMkLst>
        </pc:picChg>
      </pc:sldChg>
      <pc:sldChg chg="addSp mod">
        <pc:chgData name="Jana Panten" userId="4837875be9110987" providerId="LiveId" clId="{64205E3A-E4CC-4CCE-AE71-0DBE2D499113}" dt="2026-09-03T06:55:15.673" v="69" actId="22"/>
        <pc:sldMkLst>
          <pc:docMk/>
          <pc:sldMk cId="720490183" sldId="580"/>
        </pc:sldMkLst>
        <pc:spChg chg="add">
          <ac:chgData name="Jana Panten" userId="4837875be9110987" providerId="LiveId" clId="{64205E3A-E4CC-4CCE-AE71-0DBE2D499113}" dt="2026-09-03T06:55:15.673" v="69" actId="22"/>
          <ac:spMkLst>
            <pc:docMk/>
            <pc:sldMk cId="720490183" sldId="580"/>
            <ac:spMk id="17" creationId="{C17606E2-A87D-476A-F092-02490C24592C}"/>
          </ac:spMkLst>
        </pc:spChg>
        <pc:picChg chg="add">
          <ac:chgData name="Jana Panten" userId="4837875be9110987" providerId="LiveId" clId="{64205E3A-E4CC-4CCE-AE71-0DBE2D499113}" dt="2026-09-03T06:48:07.561" v="25" actId="22"/>
          <ac:picMkLst>
            <pc:docMk/>
            <pc:sldMk cId="720490183" sldId="580"/>
            <ac:picMk id="12" creationId="{0DC9120A-A096-1B0D-E62B-B133DE0476B3}"/>
          </ac:picMkLst>
        </pc:picChg>
      </pc:sldChg>
      <pc:sldChg chg="addSp modSp mod">
        <pc:chgData name="Jana Panten" userId="4837875be9110987" providerId="LiveId" clId="{64205E3A-E4CC-4CCE-AE71-0DBE2D499113}" dt="2026-09-03T06:55:23.874" v="71" actId="14100"/>
        <pc:sldMkLst>
          <pc:docMk/>
          <pc:sldMk cId="989706628" sldId="581"/>
        </pc:sldMkLst>
        <pc:spChg chg="add mod">
          <ac:chgData name="Jana Panten" userId="4837875be9110987" providerId="LiveId" clId="{64205E3A-E4CC-4CCE-AE71-0DBE2D499113}" dt="2026-09-03T06:55:23.874" v="71" actId="14100"/>
          <ac:spMkLst>
            <pc:docMk/>
            <pc:sldMk cId="989706628" sldId="581"/>
            <ac:spMk id="7" creationId="{CAF2CFD5-ECFA-EF50-FA37-5A4CBB7EBF67}"/>
          </ac:spMkLst>
        </pc:spChg>
        <pc:picChg chg="add">
          <ac:chgData name="Jana Panten" userId="4837875be9110987" providerId="LiveId" clId="{64205E3A-E4CC-4CCE-AE71-0DBE2D499113}" dt="2026-09-03T06:48:10.157" v="26" actId="22"/>
          <ac:picMkLst>
            <pc:docMk/>
            <pc:sldMk cId="989706628" sldId="581"/>
            <ac:picMk id="5" creationId="{A3487DC8-E538-B4EE-6157-3A2DE5ECB64A}"/>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a:lvl1pPr>
          </a:lstStyle>
          <a:p>
            <a:fld id="{C3188154-3756-4998-83BE-22B04C3FFB43}" type="datetimeFigureOut">
              <a:rPr lang="de-DE" smtClean="0"/>
              <a:t>03.09.2026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EB7D0E-E143-4CE0-BD27-A29FC720FDB6}" type="slidenum">
              <a:rPr lang="de-DE" smtClean="0"/>
              <a:t>‹Nr.›</a:t>
            </a:fld>
            <a:endParaRPr lang="de-DE"/>
          </a:p>
        </p:txBody>
      </p:sp>
    </p:spTree>
    <p:extLst>
      <p:ext uri="{BB962C8B-B14F-4D97-AF65-F5344CB8AC3E}">
        <p14:creationId xmlns:p14="http://schemas.microsoft.com/office/powerpoint/2010/main" val="34952397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049600-72A7-4AD0-A597-B68FCDEF321A}"/>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76C4C722-DAEF-4747-A08E-06E9ABB346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FFC6E9CE-6140-4A9D-8C66-469B5BD48B65}"/>
              </a:ext>
            </a:extLst>
          </p:cNvPr>
          <p:cNvSpPr>
            <a:spLocks noGrp="1"/>
          </p:cNvSpPr>
          <p:nvPr>
            <p:ph type="dt" sz="half" idx="10"/>
          </p:nvPr>
        </p:nvSpPr>
        <p:spPr>
          <a:xfrm>
            <a:off x="838200" y="6356350"/>
            <a:ext cx="2743200" cy="365125"/>
          </a:xfrm>
          <a:prstGeom prst="rect">
            <a:avLst/>
          </a:prstGeom>
        </p:spPr>
        <p:txBody>
          <a:bodyPr/>
          <a:lstStyle/>
          <a:p>
            <a:fld id="{29E4C3DA-4B09-4BC0-ACDA-8B2FEED1F2C3}" type="datetime1">
              <a:rPr lang="de-DE" smtClean="0"/>
              <a:t>03.09.2026</a:t>
            </a:fld>
            <a:endParaRPr lang="de-DE"/>
          </a:p>
        </p:txBody>
      </p:sp>
      <p:sp>
        <p:nvSpPr>
          <p:cNvPr id="5" name="Fußzeilenplatzhalter 4">
            <a:extLst>
              <a:ext uri="{FF2B5EF4-FFF2-40B4-BE49-F238E27FC236}">
                <a16:creationId xmlns:a16="http://schemas.microsoft.com/office/drawing/2014/main" id="{0C743247-B6E4-41B1-B9D9-D10C9F38147D}"/>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F1CDBF26-4062-411B-904A-2D4B45A70290}"/>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1092726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A22B41-7686-4265-AEA9-987C85E1DC84}"/>
              </a:ext>
            </a:extLst>
          </p:cNvPr>
          <p:cNvSpPr>
            <a:spLocks noGrp="1"/>
          </p:cNvSpPr>
          <p:nvPr>
            <p:ph type="title"/>
          </p:nvPr>
        </p:nvSpPr>
        <p:spPr>
          <a:xfrm>
            <a:off x="838200" y="365125"/>
            <a:ext cx="10515600" cy="1325563"/>
          </a:xfrm>
          <a:prstGeom prst="rect">
            <a:avLst/>
          </a:prstGeom>
        </p:spPr>
        <p:txBody>
          <a:bodyPr/>
          <a:lstStyle/>
          <a:p>
            <a:r>
              <a:rPr lang="de-DE"/>
              <a:t>Mastertitelformat bearbeiten</a:t>
            </a:r>
          </a:p>
        </p:txBody>
      </p:sp>
      <p:sp>
        <p:nvSpPr>
          <p:cNvPr id="3" name="Inhaltsplatzhalter 2">
            <a:extLst>
              <a:ext uri="{FF2B5EF4-FFF2-40B4-BE49-F238E27FC236}">
                <a16:creationId xmlns:a16="http://schemas.microsoft.com/office/drawing/2014/main" id="{323269E8-5A39-48D0-A114-5918432A6794}"/>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945B0C1A-E376-4056-B2B8-FCEC6E20EC56}"/>
              </a:ext>
            </a:extLst>
          </p:cNvPr>
          <p:cNvSpPr>
            <a:spLocks noGrp="1"/>
          </p:cNvSpPr>
          <p:nvPr>
            <p:ph type="dt" sz="half" idx="10"/>
          </p:nvPr>
        </p:nvSpPr>
        <p:spPr>
          <a:xfrm>
            <a:off x="838200" y="6356350"/>
            <a:ext cx="2743200" cy="365125"/>
          </a:xfrm>
          <a:prstGeom prst="rect">
            <a:avLst/>
          </a:prstGeom>
        </p:spPr>
        <p:txBody>
          <a:bodyPr/>
          <a:lstStyle/>
          <a:p>
            <a:fld id="{D83BC0BF-3DB2-42F5-925D-80DEF3E1FF73}" type="datetime1">
              <a:rPr lang="de-DE" smtClean="0"/>
              <a:t>03.09.2026</a:t>
            </a:fld>
            <a:endParaRPr lang="de-DE"/>
          </a:p>
        </p:txBody>
      </p:sp>
      <p:sp>
        <p:nvSpPr>
          <p:cNvPr id="5" name="Fußzeilenplatzhalter 4">
            <a:extLst>
              <a:ext uri="{FF2B5EF4-FFF2-40B4-BE49-F238E27FC236}">
                <a16:creationId xmlns:a16="http://schemas.microsoft.com/office/drawing/2014/main" id="{F85E464F-9160-4D30-97E0-C4035CBA2193}"/>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8C228D07-DDD8-4E7D-99E0-5ABF489EC813}"/>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3946495408"/>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95B535-F8F1-4462-9DA2-F2A5C87D8C9C}"/>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7EC5DC71-1613-49E4-9471-00C5D2C5607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7F9FF71F-0484-47D8-936D-0E52F0E75121}"/>
              </a:ext>
            </a:extLst>
          </p:cNvPr>
          <p:cNvSpPr>
            <a:spLocks noGrp="1"/>
          </p:cNvSpPr>
          <p:nvPr>
            <p:ph type="dt" sz="half" idx="10"/>
          </p:nvPr>
        </p:nvSpPr>
        <p:spPr>
          <a:xfrm>
            <a:off x="838200" y="6356350"/>
            <a:ext cx="2743200" cy="365125"/>
          </a:xfrm>
          <a:prstGeom prst="rect">
            <a:avLst/>
          </a:prstGeom>
        </p:spPr>
        <p:txBody>
          <a:bodyPr/>
          <a:lstStyle/>
          <a:p>
            <a:fld id="{5CA5721B-801C-4113-8896-9566CBC2B043}" type="datetime1">
              <a:rPr lang="de-DE" smtClean="0"/>
              <a:t>03.09.2026</a:t>
            </a:fld>
            <a:endParaRPr lang="de-DE"/>
          </a:p>
        </p:txBody>
      </p:sp>
      <p:sp>
        <p:nvSpPr>
          <p:cNvPr id="5" name="Fußzeilenplatzhalter 4">
            <a:extLst>
              <a:ext uri="{FF2B5EF4-FFF2-40B4-BE49-F238E27FC236}">
                <a16:creationId xmlns:a16="http://schemas.microsoft.com/office/drawing/2014/main" id="{5EE6D419-25BD-4A34-9CFA-0CAC2BFC5CEF}"/>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92C6CFA0-0C43-4E53-B2F7-E21836216566}"/>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22529887"/>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5DECDC-2CAF-492A-A820-54F3419920DB}"/>
              </a:ext>
            </a:extLst>
          </p:cNvPr>
          <p:cNvSpPr>
            <a:spLocks noGrp="1"/>
          </p:cNvSpPr>
          <p:nvPr>
            <p:ph type="title"/>
          </p:nvPr>
        </p:nvSpPr>
        <p:spPr>
          <a:xfrm>
            <a:off x="838200" y="365125"/>
            <a:ext cx="10515600" cy="1325563"/>
          </a:xfrm>
          <a:prstGeom prst="rect">
            <a:avLst/>
          </a:prstGeom>
        </p:spPr>
        <p:txBody>
          <a:bodyPr/>
          <a:lstStyle/>
          <a:p>
            <a:r>
              <a:rPr lang="de-DE"/>
              <a:t>Mastertitelformat bearbeiten</a:t>
            </a:r>
          </a:p>
        </p:txBody>
      </p:sp>
      <p:sp>
        <p:nvSpPr>
          <p:cNvPr id="3" name="Inhaltsplatzhalter 2">
            <a:extLst>
              <a:ext uri="{FF2B5EF4-FFF2-40B4-BE49-F238E27FC236}">
                <a16:creationId xmlns:a16="http://schemas.microsoft.com/office/drawing/2014/main" id="{C4913A42-88C8-41F3-AF00-2B2ED11ABE42}"/>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4267D310-667B-4503-A485-4D6E09E6C84C}"/>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C3A4DBDE-80C3-4919-B15B-0AA55FE4F551}"/>
              </a:ext>
            </a:extLst>
          </p:cNvPr>
          <p:cNvSpPr>
            <a:spLocks noGrp="1"/>
          </p:cNvSpPr>
          <p:nvPr>
            <p:ph type="dt" sz="half" idx="10"/>
          </p:nvPr>
        </p:nvSpPr>
        <p:spPr>
          <a:xfrm>
            <a:off x="838200" y="6356350"/>
            <a:ext cx="2743200" cy="365125"/>
          </a:xfrm>
          <a:prstGeom prst="rect">
            <a:avLst/>
          </a:prstGeom>
        </p:spPr>
        <p:txBody>
          <a:bodyPr/>
          <a:lstStyle/>
          <a:p>
            <a:fld id="{A2FD46D2-2D2D-4BC1-A0AD-7155509AB19E}" type="datetime1">
              <a:rPr lang="de-DE" smtClean="0"/>
              <a:t>03.09.2026</a:t>
            </a:fld>
            <a:endParaRPr lang="de-DE"/>
          </a:p>
        </p:txBody>
      </p:sp>
      <p:sp>
        <p:nvSpPr>
          <p:cNvPr id="6" name="Fußzeilenplatzhalter 5">
            <a:extLst>
              <a:ext uri="{FF2B5EF4-FFF2-40B4-BE49-F238E27FC236}">
                <a16:creationId xmlns:a16="http://schemas.microsoft.com/office/drawing/2014/main" id="{23D0571E-947C-4EEC-82B5-B57090FB88D8}"/>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7" name="Foliennummernplatzhalter 6">
            <a:extLst>
              <a:ext uri="{FF2B5EF4-FFF2-40B4-BE49-F238E27FC236}">
                <a16:creationId xmlns:a16="http://schemas.microsoft.com/office/drawing/2014/main" id="{CD696F84-494B-446C-AC4F-365494261891}"/>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2159569636"/>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C1C871-DF33-49E6-ADB3-7FB19C78285E}"/>
              </a:ext>
            </a:extLst>
          </p:cNvPr>
          <p:cNvSpPr>
            <a:spLocks noGrp="1"/>
          </p:cNvSpPr>
          <p:nvPr>
            <p:ph type="title"/>
          </p:nvPr>
        </p:nvSpPr>
        <p:spPr>
          <a:xfrm>
            <a:off x="839788" y="365125"/>
            <a:ext cx="10515600" cy="1325563"/>
          </a:xfrm>
          <a:prstGeom prst="rect">
            <a:avLst/>
          </a:prstGeom>
        </p:spPr>
        <p:txBody>
          <a:bodyPr/>
          <a:lstStyle/>
          <a:p>
            <a:r>
              <a:rPr lang="de-DE"/>
              <a:t>Mastertitelformat bearbeiten</a:t>
            </a:r>
          </a:p>
        </p:txBody>
      </p:sp>
      <p:sp>
        <p:nvSpPr>
          <p:cNvPr id="3" name="Textplatzhalter 2">
            <a:extLst>
              <a:ext uri="{FF2B5EF4-FFF2-40B4-BE49-F238E27FC236}">
                <a16:creationId xmlns:a16="http://schemas.microsoft.com/office/drawing/2014/main" id="{3B8388D8-174F-472A-84AF-BA5D9B5ABA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0FB24BBB-0585-4331-85FB-C45BB7BD09CA}"/>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AA65954F-8A36-4E91-A935-382A4591A0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326447BD-652A-4799-82A3-168060CEFA1A}"/>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C5BDDDFE-0B79-46A7-96C9-422FDD820E66}"/>
              </a:ext>
            </a:extLst>
          </p:cNvPr>
          <p:cNvSpPr>
            <a:spLocks noGrp="1"/>
          </p:cNvSpPr>
          <p:nvPr>
            <p:ph type="dt" sz="half" idx="10"/>
          </p:nvPr>
        </p:nvSpPr>
        <p:spPr>
          <a:xfrm>
            <a:off x="838200" y="6356350"/>
            <a:ext cx="2743200" cy="365125"/>
          </a:xfrm>
          <a:prstGeom prst="rect">
            <a:avLst/>
          </a:prstGeom>
        </p:spPr>
        <p:txBody>
          <a:bodyPr/>
          <a:lstStyle/>
          <a:p>
            <a:fld id="{E1AB3263-A696-4475-B969-77B2EA96A704}" type="datetime1">
              <a:rPr lang="de-DE" smtClean="0"/>
              <a:t>03.09.2026</a:t>
            </a:fld>
            <a:endParaRPr lang="de-DE"/>
          </a:p>
        </p:txBody>
      </p:sp>
      <p:sp>
        <p:nvSpPr>
          <p:cNvPr id="8" name="Fußzeilenplatzhalter 7">
            <a:extLst>
              <a:ext uri="{FF2B5EF4-FFF2-40B4-BE49-F238E27FC236}">
                <a16:creationId xmlns:a16="http://schemas.microsoft.com/office/drawing/2014/main" id="{82B8FB52-EFF1-483E-9D8B-28892F480CC2}"/>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9" name="Foliennummernplatzhalter 8">
            <a:extLst>
              <a:ext uri="{FF2B5EF4-FFF2-40B4-BE49-F238E27FC236}">
                <a16:creationId xmlns:a16="http://schemas.microsoft.com/office/drawing/2014/main" id="{7D7C62B7-F3AD-4072-AA98-C8F9153CE363}"/>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3113731468"/>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38DAD1-98DC-4AAE-B855-686ABA3B492C}"/>
              </a:ext>
            </a:extLst>
          </p:cNvPr>
          <p:cNvSpPr>
            <a:spLocks noGrp="1"/>
          </p:cNvSpPr>
          <p:nvPr>
            <p:ph type="title"/>
          </p:nvPr>
        </p:nvSpPr>
        <p:spPr>
          <a:xfrm>
            <a:off x="838200" y="365125"/>
            <a:ext cx="10515600" cy="1325563"/>
          </a:xfrm>
          <a:prstGeom prst="rect">
            <a:avLst/>
          </a:prstGeom>
        </p:spPr>
        <p:txBody>
          <a:bodyPr/>
          <a:lstStyle/>
          <a:p>
            <a:r>
              <a:rPr lang="de-DE"/>
              <a:t>Mastertitelformat bearbeiten</a:t>
            </a:r>
          </a:p>
        </p:txBody>
      </p:sp>
      <p:sp>
        <p:nvSpPr>
          <p:cNvPr id="3" name="Datumsplatzhalter 2">
            <a:extLst>
              <a:ext uri="{FF2B5EF4-FFF2-40B4-BE49-F238E27FC236}">
                <a16:creationId xmlns:a16="http://schemas.microsoft.com/office/drawing/2014/main" id="{159A609C-4D4E-401A-B181-29A1A77FB28F}"/>
              </a:ext>
            </a:extLst>
          </p:cNvPr>
          <p:cNvSpPr>
            <a:spLocks noGrp="1"/>
          </p:cNvSpPr>
          <p:nvPr>
            <p:ph type="dt" sz="half" idx="10"/>
          </p:nvPr>
        </p:nvSpPr>
        <p:spPr>
          <a:xfrm>
            <a:off x="838200" y="6356350"/>
            <a:ext cx="2743200" cy="365125"/>
          </a:xfrm>
          <a:prstGeom prst="rect">
            <a:avLst/>
          </a:prstGeom>
        </p:spPr>
        <p:txBody>
          <a:bodyPr/>
          <a:lstStyle/>
          <a:p>
            <a:fld id="{4FC1EAE6-25A7-4FCE-B041-7BC5C8C4E306}" type="datetime1">
              <a:rPr lang="de-DE" smtClean="0"/>
              <a:t>03.09.2026</a:t>
            </a:fld>
            <a:endParaRPr lang="de-DE"/>
          </a:p>
        </p:txBody>
      </p:sp>
      <p:sp>
        <p:nvSpPr>
          <p:cNvPr id="4" name="Fußzeilenplatzhalter 3">
            <a:extLst>
              <a:ext uri="{FF2B5EF4-FFF2-40B4-BE49-F238E27FC236}">
                <a16:creationId xmlns:a16="http://schemas.microsoft.com/office/drawing/2014/main" id="{BA06DA16-ED91-47A5-9633-9D9714FC8850}"/>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5" name="Foliennummernplatzhalter 4">
            <a:extLst>
              <a:ext uri="{FF2B5EF4-FFF2-40B4-BE49-F238E27FC236}">
                <a16:creationId xmlns:a16="http://schemas.microsoft.com/office/drawing/2014/main" id="{86E0967C-BB27-48D8-9119-8651736A0897}"/>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2307236693"/>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DC8FC598-4DA0-413F-A07D-FBB28589E83F}"/>
              </a:ext>
            </a:extLst>
          </p:cNvPr>
          <p:cNvSpPr>
            <a:spLocks noGrp="1"/>
          </p:cNvSpPr>
          <p:nvPr>
            <p:ph type="dt" sz="half" idx="10"/>
          </p:nvPr>
        </p:nvSpPr>
        <p:spPr>
          <a:xfrm>
            <a:off x="838200" y="6356350"/>
            <a:ext cx="2743200" cy="365125"/>
          </a:xfrm>
          <a:prstGeom prst="rect">
            <a:avLst/>
          </a:prstGeom>
        </p:spPr>
        <p:txBody>
          <a:bodyPr/>
          <a:lstStyle/>
          <a:p>
            <a:fld id="{544480F4-5957-490D-AD17-E0DB35223009}" type="datetime1">
              <a:rPr lang="de-DE" smtClean="0"/>
              <a:t>03.09.2026</a:t>
            </a:fld>
            <a:endParaRPr lang="de-DE"/>
          </a:p>
        </p:txBody>
      </p:sp>
      <p:sp>
        <p:nvSpPr>
          <p:cNvPr id="3" name="Fußzeilenplatzhalter 2">
            <a:extLst>
              <a:ext uri="{FF2B5EF4-FFF2-40B4-BE49-F238E27FC236}">
                <a16:creationId xmlns:a16="http://schemas.microsoft.com/office/drawing/2014/main" id="{D69424B8-A2CF-4758-92A7-FA6EC2605ACD}"/>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4" name="Foliennummernplatzhalter 3">
            <a:extLst>
              <a:ext uri="{FF2B5EF4-FFF2-40B4-BE49-F238E27FC236}">
                <a16:creationId xmlns:a16="http://schemas.microsoft.com/office/drawing/2014/main" id="{0C7239A2-042A-4B98-8AF0-DC7ED2E45CE0}"/>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2584934455"/>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F8E823-5568-40F0-91F1-39BBD21C671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88BC8C6A-0016-461A-8674-558FA12F7F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73262711-45B3-4E25-B18C-CD7EA78255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529000C2-CE9F-4F7C-B6E7-2086E02EA636}"/>
              </a:ext>
            </a:extLst>
          </p:cNvPr>
          <p:cNvSpPr>
            <a:spLocks noGrp="1"/>
          </p:cNvSpPr>
          <p:nvPr>
            <p:ph type="dt" sz="half" idx="10"/>
          </p:nvPr>
        </p:nvSpPr>
        <p:spPr>
          <a:xfrm>
            <a:off x="838200" y="6356350"/>
            <a:ext cx="2743200" cy="365125"/>
          </a:xfrm>
          <a:prstGeom prst="rect">
            <a:avLst/>
          </a:prstGeom>
        </p:spPr>
        <p:txBody>
          <a:bodyPr/>
          <a:lstStyle/>
          <a:p>
            <a:fld id="{903C9C14-1232-451E-8237-B01A09E2DB35}" type="datetime1">
              <a:rPr lang="de-DE" smtClean="0"/>
              <a:t>03.09.2026</a:t>
            </a:fld>
            <a:endParaRPr lang="de-DE"/>
          </a:p>
        </p:txBody>
      </p:sp>
      <p:sp>
        <p:nvSpPr>
          <p:cNvPr id="6" name="Fußzeilenplatzhalter 5">
            <a:extLst>
              <a:ext uri="{FF2B5EF4-FFF2-40B4-BE49-F238E27FC236}">
                <a16:creationId xmlns:a16="http://schemas.microsoft.com/office/drawing/2014/main" id="{AD6C63D0-8AA3-4943-85C1-ECB659BCB47E}"/>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7" name="Foliennummernplatzhalter 6">
            <a:extLst>
              <a:ext uri="{FF2B5EF4-FFF2-40B4-BE49-F238E27FC236}">
                <a16:creationId xmlns:a16="http://schemas.microsoft.com/office/drawing/2014/main" id="{AAFE169B-4464-4EFB-8AAA-7BC87FA981DE}"/>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3176833533"/>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E46630-CC90-4EE0-89F8-0F6EAC420E46}"/>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50D84E0B-5199-46B9-98BC-A78D4BCAD76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EEB85318-EEE7-4AF0-8CF7-9633ECB827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599FD5FB-7C92-4717-9AA2-ABBBF682DBA2}"/>
              </a:ext>
            </a:extLst>
          </p:cNvPr>
          <p:cNvSpPr>
            <a:spLocks noGrp="1"/>
          </p:cNvSpPr>
          <p:nvPr>
            <p:ph type="dt" sz="half" idx="10"/>
          </p:nvPr>
        </p:nvSpPr>
        <p:spPr>
          <a:xfrm>
            <a:off x="838200" y="6356350"/>
            <a:ext cx="2743200" cy="365125"/>
          </a:xfrm>
          <a:prstGeom prst="rect">
            <a:avLst/>
          </a:prstGeom>
        </p:spPr>
        <p:txBody>
          <a:bodyPr/>
          <a:lstStyle/>
          <a:p>
            <a:fld id="{6659E198-83EB-4DF2-8343-2C95135036C6}" type="datetime1">
              <a:rPr lang="de-DE" smtClean="0"/>
              <a:t>03.09.2026</a:t>
            </a:fld>
            <a:endParaRPr lang="de-DE"/>
          </a:p>
        </p:txBody>
      </p:sp>
      <p:sp>
        <p:nvSpPr>
          <p:cNvPr id="6" name="Fußzeilenplatzhalter 5">
            <a:extLst>
              <a:ext uri="{FF2B5EF4-FFF2-40B4-BE49-F238E27FC236}">
                <a16:creationId xmlns:a16="http://schemas.microsoft.com/office/drawing/2014/main" id="{F32AAAE8-0BF0-4424-8A5B-25C596F19099}"/>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7" name="Foliennummernplatzhalter 6">
            <a:extLst>
              <a:ext uri="{FF2B5EF4-FFF2-40B4-BE49-F238E27FC236}">
                <a16:creationId xmlns:a16="http://schemas.microsoft.com/office/drawing/2014/main" id="{3D27B736-4A0B-478D-A7FB-5705A37CEA34}"/>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37428244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3EF548-B8A4-4158-BEC7-038BDE17399D}"/>
              </a:ext>
            </a:extLst>
          </p:cNvPr>
          <p:cNvSpPr>
            <a:spLocks noGrp="1"/>
          </p:cNvSpPr>
          <p:nvPr>
            <p:ph type="title"/>
          </p:nvPr>
        </p:nvSpPr>
        <p:spPr>
          <a:xfrm>
            <a:off x="838200" y="365125"/>
            <a:ext cx="10515600" cy="1325563"/>
          </a:xfrm>
          <a:prstGeom prst="rect">
            <a:avLst/>
          </a:prstGeom>
        </p:spPr>
        <p:txBody>
          <a:bodyPr/>
          <a:lstStyle/>
          <a:p>
            <a:r>
              <a:rPr lang="de-DE"/>
              <a:t>Mastertitelformat bearbeiten</a:t>
            </a:r>
          </a:p>
        </p:txBody>
      </p:sp>
      <p:sp>
        <p:nvSpPr>
          <p:cNvPr id="3" name="Vertikaler Textplatzhalter 2">
            <a:extLst>
              <a:ext uri="{FF2B5EF4-FFF2-40B4-BE49-F238E27FC236}">
                <a16:creationId xmlns:a16="http://schemas.microsoft.com/office/drawing/2014/main" id="{5D626CE7-C233-4B8A-8A8E-F400836E0F2D}"/>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B17F5EF-304E-41FB-841B-16FC0182DD89}"/>
              </a:ext>
            </a:extLst>
          </p:cNvPr>
          <p:cNvSpPr>
            <a:spLocks noGrp="1"/>
          </p:cNvSpPr>
          <p:nvPr>
            <p:ph type="dt" sz="half" idx="10"/>
          </p:nvPr>
        </p:nvSpPr>
        <p:spPr>
          <a:xfrm>
            <a:off x="838200" y="6356350"/>
            <a:ext cx="2743200" cy="365125"/>
          </a:xfrm>
          <a:prstGeom prst="rect">
            <a:avLst/>
          </a:prstGeom>
        </p:spPr>
        <p:txBody>
          <a:bodyPr/>
          <a:lstStyle/>
          <a:p>
            <a:fld id="{FACFE2A9-1B3B-4756-9C6F-2CA2FB8F57A0}" type="datetime1">
              <a:rPr lang="de-DE" smtClean="0"/>
              <a:t>03.09.2026</a:t>
            </a:fld>
            <a:endParaRPr lang="de-DE"/>
          </a:p>
        </p:txBody>
      </p:sp>
      <p:sp>
        <p:nvSpPr>
          <p:cNvPr id="5" name="Fußzeilenplatzhalter 4">
            <a:extLst>
              <a:ext uri="{FF2B5EF4-FFF2-40B4-BE49-F238E27FC236}">
                <a16:creationId xmlns:a16="http://schemas.microsoft.com/office/drawing/2014/main" id="{C581AC02-6B88-4D31-A276-2081F79C21E4}"/>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861A3CAA-2CE7-48F2-A4C7-0E3F1E5AAA52}"/>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2774734223"/>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222073C3-67C9-47CC-BE55-D9A6955114BA}"/>
              </a:ext>
            </a:extLst>
          </p:cNvPr>
          <p:cNvSpPr>
            <a:spLocks noGrp="1"/>
          </p:cNvSpPr>
          <p:nvPr>
            <p:ph type="title" orient="vert"/>
          </p:nvPr>
        </p:nvSpPr>
        <p:spPr>
          <a:xfrm>
            <a:off x="8724900" y="365125"/>
            <a:ext cx="2628900" cy="5811838"/>
          </a:xfrm>
          <a:prstGeom prst="rect">
            <a:avLst/>
          </a:prstGeo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AB499C2D-7298-4DE8-8253-C16E5320998D}"/>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3A15FEC-07FC-4564-AECB-F162BF9E92AF}"/>
              </a:ext>
            </a:extLst>
          </p:cNvPr>
          <p:cNvSpPr>
            <a:spLocks noGrp="1"/>
          </p:cNvSpPr>
          <p:nvPr>
            <p:ph type="dt" sz="half" idx="10"/>
          </p:nvPr>
        </p:nvSpPr>
        <p:spPr>
          <a:xfrm>
            <a:off x="838200" y="6356350"/>
            <a:ext cx="2743200" cy="365125"/>
          </a:xfrm>
          <a:prstGeom prst="rect">
            <a:avLst/>
          </a:prstGeom>
        </p:spPr>
        <p:txBody>
          <a:bodyPr/>
          <a:lstStyle/>
          <a:p>
            <a:fld id="{79DC3AD1-E010-4AAC-AF07-428E63BA8816}" type="datetime1">
              <a:rPr lang="de-DE" smtClean="0"/>
              <a:t>03.09.2026</a:t>
            </a:fld>
            <a:endParaRPr lang="de-DE"/>
          </a:p>
        </p:txBody>
      </p:sp>
      <p:sp>
        <p:nvSpPr>
          <p:cNvPr id="5" name="Fußzeilenplatzhalter 4">
            <a:extLst>
              <a:ext uri="{FF2B5EF4-FFF2-40B4-BE49-F238E27FC236}">
                <a16:creationId xmlns:a16="http://schemas.microsoft.com/office/drawing/2014/main" id="{22D4D40D-E626-4078-91CA-00B9E646CDAE}"/>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B668643A-EA4D-4D92-9E40-05995864D5F0}"/>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370385865"/>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B30186-50EB-4569-A027-C38EDA6385D5}"/>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FD44D7BE-D056-49E6-957B-56F7B7B2FE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B247939B-01BF-4EC0-BE80-CFBB2D98B4F7}"/>
              </a:ext>
            </a:extLst>
          </p:cNvPr>
          <p:cNvSpPr>
            <a:spLocks noGrp="1"/>
          </p:cNvSpPr>
          <p:nvPr>
            <p:ph type="dt" sz="half" idx="10"/>
          </p:nvPr>
        </p:nvSpPr>
        <p:spPr/>
        <p:txBody>
          <a:bodyPr/>
          <a:lstStyle/>
          <a:p>
            <a:fld id="{CD285C85-01E6-4786-A847-9438B9EC9585}" type="datetime1">
              <a:rPr lang="de-DE" smtClean="0"/>
              <a:t>03.09.2026</a:t>
            </a:fld>
            <a:endParaRPr lang="de-DE"/>
          </a:p>
        </p:txBody>
      </p:sp>
      <p:sp>
        <p:nvSpPr>
          <p:cNvPr id="5" name="Fußzeilenplatzhalter 4">
            <a:extLst>
              <a:ext uri="{FF2B5EF4-FFF2-40B4-BE49-F238E27FC236}">
                <a16:creationId xmlns:a16="http://schemas.microsoft.com/office/drawing/2014/main" id="{C34B95D5-6128-4C47-9E5C-3C0D571EA51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3F743026-E759-4F75-9E3A-272095EBFED0}"/>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88097839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9304F8-C02B-42AE-B28D-ABE5177FE9B3}"/>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5AD47172-3CDA-48C6-B73E-655913A5DEC3}"/>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A1EDDAFB-8043-4B23-A58B-47C8E26AA8A5}"/>
              </a:ext>
            </a:extLst>
          </p:cNvPr>
          <p:cNvSpPr>
            <a:spLocks noGrp="1"/>
          </p:cNvSpPr>
          <p:nvPr>
            <p:ph type="dt" sz="half" idx="10"/>
          </p:nvPr>
        </p:nvSpPr>
        <p:spPr/>
        <p:txBody>
          <a:bodyPr/>
          <a:lstStyle/>
          <a:p>
            <a:fld id="{7C2642B7-24CA-411B-A35C-C40A442692C3}" type="datetime1">
              <a:rPr lang="de-DE" smtClean="0"/>
              <a:t>03.09.2026</a:t>
            </a:fld>
            <a:endParaRPr lang="de-DE"/>
          </a:p>
        </p:txBody>
      </p:sp>
      <p:sp>
        <p:nvSpPr>
          <p:cNvPr id="5" name="Fußzeilenplatzhalter 4">
            <a:extLst>
              <a:ext uri="{FF2B5EF4-FFF2-40B4-BE49-F238E27FC236}">
                <a16:creationId xmlns:a16="http://schemas.microsoft.com/office/drawing/2014/main" id="{24FD9038-D560-449C-AC69-E8592CD6311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0C4BCF5-19D7-44C6-93CF-E8D52D47A623}"/>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3042214842"/>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7CADD2-3C9D-4835-80D5-CBB6607CDA33}"/>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87718932-B649-4877-ACF2-DEEB69AADB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7C72C302-3640-4406-AA74-38E40DCEC925}"/>
              </a:ext>
            </a:extLst>
          </p:cNvPr>
          <p:cNvSpPr>
            <a:spLocks noGrp="1"/>
          </p:cNvSpPr>
          <p:nvPr>
            <p:ph type="dt" sz="half" idx="10"/>
          </p:nvPr>
        </p:nvSpPr>
        <p:spPr/>
        <p:txBody>
          <a:bodyPr/>
          <a:lstStyle/>
          <a:p>
            <a:fld id="{2549123F-9E68-4FC3-9F4F-B6D143FA33D9}" type="datetime1">
              <a:rPr lang="de-DE" smtClean="0"/>
              <a:t>03.09.2026</a:t>
            </a:fld>
            <a:endParaRPr lang="de-DE"/>
          </a:p>
        </p:txBody>
      </p:sp>
      <p:sp>
        <p:nvSpPr>
          <p:cNvPr id="5" name="Fußzeilenplatzhalter 4">
            <a:extLst>
              <a:ext uri="{FF2B5EF4-FFF2-40B4-BE49-F238E27FC236}">
                <a16:creationId xmlns:a16="http://schemas.microsoft.com/office/drawing/2014/main" id="{90254148-2274-44AA-BFD2-90810C393C9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DEB055D-1F67-42D7-92A0-8AA7C24CB051}"/>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3175339969"/>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61F61F-0832-453A-B3A3-C9D8DC837383}"/>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511E6594-44AD-4F99-9303-05C380033EA2}"/>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37108A04-57C2-4E94-83FB-2F34A45B1CBF}"/>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D97A100E-FEC8-4E43-ABD7-62365C510EF3}"/>
              </a:ext>
            </a:extLst>
          </p:cNvPr>
          <p:cNvSpPr>
            <a:spLocks noGrp="1"/>
          </p:cNvSpPr>
          <p:nvPr>
            <p:ph type="dt" sz="half" idx="10"/>
          </p:nvPr>
        </p:nvSpPr>
        <p:spPr/>
        <p:txBody>
          <a:bodyPr/>
          <a:lstStyle/>
          <a:p>
            <a:fld id="{44A72552-562F-427F-A18C-C3B97633630B}" type="datetime1">
              <a:rPr lang="de-DE" smtClean="0"/>
              <a:t>03.09.2026</a:t>
            </a:fld>
            <a:endParaRPr lang="de-DE"/>
          </a:p>
        </p:txBody>
      </p:sp>
      <p:sp>
        <p:nvSpPr>
          <p:cNvPr id="6" name="Fußzeilenplatzhalter 5">
            <a:extLst>
              <a:ext uri="{FF2B5EF4-FFF2-40B4-BE49-F238E27FC236}">
                <a16:creationId xmlns:a16="http://schemas.microsoft.com/office/drawing/2014/main" id="{E000BFE8-2864-4770-B67A-96D6AE4C91A9}"/>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658625C8-BAB4-47FC-BC01-B56C8189413D}"/>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425303228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F968DF-EA77-468D-87C3-D77A92558EF9}"/>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14F82D98-BB0D-4A3E-8030-22509E8F3B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4593014A-164A-468E-887E-9457B9206A46}"/>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BDB2873B-1C98-4120-B6DC-5B77C4C875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596548DE-2B5E-44CD-A049-ECC02FC52EE9}"/>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2B77F02F-11AC-4C37-9F67-FD5B74B09CA4}"/>
              </a:ext>
            </a:extLst>
          </p:cNvPr>
          <p:cNvSpPr>
            <a:spLocks noGrp="1"/>
          </p:cNvSpPr>
          <p:nvPr>
            <p:ph type="dt" sz="half" idx="10"/>
          </p:nvPr>
        </p:nvSpPr>
        <p:spPr/>
        <p:txBody>
          <a:bodyPr/>
          <a:lstStyle/>
          <a:p>
            <a:fld id="{71C6C6EC-10DB-4F15-9246-D51A749223CF}" type="datetime1">
              <a:rPr lang="de-DE" smtClean="0"/>
              <a:t>03.09.2026</a:t>
            </a:fld>
            <a:endParaRPr lang="de-DE"/>
          </a:p>
        </p:txBody>
      </p:sp>
      <p:sp>
        <p:nvSpPr>
          <p:cNvPr id="8" name="Fußzeilenplatzhalter 7">
            <a:extLst>
              <a:ext uri="{FF2B5EF4-FFF2-40B4-BE49-F238E27FC236}">
                <a16:creationId xmlns:a16="http://schemas.microsoft.com/office/drawing/2014/main" id="{1CC0DFBA-FD09-4E02-B510-86EA13DEFD56}"/>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0C16707F-7F01-42AD-855D-A0DBD40C29D2}"/>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3566967413"/>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A86719-CABE-488F-BC2B-F8BC78617123}"/>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54DF8B6D-4017-46BA-9872-152865CB37B6}"/>
              </a:ext>
            </a:extLst>
          </p:cNvPr>
          <p:cNvSpPr>
            <a:spLocks noGrp="1"/>
          </p:cNvSpPr>
          <p:nvPr>
            <p:ph type="dt" sz="half" idx="10"/>
          </p:nvPr>
        </p:nvSpPr>
        <p:spPr/>
        <p:txBody>
          <a:bodyPr/>
          <a:lstStyle/>
          <a:p>
            <a:fld id="{ABD9F3DC-CAC3-4173-92B6-72984DCD765A}" type="datetime1">
              <a:rPr lang="de-DE" smtClean="0"/>
              <a:t>03.09.2026</a:t>
            </a:fld>
            <a:endParaRPr lang="de-DE"/>
          </a:p>
        </p:txBody>
      </p:sp>
      <p:sp>
        <p:nvSpPr>
          <p:cNvPr id="4" name="Fußzeilenplatzhalter 3">
            <a:extLst>
              <a:ext uri="{FF2B5EF4-FFF2-40B4-BE49-F238E27FC236}">
                <a16:creationId xmlns:a16="http://schemas.microsoft.com/office/drawing/2014/main" id="{3646823B-90CC-4E66-8AD8-5E02A653E927}"/>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7ED6BC18-0BCC-40B0-B74E-6337C5A5B319}"/>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3147196621"/>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BFF61BA9-96A0-41FB-B955-0502537B1347}"/>
              </a:ext>
            </a:extLst>
          </p:cNvPr>
          <p:cNvSpPr>
            <a:spLocks noGrp="1"/>
          </p:cNvSpPr>
          <p:nvPr>
            <p:ph type="dt" sz="half" idx="10"/>
          </p:nvPr>
        </p:nvSpPr>
        <p:spPr/>
        <p:txBody>
          <a:bodyPr/>
          <a:lstStyle/>
          <a:p>
            <a:fld id="{A9A44D59-AB4B-4B3F-8AFE-675DE5E8546B}" type="datetime1">
              <a:rPr lang="de-DE" smtClean="0"/>
              <a:t>03.09.2026</a:t>
            </a:fld>
            <a:endParaRPr lang="de-DE"/>
          </a:p>
        </p:txBody>
      </p:sp>
      <p:sp>
        <p:nvSpPr>
          <p:cNvPr id="3" name="Fußzeilenplatzhalter 2">
            <a:extLst>
              <a:ext uri="{FF2B5EF4-FFF2-40B4-BE49-F238E27FC236}">
                <a16:creationId xmlns:a16="http://schemas.microsoft.com/office/drawing/2014/main" id="{F3C6D298-4D73-4C3A-860A-FB147E3DBBE8}"/>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82C2F33D-FB39-4E2F-B070-8BBBC3DEE4E6}"/>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1459353499"/>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223FC4-A4F9-453D-AB83-D9C435B0E142}"/>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9E866D7E-FBCE-4F7F-AD7F-30A7E6027E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7C875029-22C9-4417-B90B-74E139E57F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8A00B1AB-6FB0-413A-BBBA-0876BC5BF439}"/>
              </a:ext>
            </a:extLst>
          </p:cNvPr>
          <p:cNvSpPr>
            <a:spLocks noGrp="1"/>
          </p:cNvSpPr>
          <p:nvPr>
            <p:ph type="dt" sz="half" idx="10"/>
          </p:nvPr>
        </p:nvSpPr>
        <p:spPr/>
        <p:txBody>
          <a:bodyPr/>
          <a:lstStyle/>
          <a:p>
            <a:fld id="{7E5AF0F9-0962-439D-8FF9-AEF08438674D}" type="datetime1">
              <a:rPr lang="de-DE" smtClean="0"/>
              <a:t>03.09.2026</a:t>
            </a:fld>
            <a:endParaRPr lang="de-DE"/>
          </a:p>
        </p:txBody>
      </p:sp>
      <p:sp>
        <p:nvSpPr>
          <p:cNvPr id="6" name="Fußzeilenplatzhalter 5">
            <a:extLst>
              <a:ext uri="{FF2B5EF4-FFF2-40B4-BE49-F238E27FC236}">
                <a16:creationId xmlns:a16="http://schemas.microsoft.com/office/drawing/2014/main" id="{A0529B87-83E1-4195-9EC9-48DC35B1503C}"/>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038868C8-B082-439C-921B-A5BA137C1BD6}"/>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1823975821"/>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6E1DBB-DE30-4DF0-9D32-E816E0E6F13A}"/>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003AC2F9-6E5B-4BFD-B247-15E47951C7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92FD57AD-8511-445C-A305-912A2380D8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99447ACB-A493-4572-8C37-53ED09A67D27}"/>
              </a:ext>
            </a:extLst>
          </p:cNvPr>
          <p:cNvSpPr>
            <a:spLocks noGrp="1"/>
          </p:cNvSpPr>
          <p:nvPr>
            <p:ph type="dt" sz="half" idx="10"/>
          </p:nvPr>
        </p:nvSpPr>
        <p:spPr/>
        <p:txBody>
          <a:bodyPr/>
          <a:lstStyle/>
          <a:p>
            <a:fld id="{7E4A7A7E-4FAF-4B71-A184-7E540A2DC19A}" type="datetime1">
              <a:rPr lang="de-DE" smtClean="0"/>
              <a:t>03.09.2026</a:t>
            </a:fld>
            <a:endParaRPr lang="de-DE"/>
          </a:p>
        </p:txBody>
      </p:sp>
      <p:sp>
        <p:nvSpPr>
          <p:cNvPr id="6" name="Fußzeilenplatzhalter 5">
            <a:extLst>
              <a:ext uri="{FF2B5EF4-FFF2-40B4-BE49-F238E27FC236}">
                <a16:creationId xmlns:a16="http://schemas.microsoft.com/office/drawing/2014/main" id="{93A7D557-2107-45C7-A2F2-7D5303A99B42}"/>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45DFAC30-B23D-4897-95B3-7CDBB6F42C53}"/>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311550908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D5F19B-D038-4C16-B726-5ADF3C0F6DE7}"/>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BAF67943-C285-4A75-85DF-567749528AD4}"/>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63F1712-29C5-4923-A639-7E90B449E45A}"/>
              </a:ext>
            </a:extLst>
          </p:cNvPr>
          <p:cNvSpPr>
            <a:spLocks noGrp="1"/>
          </p:cNvSpPr>
          <p:nvPr>
            <p:ph type="dt" sz="half" idx="10"/>
          </p:nvPr>
        </p:nvSpPr>
        <p:spPr/>
        <p:txBody>
          <a:bodyPr/>
          <a:lstStyle/>
          <a:p>
            <a:fld id="{64E3366F-0AEC-4E62-9ABB-882172597A16}" type="datetime1">
              <a:rPr lang="de-DE" smtClean="0"/>
              <a:t>03.09.2026</a:t>
            </a:fld>
            <a:endParaRPr lang="de-DE"/>
          </a:p>
        </p:txBody>
      </p:sp>
      <p:sp>
        <p:nvSpPr>
          <p:cNvPr id="5" name="Fußzeilenplatzhalter 4">
            <a:extLst>
              <a:ext uri="{FF2B5EF4-FFF2-40B4-BE49-F238E27FC236}">
                <a16:creationId xmlns:a16="http://schemas.microsoft.com/office/drawing/2014/main" id="{E40B8A40-DEAE-4596-AB95-40568DF8C31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A9810F92-2077-4DE1-B213-666D7F19181C}"/>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2839623076"/>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89A402CD-A87A-4D43-8037-D6F3F60B6A39}"/>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5805ACAD-9E91-4C4D-9129-D90803D95959}"/>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F30F3DA-1AB1-4450-9BF7-37F617271DB0}"/>
              </a:ext>
            </a:extLst>
          </p:cNvPr>
          <p:cNvSpPr>
            <a:spLocks noGrp="1"/>
          </p:cNvSpPr>
          <p:nvPr>
            <p:ph type="dt" sz="half" idx="10"/>
          </p:nvPr>
        </p:nvSpPr>
        <p:spPr/>
        <p:txBody>
          <a:bodyPr/>
          <a:lstStyle/>
          <a:p>
            <a:fld id="{EDAD2520-BF5B-41B0-8EEA-E5C7C6A32D7B}" type="datetime1">
              <a:rPr lang="de-DE" smtClean="0"/>
              <a:t>03.09.2026</a:t>
            </a:fld>
            <a:endParaRPr lang="de-DE"/>
          </a:p>
        </p:txBody>
      </p:sp>
      <p:sp>
        <p:nvSpPr>
          <p:cNvPr id="5" name="Fußzeilenplatzhalter 4">
            <a:extLst>
              <a:ext uri="{FF2B5EF4-FFF2-40B4-BE49-F238E27FC236}">
                <a16:creationId xmlns:a16="http://schemas.microsoft.com/office/drawing/2014/main" id="{EBDC8E54-8C47-4CEB-BF6F-27B86357EED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8A11D70-3986-4583-98F7-7A4A18D56C02}"/>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292728668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6E9A3F28-3ECD-483D-BFE8-FB8028D9F4A6}"/>
              </a:ext>
            </a:extLst>
          </p:cNvPr>
          <p:cNvSpPr>
            <a:spLocks noGrp="1"/>
          </p:cNvSpPr>
          <p:nvPr>
            <p:ph type="body" idx="1"/>
          </p:nvPr>
        </p:nvSpPr>
        <p:spPr>
          <a:xfrm>
            <a:off x="838200" y="609600"/>
            <a:ext cx="10515600" cy="5567363"/>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liennummernplatzhalter 5">
            <a:extLst>
              <a:ext uri="{FF2B5EF4-FFF2-40B4-BE49-F238E27FC236}">
                <a16:creationId xmlns:a16="http://schemas.microsoft.com/office/drawing/2014/main" id="{7187F33F-5037-4211-A57D-E38FCA5CAA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7F1312-9C82-49F0-935A-9B306C774647}" type="slidenum">
              <a:rPr lang="de-DE" smtClean="0"/>
              <a:t>‹Nr.›</a:t>
            </a:fld>
            <a:endParaRPr lang="de-DE"/>
          </a:p>
        </p:txBody>
      </p:sp>
    </p:spTree>
    <p:extLst>
      <p:ext uri="{BB962C8B-B14F-4D97-AF65-F5344CB8AC3E}">
        <p14:creationId xmlns:p14="http://schemas.microsoft.com/office/powerpoint/2010/main" val="40839231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E5AE5D47-C72F-4F54-8034-CDC2F2B84EB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47ED68E3-86C3-4103-80DB-0B5F8C50FB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FF4F6559-1CB1-4782-92D4-648DD43FDA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69661D-2D03-44E5-BF2D-B90B4F32D50B}" type="datetime1">
              <a:rPr lang="de-DE" smtClean="0"/>
              <a:t>03.09.2026</a:t>
            </a:fld>
            <a:endParaRPr lang="de-DE"/>
          </a:p>
        </p:txBody>
      </p:sp>
      <p:sp>
        <p:nvSpPr>
          <p:cNvPr id="5" name="Fußzeilenplatzhalter 4">
            <a:extLst>
              <a:ext uri="{FF2B5EF4-FFF2-40B4-BE49-F238E27FC236}">
                <a16:creationId xmlns:a16="http://schemas.microsoft.com/office/drawing/2014/main" id="{62F24DD8-568E-422A-A9AA-6CD5B0E1C7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7FEE0030-3114-42E2-BF7F-870966610F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44390E-7812-4FF5-89F7-387A7021D3E3}" type="slidenum">
              <a:rPr lang="de-DE" smtClean="0"/>
              <a:t>‹Nr.›</a:t>
            </a:fld>
            <a:endParaRPr lang="de-DE"/>
          </a:p>
        </p:txBody>
      </p:sp>
    </p:spTree>
    <p:extLst>
      <p:ext uri="{BB962C8B-B14F-4D97-AF65-F5344CB8AC3E}">
        <p14:creationId xmlns:p14="http://schemas.microsoft.com/office/powerpoint/2010/main" val="15617465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A3F77C44-E794-4A8B-925C-CF404B59A2A0}"/>
              </a:ext>
            </a:extLst>
          </p:cNvPr>
          <p:cNvSpPr>
            <a:spLocks noGrp="1"/>
          </p:cNvSpPr>
          <p:nvPr>
            <p:ph type="sldNum" sz="quarter" idx="12"/>
          </p:nvPr>
        </p:nvSpPr>
        <p:spPr/>
        <p:txBody>
          <a:bodyPr/>
          <a:lstStyle/>
          <a:p>
            <a:fld id="{4A7F1312-9C82-49F0-935A-9B306C774647}" type="slidenum">
              <a:rPr lang="de-DE" smtClean="0"/>
              <a:t>1</a:t>
            </a:fld>
            <a:endParaRPr lang="de-DE"/>
          </a:p>
        </p:txBody>
      </p:sp>
      <p:sp>
        <p:nvSpPr>
          <p:cNvPr id="5" name="Rechteck 4">
            <a:extLst>
              <a:ext uri="{FF2B5EF4-FFF2-40B4-BE49-F238E27FC236}">
                <a16:creationId xmlns:a16="http://schemas.microsoft.com/office/drawing/2014/main" id="{1D6A2323-8FDF-B9F9-A47D-F354104B29C5}"/>
              </a:ext>
            </a:extLst>
          </p:cNvPr>
          <p:cNvSpPr/>
          <p:nvPr/>
        </p:nvSpPr>
        <p:spPr>
          <a:xfrm>
            <a:off x="0" y="1549021"/>
            <a:ext cx="12192000" cy="4569234"/>
          </a:xfrm>
          <a:prstGeom prst="rect">
            <a:avLst/>
          </a:prstGeom>
          <a:solidFill>
            <a:srgbClr val="EE8A22"/>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1AFCD795-5B8F-4ABE-9B00-772280028334}"/>
              </a:ext>
            </a:extLst>
          </p:cNvPr>
          <p:cNvSpPr>
            <a:spLocks noGrp="1"/>
          </p:cNvSpPr>
          <p:nvPr>
            <p:ph type="ctrTitle"/>
          </p:nvPr>
        </p:nvSpPr>
        <p:spPr>
          <a:xfrm>
            <a:off x="1524000" y="2713154"/>
            <a:ext cx="9144000" cy="2387600"/>
          </a:xfrm>
        </p:spPr>
        <p:txBody>
          <a:bodyPr/>
          <a:lstStyle/>
          <a:p>
            <a:r>
              <a:rPr lang="de-DE" dirty="0">
                <a:solidFill>
                  <a:schemeClr val="bg1"/>
                </a:solidFill>
                <a:latin typeface="Frutiger" panose="020B0500000000000000" pitchFamily="34" charset="0"/>
              </a:rPr>
              <a:t>Verwaltungsrecht AT</a:t>
            </a:r>
            <a:br>
              <a:rPr lang="de-DE" dirty="0">
                <a:solidFill>
                  <a:schemeClr val="bg1"/>
                </a:solidFill>
                <a:latin typeface="Frutiger" panose="020B0500000000000000" pitchFamily="34" charset="0"/>
              </a:rPr>
            </a:br>
            <a:br>
              <a:rPr lang="de-DE" dirty="0">
                <a:solidFill>
                  <a:schemeClr val="bg1"/>
                </a:solidFill>
                <a:latin typeface="Frutiger" panose="020B0500000000000000" pitchFamily="34" charset="0"/>
              </a:rPr>
            </a:br>
            <a:r>
              <a:rPr lang="de-DE" dirty="0">
                <a:solidFill>
                  <a:schemeClr val="bg1"/>
                </a:solidFill>
                <a:latin typeface="Frutiger" panose="020B0500000000000000" pitchFamily="34" charset="0"/>
              </a:rPr>
              <a:t>Kurseinheit 18</a:t>
            </a:r>
          </a:p>
        </p:txBody>
      </p:sp>
      <p:pic>
        <p:nvPicPr>
          <p:cNvPr id="7" name="Grafik 6">
            <a:extLst>
              <a:ext uri="{FF2B5EF4-FFF2-40B4-BE49-F238E27FC236}">
                <a16:creationId xmlns:a16="http://schemas.microsoft.com/office/drawing/2014/main" id="{AD9CC141-6D63-FD92-0A25-6CE24675066C}"/>
              </a:ext>
            </a:extLst>
          </p:cNvPr>
          <p:cNvPicPr>
            <a:picLocks noChangeAspect="1"/>
          </p:cNvPicPr>
          <p:nvPr/>
        </p:nvPicPr>
        <p:blipFill>
          <a:blip r:embed="rId2">
            <a:extLst>
              <a:ext uri="{28A0092B-C50C-407E-A947-70E740481C1C}">
                <a14:useLocalDpi xmlns:a14="http://schemas.microsoft.com/office/drawing/2010/main" val="0"/>
              </a:ext>
            </a:extLst>
          </a:blip>
          <a:srcRect l="37553" t="16076" r="20851" b="10786"/>
          <a:stretch>
            <a:fillRect/>
          </a:stretch>
        </p:blipFill>
        <p:spPr>
          <a:xfrm>
            <a:off x="10121825" y="3906954"/>
            <a:ext cx="2160963" cy="2137286"/>
          </a:xfrm>
          <a:prstGeom prst="rect">
            <a:avLst/>
          </a:prstGeom>
          <a:effectLst>
            <a:outerShdw blurRad="50800" dist="38100" dir="8100000" algn="tr" rotWithShape="0">
              <a:prstClr val="black">
                <a:alpha val="40000"/>
              </a:prstClr>
            </a:outerShdw>
          </a:effectLst>
        </p:spPr>
      </p:pic>
      <p:pic>
        <p:nvPicPr>
          <p:cNvPr id="9" name="Grafik 8">
            <a:extLst>
              <a:ext uri="{FF2B5EF4-FFF2-40B4-BE49-F238E27FC236}">
                <a16:creationId xmlns:a16="http://schemas.microsoft.com/office/drawing/2014/main" id="{76DF35E2-6640-2D8B-FD88-24D6BCE7662D}"/>
              </a:ext>
            </a:extLst>
          </p:cNvPr>
          <p:cNvPicPr>
            <a:picLocks noChangeAspect="1"/>
          </p:cNvPicPr>
          <p:nvPr/>
        </p:nvPicPr>
        <p:blipFill>
          <a:blip r:embed="rId3">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Tree>
    <p:extLst>
      <p:ext uri="{BB962C8B-B14F-4D97-AF65-F5344CB8AC3E}">
        <p14:creationId xmlns:p14="http://schemas.microsoft.com/office/powerpoint/2010/main" val="551010606"/>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8" y="488272"/>
            <a:ext cx="11865104" cy="6573677"/>
          </a:xfrm>
          <a:prstGeom prst="rect">
            <a:avLst/>
          </a:prstGeom>
          <a:noFill/>
        </p:spPr>
        <p:txBody>
          <a:bodyPr wrap="square" lIns="180000" tIns="180000" rIns="180000" bIns="180000" rtlCol="0">
            <a:spAutoFit/>
          </a:bodyPr>
          <a:lstStyle/>
          <a:p>
            <a:pPr lvl="0" algn="ctr" defTabSz="360000">
              <a:lnSpc>
                <a:spcPct val="150000"/>
              </a:lnSpc>
              <a:defRPr/>
            </a:pPr>
            <a:r>
              <a:rPr lang="de-DE" sz="2400" b="1" u="sng" dirty="0">
                <a:solidFill>
                  <a:prstClr val="black"/>
                </a:solidFill>
                <a:latin typeface="Arial" panose="020B0604020202020204" pitchFamily="34" charset="0"/>
                <a:cs typeface="Arial" panose="020B0604020202020204" pitchFamily="34" charset="0"/>
              </a:rPr>
              <a:t>Wiederholung: Umfang der gerichtlichen Prüfung (TB / </a:t>
            </a:r>
            <a:r>
              <a:rPr lang="de-DE" sz="2400" b="1" u="sng" dirty="0" err="1">
                <a:solidFill>
                  <a:prstClr val="black"/>
                </a:solidFill>
                <a:latin typeface="Arial" panose="020B0604020202020204" pitchFamily="34" charset="0"/>
                <a:cs typeface="Arial" panose="020B0604020202020204" pitchFamily="34" charset="0"/>
              </a:rPr>
              <a:t>Vorauss</a:t>
            </a:r>
            <a:r>
              <a:rPr lang="de-DE" sz="2400" b="1" u="sng" dirty="0">
                <a:solidFill>
                  <a:prstClr val="black"/>
                </a:solidFill>
                <a:latin typeface="Arial" panose="020B0604020202020204" pitchFamily="34" charset="0"/>
                <a:cs typeface="Arial" panose="020B0604020202020204" pitchFamily="34" charset="0"/>
              </a:rPr>
              <a:t>.)</a:t>
            </a:r>
            <a:endParaRPr lang="de-DE" sz="2400" dirty="0">
              <a:solidFill>
                <a:prstClr val="black"/>
              </a:solidFill>
              <a:latin typeface="Arial" panose="020B0604020202020204" pitchFamily="34" charset="0"/>
              <a:cs typeface="Arial" panose="020B0604020202020204" pitchFamily="34" charset="0"/>
            </a:endParaRPr>
          </a:p>
          <a:p>
            <a:pPr lvl="0" defTabSz="360000">
              <a:lnSpc>
                <a:spcPct val="150000"/>
              </a:lnSpc>
              <a:defRPr/>
            </a:pPr>
            <a:endParaRPr lang="de-DE" sz="800" dirty="0">
              <a:solidFill>
                <a:prstClr val="black"/>
              </a:solidFill>
              <a:latin typeface="Arial" panose="020B0604020202020204" pitchFamily="34" charset="0"/>
              <a:cs typeface="Arial" panose="020B0604020202020204" pitchFamily="34" charset="0"/>
            </a:endParaRP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I.		</a:t>
            </a:r>
            <a:r>
              <a:rPr lang="de-DE" sz="2400" u="sng" dirty="0">
                <a:solidFill>
                  <a:prstClr val="black"/>
                </a:solidFill>
                <a:latin typeface="Arial" panose="020B0604020202020204" pitchFamily="34" charset="0"/>
                <a:cs typeface="Arial" panose="020B0604020202020204" pitchFamily="34" charset="0"/>
              </a:rPr>
              <a:t>Grundsatz: vollständige gerichtliche Prüfung</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 Art. 19 IV, 20 III GG (</a:t>
            </a:r>
            <a:r>
              <a:rPr lang="de-DE" sz="2400" dirty="0" err="1">
                <a:solidFill>
                  <a:prstClr val="black"/>
                </a:solidFill>
                <a:latin typeface="Arial" panose="020B0604020202020204" pitchFamily="34" charset="0"/>
                <a:cs typeface="Arial" panose="020B0604020202020204" pitchFamily="34" charset="0"/>
              </a:rPr>
              <a:t>eff</a:t>
            </a:r>
            <a:r>
              <a:rPr lang="de-DE" sz="2400" dirty="0">
                <a:solidFill>
                  <a:prstClr val="black"/>
                </a:solidFill>
                <a:latin typeface="Arial" panose="020B0604020202020204" pitchFamily="34" charset="0"/>
                <a:cs typeface="Arial" panose="020B0604020202020204" pitchFamily="34" charset="0"/>
              </a:rPr>
              <a:t>. RS, Gesetzmäßigkeit der Verw., vgl. § 86 I VwGO)</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II.		</a:t>
            </a:r>
            <a:r>
              <a:rPr lang="de-DE" sz="2400" u="sng" dirty="0">
                <a:solidFill>
                  <a:prstClr val="black"/>
                </a:solidFill>
                <a:latin typeface="Arial" panose="020B0604020202020204" pitchFamily="34" charset="0"/>
                <a:cs typeface="Arial" panose="020B0604020202020204" pitchFamily="34" charset="0"/>
              </a:rPr>
              <a:t>Ausnahme: „Beurteilungsspielraum“ der Verwaltung</a:t>
            </a: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 </a:t>
            </a:r>
            <a:r>
              <a:rPr lang="de-DE" sz="2400" u="sng" dirty="0">
                <a:solidFill>
                  <a:prstClr val="black"/>
                </a:solidFill>
                <a:latin typeface="Arial" panose="020B0604020202020204" pitchFamily="34" charset="0"/>
                <a:cs typeface="Arial" panose="020B0604020202020204" pitchFamily="34" charset="0"/>
              </a:rPr>
              <a:t>Grund</a:t>
            </a:r>
            <a:r>
              <a:rPr lang="de-DE" sz="2400" dirty="0">
                <a:solidFill>
                  <a:prstClr val="black"/>
                </a:solidFill>
                <a:latin typeface="Arial" panose="020B0604020202020204" pitchFamily="34" charset="0"/>
                <a:cs typeface="Arial" panose="020B0604020202020204" pitchFamily="34" charset="0"/>
              </a:rPr>
              <a:t>: Funktionsgrenzen der </a:t>
            </a:r>
            <a:r>
              <a:rPr lang="de-DE" sz="2400" dirty="0" err="1">
                <a:solidFill>
                  <a:prstClr val="black"/>
                </a:solidFill>
                <a:latin typeface="Arial" panose="020B0604020202020204" pitchFamily="34" charset="0"/>
                <a:cs typeface="Arial" panose="020B0604020202020204" pitchFamily="34" charset="0"/>
              </a:rPr>
              <a:t>Rspr</a:t>
            </a:r>
            <a:r>
              <a:rPr lang="de-DE" sz="2400" dirty="0">
                <a:solidFill>
                  <a:prstClr val="black"/>
                </a:solidFill>
                <a:latin typeface="Arial" panose="020B0604020202020204" pitchFamily="34" charset="0"/>
                <a:cs typeface="Arial" panose="020B0604020202020204" pitchFamily="34" charset="0"/>
              </a:rPr>
              <a:t>. erreicht, d.h. Sachverstand der </a:t>
            </a:r>
            <a:r>
              <a:rPr lang="de-DE" sz="2400" dirty="0" err="1">
                <a:solidFill>
                  <a:prstClr val="black"/>
                </a:solidFill>
                <a:latin typeface="Arial" panose="020B0604020202020204" pitchFamily="34" charset="0"/>
                <a:cs typeface="Arial" panose="020B0604020202020204" pitchFamily="34" charset="0"/>
              </a:rPr>
              <a:t>Verwal</a:t>
            </a:r>
            <a:r>
              <a:rPr lang="de-DE" sz="2400" dirty="0">
                <a:solidFill>
                  <a:prstClr val="black"/>
                </a:solidFill>
                <a:latin typeface="Arial" panose="020B0604020202020204" pitchFamily="34" charset="0"/>
                <a:cs typeface="Arial" panose="020B0604020202020204" pitchFamily="34" charset="0"/>
              </a:rPr>
              <a:t>-			</a:t>
            </a:r>
            <a:r>
              <a:rPr lang="de-DE" sz="2400" dirty="0" err="1">
                <a:solidFill>
                  <a:prstClr val="black"/>
                </a:solidFill>
                <a:latin typeface="Arial" panose="020B0604020202020204" pitchFamily="34" charset="0"/>
                <a:cs typeface="Arial" panose="020B0604020202020204" pitchFamily="34" charset="0"/>
              </a:rPr>
              <a:t>tung</a:t>
            </a:r>
            <a:r>
              <a:rPr lang="de-DE" sz="2400" dirty="0">
                <a:solidFill>
                  <a:prstClr val="black"/>
                </a:solidFill>
                <a:latin typeface="Arial" panose="020B0604020202020204" pitchFamily="34" charset="0"/>
                <a:cs typeface="Arial" panose="020B0604020202020204" pitchFamily="34" charset="0"/>
              </a:rPr>
              <a:t> und Wille des Gesetzgebers (sog. „normative Ermächtigungslehre“)</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 </a:t>
            </a:r>
            <a:r>
              <a:rPr lang="de-DE" sz="2400" u="sng" dirty="0">
                <a:solidFill>
                  <a:prstClr val="black"/>
                </a:solidFill>
                <a:latin typeface="Arial" panose="020B0604020202020204" pitchFamily="34" charset="0"/>
                <a:cs typeface="Arial" panose="020B0604020202020204" pitchFamily="34" charset="0"/>
              </a:rPr>
              <a:t>dann</a:t>
            </a:r>
            <a:r>
              <a:rPr lang="de-DE" sz="2400" dirty="0">
                <a:solidFill>
                  <a:prstClr val="black"/>
                </a:solidFill>
                <a:latin typeface="Arial" panose="020B0604020202020204" pitchFamily="34" charset="0"/>
                <a:cs typeface="Arial" panose="020B0604020202020204" pitchFamily="34" charset="0"/>
              </a:rPr>
              <a:t>: nur Prüfung von „Beurteilungsfehlern“, d.h. Sachverhalt unvollständig / 			falsch, Verkennung des Sinngehalts der Norm, sachfremde Erwägungen</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 </a:t>
            </a:r>
            <a:r>
              <a:rPr lang="de-DE" sz="2400" u="sng" dirty="0">
                <a:solidFill>
                  <a:prstClr val="black"/>
                </a:solidFill>
                <a:latin typeface="Arial" panose="020B0604020202020204" pitchFamily="34" charset="0"/>
                <a:cs typeface="Arial" panose="020B0604020202020204" pitchFamily="34" charset="0"/>
              </a:rPr>
              <a:t>Fallgruppen</a:t>
            </a:r>
            <a:r>
              <a:rPr lang="de-DE" sz="2400" dirty="0">
                <a:solidFill>
                  <a:prstClr val="black"/>
                </a:solidFill>
                <a:latin typeface="Arial" panose="020B0604020202020204" pitchFamily="34" charset="0"/>
                <a:cs typeface="Arial" panose="020B0604020202020204" pitchFamily="34" charset="0"/>
              </a:rPr>
              <a:t>: Situationsspezifische Beurteilungen (Prüfungen, Beamte), 					Sachverständigengutachten staatsferner weisungsfreier Kollegialorgane, 				komplexe Entscheidungen mit Prognosecharakter</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3A6DECA1-A629-D2EE-4879-EDB1218C95B5}"/>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10504073" y="1"/>
            <a:ext cx="1687925" cy="858657"/>
          </a:xfrm>
          <a:prstGeom prst="rect">
            <a:avLst/>
          </a:prstGeom>
        </p:spPr>
      </p:pic>
      <p:sp>
        <p:nvSpPr>
          <p:cNvPr id="7" name="Rechteck 6">
            <a:extLst>
              <a:ext uri="{FF2B5EF4-FFF2-40B4-BE49-F238E27FC236}">
                <a16:creationId xmlns:a16="http://schemas.microsoft.com/office/drawing/2014/main" id="{A33637BE-05D2-1595-2D80-753C4E4BC2A9}"/>
              </a:ext>
            </a:extLst>
          </p:cNvPr>
          <p:cNvSpPr/>
          <p:nvPr/>
        </p:nvSpPr>
        <p:spPr>
          <a:xfrm>
            <a:off x="0" y="102357"/>
            <a:ext cx="2226733" cy="5622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Verwaltungsrecht AT</a:t>
            </a:r>
          </a:p>
          <a:p>
            <a:pPr algn="ctr"/>
            <a:r>
              <a:rPr lang="de-DE" dirty="0"/>
              <a:t>Kurseinheit 18</a:t>
            </a:r>
          </a:p>
        </p:txBody>
      </p:sp>
    </p:spTree>
    <p:extLst>
      <p:ext uri="{BB962C8B-B14F-4D97-AF65-F5344CB8AC3E}">
        <p14:creationId xmlns:p14="http://schemas.microsoft.com/office/powerpoint/2010/main" val="1809213248"/>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1000"/>
                                        <p:tgtEl>
                                          <p:spTgt spid="4">
                                            <p:txEl>
                                              <p:pRg st="5" end="5"/>
                                            </p:txEl>
                                          </p:spTgt>
                                        </p:tgtEl>
                                      </p:cBhvr>
                                    </p:animEffect>
                                    <p:anim calcmode="lin" valueType="num">
                                      <p:cBhvr>
                                        <p:cTn id="29"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Effect transition="in" filter="fade">
                                      <p:cBhvr>
                                        <p:cTn id="35" dur="1000"/>
                                        <p:tgtEl>
                                          <p:spTgt spid="4">
                                            <p:txEl>
                                              <p:pRg st="6" end="6"/>
                                            </p:txEl>
                                          </p:spTgt>
                                        </p:tgtEl>
                                      </p:cBhvr>
                                    </p:animEffect>
                                    <p:anim calcmode="lin" valueType="num">
                                      <p:cBhvr>
                                        <p:cTn id="36"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fade">
                                      <p:cBhvr>
                                        <p:cTn id="42" dur="1000"/>
                                        <p:tgtEl>
                                          <p:spTgt spid="4">
                                            <p:txEl>
                                              <p:pRg st="7" end="7"/>
                                            </p:txEl>
                                          </p:spTgt>
                                        </p:tgtEl>
                                      </p:cBhvr>
                                    </p:animEffect>
                                    <p:anim calcmode="lin" valueType="num">
                                      <p:cBhvr>
                                        <p:cTn id="43"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8" y="488272"/>
            <a:ext cx="11736281" cy="6389011"/>
          </a:xfrm>
          <a:prstGeom prst="rect">
            <a:avLst/>
          </a:prstGeom>
          <a:noFill/>
        </p:spPr>
        <p:txBody>
          <a:bodyPr wrap="square" lIns="180000" tIns="180000" rIns="180000" bIns="180000" rtlCol="0">
            <a:spAutoFit/>
          </a:bodyPr>
          <a:lstStyle/>
          <a:p>
            <a:pPr lvl="0" algn="ctr" defTabSz="360000">
              <a:lnSpc>
                <a:spcPct val="150000"/>
              </a:lnSpc>
              <a:defRPr/>
            </a:pPr>
            <a:r>
              <a:rPr lang="de-DE" sz="2400" b="1" u="sng" dirty="0">
                <a:solidFill>
                  <a:prstClr val="black"/>
                </a:solidFill>
                <a:latin typeface="Arial" panose="020B0604020202020204" pitchFamily="34" charset="0"/>
                <a:cs typeface="Arial" panose="020B0604020202020204" pitchFamily="34" charset="0"/>
              </a:rPr>
              <a:t>Prüfungsmaßstab bei VA</a:t>
            </a:r>
          </a:p>
          <a:p>
            <a:pPr marL="0" marR="0" lvl="0" indent="0" algn="l" defTabSz="360000" rtl="0" eaLnBrk="1" fontAlgn="auto" latinLnBrk="0" hangingPunct="1">
              <a:lnSpc>
                <a:spcPct val="150000"/>
              </a:lnSpc>
              <a:spcBef>
                <a:spcPts val="0"/>
              </a:spcBef>
              <a:spcAft>
                <a:spcPts val="0"/>
              </a:spcAft>
              <a:buClrTx/>
              <a:buSzTx/>
              <a:buFontTx/>
              <a:buNone/>
              <a:tabLst/>
              <a:defRPr/>
            </a:pP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a:t>
            </a:r>
          </a:p>
          <a:p>
            <a:pPr defTabSz="360000">
              <a:lnSpc>
                <a:spcPct val="150000"/>
              </a:lnSpc>
            </a:pP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pP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pP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pP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pP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pP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pP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pPr>
            <a:endParaRPr lang="de-DE" sz="2400" dirty="0">
              <a:solidFill>
                <a:prstClr val="black"/>
              </a:solidFill>
              <a:latin typeface="Arial" panose="020B0604020202020204" pitchFamily="34" charset="0"/>
              <a:cs typeface="Arial" panose="020B0604020202020204" pitchFamily="34" charset="0"/>
            </a:endParaRP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cxnSp>
        <p:nvCxnSpPr>
          <p:cNvPr id="11" name="Gerade Verbindung mit Pfeil 10">
            <a:extLst>
              <a:ext uri="{FF2B5EF4-FFF2-40B4-BE49-F238E27FC236}">
                <a16:creationId xmlns:a16="http://schemas.microsoft.com/office/drawing/2014/main" id="{0C17BEA9-8C63-4CEC-B02F-6A0037EA2C13}"/>
              </a:ext>
            </a:extLst>
          </p:cNvPr>
          <p:cNvCxnSpPr>
            <a:cxnSpLocks/>
          </p:cNvCxnSpPr>
          <p:nvPr/>
        </p:nvCxnSpPr>
        <p:spPr>
          <a:xfrm>
            <a:off x="6106255" y="3362010"/>
            <a:ext cx="360000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Gerade Verbindung mit Pfeil 11">
            <a:extLst>
              <a:ext uri="{FF2B5EF4-FFF2-40B4-BE49-F238E27FC236}">
                <a16:creationId xmlns:a16="http://schemas.microsoft.com/office/drawing/2014/main" id="{886D5F40-8F86-4288-8AA3-D55A67DF23F9}"/>
              </a:ext>
            </a:extLst>
          </p:cNvPr>
          <p:cNvCxnSpPr>
            <a:cxnSpLocks/>
          </p:cNvCxnSpPr>
          <p:nvPr/>
        </p:nvCxnSpPr>
        <p:spPr>
          <a:xfrm>
            <a:off x="6106255" y="3362009"/>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Textfeld 12">
            <a:extLst>
              <a:ext uri="{FF2B5EF4-FFF2-40B4-BE49-F238E27FC236}">
                <a16:creationId xmlns:a16="http://schemas.microsoft.com/office/drawing/2014/main" id="{340CEA10-1F83-4AF2-9DB5-8B072398BAD6}"/>
              </a:ext>
            </a:extLst>
          </p:cNvPr>
          <p:cNvSpPr txBox="1"/>
          <p:nvPr/>
        </p:nvSpPr>
        <p:spPr>
          <a:xfrm>
            <a:off x="443884" y="3650009"/>
            <a:ext cx="4124942" cy="939298"/>
          </a:xfrm>
          <a:prstGeom prst="rect">
            <a:avLst/>
          </a:prstGeom>
          <a:noFill/>
        </p:spPr>
        <p:txBody>
          <a:bodyPr wrap="square" lIns="0" tIns="0" rIns="0" bIns="0" rtlCol="0">
            <a:noAutofit/>
          </a:bodyPr>
          <a:lstStyle/>
          <a:p>
            <a:pPr marL="0" marR="0" lvl="0" indent="0" algn="l" defTabSz="360000" rtl="0" eaLnBrk="1" fontAlgn="auto" latinLnBrk="0" hangingPunct="1">
              <a:lnSpc>
                <a:spcPct val="130000"/>
              </a:lnSpc>
              <a:spcBef>
                <a:spcPts val="0"/>
              </a:spcBef>
              <a:spcAft>
                <a:spcPts val="0"/>
              </a:spcAft>
              <a:buClrTx/>
              <a:buSzTx/>
              <a:buFontTx/>
              <a:buNone/>
              <a:tabLst/>
              <a:defRPr/>
            </a:pPr>
            <a:r>
              <a:rPr lang="de-DE" sz="2400" b="1" dirty="0">
                <a:solidFill>
                  <a:prstClr val="black"/>
                </a:solidFill>
                <a:latin typeface="Arial" panose="020B0604020202020204" pitchFamily="34" charset="0"/>
                <a:cs typeface="Arial" panose="020B0604020202020204" pitchFamily="34" charset="0"/>
              </a:rPr>
              <a:t>		</a:t>
            </a:r>
            <a:r>
              <a:rPr lang="de-DE" sz="2400" b="1" u="sng" dirty="0">
                <a:solidFill>
                  <a:prstClr val="black"/>
                </a:solidFill>
                <a:latin typeface="Arial" panose="020B0604020202020204" pitchFamily="34" charset="0"/>
                <a:cs typeface="Arial" panose="020B0604020202020204" pitchFamily="34" charset="0"/>
              </a:rPr>
              <a:t>Abs. 1: Bekanntgabe</a:t>
            </a:r>
          </a:p>
          <a:p>
            <a:pPr lvl="0" defTabSz="360000">
              <a:lnSpc>
                <a:spcPct val="130000"/>
              </a:lnSpc>
              <a:defRPr/>
            </a:pPr>
            <a:r>
              <a:rPr lang="de-DE" sz="2400" dirty="0">
                <a:solidFill>
                  <a:prstClr val="black"/>
                </a:solidFill>
                <a:latin typeface="Arial" panose="020B0604020202020204" pitchFamily="34" charset="0"/>
                <a:cs typeface="Arial" panose="020B0604020202020204" pitchFamily="34" charset="0"/>
              </a:rPr>
              <a:t>	→ § 41 VwVfG</a:t>
            </a:r>
          </a:p>
        </p:txBody>
      </p:sp>
      <p:cxnSp>
        <p:nvCxnSpPr>
          <p:cNvPr id="14" name="Gerade Verbindung mit Pfeil 13">
            <a:extLst>
              <a:ext uri="{FF2B5EF4-FFF2-40B4-BE49-F238E27FC236}">
                <a16:creationId xmlns:a16="http://schemas.microsoft.com/office/drawing/2014/main" id="{7BD81D7E-DDF4-48BC-A195-643BAE8459FA}"/>
              </a:ext>
            </a:extLst>
          </p:cNvPr>
          <p:cNvCxnSpPr>
            <a:cxnSpLocks/>
          </p:cNvCxnSpPr>
          <p:nvPr/>
        </p:nvCxnSpPr>
        <p:spPr>
          <a:xfrm flipH="1">
            <a:off x="2505524" y="3362009"/>
            <a:ext cx="360000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Textfeld 14">
            <a:extLst>
              <a:ext uri="{FF2B5EF4-FFF2-40B4-BE49-F238E27FC236}">
                <a16:creationId xmlns:a16="http://schemas.microsoft.com/office/drawing/2014/main" id="{1F003F3E-2008-4E07-9CA6-AC5568D81439}"/>
              </a:ext>
            </a:extLst>
          </p:cNvPr>
          <p:cNvSpPr txBox="1"/>
          <p:nvPr/>
        </p:nvSpPr>
        <p:spPr>
          <a:xfrm>
            <a:off x="4767959" y="3650008"/>
            <a:ext cx="2669750" cy="939294"/>
          </a:xfrm>
          <a:prstGeom prst="rect">
            <a:avLst/>
          </a:prstGeom>
          <a:noFill/>
        </p:spPr>
        <p:txBody>
          <a:bodyPr wrap="square" lIns="0" tIns="0" rIns="0" bIns="0" rtlCol="0">
            <a:noAutofit/>
          </a:bodyPr>
          <a:lstStyle/>
          <a:p>
            <a:pPr marL="0" marR="0" lvl="0" indent="0" algn="l" defTabSz="360000" rtl="0" eaLnBrk="1" fontAlgn="auto" latinLnBrk="0" hangingPunct="1">
              <a:lnSpc>
                <a:spcPct val="130000"/>
              </a:lnSpc>
              <a:spcBef>
                <a:spcPts val="0"/>
              </a:spcBef>
              <a:spcAft>
                <a:spcPts val="0"/>
              </a:spcAft>
              <a:buClrTx/>
              <a:buSzTx/>
              <a:buFontTx/>
              <a:buNone/>
              <a:tabLst/>
              <a:defRPr/>
            </a:pPr>
            <a:r>
              <a:rPr kumimoji="0" lang="de-DE" sz="2400" b="1"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Abs. 2: keine</a:t>
            </a:r>
          </a:p>
        </p:txBody>
      </p:sp>
      <p:sp>
        <p:nvSpPr>
          <p:cNvPr id="16" name="Textfeld 15">
            <a:extLst>
              <a:ext uri="{FF2B5EF4-FFF2-40B4-BE49-F238E27FC236}">
                <a16:creationId xmlns:a16="http://schemas.microsoft.com/office/drawing/2014/main" id="{1FA14396-DF1F-4B56-A058-159EF4D41C38}"/>
              </a:ext>
            </a:extLst>
          </p:cNvPr>
          <p:cNvSpPr txBox="1"/>
          <p:nvPr/>
        </p:nvSpPr>
        <p:spPr>
          <a:xfrm>
            <a:off x="7771564" y="3650009"/>
            <a:ext cx="3926342" cy="939294"/>
          </a:xfrm>
          <a:prstGeom prst="rect">
            <a:avLst/>
          </a:prstGeom>
          <a:noFill/>
        </p:spPr>
        <p:txBody>
          <a:bodyPr wrap="square" lIns="0" tIns="0" rIns="0" bIns="0" rtlCol="0">
            <a:noAutofit/>
          </a:bodyPr>
          <a:lstStyle/>
          <a:p>
            <a:pPr marL="0" marR="0" lvl="0" indent="0" algn="l" defTabSz="360000" rtl="0" eaLnBrk="1" fontAlgn="auto" latinLnBrk="0" hangingPunct="1">
              <a:lnSpc>
                <a:spcPct val="130000"/>
              </a:lnSpc>
              <a:spcBef>
                <a:spcPts val="0"/>
              </a:spcBef>
              <a:spcAft>
                <a:spcPts val="0"/>
              </a:spcAft>
              <a:buClrTx/>
              <a:buSzTx/>
              <a:buFontTx/>
              <a:buNone/>
              <a:tabLst/>
              <a:defRPr/>
            </a:pPr>
            <a:r>
              <a:rPr kumimoji="0" lang="de-DE" sz="2400" b="1"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Abs. 3: keine Nichtigkeit</a:t>
            </a:r>
          </a:p>
          <a:p>
            <a:pPr lvl="0" defTabSz="360000">
              <a:lnSpc>
                <a:spcPct val="130000"/>
              </a:lnSpc>
              <a:defRPr/>
            </a:pPr>
            <a:r>
              <a:rPr lang="de-DE" sz="2400" dirty="0">
                <a:solidFill>
                  <a:prstClr val="black"/>
                </a:solidFill>
                <a:latin typeface="Arial" panose="020B0604020202020204" pitchFamily="34" charset="0"/>
                <a:cs typeface="Arial" panose="020B0604020202020204" pitchFamily="34" charset="0"/>
              </a:rPr>
              <a:t>→ § 44 VwVfG</a:t>
            </a:r>
            <a:endParaRPr kumimoji="0" lang="de-DE" sz="2400"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 name="Textfeld 9">
            <a:extLst>
              <a:ext uri="{FF2B5EF4-FFF2-40B4-BE49-F238E27FC236}">
                <a16:creationId xmlns:a16="http://schemas.microsoft.com/office/drawing/2014/main" id="{C559D4B8-C8EE-4B4E-B6A1-3864405BB740}"/>
              </a:ext>
            </a:extLst>
          </p:cNvPr>
          <p:cNvSpPr txBox="1"/>
          <p:nvPr/>
        </p:nvSpPr>
        <p:spPr>
          <a:xfrm>
            <a:off x="443883" y="1472126"/>
            <a:ext cx="4083729" cy="1956874"/>
          </a:xfrm>
          <a:prstGeom prst="rect">
            <a:avLst/>
          </a:prstGeom>
          <a:noFill/>
        </p:spPr>
        <p:txBody>
          <a:bodyPr wrap="square" lIns="0" tIns="0" rIns="0" bIns="0" rtlCol="0">
            <a:noAutofit/>
          </a:bodyPr>
          <a:lstStyle/>
          <a:p>
            <a:pPr marL="0" marR="0" lvl="0" indent="0" algn="l" defTabSz="360000" rtl="0" eaLnBrk="1" fontAlgn="auto" latinLnBrk="0" hangingPunct="1">
              <a:lnSpc>
                <a:spcPct val="130000"/>
              </a:lnSpc>
              <a:spcBef>
                <a:spcPts val="0"/>
              </a:spcBef>
              <a:spcAft>
                <a:spcPts val="0"/>
              </a:spcAft>
              <a:buClrTx/>
              <a:buSzTx/>
              <a:buFontTx/>
              <a:buNone/>
              <a:tabLst/>
              <a:defRPr/>
            </a:pPr>
            <a:r>
              <a:rPr kumimoji="0" lang="de-DE" sz="2400" b="1"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Rechtmäßigkeit</a:t>
            </a:r>
            <a:endParaRPr lang="de-DE" sz="2400" dirty="0">
              <a:solidFill>
                <a:prstClr val="black"/>
              </a:solidFill>
              <a:latin typeface="Arial" panose="020B0604020202020204" pitchFamily="34" charset="0"/>
              <a:cs typeface="Arial" panose="020B0604020202020204" pitchFamily="34" charset="0"/>
            </a:endParaRPr>
          </a:p>
          <a:p>
            <a:pPr lvl="0" defTabSz="360000">
              <a:lnSpc>
                <a:spcPct val="130000"/>
              </a:lnSpc>
              <a:defRPr/>
            </a:pPr>
            <a:r>
              <a:rPr lang="de-DE" sz="2400" dirty="0">
                <a:solidFill>
                  <a:prstClr val="black"/>
                </a:solidFill>
                <a:latin typeface="Arial" panose="020B0604020202020204" pitchFamily="34" charset="0"/>
                <a:cs typeface="Arial" panose="020B0604020202020204" pitchFamily="34" charset="0"/>
              </a:rPr>
              <a:t>→ Vorbehalt / Vorrang des G.</a:t>
            </a:r>
          </a:p>
          <a:p>
            <a:pPr marL="0" marR="0" lvl="0" indent="0" algn="l" defTabSz="360000" rtl="0" eaLnBrk="1" fontAlgn="auto" latinLnBrk="0" hangingPunct="1">
              <a:lnSpc>
                <a:spcPct val="130000"/>
              </a:lnSpc>
              <a:spcBef>
                <a:spcPts val="0"/>
              </a:spcBef>
              <a:spcAft>
                <a:spcPts val="0"/>
              </a:spcAft>
              <a:buClrTx/>
              <a:buSzTx/>
              <a:buFontTx/>
              <a:buNone/>
              <a:tabLst/>
              <a:defRPr/>
            </a:pPr>
            <a:r>
              <a:rPr kumimoji="0" lang="de-DE" sz="2400" b="0"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z.B.</a:t>
            </a:r>
            <a:r>
              <a:rPr kumimoji="0" lang="de-DE" sz="2400" b="0" i="0"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bei §§ 68 I 1, 80 V 1, 	113 I 1 und 4, 113 V VwGO</a:t>
            </a:r>
            <a:endParaRPr kumimoji="0" lang="de-DE" sz="2400" b="0"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7" name="Textfeld 16">
            <a:extLst>
              <a:ext uri="{FF2B5EF4-FFF2-40B4-BE49-F238E27FC236}">
                <a16:creationId xmlns:a16="http://schemas.microsoft.com/office/drawing/2014/main" id="{2A5A5C7A-5B5A-47A4-96AE-410C992143C2}"/>
              </a:ext>
            </a:extLst>
          </p:cNvPr>
          <p:cNvSpPr txBox="1"/>
          <p:nvPr/>
        </p:nvSpPr>
        <p:spPr>
          <a:xfrm>
            <a:off x="4757704" y="1472126"/>
            <a:ext cx="7058469" cy="1956874"/>
          </a:xfrm>
          <a:prstGeom prst="rect">
            <a:avLst/>
          </a:prstGeom>
          <a:noFill/>
        </p:spPr>
        <p:txBody>
          <a:bodyPr wrap="square" lIns="0" tIns="0" rIns="0" bIns="0" rtlCol="0">
            <a:noAutofit/>
          </a:bodyPr>
          <a:lstStyle/>
          <a:p>
            <a:pPr marL="0" marR="0" lvl="0" indent="0" algn="l" defTabSz="360000" rtl="0" eaLnBrk="1" fontAlgn="auto" latinLnBrk="0" hangingPunct="1">
              <a:lnSpc>
                <a:spcPct val="130000"/>
              </a:lnSpc>
              <a:spcBef>
                <a:spcPts val="0"/>
              </a:spcBef>
              <a:spcAft>
                <a:spcPts val="0"/>
              </a:spcAft>
              <a:buClrTx/>
              <a:buSzTx/>
              <a:buFontTx/>
              <a:buNone/>
              <a:tabLst/>
              <a:defRPr/>
            </a:pPr>
            <a:r>
              <a:rPr kumimoji="0" lang="de-DE" sz="2400" b="1" i="0"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de-DE" sz="2400" b="1" i="0" u="sng"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Wirksamkeit</a:t>
            </a:r>
            <a:endParaRPr lang="de-DE" sz="2400" b="1" dirty="0">
              <a:solidFill>
                <a:prstClr val="black"/>
              </a:solidFill>
              <a:latin typeface="Arial" panose="020B0604020202020204" pitchFamily="34" charset="0"/>
              <a:cs typeface="Arial" panose="020B0604020202020204" pitchFamily="34" charset="0"/>
            </a:endParaRPr>
          </a:p>
          <a:p>
            <a:pPr defTabSz="360000">
              <a:lnSpc>
                <a:spcPct val="130000"/>
              </a:lnSpc>
              <a:defRPr/>
            </a:pPr>
            <a:r>
              <a:rPr lang="de-DE" sz="2400" dirty="0">
                <a:solidFill>
                  <a:prstClr val="black"/>
                </a:solidFill>
                <a:latin typeface="Arial" panose="020B0604020202020204" pitchFamily="34" charset="0"/>
                <a:cs typeface="Arial" panose="020B0604020202020204" pitchFamily="34" charset="0"/>
              </a:rPr>
              <a:t>→ </a:t>
            </a:r>
            <a:r>
              <a:rPr lang="de-DE" sz="2400" b="1" u="sng" dirty="0">
                <a:solidFill>
                  <a:prstClr val="black"/>
                </a:solidFill>
                <a:latin typeface="Arial" panose="020B0604020202020204" pitchFamily="34" charset="0"/>
                <a:cs typeface="Arial" panose="020B0604020202020204" pitchFamily="34" charset="0"/>
              </a:rPr>
              <a:t>„</a:t>
            </a:r>
            <a:r>
              <a:rPr lang="de-DE" sz="2400" b="1" u="sng" dirty="0">
                <a:latin typeface="Arial" panose="020B0604020202020204" pitchFamily="34" charset="0"/>
                <a:cs typeface="Arial" panose="020B0604020202020204" pitchFamily="34" charset="0"/>
              </a:rPr>
              <a:t>Tatbestands-Wirkung“</a:t>
            </a:r>
            <a:r>
              <a:rPr lang="de-DE" sz="2400" b="1" dirty="0">
                <a:latin typeface="Arial" panose="020B0604020202020204" pitchFamily="34" charset="0"/>
                <a:cs typeface="Arial" panose="020B0604020202020204" pitchFamily="34" charset="0"/>
              </a:rPr>
              <a:t>:</a:t>
            </a:r>
            <a:r>
              <a:rPr lang="de-DE" sz="2400" dirty="0">
                <a:latin typeface="Arial" panose="020B0604020202020204" pitchFamily="34" charset="0"/>
                <a:cs typeface="Arial" panose="020B0604020202020204" pitchFamily="34" charset="0"/>
              </a:rPr>
              <a:t> wirksamer (nicht not-	wendig rechtmäßiger) VA setzt verbindlich Recht</a:t>
            </a:r>
          </a:p>
          <a:p>
            <a:pPr defTabSz="360000">
              <a:lnSpc>
                <a:spcPct val="130000"/>
              </a:lnSpc>
              <a:defRPr/>
            </a:pPr>
            <a:r>
              <a:rPr lang="de-DE" sz="2400" dirty="0">
                <a:solidFill>
                  <a:prstClr val="black"/>
                </a:solidFill>
                <a:latin typeface="Arial" panose="020B0604020202020204" pitchFamily="34" charset="0"/>
                <a:cs typeface="Arial" panose="020B0604020202020204" pitchFamily="34" charset="0"/>
              </a:rPr>
              <a:t>→ </a:t>
            </a:r>
            <a:r>
              <a:rPr lang="de-DE" sz="2400" b="1" u="sng" dirty="0">
                <a:latin typeface="Arial" panose="020B0604020202020204" pitchFamily="34" charset="0"/>
                <a:cs typeface="Arial" panose="020B0604020202020204" pitchFamily="34" charset="0"/>
              </a:rPr>
              <a:t>§ 43 VwVfG</a:t>
            </a:r>
            <a:endParaRPr kumimoji="0" lang="de-DE" sz="2400" b="1" i="0" u="sng"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cxnSp>
        <p:nvCxnSpPr>
          <p:cNvPr id="18" name="Gerade Verbindung mit Pfeil 17">
            <a:extLst>
              <a:ext uri="{FF2B5EF4-FFF2-40B4-BE49-F238E27FC236}">
                <a16:creationId xmlns:a16="http://schemas.microsoft.com/office/drawing/2014/main" id="{EE916378-FF94-42E2-8AD4-F035FACA47B9}"/>
              </a:ext>
            </a:extLst>
          </p:cNvPr>
          <p:cNvCxnSpPr>
            <a:cxnSpLocks/>
          </p:cNvCxnSpPr>
          <p:nvPr/>
        </p:nvCxnSpPr>
        <p:spPr>
          <a:xfrm flipH="1">
            <a:off x="2495269" y="1184125"/>
            <a:ext cx="3600000" cy="288000"/>
          </a:xfrm>
          <a:prstGeom prst="straightConnector1">
            <a:avLst/>
          </a:prstGeom>
          <a:ln w="381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9" name="Gerade Verbindung mit Pfeil 18">
            <a:extLst>
              <a:ext uri="{FF2B5EF4-FFF2-40B4-BE49-F238E27FC236}">
                <a16:creationId xmlns:a16="http://schemas.microsoft.com/office/drawing/2014/main" id="{62C9ECA5-26BB-42D1-B2E2-7B9C6FDFCA37}"/>
              </a:ext>
            </a:extLst>
          </p:cNvPr>
          <p:cNvCxnSpPr>
            <a:cxnSpLocks/>
          </p:cNvCxnSpPr>
          <p:nvPr/>
        </p:nvCxnSpPr>
        <p:spPr>
          <a:xfrm>
            <a:off x="6078253" y="1184125"/>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Gerade Verbindung mit Pfeil 19">
            <a:extLst>
              <a:ext uri="{FF2B5EF4-FFF2-40B4-BE49-F238E27FC236}">
                <a16:creationId xmlns:a16="http://schemas.microsoft.com/office/drawing/2014/main" id="{F9FAE3EE-7EF7-40D2-BD39-6AE935CA6CFE}"/>
              </a:ext>
            </a:extLst>
          </p:cNvPr>
          <p:cNvCxnSpPr>
            <a:cxnSpLocks/>
          </p:cNvCxnSpPr>
          <p:nvPr/>
        </p:nvCxnSpPr>
        <p:spPr>
          <a:xfrm flipH="1">
            <a:off x="2523960" y="4119656"/>
            <a:ext cx="3600000" cy="72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Gerade Verbindung mit Pfeil 20">
            <a:extLst>
              <a:ext uri="{FF2B5EF4-FFF2-40B4-BE49-F238E27FC236}">
                <a16:creationId xmlns:a16="http://schemas.microsoft.com/office/drawing/2014/main" id="{33969143-77AB-4C0A-B517-7AE58483E5B8}"/>
              </a:ext>
            </a:extLst>
          </p:cNvPr>
          <p:cNvCxnSpPr>
            <a:cxnSpLocks/>
          </p:cNvCxnSpPr>
          <p:nvPr/>
        </p:nvCxnSpPr>
        <p:spPr>
          <a:xfrm>
            <a:off x="6108516" y="4122659"/>
            <a:ext cx="0" cy="72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feld 21">
            <a:extLst>
              <a:ext uri="{FF2B5EF4-FFF2-40B4-BE49-F238E27FC236}">
                <a16:creationId xmlns:a16="http://schemas.microsoft.com/office/drawing/2014/main" id="{910B9E01-EEEB-4F1F-8FD4-964741E64C2E}"/>
              </a:ext>
            </a:extLst>
          </p:cNvPr>
          <p:cNvSpPr txBox="1"/>
          <p:nvPr/>
        </p:nvSpPr>
        <p:spPr>
          <a:xfrm>
            <a:off x="443883" y="4810313"/>
            <a:ext cx="4639973" cy="1911161"/>
          </a:xfrm>
          <a:prstGeom prst="rect">
            <a:avLst/>
          </a:prstGeom>
          <a:noFill/>
        </p:spPr>
        <p:txBody>
          <a:bodyPr wrap="square" lIns="0" tIns="0" rIns="0" bIns="0" rtlCol="0">
            <a:noAutofit/>
          </a:bodyPr>
          <a:lstStyle/>
          <a:p>
            <a:pPr marL="0" marR="0" lvl="0" indent="0" algn="l" defTabSz="360000" rtl="0" eaLnBrk="1" fontAlgn="auto" latinLnBrk="0" hangingPunct="1">
              <a:lnSpc>
                <a:spcPct val="130000"/>
              </a:lnSpc>
              <a:spcBef>
                <a:spcPts val="0"/>
              </a:spcBef>
              <a:spcAft>
                <a:spcPts val="0"/>
              </a:spcAft>
              <a:buClrTx/>
              <a:buSzTx/>
              <a:buFontTx/>
              <a:buNone/>
              <a:tabLst/>
              <a:defRPr/>
            </a:pPr>
            <a:r>
              <a:rPr lang="de-DE" sz="2400" b="1" dirty="0">
                <a:solidFill>
                  <a:prstClr val="black"/>
                </a:solidFill>
                <a:latin typeface="Arial" panose="020B0604020202020204" pitchFamily="34" charset="0"/>
                <a:cs typeface="Arial" panose="020B0604020202020204" pitchFamily="34" charset="0"/>
              </a:rPr>
              <a:t>			</a:t>
            </a:r>
            <a:r>
              <a:rPr lang="de-DE" sz="2400" b="1" u="sng" dirty="0">
                <a:solidFill>
                  <a:prstClr val="black"/>
                </a:solidFill>
                <a:latin typeface="Arial" panose="020B0604020202020204" pitchFamily="34" charset="0"/>
                <a:cs typeface="Arial" panose="020B0604020202020204" pitchFamily="34" charset="0"/>
              </a:rPr>
              <a:t>Aufhebung</a:t>
            </a:r>
          </a:p>
          <a:p>
            <a:pPr lvl="0" defTabSz="360000">
              <a:lnSpc>
                <a:spcPct val="130000"/>
              </a:lnSpc>
              <a:defRPr/>
            </a:pPr>
            <a:r>
              <a:rPr lang="de-DE" sz="2400" dirty="0">
                <a:solidFill>
                  <a:prstClr val="black"/>
                </a:solidFill>
                <a:latin typeface="Arial" panose="020B0604020202020204" pitchFamily="34" charset="0"/>
                <a:cs typeface="Arial" panose="020B0604020202020204" pitchFamily="34" charset="0"/>
              </a:rPr>
              <a:t>		→ </a:t>
            </a:r>
            <a:r>
              <a:rPr lang="de-DE" sz="2400" u="sng" dirty="0">
                <a:solidFill>
                  <a:prstClr val="black"/>
                </a:solidFill>
                <a:latin typeface="Arial" panose="020B0604020202020204" pitchFamily="34" charset="0"/>
                <a:cs typeface="Arial" panose="020B0604020202020204" pitchFamily="34" charset="0"/>
              </a:rPr>
              <a:t>Verw.</a:t>
            </a:r>
            <a:r>
              <a:rPr lang="de-DE" sz="2400" dirty="0">
                <a:solidFill>
                  <a:prstClr val="black"/>
                </a:solidFill>
                <a:latin typeface="Arial" panose="020B0604020202020204" pitchFamily="34" charset="0"/>
                <a:cs typeface="Arial" panose="020B0604020202020204" pitchFamily="34" charset="0"/>
              </a:rPr>
              <a:t>:	§§ 48, 49 VwVfG / 						§§ 72, 73 VwGO</a:t>
            </a:r>
          </a:p>
          <a:p>
            <a:pPr lvl="0" defTabSz="360000">
              <a:lnSpc>
                <a:spcPct val="130000"/>
              </a:lnSpc>
              <a:defRPr/>
            </a:pPr>
            <a:r>
              <a:rPr lang="de-DE" sz="2400" dirty="0">
                <a:solidFill>
                  <a:prstClr val="black"/>
                </a:solidFill>
                <a:latin typeface="Arial" panose="020B0604020202020204" pitchFamily="34" charset="0"/>
                <a:cs typeface="Arial" panose="020B0604020202020204" pitchFamily="34" charset="0"/>
              </a:rPr>
              <a:t>		→ </a:t>
            </a:r>
            <a:r>
              <a:rPr lang="de-DE" sz="2400" u="sng" dirty="0">
                <a:solidFill>
                  <a:prstClr val="black"/>
                </a:solidFill>
                <a:latin typeface="Arial" panose="020B0604020202020204" pitchFamily="34" charset="0"/>
                <a:cs typeface="Arial" panose="020B0604020202020204" pitchFamily="34" charset="0"/>
              </a:rPr>
              <a:t>VG</a:t>
            </a:r>
            <a:r>
              <a:rPr lang="de-DE" sz="2400" dirty="0">
                <a:solidFill>
                  <a:prstClr val="black"/>
                </a:solidFill>
                <a:latin typeface="Arial" panose="020B0604020202020204" pitchFamily="34" charset="0"/>
                <a:cs typeface="Arial" panose="020B0604020202020204" pitchFamily="34" charset="0"/>
              </a:rPr>
              <a:t>: 		§ 113 I 1 VwGO</a:t>
            </a:r>
          </a:p>
        </p:txBody>
      </p:sp>
      <p:sp>
        <p:nvSpPr>
          <p:cNvPr id="23" name="Textfeld 22">
            <a:extLst>
              <a:ext uri="{FF2B5EF4-FFF2-40B4-BE49-F238E27FC236}">
                <a16:creationId xmlns:a16="http://schemas.microsoft.com/office/drawing/2014/main" id="{E87B36B3-D4A0-493F-9286-B34D772478A3}"/>
              </a:ext>
            </a:extLst>
          </p:cNvPr>
          <p:cNvSpPr txBox="1"/>
          <p:nvPr/>
        </p:nvSpPr>
        <p:spPr>
          <a:xfrm>
            <a:off x="5296493" y="4810312"/>
            <a:ext cx="2262434" cy="1911161"/>
          </a:xfrm>
          <a:prstGeom prst="rect">
            <a:avLst/>
          </a:prstGeom>
          <a:noFill/>
        </p:spPr>
        <p:txBody>
          <a:bodyPr wrap="square" lIns="0" tIns="0" rIns="0" bIns="0" rtlCol="0">
            <a:noAutofit/>
          </a:bodyPr>
          <a:lstStyle/>
          <a:p>
            <a:pPr marL="0" marR="0" lvl="0" indent="0" algn="l" defTabSz="360000" rtl="0" eaLnBrk="1" fontAlgn="auto" latinLnBrk="0" hangingPunct="1">
              <a:lnSpc>
                <a:spcPct val="130000"/>
              </a:lnSpc>
              <a:spcBef>
                <a:spcPts val="0"/>
              </a:spcBef>
              <a:spcAft>
                <a:spcPts val="0"/>
              </a:spcAft>
              <a:buClrTx/>
              <a:buSzTx/>
              <a:buFontTx/>
              <a:buNone/>
              <a:tabLst/>
              <a:defRPr/>
            </a:pPr>
            <a:r>
              <a:rPr lang="de-DE" sz="2400" b="1" dirty="0">
                <a:solidFill>
                  <a:prstClr val="black"/>
                </a:solidFill>
                <a:latin typeface="Arial" panose="020B0604020202020204" pitchFamily="34" charset="0"/>
                <a:cs typeface="Arial" panose="020B0604020202020204" pitchFamily="34" charset="0"/>
              </a:rPr>
              <a:t>	</a:t>
            </a:r>
            <a:r>
              <a:rPr lang="de-DE" sz="2400" b="1" u="sng" dirty="0">
                <a:solidFill>
                  <a:prstClr val="black"/>
                </a:solidFill>
                <a:latin typeface="Arial" panose="020B0604020202020204" pitchFamily="34" charset="0"/>
                <a:cs typeface="Arial" panose="020B0604020202020204" pitchFamily="34" charset="0"/>
              </a:rPr>
              <a:t>Erledigung</a:t>
            </a:r>
          </a:p>
          <a:p>
            <a:pPr lvl="0" defTabSz="360000">
              <a:lnSpc>
                <a:spcPct val="130000"/>
              </a:lnSpc>
              <a:defRPr/>
            </a:pPr>
            <a:r>
              <a:rPr lang="de-DE" sz="2400" dirty="0">
                <a:solidFill>
                  <a:prstClr val="black"/>
                </a:solidFill>
                <a:latin typeface="Arial" panose="020B0604020202020204" pitchFamily="34" charset="0"/>
                <a:cs typeface="Arial" panose="020B0604020202020204" pitchFamily="34" charset="0"/>
              </a:rPr>
              <a:t>→ Wegfall der 	Beschwer</a:t>
            </a:r>
          </a:p>
        </p:txBody>
      </p:sp>
      <p:sp>
        <p:nvSpPr>
          <p:cNvPr id="24" name="Textfeld 23">
            <a:extLst>
              <a:ext uri="{FF2B5EF4-FFF2-40B4-BE49-F238E27FC236}">
                <a16:creationId xmlns:a16="http://schemas.microsoft.com/office/drawing/2014/main" id="{2F3BB5B9-FA4E-469C-97AE-12C9B6F2062D}"/>
              </a:ext>
            </a:extLst>
          </p:cNvPr>
          <p:cNvSpPr txBox="1"/>
          <p:nvPr/>
        </p:nvSpPr>
        <p:spPr>
          <a:xfrm>
            <a:off x="7771564" y="4810312"/>
            <a:ext cx="3926342" cy="1911160"/>
          </a:xfrm>
          <a:prstGeom prst="rect">
            <a:avLst/>
          </a:prstGeom>
          <a:noFill/>
        </p:spPr>
        <p:txBody>
          <a:bodyPr wrap="square" lIns="0" tIns="0" rIns="0" bIns="0" rtlCol="0">
            <a:noAutofit/>
          </a:bodyPr>
          <a:lstStyle/>
          <a:p>
            <a:pPr marL="0" marR="0" lvl="0" indent="0" algn="l" defTabSz="360000" rtl="0" eaLnBrk="1" fontAlgn="auto" latinLnBrk="0" hangingPunct="1">
              <a:lnSpc>
                <a:spcPct val="130000"/>
              </a:lnSpc>
              <a:spcBef>
                <a:spcPts val="0"/>
              </a:spcBef>
              <a:spcAft>
                <a:spcPts val="0"/>
              </a:spcAft>
              <a:buClrTx/>
              <a:buSzTx/>
              <a:buFontTx/>
              <a:buNone/>
              <a:tabLst/>
              <a:defRPr/>
            </a:pPr>
            <a:r>
              <a:rPr kumimoji="0" lang="de-DE" sz="2400" b="1"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1" i="0" u="sng"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NichtigkeitsFKl</a:t>
            </a:r>
            <a:r>
              <a:rPr kumimoji="0" lang="de-DE" sz="2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endParaRPr lang="de-DE" sz="2400" b="1" u="sng" dirty="0">
              <a:solidFill>
                <a:prstClr val="black"/>
              </a:solidFill>
              <a:latin typeface="Arial" panose="020B0604020202020204" pitchFamily="34" charset="0"/>
              <a:cs typeface="Arial" panose="020B0604020202020204" pitchFamily="34" charset="0"/>
            </a:endParaRPr>
          </a:p>
          <a:p>
            <a:pPr marL="0" marR="0" lvl="0" indent="0" algn="l" defTabSz="360000" rtl="0" eaLnBrk="1" fontAlgn="auto" latinLnBrk="0" hangingPunct="1">
              <a:lnSpc>
                <a:spcPct val="130000"/>
              </a:lnSpc>
              <a:spcBef>
                <a:spcPts val="0"/>
              </a:spcBef>
              <a:spcAft>
                <a:spcPts val="0"/>
              </a:spcAft>
              <a:buClrTx/>
              <a:buSzTx/>
              <a:buFontTx/>
              <a:buNone/>
              <a:tabLst/>
              <a:defRPr/>
            </a:pPr>
            <a:r>
              <a:rPr kumimoji="0" lang="de-DE" sz="2400" b="1" i="0"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1" i="0" u="sng"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43 I, 2. Alt. VwGO)</a:t>
            </a:r>
            <a:endParaRPr kumimoji="0" lang="de-DE" sz="2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lvl="0" defTabSz="360000">
              <a:lnSpc>
                <a:spcPct val="130000"/>
              </a:lnSpc>
              <a:defRPr/>
            </a:pPr>
            <a:r>
              <a:rPr lang="de-DE" sz="2400" dirty="0">
                <a:solidFill>
                  <a:prstClr val="black"/>
                </a:solidFill>
                <a:latin typeface="Arial" panose="020B0604020202020204" pitchFamily="34" charset="0"/>
                <a:cs typeface="Arial" panose="020B0604020202020204" pitchFamily="34" charset="0"/>
              </a:rPr>
              <a:t>→ kein Nichtigkeitsdogma</a:t>
            </a:r>
            <a:endParaRPr kumimoji="0" lang="de-DE" sz="2400"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25" name="Gerade Verbindung mit Pfeil 24">
            <a:extLst>
              <a:ext uri="{FF2B5EF4-FFF2-40B4-BE49-F238E27FC236}">
                <a16:creationId xmlns:a16="http://schemas.microsoft.com/office/drawing/2014/main" id="{47A0232C-EBB6-405D-964F-FDF84337131B}"/>
              </a:ext>
            </a:extLst>
          </p:cNvPr>
          <p:cNvCxnSpPr>
            <a:cxnSpLocks/>
          </p:cNvCxnSpPr>
          <p:nvPr/>
        </p:nvCxnSpPr>
        <p:spPr>
          <a:xfrm>
            <a:off x="9681708" y="4589303"/>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5" name="Grafik 4">
            <a:extLst>
              <a:ext uri="{FF2B5EF4-FFF2-40B4-BE49-F238E27FC236}">
                <a16:creationId xmlns:a16="http://schemas.microsoft.com/office/drawing/2014/main" id="{3E16DDCA-F7C8-5662-B68F-D5104681F662}"/>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13E77349-5CEF-C6DF-20F2-A478DEA1C7D0}"/>
              </a:ext>
            </a:extLst>
          </p:cNvPr>
          <p:cNvSpPr/>
          <p:nvPr/>
        </p:nvSpPr>
        <p:spPr>
          <a:xfrm>
            <a:off x="0" y="102357"/>
            <a:ext cx="2226733" cy="5622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Verwaltungsrecht AT</a:t>
            </a:r>
          </a:p>
          <a:p>
            <a:pPr algn="ctr"/>
            <a:r>
              <a:rPr lang="de-DE" dirty="0"/>
              <a:t>Kurseinheit 18</a:t>
            </a:r>
          </a:p>
        </p:txBody>
      </p:sp>
    </p:spTree>
    <p:extLst>
      <p:ext uri="{BB962C8B-B14F-4D97-AF65-F5344CB8AC3E}">
        <p14:creationId xmlns:p14="http://schemas.microsoft.com/office/powerpoint/2010/main" val="3539795646"/>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1000"/>
                                        <p:tgtEl>
                                          <p:spTgt spid="10">
                                            <p:txEl>
                                              <p:pRg st="0" end="0"/>
                                            </p:txEl>
                                          </p:spTgt>
                                        </p:tgtEl>
                                      </p:cBhvr>
                                    </p:animEffect>
                                    <p:anim calcmode="lin" valueType="num">
                                      <p:cBhvr>
                                        <p:cTn id="13"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0">
                                            <p:txEl>
                                              <p:pRg st="1" end="1"/>
                                            </p:txEl>
                                          </p:spTgt>
                                        </p:tgtEl>
                                        <p:attrNameLst>
                                          <p:attrName>style.visibility</p:attrName>
                                        </p:attrNameLst>
                                      </p:cBhvr>
                                      <p:to>
                                        <p:strVal val="visible"/>
                                      </p:to>
                                    </p:set>
                                    <p:animEffect transition="in" filter="fade">
                                      <p:cBhvr>
                                        <p:cTn id="19" dur="1000"/>
                                        <p:tgtEl>
                                          <p:spTgt spid="10">
                                            <p:txEl>
                                              <p:pRg st="1" end="1"/>
                                            </p:txEl>
                                          </p:spTgt>
                                        </p:tgtEl>
                                      </p:cBhvr>
                                    </p:animEffect>
                                    <p:anim calcmode="lin" valueType="num">
                                      <p:cBhvr>
                                        <p:cTn id="20"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0">
                                            <p:txEl>
                                              <p:pRg st="2" end="2"/>
                                            </p:txEl>
                                          </p:spTgt>
                                        </p:tgtEl>
                                        <p:attrNameLst>
                                          <p:attrName>style.visibility</p:attrName>
                                        </p:attrNameLst>
                                      </p:cBhvr>
                                      <p:to>
                                        <p:strVal val="visible"/>
                                      </p:to>
                                    </p:set>
                                    <p:animEffect transition="in" filter="fade">
                                      <p:cBhvr>
                                        <p:cTn id="26" dur="1000"/>
                                        <p:tgtEl>
                                          <p:spTgt spid="10">
                                            <p:txEl>
                                              <p:pRg st="2" end="2"/>
                                            </p:txEl>
                                          </p:spTgt>
                                        </p:tgtEl>
                                      </p:cBhvr>
                                    </p:animEffect>
                                    <p:anim calcmode="lin" valueType="num">
                                      <p:cBhvr>
                                        <p:cTn id="27"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1000"/>
                                        <p:tgtEl>
                                          <p:spTgt spid="19"/>
                                        </p:tgtEl>
                                      </p:cBhvr>
                                    </p:animEffect>
                                    <p:anim calcmode="lin" valueType="num">
                                      <p:cBhvr>
                                        <p:cTn id="34" dur="1000" fill="hold"/>
                                        <p:tgtEl>
                                          <p:spTgt spid="19"/>
                                        </p:tgtEl>
                                        <p:attrNameLst>
                                          <p:attrName>ppt_x</p:attrName>
                                        </p:attrNameLst>
                                      </p:cBhvr>
                                      <p:tavLst>
                                        <p:tav tm="0">
                                          <p:val>
                                            <p:strVal val="#ppt_x"/>
                                          </p:val>
                                        </p:tav>
                                        <p:tav tm="100000">
                                          <p:val>
                                            <p:strVal val="#ppt_x"/>
                                          </p:val>
                                        </p:tav>
                                      </p:tavLst>
                                    </p:anim>
                                    <p:anim calcmode="lin" valueType="num">
                                      <p:cBhvr>
                                        <p:cTn id="35" dur="1000" fill="hold"/>
                                        <p:tgtEl>
                                          <p:spTgt spid="19"/>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17">
                                            <p:txEl>
                                              <p:pRg st="0" end="0"/>
                                            </p:txEl>
                                          </p:spTgt>
                                        </p:tgtEl>
                                        <p:attrNameLst>
                                          <p:attrName>style.visibility</p:attrName>
                                        </p:attrNameLst>
                                      </p:cBhvr>
                                      <p:to>
                                        <p:strVal val="visible"/>
                                      </p:to>
                                    </p:set>
                                    <p:animEffect transition="in" filter="fade">
                                      <p:cBhvr>
                                        <p:cTn id="38" dur="1000"/>
                                        <p:tgtEl>
                                          <p:spTgt spid="17">
                                            <p:txEl>
                                              <p:pRg st="0" end="0"/>
                                            </p:txEl>
                                          </p:spTgt>
                                        </p:tgtEl>
                                      </p:cBhvr>
                                    </p:animEffect>
                                    <p:anim calcmode="lin" valueType="num">
                                      <p:cBhvr>
                                        <p:cTn id="39"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40" dur="1000" fill="hold"/>
                                        <p:tgtEl>
                                          <p:spTgt spid="1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17">
                                            <p:txEl>
                                              <p:pRg st="1" end="1"/>
                                            </p:txEl>
                                          </p:spTgt>
                                        </p:tgtEl>
                                        <p:attrNameLst>
                                          <p:attrName>style.visibility</p:attrName>
                                        </p:attrNameLst>
                                      </p:cBhvr>
                                      <p:to>
                                        <p:strVal val="visible"/>
                                      </p:to>
                                    </p:set>
                                    <p:animEffect transition="in" filter="fade">
                                      <p:cBhvr>
                                        <p:cTn id="45" dur="1000"/>
                                        <p:tgtEl>
                                          <p:spTgt spid="17">
                                            <p:txEl>
                                              <p:pRg st="1" end="1"/>
                                            </p:txEl>
                                          </p:spTgt>
                                        </p:tgtEl>
                                      </p:cBhvr>
                                    </p:animEffect>
                                    <p:anim calcmode="lin" valueType="num">
                                      <p:cBhvr>
                                        <p:cTn id="46" dur="1000" fill="hold"/>
                                        <p:tgtEl>
                                          <p:spTgt spid="17">
                                            <p:txEl>
                                              <p:pRg st="1" end="1"/>
                                            </p:txEl>
                                          </p:spTgt>
                                        </p:tgtEl>
                                        <p:attrNameLst>
                                          <p:attrName>ppt_x</p:attrName>
                                        </p:attrNameLst>
                                      </p:cBhvr>
                                      <p:tavLst>
                                        <p:tav tm="0">
                                          <p:val>
                                            <p:strVal val="#ppt_x"/>
                                          </p:val>
                                        </p:tav>
                                        <p:tav tm="100000">
                                          <p:val>
                                            <p:strVal val="#ppt_x"/>
                                          </p:val>
                                        </p:tav>
                                      </p:tavLst>
                                    </p:anim>
                                    <p:anim calcmode="lin" valueType="num">
                                      <p:cBhvr>
                                        <p:cTn id="47" dur="1000" fill="hold"/>
                                        <p:tgtEl>
                                          <p:spTgt spid="1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17">
                                            <p:txEl>
                                              <p:pRg st="2" end="2"/>
                                            </p:txEl>
                                          </p:spTgt>
                                        </p:tgtEl>
                                        <p:attrNameLst>
                                          <p:attrName>style.visibility</p:attrName>
                                        </p:attrNameLst>
                                      </p:cBhvr>
                                      <p:to>
                                        <p:strVal val="visible"/>
                                      </p:to>
                                    </p:set>
                                    <p:animEffect transition="in" filter="fade">
                                      <p:cBhvr>
                                        <p:cTn id="52" dur="1000"/>
                                        <p:tgtEl>
                                          <p:spTgt spid="17">
                                            <p:txEl>
                                              <p:pRg st="2" end="2"/>
                                            </p:txEl>
                                          </p:spTgt>
                                        </p:tgtEl>
                                      </p:cBhvr>
                                    </p:animEffect>
                                    <p:anim calcmode="lin" valueType="num">
                                      <p:cBhvr>
                                        <p:cTn id="53" dur="1000" fill="hold"/>
                                        <p:tgtEl>
                                          <p:spTgt spid="17">
                                            <p:txEl>
                                              <p:pRg st="2" end="2"/>
                                            </p:txEl>
                                          </p:spTgt>
                                        </p:tgtEl>
                                        <p:attrNameLst>
                                          <p:attrName>ppt_x</p:attrName>
                                        </p:attrNameLst>
                                      </p:cBhvr>
                                      <p:tavLst>
                                        <p:tav tm="0">
                                          <p:val>
                                            <p:strVal val="#ppt_x"/>
                                          </p:val>
                                        </p:tav>
                                        <p:tav tm="100000">
                                          <p:val>
                                            <p:strVal val="#ppt_x"/>
                                          </p:val>
                                        </p:tav>
                                      </p:tavLst>
                                    </p:anim>
                                    <p:anim calcmode="lin" valueType="num">
                                      <p:cBhvr>
                                        <p:cTn id="54" dur="1000" fill="hold"/>
                                        <p:tgtEl>
                                          <p:spTgt spid="1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nodeType="click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1000"/>
                                        <p:tgtEl>
                                          <p:spTgt spid="14"/>
                                        </p:tgtEl>
                                      </p:cBhvr>
                                    </p:animEffect>
                                    <p:anim calcmode="lin" valueType="num">
                                      <p:cBhvr>
                                        <p:cTn id="60" dur="1000" fill="hold"/>
                                        <p:tgtEl>
                                          <p:spTgt spid="14"/>
                                        </p:tgtEl>
                                        <p:attrNameLst>
                                          <p:attrName>ppt_x</p:attrName>
                                        </p:attrNameLst>
                                      </p:cBhvr>
                                      <p:tavLst>
                                        <p:tav tm="0">
                                          <p:val>
                                            <p:strVal val="#ppt_x"/>
                                          </p:val>
                                        </p:tav>
                                        <p:tav tm="100000">
                                          <p:val>
                                            <p:strVal val="#ppt_x"/>
                                          </p:val>
                                        </p:tav>
                                      </p:tavLst>
                                    </p:anim>
                                    <p:anim calcmode="lin" valueType="num">
                                      <p:cBhvr>
                                        <p:cTn id="61" dur="1000" fill="hold"/>
                                        <p:tgtEl>
                                          <p:spTgt spid="14"/>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fade">
                                      <p:cBhvr>
                                        <p:cTn id="64" dur="1000"/>
                                        <p:tgtEl>
                                          <p:spTgt spid="13"/>
                                        </p:tgtEl>
                                      </p:cBhvr>
                                    </p:animEffect>
                                    <p:anim calcmode="lin" valueType="num">
                                      <p:cBhvr>
                                        <p:cTn id="65" dur="1000" fill="hold"/>
                                        <p:tgtEl>
                                          <p:spTgt spid="13"/>
                                        </p:tgtEl>
                                        <p:attrNameLst>
                                          <p:attrName>ppt_x</p:attrName>
                                        </p:attrNameLst>
                                      </p:cBhvr>
                                      <p:tavLst>
                                        <p:tav tm="0">
                                          <p:val>
                                            <p:strVal val="#ppt_x"/>
                                          </p:val>
                                        </p:tav>
                                        <p:tav tm="100000">
                                          <p:val>
                                            <p:strVal val="#ppt_x"/>
                                          </p:val>
                                        </p:tav>
                                      </p:tavLst>
                                    </p:anim>
                                    <p:anim calcmode="lin" valueType="num">
                                      <p:cBhvr>
                                        <p:cTn id="6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nodeType="clickEffect">
                                  <p:stCondLst>
                                    <p:cond delay="0"/>
                                  </p:stCondLst>
                                  <p:childTnLst>
                                    <p:set>
                                      <p:cBhvr>
                                        <p:cTn id="70" dur="1" fill="hold">
                                          <p:stCondLst>
                                            <p:cond delay="0"/>
                                          </p:stCondLst>
                                        </p:cTn>
                                        <p:tgtEl>
                                          <p:spTgt spid="12"/>
                                        </p:tgtEl>
                                        <p:attrNameLst>
                                          <p:attrName>style.visibility</p:attrName>
                                        </p:attrNameLst>
                                      </p:cBhvr>
                                      <p:to>
                                        <p:strVal val="visible"/>
                                      </p:to>
                                    </p:set>
                                    <p:animEffect transition="in" filter="fade">
                                      <p:cBhvr>
                                        <p:cTn id="71" dur="1000"/>
                                        <p:tgtEl>
                                          <p:spTgt spid="12"/>
                                        </p:tgtEl>
                                      </p:cBhvr>
                                    </p:animEffect>
                                    <p:anim calcmode="lin" valueType="num">
                                      <p:cBhvr>
                                        <p:cTn id="72" dur="1000" fill="hold"/>
                                        <p:tgtEl>
                                          <p:spTgt spid="12"/>
                                        </p:tgtEl>
                                        <p:attrNameLst>
                                          <p:attrName>ppt_x</p:attrName>
                                        </p:attrNameLst>
                                      </p:cBhvr>
                                      <p:tavLst>
                                        <p:tav tm="0">
                                          <p:val>
                                            <p:strVal val="#ppt_x"/>
                                          </p:val>
                                        </p:tav>
                                        <p:tav tm="100000">
                                          <p:val>
                                            <p:strVal val="#ppt_x"/>
                                          </p:val>
                                        </p:tav>
                                      </p:tavLst>
                                    </p:anim>
                                    <p:anim calcmode="lin" valueType="num">
                                      <p:cBhvr>
                                        <p:cTn id="73" dur="1000" fill="hold"/>
                                        <p:tgtEl>
                                          <p:spTgt spid="12"/>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15"/>
                                        </p:tgtEl>
                                        <p:attrNameLst>
                                          <p:attrName>style.visibility</p:attrName>
                                        </p:attrNameLst>
                                      </p:cBhvr>
                                      <p:to>
                                        <p:strVal val="visible"/>
                                      </p:to>
                                    </p:set>
                                    <p:animEffect transition="in" filter="fade">
                                      <p:cBhvr>
                                        <p:cTn id="76" dur="1000"/>
                                        <p:tgtEl>
                                          <p:spTgt spid="15"/>
                                        </p:tgtEl>
                                      </p:cBhvr>
                                    </p:animEffect>
                                    <p:anim calcmode="lin" valueType="num">
                                      <p:cBhvr>
                                        <p:cTn id="77" dur="1000" fill="hold"/>
                                        <p:tgtEl>
                                          <p:spTgt spid="15"/>
                                        </p:tgtEl>
                                        <p:attrNameLst>
                                          <p:attrName>ppt_x</p:attrName>
                                        </p:attrNameLst>
                                      </p:cBhvr>
                                      <p:tavLst>
                                        <p:tav tm="0">
                                          <p:val>
                                            <p:strVal val="#ppt_x"/>
                                          </p:val>
                                        </p:tav>
                                        <p:tav tm="100000">
                                          <p:val>
                                            <p:strVal val="#ppt_x"/>
                                          </p:val>
                                        </p:tav>
                                      </p:tavLst>
                                    </p:anim>
                                    <p:anim calcmode="lin" valueType="num">
                                      <p:cBhvr>
                                        <p:cTn id="7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42" presetClass="entr" presetSubtype="0" fill="hold" nodeType="click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fade">
                                      <p:cBhvr>
                                        <p:cTn id="83" dur="1000"/>
                                        <p:tgtEl>
                                          <p:spTgt spid="20"/>
                                        </p:tgtEl>
                                      </p:cBhvr>
                                    </p:animEffect>
                                    <p:anim calcmode="lin" valueType="num">
                                      <p:cBhvr>
                                        <p:cTn id="84" dur="1000" fill="hold"/>
                                        <p:tgtEl>
                                          <p:spTgt spid="20"/>
                                        </p:tgtEl>
                                        <p:attrNameLst>
                                          <p:attrName>ppt_x</p:attrName>
                                        </p:attrNameLst>
                                      </p:cBhvr>
                                      <p:tavLst>
                                        <p:tav tm="0">
                                          <p:val>
                                            <p:strVal val="#ppt_x"/>
                                          </p:val>
                                        </p:tav>
                                        <p:tav tm="100000">
                                          <p:val>
                                            <p:strVal val="#ppt_x"/>
                                          </p:val>
                                        </p:tav>
                                      </p:tavLst>
                                    </p:anim>
                                    <p:anim calcmode="lin" valueType="num">
                                      <p:cBhvr>
                                        <p:cTn id="85" dur="1000" fill="hold"/>
                                        <p:tgtEl>
                                          <p:spTgt spid="20"/>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0"/>
                                  </p:stCondLst>
                                  <p:childTnLst>
                                    <p:set>
                                      <p:cBhvr>
                                        <p:cTn id="87" dur="1" fill="hold">
                                          <p:stCondLst>
                                            <p:cond delay="0"/>
                                          </p:stCondLst>
                                        </p:cTn>
                                        <p:tgtEl>
                                          <p:spTgt spid="22">
                                            <p:txEl>
                                              <p:pRg st="0" end="0"/>
                                            </p:txEl>
                                          </p:spTgt>
                                        </p:tgtEl>
                                        <p:attrNameLst>
                                          <p:attrName>style.visibility</p:attrName>
                                        </p:attrNameLst>
                                      </p:cBhvr>
                                      <p:to>
                                        <p:strVal val="visible"/>
                                      </p:to>
                                    </p:set>
                                    <p:animEffect transition="in" filter="fade">
                                      <p:cBhvr>
                                        <p:cTn id="88" dur="1000"/>
                                        <p:tgtEl>
                                          <p:spTgt spid="22">
                                            <p:txEl>
                                              <p:pRg st="0" end="0"/>
                                            </p:txEl>
                                          </p:spTgt>
                                        </p:tgtEl>
                                      </p:cBhvr>
                                    </p:animEffect>
                                    <p:anim calcmode="lin" valueType="num">
                                      <p:cBhvr>
                                        <p:cTn id="89" dur="1000" fill="hold"/>
                                        <p:tgtEl>
                                          <p:spTgt spid="22">
                                            <p:txEl>
                                              <p:pRg st="0" end="0"/>
                                            </p:txEl>
                                          </p:spTgt>
                                        </p:tgtEl>
                                        <p:attrNameLst>
                                          <p:attrName>ppt_x</p:attrName>
                                        </p:attrNameLst>
                                      </p:cBhvr>
                                      <p:tavLst>
                                        <p:tav tm="0">
                                          <p:val>
                                            <p:strVal val="#ppt_x"/>
                                          </p:val>
                                        </p:tav>
                                        <p:tav tm="100000">
                                          <p:val>
                                            <p:strVal val="#ppt_x"/>
                                          </p:val>
                                        </p:tav>
                                      </p:tavLst>
                                    </p:anim>
                                    <p:anim calcmode="lin" valueType="num">
                                      <p:cBhvr>
                                        <p:cTn id="90" dur="1000" fill="hold"/>
                                        <p:tgtEl>
                                          <p:spTgt spid="2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42" presetClass="entr" presetSubtype="0" fill="hold" nodeType="clickEffect">
                                  <p:stCondLst>
                                    <p:cond delay="0"/>
                                  </p:stCondLst>
                                  <p:childTnLst>
                                    <p:set>
                                      <p:cBhvr>
                                        <p:cTn id="94" dur="1" fill="hold">
                                          <p:stCondLst>
                                            <p:cond delay="0"/>
                                          </p:stCondLst>
                                        </p:cTn>
                                        <p:tgtEl>
                                          <p:spTgt spid="22">
                                            <p:txEl>
                                              <p:pRg st="1" end="1"/>
                                            </p:txEl>
                                          </p:spTgt>
                                        </p:tgtEl>
                                        <p:attrNameLst>
                                          <p:attrName>style.visibility</p:attrName>
                                        </p:attrNameLst>
                                      </p:cBhvr>
                                      <p:to>
                                        <p:strVal val="visible"/>
                                      </p:to>
                                    </p:set>
                                    <p:animEffect transition="in" filter="fade">
                                      <p:cBhvr>
                                        <p:cTn id="95" dur="1000"/>
                                        <p:tgtEl>
                                          <p:spTgt spid="22">
                                            <p:txEl>
                                              <p:pRg st="1" end="1"/>
                                            </p:txEl>
                                          </p:spTgt>
                                        </p:tgtEl>
                                      </p:cBhvr>
                                    </p:animEffect>
                                    <p:anim calcmode="lin" valueType="num">
                                      <p:cBhvr>
                                        <p:cTn id="96" dur="1000" fill="hold"/>
                                        <p:tgtEl>
                                          <p:spTgt spid="22">
                                            <p:txEl>
                                              <p:pRg st="1" end="1"/>
                                            </p:txEl>
                                          </p:spTgt>
                                        </p:tgtEl>
                                        <p:attrNameLst>
                                          <p:attrName>ppt_x</p:attrName>
                                        </p:attrNameLst>
                                      </p:cBhvr>
                                      <p:tavLst>
                                        <p:tav tm="0">
                                          <p:val>
                                            <p:strVal val="#ppt_x"/>
                                          </p:val>
                                        </p:tav>
                                        <p:tav tm="100000">
                                          <p:val>
                                            <p:strVal val="#ppt_x"/>
                                          </p:val>
                                        </p:tav>
                                      </p:tavLst>
                                    </p:anim>
                                    <p:anim calcmode="lin" valueType="num">
                                      <p:cBhvr>
                                        <p:cTn id="97" dur="1000" fill="hold"/>
                                        <p:tgtEl>
                                          <p:spTgt spid="2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42" presetClass="entr" presetSubtype="0" fill="hold" nodeType="clickEffect">
                                  <p:stCondLst>
                                    <p:cond delay="0"/>
                                  </p:stCondLst>
                                  <p:childTnLst>
                                    <p:set>
                                      <p:cBhvr>
                                        <p:cTn id="101" dur="1" fill="hold">
                                          <p:stCondLst>
                                            <p:cond delay="0"/>
                                          </p:stCondLst>
                                        </p:cTn>
                                        <p:tgtEl>
                                          <p:spTgt spid="22">
                                            <p:txEl>
                                              <p:pRg st="2" end="2"/>
                                            </p:txEl>
                                          </p:spTgt>
                                        </p:tgtEl>
                                        <p:attrNameLst>
                                          <p:attrName>style.visibility</p:attrName>
                                        </p:attrNameLst>
                                      </p:cBhvr>
                                      <p:to>
                                        <p:strVal val="visible"/>
                                      </p:to>
                                    </p:set>
                                    <p:animEffect transition="in" filter="fade">
                                      <p:cBhvr>
                                        <p:cTn id="102" dur="1000"/>
                                        <p:tgtEl>
                                          <p:spTgt spid="22">
                                            <p:txEl>
                                              <p:pRg st="2" end="2"/>
                                            </p:txEl>
                                          </p:spTgt>
                                        </p:tgtEl>
                                      </p:cBhvr>
                                    </p:animEffect>
                                    <p:anim calcmode="lin" valueType="num">
                                      <p:cBhvr>
                                        <p:cTn id="103" dur="1000" fill="hold"/>
                                        <p:tgtEl>
                                          <p:spTgt spid="22">
                                            <p:txEl>
                                              <p:pRg st="2" end="2"/>
                                            </p:txEl>
                                          </p:spTgt>
                                        </p:tgtEl>
                                        <p:attrNameLst>
                                          <p:attrName>ppt_x</p:attrName>
                                        </p:attrNameLst>
                                      </p:cBhvr>
                                      <p:tavLst>
                                        <p:tav tm="0">
                                          <p:val>
                                            <p:strVal val="#ppt_x"/>
                                          </p:val>
                                        </p:tav>
                                        <p:tav tm="100000">
                                          <p:val>
                                            <p:strVal val="#ppt_x"/>
                                          </p:val>
                                        </p:tav>
                                      </p:tavLst>
                                    </p:anim>
                                    <p:anim calcmode="lin" valueType="num">
                                      <p:cBhvr>
                                        <p:cTn id="104" dur="1000" fill="hold"/>
                                        <p:tgtEl>
                                          <p:spTgt spid="2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42" presetClass="entr" presetSubtype="0" fill="hold" nodeType="clickEffect">
                                  <p:stCondLst>
                                    <p:cond delay="0"/>
                                  </p:stCondLst>
                                  <p:childTnLst>
                                    <p:set>
                                      <p:cBhvr>
                                        <p:cTn id="108" dur="1" fill="hold">
                                          <p:stCondLst>
                                            <p:cond delay="0"/>
                                          </p:stCondLst>
                                        </p:cTn>
                                        <p:tgtEl>
                                          <p:spTgt spid="21"/>
                                        </p:tgtEl>
                                        <p:attrNameLst>
                                          <p:attrName>style.visibility</p:attrName>
                                        </p:attrNameLst>
                                      </p:cBhvr>
                                      <p:to>
                                        <p:strVal val="visible"/>
                                      </p:to>
                                    </p:set>
                                    <p:animEffect transition="in" filter="fade">
                                      <p:cBhvr>
                                        <p:cTn id="109" dur="1000"/>
                                        <p:tgtEl>
                                          <p:spTgt spid="21"/>
                                        </p:tgtEl>
                                      </p:cBhvr>
                                    </p:animEffect>
                                    <p:anim calcmode="lin" valueType="num">
                                      <p:cBhvr>
                                        <p:cTn id="110" dur="1000" fill="hold"/>
                                        <p:tgtEl>
                                          <p:spTgt spid="21"/>
                                        </p:tgtEl>
                                        <p:attrNameLst>
                                          <p:attrName>ppt_x</p:attrName>
                                        </p:attrNameLst>
                                      </p:cBhvr>
                                      <p:tavLst>
                                        <p:tav tm="0">
                                          <p:val>
                                            <p:strVal val="#ppt_x"/>
                                          </p:val>
                                        </p:tav>
                                        <p:tav tm="100000">
                                          <p:val>
                                            <p:strVal val="#ppt_x"/>
                                          </p:val>
                                        </p:tav>
                                      </p:tavLst>
                                    </p:anim>
                                    <p:anim calcmode="lin" valueType="num">
                                      <p:cBhvr>
                                        <p:cTn id="111" dur="1000" fill="hold"/>
                                        <p:tgtEl>
                                          <p:spTgt spid="21"/>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0"/>
                                  </p:stCondLst>
                                  <p:childTnLst>
                                    <p:set>
                                      <p:cBhvr>
                                        <p:cTn id="113" dur="1" fill="hold">
                                          <p:stCondLst>
                                            <p:cond delay="0"/>
                                          </p:stCondLst>
                                        </p:cTn>
                                        <p:tgtEl>
                                          <p:spTgt spid="23"/>
                                        </p:tgtEl>
                                        <p:attrNameLst>
                                          <p:attrName>style.visibility</p:attrName>
                                        </p:attrNameLst>
                                      </p:cBhvr>
                                      <p:to>
                                        <p:strVal val="visible"/>
                                      </p:to>
                                    </p:set>
                                    <p:animEffect transition="in" filter="fade">
                                      <p:cBhvr>
                                        <p:cTn id="114" dur="1000"/>
                                        <p:tgtEl>
                                          <p:spTgt spid="23"/>
                                        </p:tgtEl>
                                      </p:cBhvr>
                                    </p:animEffect>
                                    <p:anim calcmode="lin" valueType="num">
                                      <p:cBhvr>
                                        <p:cTn id="115" dur="1000" fill="hold"/>
                                        <p:tgtEl>
                                          <p:spTgt spid="23"/>
                                        </p:tgtEl>
                                        <p:attrNameLst>
                                          <p:attrName>ppt_x</p:attrName>
                                        </p:attrNameLst>
                                      </p:cBhvr>
                                      <p:tavLst>
                                        <p:tav tm="0">
                                          <p:val>
                                            <p:strVal val="#ppt_x"/>
                                          </p:val>
                                        </p:tav>
                                        <p:tav tm="100000">
                                          <p:val>
                                            <p:strVal val="#ppt_x"/>
                                          </p:val>
                                        </p:tav>
                                      </p:tavLst>
                                    </p:anim>
                                    <p:anim calcmode="lin" valueType="num">
                                      <p:cBhvr>
                                        <p:cTn id="116"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42" presetClass="entr" presetSubtype="0" fill="hold" nodeType="clickEffect">
                                  <p:stCondLst>
                                    <p:cond delay="0"/>
                                  </p:stCondLst>
                                  <p:childTnLst>
                                    <p:set>
                                      <p:cBhvr>
                                        <p:cTn id="120" dur="1" fill="hold">
                                          <p:stCondLst>
                                            <p:cond delay="0"/>
                                          </p:stCondLst>
                                        </p:cTn>
                                        <p:tgtEl>
                                          <p:spTgt spid="11"/>
                                        </p:tgtEl>
                                        <p:attrNameLst>
                                          <p:attrName>style.visibility</p:attrName>
                                        </p:attrNameLst>
                                      </p:cBhvr>
                                      <p:to>
                                        <p:strVal val="visible"/>
                                      </p:to>
                                    </p:set>
                                    <p:animEffect transition="in" filter="fade">
                                      <p:cBhvr>
                                        <p:cTn id="121" dur="1000"/>
                                        <p:tgtEl>
                                          <p:spTgt spid="11"/>
                                        </p:tgtEl>
                                      </p:cBhvr>
                                    </p:animEffect>
                                    <p:anim calcmode="lin" valueType="num">
                                      <p:cBhvr>
                                        <p:cTn id="122" dur="1000" fill="hold"/>
                                        <p:tgtEl>
                                          <p:spTgt spid="11"/>
                                        </p:tgtEl>
                                        <p:attrNameLst>
                                          <p:attrName>ppt_x</p:attrName>
                                        </p:attrNameLst>
                                      </p:cBhvr>
                                      <p:tavLst>
                                        <p:tav tm="0">
                                          <p:val>
                                            <p:strVal val="#ppt_x"/>
                                          </p:val>
                                        </p:tav>
                                        <p:tav tm="100000">
                                          <p:val>
                                            <p:strVal val="#ppt_x"/>
                                          </p:val>
                                        </p:tav>
                                      </p:tavLst>
                                    </p:anim>
                                    <p:anim calcmode="lin" valueType="num">
                                      <p:cBhvr>
                                        <p:cTn id="123" dur="1000" fill="hold"/>
                                        <p:tgtEl>
                                          <p:spTgt spid="11"/>
                                        </p:tgtEl>
                                        <p:attrNameLst>
                                          <p:attrName>ppt_y</p:attrName>
                                        </p:attrNameLst>
                                      </p:cBhvr>
                                      <p:tavLst>
                                        <p:tav tm="0">
                                          <p:val>
                                            <p:strVal val="#ppt_y+.1"/>
                                          </p:val>
                                        </p:tav>
                                        <p:tav tm="100000">
                                          <p:val>
                                            <p:strVal val="#ppt_y"/>
                                          </p:val>
                                        </p:tav>
                                      </p:tavLst>
                                    </p:anim>
                                  </p:childTnLst>
                                </p:cTn>
                              </p:par>
                              <p:par>
                                <p:cTn id="124" presetID="42" presetClass="entr" presetSubtype="0" fill="hold" grpId="0" nodeType="withEffect">
                                  <p:stCondLst>
                                    <p:cond delay="0"/>
                                  </p:stCondLst>
                                  <p:childTnLst>
                                    <p:set>
                                      <p:cBhvr>
                                        <p:cTn id="125" dur="1" fill="hold">
                                          <p:stCondLst>
                                            <p:cond delay="0"/>
                                          </p:stCondLst>
                                        </p:cTn>
                                        <p:tgtEl>
                                          <p:spTgt spid="16"/>
                                        </p:tgtEl>
                                        <p:attrNameLst>
                                          <p:attrName>style.visibility</p:attrName>
                                        </p:attrNameLst>
                                      </p:cBhvr>
                                      <p:to>
                                        <p:strVal val="visible"/>
                                      </p:to>
                                    </p:set>
                                    <p:animEffect transition="in" filter="fade">
                                      <p:cBhvr>
                                        <p:cTn id="126" dur="1000"/>
                                        <p:tgtEl>
                                          <p:spTgt spid="16"/>
                                        </p:tgtEl>
                                      </p:cBhvr>
                                    </p:animEffect>
                                    <p:anim calcmode="lin" valueType="num">
                                      <p:cBhvr>
                                        <p:cTn id="127" dur="1000" fill="hold"/>
                                        <p:tgtEl>
                                          <p:spTgt spid="16"/>
                                        </p:tgtEl>
                                        <p:attrNameLst>
                                          <p:attrName>ppt_x</p:attrName>
                                        </p:attrNameLst>
                                      </p:cBhvr>
                                      <p:tavLst>
                                        <p:tav tm="0">
                                          <p:val>
                                            <p:strVal val="#ppt_x"/>
                                          </p:val>
                                        </p:tav>
                                        <p:tav tm="100000">
                                          <p:val>
                                            <p:strVal val="#ppt_x"/>
                                          </p:val>
                                        </p:tav>
                                      </p:tavLst>
                                    </p:anim>
                                    <p:anim calcmode="lin" valueType="num">
                                      <p:cBhvr>
                                        <p:cTn id="12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42" presetClass="entr" presetSubtype="0" fill="hold" nodeType="clickEffect">
                                  <p:stCondLst>
                                    <p:cond delay="0"/>
                                  </p:stCondLst>
                                  <p:childTnLst>
                                    <p:set>
                                      <p:cBhvr>
                                        <p:cTn id="132" dur="1" fill="hold">
                                          <p:stCondLst>
                                            <p:cond delay="0"/>
                                          </p:stCondLst>
                                        </p:cTn>
                                        <p:tgtEl>
                                          <p:spTgt spid="25"/>
                                        </p:tgtEl>
                                        <p:attrNameLst>
                                          <p:attrName>style.visibility</p:attrName>
                                        </p:attrNameLst>
                                      </p:cBhvr>
                                      <p:to>
                                        <p:strVal val="visible"/>
                                      </p:to>
                                    </p:set>
                                    <p:animEffect transition="in" filter="fade">
                                      <p:cBhvr>
                                        <p:cTn id="133" dur="1000"/>
                                        <p:tgtEl>
                                          <p:spTgt spid="25"/>
                                        </p:tgtEl>
                                      </p:cBhvr>
                                    </p:animEffect>
                                    <p:anim calcmode="lin" valueType="num">
                                      <p:cBhvr>
                                        <p:cTn id="134" dur="1000" fill="hold"/>
                                        <p:tgtEl>
                                          <p:spTgt spid="25"/>
                                        </p:tgtEl>
                                        <p:attrNameLst>
                                          <p:attrName>ppt_x</p:attrName>
                                        </p:attrNameLst>
                                      </p:cBhvr>
                                      <p:tavLst>
                                        <p:tav tm="0">
                                          <p:val>
                                            <p:strVal val="#ppt_x"/>
                                          </p:val>
                                        </p:tav>
                                        <p:tav tm="100000">
                                          <p:val>
                                            <p:strVal val="#ppt_x"/>
                                          </p:val>
                                        </p:tav>
                                      </p:tavLst>
                                    </p:anim>
                                    <p:anim calcmode="lin" valueType="num">
                                      <p:cBhvr>
                                        <p:cTn id="135" dur="1000" fill="hold"/>
                                        <p:tgtEl>
                                          <p:spTgt spid="25"/>
                                        </p:tgtEl>
                                        <p:attrNameLst>
                                          <p:attrName>ppt_y</p:attrName>
                                        </p:attrNameLst>
                                      </p:cBhvr>
                                      <p:tavLst>
                                        <p:tav tm="0">
                                          <p:val>
                                            <p:strVal val="#ppt_y+.1"/>
                                          </p:val>
                                        </p:tav>
                                        <p:tav tm="100000">
                                          <p:val>
                                            <p:strVal val="#ppt_y"/>
                                          </p:val>
                                        </p:tav>
                                      </p:tavLst>
                                    </p:anim>
                                  </p:childTnLst>
                                </p:cTn>
                              </p:par>
                              <p:par>
                                <p:cTn id="136" presetID="42" presetClass="entr" presetSubtype="0" fill="hold" grpId="0" nodeType="withEffect">
                                  <p:stCondLst>
                                    <p:cond delay="0"/>
                                  </p:stCondLst>
                                  <p:childTnLst>
                                    <p:set>
                                      <p:cBhvr>
                                        <p:cTn id="137" dur="1" fill="hold">
                                          <p:stCondLst>
                                            <p:cond delay="0"/>
                                          </p:stCondLst>
                                        </p:cTn>
                                        <p:tgtEl>
                                          <p:spTgt spid="24"/>
                                        </p:tgtEl>
                                        <p:attrNameLst>
                                          <p:attrName>style.visibility</p:attrName>
                                        </p:attrNameLst>
                                      </p:cBhvr>
                                      <p:to>
                                        <p:strVal val="visible"/>
                                      </p:to>
                                    </p:set>
                                    <p:animEffect transition="in" filter="fade">
                                      <p:cBhvr>
                                        <p:cTn id="138" dur="1000"/>
                                        <p:tgtEl>
                                          <p:spTgt spid="24"/>
                                        </p:tgtEl>
                                      </p:cBhvr>
                                    </p:animEffect>
                                    <p:anim calcmode="lin" valueType="num">
                                      <p:cBhvr>
                                        <p:cTn id="139" dur="1000" fill="hold"/>
                                        <p:tgtEl>
                                          <p:spTgt spid="24"/>
                                        </p:tgtEl>
                                        <p:attrNameLst>
                                          <p:attrName>ppt_x</p:attrName>
                                        </p:attrNameLst>
                                      </p:cBhvr>
                                      <p:tavLst>
                                        <p:tav tm="0">
                                          <p:val>
                                            <p:strVal val="#ppt_x"/>
                                          </p:val>
                                        </p:tav>
                                        <p:tav tm="100000">
                                          <p:val>
                                            <p:strVal val="#ppt_x"/>
                                          </p:val>
                                        </p:tav>
                                      </p:tavLst>
                                    </p:anim>
                                    <p:anim calcmode="lin" valueType="num">
                                      <p:cBhvr>
                                        <p:cTn id="140"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6" grpId="0"/>
      <p:bldP spid="23" grpId="0"/>
      <p:bldP spid="2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8B6F4-BB78-6BFA-AAF6-B4AAD833C552}"/>
            </a:ext>
          </a:extLst>
        </p:cNvPr>
        <p:cNvGrpSpPr/>
        <p:nvPr/>
      </p:nvGrpSpPr>
      <p:grpSpPr>
        <a:xfrm>
          <a:off x="0" y="0"/>
          <a:ext cx="0" cy="0"/>
          <a:chOff x="0" y="0"/>
          <a:chExt cx="0" cy="0"/>
        </a:xfrm>
      </p:grpSpPr>
      <p:sp>
        <p:nvSpPr>
          <p:cNvPr id="6" name="Rechteck 5">
            <a:extLst>
              <a:ext uri="{FF2B5EF4-FFF2-40B4-BE49-F238E27FC236}">
                <a16:creationId xmlns:a16="http://schemas.microsoft.com/office/drawing/2014/main" id="{461910D0-080C-F6EA-AD18-48ABA76AAB60}"/>
              </a:ext>
            </a:extLst>
          </p:cNvPr>
          <p:cNvSpPr/>
          <p:nvPr/>
        </p:nvSpPr>
        <p:spPr>
          <a:xfrm>
            <a:off x="55124" y="1499915"/>
            <a:ext cx="12192000" cy="4569234"/>
          </a:xfrm>
          <a:prstGeom prst="rect">
            <a:avLst/>
          </a:prstGeom>
          <a:solidFill>
            <a:srgbClr val="EE8A22"/>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F8E57DCD-669F-6A6F-A8DA-F3A05A182D50}"/>
              </a:ext>
            </a:extLst>
          </p:cNvPr>
          <p:cNvSpPr>
            <a:spLocks noGrp="1"/>
          </p:cNvSpPr>
          <p:nvPr>
            <p:ph type="ctrTitle"/>
          </p:nvPr>
        </p:nvSpPr>
        <p:spPr>
          <a:xfrm>
            <a:off x="1167320" y="2353341"/>
            <a:ext cx="9967609" cy="2387600"/>
          </a:xfrm>
        </p:spPr>
        <p:txBody>
          <a:bodyPr/>
          <a:lstStyle/>
          <a:p>
            <a:r>
              <a:rPr lang="de-DE" dirty="0">
                <a:solidFill>
                  <a:schemeClr val="bg1"/>
                </a:solidFill>
                <a:latin typeface="Frutiger" panose="020B0500000000000000" pitchFamily="34" charset="0"/>
              </a:rPr>
              <a:t>Verwaltungsrecht AT</a:t>
            </a:r>
            <a:br>
              <a:rPr lang="de-DE" dirty="0">
                <a:solidFill>
                  <a:schemeClr val="bg1"/>
                </a:solidFill>
                <a:latin typeface="Frutiger" panose="020B0500000000000000" pitchFamily="34" charset="0"/>
              </a:rPr>
            </a:br>
            <a:br>
              <a:rPr lang="de-DE" sz="3600" dirty="0">
                <a:solidFill>
                  <a:schemeClr val="bg1"/>
                </a:solidFill>
                <a:latin typeface="Frutiger" panose="020B0500000000000000" pitchFamily="34" charset="0"/>
              </a:rPr>
            </a:br>
            <a:r>
              <a:rPr lang="de-DE" sz="3600" dirty="0">
                <a:solidFill>
                  <a:schemeClr val="bg1"/>
                </a:solidFill>
                <a:latin typeface="Frutiger" panose="020B0500000000000000" pitchFamily="34" charset="0"/>
              </a:rPr>
              <a:t>FALL 24 – Entlassung eines Beamten</a:t>
            </a:r>
          </a:p>
        </p:txBody>
      </p:sp>
      <p:sp>
        <p:nvSpPr>
          <p:cNvPr id="3" name="Foliennummernplatzhalter 2">
            <a:extLst>
              <a:ext uri="{FF2B5EF4-FFF2-40B4-BE49-F238E27FC236}">
                <a16:creationId xmlns:a16="http://schemas.microsoft.com/office/drawing/2014/main" id="{E3F0F67E-C017-F00A-CBD0-C0A869797767}"/>
              </a:ext>
            </a:extLst>
          </p:cNvPr>
          <p:cNvSpPr>
            <a:spLocks noGrp="1"/>
          </p:cNvSpPr>
          <p:nvPr>
            <p:ph type="sldNum" sz="quarter" idx="12"/>
          </p:nvPr>
        </p:nvSpPr>
        <p:spPr/>
        <p:txBody>
          <a:bodyPr/>
          <a:lstStyle/>
          <a:p>
            <a:fld id="{4A7F1312-9C82-49F0-935A-9B306C774647}" type="slidenum">
              <a:rPr lang="de-DE" smtClean="0"/>
              <a:t>4</a:t>
            </a:fld>
            <a:endParaRPr lang="de-DE"/>
          </a:p>
        </p:txBody>
      </p:sp>
      <p:pic>
        <p:nvPicPr>
          <p:cNvPr id="5" name="Grafik 4">
            <a:extLst>
              <a:ext uri="{FF2B5EF4-FFF2-40B4-BE49-F238E27FC236}">
                <a16:creationId xmlns:a16="http://schemas.microsoft.com/office/drawing/2014/main" id="{65B4DE8C-1125-1DCE-7353-18EBBCDEE752}"/>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pic>
        <p:nvPicPr>
          <p:cNvPr id="8" name="Grafik 7" descr="Dozent mit einfarbiger Füllung">
            <a:extLst>
              <a:ext uri="{FF2B5EF4-FFF2-40B4-BE49-F238E27FC236}">
                <a16:creationId xmlns:a16="http://schemas.microsoft.com/office/drawing/2014/main" id="{EB21BD14-7EF3-5158-DBFB-5BB89AE62CF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386316" y="4679967"/>
            <a:ext cx="914400" cy="914400"/>
          </a:xfrm>
          <a:prstGeom prst="rect">
            <a:avLst/>
          </a:prstGeom>
        </p:spPr>
      </p:pic>
    </p:spTree>
    <p:extLst>
      <p:ext uri="{BB962C8B-B14F-4D97-AF65-F5344CB8AC3E}">
        <p14:creationId xmlns:p14="http://schemas.microsoft.com/office/powerpoint/2010/main" val="2645477201"/>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71791" cy="6204345"/>
          </a:xfrm>
          <a:prstGeom prst="rect">
            <a:avLst/>
          </a:prstGeom>
          <a:noFill/>
        </p:spPr>
        <p:txBody>
          <a:bodyPr wrap="square" lIns="180000" tIns="180000" rIns="180000" bIns="180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Fall </a:t>
            </a:r>
            <a:r>
              <a:rPr lang="de-DE" sz="2400" b="1" u="sng" dirty="0">
                <a:solidFill>
                  <a:prstClr val="black"/>
                </a:solidFill>
                <a:latin typeface="Arial" panose="020B0604020202020204" pitchFamily="34" charset="0"/>
                <a:cs typeface="Arial" panose="020B0604020202020204" pitchFamily="34" charset="0"/>
              </a:rPr>
              <a:t>24</a:t>
            </a:r>
            <a:r>
              <a:rPr kumimoji="0" lang="de-DE" sz="2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Entlassung eines Beamten</a:t>
            </a: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lang="de-DE" sz="2400" dirty="0">
              <a:solidFill>
                <a:prstClr val="black"/>
              </a:solidFill>
              <a:latin typeface="Arial" panose="020B0604020202020204" pitchFamily="34" charset="0"/>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11" name="Gerade Verbindung mit Pfeil 10">
            <a:extLst>
              <a:ext uri="{FF2B5EF4-FFF2-40B4-BE49-F238E27FC236}">
                <a16:creationId xmlns:a16="http://schemas.microsoft.com/office/drawing/2014/main" id="{86E28A3A-7E1A-4E6D-A4E1-84DCF77DF76C}"/>
              </a:ext>
            </a:extLst>
          </p:cNvPr>
          <p:cNvCxnSpPr>
            <a:cxnSpLocks/>
          </p:cNvCxnSpPr>
          <p:nvPr/>
        </p:nvCxnSpPr>
        <p:spPr>
          <a:xfrm flipH="1">
            <a:off x="1802167" y="1537793"/>
            <a:ext cx="7188396" cy="0"/>
          </a:xfrm>
          <a:prstGeom prst="straightConnector1">
            <a:avLst/>
          </a:prstGeom>
          <a:ln w="381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27" name="Textfeld 26">
            <a:extLst>
              <a:ext uri="{FF2B5EF4-FFF2-40B4-BE49-F238E27FC236}">
                <a16:creationId xmlns:a16="http://schemas.microsoft.com/office/drawing/2014/main" id="{5AEF5AF6-BD2D-43D8-853A-DF7BAE45B424}"/>
              </a:ext>
            </a:extLst>
          </p:cNvPr>
          <p:cNvSpPr txBox="1"/>
          <p:nvPr/>
        </p:nvSpPr>
        <p:spPr>
          <a:xfrm>
            <a:off x="1100831" y="1242876"/>
            <a:ext cx="630315" cy="589823"/>
          </a:xfrm>
          <a:prstGeom prst="rect">
            <a:avLst/>
          </a:prstGeom>
          <a:noFill/>
        </p:spPr>
        <p:txBody>
          <a:bodyPr wrap="square" lIns="0" tIns="0" rIns="0" bIns="0" rtlCol="0">
            <a:noAutofit/>
          </a:bodyPr>
          <a:lstStyle/>
          <a:p>
            <a:pPr marL="0" marR="0" lvl="0" indent="0" defTabSz="360000" rtl="0" eaLnBrk="1" fontAlgn="auto" latinLnBrk="0" hangingPunct="1">
              <a:lnSpc>
                <a:spcPct val="150000"/>
              </a:lnSpc>
              <a:spcBef>
                <a:spcPts val="0"/>
              </a:spcBef>
              <a:spcAft>
                <a:spcPts val="0"/>
              </a:spcAft>
              <a:buClrTx/>
              <a:buSzTx/>
              <a:buFontTx/>
              <a:buNone/>
              <a:tabLst/>
              <a:defRPr/>
            </a:pPr>
            <a:r>
              <a:rPr lang="de-DE" sz="2400" b="1" dirty="0">
                <a:solidFill>
                  <a:prstClr val="black"/>
                </a:solidFill>
                <a:latin typeface="Arial" panose="020B0604020202020204" pitchFamily="34" charset="0"/>
                <a:cs typeface="Arial" panose="020B0604020202020204" pitchFamily="34" charset="0"/>
              </a:rPr>
              <a:t>  K</a:t>
            </a:r>
            <a:endPar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8" name="Textfeld 27">
            <a:extLst>
              <a:ext uri="{FF2B5EF4-FFF2-40B4-BE49-F238E27FC236}">
                <a16:creationId xmlns:a16="http://schemas.microsoft.com/office/drawing/2014/main" id="{F6F5B26E-891C-4ABA-A22C-9E9496EF912E}"/>
              </a:ext>
            </a:extLst>
          </p:cNvPr>
          <p:cNvSpPr txBox="1"/>
          <p:nvPr/>
        </p:nvSpPr>
        <p:spPr>
          <a:xfrm>
            <a:off x="9391504" y="1242869"/>
            <a:ext cx="2495696" cy="1145217"/>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lang="de-DE" sz="2400" b="1" dirty="0">
                <a:solidFill>
                  <a:prstClr val="black"/>
                </a:solidFill>
                <a:latin typeface="Arial" panose="020B0604020202020204" pitchFamily="34" charset="0"/>
                <a:cs typeface="Arial" panose="020B0604020202020204" pitchFamily="34" charset="0"/>
              </a:rPr>
              <a:t>Bundespolizei-direktion (BRD)</a:t>
            </a:r>
          </a:p>
        </p:txBody>
      </p:sp>
      <p:sp>
        <p:nvSpPr>
          <p:cNvPr id="29" name="Textfeld 28">
            <a:extLst>
              <a:ext uri="{FF2B5EF4-FFF2-40B4-BE49-F238E27FC236}">
                <a16:creationId xmlns:a16="http://schemas.microsoft.com/office/drawing/2014/main" id="{4662E817-401B-4C09-899D-F290124D5BBD}"/>
              </a:ext>
            </a:extLst>
          </p:cNvPr>
          <p:cNvSpPr txBox="1"/>
          <p:nvPr/>
        </p:nvSpPr>
        <p:spPr>
          <a:xfrm>
            <a:off x="1802166" y="1779850"/>
            <a:ext cx="4989252" cy="3897296"/>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1.		Entlassung auf Antrag</a:t>
            </a:r>
            <a:endParaRPr kumimoji="0" lang="de-DE" sz="2400" b="0" i="0"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r>
              <a:rPr lang="de-DE" sz="2400" noProof="0" dirty="0">
                <a:solidFill>
                  <a:prstClr val="black"/>
                </a:solidFill>
                <a:latin typeface="Arial" panose="020B0604020202020204" pitchFamily="34" charset="0"/>
                <a:cs typeface="Arial" panose="020B0604020202020204" pitchFamily="34" charset="0"/>
              </a:rPr>
              <a:t>2.</a:t>
            </a:r>
            <a:r>
              <a:rPr lang="de-DE" sz="2400" dirty="0">
                <a:solidFill>
                  <a:prstClr val="black"/>
                </a:solidFill>
                <a:latin typeface="Arial" panose="020B0604020202020204" pitchFamily="34" charset="0"/>
                <a:cs typeface="Arial" panose="020B0604020202020204" pitchFamily="34" charset="0"/>
              </a:rPr>
              <a:t>		</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Zwei Monate später</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Anfechtung des Antrags</a:t>
            </a:r>
            <a:endParaRPr lang="de-DE" sz="2400" dirty="0">
              <a:solidFill>
                <a:prstClr val="black"/>
              </a:solidFill>
              <a:latin typeface="Arial" panose="020B0604020202020204" pitchFamily="34" charset="0"/>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3.		Antrag bei Behörde</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Feststellung der Ungültigkeit</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4.		Fünf Monate später</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a:t>
            </a:r>
            <a:r>
              <a:rPr lang="de-DE" sz="2400" dirty="0" err="1">
                <a:solidFill>
                  <a:prstClr val="black"/>
                </a:solidFill>
                <a:latin typeface="Arial" panose="020B0604020202020204" pitchFamily="34" charset="0"/>
                <a:cs typeface="Arial" panose="020B0604020202020204" pitchFamily="34" charset="0"/>
              </a:rPr>
              <a:t>NichtigkeitsFKl</a:t>
            </a:r>
            <a:r>
              <a:rPr lang="de-DE" sz="2400" dirty="0">
                <a:solidFill>
                  <a:prstClr val="black"/>
                </a:solidFill>
                <a:latin typeface="Arial" panose="020B0604020202020204" pitchFamily="34" charset="0"/>
                <a:cs typeface="Arial" panose="020B0604020202020204" pitchFamily="34" charset="0"/>
              </a:rPr>
              <a:t>.</a:t>
            </a:r>
          </a:p>
        </p:txBody>
      </p:sp>
      <p:cxnSp>
        <p:nvCxnSpPr>
          <p:cNvPr id="22" name="Gerade Verbindung mit Pfeil 21">
            <a:extLst>
              <a:ext uri="{FF2B5EF4-FFF2-40B4-BE49-F238E27FC236}">
                <a16:creationId xmlns:a16="http://schemas.microsoft.com/office/drawing/2014/main" id="{3F20952B-F312-47D9-94BD-43A33D0B3854}"/>
              </a:ext>
            </a:extLst>
          </p:cNvPr>
          <p:cNvCxnSpPr>
            <a:cxnSpLocks/>
          </p:cNvCxnSpPr>
          <p:nvPr/>
        </p:nvCxnSpPr>
        <p:spPr>
          <a:xfrm>
            <a:off x="1364637" y="2010256"/>
            <a:ext cx="0" cy="3600000"/>
          </a:xfrm>
          <a:prstGeom prst="straightConnector1">
            <a:avLst/>
          </a:prstGeom>
          <a:ln w="3810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23" name="Textfeld 22">
            <a:extLst>
              <a:ext uri="{FF2B5EF4-FFF2-40B4-BE49-F238E27FC236}">
                <a16:creationId xmlns:a16="http://schemas.microsoft.com/office/drawing/2014/main" id="{5CA26464-AD98-453D-B7D1-BBA459B24A00}"/>
              </a:ext>
            </a:extLst>
          </p:cNvPr>
          <p:cNvSpPr txBox="1"/>
          <p:nvPr/>
        </p:nvSpPr>
        <p:spPr>
          <a:xfrm>
            <a:off x="1100831" y="5787813"/>
            <a:ext cx="630313" cy="763907"/>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VG</a:t>
            </a:r>
            <a:endParaRPr kumimoji="0" lang="de-DE" sz="24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2" name="Textfeld 11">
            <a:extLst>
              <a:ext uri="{FF2B5EF4-FFF2-40B4-BE49-F238E27FC236}">
                <a16:creationId xmlns:a16="http://schemas.microsoft.com/office/drawing/2014/main" id="{EB8B580E-5670-4AF2-B637-CC3BCA9C2190}"/>
              </a:ext>
            </a:extLst>
          </p:cNvPr>
          <p:cNvSpPr txBox="1"/>
          <p:nvPr/>
        </p:nvSpPr>
        <p:spPr>
          <a:xfrm>
            <a:off x="6862438" y="1779850"/>
            <a:ext cx="4989252" cy="3897296"/>
          </a:xfrm>
          <a:prstGeom prst="rect">
            <a:avLst/>
          </a:prstGeom>
          <a:noFill/>
        </p:spPr>
        <p:txBody>
          <a:bodyPr wrap="square" lIns="0" tIns="0" rIns="0" bIns="0" rtlCol="0">
            <a:noAutofit/>
          </a:bodyPr>
          <a:lstStyle/>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33 I BBG</a:t>
            </a:r>
            <a:endParaRPr lang="de-DE" sz="2400" noProof="0" dirty="0">
              <a:solidFill>
                <a:prstClr val="black"/>
              </a:solidFill>
              <a:latin typeface="Arial" panose="020B0604020202020204" pitchFamily="34" charset="0"/>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123 I BGB analog</a:t>
            </a:r>
            <a:endParaRPr lang="de-DE" sz="2400" dirty="0">
              <a:solidFill>
                <a:prstClr val="black"/>
              </a:solidFill>
              <a:latin typeface="Arial" panose="020B0604020202020204" pitchFamily="34" charset="0"/>
              <a:cs typeface="Arial" panose="020B0604020202020204" pitchFamily="34" charset="0"/>
            </a:endParaRPr>
          </a:p>
          <a:p>
            <a:pPr lvl="0"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44 V VwVfG</a:t>
            </a:r>
          </a:p>
          <a:p>
            <a:pPr lvl="0"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43 I, 2. Alt. VwGO</a:t>
            </a:r>
          </a:p>
        </p:txBody>
      </p:sp>
      <p:pic>
        <p:nvPicPr>
          <p:cNvPr id="5" name="Grafik 4">
            <a:extLst>
              <a:ext uri="{FF2B5EF4-FFF2-40B4-BE49-F238E27FC236}">
                <a16:creationId xmlns:a16="http://schemas.microsoft.com/office/drawing/2014/main" id="{85B1332E-DAFC-8CCB-A3E8-99D9F2590F4E}"/>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4E62F252-CA44-76FA-984C-9D34F77EF1C8}"/>
              </a:ext>
            </a:extLst>
          </p:cNvPr>
          <p:cNvSpPr/>
          <p:nvPr/>
        </p:nvSpPr>
        <p:spPr>
          <a:xfrm>
            <a:off x="0" y="102357"/>
            <a:ext cx="2380034" cy="65591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Verwaltungsrecht AT</a:t>
            </a:r>
          </a:p>
          <a:p>
            <a:pPr algn="ctr"/>
            <a:r>
              <a:rPr lang="de-DE" dirty="0"/>
              <a:t>Fall 24</a:t>
            </a:r>
          </a:p>
        </p:txBody>
      </p:sp>
    </p:spTree>
    <p:extLst>
      <p:ext uri="{BB962C8B-B14F-4D97-AF65-F5344CB8AC3E}">
        <p14:creationId xmlns:p14="http://schemas.microsoft.com/office/powerpoint/2010/main" val="3544987767"/>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Effect transition="in" filter="fade">
                                      <p:cBhvr>
                                        <p:cTn id="7" dur="1000"/>
                                        <p:tgtEl>
                                          <p:spTgt spid="29">
                                            <p:txEl>
                                              <p:pRg st="0" end="0"/>
                                            </p:txEl>
                                          </p:spTgt>
                                        </p:tgtEl>
                                      </p:cBhvr>
                                    </p:animEffect>
                                    <p:anim calcmode="lin" valueType="num">
                                      <p:cBhvr>
                                        <p:cTn id="8" dur="1000" fill="hold"/>
                                        <p:tgtEl>
                                          <p:spTgt spid="2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9">
                                            <p:txEl>
                                              <p:pRg st="1" end="1"/>
                                            </p:txEl>
                                          </p:spTgt>
                                        </p:tgtEl>
                                        <p:attrNameLst>
                                          <p:attrName>style.visibility</p:attrName>
                                        </p:attrNameLst>
                                      </p:cBhvr>
                                      <p:to>
                                        <p:strVal val="visible"/>
                                      </p:to>
                                    </p:set>
                                    <p:animEffect transition="in" filter="fade">
                                      <p:cBhvr>
                                        <p:cTn id="14" dur="1000"/>
                                        <p:tgtEl>
                                          <p:spTgt spid="29">
                                            <p:txEl>
                                              <p:pRg st="1" end="1"/>
                                            </p:txEl>
                                          </p:spTgt>
                                        </p:tgtEl>
                                      </p:cBhvr>
                                    </p:animEffect>
                                    <p:anim calcmode="lin" valueType="num">
                                      <p:cBhvr>
                                        <p:cTn id="15" dur="1000" fill="hold"/>
                                        <p:tgtEl>
                                          <p:spTgt spid="2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9">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29">
                                            <p:txEl>
                                              <p:pRg st="2" end="2"/>
                                            </p:txEl>
                                          </p:spTgt>
                                        </p:tgtEl>
                                        <p:attrNameLst>
                                          <p:attrName>style.visibility</p:attrName>
                                        </p:attrNameLst>
                                      </p:cBhvr>
                                      <p:to>
                                        <p:strVal val="visible"/>
                                      </p:to>
                                    </p:set>
                                    <p:animEffect transition="in" filter="fade">
                                      <p:cBhvr>
                                        <p:cTn id="19" dur="1000"/>
                                        <p:tgtEl>
                                          <p:spTgt spid="29">
                                            <p:txEl>
                                              <p:pRg st="2" end="2"/>
                                            </p:txEl>
                                          </p:spTgt>
                                        </p:tgtEl>
                                      </p:cBhvr>
                                    </p:animEffect>
                                    <p:anim calcmode="lin" valueType="num">
                                      <p:cBhvr>
                                        <p:cTn id="20" dur="1000" fill="hold"/>
                                        <p:tgtEl>
                                          <p:spTgt spid="29">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2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29">
                                            <p:txEl>
                                              <p:pRg st="3" end="3"/>
                                            </p:txEl>
                                          </p:spTgt>
                                        </p:tgtEl>
                                        <p:attrNameLst>
                                          <p:attrName>style.visibility</p:attrName>
                                        </p:attrNameLst>
                                      </p:cBhvr>
                                      <p:to>
                                        <p:strVal val="visible"/>
                                      </p:to>
                                    </p:set>
                                    <p:animEffect transition="in" filter="fade">
                                      <p:cBhvr>
                                        <p:cTn id="26" dur="1000"/>
                                        <p:tgtEl>
                                          <p:spTgt spid="29">
                                            <p:txEl>
                                              <p:pRg st="3" end="3"/>
                                            </p:txEl>
                                          </p:spTgt>
                                        </p:tgtEl>
                                      </p:cBhvr>
                                    </p:animEffect>
                                    <p:anim calcmode="lin" valueType="num">
                                      <p:cBhvr>
                                        <p:cTn id="27" dur="1000" fill="hold"/>
                                        <p:tgtEl>
                                          <p:spTgt spid="29">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29">
                                            <p:txEl>
                                              <p:pRg st="3" end="3"/>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29">
                                            <p:txEl>
                                              <p:pRg st="4" end="4"/>
                                            </p:txEl>
                                          </p:spTgt>
                                        </p:tgtEl>
                                        <p:attrNameLst>
                                          <p:attrName>style.visibility</p:attrName>
                                        </p:attrNameLst>
                                      </p:cBhvr>
                                      <p:to>
                                        <p:strVal val="visible"/>
                                      </p:to>
                                    </p:set>
                                    <p:animEffect transition="in" filter="fade">
                                      <p:cBhvr>
                                        <p:cTn id="31" dur="1000"/>
                                        <p:tgtEl>
                                          <p:spTgt spid="29">
                                            <p:txEl>
                                              <p:pRg st="4" end="4"/>
                                            </p:txEl>
                                          </p:spTgt>
                                        </p:tgtEl>
                                      </p:cBhvr>
                                    </p:animEffect>
                                    <p:anim calcmode="lin" valueType="num">
                                      <p:cBhvr>
                                        <p:cTn id="32" dur="1000" fill="hold"/>
                                        <p:tgtEl>
                                          <p:spTgt spid="29">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2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29">
                                            <p:txEl>
                                              <p:pRg st="5" end="5"/>
                                            </p:txEl>
                                          </p:spTgt>
                                        </p:tgtEl>
                                        <p:attrNameLst>
                                          <p:attrName>style.visibility</p:attrName>
                                        </p:attrNameLst>
                                      </p:cBhvr>
                                      <p:to>
                                        <p:strVal val="visible"/>
                                      </p:to>
                                    </p:set>
                                    <p:animEffect transition="in" filter="fade">
                                      <p:cBhvr>
                                        <p:cTn id="38" dur="1000"/>
                                        <p:tgtEl>
                                          <p:spTgt spid="29">
                                            <p:txEl>
                                              <p:pRg st="5" end="5"/>
                                            </p:txEl>
                                          </p:spTgt>
                                        </p:tgtEl>
                                      </p:cBhvr>
                                    </p:animEffect>
                                    <p:anim calcmode="lin" valueType="num">
                                      <p:cBhvr>
                                        <p:cTn id="39" dur="1000" fill="hold"/>
                                        <p:tgtEl>
                                          <p:spTgt spid="29">
                                            <p:txEl>
                                              <p:pRg st="5" end="5"/>
                                            </p:txEl>
                                          </p:spTgt>
                                        </p:tgtEl>
                                        <p:attrNameLst>
                                          <p:attrName>ppt_x</p:attrName>
                                        </p:attrNameLst>
                                      </p:cBhvr>
                                      <p:tavLst>
                                        <p:tav tm="0">
                                          <p:val>
                                            <p:strVal val="#ppt_x"/>
                                          </p:val>
                                        </p:tav>
                                        <p:tav tm="100000">
                                          <p:val>
                                            <p:strVal val="#ppt_x"/>
                                          </p:val>
                                        </p:tav>
                                      </p:tavLst>
                                    </p:anim>
                                    <p:anim calcmode="lin" valueType="num">
                                      <p:cBhvr>
                                        <p:cTn id="40" dur="1000" fill="hold"/>
                                        <p:tgtEl>
                                          <p:spTgt spid="29">
                                            <p:txEl>
                                              <p:pRg st="5" end="5"/>
                                            </p:txEl>
                                          </p:spTgt>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29">
                                            <p:txEl>
                                              <p:pRg st="6" end="6"/>
                                            </p:txEl>
                                          </p:spTgt>
                                        </p:tgtEl>
                                        <p:attrNameLst>
                                          <p:attrName>style.visibility</p:attrName>
                                        </p:attrNameLst>
                                      </p:cBhvr>
                                      <p:to>
                                        <p:strVal val="visible"/>
                                      </p:to>
                                    </p:set>
                                    <p:animEffect transition="in" filter="fade">
                                      <p:cBhvr>
                                        <p:cTn id="43" dur="1000"/>
                                        <p:tgtEl>
                                          <p:spTgt spid="29">
                                            <p:txEl>
                                              <p:pRg st="6" end="6"/>
                                            </p:txEl>
                                          </p:spTgt>
                                        </p:tgtEl>
                                      </p:cBhvr>
                                    </p:animEffect>
                                    <p:anim calcmode="lin" valueType="num">
                                      <p:cBhvr>
                                        <p:cTn id="44" dur="1000" fill="hold"/>
                                        <p:tgtEl>
                                          <p:spTgt spid="29">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29">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12">
                                            <p:txEl>
                                              <p:pRg st="0" end="0"/>
                                            </p:txEl>
                                          </p:spTgt>
                                        </p:tgtEl>
                                        <p:attrNameLst>
                                          <p:attrName>style.visibility</p:attrName>
                                        </p:attrNameLst>
                                      </p:cBhvr>
                                      <p:to>
                                        <p:strVal val="visible"/>
                                      </p:to>
                                    </p:set>
                                    <p:animEffect transition="in" filter="fade">
                                      <p:cBhvr>
                                        <p:cTn id="50" dur="1000"/>
                                        <p:tgtEl>
                                          <p:spTgt spid="12">
                                            <p:txEl>
                                              <p:pRg st="0" end="0"/>
                                            </p:txEl>
                                          </p:spTgt>
                                        </p:tgtEl>
                                      </p:cBhvr>
                                    </p:animEffect>
                                    <p:anim calcmode="lin" valueType="num">
                                      <p:cBhvr>
                                        <p:cTn id="51"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52"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nodeType="clickEffect">
                                  <p:stCondLst>
                                    <p:cond delay="0"/>
                                  </p:stCondLst>
                                  <p:childTnLst>
                                    <p:set>
                                      <p:cBhvr>
                                        <p:cTn id="56" dur="1" fill="hold">
                                          <p:stCondLst>
                                            <p:cond delay="0"/>
                                          </p:stCondLst>
                                        </p:cTn>
                                        <p:tgtEl>
                                          <p:spTgt spid="12">
                                            <p:txEl>
                                              <p:pRg st="2" end="2"/>
                                            </p:txEl>
                                          </p:spTgt>
                                        </p:tgtEl>
                                        <p:attrNameLst>
                                          <p:attrName>style.visibility</p:attrName>
                                        </p:attrNameLst>
                                      </p:cBhvr>
                                      <p:to>
                                        <p:strVal val="visible"/>
                                      </p:to>
                                    </p:set>
                                    <p:animEffect transition="in" filter="fade">
                                      <p:cBhvr>
                                        <p:cTn id="57" dur="1000"/>
                                        <p:tgtEl>
                                          <p:spTgt spid="12">
                                            <p:txEl>
                                              <p:pRg st="2" end="2"/>
                                            </p:txEl>
                                          </p:spTgt>
                                        </p:tgtEl>
                                      </p:cBhvr>
                                    </p:animEffect>
                                    <p:anim calcmode="lin" valueType="num">
                                      <p:cBhvr>
                                        <p:cTn id="58"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59" dur="10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nodeType="clickEffect">
                                  <p:stCondLst>
                                    <p:cond delay="0"/>
                                  </p:stCondLst>
                                  <p:childTnLst>
                                    <p:set>
                                      <p:cBhvr>
                                        <p:cTn id="63" dur="1" fill="hold">
                                          <p:stCondLst>
                                            <p:cond delay="0"/>
                                          </p:stCondLst>
                                        </p:cTn>
                                        <p:tgtEl>
                                          <p:spTgt spid="12">
                                            <p:txEl>
                                              <p:pRg st="4" end="4"/>
                                            </p:txEl>
                                          </p:spTgt>
                                        </p:tgtEl>
                                        <p:attrNameLst>
                                          <p:attrName>style.visibility</p:attrName>
                                        </p:attrNameLst>
                                      </p:cBhvr>
                                      <p:to>
                                        <p:strVal val="visible"/>
                                      </p:to>
                                    </p:set>
                                    <p:animEffect transition="in" filter="fade">
                                      <p:cBhvr>
                                        <p:cTn id="64" dur="1000"/>
                                        <p:tgtEl>
                                          <p:spTgt spid="12">
                                            <p:txEl>
                                              <p:pRg st="4" end="4"/>
                                            </p:txEl>
                                          </p:spTgt>
                                        </p:tgtEl>
                                      </p:cBhvr>
                                    </p:animEffect>
                                    <p:anim calcmode="lin" valueType="num">
                                      <p:cBhvr>
                                        <p:cTn id="65" dur="1000" fill="hold"/>
                                        <p:tgtEl>
                                          <p:spTgt spid="12">
                                            <p:txEl>
                                              <p:pRg st="4" end="4"/>
                                            </p:txEl>
                                          </p:spTgt>
                                        </p:tgtEl>
                                        <p:attrNameLst>
                                          <p:attrName>ppt_x</p:attrName>
                                        </p:attrNameLst>
                                      </p:cBhvr>
                                      <p:tavLst>
                                        <p:tav tm="0">
                                          <p:val>
                                            <p:strVal val="#ppt_x"/>
                                          </p:val>
                                        </p:tav>
                                        <p:tav tm="100000">
                                          <p:val>
                                            <p:strVal val="#ppt_x"/>
                                          </p:val>
                                        </p:tav>
                                      </p:tavLst>
                                    </p:anim>
                                    <p:anim calcmode="lin" valueType="num">
                                      <p:cBhvr>
                                        <p:cTn id="66" dur="1000" fill="hold"/>
                                        <p:tgtEl>
                                          <p:spTgt spid="1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nodeType="clickEffect">
                                  <p:stCondLst>
                                    <p:cond delay="0"/>
                                  </p:stCondLst>
                                  <p:childTnLst>
                                    <p:set>
                                      <p:cBhvr>
                                        <p:cTn id="70" dur="1" fill="hold">
                                          <p:stCondLst>
                                            <p:cond delay="0"/>
                                          </p:stCondLst>
                                        </p:cTn>
                                        <p:tgtEl>
                                          <p:spTgt spid="12">
                                            <p:txEl>
                                              <p:pRg st="6" end="6"/>
                                            </p:txEl>
                                          </p:spTgt>
                                        </p:tgtEl>
                                        <p:attrNameLst>
                                          <p:attrName>style.visibility</p:attrName>
                                        </p:attrNameLst>
                                      </p:cBhvr>
                                      <p:to>
                                        <p:strVal val="visible"/>
                                      </p:to>
                                    </p:set>
                                    <p:animEffect transition="in" filter="fade">
                                      <p:cBhvr>
                                        <p:cTn id="71" dur="1000"/>
                                        <p:tgtEl>
                                          <p:spTgt spid="12">
                                            <p:txEl>
                                              <p:pRg st="6" end="6"/>
                                            </p:txEl>
                                          </p:spTgt>
                                        </p:tgtEl>
                                      </p:cBhvr>
                                    </p:animEffect>
                                    <p:anim calcmode="lin" valueType="num">
                                      <p:cBhvr>
                                        <p:cTn id="72" dur="1000" fill="hold"/>
                                        <p:tgtEl>
                                          <p:spTgt spid="12">
                                            <p:txEl>
                                              <p:pRg st="6" end="6"/>
                                            </p:txEl>
                                          </p:spTgt>
                                        </p:tgtEl>
                                        <p:attrNameLst>
                                          <p:attrName>ppt_x</p:attrName>
                                        </p:attrNameLst>
                                      </p:cBhvr>
                                      <p:tavLst>
                                        <p:tav tm="0">
                                          <p:val>
                                            <p:strVal val="#ppt_x"/>
                                          </p:val>
                                        </p:tav>
                                        <p:tav tm="100000">
                                          <p:val>
                                            <p:strVal val="#ppt_x"/>
                                          </p:val>
                                        </p:tav>
                                      </p:tavLst>
                                    </p:anim>
                                    <p:anim calcmode="lin" valueType="num">
                                      <p:cBhvr>
                                        <p:cTn id="73" dur="1000" fill="hold"/>
                                        <p:tgtEl>
                                          <p:spTgt spid="1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8" y="488272"/>
            <a:ext cx="11825058" cy="5835013"/>
          </a:xfrm>
          <a:prstGeom prst="rect">
            <a:avLst/>
          </a:prstGeom>
          <a:noFill/>
        </p:spPr>
        <p:txBody>
          <a:bodyPr wrap="square" lIns="180000" tIns="180000" rIns="180000" bIns="180000" rtlCol="0">
            <a:spAutoFit/>
          </a:bodyPr>
          <a:lstStyle/>
          <a:p>
            <a:pPr lvl="0" algn="ctr">
              <a:defRPr/>
            </a:pPr>
            <a:r>
              <a:rPr kumimoji="0" lang="de-DE" sz="2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Fall </a:t>
            </a:r>
            <a:r>
              <a:rPr lang="de-DE" sz="2400" b="1" u="sng" dirty="0">
                <a:solidFill>
                  <a:prstClr val="black"/>
                </a:solidFill>
                <a:latin typeface="Arial" panose="020B0604020202020204" pitchFamily="34" charset="0"/>
                <a:cs typeface="Arial" panose="020B0604020202020204" pitchFamily="34" charset="0"/>
              </a:rPr>
              <a:t>24: Entlassung eines Beamten</a:t>
            </a:r>
            <a:endParaRPr kumimoji="0" lang="de-DE" sz="2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Z / SEV</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I.		</a:t>
            </a:r>
            <a:r>
              <a:rPr lang="de-DE" sz="2400" u="sng" dirty="0">
                <a:solidFill>
                  <a:prstClr val="black"/>
                </a:solidFill>
                <a:latin typeface="Arial" panose="020B0604020202020204" pitchFamily="34" charset="0"/>
                <a:cs typeface="Arial" panose="020B0604020202020204" pitchFamily="34" charset="0"/>
              </a:rPr>
              <a:t>§ 40 II 2 VwGO, § 126 I BBG</a:t>
            </a:r>
            <a:endParaRPr lang="de-DE" sz="2400" dirty="0">
              <a:solidFill>
                <a:prstClr val="black"/>
              </a:solidFill>
              <a:latin typeface="Arial" panose="020B0604020202020204" pitchFamily="34" charset="0"/>
              <a:cs typeface="Arial" panose="020B0604020202020204" pitchFamily="34" charset="0"/>
            </a:endParaRP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aufdrängende Sonderzuweisung für alle Klagen aus dem Beamtenverhältnis</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maßgeblich, ob sich Streitigkeit nach spezifisch beamtenrechtlichen Vor-				</a:t>
            </a:r>
            <a:r>
              <a:rPr lang="de-DE" sz="2400" dirty="0" err="1">
                <a:solidFill>
                  <a:prstClr val="black"/>
                </a:solidFill>
                <a:latin typeface="Arial" panose="020B0604020202020204" pitchFamily="34" charset="0"/>
                <a:cs typeface="Arial" panose="020B0604020202020204" pitchFamily="34" charset="0"/>
              </a:rPr>
              <a:t>schriften</a:t>
            </a:r>
            <a:r>
              <a:rPr lang="de-DE" sz="2400" dirty="0">
                <a:solidFill>
                  <a:prstClr val="black"/>
                </a:solidFill>
                <a:latin typeface="Arial" panose="020B0604020202020204" pitchFamily="34" charset="0"/>
                <a:cs typeface="Arial" panose="020B0604020202020204" pitchFamily="34" charset="0"/>
              </a:rPr>
              <a:t> richtet</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einschlägig, selbst wenn K wirksam entlassen sein sollte („</a:t>
            </a:r>
            <a:r>
              <a:rPr lang="de-DE" sz="2400" i="1" dirty="0">
                <a:solidFill>
                  <a:prstClr val="black"/>
                </a:solidFill>
                <a:latin typeface="Arial" panose="020B0604020202020204" pitchFamily="34" charset="0"/>
                <a:cs typeface="Arial" panose="020B0604020202020204" pitchFamily="34" charset="0"/>
              </a:rPr>
              <a:t>Für alle Klagen 				der… früheren Beamtinnen, früheren Beamten</a:t>
            </a:r>
            <a:r>
              <a:rPr lang="de-DE" sz="2400" dirty="0">
                <a:solidFill>
                  <a:prstClr val="black"/>
                </a:solidFill>
                <a:latin typeface="Arial" panose="020B0604020202020204" pitchFamily="34" charset="0"/>
                <a:cs typeface="Arial" panose="020B0604020202020204" pitchFamily="34" charset="0"/>
              </a:rPr>
              <a:t>“)</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II.		</a:t>
            </a:r>
            <a:r>
              <a:rPr lang="de-DE" sz="2400" u="sng" dirty="0">
                <a:solidFill>
                  <a:prstClr val="black"/>
                </a:solidFill>
                <a:latin typeface="Arial" panose="020B0604020202020204" pitchFamily="34" charset="0"/>
                <a:cs typeface="Arial" panose="020B0604020202020204" pitchFamily="34" charset="0"/>
              </a:rPr>
              <a:t>§§ 45, 52 VwGO</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III.		</a:t>
            </a:r>
            <a:r>
              <a:rPr lang="de-DE" sz="2400" u="sng" dirty="0">
                <a:solidFill>
                  <a:prstClr val="black"/>
                </a:solidFill>
                <a:latin typeface="Arial" panose="020B0604020202020204" pitchFamily="34" charset="0"/>
                <a:cs typeface="Arial" panose="020B0604020202020204" pitchFamily="34" charset="0"/>
              </a:rPr>
              <a:t>§§ 61, 63 VwGO</a:t>
            </a:r>
            <a:r>
              <a:rPr lang="de-DE" sz="2400" dirty="0">
                <a:solidFill>
                  <a:prstClr val="black"/>
                </a:solidFill>
                <a:latin typeface="Arial" panose="020B0604020202020204" pitchFamily="34" charset="0"/>
                <a:cs typeface="Arial" panose="020B0604020202020204" pitchFamily="34" charset="0"/>
              </a:rPr>
              <a:t>: K / BRD (Rechtsträgerprinzip)</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601CD660-62A8-789F-4959-CBBC357B2298}"/>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A6765636-146C-5263-831C-72D5E19D95CC}"/>
              </a:ext>
            </a:extLst>
          </p:cNvPr>
          <p:cNvSpPr/>
          <p:nvPr/>
        </p:nvSpPr>
        <p:spPr>
          <a:xfrm>
            <a:off x="0" y="102357"/>
            <a:ext cx="2380034" cy="65591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Verwaltungsrecht AT</a:t>
            </a:r>
          </a:p>
          <a:p>
            <a:pPr algn="ctr"/>
            <a:r>
              <a:rPr lang="de-DE" dirty="0"/>
              <a:t>Fall 24</a:t>
            </a:r>
          </a:p>
        </p:txBody>
      </p:sp>
    </p:spTree>
    <p:extLst>
      <p:ext uri="{BB962C8B-B14F-4D97-AF65-F5344CB8AC3E}">
        <p14:creationId xmlns:p14="http://schemas.microsoft.com/office/powerpoint/2010/main" val="89109113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fade">
                                      <p:cBhvr>
                                        <p:cTn id="12" dur="1000"/>
                                        <p:tgtEl>
                                          <p:spTgt spid="4">
                                            <p:txEl>
                                              <p:pRg st="4" end="4"/>
                                            </p:txEl>
                                          </p:spTgt>
                                        </p:tgtEl>
                                      </p:cBhvr>
                                    </p:animEffect>
                                    <p:anim calcmode="lin" valueType="num">
                                      <p:cBhvr>
                                        <p:cTn id="13"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animEffect transition="in" filter="fade">
                                      <p:cBhvr>
                                        <p:cTn id="19" dur="1000"/>
                                        <p:tgtEl>
                                          <p:spTgt spid="4">
                                            <p:txEl>
                                              <p:pRg st="5" end="5"/>
                                            </p:txEl>
                                          </p:spTgt>
                                        </p:tgtEl>
                                      </p:cBhvr>
                                    </p:animEffect>
                                    <p:anim calcmode="lin" valueType="num">
                                      <p:cBhvr>
                                        <p:cTn id="20"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
                                            <p:txEl>
                                              <p:pRg st="6" end="6"/>
                                            </p:txEl>
                                          </p:spTgt>
                                        </p:tgtEl>
                                        <p:attrNameLst>
                                          <p:attrName>style.visibility</p:attrName>
                                        </p:attrNameLst>
                                      </p:cBhvr>
                                      <p:to>
                                        <p:strVal val="visible"/>
                                      </p:to>
                                    </p:set>
                                    <p:animEffect transition="in" filter="fade">
                                      <p:cBhvr>
                                        <p:cTn id="26" dur="1000"/>
                                        <p:tgtEl>
                                          <p:spTgt spid="4">
                                            <p:txEl>
                                              <p:pRg st="6" end="6"/>
                                            </p:txEl>
                                          </p:spTgt>
                                        </p:tgtEl>
                                      </p:cBhvr>
                                    </p:animEffect>
                                    <p:anim calcmode="lin" valueType="num">
                                      <p:cBhvr>
                                        <p:cTn id="27"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4">
                                            <p:txEl>
                                              <p:pRg st="7" end="7"/>
                                            </p:txEl>
                                          </p:spTgt>
                                        </p:tgtEl>
                                        <p:attrNameLst>
                                          <p:attrName>style.visibility</p:attrName>
                                        </p:attrNameLst>
                                      </p:cBhvr>
                                      <p:to>
                                        <p:strVal val="visible"/>
                                      </p:to>
                                    </p:set>
                                    <p:animEffect transition="in" filter="fade">
                                      <p:cBhvr>
                                        <p:cTn id="33" dur="1000"/>
                                        <p:tgtEl>
                                          <p:spTgt spid="4">
                                            <p:txEl>
                                              <p:pRg st="7" end="7"/>
                                            </p:txEl>
                                          </p:spTgt>
                                        </p:tgtEl>
                                      </p:cBhvr>
                                    </p:animEffect>
                                    <p:anim calcmode="lin" valueType="num">
                                      <p:cBhvr>
                                        <p:cTn id="34"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4">
                                            <p:txEl>
                                              <p:pRg st="8" end="8"/>
                                            </p:txEl>
                                          </p:spTgt>
                                        </p:tgtEl>
                                        <p:attrNameLst>
                                          <p:attrName>style.visibility</p:attrName>
                                        </p:attrNameLst>
                                      </p:cBhvr>
                                      <p:to>
                                        <p:strVal val="visible"/>
                                      </p:to>
                                    </p:set>
                                    <p:animEffect transition="in" filter="fade">
                                      <p:cBhvr>
                                        <p:cTn id="40" dur="1000"/>
                                        <p:tgtEl>
                                          <p:spTgt spid="4">
                                            <p:txEl>
                                              <p:pRg st="8" end="8"/>
                                            </p:txEl>
                                          </p:spTgt>
                                        </p:tgtEl>
                                      </p:cBhvr>
                                    </p:animEffect>
                                    <p:anim calcmode="lin" valueType="num">
                                      <p:cBhvr>
                                        <p:cTn id="41"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42"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8" y="488272"/>
            <a:ext cx="11825058" cy="5835013"/>
          </a:xfrm>
          <a:prstGeom prst="rect">
            <a:avLst/>
          </a:prstGeom>
          <a:noFill/>
        </p:spPr>
        <p:txBody>
          <a:bodyPr wrap="square" lIns="180000" tIns="180000" rIns="180000" bIns="180000" rtlCol="0">
            <a:spAutoFit/>
          </a:bodyPr>
          <a:lstStyle/>
          <a:p>
            <a:pPr defTabSz="360000">
              <a:lnSpc>
                <a:spcPct val="150000"/>
              </a:lnSpc>
            </a:pPr>
            <a:r>
              <a:rPr lang="de-DE" sz="2400" dirty="0">
                <a:solidFill>
                  <a:prstClr val="black"/>
                </a:solidFill>
                <a:latin typeface="Arial" panose="020B0604020202020204" pitchFamily="34" charset="0"/>
                <a:cs typeface="Arial" panose="020B0604020202020204" pitchFamily="34" charset="0"/>
              </a:rPr>
              <a:t>IV.		</a:t>
            </a:r>
            <a:r>
              <a:rPr lang="de-DE" sz="2400" u="sng" dirty="0">
                <a:solidFill>
                  <a:prstClr val="black"/>
                </a:solidFill>
                <a:latin typeface="Arial" panose="020B0604020202020204" pitchFamily="34" charset="0"/>
                <a:cs typeface="Arial" panose="020B0604020202020204" pitchFamily="34" charset="0"/>
              </a:rPr>
              <a:t>§§ 88, 86 III VwGO</a:t>
            </a:r>
          </a:p>
          <a:p>
            <a:pPr defTabSz="360000">
              <a:lnSpc>
                <a:spcPct val="150000"/>
              </a:lnSpc>
            </a:pPr>
            <a:r>
              <a:rPr lang="de-DE" sz="2400" dirty="0">
                <a:latin typeface="Arial" panose="020B0604020202020204" pitchFamily="34" charset="0"/>
                <a:cs typeface="Arial" panose="020B0604020202020204" pitchFamily="34" charset="0"/>
              </a:rPr>
              <a:t>		→ Klägerisches Begehren + Vorrang </a:t>
            </a:r>
            <a:r>
              <a:rPr lang="de-DE" sz="2400" dirty="0" err="1">
                <a:latin typeface="Arial" panose="020B0604020202020204" pitchFamily="34" charset="0"/>
                <a:cs typeface="Arial" panose="020B0604020202020204" pitchFamily="34" charset="0"/>
              </a:rPr>
              <a:t>maßnahmespezifischen</a:t>
            </a:r>
            <a:r>
              <a:rPr lang="de-DE" sz="2400" dirty="0">
                <a:latin typeface="Arial" panose="020B0604020202020204" pitchFamily="34" charset="0"/>
                <a:cs typeface="Arial" panose="020B0604020202020204" pitchFamily="34" charset="0"/>
              </a:rPr>
              <a:t> Rechtsschutzes</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a:t>
            </a:r>
            <a:r>
              <a:rPr lang="de-DE" sz="2400" dirty="0">
                <a:latin typeface="Arial" panose="020B0604020202020204" pitchFamily="34" charset="0"/>
                <a:cs typeface="Arial" panose="020B0604020202020204" pitchFamily="34" charset="0"/>
              </a:rPr>
              <a:t>→ Begehren: „festzustellen, dass die Entlassung nichtig sei“</a:t>
            </a:r>
            <a:endParaRPr lang="de-DE" sz="2400" dirty="0">
              <a:solidFill>
                <a:prstClr val="black"/>
              </a:solidFill>
              <a:latin typeface="Arial" panose="020B0604020202020204" pitchFamily="34" charset="0"/>
              <a:cs typeface="Arial" panose="020B0604020202020204" pitchFamily="34" charset="0"/>
            </a:endParaRP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a:t>
            </a:r>
            <a:r>
              <a:rPr lang="de-DE" sz="2400" dirty="0" err="1">
                <a:solidFill>
                  <a:prstClr val="black"/>
                </a:solidFill>
                <a:latin typeface="Arial" panose="020B0604020202020204" pitchFamily="34" charset="0"/>
                <a:cs typeface="Arial" panose="020B0604020202020204" pitchFamily="34" charset="0"/>
              </a:rPr>
              <a:t>NichtigkeitsFKl</a:t>
            </a:r>
            <a:r>
              <a:rPr lang="de-DE" sz="2400" dirty="0">
                <a:solidFill>
                  <a:prstClr val="black"/>
                </a:solidFill>
                <a:latin typeface="Arial" panose="020B0604020202020204" pitchFamily="34" charset="0"/>
                <a:cs typeface="Arial" panose="020B0604020202020204" pitchFamily="34" charset="0"/>
              </a:rPr>
              <a:t>. (§ 43 I, 2. Alt. VwGO)?</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1.		</a:t>
            </a:r>
            <a:r>
              <a:rPr lang="de-DE" sz="2400" u="sng" dirty="0">
                <a:solidFill>
                  <a:prstClr val="black"/>
                </a:solidFill>
                <a:latin typeface="Arial" panose="020B0604020202020204" pitchFamily="34" charset="0"/>
                <a:cs typeface="Arial" panose="020B0604020202020204" pitchFamily="34" charset="0"/>
              </a:rPr>
              <a:t>Entlassung als VA (§ 35 S. 1 VwVfG)</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Regelung im Einzelfall mit Außenwirkung</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insbes. Außenwirkung, da Entlassung das Grund- / Statusverhältnis betrifft				(d.h. die persönliche Rechtsstellung), nicht nur das Dienst- / Betriebsverhält-			</a:t>
            </a:r>
            <a:r>
              <a:rPr lang="de-DE" sz="2400" dirty="0" err="1">
                <a:solidFill>
                  <a:prstClr val="black"/>
                </a:solidFill>
                <a:latin typeface="Arial" panose="020B0604020202020204" pitchFamily="34" charset="0"/>
                <a:cs typeface="Arial" panose="020B0604020202020204" pitchFamily="34" charset="0"/>
              </a:rPr>
              <a:t>nis</a:t>
            </a:r>
            <a:r>
              <a:rPr lang="de-DE" sz="2400" dirty="0">
                <a:solidFill>
                  <a:prstClr val="black"/>
                </a:solidFill>
                <a:latin typeface="Arial" panose="020B0604020202020204" pitchFamily="34" charset="0"/>
                <a:cs typeface="Arial" panose="020B0604020202020204" pitchFamily="34" charset="0"/>
              </a:rPr>
              <a:t> (d.h. die Amtsstellung als Glied der Verwaltung)</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mit Entlassung endet der Beamtenstatus</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C801B3DF-E916-CB9C-F258-50A3DF3DA4F7}"/>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91DD9382-EFF4-924E-C299-8A43367FBFBD}"/>
              </a:ext>
            </a:extLst>
          </p:cNvPr>
          <p:cNvSpPr/>
          <p:nvPr/>
        </p:nvSpPr>
        <p:spPr>
          <a:xfrm>
            <a:off x="0" y="102357"/>
            <a:ext cx="2135875" cy="51861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Verwaltungsrecht AT</a:t>
            </a:r>
          </a:p>
          <a:p>
            <a:pPr algn="ctr"/>
            <a:r>
              <a:rPr lang="de-DE" dirty="0"/>
              <a:t>Fall 24</a:t>
            </a:r>
          </a:p>
        </p:txBody>
      </p:sp>
    </p:spTree>
    <p:extLst>
      <p:ext uri="{BB962C8B-B14F-4D97-AF65-F5344CB8AC3E}">
        <p14:creationId xmlns:p14="http://schemas.microsoft.com/office/powerpoint/2010/main" val="76483417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1000"/>
                                        <p:tgtEl>
                                          <p:spTgt spid="4">
                                            <p:txEl>
                                              <p:pRg st="5" end="5"/>
                                            </p:txEl>
                                          </p:spTgt>
                                        </p:tgtEl>
                                      </p:cBhvr>
                                    </p:animEffect>
                                    <p:anim calcmode="lin" valueType="num">
                                      <p:cBhvr>
                                        <p:cTn id="29"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Effect transition="in" filter="fade">
                                      <p:cBhvr>
                                        <p:cTn id="35" dur="1000"/>
                                        <p:tgtEl>
                                          <p:spTgt spid="4">
                                            <p:txEl>
                                              <p:pRg st="6" end="6"/>
                                            </p:txEl>
                                          </p:spTgt>
                                        </p:tgtEl>
                                      </p:cBhvr>
                                    </p:animEffect>
                                    <p:anim calcmode="lin" valueType="num">
                                      <p:cBhvr>
                                        <p:cTn id="36"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fade">
                                      <p:cBhvr>
                                        <p:cTn id="42" dur="1000"/>
                                        <p:tgtEl>
                                          <p:spTgt spid="4">
                                            <p:txEl>
                                              <p:pRg st="7" end="7"/>
                                            </p:txEl>
                                          </p:spTgt>
                                        </p:tgtEl>
                                      </p:cBhvr>
                                    </p:animEffect>
                                    <p:anim calcmode="lin" valueType="num">
                                      <p:cBhvr>
                                        <p:cTn id="43"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8" y="488272"/>
            <a:ext cx="11825058" cy="4911684"/>
          </a:xfrm>
          <a:prstGeom prst="rect">
            <a:avLst/>
          </a:prstGeom>
          <a:noFill/>
        </p:spPr>
        <p:txBody>
          <a:bodyPr wrap="square" lIns="180000" tIns="180000" rIns="180000" bIns="180000" rtlCol="0">
            <a:spAutoFit/>
          </a:bodyPr>
          <a:lstStyle/>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2.		</a:t>
            </a:r>
            <a:r>
              <a:rPr lang="de-DE" sz="2400" u="sng" dirty="0">
                <a:solidFill>
                  <a:prstClr val="black"/>
                </a:solidFill>
                <a:latin typeface="Arial" panose="020B0604020202020204" pitchFamily="34" charset="0"/>
                <a:cs typeface="Arial" panose="020B0604020202020204" pitchFamily="34" charset="0"/>
              </a:rPr>
              <a:t>Abgrenzung </a:t>
            </a:r>
            <a:r>
              <a:rPr lang="de-DE" sz="2400" u="sng" dirty="0" err="1">
                <a:solidFill>
                  <a:prstClr val="black"/>
                </a:solidFill>
                <a:latin typeface="Arial" panose="020B0604020202020204" pitchFamily="34" charset="0"/>
                <a:cs typeface="Arial" panose="020B0604020202020204" pitchFamily="34" charset="0"/>
              </a:rPr>
              <a:t>NichtigkeitsFKl</a:t>
            </a:r>
            <a:r>
              <a:rPr lang="de-DE" sz="2400" u="sng" dirty="0">
                <a:solidFill>
                  <a:prstClr val="black"/>
                </a:solidFill>
                <a:latin typeface="Arial" panose="020B0604020202020204" pitchFamily="34" charset="0"/>
                <a:cs typeface="Arial" panose="020B0604020202020204" pitchFamily="34" charset="0"/>
              </a:rPr>
              <a:t>. 			  ↔			  </a:t>
            </a:r>
            <a:r>
              <a:rPr lang="de-DE" sz="2400" u="sng" dirty="0" err="1">
                <a:solidFill>
                  <a:prstClr val="black"/>
                </a:solidFill>
                <a:latin typeface="Arial" panose="020B0604020202020204" pitchFamily="34" charset="0"/>
                <a:cs typeface="Arial" panose="020B0604020202020204" pitchFamily="34" charset="0"/>
              </a:rPr>
              <a:t>AnfKl</a:t>
            </a:r>
            <a:r>
              <a:rPr lang="de-DE" sz="2400" u="sng" dirty="0">
                <a:solidFill>
                  <a:prstClr val="black"/>
                </a:solidFill>
                <a:latin typeface="Arial" panose="020B0604020202020204" pitchFamily="34" charset="0"/>
                <a:cs typeface="Arial" panose="020B0604020202020204" pitchFamily="34" charset="0"/>
              </a:rPr>
              <a:t>.</a:t>
            </a:r>
          </a:p>
          <a:p>
            <a:pPr lvl="0"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lvl="0"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lvl="0"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lvl="0"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lvl="0"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lvl="0" defTabSz="360000">
              <a:lnSpc>
                <a:spcPct val="150000"/>
              </a:lnSpc>
              <a:defRPr/>
            </a:pPr>
            <a:endParaRPr lang="de-DE" sz="800" dirty="0">
              <a:solidFill>
                <a:prstClr val="black"/>
              </a:solidFill>
              <a:latin typeface="Arial" panose="020B0604020202020204" pitchFamily="34" charset="0"/>
              <a:cs typeface="Arial" panose="020B0604020202020204" pitchFamily="34" charset="0"/>
            </a:endParaRP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a:t>
            </a:r>
            <a:r>
              <a:rPr lang="de-DE" sz="2400" u="sng" dirty="0">
                <a:solidFill>
                  <a:prstClr val="black"/>
                </a:solidFill>
                <a:latin typeface="Arial" panose="020B0604020202020204" pitchFamily="34" charset="0"/>
                <a:cs typeface="Arial" panose="020B0604020202020204" pitchFamily="34" charset="0"/>
              </a:rPr>
              <a:t>ggf. § 86 III VwGO</a:t>
            </a:r>
            <a:r>
              <a:rPr lang="de-DE" sz="2400" dirty="0">
                <a:solidFill>
                  <a:prstClr val="black"/>
                </a:solidFill>
                <a:latin typeface="Arial" panose="020B0604020202020204" pitchFamily="34" charset="0"/>
                <a:cs typeface="Arial" panose="020B0604020202020204" pitchFamily="34" charset="0"/>
              </a:rPr>
              <a:t>: richterlicher Hinweis, falls Antrag falsch gestellt</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a:t>
            </a:r>
            <a:r>
              <a:rPr lang="de-DE" sz="2400" u="sng" dirty="0">
                <a:solidFill>
                  <a:prstClr val="black"/>
                </a:solidFill>
                <a:latin typeface="Arial" panose="020B0604020202020204" pitchFamily="34" charset="0"/>
                <a:cs typeface="Arial" panose="020B0604020202020204" pitchFamily="34" charset="0"/>
              </a:rPr>
              <a:t>hier</a:t>
            </a:r>
            <a:r>
              <a:rPr lang="de-DE" sz="2400" dirty="0">
                <a:solidFill>
                  <a:prstClr val="black"/>
                </a:solidFill>
                <a:latin typeface="Arial" panose="020B0604020202020204" pitchFamily="34" charset="0"/>
                <a:cs typeface="Arial" panose="020B0604020202020204" pitchFamily="34" charset="0"/>
              </a:rPr>
              <a:t>: </a:t>
            </a:r>
            <a:r>
              <a:rPr lang="de-DE" sz="2400" dirty="0" err="1">
                <a:solidFill>
                  <a:prstClr val="black"/>
                </a:solidFill>
                <a:latin typeface="Arial" panose="020B0604020202020204" pitchFamily="34" charset="0"/>
                <a:cs typeface="Arial" panose="020B0604020202020204" pitchFamily="34" charset="0"/>
              </a:rPr>
              <a:t>NichtigkeitsFKl</a:t>
            </a:r>
            <a:r>
              <a:rPr lang="de-DE" sz="2400" dirty="0">
                <a:solidFill>
                  <a:prstClr val="black"/>
                </a:solidFill>
                <a:latin typeface="Arial" panose="020B0604020202020204" pitchFamily="34" charset="0"/>
                <a:cs typeface="Arial" panose="020B0604020202020204" pitchFamily="34" charset="0"/>
              </a:rPr>
              <a:t>. (+)</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cxnSp>
        <p:nvCxnSpPr>
          <p:cNvPr id="5" name="Gerade Verbindung mit Pfeil 4">
            <a:extLst>
              <a:ext uri="{FF2B5EF4-FFF2-40B4-BE49-F238E27FC236}">
                <a16:creationId xmlns:a16="http://schemas.microsoft.com/office/drawing/2014/main" id="{11E92800-53A0-4B41-BCCC-3078BE3531F9}"/>
              </a:ext>
            </a:extLst>
          </p:cNvPr>
          <p:cNvCxnSpPr>
            <a:cxnSpLocks/>
          </p:cNvCxnSpPr>
          <p:nvPr/>
        </p:nvCxnSpPr>
        <p:spPr>
          <a:xfrm flipH="1">
            <a:off x="3216000" y="1181708"/>
            <a:ext cx="288000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Gerade Verbindung mit Pfeil 5">
            <a:extLst>
              <a:ext uri="{FF2B5EF4-FFF2-40B4-BE49-F238E27FC236}">
                <a16:creationId xmlns:a16="http://schemas.microsoft.com/office/drawing/2014/main" id="{59F7E785-9268-41F5-9B62-169F65CFBD10}"/>
              </a:ext>
            </a:extLst>
          </p:cNvPr>
          <p:cNvCxnSpPr>
            <a:cxnSpLocks/>
          </p:cNvCxnSpPr>
          <p:nvPr/>
        </p:nvCxnSpPr>
        <p:spPr>
          <a:xfrm>
            <a:off x="6096000" y="1181708"/>
            <a:ext cx="288000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Textfeld 6">
            <a:extLst>
              <a:ext uri="{FF2B5EF4-FFF2-40B4-BE49-F238E27FC236}">
                <a16:creationId xmlns:a16="http://schemas.microsoft.com/office/drawing/2014/main" id="{EDE58DA3-A929-437C-B3D3-6CADB715D472}"/>
              </a:ext>
            </a:extLst>
          </p:cNvPr>
          <p:cNvSpPr txBox="1"/>
          <p:nvPr/>
        </p:nvSpPr>
        <p:spPr>
          <a:xfrm>
            <a:off x="1131226" y="1469710"/>
            <a:ext cx="4964774" cy="2170136"/>
          </a:xfrm>
          <a:prstGeom prst="rect">
            <a:avLst/>
          </a:prstGeom>
          <a:noFill/>
        </p:spPr>
        <p:txBody>
          <a:bodyPr wrap="square" lIns="0" tIns="0" rIns="0" bIns="0" rtlCol="0">
            <a:noAutofit/>
          </a:bodyPr>
          <a:lstStyle/>
          <a:p>
            <a:pPr algn="ctr" defTabSz="360000">
              <a:lnSpc>
                <a:spcPct val="150000"/>
              </a:lnSpc>
            </a:pPr>
            <a:r>
              <a:rPr lang="de-DE" sz="2400" u="sng" dirty="0">
                <a:solidFill>
                  <a:prstClr val="black"/>
                </a:solidFill>
                <a:latin typeface="Arial" panose="020B0604020202020204" pitchFamily="34" charset="0"/>
                <a:cs typeface="Arial" panose="020B0604020202020204" pitchFamily="34" charset="0"/>
              </a:rPr>
              <a:t>Vorteil der </a:t>
            </a:r>
            <a:r>
              <a:rPr lang="de-DE" sz="2400" u="sng" dirty="0" err="1">
                <a:solidFill>
                  <a:prstClr val="black"/>
                </a:solidFill>
                <a:latin typeface="Arial" panose="020B0604020202020204" pitchFamily="34" charset="0"/>
                <a:cs typeface="Arial" panose="020B0604020202020204" pitchFamily="34" charset="0"/>
              </a:rPr>
              <a:t>AnfKl</a:t>
            </a:r>
            <a:r>
              <a:rPr lang="de-DE" sz="2400" u="sng" dirty="0">
                <a:solidFill>
                  <a:prstClr val="black"/>
                </a:solidFill>
                <a:latin typeface="Arial" panose="020B0604020202020204" pitchFamily="34" charset="0"/>
                <a:cs typeface="Arial" panose="020B0604020202020204" pitchFamily="34" charset="0"/>
              </a:rPr>
              <a:t>.</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in Begründetheit genügt Rechts-	</a:t>
            </a:r>
            <a:r>
              <a:rPr lang="de-DE" sz="2400" dirty="0" err="1">
                <a:solidFill>
                  <a:prstClr val="black"/>
                </a:solidFill>
                <a:latin typeface="Arial" panose="020B0604020202020204" pitchFamily="34" charset="0"/>
                <a:cs typeface="Arial" panose="020B0604020202020204" pitchFamily="34" charset="0"/>
              </a:rPr>
              <a:t>widrigkeit</a:t>
            </a:r>
            <a:r>
              <a:rPr lang="de-DE" sz="2400" spc="-200" dirty="0">
                <a:solidFill>
                  <a:prstClr val="black"/>
                </a:solidFill>
                <a:latin typeface="Arial" panose="020B0604020202020204" pitchFamily="34" charset="0"/>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des</a:t>
            </a:r>
            <a:r>
              <a:rPr lang="de-DE" sz="2400" spc="-200" dirty="0">
                <a:solidFill>
                  <a:prstClr val="black"/>
                </a:solidFill>
                <a:latin typeface="Arial" panose="020B0604020202020204" pitchFamily="34" charset="0"/>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VA</a:t>
            </a:r>
            <a:r>
              <a:rPr lang="de-DE" sz="2400" spc="-200" dirty="0">
                <a:solidFill>
                  <a:prstClr val="black"/>
                </a:solidFill>
                <a:latin typeface="Arial" panose="020B0604020202020204" pitchFamily="34" charset="0"/>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a:t>
            </a:r>
            <a:r>
              <a:rPr lang="de-DE" sz="2400" spc="-200" dirty="0">
                <a:solidFill>
                  <a:prstClr val="black"/>
                </a:solidFill>
                <a:latin typeface="Arial" panose="020B0604020202020204" pitchFamily="34" charset="0"/>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113</a:t>
            </a:r>
            <a:r>
              <a:rPr lang="de-DE" sz="2400" spc="-200" dirty="0">
                <a:solidFill>
                  <a:prstClr val="black"/>
                </a:solidFill>
                <a:latin typeface="Arial" panose="020B0604020202020204" pitchFamily="34" charset="0"/>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I</a:t>
            </a:r>
            <a:r>
              <a:rPr lang="de-DE" sz="2400" spc="-200" dirty="0">
                <a:solidFill>
                  <a:prstClr val="black"/>
                </a:solidFill>
                <a:latin typeface="Arial" panose="020B0604020202020204" pitchFamily="34" charset="0"/>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1</a:t>
            </a:r>
            <a:r>
              <a:rPr lang="de-DE" sz="2400" spc="-200" dirty="0">
                <a:solidFill>
                  <a:prstClr val="black"/>
                </a:solidFill>
                <a:latin typeface="Arial" panose="020B0604020202020204" pitchFamily="34" charset="0"/>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VwGO)</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a:t>
            </a:r>
            <a:r>
              <a:rPr lang="de-DE" sz="2400" dirty="0" err="1">
                <a:solidFill>
                  <a:prstClr val="black"/>
                </a:solidFill>
                <a:latin typeface="Arial" panose="020B0604020202020204" pitchFamily="34" charset="0"/>
                <a:cs typeface="Arial" panose="020B0604020202020204" pitchFamily="34" charset="0"/>
              </a:rPr>
              <a:t>Rw</a:t>
            </a:r>
            <a:r>
              <a:rPr lang="de-DE" sz="2400" dirty="0">
                <a:solidFill>
                  <a:prstClr val="black"/>
                </a:solidFill>
                <a:latin typeface="Arial" panose="020B0604020202020204" pitchFamily="34" charset="0"/>
                <a:cs typeface="Arial" panose="020B0604020202020204" pitchFamily="34" charset="0"/>
              </a:rPr>
              <a:t>. ist „weniger“ als Nichtigkeit</a:t>
            </a:r>
          </a:p>
        </p:txBody>
      </p:sp>
      <p:sp>
        <p:nvSpPr>
          <p:cNvPr id="8" name="Textfeld 7">
            <a:extLst>
              <a:ext uri="{FF2B5EF4-FFF2-40B4-BE49-F238E27FC236}">
                <a16:creationId xmlns:a16="http://schemas.microsoft.com/office/drawing/2014/main" id="{CDDB9914-E096-4384-A2E9-5A25A0ED34D0}"/>
              </a:ext>
            </a:extLst>
          </p:cNvPr>
          <p:cNvSpPr txBox="1"/>
          <p:nvPr/>
        </p:nvSpPr>
        <p:spPr>
          <a:xfrm>
            <a:off x="6226206" y="1469709"/>
            <a:ext cx="5127594" cy="2170136"/>
          </a:xfrm>
          <a:prstGeom prst="rect">
            <a:avLst/>
          </a:prstGeom>
          <a:noFill/>
        </p:spPr>
        <p:txBody>
          <a:bodyPr wrap="square" lIns="0" tIns="0" rIns="0" bIns="0" rtlCol="0">
            <a:noAutofit/>
          </a:bodyPr>
          <a:lstStyle/>
          <a:p>
            <a:pPr marL="0" lvl="1" algn="ctr" defTabSz="360000">
              <a:lnSpc>
                <a:spcPct val="150000"/>
              </a:lnSpc>
            </a:pPr>
            <a:r>
              <a:rPr lang="de-DE" sz="2400" u="sng" dirty="0">
                <a:solidFill>
                  <a:prstClr val="black"/>
                </a:solidFill>
                <a:latin typeface="Arial" panose="020B0604020202020204" pitchFamily="34" charset="0"/>
                <a:cs typeface="Arial" panose="020B0604020202020204" pitchFamily="34" charset="0"/>
              </a:rPr>
              <a:t>Nachteil der </a:t>
            </a:r>
            <a:r>
              <a:rPr lang="de-DE" sz="2400" u="sng" dirty="0" err="1">
                <a:solidFill>
                  <a:prstClr val="black"/>
                </a:solidFill>
                <a:latin typeface="Arial" panose="020B0604020202020204" pitchFamily="34" charset="0"/>
                <a:cs typeface="Arial" panose="020B0604020202020204" pitchFamily="34" charset="0"/>
              </a:rPr>
              <a:t>AnfKl</a:t>
            </a:r>
            <a:r>
              <a:rPr lang="de-DE" sz="2400" u="sng" dirty="0">
                <a:solidFill>
                  <a:prstClr val="black"/>
                </a:solidFill>
                <a:latin typeface="Arial" panose="020B0604020202020204" pitchFamily="34" charset="0"/>
                <a:cs typeface="Arial" panose="020B0604020202020204" pitchFamily="34" charset="0"/>
              </a:rPr>
              <a:t>.</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fristgebunden (§§ 70, 74 VwGO)</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bzgl. Vorverfahren und Klage</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hier: abgelaufen (2 Monate später)</a:t>
            </a:r>
          </a:p>
        </p:txBody>
      </p:sp>
      <p:cxnSp>
        <p:nvCxnSpPr>
          <p:cNvPr id="9" name="Gerade Verbindung mit Pfeil 8">
            <a:extLst>
              <a:ext uri="{FF2B5EF4-FFF2-40B4-BE49-F238E27FC236}">
                <a16:creationId xmlns:a16="http://schemas.microsoft.com/office/drawing/2014/main" id="{B497261E-608C-420A-B399-11C5C3356042}"/>
              </a:ext>
            </a:extLst>
          </p:cNvPr>
          <p:cNvCxnSpPr>
            <a:cxnSpLocks/>
          </p:cNvCxnSpPr>
          <p:nvPr/>
        </p:nvCxnSpPr>
        <p:spPr>
          <a:xfrm>
            <a:off x="8976000" y="3003958"/>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AutoShape 2">
            <a:extLst>
              <a:ext uri="{FF2B5EF4-FFF2-40B4-BE49-F238E27FC236}">
                <a16:creationId xmlns:a16="http://schemas.microsoft.com/office/drawing/2014/main" id="{C2D23A5E-DF60-4540-95D9-219060980BDC}"/>
              </a:ext>
            </a:extLst>
          </p:cNvPr>
          <p:cNvSpPr>
            <a:spLocks/>
          </p:cNvSpPr>
          <p:nvPr/>
        </p:nvSpPr>
        <p:spPr bwMode="auto">
          <a:xfrm rot="16200000" flipH="1">
            <a:off x="6059952" y="-1191863"/>
            <a:ext cx="365123" cy="10222574"/>
          </a:xfrm>
          <a:prstGeom prst="rightBrace">
            <a:avLst>
              <a:gd name="adj1" fmla="val 155735"/>
              <a:gd name="adj2" fmla="val 48688"/>
            </a:avLst>
          </a:prstGeom>
          <a:noFill/>
          <a:ln w="38100">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1" name="Grafik 10">
            <a:extLst>
              <a:ext uri="{FF2B5EF4-FFF2-40B4-BE49-F238E27FC236}">
                <a16:creationId xmlns:a16="http://schemas.microsoft.com/office/drawing/2014/main" id="{0148B632-6841-928A-101A-19BF3A55A052}"/>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13" name="Rechteck 12">
            <a:extLst>
              <a:ext uri="{FF2B5EF4-FFF2-40B4-BE49-F238E27FC236}">
                <a16:creationId xmlns:a16="http://schemas.microsoft.com/office/drawing/2014/main" id="{A83D1D61-335C-3987-B029-762D9DCE7511}"/>
              </a:ext>
            </a:extLst>
          </p:cNvPr>
          <p:cNvSpPr/>
          <p:nvPr/>
        </p:nvSpPr>
        <p:spPr>
          <a:xfrm>
            <a:off x="0" y="102357"/>
            <a:ext cx="2156346" cy="566383"/>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Verwaltungsrecht AT</a:t>
            </a:r>
          </a:p>
          <a:p>
            <a:pPr algn="ctr"/>
            <a:r>
              <a:rPr lang="de-DE" dirty="0"/>
              <a:t>Fall 24</a:t>
            </a:r>
          </a:p>
        </p:txBody>
      </p:sp>
    </p:spTree>
    <p:extLst>
      <p:ext uri="{BB962C8B-B14F-4D97-AF65-F5344CB8AC3E}">
        <p14:creationId xmlns:p14="http://schemas.microsoft.com/office/powerpoint/2010/main" val="175039858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1000"/>
                                        <p:tgtEl>
                                          <p:spTgt spid="7">
                                            <p:txEl>
                                              <p:pRg st="0" end="0"/>
                                            </p:txEl>
                                          </p:spTgt>
                                        </p:tgtEl>
                                      </p:cBhvr>
                                    </p:animEffect>
                                    <p:anim calcmode="lin" valueType="num">
                                      <p:cBhvr>
                                        <p:cTn id="13"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7">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8">
                                            <p:txEl>
                                              <p:pRg st="0" end="0"/>
                                            </p:txEl>
                                          </p:spTgt>
                                        </p:tgtEl>
                                        <p:attrNameLst>
                                          <p:attrName>style.visibility</p:attrName>
                                        </p:attrNameLst>
                                      </p:cBhvr>
                                      <p:to>
                                        <p:strVal val="visible"/>
                                      </p:to>
                                    </p:set>
                                    <p:animEffect transition="in" filter="fade">
                                      <p:cBhvr>
                                        <p:cTn id="22" dur="1000"/>
                                        <p:tgtEl>
                                          <p:spTgt spid="8">
                                            <p:txEl>
                                              <p:pRg st="0" end="0"/>
                                            </p:txEl>
                                          </p:spTgt>
                                        </p:tgtEl>
                                      </p:cBhvr>
                                    </p:animEffect>
                                    <p:anim calcmode="lin" valueType="num">
                                      <p:cBhvr>
                                        <p:cTn id="23"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24"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7">
                                            <p:txEl>
                                              <p:pRg st="1" end="1"/>
                                            </p:txEl>
                                          </p:spTgt>
                                        </p:tgtEl>
                                        <p:attrNameLst>
                                          <p:attrName>style.visibility</p:attrName>
                                        </p:attrNameLst>
                                      </p:cBhvr>
                                      <p:to>
                                        <p:strVal val="visible"/>
                                      </p:to>
                                    </p:set>
                                    <p:animEffect transition="in" filter="fade">
                                      <p:cBhvr>
                                        <p:cTn id="29" dur="1000"/>
                                        <p:tgtEl>
                                          <p:spTgt spid="7">
                                            <p:txEl>
                                              <p:pRg st="1" end="1"/>
                                            </p:txEl>
                                          </p:spTgt>
                                        </p:tgtEl>
                                      </p:cBhvr>
                                    </p:animEffect>
                                    <p:anim calcmode="lin" valueType="num">
                                      <p:cBhvr>
                                        <p:cTn id="30"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31"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7">
                                            <p:txEl>
                                              <p:pRg st="2" end="2"/>
                                            </p:txEl>
                                          </p:spTgt>
                                        </p:tgtEl>
                                        <p:attrNameLst>
                                          <p:attrName>style.visibility</p:attrName>
                                        </p:attrNameLst>
                                      </p:cBhvr>
                                      <p:to>
                                        <p:strVal val="visible"/>
                                      </p:to>
                                    </p:set>
                                    <p:animEffect transition="in" filter="fade">
                                      <p:cBhvr>
                                        <p:cTn id="36" dur="1000"/>
                                        <p:tgtEl>
                                          <p:spTgt spid="7">
                                            <p:txEl>
                                              <p:pRg st="2" end="2"/>
                                            </p:txEl>
                                          </p:spTgt>
                                        </p:tgtEl>
                                      </p:cBhvr>
                                    </p:animEffect>
                                    <p:anim calcmode="lin" valueType="num">
                                      <p:cBhvr>
                                        <p:cTn id="37"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38"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8">
                                            <p:txEl>
                                              <p:pRg st="1" end="1"/>
                                            </p:txEl>
                                          </p:spTgt>
                                        </p:tgtEl>
                                        <p:attrNameLst>
                                          <p:attrName>style.visibility</p:attrName>
                                        </p:attrNameLst>
                                      </p:cBhvr>
                                      <p:to>
                                        <p:strVal val="visible"/>
                                      </p:to>
                                    </p:set>
                                    <p:animEffect transition="in" filter="fade">
                                      <p:cBhvr>
                                        <p:cTn id="43" dur="1000"/>
                                        <p:tgtEl>
                                          <p:spTgt spid="8">
                                            <p:txEl>
                                              <p:pRg st="1" end="1"/>
                                            </p:txEl>
                                          </p:spTgt>
                                        </p:tgtEl>
                                      </p:cBhvr>
                                    </p:animEffect>
                                    <p:anim calcmode="lin" valueType="num">
                                      <p:cBhvr>
                                        <p:cTn id="44"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45" dur="1000" fill="hold"/>
                                        <p:tgtEl>
                                          <p:spTgt spid="8">
                                            <p:txEl>
                                              <p:pRg st="1" end="1"/>
                                            </p:txEl>
                                          </p:spTgt>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8">
                                            <p:txEl>
                                              <p:pRg st="2" end="2"/>
                                            </p:txEl>
                                          </p:spTgt>
                                        </p:tgtEl>
                                        <p:attrNameLst>
                                          <p:attrName>style.visibility</p:attrName>
                                        </p:attrNameLst>
                                      </p:cBhvr>
                                      <p:to>
                                        <p:strVal val="visible"/>
                                      </p:to>
                                    </p:set>
                                    <p:animEffect transition="in" filter="fade">
                                      <p:cBhvr>
                                        <p:cTn id="48" dur="1000"/>
                                        <p:tgtEl>
                                          <p:spTgt spid="8">
                                            <p:txEl>
                                              <p:pRg st="2" end="2"/>
                                            </p:txEl>
                                          </p:spTgt>
                                        </p:tgtEl>
                                      </p:cBhvr>
                                    </p:animEffect>
                                    <p:anim calcmode="lin" valueType="num">
                                      <p:cBhvr>
                                        <p:cTn id="49"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50"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fade">
                                      <p:cBhvr>
                                        <p:cTn id="55" dur="1000"/>
                                        <p:tgtEl>
                                          <p:spTgt spid="9"/>
                                        </p:tgtEl>
                                      </p:cBhvr>
                                    </p:animEffect>
                                    <p:anim calcmode="lin" valueType="num">
                                      <p:cBhvr>
                                        <p:cTn id="56" dur="1000" fill="hold"/>
                                        <p:tgtEl>
                                          <p:spTgt spid="9"/>
                                        </p:tgtEl>
                                        <p:attrNameLst>
                                          <p:attrName>ppt_x</p:attrName>
                                        </p:attrNameLst>
                                      </p:cBhvr>
                                      <p:tavLst>
                                        <p:tav tm="0">
                                          <p:val>
                                            <p:strVal val="#ppt_x"/>
                                          </p:val>
                                        </p:tav>
                                        <p:tav tm="100000">
                                          <p:val>
                                            <p:strVal val="#ppt_x"/>
                                          </p:val>
                                        </p:tav>
                                      </p:tavLst>
                                    </p:anim>
                                    <p:anim calcmode="lin" valueType="num">
                                      <p:cBhvr>
                                        <p:cTn id="57" dur="1000" fill="hold"/>
                                        <p:tgtEl>
                                          <p:spTgt spid="9"/>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8">
                                            <p:txEl>
                                              <p:pRg st="3" end="3"/>
                                            </p:txEl>
                                          </p:spTgt>
                                        </p:tgtEl>
                                        <p:attrNameLst>
                                          <p:attrName>style.visibility</p:attrName>
                                        </p:attrNameLst>
                                      </p:cBhvr>
                                      <p:to>
                                        <p:strVal val="visible"/>
                                      </p:to>
                                    </p:set>
                                    <p:animEffect transition="in" filter="fade">
                                      <p:cBhvr>
                                        <p:cTn id="60" dur="1000"/>
                                        <p:tgtEl>
                                          <p:spTgt spid="8">
                                            <p:txEl>
                                              <p:pRg st="3" end="3"/>
                                            </p:txEl>
                                          </p:spTgt>
                                        </p:tgtEl>
                                      </p:cBhvr>
                                    </p:animEffect>
                                    <p:anim calcmode="lin" valueType="num">
                                      <p:cBhvr>
                                        <p:cTn id="61"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62"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fade">
                                      <p:cBhvr>
                                        <p:cTn id="67" dur="1000"/>
                                        <p:tgtEl>
                                          <p:spTgt spid="10"/>
                                        </p:tgtEl>
                                      </p:cBhvr>
                                    </p:animEffect>
                                    <p:anim calcmode="lin" valueType="num">
                                      <p:cBhvr>
                                        <p:cTn id="68" dur="1000" fill="hold"/>
                                        <p:tgtEl>
                                          <p:spTgt spid="10"/>
                                        </p:tgtEl>
                                        <p:attrNameLst>
                                          <p:attrName>ppt_x</p:attrName>
                                        </p:attrNameLst>
                                      </p:cBhvr>
                                      <p:tavLst>
                                        <p:tav tm="0">
                                          <p:val>
                                            <p:strVal val="#ppt_x"/>
                                          </p:val>
                                        </p:tav>
                                        <p:tav tm="100000">
                                          <p:val>
                                            <p:strVal val="#ppt_x"/>
                                          </p:val>
                                        </p:tav>
                                      </p:tavLst>
                                    </p:anim>
                                    <p:anim calcmode="lin" valueType="num">
                                      <p:cBhvr>
                                        <p:cTn id="69" dur="1000" fill="hold"/>
                                        <p:tgtEl>
                                          <p:spTgt spid="10"/>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4">
                                            <p:txEl>
                                              <p:pRg st="7" end="7"/>
                                            </p:txEl>
                                          </p:spTgt>
                                        </p:tgtEl>
                                        <p:attrNameLst>
                                          <p:attrName>style.visibility</p:attrName>
                                        </p:attrNameLst>
                                      </p:cBhvr>
                                      <p:to>
                                        <p:strVal val="visible"/>
                                      </p:to>
                                    </p:set>
                                    <p:animEffect transition="in" filter="fade">
                                      <p:cBhvr>
                                        <p:cTn id="72" dur="1000"/>
                                        <p:tgtEl>
                                          <p:spTgt spid="4">
                                            <p:txEl>
                                              <p:pRg st="7" end="7"/>
                                            </p:txEl>
                                          </p:spTgt>
                                        </p:tgtEl>
                                      </p:cBhvr>
                                    </p:animEffect>
                                    <p:anim calcmode="lin" valueType="num">
                                      <p:cBhvr>
                                        <p:cTn id="73"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74" dur="1000" fill="hold"/>
                                        <p:tgtEl>
                                          <p:spTgt spid="4">
                                            <p:txEl>
                                              <p:pRg st="7" end="7"/>
                                            </p:txEl>
                                          </p:spTgt>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4">
                                            <p:txEl>
                                              <p:pRg st="8" end="8"/>
                                            </p:txEl>
                                          </p:spTgt>
                                        </p:tgtEl>
                                        <p:attrNameLst>
                                          <p:attrName>style.visibility</p:attrName>
                                        </p:attrNameLst>
                                      </p:cBhvr>
                                      <p:to>
                                        <p:strVal val="visible"/>
                                      </p:to>
                                    </p:set>
                                    <p:animEffect transition="in" filter="fade">
                                      <p:cBhvr>
                                        <p:cTn id="77" dur="1000"/>
                                        <p:tgtEl>
                                          <p:spTgt spid="4">
                                            <p:txEl>
                                              <p:pRg st="8" end="8"/>
                                            </p:txEl>
                                          </p:spTgt>
                                        </p:tgtEl>
                                      </p:cBhvr>
                                    </p:animEffect>
                                    <p:anim calcmode="lin" valueType="num">
                                      <p:cBhvr>
                                        <p:cTn id="78"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79"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89546" cy="5835013"/>
          </a:xfrm>
          <a:prstGeom prst="rect">
            <a:avLst/>
          </a:prstGeom>
          <a:noFill/>
        </p:spPr>
        <p:txBody>
          <a:bodyPr wrap="square" lIns="180000" tIns="180000" rIns="180000" bIns="180000" rtlCol="0">
            <a:sp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Bes. SEV</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Feststellungsinteresse (§ 43 I VwGO)</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a:t>
            </a:r>
            <a:r>
              <a:rPr kumimoji="0" lang="de-DE"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grds</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rechtlich, wirtschaftlich,</a:t>
            </a: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ideell</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hier: rechtlich (+), Bestehen des Beamtenverhältnisses (vgl. Art. 33 II GG)</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Keine Subsidiarität (§ 43 II VwGO)</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a:t>
            </a:r>
            <a:r>
              <a:rPr kumimoji="0" lang="de-DE"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NichtigkeitsFKl</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ist kraft Gesetzes</a:t>
            </a: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nicht subsidiär (§ 43 II 2 VwGO)</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a:t>
            </a:r>
            <a:r>
              <a:rPr lang="de-DE" sz="2400" dirty="0" err="1">
                <a:solidFill>
                  <a:prstClr val="black"/>
                </a:solidFill>
                <a:latin typeface="Arial" panose="020B0604020202020204" pitchFamily="34" charset="0"/>
                <a:cs typeface="Arial" panose="020B0604020202020204" pitchFamily="34" charset="0"/>
              </a:rPr>
              <a:t>ratio</a:t>
            </a:r>
            <a:r>
              <a:rPr lang="de-DE" sz="2400" dirty="0">
                <a:solidFill>
                  <a:prstClr val="black"/>
                </a:solidFill>
                <a:latin typeface="Arial" panose="020B0604020202020204" pitchFamily="34" charset="0"/>
                <a:cs typeface="Arial" panose="020B0604020202020204" pitchFamily="34" charset="0"/>
              </a:rPr>
              <a:t>:	Falls VA an besonders schwerwiegendem Fehler leidet, der ihn nicht 						nur rechtswidrig, sondern sogar nichtig (und damit unwirksam nach 						§§ 43 III, 44 VwVfG) macht, soll gerichtliche Feststellung jederzeit 							(ohne Klagefrist) möglich sein.]</a:t>
            </a:r>
            <a:endPar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AA563EB4-FB4C-11A2-A5A1-90AA949F3226}"/>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FEDDB3CA-5508-92AA-01F3-0B70A5DEC5B6}"/>
              </a:ext>
            </a:extLst>
          </p:cNvPr>
          <p:cNvSpPr/>
          <p:nvPr/>
        </p:nvSpPr>
        <p:spPr>
          <a:xfrm>
            <a:off x="0" y="102357"/>
            <a:ext cx="2169994" cy="532264"/>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Verwaltungsrecht AT</a:t>
            </a:r>
          </a:p>
          <a:p>
            <a:pPr algn="ctr"/>
            <a:r>
              <a:rPr lang="de-DE" dirty="0"/>
              <a:t>Fall 24</a:t>
            </a:r>
          </a:p>
        </p:txBody>
      </p:sp>
    </p:spTree>
    <p:extLst>
      <p:ext uri="{BB962C8B-B14F-4D97-AF65-F5344CB8AC3E}">
        <p14:creationId xmlns:p14="http://schemas.microsoft.com/office/powerpoint/2010/main" val="229845776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8" y="488272"/>
            <a:ext cx="11825057" cy="6389011"/>
          </a:xfrm>
          <a:prstGeom prst="rect">
            <a:avLst/>
          </a:prstGeom>
          <a:noFill/>
        </p:spPr>
        <p:txBody>
          <a:bodyPr wrap="square" lIns="180000" tIns="180000" rIns="180000" bIns="180000" rtlCol="0">
            <a:spAutoFit/>
          </a:bodyPr>
          <a:lstStyle/>
          <a:p>
            <a:pPr defTabSz="360000">
              <a:lnSpc>
                <a:spcPct val="150000"/>
              </a:lnSpc>
            </a:pPr>
            <a:r>
              <a:rPr lang="de-DE" sz="2400" dirty="0">
                <a:solidFill>
                  <a:prstClr val="black"/>
                </a:solidFill>
                <a:latin typeface="Arial" panose="020B0604020202020204" pitchFamily="34" charset="0"/>
                <a:cs typeface="Arial" panose="020B0604020202020204" pitchFamily="34" charset="0"/>
              </a:rPr>
              <a:t>3.		</a:t>
            </a:r>
            <a:r>
              <a:rPr lang="de-DE" sz="2400" u="sng" dirty="0">
                <a:solidFill>
                  <a:prstClr val="black"/>
                </a:solidFill>
                <a:latin typeface="Arial" panose="020B0604020202020204" pitchFamily="34" charset="0"/>
                <a:cs typeface="Arial" panose="020B0604020202020204" pitchFamily="34" charset="0"/>
              </a:rPr>
              <a:t>Vorverfahren (§ 126 II BBG, §§ 68 ff VwGO)</a:t>
            </a: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 § 126 II BBG: „</a:t>
            </a:r>
            <a:r>
              <a:rPr lang="de-DE" sz="2400" i="1" dirty="0">
                <a:solidFill>
                  <a:prstClr val="black"/>
                </a:solidFill>
                <a:latin typeface="Arial" panose="020B0604020202020204" pitchFamily="34" charset="0"/>
                <a:cs typeface="Arial" panose="020B0604020202020204" pitchFamily="34" charset="0"/>
              </a:rPr>
              <a:t>Vor allen Klagen ist ein Vorverfahren nach den Vorschriften 			des 8. Abschnitts der Verwaltungsgerichtsordnung durchzuführen.</a:t>
            </a:r>
            <a:r>
              <a:rPr lang="de-DE" sz="2400" dirty="0">
                <a:solidFill>
                  <a:prstClr val="black"/>
                </a:solidFill>
                <a:latin typeface="Arial" panose="020B0604020202020204" pitchFamily="34" charset="0"/>
                <a:cs typeface="Arial" panose="020B0604020202020204" pitchFamily="34" charset="0"/>
              </a:rPr>
              <a:t>“</a:t>
            </a:r>
          </a:p>
          <a:p>
            <a:pPr lvl="0" defTabSz="360000">
              <a:lnSpc>
                <a:spcPct val="150000"/>
              </a:lnSpc>
            </a:pPr>
            <a:r>
              <a:rPr lang="de-DE" sz="2400" dirty="0">
                <a:solidFill>
                  <a:prstClr val="black"/>
                </a:solidFill>
                <a:latin typeface="Arial" panose="020B0604020202020204" pitchFamily="34" charset="0"/>
                <a:cs typeface="Arial" panose="020B0604020202020204" pitchFamily="34" charset="0"/>
              </a:rPr>
              <a:t>		→ Vorverfahren fehlt, aber entbehrlich: Untätigkeitsklage (§ 75 VwGO)</a:t>
            </a:r>
          </a:p>
          <a:p>
            <a:pPr lvl="0" defTabSz="360000">
              <a:lnSpc>
                <a:spcPct val="150000"/>
              </a:lnSpc>
            </a:pPr>
            <a:r>
              <a:rPr lang="de-DE" sz="2400" dirty="0">
                <a:latin typeface="Arial" panose="020B0604020202020204" pitchFamily="34" charset="0"/>
                <a:cs typeface="Arial" panose="020B0604020202020204" pitchFamily="34" charset="0"/>
              </a:rPr>
              <a:t>		→ § 75 S. 1, 2 VwGO: mehr als 3 Monate ohne zureichenden Grund über den 			Antrag auf Vornahme des feststellenden VA (dass die Entlassung ungültig 				sei) nicht entschieden (Vorverfahren bezieht sich nicht auf Entlassung selbst, 			sondern auf Feststellung der Ungültigkeit, da dies das Klagebegehren ist)</a:t>
            </a:r>
          </a:p>
          <a:p>
            <a:pPr lvl="0" defTabSz="360000">
              <a:lnSpc>
                <a:spcPct val="150000"/>
              </a:lnSpc>
            </a:pPr>
            <a:r>
              <a:rPr lang="de-DE" sz="2400" dirty="0">
                <a:latin typeface="Arial" panose="020B0604020202020204" pitchFamily="34" charset="0"/>
                <a:cs typeface="Arial" panose="020B0604020202020204" pitchFamily="34" charset="0"/>
              </a:rPr>
              <a:t>		→ § 44 V VwVfG: „</a:t>
            </a:r>
            <a:r>
              <a:rPr lang="de-DE" sz="2400" i="1" dirty="0">
                <a:latin typeface="Arial" panose="020B0604020202020204" pitchFamily="34" charset="0"/>
                <a:cs typeface="Arial" panose="020B0604020202020204" pitchFamily="34" charset="0"/>
              </a:rPr>
              <a:t>Die Behörde kann die Nichtigkeit jederzeit von Amts wegen 			feststellen; auf Antrag ist sie festzustellen, wenn der Antragsteller hieran ein 			berechtigtes Interesse hat.</a:t>
            </a:r>
            <a:r>
              <a:rPr lang="de-DE" sz="2400" dirty="0">
                <a:latin typeface="Arial" panose="020B0604020202020204" pitchFamily="34" charset="0"/>
                <a:cs typeface="Arial" panose="020B0604020202020204" pitchFamily="34" charset="0"/>
              </a:rPr>
              <a:t>“</a:t>
            </a:r>
            <a:endParaRPr lang="de-DE" sz="2400" dirty="0">
              <a:solidFill>
                <a:prstClr val="black"/>
              </a:solidFill>
              <a:latin typeface="Arial" panose="020B0604020202020204" pitchFamily="34" charset="0"/>
              <a:cs typeface="Arial" panose="020B0604020202020204" pitchFamily="34" charset="0"/>
            </a:endParaRP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33E74864-979E-8CAA-24FE-5240295A89C1}"/>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96A125E5-666E-DF1E-3B88-A383053048A4}"/>
              </a:ext>
            </a:extLst>
          </p:cNvPr>
          <p:cNvSpPr/>
          <p:nvPr/>
        </p:nvSpPr>
        <p:spPr>
          <a:xfrm>
            <a:off x="0" y="102357"/>
            <a:ext cx="2306472" cy="539088"/>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Verwaltungsrecht AT</a:t>
            </a:r>
          </a:p>
          <a:p>
            <a:pPr algn="ctr"/>
            <a:r>
              <a:rPr lang="de-DE" dirty="0"/>
              <a:t>Fall 24</a:t>
            </a:r>
          </a:p>
        </p:txBody>
      </p:sp>
    </p:spTree>
    <p:extLst>
      <p:ext uri="{BB962C8B-B14F-4D97-AF65-F5344CB8AC3E}">
        <p14:creationId xmlns:p14="http://schemas.microsoft.com/office/powerpoint/2010/main" val="3459349829"/>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89546" cy="2511027"/>
          </a:xfrm>
          <a:prstGeom prst="rect">
            <a:avLst/>
          </a:prstGeom>
          <a:noFill/>
        </p:spPr>
        <p:txBody>
          <a:bodyPr wrap="square" lIns="180000" tIns="180000" rIns="180000" bIns="180000" rtlCol="0">
            <a:spAutoFit/>
          </a:bodyPr>
          <a:lstStyle/>
          <a:p>
            <a:pPr lvl="0" defTabSz="360000">
              <a:lnSpc>
                <a:spcPct val="150000"/>
              </a:lnSpc>
            </a:pPr>
            <a:r>
              <a:rPr lang="de-DE" sz="2400" dirty="0">
                <a:solidFill>
                  <a:prstClr val="black"/>
                </a:solidFill>
                <a:latin typeface="Arial" panose="020B0604020202020204" pitchFamily="34" charset="0"/>
                <a:cs typeface="Arial" panose="020B0604020202020204" pitchFamily="34" charset="0"/>
              </a:rPr>
              <a:t>4.		</a:t>
            </a:r>
            <a:r>
              <a:rPr lang="de-DE" sz="2400" u="sng" dirty="0">
                <a:solidFill>
                  <a:prstClr val="black"/>
                </a:solidFill>
                <a:latin typeface="Arial" panose="020B0604020202020204" pitchFamily="34" charset="0"/>
                <a:cs typeface="Arial" panose="020B0604020202020204" pitchFamily="34" charset="0"/>
              </a:rPr>
              <a:t>Klagebefugnis (§ 42 II VwGO analog)</a:t>
            </a: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ratio</a:t>
            </a:r>
            <a:r>
              <a:rPr lang="de-DE" sz="2400" dirty="0">
                <a:latin typeface="Arial" panose="020B0604020202020204" pitchFamily="34" charset="0"/>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Ausschluss von </a:t>
            </a:r>
            <a:r>
              <a:rPr lang="de-DE" sz="2400" dirty="0" err="1">
                <a:solidFill>
                  <a:prstClr val="black"/>
                </a:solidFill>
                <a:latin typeface="Arial" panose="020B0604020202020204" pitchFamily="34" charset="0"/>
                <a:cs typeface="Arial" panose="020B0604020202020204" pitchFamily="34" charset="0"/>
              </a:rPr>
              <a:t>Popularverfahren</a:t>
            </a: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defRPr/>
            </a:pPr>
            <a:r>
              <a:rPr lang="de-DE" sz="2400" dirty="0">
                <a:latin typeface="Arial" panose="020B0604020202020204" pitchFamily="34" charset="0"/>
                <a:cs typeface="Arial" panose="020B0604020202020204" pitchFamily="34" charset="0"/>
              </a:rPr>
              <a:t>		→ </a:t>
            </a:r>
            <a:r>
              <a:rPr lang="de-DE" sz="2400" dirty="0" err="1">
                <a:latin typeface="Arial" panose="020B0604020202020204" pitchFamily="34" charset="0"/>
                <a:cs typeface="Arial" panose="020B0604020202020204" pitchFamily="34" charset="0"/>
              </a:rPr>
              <a:t>str.</a:t>
            </a:r>
            <a:r>
              <a:rPr lang="de-DE" sz="2400" dirty="0">
                <a:latin typeface="Arial" panose="020B0604020202020204" pitchFamily="34" charset="0"/>
                <a:cs typeface="Arial" panose="020B0604020202020204" pitchFamily="34" charset="0"/>
              </a:rPr>
              <a:t>, ob nötig, da bereits rechtliches Feststellungsinteresse besteht</a:t>
            </a: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defRPr/>
            </a:pPr>
            <a:r>
              <a:rPr lang="de-DE" sz="2400" dirty="0">
                <a:latin typeface="Arial" panose="020B0604020202020204" pitchFamily="34" charset="0"/>
                <a:cs typeface="Arial" panose="020B0604020202020204" pitchFamily="34" charset="0"/>
              </a:rPr>
              <a:t>		→ jedenfalls gegeben: Art. 33 II GG</a:t>
            </a:r>
            <a:r>
              <a:rPr lang="de-DE" sz="2400" dirty="0">
                <a:solidFill>
                  <a:prstClr val="black"/>
                </a:solidFill>
                <a:latin typeface="Arial" panose="020B0604020202020204" pitchFamily="34" charset="0"/>
                <a:cs typeface="Arial" panose="020B0604020202020204" pitchFamily="34" charset="0"/>
              </a:rPr>
              <a:t>							</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4B582EE1-CBB9-4B8C-3F48-11B539070A5C}"/>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66472ACC-593E-34FE-8D47-825B7B1A3B38}"/>
              </a:ext>
            </a:extLst>
          </p:cNvPr>
          <p:cNvSpPr/>
          <p:nvPr/>
        </p:nvSpPr>
        <p:spPr>
          <a:xfrm>
            <a:off x="0" y="102357"/>
            <a:ext cx="2279176" cy="545912"/>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Verwaltungsrecht AT</a:t>
            </a:r>
          </a:p>
          <a:p>
            <a:pPr algn="ctr"/>
            <a:r>
              <a:rPr lang="de-DE" dirty="0"/>
              <a:t>Fall 24</a:t>
            </a:r>
          </a:p>
        </p:txBody>
      </p:sp>
    </p:spTree>
    <p:extLst>
      <p:ext uri="{BB962C8B-B14F-4D97-AF65-F5344CB8AC3E}">
        <p14:creationId xmlns:p14="http://schemas.microsoft.com/office/powerpoint/2010/main" val="3940798589"/>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89546" cy="6389011"/>
          </a:xfrm>
          <a:prstGeom prst="rect">
            <a:avLst/>
          </a:prstGeom>
          <a:noFill/>
        </p:spPr>
        <p:txBody>
          <a:bodyPr wrap="square" lIns="180000" tIns="180000" rIns="180000" bIns="180000" rtlCol="0">
            <a:spAutoFit/>
          </a:bodyPr>
          <a:lstStyle/>
          <a:p>
            <a:pPr lvl="0" defTabSz="360000">
              <a:lnSpc>
                <a:spcPct val="150000"/>
              </a:lnSpc>
              <a:defRPr/>
            </a:pPr>
            <a:r>
              <a:rPr lang="de-DE" sz="2400" b="1" dirty="0">
                <a:solidFill>
                  <a:prstClr val="black"/>
                </a:solidFill>
                <a:latin typeface="Arial" panose="020B0604020202020204" pitchFamily="34" charset="0"/>
                <a:cs typeface="Arial" panose="020B0604020202020204" pitchFamily="34" charset="0"/>
              </a:rPr>
              <a:t>B.		Begründetheit</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soweit der VA nichtig ist</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[zur </a:t>
            </a:r>
            <a:r>
              <a:rPr lang="de-DE" sz="2400" dirty="0" err="1">
                <a:solidFill>
                  <a:prstClr val="black"/>
                </a:solidFill>
                <a:latin typeface="Arial" panose="020B0604020202020204" pitchFamily="34" charset="0"/>
                <a:cs typeface="Arial" panose="020B0604020202020204" pitchFamily="34" charset="0"/>
              </a:rPr>
              <a:t>grds</a:t>
            </a:r>
            <a:r>
              <a:rPr lang="de-DE" sz="2400" dirty="0">
                <a:solidFill>
                  <a:prstClr val="black"/>
                </a:solidFill>
                <a:latin typeface="Arial" panose="020B0604020202020204" pitchFamily="34" charset="0"/>
                <a:cs typeface="Arial" panose="020B0604020202020204" pitchFamily="34" charset="0"/>
              </a:rPr>
              <a:t>. möglichen Teilnichtigkeit vgl. § 44 IV VwVfG]</a:t>
            </a:r>
          </a:p>
          <a:p>
            <a:pPr defTabSz="360000">
              <a:lnSpc>
                <a:spcPct val="150000"/>
              </a:lnSpc>
            </a:pP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 kein Nichtigkeitsdogma (d.h. Rechtswidrigkeit ≠ Nichtigkeit)</a:t>
            </a:r>
          </a:p>
          <a:p>
            <a:pPr lvl="0" defTabSz="360000">
              <a:lnSpc>
                <a:spcPct val="150000"/>
              </a:lnSpc>
            </a:pPr>
            <a:r>
              <a:rPr lang="de-DE" sz="2400" dirty="0">
                <a:solidFill>
                  <a:prstClr val="black"/>
                </a:solidFill>
                <a:latin typeface="Arial" panose="020B0604020202020204" pitchFamily="34" charset="0"/>
                <a:cs typeface="Arial" panose="020B0604020202020204" pitchFamily="34" charset="0"/>
              </a:rPr>
              <a:t>		→ BBG regelt nur Nichtigkeit der Ernennung (§ 13 BBG), nicht der Entlassung, 			so dass § 44 VwVfG anwendbar ist</a:t>
            </a:r>
          </a:p>
          <a:p>
            <a:pPr lvl="0" defTabSz="360000">
              <a:lnSpc>
                <a:spcPct val="150000"/>
              </a:lnSpc>
            </a:pPr>
            <a:endParaRPr lang="de-DE" sz="2400" dirty="0">
              <a:latin typeface="Arial" panose="020B0604020202020204" pitchFamily="34" charset="0"/>
              <a:cs typeface="Arial" panose="020B0604020202020204" pitchFamily="34" charset="0"/>
            </a:endParaRPr>
          </a:p>
          <a:p>
            <a:pPr lvl="0" defTabSz="360000">
              <a:lnSpc>
                <a:spcPct val="150000"/>
              </a:lnSpc>
            </a:pPr>
            <a:r>
              <a:rPr lang="de-DE" sz="2400" dirty="0">
                <a:latin typeface="Arial" panose="020B0604020202020204" pitchFamily="34" charset="0"/>
                <a:cs typeface="Arial" panose="020B0604020202020204" pitchFamily="34" charset="0"/>
              </a:rPr>
              <a:t>		</a:t>
            </a:r>
            <a:r>
              <a:rPr lang="de-DE" sz="2400" u="sng" dirty="0">
                <a:latin typeface="Arial" panose="020B0604020202020204" pitchFamily="34" charset="0"/>
                <a:cs typeface="Arial" panose="020B0604020202020204" pitchFamily="34" charset="0"/>
              </a:rPr>
              <a:t>Aufbaumöglichkeiten</a:t>
            </a:r>
            <a:r>
              <a:rPr lang="de-DE" sz="2400" dirty="0">
                <a:latin typeface="Arial" panose="020B0604020202020204" pitchFamily="34" charset="0"/>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 </a:t>
            </a:r>
            <a:r>
              <a:rPr lang="de-DE" sz="2400" u="sng" dirty="0">
                <a:latin typeface="Arial" panose="020B0604020202020204" pitchFamily="34" charset="0"/>
                <a:cs typeface="Arial" panose="020B0604020202020204" pitchFamily="34" charset="0"/>
              </a:rPr>
              <a:t>in 2 Schritten</a:t>
            </a:r>
            <a:r>
              <a:rPr lang="de-DE" sz="2400" dirty="0">
                <a:latin typeface="Arial" panose="020B0604020202020204" pitchFamily="34" charset="0"/>
                <a:cs typeface="Arial" panose="020B0604020202020204" pitchFamily="34" charset="0"/>
              </a:rPr>
              <a:t>:	1.  VA rechtswidrig (Fehler)?</a:t>
            </a:r>
          </a:p>
          <a:p>
            <a:pPr lvl="0" defTabSz="360000">
              <a:lnSpc>
                <a:spcPct val="150000"/>
              </a:lnSpc>
            </a:pPr>
            <a:r>
              <a:rPr lang="de-DE" sz="2400" dirty="0">
                <a:latin typeface="Arial" panose="020B0604020202020204" pitchFamily="34" charset="0"/>
                <a:cs typeface="Arial" panose="020B0604020202020204" pitchFamily="34" charset="0"/>
              </a:rPr>
              <a:t>																	2.  Fehler nichtigkeitsbegründend?</a:t>
            </a:r>
            <a:endParaRPr lang="de-DE" sz="2400" dirty="0">
              <a:solidFill>
                <a:prstClr val="black"/>
              </a:solidFill>
              <a:latin typeface="Arial" panose="020B0604020202020204" pitchFamily="34" charset="0"/>
              <a:cs typeface="Arial" panose="020B0604020202020204" pitchFamily="34" charset="0"/>
            </a:endParaRPr>
          </a:p>
          <a:p>
            <a:pPr lvl="0" defTabSz="360000">
              <a:lnSpc>
                <a:spcPct val="150000"/>
              </a:lnSpc>
            </a:pPr>
            <a:r>
              <a:rPr lang="de-DE" sz="2400" dirty="0">
                <a:solidFill>
                  <a:prstClr val="black"/>
                </a:solidFill>
                <a:latin typeface="Arial" panose="020B0604020202020204" pitchFamily="34" charset="0"/>
                <a:cs typeface="Arial" panose="020B0604020202020204" pitchFamily="34" charset="0"/>
              </a:rPr>
              <a:t>										 → </a:t>
            </a:r>
            <a:r>
              <a:rPr lang="de-DE" sz="2400" u="sng" dirty="0">
                <a:solidFill>
                  <a:prstClr val="black"/>
                </a:solidFill>
                <a:latin typeface="Arial" panose="020B0604020202020204" pitchFamily="34" charset="0"/>
                <a:cs typeface="Arial" panose="020B0604020202020204" pitchFamily="34" charset="0"/>
              </a:rPr>
              <a:t>oder</a:t>
            </a:r>
            <a:r>
              <a:rPr lang="de-DE" sz="2400" dirty="0">
                <a:solidFill>
                  <a:prstClr val="black"/>
                </a:solidFill>
                <a:latin typeface="Arial" panose="020B0604020202020204" pitchFamily="34" charset="0"/>
                <a:cs typeface="Arial" panose="020B0604020202020204" pitchFamily="34" charset="0"/>
              </a:rPr>
              <a:t>: unmittelbare Prüfung von § 44 VwVfG</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cxnSp>
        <p:nvCxnSpPr>
          <p:cNvPr id="5" name="Gerade Verbindung mit Pfeil 4">
            <a:extLst>
              <a:ext uri="{FF2B5EF4-FFF2-40B4-BE49-F238E27FC236}">
                <a16:creationId xmlns:a16="http://schemas.microsoft.com/office/drawing/2014/main" id="{854C0310-C945-43C2-988A-5EE5F8884F06}"/>
              </a:ext>
            </a:extLst>
          </p:cNvPr>
          <p:cNvCxnSpPr>
            <a:cxnSpLocks/>
          </p:cNvCxnSpPr>
          <p:nvPr/>
        </p:nvCxnSpPr>
        <p:spPr>
          <a:xfrm>
            <a:off x="2264481" y="1645675"/>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Gerade Verbindung mit Pfeil 6">
            <a:extLst>
              <a:ext uri="{FF2B5EF4-FFF2-40B4-BE49-F238E27FC236}">
                <a16:creationId xmlns:a16="http://schemas.microsoft.com/office/drawing/2014/main" id="{C6F12CD9-15A8-4E99-B31C-5A8693BD90B6}"/>
              </a:ext>
            </a:extLst>
          </p:cNvPr>
          <p:cNvCxnSpPr>
            <a:cxnSpLocks/>
          </p:cNvCxnSpPr>
          <p:nvPr/>
        </p:nvCxnSpPr>
        <p:spPr>
          <a:xfrm>
            <a:off x="11610190" y="5577840"/>
            <a:ext cx="0" cy="108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AutoShape 2">
            <a:extLst>
              <a:ext uri="{FF2B5EF4-FFF2-40B4-BE49-F238E27FC236}">
                <a16:creationId xmlns:a16="http://schemas.microsoft.com/office/drawing/2014/main" id="{4844FE91-2435-425A-BC88-BDE216FB5DA3}"/>
              </a:ext>
            </a:extLst>
          </p:cNvPr>
          <p:cNvSpPr>
            <a:spLocks/>
          </p:cNvSpPr>
          <p:nvPr/>
        </p:nvSpPr>
        <p:spPr bwMode="auto">
          <a:xfrm rot="10800000" flipH="1">
            <a:off x="11097409" y="5100061"/>
            <a:ext cx="512781" cy="1002856"/>
          </a:xfrm>
          <a:prstGeom prst="rightBrace">
            <a:avLst>
              <a:gd name="adj1" fmla="val 0"/>
              <a:gd name="adj2" fmla="val 50147"/>
            </a:avLst>
          </a:prstGeom>
          <a:noFill/>
          <a:ln w="38100">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pic>
        <p:nvPicPr>
          <p:cNvPr id="6" name="Grafik 5">
            <a:extLst>
              <a:ext uri="{FF2B5EF4-FFF2-40B4-BE49-F238E27FC236}">
                <a16:creationId xmlns:a16="http://schemas.microsoft.com/office/drawing/2014/main" id="{1AC9DE72-E609-69E4-E01B-9167B5B64C2E}"/>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9" name="Rechteck 8">
            <a:extLst>
              <a:ext uri="{FF2B5EF4-FFF2-40B4-BE49-F238E27FC236}">
                <a16:creationId xmlns:a16="http://schemas.microsoft.com/office/drawing/2014/main" id="{297379FB-2AB0-A4E9-E2EC-42C86641CD3E}"/>
              </a:ext>
            </a:extLst>
          </p:cNvPr>
          <p:cNvSpPr/>
          <p:nvPr/>
        </p:nvSpPr>
        <p:spPr>
          <a:xfrm>
            <a:off x="0" y="102357"/>
            <a:ext cx="2264470" cy="532264"/>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Verwaltungsrecht AT</a:t>
            </a:r>
          </a:p>
          <a:p>
            <a:pPr algn="ctr"/>
            <a:r>
              <a:rPr lang="de-DE" dirty="0"/>
              <a:t>Fall 24</a:t>
            </a:r>
          </a:p>
        </p:txBody>
      </p:sp>
    </p:spTree>
    <p:extLst>
      <p:ext uri="{BB962C8B-B14F-4D97-AF65-F5344CB8AC3E}">
        <p14:creationId xmlns:p14="http://schemas.microsoft.com/office/powerpoint/2010/main" val="268198276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fade">
                                      <p:cBhvr>
                                        <p:cTn id="19" dur="1000"/>
                                        <p:tgtEl>
                                          <p:spTgt spid="4">
                                            <p:txEl>
                                              <p:pRg st="2" end="2"/>
                                            </p:txEl>
                                          </p:spTgt>
                                        </p:tgtEl>
                                      </p:cBhvr>
                                    </p:animEffect>
                                    <p:anim calcmode="lin" valueType="num">
                                      <p:cBhvr>
                                        <p:cTn id="20"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
                                            <p:txEl>
                                              <p:pRg st="4" end="4"/>
                                            </p:txEl>
                                          </p:spTgt>
                                        </p:tgtEl>
                                        <p:attrNameLst>
                                          <p:attrName>style.visibility</p:attrName>
                                        </p:attrNameLst>
                                      </p:cBhvr>
                                      <p:to>
                                        <p:strVal val="visible"/>
                                      </p:to>
                                    </p:set>
                                    <p:animEffect transition="in" filter="fade">
                                      <p:cBhvr>
                                        <p:cTn id="26" dur="1000"/>
                                        <p:tgtEl>
                                          <p:spTgt spid="4">
                                            <p:txEl>
                                              <p:pRg st="4" end="4"/>
                                            </p:txEl>
                                          </p:spTgt>
                                        </p:tgtEl>
                                      </p:cBhvr>
                                    </p:animEffect>
                                    <p:anim calcmode="lin" valueType="num">
                                      <p:cBhvr>
                                        <p:cTn id="27"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4">
                                            <p:txEl>
                                              <p:pRg st="5" end="5"/>
                                            </p:txEl>
                                          </p:spTgt>
                                        </p:tgtEl>
                                        <p:attrNameLst>
                                          <p:attrName>style.visibility</p:attrName>
                                        </p:attrNameLst>
                                      </p:cBhvr>
                                      <p:to>
                                        <p:strVal val="visible"/>
                                      </p:to>
                                    </p:set>
                                    <p:animEffect transition="in" filter="fade">
                                      <p:cBhvr>
                                        <p:cTn id="33" dur="1000"/>
                                        <p:tgtEl>
                                          <p:spTgt spid="4">
                                            <p:txEl>
                                              <p:pRg st="5" end="5"/>
                                            </p:txEl>
                                          </p:spTgt>
                                        </p:tgtEl>
                                      </p:cBhvr>
                                    </p:animEffect>
                                    <p:anim calcmode="lin" valueType="num">
                                      <p:cBhvr>
                                        <p:cTn id="34"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4">
                                            <p:txEl>
                                              <p:pRg st="7" end="7"/>
                                            </p:txEl>
                                          </p:spTgt>
                                        </p:tgtEl>
                                        <p:attrNameLst>
                                          <p:attrName>style.visibility</p:attrName>
                                        </p:attrNameLst>
                                      </p:cBhvr>
                                      <p:to>
                                        <p:strVal val="visible"/>
                                      </p:to>
                                    </p:set>
                                    <p:animEffect transition="in" filter="fade">
                                      <p:cBhvr>
                                        <p:cTn id="40" dur="1000"/>
                                        <p:tgtEl>
                                          <p:spTgt spid="4">
                                            <p:txEl>
                                              <p:pRg st="7" end="7"/>
                                            </p:txEl>
                                          </p:spTgt>
                                        </p:tgtEl>
                                      </p:cBhvr>
                                    </p:animEffect>
                                    <p:anim calcmode="lin" valueType="num">
                                      <p:cBhvr>
                                        <p:cTn id="41"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2" dur="1000" fill="hold"/>
                                        <p:tgtEl>
                                          <p:spTgt spid="4">
                                            <p:txEl>
                                              <p:pRg st="7" end="7"/>
                                            </p:txEl>
                                          </p:spTgt>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4">
                                            <p:txEl>
                                              <p:pRg st="8" end="8"/>
                                            </p:txEl>
                                          </p:spTgt>
                                        </p:tgtEl>
                                        <p:attrNameLst>
                                          <p:attrName>style.visibility</p:attrName>
                                        </p:attrNameLst>
                                      </p:cBhvr>
                                      <p:to>
                                        <p:strVal val="visible"/>
                                      </p:to>
                                    </p:set>
                                    <p:animEffect transition="in" filter="fade">
                                      <p:cBhvr>
                                        <p:cTn id="45" dur="1000"/>
                                        <p:tgtEl>
                                          <p:spTgt spid="4">
                                            <p:txEl>
                                              <p:pRg st="8" end="8"/>
                                            </p:txEl>
                                          </p:spTgt>
                                        </p:tgtEl>
                                      </p:cBhvr>
                                    </p:animEffect>
                                    <p:anim calcmode="lin" valueType="num">
                                      <p:cBhvr>
                                        <p:cTn id="46"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47" dur="1000" fill="hold"/>
                                        <p:tgtEl>
                                          <p:spTgt spid="4">
                                            <p:txEl>
                                              <p:pRg st="8" end="8"/>
                                            </p:txEl>
                                          </p:spTgt>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4">
                                            <p:txEl>
                                              <p:pRg st="9" end="9"/>
                                            </p:txEl>
                                          </p:spTgt>
                                        </p:tgtEl>
                                        <p:attrNameLst>
                                          <p:attrName>style.visibility</p:attrName>
                                        </p:attrNameLst>
                                      </p:cBhvr>
                                      <p:to>
                                        <p:strVal val="visible"/>
                                      </p:to>
                                    </p:set>
                                    <p:animEffect transition="in" filter="fade">
                                      <p:cBhvr>
                                        <p:cTn id="50" dur="1000"/>
                                        <p:tgtEl>
                                          <p:spTgt spid="4">
                                            <p:txEl>
                                              <p:pRg st="9" end="9"/>
                                            </p:txEl>
                                          </p:spTgt>
                                        </p:tgtEl>
                                      </p:cBhvr>
                                    </p:animEffect>
                                    <p:anim calcmode="lin" valueType="num">
                                      <p:cBhvr>
                                        <p:cTn id="51"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52"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nodeType="click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fade">
                                      <p:cBhvr>
                                        <p:cTn id="57" dur="1000"/>
                                        <p:tgtEl>
                                          <p:spTgt spid="7"/>
                                        </p:tgtEl>
                                      </p:cBhvr>
                                    </p:animEffect>
                                    <p:anim calcmode="lin" valueType="num">
                                      <p:cBhvr>
                                        <p:cTn id="58" dur="1000" fill="hold"/>
                                        <p:tgtEl>
                                          <p:spTgt spid="7"/>
                                        </p:tgtEl>
                                        <p:attrNameLst>
                                          <p:attrName>ppt_x</p:attrName>
                                        </p:attrNameLst>
                                      </p:cBhvr>
                                      <p:tavLst>
                                        <p:tav tm="0">
                                          <p:val>
                                            <p:strVal val="#ppt_x"/>
                                          </p:val>
                                        </p:tav>
                                        <p:tav tm="100000">
                                          <p:val>
                                            <p:strVal val="#ppt_x"/>
                                          </p:val>
                                        </p:tav>
                                      </p:tavLst>
                                    </p:anim>
                                    <p:anim calcmode="lin" valueType="num">
                                      <p:cBhvr>
                                        <p:cTn id="59" dur="1000" fill="hold"/>
                                        <p:tgtEl>
                                          <p:spTgt spid="7"/>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fade">
                                      <p:cBhvr>
                                        <p:cTn id="62" dur="1000"/>
                                        <p:tgtEl>
                                          <p:spTgt spid="12"/>
                                        </p:tgtEl>
                                      </p:cBhvr>
                                    </p:animEffect>
                                    <p:anim calcmode="lin" valueType="num">
                                      <p:cBhvr>
                                        <p:cTn id="63" dur="1000" fill="hold"/>
                                        <p:tgtEl>
                                          <p:spTgt spid="12"/>
                                        </p:tgtEl>
                                        <p:attrNameLst>
                                          <p:attrName>ppt_x</p:attrName>
                                        </p:attrNameLst>
                                      </p:cBhvr>
                                      <p:tavLst>
                                        <p:tav tm="0">
                                          <p:val>
                                            <p:strVal val="#ppt_x"/>
                                          </p:val>
                                        </p:tav>
                                        <p:tav tm="100000">
                                          <p:val>
                                            <p:strVal val="#ppt_x"/>
                                          </p:val>
                                        </p:tav>
                                      </p:tavLst>
                                    </p:anim>
                                    <p:anim calcmode="lin" valueType="num">
                                      <p:cBhvr>
                                        <p:cTn id="6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20" y="488272"/>
            <a:ext cx="11807300" cy="5835013"/>
          </a:xfrm>
          <a:prstGeom prst="rect">
            <a:avLst/>
          </a:prstGeom>
          <a:noFill/>
        </p:spPr>
        <p:txBody>
          <a:bodyPr wrap="square" lIns="180000" tIns="180000" rIns="180000" bIns="180000" rtlCol="0">
            <a:sp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RGL</a:t>
            </a:r>
            <a:r>
              <a:rPr kumimoji="0" lang="de-DE" sz="2400" b="0"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33 I BBG (Entlassung auf Verlangen)</a:t>
            </a:r>
          </a:p>
          <a:p>
            <a:pPr marL="0" marR="0" lvl="0" indent="0" algn="l"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II</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de-DE" sz="2400" u="sng" dirty="0" err="1">
                <a:solidFill>
                  <a:prstClr val="black"/>
                </a:solidFill>
                <a:latin typeface="Arial" panose="020B0604020202020204" pitchFamily="34" charset="0"/>
                <a:cs typeface="Arial" panose="020B0604020202020204" pitchFamily="34" charset="0"/>
              </a:rPr>
              <a:t>Vorauss</a:t>
            </a:r>
            <a:r>
              <a:rPr lang="de-DE" sz="2400" u="sng" dirty="0">
                <a:solidFill>
                  <a:prstClr val="black"/>
                </a:solidFill>
                <a:latin typeface="Arial" panose="020B0604020202020204" pitchFamily="34" charset="0"/>
                <a:cs typeface="Arial" panose="020B0604020202020204" pitchFamily="34" charset="0"/>
              </a:rPr>
              <a:t>.</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1.</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Formell</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a:t>
            </a:r>
            <a:r>
              <a:rPr lang="de-DE" sz="2400" dirty="0">
                <a:solidFill>
                  <a:prstClr val="black"/>
                </a:solidFill>
                <a:latin typeface="Arial" panose="020B0604020202020204" pitchFamily="34" charset="0"/>
                <a:cs typeface="Arial" panose="020B0604020202020204" pitchFamily="34" charset="0"/>
              </a:rPr>
              <a:t>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Zuständigkeit</a:t>
            </a:r>
            <a:r>
              <a:rPr kumimoji="0" lang="de-DE" sz="2400" b="0"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 Bundespräsident (Art. 60 GG, §§ 38, 12 BBG)</a:t>
            </a:r>
          </a:p>
          <a:p>
            <a:pPr lvl="0" defTabSz="360000">
              <a:lnSpc>
                <a:spcPct val="150000"/>
              </a:lnSpc>
            </a:pPr>
            <a:r>
              <a:rPr lang="de-DE" sz="2400" dirty="0">
                <a:solidFill>
                  <a:prstClr val="black"/>
                </a:solidFill>
                <a:latin typeface="Arial" panose="020B0604020202020204" pitchFamily="34" charset="0"/>
                <a:cs typeface="Arial" panose="020B0604020202020204" pitchFamily="34" charset="0"/>
              </a:rPr>
              <a:t>																	</a:t>
            </a:r>
            <a:r>
              <a:rPr lang="de-DE" sz="2400" u="sng" dirty="0">
                <a:solidFill>
                  <a:prstClr val="black"/>
                </a:solidFill>
                <a:latin typeface="Arial" panose="020B0604020202020204" pitchFamily="34" charset="0"/>
                <a:cs typeface="Arial" panose="020B0604020202020204" pitchFamily="34" charset="0"/>
              </a:rPr>
              <a:t>1. Übertragungs-Anordnung (+)</a:t>
            </a:r>
          </a:p>
          <a:p>
            <a:pPr lvl="0" defTabSz="360000">
              <a:lnSpc>
                <a:spcPct val="150000"/>
              </a:lnSpc>
            </a:pPr>
            <a:r>
              <a:rPr lang="de-DE" sz="2400" dirty="0">
                <a:solidFill>
                  <a:prstClr val="black"/>
                </a:solidFill>
                <a:latin typeface="Arial" panose="020B0604020202020204" pitchFamily="34" charset="0"/>
                <a:cs typeface="Arial" panose="020B0604020202020204" pitchFamily="34" charset="0"/>
              </a:rPr>
              <a:t>								→ oberste Bundesbehörde (Bundesinnenministerium)</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																	</a:t>
            </a:r>
            <a:r>
              <a:rPr lang="de-DE" sz="2400" u="sng" dirty="0">
                <a:solidFill>
                  <a:prstClr val="black"/>
                </a:solidFill>
                <a:latin typeface="Arial" panose="020B0604020202020204" pitchFamily="34" charset="0"/>
                <a:cs typeface="Arial" panose="020B0604020202020204" pitchFamily="34" charset="0"/>
              </a:rPr>
              <a:t>2. Übertragungs-Anordnung (+)</a:t>
            </a:r>
          </a:p>
          <a:p>
            <a:pPr lvl="0" defTabSz="360000">
              <a:lnSpc>
                <a:spcPct val="150000"/>
              </a:lnSpc>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 Bundespolizeipräsidium (Oberbehörde, § 57 II </a:t>
            </a:r>
            <a:r>
              <a:rPr lang="de-DE" sz="2400" dirty="0" err="1">
                <a:solidFill>
                  <a:prstClr val="black"/>
                </a:solidFill>
                <a:latin typeface="Arial" panose="020B0604020202020204" pitchFamily="34" charset="0"/>
                <a:cs typeface="Arial" panose="020B0604020202020204" pitchFamily="34" charset="0"/>
              </a:rPr>
              <a:t>BPolG</a:t>
            </a:r>
            <a:r>
              <a:rPr lang="de-DE" sz="2400" dirty="0">
                <a:solidFill>
                  <a:prstClr val="black"/>
                </a:solidFill>
                <a:latin typeface="Arial" panose="020B0604020202020204" pitchFamily="34" charset="0"/>
                <a:cs typeface="Arial" panose="020B0604020202020204" pitchFamily="34" charset="0"/>
              </a:rPr>
              <a:t>)</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lvl="0" defTabSz="360000">
              <a:lnSpc>
                <a:spcPct val="150000"/>
              </a:lnSpc>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 Bundespolizeidirektion (Unterbehörde, § 57 II </a:t>
            </a:r>
            <a:r>
              <a:rPr lang="de-DE" sz="2400" dirty="0" err="1">
                <a:solidFill>
                  <a:prstClr val="black"/>
                </a:solidFill>
                <a:latin typeface="Arial" panose="020B0604020202020204" pitchFamily="34" charset="0"/>
                <a:cs typeface="Arial" panose="020B0604020202020204" pitchFamily="34" charset="0"/>
              </a:rPr>
              <a:t>BPolG</a:t>
            </a:r>
            <a:r>
              <a:rPr lang="de-DE" sz="2400" dirty="0">
                <a:solidFill>
                  <a:prstClr val="black"/>
                </a:solidFill>
                <a:latin typeface="Arial" panose="020B0604020202020204" pitchFamily="34" charset="0"/>
                <a:cs typeface="Arial" panose="020B0604020202020204" pitchFamily="34" charset="0"/>
              </a:rPr>
              <a:t>)</a:t>
            </a:r>
          </a:p>
        </p:txBody>
      </p:sp>
      <p:sp>
        <p:nvSpPr>
          <p:cNvPr id="2" name="Foliennummernplatzhalter 1">
            <a:extLst>
              <a:ext uri="{FF2B5EF4-FFF2-40B4-BE49-F238E27FC236}">
                <a16:creationId xmlns:a16="http://schemas.microsoft.com/office/drawing/2014/main" id="{D139C6BF-B05E-40B4-915B-8B27E77130A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6" name="Gerade Verbindung mit Pfeil 5">
            <a:extLst>
              <a:ext uri="{FF2B5EF4-FFF2-40B4-BE49-F238E27FC236}">
                <a16:creationId xmlns:a16="http://schemas.microsoft.com/office/drawing/2014/main" id="{A27F4F33-A9D9-49DC-8E6E-3499CA87CE4E}"/>
              </a:ext>
            </a:extLst>
          </p:cNvPr>
          <p:cNvCxnSpPr>
            <a:cxnSpLocks/>
          </p:cNvCxnSpPr>
          <p:nvPr/>
        </p:nvCxnSpPr>
        <p:spPr>
          <a:xfrm>
            <a:off x="6096000" y="2771328"/>
            <a:ext cx="0" cy="72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Gerade Verbindung mit Pfeil 10">
            <a:extLst>
              <a:ext uri="{FF2B5EF4-FFF2-40B4-BE49-F238E27FC236}">
                <a16:creationId xmlns:a16="http://schemas.microsoft.com/office/drawing/2014/main" id="{A8C3317F-E4C6-417F-BCC0-CC7AF05A1E22}"/>
              </a:ext>
            </a:extLst>
          </p:cNvPr>
          <p:cNvCxnSpPr>
            <a:cxnSpLocks/>
          </p:cNvCxnSpPr>
          <p:nvPr/>
        </p:nvCxnSpPr>
        <p:spPr>
          <a:xfrm>
            <a:off x="6096000" y="3845527"/>
            <a:ext cx="0" cy="72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Gerade Verbindung mit Pfeil 11">
            <a:extLst>
              <a:ext uri="{FF2B5EF4-FFF2-40B4-BE49-F238E27FC236}">
                <a16:creationId xmlns:a16="http://schemas.microsoft.com/office/drawing/2014/main" id="{DE6E0F7D-A174-4670-B656-E0649FE93D57}"/>
              </a:ext>
            </a:extLst>
          </p:cNvPr>
          <p:cNvCxnSpPr>
            <a:cxnSpLocks/>
          </p:cNvCxnSpPr>
          <p:nvPr/>
        </p:nvCxnSpPr>
        <p:spPr>
          <a:xfrm>
            <a:off x="6096000" y="4981869"/>
            <a:ext cx="0" cy="720000"/>
          </a:xfrm>
          <a:prstGeom prst="straightConnector1">
            <a:avLst/>
          </a:prstGeom>
          <a:ln w="381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3" name="Gerade Verbindung mit Pfeil 12">
            <a:extLst>
              <a:ext uri="{FF2B5EF4-FFF2-40B4-BE49-F238E27FC236}">
                <a16:creationId xmlns:a16="http://schemas.microsoft.com/office/drawing/2014/main" id="{39BE1FEC-02CE-4DAA-BE46-DFB4EF2D5D94}"/>
              </a:ext>
            </a:extLst>
          </p:cNvPr>
          <p:cNvCxnSpPr>
            <a:cxnSpLocks/>
          </p:cNvCxnSpPr>
          <p:nvPr/>
        </p:nvCxnSpPr>
        <p:spPr>
          <a:xfrm>
            <a:off x="5736000" y="4981869"/>
            <a:ext cx="720000" cy="720000"/>
          </a:xfrm>
          <a:prstGeom prst="straightConnector1">
            <a:avLst/>
          </a:prstGeom>
          <a:ln w="38100">
            <a:solidFill>
              <a:schemeClr val="tx1"/>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14" name="Gerade Verbindung mit Pfeil 13">
            <a:extLst>
              <a:ext uri="{FF2B5EF4-FFF2-40B4-BE49-F238E27FC236}">
                <a16:creationId xmlns:a16="http://schemas.microsoft.com/office/drawing/2014/main" id="{166D172B-D88C-425F-870F-34D5B883141A}"/>
              </a:ext>
            </a:extLst>
          </p:cNvPr>
          <p:cNvCxnSpPr>
            <a:cxnSpLocks/>
          </p:cNvCxnSpPr>
          <p:nvPr/>
        </p:nvCxnSpPr>
        <p:spPr>
          <a:xfrm flipH="1">
            <a:off x="5736000" y="4981869"/>
            <a:ext cx="720000" cy="720000"/>
          </a:xfrm>
          <a:prstGeom prst="straightConnector1">
            <a:avLst/>
          </a:prstGeom>
          <a:ln w="38100">
            <a:solidFill>
              <a:schemeClr val="tx1"/>
            </a:solidFill>
            <a:prstDash val="solid"/>
            <a:tailEnd type="none"/>
          </a:ln>
        </p:spPr>
        <p:style>
          <a:lnRef idx="1">
            <a:schemeClr val="accent1"/>
          </a:lnRef>
          <a:fillRef idx="0">
            <a:schemeClr val="accent1"/>
          </a:fillRef>
          <a:effectRef idx="0">
            <a:schemeClr val="accent1"/>
          </a:effectRef>
          <a:fontRef idx="minor">
            <a:schemeClr val="tx1"/>
          </a:fontRef>
        </p:style>
      </p:cxnSp>
      <p:pic>
        <p:nvPicPr>
          <p:cNvPr id="5" name="Grafik 4">
            <a:extLst>
              <a:ext uri="{FF2B5EF4-FFF2-40B4-BE49-F238E27FC236}">
                <a16:creationId xmlns:a16="http://schemas.microsoft.com/office/drawing/2014/main" id="{3D709E9F-453A-E588-E6F5-21D8E5EB38D0}"/>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8" name="Rechteck 7">
            <a:extLst>
              <a:ext uri="{FF2B5EF4-FFF2-40B4-BE49-F238E27FC236}">
                <a16:creationId xmlns:a16="http://schemas.microsoft.com/office/drawing/2014/main" id="{F72E10E4-5DC9-5BEC-DFBD-061283B534B6}"/>
              </a:ext>
            </a:extLst>
          </p:cNvPr>
          <p:cNvSpPr/>
          <p:nvPr/>
        </p:nvSpPr>
        <p:spPr>
          <a:xfrm>
            <a:off x="0" y="102357"/>
            <a:ext cx="2258704" cy="545912"/>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Verwaltungsrecht AT</a:t>
            </a:r>
          </a:p>
          <a:p>
            <a:pPr algn="ctr"/>
            <a:r>
              <a:rPr lang="de-DE" dirty="0"/>
              <a:t>Fall 24</a:t>
            </a:r>
          </a:p>
        </p:txBody>
      </p:sp>
    </p:spTree>
    <p:extLst>
      <p:ext uri="{BB962C8B-B14F-4D97-AF65-F5344CB8AC3E}">
        <p14:creationId xmlns:p14="http://schemas.microsoft.com/office/powerpoint/2010/main" val="1407817936"/>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1000"/>
                                        <p:tgtEl>
                                          <p:spTgt spid="6"/>
                                        </p:tgtEl>
                                      </p:cBhvr>
                                    </p:animEffect>
                                    <p:anim calcmode="lin" valueType="num">
                                      <p:cBhvr>
                                        <p:cTn id="34" dur="1000" fill="hold"/>
                                        <p:tgtEl>
                                          <p:spTgt spid="6"/>
                                        </p:tgtEl>
                                        <p:attrNameLst>
                                          <p:attrName>ppt_x</p:attrName>
                                        </p:attrNameLst>
                                      </p:cBhvr>
                                      <p:tavLst>
                                        <p:tav tm="0">
                                          <p:val>
                                            <p:strVal val="#ppt_x"/>
                                          </p:val>
                                        </p:tav>
                                        <p:tav tm="100000">
                                          <p:val>
                                            <p:strVal val="#ppt_x"/>
                                          </p:val>
                                        </p:tav>
                                      </p:tavLst>
                                    </p:anim>
                                    <p:anim calcmode="lin" valueType="num">
                                      <p:cBhvr>
                                        <p:cTn id="3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4">
                                            <p:txEl>
                                              <p:pRg st="5" end="5"/>
                                            </p:txEl>
                                          </p:spTgt>
                                        </p:tgtEl>
                                        <p:attrNameLst>
                                          <p:attrName>style.visibility</p:attrName>
                                        </p:attrNameLst>
                                      </p:cBhvr>
                                      <p:to>
                                        <p:strVal val="visible"/>
                                      </p:to>
                                    </p:set>
                                    <p:animEffect transition="in" filter="fade">
                                      <p:cBhvr>
                                        <p:cTn id="40" dur="1000"/>
                                        <p:tgtEl>
                                          <p:spTgt spid="4">
                                            <p:txEl>
                                              <p:pRg st="5" end="5"/>
                                            </p:txEl>
                                          </p:spTgt>
                                        </p:tgtEl>
                                      </p:cBhvr>
                                    </p:animEffect>
                                    <p:anim calcmode="lin" valueType="num">
                                      <p:cBhvr>
                                        <p:cTn id="41"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2"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4">
                                            <p:txEl>
                                              <p:pRg st="6" end="6"/>
                                            </p:txEl>
                                          </p:spTgt>
                                        </p:tgtEl>
                                        <p:attrNameLst>
                                          <p:attrName>style.visibility</p:attrName>
                                        </p:attrNameLst>
                                      </p:cBhvr>
                                      <p:to>
                                        <p:strVal val="visible"/>
                                      </p:to>
                                    </p:set>
                                    <p:animEffect transition="in" filter="fade">
                                      <p:cBhvr>
                                        <p:cTn id="47" dur="1000"/>
                                        <p:tgtEl>
                                          <p:spTgt spid="4">
                                            <p:txEl>
                                              <p:pRg st="6" end="6"/>
                                            </p:txEl>
                                          </p:spTgt>
                                        </p:tgtEl>
                                      </p:cBhvr>
                                    </p:animEffect>
                                    <p:anim calcmode="lin" valueType="num">
                                      <p:cBhvr>
                                        <p:cTn id="48"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9" dur="1000" fill="hold"/>
                                        <p:tgtEl>
                                          <p:spTgt spid="4">
                                            <p:txEl>
                                              <p:pRg st="6" end="6"/>
                                            </p:txEl>
                                          </p:spTgt>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1000"/>
                                        <p:tgtEl>
                                          <p:spTgt spid="11"/>
                                        </p:tgtEl>
                                      </p:cBhvr>
                                    </p:animEffect>
                                    <p:anim calcmode="lin" valueType="num">
                                      <p:cBhvr>
                                        <p:cTn id="53" dur="1000" fill="hold"/>
                                        <p:tgtEl>
                                          <p:spTgt spid="11"/>
                                        </p:tgtEl>
                                        <p:attrNameLst>
                                          <p:attrName>ppt_x</p:attrName>
                                        </p:attrNameLst>
                                      </p:cBhvr>
                                      <p:tavLst>
                                        <p:tav tm="0">
                                          <p:val>
                                            <p:strVal val="#ppt_x"/>
                                          </p:val>
                                        </p:tav>
                                        <p:tav tm="100000">
                                          <p:val>
                                            <p:strVal val="#ppt_x"/>
                                          </p:val>
                                        </p:tav>
                                      </p:tavLst>
                                    </p:anim>
                                    <p:anim calcmode="lin" valueType="num">
                                      <p:cBhvr>
                                        <p:cTn id="5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nodeType="clickEffect">
                                  <p:stCondLst>
                                    <p:cond delay="0"/>
                                  </p:stCondLst>
                                  <p:childTnLst>
                                    <p:set>
                                      <p:cBhvr>
                                        <p:cTn id="58" dur="1" fill="hold">
                                          <p:stCondLst>
                                            <p:cond delay="0"/>
                                          </p:stCondLst>
                                        </p:cTn>
                                        <p:tgtEl>
                                          <p:spTgt spid="4">
                                            <p:txEl>
                                              <p:pRg st="7" end="7"/>
                                            </p:txEl>
                                          </p:spTgt>
                                        </p:tgtEl>
                                        <p:attrNameLst>
                                          <p:attrName>style.visibility</p:attrName>
                                        </p:attrNameLst>
                                      </p:cBhvr>
                                      <p:to>
                                        <p:strVal val="visible"/>
                                      </p:to>
                                    </p:set>
                                    <p:animEffect transition="in" filter="fade">
                                      <p:cBhvr>
                                        <p:cTn id="59" dur="1000"/>
                                        <p:tgtEl>
                                          <p:spTgt spid="4">
                                            <p:txEl>
                                              <p:pRg st="7" end="7"/>
                                            </p:txEl>
                                          </p:spTgt>
                                        </p:tgtEl>
                                      </p:cBhvr>
                                    </p:animEffect>
                                    <p:anim calcmode="lin" valueType="num">
                                      <p:cBhvr>
                                        <p:cTn id="60"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61"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nodeType="clickEffect">
                                  <p:stCondLst>
                                    <p:cond delay="0"/>
                                  </p:stCondLst>
                                  <p:childTnLst>
                                    <p:set>
                                      <p:cBhvr>
                                        <p:cTn id="65" dur="1" fill="hold">
                                          <p:stCondLst>
                                            <p:cond delay="0"/>
                                          </p:stCondLst>
                                        </p:cTn>
                                        <p:tgtEl>
                                          <p:spTgt spid="12"/>
                                        </p:tgtEl>
                                        <p:attrNameLst>
                                          <p:attrName>style.visibility</p:attrName>
                                        </p:attrNameLst>
                                      </p:cBhvr>
                                      <p:to>
                                        <p:strVal val="visible"/>
                                      </p:to>
                                    </p:set>
                                    <p:animEffect transition="in" filter="fade">
                                      <p:cBhvr>
                                        <p:cTn id="66" dur="1000"/>
                                        <p:tgtEl>
                                          <p:spTgt spid="12"/>
                                        </p:tgtEl>
                                      </p:cBhvr>
                                    </p:animEffect>
                                    <p:anim calcmode="lin" valueType="num">
                                      <p:cBhvr>
                                        <p:cTn id="67" dur="1000" fill="hold"/>
                                        <p:tgtEl>
                                          <p:spTgt spid="12"/>
                                        </p:tgtEl>
                                        <p:attrNameLst>
                                          <p:attrName>ppt_x</p:attrName>
                                        </p:attrNameLst>
                                      </p:cBhvr>
                                      <p:tavLst>
                                        <p:tav tm="0">
                                          <p:val>
                                            <p:strVal val="#ppt_x"/>
                                          </p:val>
                                        </p:tav>
                                        <p:tav tm="100000">
                                          <p:val>
                                            <p:strVal val="#ppt_x"/>
                                          </p:val>
                                        </p:tav>
                                      </p:tavLst>
                                    </p:anim>
                                    <p:anim calcmode="lin" valueType="num">
                                      <p:cBhvr>
                                        <p:cTn id="68" dur="1000" fill="hold"/>
                                        <p:tgtEl>
                                          <p:spTgt spid="12"/>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fade">
                                      <p:cBhvr>
                                        <p:cTn id="71" dur="1000"/>
                                        <p:tgtEl>
                                          <p:spTgt spid="13"/>
                                        </p:tgtEl>
                                      </p:cBhvr>
                                    </p:animEffect>
                                    <p:anim calcmode="lin" valueType="num">
                                      <p:cBhvr>
                                        <p:cTn id="72" dur="1000" fill="hold"/>
                                        <p:tgtEl>
                                          <p:spTgt spid="13"/>
                                        </p:tgtEl>
                                        <p:attrNameLst>
                                          <p:attrName>ppt_x</p:attrName>
                                        </p:attrNameLst>
                                      </p:cBhvr>
                                      <p:tavLst>
                                        <p:tav tm="0">
                                          <p:val>
                                            <p:strVal val="#ppt_x"/>
                                          </p:val>
                                        </p:tav>
                                        <p:tav tm="100000">
                                          <p:val>
                                            <p:strVal val="#ppt_x"/>
                                          </p:val>
                                        </p:tav>
                                      </p:tavLst>
                                    </p:anim>
                                    <p:anim calcmode="lin" valueType="num">
                                      <p:cBhvr>
                                        <p:cTn id="73" dur="1000" fill="hold"/>
                                        <p:tgtEl>
                                          <p:spTgt spid="13"/>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0"/>
                                  </p:stCondLst>
                                  <p:childTnLst>
                                    <p:set>
                                      <p:cBhvr>
                                        <p:cTn id="75" dur="1" fill="hold">
                                          <p:stCondLst>
                                            <p:cond delay="0"/>
                                          </p:stCondLst>
                                        </p:cTn>
                                        <p:tgtEl>
                                          <p:spTgt spid="14"/>
                                        </p:tgtEl>
                                        <p:attrNameLst>
                                          <p:attrName>style.visibility</p:attrName>
                                        </p:attrNameLst>
                                      </p:cBhvr>
                                      <p:to>
                                        <p:strVal val="visible"/>
                                      </p:to>
                                    </p:set>
                                    <p:animEffect transition="in" filter="fade">
                                      <p:cBhvr>
                                        <p:cTn id="76" dur="1000"/>
                                        <p:tgtEl>
                                          <p:spTgt spid="14"/>
                                        </p:tgtEl>
                                      </p:cBhvr>
                                    </p:animEffect>
                                    <p:anim calcmode="lin" valueType="num">
                                      <p:cBhvr>
                                        <p:cTn id="77" dur="1000" fill="hold"/>
                                        <p:tgtEl>
                                          <p:spTgt spid="14"/>
                                        </p:tgtEl>
                                        <p:attrNameLst>
                                          <p:attrName>ppt_x</p:attrName>
                                        </p:attrNameLst>
                                      </p:cBhvr>
                                      <p:tavLst>
                                        <p:tav tm="0">
                                          <p:val>
                                            <p:strVal val="#ppt_x"/>
                                          </p:val>
                                        </p:tav>
                                        <p:tav tm="100000">
                                          <p:val>
                                            <p:strVal val="#ppt_x"/>
                                          </p:val>
                                        </p:tav>
                                      </p:tavLst>
                                    </p:anim>
                                    <p:anim calcmode="lin" valueType="num">
                                      <p:cBhvr>
                                        <p:cTn id="7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42" presetClass="entr" presetSubtype="0" fill="hold" nodeType="clickEffect">
                                  <p:stCondLst>
                                    <p:cond delay="0"/>
                                  </p:stCondLst>
                                  <p:childTnLst>
                                    <p:set>
                                      <p:cBhvr>
                                        <p:cTn id="82" dur="1" fill="hold">
                                          <p:stCondLst>
                                            <p:cond delay="0"/>
                                          </p:stCondLst>
                                        </p:cTn>
                                        <p:tgtEl>
                                          <p:spTgt spid="4">
                                            <p:txEl>
                                              <p:pRg st="9" end="9"/>
                                            </p:txEl>
                                          </p:spTgt>
                                        </p:tgtEl>
                                        <p:attrNameLst>
                                          <p:attrName>style.visibility</p:attrName>
                                        </p:attrNameLst>
                                      </p:cBhvr>
                                      <p:to>
                                        <p:strVal val="visible"/>
                                      </p:to>
                                    </p:set>
                                    <p:animEffect transition="in" filter="fade">
                                      <p:cBhvr>
                                        <p:cTn id="83" dur="1000"/>
                                        <p:tgtEl>
                                          <p:spTgt spid="4">
                                            <p:txEl>
                                              <p:pRg st="9" end="9"/>
                                            </p:txEl>
                                          </p:spTgt>
                                        </p:tgtEl>
                                      </p:cBhvr>
                                    </p:animEffect>
                                    <p:anim calcmode="lin" valueType="num">
                                      <p:cBhvr>
                                        <p:cTn id="84"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85"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89546" cy="5281016"/>
          </a:xfrm>
          <a:prstGeom prst="rect">
            <a:avLst/>
          </a:prstGeom>
          <a:noFill/>
        </p:spPr>
        <p:txBody>
          <a:bodyPr wrap="square" lIns="180000" tIns="180000" rIns="180000" bIns="180000" rtlCol="0">
            <a:spAutoFit/>
          </a:bodyPr>
          <a:lstStyle/>
          <a:p>
            <a:pPr lvl="0" defTabSz="360000">
              <a:lnSpc>
                <a:spcPct val="150000"/>
              </a:lnSpc>
            </a:pPr>
            <a:r>
              <a:rPr lang="de-DE" sz="2400" dirty="0" err="1">
                <a:solidFill>
                  <a:prstClr val="black"/>
                </a:solidFill>
                <a:latin typeface="Arial" panose="020B0604020202020204" pitchFamily="34" charset="0"/>
                <a:cs typeface="Arial" panose="020B0604020202020204" pitchFamily="34" charset="0"/>
              </a:rPr>
              <a:t>aa</a:t>
            </a:r>
            <a:r>
              <a:rPr lang="de-DE" sz="2400" dirty="0">
                <a:solidFill>
                  <a:prstClr val="black"/>
                </a:solidFill>
                <a:latin typeface="Arial" panose="020B0604020202020204" pitchFamily="34" charset="0"/>
                <a:cs typeface="Arial" panose="020B0604020202020204" pitchFamily="34" charset="0"/>
              </a:rPr>
              <a:t>)	</a:t>
            </a:r>
            <a:r>
              <a:rPr lang="de-DE" sz="2400" u="sng" dirty="0">
                <a:solidFill>
                  <a:prstClr val="black"/>
                </a:solidFill>
                <a:latin typeface="Arial" panose="020B0604020202020204" pitchFamily="34" charset="0"/>
                <a:cs typeface="Arial" panose="020B0604020202020204" pitchFamily="34" charset="0"/>
              </a:rPr>
              <a:t>VA rechtswidrig (Fehler)</a:t>
            </a: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a:t>
            </a:r>
            <a:r>
              <a:rPr lang="de-DE" sz="2400" dirty="0">
                <a:latin typeface="Arial" panose="020B0604020202020204" pitchFamily="34" charset="0"/>
                <a:cs typeface="Arial" panose="020B0604020202020204" pitchFamily="34" charset="0"/>
              </a:rPr>
              <a:t>(+),	Leiter (L) der Bundespolizeidirektion unzuständig</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a:t>
            </a:r>
            <a:r>
              <a:rPr lang="de-DE" sz="2400" dirty="0">
                <a:latin typeface="Arial" panose="020B0604020202020204" pitchFamily="34" charset="0"/>
                <a:cs typeface="Arial" panose="020B0604020202020204" pitchFamily="34" charset="0"/>
              </a:rPr>
              <a:t>→ „Mandat“ (≈ Stellvertretung i.S.v. §§ 164 ff BGB) in Übertragungs-							Anordnung nicht vorgesehen</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a:t>
            </a:r>
            <a:r>
              <a:rPr lang="de-DE" sz="2400" dirty="0">
                <a:latin typeface="Arial" panose="020B0604020202020204" pitchFamily="34" charset="0"/>
                <a:cs typeface="Arial" panose="020B0604020202020204" pitchFamily="34" charset="0"/>
              </a:rPr>
              <a:t>→ Vertretungsmacht fehlt: mündliche Absprache im Einzelfall unzulässig 					(widerspricht Rechtssicherheit und zwingender Kompetenzordnung)</a:t>
            </a:r>
          </a:p>
          <a:p>
            <a:pPr defTabSz="360000">
              <a:lnSpc>
                <a:spcPct val="150000"/>
              </a:lnSpc>
              <a:defRPr/>
            </a:pPr>
            <a:r>
              <a:rPr lang="de-DE" sz="2400" dirty="0" err="1">
                <a:solidFill>
                  <a:prstClr val="black"/>
                </a:solidFill>
                <a:latin typeface="Arial" panose="020B0604020202020204" pitchFamily="34" charset="0"/>
                <a:cs typeface="Arial" panose="020B0604020202020204" pitchFamily="34" charset="0"/>
              </a:rPr>
              <a:t>bb</a:t>
            </a:r>
            <a:r>
              <a:rPr lang="de-DE" sz="2400" dirty="0">
                <a:solidFill>
                  <a:prstClr val="black"/>
                </a:solidFill>
                <a:latin typeface="Arial" panose="020B0604020202020204" pitchFamily="34" charset="0"/>
                <a:cs typeface="Arial" panose="020B0604020202020204" pitchFamily="34" charset="0"/>
              </a:rPr>
              <a:t>)	</a:t>
            </a:r>
            <a:r>
              <a:rPr lang="de-DE" sz="2400" u="sng" dirty="0">
                <a:solidFill>
                  <a:prstClr val="black"/>
                </a:solidFill>
                <a:latin typeface="Arial" panose="020B0604020202020204" pitchFamily="34" charset="0"/>
                <a:cs typeface="Arial" panose="020B0604020202020204" pitchFamily="34" charset="0"/>
              </a:rPr>
              <a:t>Fehler nichtigkeitsbegründend: § 44 VwVfG → Prüfungsfolge</a:t>
            </a:r>
          </a:p>
          <a:p>
            <a:pPr defTabSz="360000">
              <a:lnSpc>
                <a:spcPct val="150000"/>
              </a:lnSpc>
              <a:defRPr/>
            </a:pPr>
            <a:endParaRPr lang="de-DE" sz="2400" dirty="0">
              <a:latin typeface="Arial" panose="020B0604020202020204" pitchFamily="34" charset="0"/>
              <a:cs typeface="Arial" panose="020B0604020202020204" pitchFamily="34" charset="0"/>
            </a:endParaRPr>
          </a:p>
          <a:p>
            <a:pPr defTabSz="360000">
              <a:lnSpc>
                <a:spcPct val="150000"/>
              </a:lnSpc>
              <a:defRPr/>
            </a:pPr>
            <a:endParaRPr lang="de-DE" sz="2400" dirty="0">
              <a:latin typeface="Arial" panose="020B0604020202020204" pitchFamily="34" charset="0"/>
              <a:cs typeface="Arial" panose="020B0604020202020204" pitchFamily="34" charset="0"/>
            </a:endParaRP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cxnSp>
        <p:nvCxnSpPr>
          <p:cNvPr id="5" name="Gerade Verbindung mit Pfeil 4">
            <a:extLst>
              <a:ext uri="{FF2B5EF4-FFF2-40B4-BE49-F238E27FC236}">
                <a16:creationId xmlns:a16="http://schemas.microsoft.com/office/drawing/2014/main" id="{21607C34-35C9-4779-AAA6-B40DBAC5B08D}"/>
              </a:ext>
            </a:extLst>
          </p:cNvPr>
          <p:cNvCxnSpPr>
            <a:cxnSpLocks/>
          </p:cNvCxnSpPr>
          <p:nvPr/>
        </p:nvCxnSpPr>
        <p:spPr>
          <a:xfrm>
            <a:off x="6096000" y="4509383"/>
            <a:ext cx="360000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Gerade Verbindung mit Pfeil 5">
            <a:extLst>
              <a:ext uri="{FF2B5EF4-FFF2-40B4-BE49-F238E27FC236}">
                <a16:creationId xmlns:a16="http://schemas.microsoft.com/office/drawing/2014/main" id="{3A6B37E2-9720-4B44-9D2E-2DE9717310CF}"/>
              </a:ext>
            </a:extLst>
          </p:cNvPr>
          <p:cNvCxnSpPr>
            <a:cxnSpLocks/>
          </p:cNvCxnSpPr>
          <p:nvPr/>
        </p:nvCxnSpPr>
        <p:spPr>
          <a:xfrm>
            <a:off x="6096000" y="4509382"/>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Textfeld 6">
            <a:extLst>
              <a:ext uri="{FF2B5EF4-FFF2-40B4-BE49-F238E27FC236}">
                <a16:creationId xmlns:a16="http://schemas.microsoft.com/office/drawing/2014/main" id="{470BB276-296A-4CA1-B5E2-AE7E4E4A3102}"/>
              </a:ext>
            </a:extLst>
          </p:cNvPr>
          <p:cNvSpPr txBox="1"/>
          <p:nvPr/>
        </p:nvSpPr>
        <p:spPr>
          <a:xfrm>
            <a:off x="1144490" y="4797382"/>
            <a:ext cx="3116803" cy="582486"/>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Abs. 2</a:t>
            </a:r>
            <a:r>
              <a:rPr kumimoji="0" lang="de-DE" sz="2400" b="0"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Positivkatalog</a:t>
            </a:r>
          </a:p>
        </p:txBody>
      </p:sp>
      <p:cxnSp>
        <p:nvCxnSpPr>
          <p:cNvPr id="8" name="Gerade Verbindung mit Pfeil 7">
            <a:extLst>
              <a:ext uri="{FF2B5EF4-FFF2-40B4-BE49-F238E27FC236}">
                <a16:creationId xmlns:a16="http://schemas.microsoft.com/office/drawing/2014/main" id="{22E0366D-328D-43A7-AB05-9407AF9C6E5F}"/>
              </a:ext>
            </a:extLst>
          </p:cNvPr>
          <p:cNvCxnSpPr>
            <a:cxnSpLocks/>
          </p:cNvCxnSpPr>
          <p:nvPr/>
        </p:nvCxnSpPr>
        <p:spPr>
          <a:xfrm flipH="1">
            <a:off x="2495269" y="4509382"/>
            <a:ext cx="360000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feld 8">
            <a:extLst>
              <a:ext uri="{FF2B5EF4-FFF2-40B4-BE49-F238E27FC236}">
                <a16:creationId xmlns:a16="http://schemas.microsoft.com/office/drawing/2014/main" id="{C444A779-BA19-41AD-A972-9E08A430973B}"/>
              </a:ext>
            </a:extLst>
          </p:cNvPr>
          <p:cNvSpPr txBox="1"/>
          <p:nvPr/>
        </p:nvSpPr>
        <p:spPr>
          <a:xfrm>
            <a:off x="4757704" y="4797382"/>
            <a:ext cx="3116802" cy="582486"/>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Abs. 3</a:t>
            </a:r>
            <a:r>
              <a:rPr kumimoji="0" lang="de-DE" sz="2400" b="0"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de-DE" sz="2400" b="0" i="0"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Negativkatalog</a:t>
            </a:r>
            <a:endParaRPr kumimoji="0" lang="de-DE" sz="2400" b="0"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 name="Textfeld 9">
            <a:extLst>
              <a:ext uri="{FF2B5EF4-FFF2-40B4-BE49-F238E27FC236}">
                <a16:creationId xmlns:a16="http://schemas.microsoft.com/office/drawing/2014/main" id="{8AF5B9FC-E085-4415-BDA9-D1BD7737769B}"/>
              </a:ext>
            </a:extLst>
          </p:cNvPr>
          <p:cNvSpPr txBox="1"/>
          <p:nvPr/>
        </p:nvSpPr>
        <p:spPr>
          <a:xfrm>
            <a:off x="8370901" y="4797208"/>
            <a:ext cx="3116802" cy="582486"/>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Abs. 1</a:t>
            </a:r>
            <a:r>
              <a:rPr kumimoji="0" lang="de-DE" sz="2400" b="0"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de-DE" sz="2400" b="0" i="0"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Generalklausel</a:t>
            </a:r>
            <a:endParaRPr kumimoji="0" lang="de-DE" sz="2400" b="0"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11" name="Grafik 10">
            <a:extLst>
              <a:ext uri="{FF2B5EF4-FFF2-40B4-BE49-F238E27FC236}">
                <a16:creationId xmlns:a16="http://schemas.microsoft.com/office/drawing/2014/main" id="{FA110880-9E4E-DE37-3E85-C39D3EB00560}"/>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13" name="Rechteck 12">
            <a:extLst>
              <a:ext uri="{FF2B5EF4-FFF2-40B4-BE49-F238E27FC236}">
                <a16:creationId xmlns:a16="http://schemas.microsoft.com/office/drawing/2014/main" id="{C3DEFA54-A60D-CAD7-924D-494E551C5D87}"/>
              </a:ext>
            </a:extLst>
          </p:cNvPr>
          <p:cNvSpPr/>
          <p:nvPr/>
        </p:nvSpPr>
        <p:spPr>
          <a:xfrm>
            <a:off x="0" y="102357"/>
            <a:ext cx="2333767" cy="58248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Verwaltungsrecht AT</a:t>
            </a:r>
          </a:p>
          <a:p>
            <a:pPr algn="ctr"/>
            <a:r>
              <a:rPr lang="de-DE" dirty="0"/>
              <a:t>Fall 24</a:t>
            </a:r>
          </a:p>
        </p:txBody>
      </p:sp>
    </p:spTree>
    <p:extLst>
      <p:ext uri="{BB962C8B-B14F-4D97-AF65-F5344CB8AC3E}">
        <p14:creationId xmlns:p14="http://schemas.microsoft.com/office/powerpoint/2010/main" val="3444641491"/>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anim calcmode="lin" valueType="num">
                                      <p:cBhvr>
                                        <p:cTn id="36" dur="1000" fill="hold"/>
                                        <p:tgtEl>
                                          <p:spTgt spid="8"/>
                                        </p:tgtEl>
                                        <p:attrNameLst>
                                          <p:attrName>ppt_x</p:attrName>
                                        </p:attrNameLst>
                                      </p:cBhvr>
                                      <p:tavLst>
                                        <p:tav tm="0">
                                          <p:val>
                                            <p:strVal val="#ppt_x"/>
                                          </p:val>
                                        </p:tav>
                                        <p:tav tm="100000">
                                          <p:val>
                                            <p:strVal val="#ppt_x"/>
                                          </p:val>
                                        </p:tav>
                                      </p:tavLst>
                                    </p:anim>
                                    <p:anim calcmode="lin" valueType="num">
                                      <p:cBhvr>
                                        <p:cTn id="37" dur="1000" fill="hold"/>
                                        <p:tgtEl>
                                          <p:spTgt spid="8"/>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1000"/>
                                        <p:tgtEl>
                                          <p:spTgt spid="7"/>
                                        </p:tgtEl>
                                      </p:cBhvr>
                                    </p:animEffect>
                                    <p:anim calcmode="lin" valueType="num">
                                      <p:cBhvr>
                                        <p:cTn id="41" dur="1000" fill="hold"/>
                                        <p:tgtEl>
                                          <p:spTgt spid="7"/>
                                        </p:tgtEl>
                                        <p:attrNameLst>
                                          <p:attrName>ppt_x</p:attrName>
                                        </p:attrNameLst>
                                      </p:cBhvr>
                                      <p:tavLst>
                                        <p:tav tm="0">
                                          <p:val>
                                            <p:strVal val="#ppt_x"/>
                                          </p:val>
                                        </p:tav>
                                        <p:tav tm="100000">
                                          <p:val>
                                            <p:strVal val="#ppt_x"/>
                                          </p:val>
                                        </p:tav>
                                      </p:tavLst>
                                    </p:anim>
                                    <p:anim calcmode="lin" valueType="num">
                                      <p:cBhvr>
                                        <p:cTn id="4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1000"/>
                                        <p:tgtEl>
                                          <p:spTgt spid="6"/>
                                        </p:tgtEl>
                                      </p:cBhvr>
                                    </p:animEffect>
                                    <p:anim calcmode="lin" valueType="num">
                                      <p:cBhvr>
                                        <p:cTn id="48" dur="1000" fill="hold"/>
                                        <p:tgtEl>
                                          <p:spTgt spid="6"/>
                                        </p:tgtEl>
                                        <p:attrNameLst>
                                          <p:attrName>ppt_x</p:attrName>
                                        </p:attrNameLst>
                                      </p:cBhvr>
                                      <p:tavLst>
                                        <p:tav tm="0">
                                          <p:val>
                                            <p:strVal val="#ppt_x"/>
                                          </p:val>
                                        </p:tav>
                                        <p:tav tm="100000">
                                          <p:val>
                                            <p:strVal val="#ppt_x"/>
                                          </p:val>
                                        </p:tav>
                                      </p:tavLst>
                                    </p:anim>
                                    <p:anim calcmode="lin" valueType="num">
                                      <p:cBhvr>
                                        <p:cTn id="49" dur="1000" fill="hold"/>
                                        <p:tgtEl>
                                          <p:spTgt spid="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1000"/>
                                        <p:tgtEl>
                                          <p:spTgt spid="9"/>
                                        </p:tgtEl>
                                      </p:cBhvr>
                                    </p:animEffect>
                                    <p:anim calcmode="lin" valueType="num">
                                      <p:cBhvr>
                                        <p:cTn id="53" dur="1000" fill="hold"/>
                                        <p:tgtEl>
                                          <p:spTgt spid="9"/>
                                        </p:tgtEl>
                                        <p:attrNameLst>
                                          <p:attrName>ppt_x</p:attrName>
                                        </p:attrNameLst>
                                      </p:cBhvr>
                                      <p:tavLst>
                                        <p:tav tm="0">
                                          <p:val>
                                            <p:strVal val="#ppt_x"/>
                                          </p:val>
                                        </p:tav>
                                        <p:tav tm="100000">
                                          <p:val>
                                            <p:strVal val="#ppt_x"/>
                                          </p:val>
                                        </p:tav>
                                      </p:tavLst>
                                    </p:anim>
                                    <p:anim calcmode="lin" valueType="num">
                                      <p:cBhvr>
                                        <p:cTn id="5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nodeType="click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fade">
                                      <p:cBhvr>
                                        <p:cTn id="59" dur="1000"/>
                                        <p:tgtEl>
                                          <p:spTgt spid="5"/>
                                        </p:tgtEl>
                                      </p:cBhvr>
                                    </p:animEffect>
                                    <p:anim calcmode="lin" valueType="num">
                                      <p:cBhvr>
                                        <p:cTn id="60" dur="1000" fill="hold"/>
                                        <p:tgtEl>
                                          <p:spTgt spid="5"/>
                                        </p:tgtEl>
                                        <p:attrNameLst>
                                          <p:attrName>ppt_x</p:attrName>
                                        </p:attrNameLst>
                                      </p:cBhvr>
                                      <p:tavLst>
                                        <p:tav tm="0">
                                          <p:val>
                                            <p:strVal val="#ppt_x"/>
                                          </p:val>
                                        </p:tav>
                                        <p:tav tm="100000">
                                          <p:val>
                                            <p:strVal val="#ppt_x"/>
                                          </p:val>
                                        </p:tav>
                                      </p:tavLst>
                                    </p:anim>
                                    <p:anim calcmode="lin" valueType="num">
                                      <p:cBhvr>
                                        <p:cTn id="61" dur="1000" fill="hold"/>
                                        <p:tgtEl>
                                          <p:spTgt spid="5"/>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10"/>
                                        </p:tgtEl>
                                        <p:attrNameLst>
                                          <p:attrName>style.visibility</p:attrName>
                                        </p:attrNameLst>
                                      </p:cBhvr>
                                      <p:to>
                                        <p:strVal val="visible"/>
                                      </p:to>
                                    </p:set>
                                    <p:animEffect transition="in" filter="fade">
                                      <p:cBhvr>
                                        <p:cTn id="64" dur="1000"/>
                                        <p:tgtEl>
                                          <p:spTgt spid="10"/>
                                        </p:tgtEl>
                                      </p:cBhvr>
                                    </p:animEffect>
                                    <p:anim calcmode="lin" valueType="num">
                                      <p:cBhvr>
                                        <p:cTn id="65" dur="1000" fill="hold"/>
                                        <p:tgtEl>
                                          <p:spTgt spid="10"/>
                                        </p:tgtEl>
                                        <p:attrNameLst>
                                          <p:attrName>ppt_x</p:attrName>
                                        </p:attrNameLst>
                                      </p:cBhvr>
                                      <p:tavLst>
                                        <p:tav tm="0">
                                          <p:val>
                                            <p:strVal val="#ppt_x"/>
                                          </p:val>
                                        </p:tav>
                                        <p:tav tm="100000">
                                          <p:val>
                                            <p:strVal val="#ppt_x"/>
                                          </p:val>
                                        </p:tav>
                                      </p:tavLst>
                                    </p:anim>
                                    <p:anim calcmode="lin" valueType="num">
                                      <p:cBhvr>
                                        <p:cTn id="6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07182" cy="4727018"/>
          </a:xfrm>
          <a:prstGeom prst="rect">
            <a:avLst/>
          </a:prstGeom>
          <a:noFill/>
        </p:spPr>
        <p:txBody>
          <a:bodyPr wrap="square" lIns="180000" tIns="180000" rIns="180000" bIns="180000" rtlCol="0">
            <a:spAutoFit/>
          </a:bodyPr>
          <a:lstStyle/>
          <a:p>
            <a:pPr lvl="0" defTabSz="360000">
              <a:lnSpc>
                <a:spcPct val="150000"/>
              </a:lnSpc>
            </a:pPr>
            <a:r>
              <a:rPr lang="de-DE" sz="2400" dirty="0">
                <a:solidFill>
                  <a:prstClr val="black"/>
                </a:solidFill>
                <a:latin typeface="Arial" panose="020B0604020202020204" pitchFamily="34" charset="0"/>
                <a:cs typeface="Arial" panose="020B0604020202020204" pitchFamily="34" charset="0"/>
              </a:rPr>
              <a:t>(1)	</a:t>
            </a:r>
            <a:r>
              <a:rPr lang="de-DE" sz="2400" u="sng" dirty="0">
                <a:solidFill>
                  <a:prstClr val="black"/>
                </a:solidFill>
                <a:latin typeface="Arial" panose="020B0604020202020204" pitchFamily="34" charset="0"/>
                <a:cs typeface="Arial" panose="020B0604020202020204" pitchFamily="34" charset="0"/>
              </a:rPr>
              <a:t>§ 44 II VwVfG</a:t>
            </a: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a:t>
            </a:r>
            <a:r>
              <a:rPr lang="de-DE" sz="2400" dirty="0">
                <a:latin typeface="Arial" panose="020B0604020202020204" pitchFamily="34" charset="0"/>
                <a:cs typeface="Arial" panose="020B0604020202020204" pitchFamily="34" charset="0"/>
              </a:rPr>
              <a:t>→		Nr. 3 </a:t>
            </a:r>
            <a:r>
              <a:rPr lang="de-DE" sz="2400" dirty="0" err="1">
                <a:latin typeface="Arial" panose="020B0604020202020204" pitchFamily="34" charset="0"/>
                <a:cs typeface="Arial" panose="020B0604020202020204" pitchFamily="34" charset="0"/>
              </a:rPr>
              <a:t>i.V.m</a:t>
            </a:r>
            <a:r>
              <a:rPr lang="de-DE" sz="2400" dirty="0">
                <a:latin typeface="Arial" panose="020B0604020202020204" pitchFamily="34" charset="0"/>
                <a:cs typeface="Arial" panose="020B0604020202020204" pitchFamily="34" charset="0"/>
              </a:rPr>
              <a:t>. § 3 I Nr. 1 VwVfG: Unzuständigkeit der Behörde?</a:t>
            </a:r>
          </a:p>
          <a:p>
            <a:pPr defTabSz="360000">
              <a:lnSpc>
                <a:spcPct val="150000"/>
              </a:lnSpc>
              <a:defRPr/>
            </a:pPr>
            <a:r>
              <a:rPr lang="de-DE" sz="2400" dirty="0">
                <a:latin typeface="Arial" panose="020B0604020202020204" pitchFamily="34" charset="0"/>
                <a:cs typeface="Arial" panose="020B0604020202020204" pitchFamily="34" charset="0"/>
              </a:rPr>
              <a:t>				(-),	erfasst nur örtliche Unzuständigkeit bei ortsgebundenen Rechten</a:t>
            </a:r>
          </a:p>
          <a:p>
            <a:pPr defTabSz="360000">
              <a:lnSpc>
                <a:spcPct val="150000"/>
              </a:lnSpc>
              <a:defRPr/>
            </a:pPr>
            <a:r>
              <a:rPr lang="de-DE" sz="2400" dirty="0">
                <a:latin typeface="Arial" panose="020B0604020202020204" pitchFamily="34" charset="0"/>
                <a:cs typeface="Arial" panose="020B0604020202020204" pitchFamily="34" charset="0"/>
              </a:rPr>
              <a:t>						(z.B. Baugenehmigung von örtlich unzuständiger Behörde)</a:t>
            </a:r>
          </a:p>
          <a:p>
            <a:pPr defTabSz="360000">
              <a:lnSpc>
                <a:spcPct val="150000"/>
              </a:lnSpc>
              <a:defRPr/>
            </a:pPr>
            <a:r>
              <a:rPr lang="de-DE" sz="2400" dirty="0">
                <a:latin typeface="Arial" panose="020B0604020202020204" pitchFamily="34" charset="0"/>
                <a:cs typeface="Arial" panose="020B0604020202020204" pitchFamily="34" charset="0"/>
              </a:rPr>
              <a:t>				→ 	hier: sachliche (funktionelle / instanzielle) Unzuständigkeit, da </a:t>
            </a:r>
            <a:r>
              <a:rPr lang="de-DE" sz="2400" dirty="0" err="1">
                <a:latin typeface="Arial" panose="020B0604020202020204" pitchFamily="34" charset="0"/>
                <a:cs typeface="Arial" panose="020B0604020202020204" pitchFamily="34" charset="0"/>
              </a:rPr>
              <a:t>Un</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terbehörde</a:t>
            </a:r>
            <a:r>
              <a:rPr lang="de-DE" sz="2400" dirty="0">
                <a:latin typeface="Arial" panose="020B0604020202020204" pitchFamily="34" charset="0"/>
                <a:cs typeface="Arial" panose="020B0604020202020204" pitchFamily="34" charset="0"/>
              </a:rPr>
              <a:t> statt Oberbehörde gehandelt hat</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(2)	</a:t>
            </a:r>
            <a:r>
              <a:rPr lang="de-DE" sz="2400" u="sng" dirty="0">
                <a:solidFill>
                  <a:prstClr val="black"/>
                </a:solidFill>
                <a:latin typeface="Arial" panose="020B0604020202020204" pitchFamily="34" charset="0"/>
                <a:cs typeface="Arial" panose="020B0604020202020204" pitchFamily="34" charset="0"/>
              </a:rPr>
              <a:t>§ 44 III VwVfG</a:t>
            </a:r>
          </a:p>
          <a:p>
            <a:pPr defTabSz="360000">
              <a:lnSpc>
                <a:spcPct val="150000"/>
              </a:lnSpc>
              <a:defRPr/>
            </a:pPr>
            <a:r>
              <a:rPr lang="de-DE" sz="2400" dirty="0">
                <a:latin typeface="Arial" panose="020B0604020202020204" pitchFamily="34" charset="0"/>
                <a:cs typeface="Arial" panose="020B0604020202020204" pitchFamily="34" charset="0"/>
              </a:rPr>
              <a:t>		(-),	nicht ersichtlich</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FA4746D5-FC3C-C36B-15DD-F9FD15ADB90A}"/>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421C49C6-7256-4E51-9C2C-F88A7DB32594}"/>
              </a:ext>
            </a:extLst>
          </p:cNvPr>
          <p:cNvSpPr/>
          <p:nvPr/>
        </p:nvSpPr>
        <p:spPr>
          <a:xfrm>
            <a:off x="0" y="102357"/>
            <a:ext cx="2320119" cy="539088"/>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Verwaltungsrecht AT</a:t>
            </a:r>
          </a:p>
          <a:p>
            <a:pPr algn="ctr"/>
            <a:r>
              <a:rPr lang="de-DE" dirty="0"/>
              <a:t>Fall 24</a:t>
            </a:r>
          </a:p>
        </p:txBody>
      </p:sp>
    </p:spTree>
    <p:extLst>
      <p:ext uri="{BB962C8B-B14F-4D97-AF65-F5344CB8AC3E}">
        <p14:creationId xmlns:p14="http://schemas.microsoft.com/office/powerpoint/2010/main" val="2106762142"/>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1000"/>
                                        <p:tgtEl>
                                          <p:spTgt spid="4">
                                            <p:txEl>
                                              <p:pRg st="3" end="3"/>
                                            </p:txEl>
                                          </p:spTgt>
                                        </p:tgtEl>
                                      </p:cBhvr>
                                    </p:animEffect>
                                    <p:anim calcmode="lin" valueType="num">
                                      <p:cBhvr>
                                        <p:cTn id="20"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
                                            <p:txEl>
                                              <p:pRg st="4" end="4"/>
                                            </p:txEl>
                                          </p:spTgt>
                                        </p:tgtEl>
                                        <p:attrNameLst>
                                          <p:attrName>style.visibility</p:attrName>
                                        </p:attrNameLst>
                                      </p:cBhvr>
                                      <p:to>
                                        <p:strVal val="visible"/>
                                      </p:to>
                                    </p:set>
                                    <p:animEffect transition="in" filter="fade">
                                      <p:cBhvr>
                                        <p:cTn id="26" dur="1000"/>
                                        <p:tgtEl>
                                          <p:spTgt spid="4">
                                            <p:txEl>
                                              <p:pRg st="4" end="4"/>
                                            </p:txEl>
                                          </p:spTgt>
                                        </p:tgtEl>
                                      </p:cBhvr>
                                    </p:animEffect>
                                    <p:anim calcmode="lin" valueType="num">
                                      <p:cBhvr>
                                        <p:cTn id="27"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4">
                                            <p:txEl>
                                              <p:pRg st="5" end="5"/>
                                            </p:txEl>
                                          </p:spTgt>
                                        </p:tgtEl>
                                        <p:attrNameLst>
                                          <p:attrName>style.visibility</p:attrName>
                                        </p:attrNameLst>
                                      </p:cBhvr>
                                      <p:to>
                                        <p:strVal val="visible"/>
                                      </p:to>
                                    </p:set>
                                    <p:animEffect transition="in" filter="fade">
                                      <p:cBhvr>
                                        <p:cTn id="33" dur="1000"/>
                                        <p:tgtEl>
                                          <p:spTgt spid="4">
                                            <p:txEl>
                                              <p:pRg st="5" end="5"/>
                                            </p:txEl>
                                          </p:spTgt>
                                        </p:tgtEl>
                                      </p:cBhvr>
                                    </p:animEffect>
                                    <p:anim calcmode="lin" valueType="num">
                                      <p:cBhvr>
                                        <p:cTn id="34"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4">
                                            <p:txEl>
                                              <p:pRg st="6" end="6"/>
                                            </p:txEl>
                                          </p:spTgt>
                                        </p:tgtEl>
                                        <p:attrNameLst>
                                          <p:attrName>style.visibility</p:attrName>
                                        </p:attrNameLst>
                                      </p:cBhvr>
                                      <p:to>
                                        <p:strVal val="visible"/>
                                      </p:to>
                                    </p:set>
                                    <p:animEffect transition="in" filter="fade">
                                      <p:cBhvr>
                                        <p:cTn id="40" dur="1000"/>
                                        <p:tgtEl>
                                          <p:spTgt spid="4">
                                            <p:txEl>
                                              <p:pRg st="6" end="6"/>
                                            </p:txEl>
                                          </p:spTgt>
                                        </p:tgtEl>
                                      </p:cBhvr>
                                    </p:animEffect>
                                    <p:anim calcmode="lin" valueType="num">
                                      <p:cBhvr>
                                        <p:cTn id="41"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2"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89546" cy="6389011"/>
          </a:xfrm>
          <a:prstGeom prst="rect">
            <a:avLst/>
          </a:prstGeom>
          <a:noFill/>
        </p:spPr>
        <p:txBody>
          <a:bodyPr wrap="square" lIns="180000" tIns="180000" rIns="180000" bIns="180000" rtlCol="0">
            <a:spAutoFit/>
          </a:bodyPr>
          <a:lstStyle/>
          <a:p>
            <a:pPr lvl="0" defTabSz="360000">
              <a:lnSpc>
                <a:spcPct val="150000"/>
              </a:lnSpc>
            </a:pPr>
            <a:r>
              <a:rPr lang="de-DE" sz="2400" dirty="0">
                <a:solidFill>
                  <a:prstClr val="black"/>
                </a:solidFill>
                <a:latin typeface="Arial" panose="020B0604020202020204" pitchFamily="34" charset="0"/>
                <a:cs typeface="Arial" panose="020B0604020202020204" pitchFamily="34" charset="0"/>
              </a:rPr>
              <a:t>(3)	</a:t>
            </a:r>
            <a:r>
              <a:rPr lang="de-DE" sz="2400" u="sng" dirty="0">
                <a:solidFill>
                  <a:prstClr val="black"/>
                </a:solidFill>
                <a:latin typeface="Arial" panose="020B0604020202020204" pitchFamily="34" charset="0"/>
                <a:cs typeface="Arial" panose="020B0604020202020204" pitchFamily="34" charset="0"/>
              </a:rPr>
              <a:t>§ 44 I VwVfG: zwei kumulative Voraussetzungen</a:t>
            </a: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defRPr/>
            </a:pPr>
            <a:r>
              <a:rPr lang="de-DE" sz="2400" dirty="0">
                <a:latin typeface="Arial" panose="020B0604020202020204" pitchFamily="34" charset="0"/>
                <a:cs typeface="Arial" panose="020B0604020202020204" pitchFamily="34" charset="0"/>
              </a:rPr>
              <a:t>		→ z.B. Unbestimmtheit, Widersprüchlichkeit, absolute Unzuständigkeit 						(etwa fehlende Verbandskompetenz, z.B. Bund statt Land: Art. 20 I GG)</a:t>
            </a:r>
          </a:p>
          <a:p>
            <a:pPr defTabSz="360000">
              <a:lnSpc>
                <a:spcPct val="150000"/>
              </a:lnSpc>
              <a:defRPr/>
            </a:pPr>
            <a:r>
              <a:rPr lang="de-DE" sz="2400" dirty="0">
                <a:latin typeface="Arial" panose="020B0604020202020204" pitchFamily="34" charset="0"/>
                <a:cs typeface="Arial" panose="020B0604020202020204" pitchFamily="34" charset="0"/>
              </a:rPr>
              <a:t>		→ hier: (-), nur funktionelle / instanzielle Unzuständigkeit</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(4)	</a:t>
            </a:r>
            <a:r>
              <a:rPr lang="de-DE" sz="2400" u="sng" dirty="0">
                <a:solidFill>
                  <a:prstClr val="black"/>
                </a:solidFill>
                <a:latin typeface="Arial" panose="020B0604020202020204" pitchFamily="34" charset="0"/>
                <a:cs typeface="Arial" panose="020B0604020202020204" pitchFamily="34" charset="0"/>
              </a:rPr>
              <a:t>Zw.-Erg.</a:t>
            </a:r>
            <a:r>
              <a:rPr lang="de-DE" sz="2400" dirty="0">
                <a:solidFill>
                  <a:prstClr val="black"/>
                </a:solidFill>
                <a:latin typeface="Arial" panose="020B0604020202020204" pitchFamily="34" charset="0"/>
                <a:cs typeface="Arial" panose="020B0604020202020204" pitchFamily="34" charset="0"/>
              </a:rPr>
              <a:t>: Zuständigkeitsfehler </a:t>
            </a:r>
            <a:r>
              <a:rPr lang="de-DE" sz="2400" dirty="0">
                <a:latin typeface="Arial" panose="020B0604020202020204" pitchFamily="34" charset="0"/>
                <a:cs typeface="Arial" panose="020B0604020202020204" pitchFamily="34" charset="0"/>
              </a:rPr>
              <a:t>nicht nichtigkeitsbegründend</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cxnSp>
        <p:nvCxnSpPr>
          <p:cNvPr id="5" name="Gerade Verbindung mit Pfeil 4">
            <a:extLst>
              <a:ext uri="{FF2B5EF4-FFF2-40B4-BE49-F238E27FC236}">
                <a16:creationId xmlns:a16="http://schemas.microsoft.com/office/drawing/2014/main" id="{21607C34-35C9-4779-AAA6-B40DBAC5B08D}"/>
              </a:ext>
            </a:extLst>
          </p:cNvPr>
          <p:cNvCxnSpPr>
            <a:cxnSpLocks/>
          </p:cNvCxnSpPr>
          <p:nvPr/>
        </p:nvCxnSpPr>
        <p:spPr>
          <a:xfrm>
            <a:off x="6096000" y="1173586"/>
            <a:ext cx="3600000" cy="18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Textfeld 6">
            <a:extLst>
              <a:ext uri="{FF2B5EF4-FFF2-40B4-BE49-F238E27FC236}">
                <a16:creationId xmlns:a16="http://schemas.microsoft.com/office/drawing/2014/main" id="{470BB276-296A-4CA1-B5E2-AE7E4E4A3102}"/>
              </a:ext>
            </a:extLst>
          </p:cNvPr>
          <p:cNvSpPr txBox="1"/>
          <p:nvPr/>
        </p:nvSpPr>
        <p:spPr>
          <a:xfrm>
            <a:off x="1144491" y="1353584"/>
            <a:ext cx="4705894" cy="2810043"/>
          </a:xfrm>
          <a:prstGeom prst="rect">
            <a:avLst/>
          </a:prstGeom>
          <a:noFill/>
        </p:spPr>
        <p:txBody>
          <a:bodyPr wrap="square" lIns="0" tIns="0" rIns="0" bIns="0" rtlCol="0">
            <a:noAutofit/>
          </a:bodyPr>
          <a:lstStyle/>
          <a:p>
            <a:pPr marL="0" marR="0" lvl="0" indent="0" algn="l" defTabSz="360000" rtl="0" eaLnBrk="1" fontAlgn="auto" latinLnBrk="0" hangingPunct="1">
              <a:lnSpc>
                <a:spcPct val="130000"/>
              </a:lnSpc>
              <a:spcBef>
                <a:spcPts val="0"/>
              </a:spcBef>
              <a:spcAft>
                <a:spcPts val="0"/>
              </a:spcAft>
              <a:buClrTx/>
              <a:buSzTx/>
              <a:buFontTx/>
              <a:buNone/>
              <a:tabLst/>
              <a:defRPr/>
            </a:pP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de-DE" sz="2400" b="0" i="1"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besonders</a:t>
            </a:r>
            <a:r>
              <a:rPr kumimoji="0" lang="de-DE" sz="2400" b="0" i="1" u="sng"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schwerwiegender Fehler</a:t>
            </a:r>
            <a:r>
              <a:rPr kumimoji="0" lang="de-DE" sz="2400" b="0" i="0" u="sng"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a:t>
            </a:r>
            <a:endParaRPr kumimoji="0" lang="de-DE" sz="2400" b="0" i="0"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lvl="0" defTabSz="360000">
              <a:lnSpc>
                <a:spcPct val="130000"/>
              </a:lnSpc>
              <a:defRPr/>
            </a:pPr>
            <a:r>
              <a:rPr lang="de-DE" sz="2400" dirty="0">
                <a:latin typeface="Arial" panose="020B0604020202020204" pitchFamily="34" charset="0"/>
                <a:cs typeface="Arial" panose="020B0604020202020204" pitchFamily="34" charset="0"/>
              </a:rPr>
              <a:t>→ Verstoß gegen tragende Ver-	</a:t>
            </a:r>
            <a:r>
              <a:rPr lang="de-DE" sz="2400" dirty="0" err="1">
                <a:latin typeface="Arial" panose="020B0604020202020204" pitchFamily="34" charset="0"/>
                <a:cs typeface="Arial" panose="020B0604020202020204" pitchFamily="34" charset="0"/>
              </a:rPr>
              <a:t>fassungsprinzipien</a:t>
            </a:r>
            <a:r>
              <a:rPr lang="de-DE" sz="2400" dirty="0">
                <a:latin typeface="Arial" panose="020B0604020202020204" pitchFamily="34" charset="0"/>
                <a:cs typeface="Arial" panose="020B0604020202020204" pitchFamily="34" charset="0"/>
              </a:rPr>
              <a:t> oder der 	Rechtsordnung immanente 	Wertvorstellungen</a:t>
            </a:r>
            <a:endParaRPr kumimoji="0" lang="de-DE" sz="2400" b="0"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8" name="Gerade Verbindung mit Pfeil 7">
            <a:extLst>
              <a:ext uri="{FF2B5EF4-FFF2-40B4-BE49-F238E27FC236}">
                <a16:creationId xmlns:a16="http://schemas.microsoft.com/office/drawing/2014/main" id="{22E0366D-328D-43A7-AB05-9407AF9C6E5F}"/>
              </a:ext>
            </a:extLst>
          </p:cNvPr>
          <p:cNvCxnSpPr>
            <a:cxnSpLocks/>
          </p:cNvCxnSpPr>
          <p:nvPr/>
        </p:nvCxnSpPr>
        <p:spPr>
          <a:xfrm flipH="1">
            <a:off x="2495269" y="1173585"/>
            <a:ext cx="3600000" cy="18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feld 9">
            <a:extLst>
              <a:ext uri="{FF2B5EF4-FFF2-40B4-BE49-F238E27FC236}">
                <a16:creationId xmlns:a16="http://schemas.microsoft.com/office/drawing/2014/main" id="{8AF5B9FC-E085-4415-BDA9-D1BD7737769B}"/>
              </a:ext>
            </a:extLst>
          </p:cNvPr>
          <p:cNvSpPr txBox="1"/>
          <p:nvPr/>
        </p:nvSpPr>
        <p:spPr>
          <a:xfrm>
            <a:off x="6340883" y="1353585"/>
            <a:ext cx="4705897" cy="2810042"/>
          </a:xfrm>
          <a:prstGeom prst="rect">
            <a:avLst/>
          </a:prstGeom>
          <a:noFill/>
        </p:spPr>
        <p:txBody>
          <a:bodyPr wrap="square" lIns="0" tIns="0" rIns="0" bIns="0" rtlCol="0">
            <a:noAutofit/>
          </a:bodyPr>
          <a:lstStyle/>
          <a:p>
            <a:pPr lvl="0" defTabSz="360000">
              <a:lnSpc>
                <a:spcPct val="130000"/>
              </a:lnSpc>
              <a:defRPr/>
            </a:pPr>
            <a:r>
              <a:rPr lang="de-DE" sz="2400" u="sng" dirty="0">
                <a:solidFill>
                  <a:prstClr val="black"/>
                </a:solidFill>
                <a:latin typeface="Arial" panose="020B0604020202020204" pitchFamily="34" charset="0"/>
                <a:cs typeface="Arial" panose="020B0604020202020204" pitchFamily="34" charset="0"/>
              </a:rPr>
              <a:t>„</a:t>
            </a:r>
            <a:r>
              <a:rPr lang="de-DE" sz="2400" i="1" u="sng" dirty="0">
                <a:solidFill>
                  <a:prstClr val="black"/>
                </a:solidFill>
                <a:latin typeface="Arial" panose="020B0604020202020204" pitchFamily="34" charset="0"/>
                <a:cs typeface="Arial" panose="020B0604020202020204" pitchFamily="34" charset="0"/>
              </a:rPr>
              <a:t>bei verständiger Würdigung aller in Betracht kommenden Umstände offensichtlich</a:t>
            </a:r>
            <a:r>
              <a:rPr lang="de-DE" sz="2400" u="sng" dirty="0">
                <a:solidFill>
                  <a:prstClr val="black"/>
                </a:solidFill>
                <a:latin typeface="Arial" panose="020B0604020202020204" pitchFamily="34" charset="0"/>
                <a:cs typeface="Arial" panose="020B0604020202020204" pitchFamily="34" charset="0"/>
              </a:rPr>
              <a:t>“</a:t>
            </a:r>
            <a:endParaRPr lang="de-DE" sz="2400" dirty="0">
              <a:solidFill>
                <a:prstClr val="black"/>
              </a:solidFill>
              <a:latin typeface="Arial" panose="020B0604020202020204" pitchFamily="34" charset="0"/>
              <a:cs typeface="Arial" panose="020B0604020202020204" pitchFamily="34" charset="0"/>
            </a:endParaRPr>
          </a:p>
          <a:p>
            <a:pPr lvl="0" defTabSz="360000">
              <a:lnSpc>
                <a:spcPct val="130000"/>
              </a:lnSpc>
              <a:defRPr/>
            </a:pPr>
            <a:r>
              <a:rPr lang="de-DE" sz="2400" dirty="0">
                <a:latin typeface="Arial" panose="020B0604020202020204" pitchFamily="34" charset="0"/>
                <a:cs typeface="Arial" panose="020B0604020202020204" pitchFamily="34" charset="0"/>
              </a:rPr>
              <a:t>→ „auf die Stirn geschrieben“</a:t>
            </a:r>
          </a:p>
          <a:p>
            <a:pPr lvl="0" defTabSz="360000">
              <a:lnSpc>
                <a:spcPct val="130000"/>
              </a:lnSpc>
              <a:defRPr/>
            </a:pPr>
            <a:r>
              <a:rPr lang="de-DE" sz="2400" dirty="0">
                <a:solidFill>
                  <a:prstClr val="black"/>
                </a:solidFill>
                <a:latin typeface="Arial" panose="020B0604020202020204" pitchFamily="34" charset="0"/>
                <a:cs typeface="Arial" panose="020B0604020202020204" pitchFamily="34" charset="0"/>
              </a:rPr>
              <a:t>	(ohne weiteres ersichtlich)</a:t>
            </a:r>
          </a:p>
        </p:txBody>
      </p:sp>
      <p:sp>
        <p:nvSpPr>
          <p:cNvPr id="11" name="AutoShape 2">
            <a:extLst>
              <a:ext uri="{FF2B5EF4-FFF2-40B4-BE49-F238E27FC236}">
                <a16:creationId xmlns:a16="http://schemas.microsoft.com/office/drawing/2014/main" id="{767CA7E9-F73C-4FF9-BC07-4BDB55F60263}"/>
              </a:ext>
            </a:extLst>
          </p:cNvPr>
          <p:cNvSpPr>
            <a:spLocks/>
          </p:cNvSpPr>
          <p:nvPr/>
        </p:nvSpPr>
        <p:spPr bwMode="auto">
          <a:xfrm rot="16200000" flipH="1">
            <a:off x="5912707" y="-564239"/>
            <a:ext cx="365123" cy="9902293"/>
          </a:xfrm>
          <a:prstGeom prst="rightBrace">
            <a:avLst>
              <a:gd name="adj1" fmla="val 155735"/>
              <a:gd name="adj2" fmla="val 50122"/>
            </a:avLst>
          </a:prstGeom>
          <a:noFill/>
          <a:ln w="38100">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6" name="Grafik 5">
            <a:extLst>
              <a:ext uri="{FF2B5EF4-FFF2-40B4-BE49-F238E27FC236}">
                <a16:creationId xmlns:a16="http://schemas.microsoft.com/office/drawing/2014/main" id="{900316EB-2766-75EF-F7BE-929FAD616241}"/>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12" name="Rechteck 11">
            <a:extLst>
              <a:ext uri="{FF2B5EF4-FFF2-40B4-BE49-F238E27FC236}">
                <a16:creationId xmlns:a16="http://schemas.microsoft.com/office/drawing/2014/main" id="{1DBF07FC-DD80-0037-6D8E-6EEA7E4354B1}"/>
              </a:ext>
            </a:extLst>
          </p:cNvPr>
          <p:cNvSpPr/>
          <p:nvPr/>
        </p:nvSpPr>
        <p:spPr>
          <a:xfrm>
            <a:off x="0" y="102357"/>
            <a:ext cx="2286000" cy="566383"/>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Verwaltungsrecht AT</a:t>
            </a:r>
          </a:p>
          <a:p>
            <a:pPr algn="ctr"/>
            <a:r>
              <a:rPr lang="de-DE" dirty="0"/>
              <a:t>Fall 24</a:t>
            </a:r>
          </a:p>
        </p:txBody>
      </p:sp>
    </p:spTree>
    <p:extLst>
      <p:ext uri="{BB962C8B-B14F-4D97-AF65-F5344CB8AC3E}">
        <p14:creationId xmlns:p14="http://schemas.microsoft.com/office/powerpoint/2010/main" val="3932080419"/>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1000"/>
                                        <p:tgtEl>
                                          <p:spTgt spid="7">
                                            <p:txEl>
                                              <p:pRg st="0" end="0"/>
                                            </p:txEl>
                                          </p:spTgt>
                                        </p:tgtEl>
                                      </p:cBhvr>
                                    </p:animEffect>
                                    <p:anim calcmode="lin" valueType="num">
                                      <p:cBhvr>
                                        <p:cTn id="13"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7">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0">
                                            <p:txEl>
                                              <p:pRg st="0" end="0"/>
                                            </p:txEl>
                                          </p:spTgt>
                                        </p:tgtEl>
                                        <p:attrNameLst>
                                          <p:attrName>style.visibility</p:attrName>
                                        </p:attrNameLst>
                                      </p:cBhvr>
                                      <p:to>
                                        <p:strVal val="visible"/>
                                      </p:to>
                                    </p:set>
                                    <p:animEffect transition="in" filter="fade">
                                      <p:cBhvr>
                                        <p:cTn id="22" dur="1000"/>
                                        <p:tgtEl>
                                          <p:spTgt spid="10">
                                            <p:txEl>
                                              <p:pRg st="0" end="0"/>
                                            </p:txEl>
                                          </p:spTgt>
                                        </p:tgtEl>
                                      </p:cBhvr>
                                    </p:animEffect>
                                    <p:anim calcmode="lin" valueType="num">
                                      <p:cBhvr>
                                        <p:cTn id="23"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24"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7">
                                            <p:txEl>
                                              <p:pRg st="1" end="1"/>
                                            </p:txEl>
                                          </p:spTgt>
                                        </p:tgtEl>
                                        <p:attrNameLst>
                                          <p:attrName>style.visibility</p:attrName>
                                        </p:attrNameLst>
                                      </p:cBhvr>
                                      <p:to>
                                        <p:strVal val="visible"/>
                                      </p:to>
                                    </p:set>
                                    <p:animEffect transition="in" filter="fade">
                                      <p:cBhvr>
                                        <p:cTn id="29" dur="1000"/>
                                        <p:tgtEl>
                                          <p:spTgt spid="7">
                                            <p:txEl>
                                              <p:pRg st="1" end="1"/>
                                            </p:txEl>
                                          </p:spTgt>
                                        </p:tgtEl>
                                      </p:cBhvr>
                                    </p:animEffect>
                                    <p:anim calcmode="lin" valueType="num">
                                      <p:cBhvr>
                                        <p:cTn id="30"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31"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10">
                                            <p:txEl>
                                              <p:pRg st="1" end="1"/>
                                            </p:txEl>
                                          </p:spTgt>
                                        </p:tgtEl>
                                        <p:attrNameLst>
                                          <p:attrName>style.visibility</p:attrName>
                                        </p:attrNameLst>
                                      </p:cBhvr>
                                      <p:to>
                                        <p:strVal val="visible"/>
                                      </p:to>
                                    </p:set>
                                    <p:animEffect transition="in" filter="fade">
                                      <p:cBhvr>
                                        <p:cTn id="36" dur="1000"/>
                                        <p:tgtEl>
                                          <p:spTgt spid="10">
                                            <p:txEl>
                                              <p:pRg st="1" end="1"/>
                                            </p:txEl>
                                          </p:spTgt>
                                        </p:tgtEl>
                                      </p:cBhvr>
                                    </p:animEffect>
                                    <p:anim calcmode="lin" valueType="num">
                                      <p:cBhvr>
                                        <p:cTn id="37"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38" dur="1000" fill="hold"/>
                                        <p:tgtEl>
                                          <p:spTgt spid="10">
                                            <p:txEl>
                                              <p:pRg st="1" end="1"/>
                                            </p:txEl>
                                          </p:spTgt>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10">
                                            <p:txEl>
                                              <p:pRg st="2" end="2"/>
                                            </p:txEl>
                                          </p:spTgt>
                                        </p:tgtEl>
                                        <p:attrNameLst>
                                          <p:attrName>style.visibility</p:attrName>
                                        </p:attrNameLst>
                                      </p:cBhvr>
                                      <p:to>
                                        <p:strVal val="visible"/>
                                      </p:to>
                                    </p:set>
                                    <p:animEffect transition="in" filter="fade">
                                      <p:cBhvr>
                                        <p:cTn id="41" dur="1000"/>
                                        <p:tgtEl>
                                          <p:spTgt spid="10">
                                            <p:txEl>
                                              <p:pRg st="2" end="2"/>
                                            </p:txEl>
                                          </p:spTgt>
                                        </p:tgtEl>
                                      </p:cBhvr>
                                    </p:animEffect>
                                    <p:anim calcmode="lin" valueType="num">
                                      <p:cBhvr>
                                        <p:cTn id="42"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43"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1000"/>
                                        <p:tgtEl>
                                          <p:spTgt spid="11"/>
                                        </p:tgtEl>
                                      </p:cBhvr>
                                    </p:animEffect>
                                    <p:anim calcmode="lin" valueType="num">
                                      <p:cBhvr>
                                        <p:cTn id="49" dur="1000" fill="hold"/>
                                        <p:tgtEl>
                                          <p:spTgt spid="11"/>
                                        </p:tgtEl>
                                        <p:attrNameLst>
                                          <p:attrName>ppt_x</p:attrName>
                                        </p:attrNameLst>
                                      </p:cBhvr>
                                      <p:tavLst>
                                        <p:tav tm="0">
                                          <p:val>
                                            <p:strVal val="#ppt_x"/>
                                          </p:val>
                                        </p:tav>
                                        <p:tav tm="100000">
                                          <p:val>
                                            <p:strVal val="#ppt_x"/>
                                          </p:val>
                                        </p:tav>
                                      </p:tavLst>
                                    </p:anim>
                                    <p:anim calcmode="lin" valueType="num">
                                      <p:cBhvr>
                                        <p:cTn id="50" dur="1000" fill="hold"/>
                                        <p:tgtEl>
                                          <p:spTgt spid="11"/>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4">
                                            <p:txEl>
                                              <p:pRg st="7" end="7"/>
                                            </p:txEl>
                                          </p:spTgt>
                                        </p:tgtEl>
                                        <p:attrNameLst>
                                          <p:attrName>style.visibility</p:attrName>
                                        </p:attrNameLst>
                                      </p:cBhvr>
                                      <p:to>
                                        <p:strVal val="visible"/>
                                      </p:to>
                                    </p:set>
                                    <p:animEffect transition="in" filter="fade">
                                      <p:cBhvr>
                                        <p:cTn id="53" dur="1000"/>
                                        <p:tgtEl>
                                          <p:spTgt spid="4">
                                            <p:txEl>
                                              <p:pRg st="7" end="7"/>
                                            </p:txEl>
                                          </p:spTgt>
                                        </p:tgtEl>
                                      </p:cBhvr>
                                    </p:animEffect>
                                    <p:anim calcmode="lin" valueType="num">
                                      <p:cBhvr>
                                        <p:cTn id="54"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5"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nodeType="clickEffect">
                                  <p:stCondLst>
                                    <p:cond delay="0"/>
                                  </p:stCondLst>
                                  <p:childTnLst>
                                    <p:set>
                                      <p:cBhvr>
                                        <p:cTn id="59" dur="1" fill="hold">
                                          <p:stCondLst>
                                            <p:cond delay="0"/>
                                          </p:stCondLst>
                                        </p:cTn>
                                        <p:tgtEl>
                                          <p:spTgt spid="4">
                                            <p:txEl>
                                              <p:pRg st="8" end="8"/>
                                            </p:txEl>
                                          </p:spTgt>
                                        </p:tgtEl>
                                        <p:attrNameLst>
                                          <p:attrName>style.visibility</p:attrName>
                                        </p:attrNameLst>
                                      </p:cBhvr>
                                      <p:to>
                                        <p:strVal val="visible"/>
                                      </p:to>
                                    </p:set>
                                    <p:animEffect transition="in" filter="fade">
                                      <p:cBhvr>
                                        <p:cTn id="60" dur="1000"/>
                                        <p:tgtEl>
                                          <p:spTgt spid="4">
                                            <p:txEl>
                                              <p:pRg st="8" end="8"/>
                                            </p:txEl>
                                          </p:spTgt>
                                        </p:tgtEl>
                                      </p:cBhvr>
                                    </p:animEffect>
                                    <p:anim calcmode="lin" valueType="num">
                                      <p:cBhvr>
                                        <p:cTn id="61"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62"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nodeType="clickEffect">
                                  <p:stCondLst>
                                    <p:cond delay="0"/>
                                  </p:stCondLst>
                                  <p:childTnLst>
                                    <p:set>
                                      <p:cBhvr>
                                        <p:cTn id="66" dur="1" fill="hold">
                                          <p:stCondLst>
                                            <p:cond delay="0"/>
                                          </p:stCondLst>
                                        </p:cTn>
                                        <p:tgtEl>
                                          <p:spTgt spid="4">
                                            <p:txEl>
                                              <p:pRg st="9" end="9"/>
                                            </p:txEl>
                                          </p:spTgt>
                                        </p:tgtEl>
                                        <p:attrNameLst>
                                          <p:attrName>style.visibility</p:attrName>
                                        </p:attrNameLst>
                                      </p:cBhvr>
                                      <p:to>
                                        <p:strVal val="visible"/>
                                      </p:to>
                                    </p:set>
                                    <p:animEffect transition="in" filter="fade">
                                      <p:cBhvr>
                                        <p:cTn id="67" dur="1000"/>
                                        <p:tgtEl>
                                          <p:spTgt spid="4">
                                            <p:txEl>
                                              <p:pRg st="9" end="9"/>
                                            </p:txEl>
                                          </p:spTgt>
                                        </p:tgtEl>
                                      </p:cBhvr>
                                    </p:animEffect>
                                    <p:anim calcmode="lin" valueType="num">
                                      <p:cBhvr>
                                        <p:cTn id="68"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69"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89546" cy="6389011"/>
          </a:xfrm>
          <a:prstGeom prst="rect">
            <a:avLst/>
          </a:prstGeom>
          <a:noFill/>
        </p:spPr>
        <p:txBody>
          <a:bodyPr wrap="square" lIns="180000" tIns="180000" rIns="180000" bIns="180000" rtlCol="0">
            <a:spAutoFit/>
          </a:bodyPr>
          <a:lstStyle/>
          <a:p>
            <a:pPr lvl="0" defTabSz="360000">
              <a:lnSpc>
                <a:spcPct val="150000"/>
              </a:lnSpc>
            </a:pPr>
            <a:r>
              <a:rPr lang="de-DE" sz="2400" dirty="0">
                <a:solidFill>
                  <a:prstClr val="black"/>
                </a:solidFill>
                <a:latin typeface="Arial" panose="020B0604020202020204" pitchFamily="34" charset="0"/>
                <a:cs typeface="Arial" panose="020B0604020202020204" pitchFamily="34" charset="0"/>
              </a:rPr>
              <a:t>b)		</a:t>
            </a:r>
            <a:r>
              <a:rPr lang="de-DE" sz="2400" u="sng" dirty="0">
                <a:solidFill>
                  <a:prstClr val="black"/>
                </a:solidFill>
                <a:latin typeface="Arial" panose="020B0604020202020204" pitchFamily="34" charset="0"/>
                <a:cs typeface="Arial" panose="020B0604020202020204" pitchFamily="34" charset="0"/>
              </a:rPr>
              <a:t>Verfahren</a:t>
            </a:r>
            <a:r>
              <a:rPr lang="de-DE" sz="2400" dirty="0">
                <a:solidFill>
                  <a:prstClr val="black"/>
                </a:solidFill>
                <a:latin typeface="Arial" panose="020B0604020202020204" pitchFamily="34" charset="0"/>
                <a:cs typeface="Arial" panose="020B0604020202020204" pitchFamily="34" charset="0"/>
              </a:rPr>
              <a:t>: „Verlangen“ i.S.v. § 33 I BBG („mitwirkungsbedürftiger VA“)</a:t>
            </a:r>
          </a:p>
          <a:p>
            <a:pPr defTabSz="360000">
              <a:lnSpc>
                <a:spcPct val="150000"/>
              </a:lnSpc>
              <a:defRPr/>
            </a:pPr>
            <a:r>
              <a:rPr lang="de-DE" sz="2400" dirty="0" err="1">
                <a:solidFill>
                  <a:prstClr val="black"/>
                </a:solidFill>
                <a:latin typeface="Arial" panose="020B0604020202020204" pitchFamily="34" charset="0"/>
                <a:cs typeface="Arial" panose="020B0604020202020204" pitchFamily="34" charset="0"/>
              </a:rPr>
              <a:t>aa</a:t>
            </a:r>
            <a:r>
              <a:rPr lang="de-DE" sz="2400" dirty="0">
                <a:solidFill>
                  <a:prstClr val="black"/>
                </a:solidFill>
                <a:latin typeface="Arial" panose="020B0604020202020204" pitchFamily="34" charset="0"/>
                <a:cs typeface="Arial" panose="020B0604020202020204" pitchFamily="34" charset="0"/>
              </a:rPr>
              <a:t>)	</a:t>
            </a:r>
            <a:r>
              <a:rPr lang="de-DE" sz="2400" u="sng" dirty="0">
                <a:solidFill>
                  <a:prstClr val="black"/>
                </a:solidFill>
                <a:latin typeface="Arial" panose="020B0604020202020204" pitchFamily="34" charset="0"/>
                <a:cs typeface="Arial" panose="020B0604020202020204" pitchFamily="34" charset="0"/>
              </a:rPr>
              <a:t>VA rechtswidrig (Fehler)</a:t>
            </a: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a:t>
            </a:r>
            <a:r>
              <a:rPr lang="de-DE" sz="2400" dirty="0">
                <a:latin typeface="Arial" panose="020B0604020202020204" pitchFamily="34" charset="0"/>
                <a:cs typeface="Arial" panose="020B0604020202020204" pitchFamily="34" charset="0"/>
              </a:rPr>
              <a:t>(+), ex </a:t>
            </a:r>
            <a:r>
              <a:rPr lang="de-DE" sz="2400" dirty="0" err="1">
                <a:latin typeface="Arial" panose="020B0604020202020204" pitchFamily="34" charset="0"/>
                <a:cs typeface="Arial" panose="020B0604020202020204" pitchFamily="34" charset="0"/>
              </a:rPr>
              <a:t>tunc</a:t>
            </a:r>
            <a:r>
              <a:rPr lang="de-DE" sz="2400" dirty="0">
                <a:latin typeface="Arial" panose="020B0604020202020204" pitchFamily="34" charset="0"/>
                <a:cs typeface="Arial" panose="020B0604020202020204" pitchFamily="34" charset="0"/>
              </a:rPr>
              <a:t> bei wirksamer Anfechtung: §§ 142 I, 123 I BGB analog?</a:t>
            </a:r>
          </a:p>
          <a:p>
            <a:pPr defTabSz="360000">
              <a:lnSpc>
                <a:spcPct val="150000"/>
              </a:lnSpc>
              <a:defRPr/>
            </a:pPr>
            <a:r>
              <a:rPr lang="de-DE" sz="2400" dirty="0">
                <a:latin typeface="Arial" panose="020B0604020202020204" pitchFamily="34" charset="0"/>
                <a:cs typeface="Arial" panose="020B0604020202020204" pitchFamily="34" charset="0"/>
              </a:rPr>
              <a:t>(1)	</a:t>
            </a:r>
            <a:r>
              <a:rPr lang="de-DE" sz="2400" u="sng" dirty="0">
                <a:latin typeface="Arial" panose="020B0604020202020204" pitchFamily="34" charset="0"/>
                <a:cs typeface="Arial" panose="020B0604020202020204" pitchFamily="34" charset="0"/>
              </a:rPr>
              <a:t>Anwendbar im </a:t>
            </a:r>
            <a:r>
              <a:rPr lang="de-DE" sz="2400" u="sng" dirty="0" err="1">
                <a:latin typeface="Arial" panose="020B0604020202020204" pitchFamily="34" charset="0"/>
                <a:cs typeface="Arial" panose="020B0604020202020204" pitchFamily="34" charset="0"/>
              </a:rPr>
              <a:t>öff</a:t>
            </a:r>
            <a:r>
              <a:rPr lang="de-DE" sz="2400" u="sng" dirty="0">
                <a:latin typeface="Arial" panose="020B0604020202020204" pitchFamily="34" charset="0"/>
                <a:cs typeface="Arial" panose="020B0604020202020204" pitchFamily="34" charset="0"/>
              </a:rPr>
              <a:t>. Recht</a:t>
            </a:r>
            <a:r>
              <a:rPr lang="de-DE" sz="2400" dirty="0">
                <a:latin typeface="Arial" panose="020B0604020202020204" pitchFamily="34" charset="0"/>
                <a:cs typeface="Arial" panose="020B0604020202020204" pitchFamily="34" charset="0"/>
              </a:rPr>
              <a:t>: (+), Verlangen = Antrag = </a:t>
            </a:r>
            <a:r>
              <a:rPr lang="de-DE" sz="2400" dirty="0" err="1">
                <a:latin typeface="Arial" panose="020B0604020202020204" pitchFamily="34" charset="0"/>
                <a:cs typeface="Arial" panose="020B0604020202020204" pitchFamily="34" charset="0"/>
              </a:rPr>
              <a:t>öff</a:t>
            </a:r>
            <a:r>
              <a:rPr lang="de-DE" sz="2400" dirty="0">
                <a:latin typeface="Arial" panose="020B0604020202020204" pitchFamily="34" charset="0"/>
                <a:cs typeface="Arial" panose="020B0604020202020204" pitchFamily="34" charset="0"/>
              </a:rPr>
              <a:t>.-rechtl. Willenserklärung</a:t>
            </a:r>
          </a:p>
          <a:p>
            <a:pPr defTabSz="360000">
              <a:lnSpc>
                <a:spcPct val="150000"/>
              </a:lnSpc>
              <a:defRPr/>
            </a:pPr>
            <a:r>
              <a:rPr lang="de-DE" sz="2400" dirty="0">
                <a:latin typeface="Arial" panose="020B0604020202020204" pitchFamily="34" charset="0"/>
                <a:cs typeface="Arial" panose="020B0604020202020204" pitchFamily="34" charset="0"/>
              </a:rPr>
              <a:t>(2)	</a:t>
            </a:r>
            <a:r>
              <a:rPr lang="de-DE" sz="2400" u="sng" dirty="0">
                <a:latin typeface="Arial" panose="020B0604020202020204" pitchFamily="34" charset="0"/>
                <a:cs typeface="Arial" panose="020B0604020202020204" pitchFamily="34" charset="0"/>
              </a:rPr>
              <a:t>Anfechtungserklärung</a:t>
            </a:r>
            <a:r>
              <a:rPr lang="de-DE" sz="2400" dirty="0">
                <a:latin typeface="Arial" panose="020B0604020202020204" pitchFamily="34" charset="0"/>
                <a:cs typeface="Arial" panose="020B0604020202020204" pitchFamily="34" charset="0"/>
              </a:rPr>
              <a:t>: (+), § 143 I BGB</a:t>
            </a:r>
          </a:p>
          <a:p>
            <a:pPr defTabSz="360000">
              <a:lnSpc>
                <a:spcPct val="150000"/>
              </a:lnSpc>
              <a:defRPr/>
            </a:pPr>
            <a:r>
              <a:rPr lang="de-DE" sz="2400" dirty="0">
                <a:latin typeface="Arial" panose="020B0604020202020204" pitchFamily="34" charset="0"/>
                <a:cs typeface="Arial" panose="020B0604020202020204" pitchFamily="34" charset="0"/>
              </a:rPr>
              <a:t>(3)	</a:t>
            </a:r>
            <a:r>
              <a:rPr lang="de-DE" sz="2400" u="sng" dirty="0">
                <a:latin typeface="Arial" panose="020B0604020202020204" pitchFamily="34" charset="0"/>
                <a:cs typeface="Arial" panose="020B0604020202020204" pitchFamily="34" charset="0"/>
              </a:rPr>
              <a:t>Anfechtungsgrund</a:t>
            </a:r>
            <a:r>
              <a:rPr lang="de-DE" sz="2400" dirty="0">
                <a:latin typeface="Arial" panose="020B0604020202020204" pitchFamily="34" charset="0"/>
                <a:cs typeface="Arial" panose="020B0604020202020204" pitchFamily="34" charset="0"/>
              </a:rPr>
              <a:t>: (+), § 123 I BGB (arglistige Täuschung)</a:t>
            </a:r>
          </a:p>
          <a:p>
            <a:pPr defTabSz="360000">
              <a:lnSpc>
                <a:spcPct val="150000"/>
              </a:lnSpc>
              <a:defRPr/>
            </a:pPr>
            <a:r>
              <a:rPr lang="de-DE" sz="2400" dirty="0">
                <a:latin typeface="Arial" panose="020B0604020202020204" pitchFamily="34" charset="0"/>
                <a:cs typeface="Arial" panose="020B0604020202020204" pitchFamily="34" charset="0"/>
              </a:rPr>
              <a:t>		→ Unterlassen der Aufklärung, dass sich die Anschuldigungen schon wenige 			Tage nach dem Personalgespräch als unhaltbar herausgestellt hatten</a:t>
            </a:r>
          </a:p>
          <a:p>
            <a:pPr defTabSz="360000">
              <a:lnSpc>
                <a:spcPct val="150000"/>
              </a:lnSpc>
              <a:defRPr/>
            </a:pPr>
            <a:r>
              <a:rPr lang="de-DE" sz="2400" dirty="0">
                <a:latin typeface="Arial" panose="020B0604020202020204" pitchFamily="34" charset="0"/>
                <a:cs typeface="Arial" panose="020B0604020202020204" pitchFamily="34" charset="0"/>
              </a:rPr>
              <a:t> 		→ Aufklärungspflicht: Fürsorgepflicht des Dienstherrn als hergebrachter Grund-			</a:t>
            </a:r>
            <a:r>
              <a:rPr lang="de-DE" sz="2400" dirty="0" err="1">
                <a:latin typeface="Arial" panose="020B0604020202020204" pitchFamily="34" charset="0"/>
                <a:cs typeface="Arial" panose="020B0604020202020204" pitchFamily="34" charset="0"/>
              </a:rPr>
              <a:t>satz</a:t>
            </a:r>
            <a:r>
              <a:rPr lang="de-DE" sz="2400" dirty="0">
                <a:latin typeface="Arial" panose="020B0604020202020204" pitchFamily="34" charset="0"/>
                <a:cs typeface="Arial" panose="020B0604020202020204" pitchFamily="34" charset="0"/>
              </a:rPr>
              <a:t> des Berufsbeamtentums (Art. 33 V GG, § 78 BBG)</a:t>
            </a:r>
          </a:p>
          <a:p>
            <a:pPr defTabSz="360000">
              <a:lnSpc>
                <a:spcPct val="150000"/>
              </a:lnSpc>
              <a:defRPr/>
            </a:pPr>
            <a:r>
              <a:rPr lang="de-DE" sz="2400" dirty="0">
                <a:latin typeface="Arial" panose="020B0604020202020204" pitchFamily="34" charset="0"/>
                <a:cs typeface="Arial" panose="020B0604020202020204" pitchFamily="34" charset="0"/>
              </a:rPr>
              <a:t>(4)	</a:t>
            </a:r>
            <a:r>
              <a:rPr lang="de-DE" sz="2400" u="sng" dirty="0">
                <a:latin typeface="Arial" panose="020B0604020202020204" pitchFamily="34" charset="0"/>
                <a:cs typeface="Arial" panose="020B0604020202020204" pitchFamily="34" charset="0"/>
              </a:rPr>
              <a:t>Anfechtungsfrist</a:t>
            </a:r>
            <a:r>
              <a:rPr lang="de-DE" sz="2400" dirty="0">
                <a:latin typeface="Arial" panose="020B0604020202020204" pitchFamily="34" charset="0"/>
                <a:cs typeface="Arial" panose="020B0604020202020204" pitchFamily="34" charset="0"/>
              </a:rPr>
              <a:t>: (+), § 124 I BGB</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16676506-99EF-307B-1537-5F820C4599ED}"/>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10485127" y="1"/>
            <a:ext cx="1706872" cy="868295"/>
          </a:xfrm>
          <a:prstGeom prst="rect">
            <a:avLst/>
          </a:prstGeom>
        </p:spPr>
      </p:pic>
      <p:sp>
        <p:nvSpPr>
          <p:cNvPr id="7" name="Rechteck 6">
            <a:extLst>
              <a:ext uri="{FF2B5EF4-FFF2-40B4-BE49-F238E27FC236}">
                <a16:creationId xmlns:a16="http://schemas.microsoft.com/office/drawing/2014/main" id="{8DF6FE03-A1A6-EE97-76CB-E7097E0C9801}"/>
              </a:ext>
            </a:extLst>
          </p:cNvPr>
          <p:cNvSpPr/>
          <p:nvPr/>
        </p:nvSpPr>
        <p:spPr>
          <a:xfrm>
            <a:off x="0" y="102357"/>
            <a:ext cx="2272352" cy="532264"/>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Verwaltungsrecht AT</a:t>
            </a:r>
          </a:p>
          <a:p>
            <a:pPr algn="ctr"/>
            <a:r>
              <a:rPr lang="de-DE" dirty="0"/>
              <a:t>Fall 24</a:t>
            </a:r>
          </a:p>
        </p:txBody>
      </p:sp>
    </p:spTree>
    <p:extLst>
      <p:ext uri="{BB962C8B-B14F-4D97-AF65-F5344CB8AC3E}">
        <p14:creationId xmlns:p14="http://schemas.microsoft.com/office/powerpoint/2010/main" val="809404515"/>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Effect transition="in" filter="fade">
                                      <p:cBhvr>
                                        <p:cTn id="49" dur="1000"/>
                                        <p:tgtEl>
                                          <p:spTgt spid="4">
                                            <p:txEl>
                                              <p:pRg st="7" end="7"/>
                                            </p:txEl>
                                          </p:spTgt>
                                        </p:tgtEl>
                                      </p:cBhvr>
                                    </p:animEffect>
                                    <p:anim calcmode="lin" valueType="num">
                                      <p:cBhvr>
                                        <p:cTn id="50"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4">
                                            <p:txEl>
                                              <p:pRg st="8" end="8"/>
                                            </p:txEl>
                                          </p:spTgt>
                                        </p:tgtEl>
                                        <p:attrNameLst>
                                          <p:attrName>style.visibility</p:attrName>
                                        </p:attrNameLst>
                                      </p:cBhvr>
                                      <p:to>
                                        <p:strVal val="visible"/>
                                      </p:to>
                                    </p:set>
                                    <p:animEffect transition="in" filter="fade">
                                      <p:cBhvr>
                                        <p:cTn id="56" dur="1000"/>
                                        <p:tgtEl>
                                          <p:spTgt spid="4">
                                            <p:txEl>
                                              <p:pRg st="8" end="8"/>
                                            </p:txEl>
                                          </p:spTgt>
                                        </p:tgtEl>
                                      </p:cBhvr>
                                    </p:animEffect>
                                    <p:anim calcmode="lin" valueType="num">
                                      <p:cBhvr>
                                        <p:cTn id="57"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00769" cy="5835013"/>
          </a:xfrm>
          <a:prstGeom prst="rect">
            <a:avLst/>
          </a:prstGeom>
          <a:noFill/>
        </p:spPr>
        <p:txBody>
          <a:bodyPr wrap="square" lIns="180000" tIns="180000" rIns="180000" bIns="180000" rtlCol="0">
            <a:spAutoFit/>
          </a:bodyPr>
          <a:lstStyle/>
          <a:p>
            <a:pPr defTabSz="360000">
              <a:lnSpc>
                <a:spcPct val="150000"/>
              </a:lnSpc>
              <a:defRPr/>
            </a:pPr>
            <a:r>
              <a:rPr lang="de-DE" sz="2400" dirty="0" err="1">
                <a:solidFill>
                  <a:prstClr val="black"/>
                </a:solidFill>
                <a:latin typeface="Arial" panose="020B0604020202020204" pitchFamily="34" charset="0"/>
                <a:cs typeface="Arial" panose="020B0604020202020204" pitchFamily="34" charset="0"/>
              </a:rPr>
              <a:t>bb</a:t>
            </a:r>
            <a:r>
              <a:rPr lang="de-DE" sz="2400" dirty="0">
                <a:solidFill>
                  <a:prstClr val="black"/>
                </a:solidFill>
                <a:latin typeface="Arial" panose="020B0604020202020204" pitchFamily="34" charset="0"/>
                <a:cs typeface="Arial" panose="020B0604020202020204" pitchFamily="34" charset="0"/>
              </a:rPr>
              <a:t>)	</a:t>
            </a:r>
            <a:r>
              <a:rPr lang="de-DE" sz="2400" u="sng" dirty="0">
                <a:solidFill>
                  <a:prstClr val="black"/>
                </a:solidFill>
                <a:latin typeface="Arial" panose="020B0604020202020204" pitchFamily="34" charset="0"/>
                <a:cs typeface="Arial" panose="020B0604020202020204" pitchFamily="34" charset="0"/>
              </a:rPr>
              <a:t>Fehler nichtigkeitsbegründend: § 44 VwVfG</a:t>
            </a:r>
          </a:p>
          <a:p>
            <a:pPr defTabSz="360000">
              <a:lnSpc>
                <a:spcPct val="150000"/>
              </a:lnSpc>
              <a:defRPr/>
            </a:pPr>
            <a:r>
              <a:rPr lang="de-DE" sz="2400" dirty="0">
                <a:latin typeface="Arial" panose="020B0604020202020204" pitchFamily="34" charset="0"/>
                <a:cs typeface="Arial" panose="020B0604020202020204" pitchFamily="34" charset="0"/>
              </a:rPr>
              <a:t>		→ § 44 II, III VwVfG: Positiv- / Negativkatalog nicht ersichtlich</a:t>
            </a:r>
          </a:p>
          <a:p>
            <a:pPr defTabSz="360000">
              <a:lnSpc>
                <a:spcPct val="150000"/>
              </a:lnSpc>
              <a:defRPr/>
            </a:pPr>
            <a:r>
              <a:rPr lang="de-DE" sz="2400" dirty="0">
                <a:latin typeface="Arial" panose="020B0604020202020204" pitchFamily="34" charset="0"/>
                <a:cs typeface="Arial" panose="020B0604020202020204" pitchFamily="34" charset="0"/>
              </a:rPr>
              <a:t>		→ § 44 I VwVfG: „</a:t>
            </a:r>
            <a:r>
              <a:rPr lang="de-DE" sz="2400" i="1" dirty="0">
                <a:latin typeface="Arial" panose="020B0604020202020204" pitchFamily="34" charset="0"/>
                <a:cs typeface="Arial" panose="020B0604020202020204" pitchFamily="34" charset="0"/>
              </a:rPr>
              <a:t>besonders schwerwiegender Fehler</a:t>
            </a:r>
            <a:r>
              <a:rPr lang="de-DE" sz="2400" dirty="0">
                <a:latin typeface="Arial" panose="020B0604020202020204" pitchFamily="34" charset="0"/>
                <a:cs typeface="Arial" panose="020B0604020202020204" pitchFamily="34" charset="0"/>
              </a:rPr>
              <a:t>“ und „</a:t>
            </a:r>
            <a:r>
              <a:rPr lang="de-DE" sz="2400" i="1" dirty="0">
                <a:latin typeface="Arial" panose="020B0604020202020204" pitchFamily="34" charset="0"/>
                <a:cs typeface="Arial" panose="020B0604020202020204" pitchFamily="34" charset="0"/>
              </a:rPr>
              <a:t>offensichtlich</a:t>
            </a:r>
            <a:r>
              <a:rPr lang="de-DE" sz="2400" dirty="0">
                <a:latin typeface="Arial" panose="020B0604020202020204" pitchFamily="34" charset="0"/>
                <a:cs typeface="Arial" panose="020B0604020202020204" pitchFamily="34" charset="0"/>
              </a:rPr>
              <a:t>“?</a:t>
            </a:r>
          </a:p>
          <a:p>
            <a:pPr defTabSz="360000">
              <a:lnSpc>
                <a:spcPct val="150000"/>
              </a:lnSpc>
              <a:defRPr/>
            </a:pPr>
            <a:r>
              <a:rPr lang="de-DE" sz="2400" dirty="0">
                <a:latin typeface="Arial" panose="020B0604020202020204" pitchFamily="34" charset="0"/>
                <a:cs typeface="Arial" panose="020B0604020202020204" pitchFamily="34" charset="0"/>
              </a:rPr>
              <a:t>			(-),	Wertung aus § 45 I Nr. 1 VwVfG: </a:t>
            </a:r>
            <a:r>
              <a:rPr lang="de-DE" sz="2400" dirty="0" err="1">
                <a:latin typeface="Arial" panose="020B0604020202020204" pitchFamily="34" charset="0"/>
                <a:cs typeface="Arial" panose="020B0604020202020204" pitchFamily="34" charset="0"/>
              </a:rPr>
              <a:t>grds</a:t>
            </a:r>
            <a:r>
              <a:rPr lang="de-DE" sz="2400" dirty="0">
                <a:latin typeface="Arial" panose="020B0604020202020204" pitchFamily="34" charset="0"/>
                <a:cs typeface="Arial" panose="020B0604020202020204" pitchFamily="34" charset="0"/>
              </a:rPr>
              <a:t>. fehlender Antrag heilbar</a:t>
            </a:r>
          </a:p>
          <a:p>
            <a:pPr defTabSz="360000">
              <a:lnSpc>
                <a:spcPct val="150000"/>
              </a:lnSpc>
              <a:defRPr/>
            </a:pPr>
            <a:r>
              <a:rPr lang="de-DE" sz="2400" dirty="0">
                <a:latin typeface="Arial" panose="020B0604020202020204" pitchFamily="34" charset="0"/>
                <a:cs typeface="Arial" panose="020B0604020202020204" pitchFamily="34" charset="0"/>
              </a:rPr>
              <a:t>			(+),	Zirkelschluss, da § 45 VwVfG voraussetzt, dass die Verletzung der 						Verfahrensvorschrift nicht den VA nach § 44 VwVfG nichtig macht</a:t>
            </a:r>
          </a:p>
          <a:p>
            <a:pPr defTabSz="360000">
              <a:lnSpc>
                <a:spcPct val="150000"/>
              </a:lnSpc>
              <a:defRPr/>
            </a:pPr>
            <a:r>
              <a:rPr lang="de-DE" sz="2400" dirty="0">
                <a:latin typeface="Arial" panose="020B0604020202020204" pitchFamily="34" charset="0"/>
                <a:cs typeface="Arial" panose="020B0604020202020204" pitchFamily="34" charset="0"/>
              </a:rPr>
              <a:t>			(+),	Verlangen / Antrag ist bei § 33 I BBG zugleich die einzige konstitutive 					materielle Voraussetzung</a:t>
            </a:r>
          </a:p>
          <a:p>
            <a:pPr defTabSz="360000">
              <a:lnSpc>
                <a:spcPct val="150000"/>
              </a:lnSpc>
              <a:defRPr/>
            </a:pPr>
            <a:r>
              <a:rPr lang="de-DE" sz="2400" dirty="0">
                <a:latin typeface="Arial" panose="020B0604020202020204" pitchFamily="34" charset="0"/>
                <a:cs typeface="Arial" panose="020B0604020202020204" pitchFamily="34" charset="0"/>
              </a:rPr>
              <a:t>			(+),	Entlassung auf Verlangen ohne Verlangen ist widersprüchlich sowie 						ohne weiteres ersichtlich, d.h. dem VA „auf die Stirn geschrieben“</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8C64115E-7628-96A3-FF68-CD143CEC7586}"/>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6FBA4C78-54F9-6C6A-3318-7BC8BD39F83D}"/>
              </a:ext>
            </a:extLst>
          </p:cNvPr>
          <p:cNvSpPr/>
          <p:nvPr/>
        </p:nvSpPr>
        <p:spPr>
          <a:xfrm>
            <a:off x="0" y="102357"/>
            <a:ext cx="2383922" cy="525440"/>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Verwaltungsrecht AT</a:t>
            </a:r>
          </a:p>
          <a:p>
            <a:pPr algn="ctr"/>
            <a:r>
              <a:rPr lang="de-DE" dirty="0"/>
              <a:t>Fall 24</a:t>
            </a:r>
          </a:p>
        </p:txBody>
      </p:sp>
    </p:spTree>
    <p:extLst>
      <p:ext uri="{BB962C8B-B14F-4D97-AF65-F5344CB8AC3E}">
        <p14:creationId xmlns:p14="http://schemas.microsoft.com/office/powerpoint/2010/main" val="400219236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45158" cy="4173020"/>
          </a:xfrm>
          <a:prstGeom prst="rect">
            <a:avLst/>
          </a:prstGeom>
          <a:noFill/>
        </p:spPr>
        <p:txBody>
          <a:bodyPr wrap="square" lIns="180000" tIns="180000" rIns="180000" bIns="180000" rtlCol="0">
            <a:spAutoFit/>
          </a:bodyPr>
          <a:lstStyle/>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cc)	</a:t>
            </a:r>
            <a:r>
              <a:rPr lang="de-DE" sz="2400" u="sng" dirty="0">
                <a:solidFill>
                  <a:prstClr val="black"/>
                </a:solidFill>
                <a:latin typeface="Arial" panose="020B0604020202020204" pitchFamily="34" charset="0"/>
                <a:cs typeface="Arial" panose="020B0604020202020204" pitchFamily="34" charset="0"/>
              </a:rPr>
              <a:t>Zw.-Erg.</a:t>
            </a: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defRPr/>
            </a:pPr>
            <a:r>
              <a:rPr lang="de-DE" sz="2400" dirty="0">
                <a:latin typeface="Arial" panose="020B0604020202020204" pitchFamily="34" charset="0"/>
                <a:cs typeface="Arial" panose="020B0604020202020204" pitchFamily="34" charset="0"/>
              </a:rPr>
              <a:t>		→ </a:t>
            </a:r>
            <a:r>
              <a:rPr lang="de-DE" sz="2400" dirty="0">
                <a:solidFill>
                  <a:prstClr val="black"/>
                </a:solidFill>
                <a:latin typeface="Arial" panose="020B0604020202020204" pitchFamily="34" charset="0"/>
                <a:cs typeface="Arial" panose="020B0604020202020204" pitchFamily="34" charset="0"/>
              </a:rPr>
              <a:t>VA nach § 33 I BBG (Entlassung auf Verlangen) an sich mangels </a:t>
            </a:r>
            <a:r>
              <a:rPr lang="de-DE" sz="2400" dirty="0" err="1">
                <a:solidFill>
                  <a:prstClr val="black"/>
                </a:solidFill>
                <a:latin typeface="Arial" panose="020B0604020202020204" pitchFamily="34" charset="0"/>
                <a:cs typeface="Arial" panose="020B0604020202020204" pitchFamily="34" charset="0"/>
              </a:rPr>
              <a:t>Verlan</a:t>
            </a:r>
            <a:r>
              <a:rPr lang="de-DE" sz="2400" dirty="0">
                <a:solidFill>
                  <a:prstClr val="black"/>
                </a:solidFill>
                <a:latin typeface="Arial" panose="020B0604020202020204" pitchFamily="34" charset="0"/>
                <a:cs typeface="Arial" panose="020B0604020202020204" pitchFamily="34" charset="0"/>
              </a:rPr>
              <a:t>-				gen / Antrag gemäß § 44 I VwVfG </a:t>
            </a:r>
            <a:r>
              <a:rPr lang="de-DE" sz="2400" dirty="0">
                <a:latin typeface="Arial" panose="020B0604020202020204" pitchFamily="34" charset="0"/>
                <a:cs typeface="Arial" panose="020B0604020202020204" pitchFamily="34" charset="0"/>
              </a:rPr>
              <a:t>nichtig</a:t>
            </a:r>
          </a:p>
          <a:p>
            <a:pPr defTabSz="360000">
              <a:lnSpc>
                <a:spcPct val="150000"/>
              </a:lnSpc>
              <a:defRPr/>
            </a:pPr>
            <a:r>
              <a:rPr lang="de-DE" sz="2400" dirty="0">
                <a:latin typeface="Arial" panose="020B0604020202020204" pitchFamily="34" charset="0"/>
                <a:cs typeface="Arial" panose="020B0604020202020204" pitchFamily="34" charset="0"/>
              </a:rPr>
              <a:t>		→ aber evtl. VA rechtmäßig nach § 34 I Nr. 2 BBG: Entlassung von Beamten 				auf Probe wegen fehlender Bewährung </a:t>
            </a:r>
            <a:r>
              <a:rPr lang="de-DE" sz="2400" dirty="0" err="1">
                <a:latin typeface="Arial" panose="020B0604020202020204" pitchFamily="34" charset="0"/>
                <a:cs typeface="Arial" panose="020B0604020202020204" pitchFamily="34" charset="0"/>
              </a:rPr>
              <a:t>i.S.d</a:t>
            </a:r>
            <a:r>
              <a:rPr lang="de-DE" sz="2400" dirty="0">
                <a:latin typeface="Arial" panose="020B0604020202020204" pitchFamily="34" charset="0"/>
                <a:cs typeface="Arial" panose="020B0604020202020204" pitchFamily="34" charset="0"/>
              </a:rPr>
              <a:t>. § 11 I 1 Nr. 2 BBG</a:t>
            </a:r>
          </a:p>
          <a:p>
            <a:pPr defTabSz="360000">
              <a:lnSpc>
                <a:spcPct val="150000"/>
              </a:lnSpc>
              <a:defRPr/>
            </a:pPr>
            <a:r>
              <a:rPr lang="de-DE" sz="2400" dirty="0">
                <a:latin typeface="Arial" panose="020B0604020202020204" pitchFamily="34" charset="0"/>
                <a:cs typeface="Arial" panose="020B0604020202020204" pitchFamily="34" charset="0"/>
              </a:rPr>
              <a:t>		→ Problem: erstmals im Prozess von Behörde vorgetragen</a:t>
            </a:r>
          </a:p>
          <a:p>
            <a:pPr defTabSz="360000">
              <a:lnSpc>
                <a:spcPct val="150000"/>
              </a:lnSpc>
              <a:defRPr/>
            </a:pPr>
            <a:r>
              <a:rPr lang="de-DE" sz="2400" dirty="0">
                <a:latin typeface="Arial" panose="020B0604020202020204" pitchFamily="34" charset="0"/>
                <a:cs typeface="Arial" panose="020B0604020202020204" pitchFamily="34" charset="0"/>
              </a:rPr>
              <a:t>		→ Fehlerüberwindung bei VA</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cxnSp>
        <p:nvCxnSpPr>
          <p:cNvPr id="9" name="Gerade Verbindung mit Pfeil 8">
            <a:extLst>
              <a:ext uri="{FF2B5EF4-FFF2-40B4-BE49-F238E27FC236}">
                <a16:creationId xmlns:a16="http://schemas.microsoft.com/office/drawing/2014/main" id="{F869D2C2-2369-48DC-8B76-8AC66ED3BA0E}"/>
              </a:ext>
            </a:extLst>
          </p:cNvPr>
          <p:cNvCxnSpPr>
            <a:cxnSpLocks/>
          </p:cNvCxnSpPr>
          <p:nvPr/>
        </p:nvCxnSpPr>
        <p:spPr>
          <a:xfrm>
            <a:off x="6096000" y="4285844"/>
            <a:ext cx="0" cy="234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Gerade Verbindung mit Pfeil 9">
            <a:extLst>
              <a:ext uri="{FF2B5EF4-FFF2-40B4-BE49-F238E27FC236}">
                <a16:creationId xmlns:a16="http://schemas.microsoft.com/office/drawing/2014/main" id="{9D448E98-45E5-4116-B4F5-55BEF31ED725}"/>
              </a:ext>
            </a:extLst>
          </p:cNvPr>
          <p:cNvCxnSpPr>
            <a:cxnSpLocks/>
          </p:cNvCxnSpPr>
          <p:nvPr/>
        </p:nvCxnSpPr>
        <p:spPr>
          <a:xfrm>
            <a:off x="5556000" y="4285844"/>
            <a:ext cx="540000" cy="0"/>
          </a:xfrm>
          <a:prstGeom prst="straightConnector1">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5" name="Grafik 4">
            <a:extLst>
              <a:ext uri="{FF2B5EF4-FFF2-40B4-BE49-F238E27FC236}">
                <a16:creationId xmlns:a16="http://schemas.microsoft.com/office/drawing/2014/main" id="{93613DE0-E775-FE7D-4A99-057FBA83E2B0}"/>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76A12B20-6E41-059A-F8E9-1B69521012AF}"/>
              </a:ext>
            </a:extLst>
          </p:cNvPr>
          <p:cNvSpPr/>
          <p:nvPr/>
        </p:nvSpPr>
        <p:spPr>
          <a:xfrm>
            <a:off x="0" y="102357"/>
            <a:ext cx="2333767" cy="559559"/>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Verwaltungsrecht AT</a:t>
            </a:r>
          </a:p>
          <a:p>
            <a:pPr algn="ctr"/>
            <a:r>
              <a:rPr lang="de-DE" dirty="0"/>
              <a:t>Fall 24</a:t>
            </a:r>
          </a:p>
        </p:txBody>
      </p:sp>
    </p:spTree>
    <p:extLst>
      <p:ext uri="{BB962C8B-B14F-4D97-AF65-F5344CB8AC3E}">
        <p14:creationId xmlns:p14="http://schemas.microsoft.com/office/powerpoint/2010/main" val="2481641616"/>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000"/>
                                        <p:tgtEl>
                                          <p:spTgt spid="10"/>
                                        </p:tgtEl>
                                      </p:cBhvr>
                                    </p:animEffect>
                                    <p:anim calcmode="lin" valueType="num">
                                      <p:cBhvr>
                                        <p:cTn id="34" dur="1000" fill="hold"/>
                                        <p:tgtEl>
                                          <p:spTgt spid="10"/>
                                        </p:tgtEl>
                                        <p:attrNameLst>
                                          <p:attrName>ppt_x</p:attrName>
                                        </p:attrNameLst>
                                      </p:cBhvr>
                                      <p:tavLst>
                                        <p:tav tm="0">
                                          <p:val>
                                            <p:strVal val="#ppt_x"/>
                                          </p:val>
                                        </p:tav>
                                        <p:tav tm="100000">
                                          <p:val>
                                            <p:strVal val="#ppt_x"/>
                                          </p:val>
                                        </p:tav>
                                      </p:tavLst>
                                    </p:anim>
                                    <p:anim calcmode="lin" valueType="num">
                                      <p:cBhvr>
                                        <p:cTn id="35" dur="1000" fill="hold"/>
                                        <p:tgtEl>
                                          <p:spTgt spid="10"/>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1000"/>
                                        <p:tgtEl>
                                          <p:spTgt spid="9"/>
                                        </p:tgtEl>
                                      </p:cBhvr>
                                    </p:animEffect>
                                    <p:anim calcmode="lin" valueType="num">
                                      <p:cBhvr>
                                        <p:cTn id="39" dur="1000" fill="hold"/>
                                        <p:tgtEl>
                                          <p:spTgt spid="9"/>
                                        </p:tgtEl>
                                        <p:attrNameLst>
                                          <p:attrName>ppt_x</p:attrName>
                                        </p:attrNameLst>
                                      </p:cBhvr>
                                      <p:tavLst>
                                        <p:tav tm="0">
                                          <p:val>
                                            <p:strVal val="#ppt_x"/>
                                          </p:val>
                                        </p:tav>
                                        <p:tav tm="100000">
                                          <p:val>
                                            <p:strVal val="#ppt_x"/>
                                          </p:val>
                                        </p:tav>
                                      </p:tavLst>
                                    </p:anim>
                                    <p:anim calcmode="lin" valueType="num">
                                      <p:cBhvr>
                                        <p:cTn id="4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857582" cy="6666010"/>
          </a:xfrm>
          <a:prstGeom prst="rect">
            <a:avLst/>
          </a:prstGeom>
          <a:noFill/>
        </p:spPr>
        <p:txBody>
          <a:bodyPr wrap="square" lIns="180000" tIns="180000" rIns="180000" bIns="180000" rtlCol="0">
            <a:sp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III.							  </a:t>
            </a:r>
            <a:r>
              <a:rPr lang="de-DE" sz="2400" b="1" u="sng" dirty="0">
                <a:solidFill>
                  <a:prstClr val="black"/>
                </a:solidFill>
                <a:latin typeface="Arial" panose="020B0604020202020204" pitchFamily="34" charset="0"/>
                <a:cs typeface="Arial" panose="020B0604020202020204" pitchFamily="34" charset="0"/>
              </a:rPr>
              <a:t>Fehlerüberwindung bei Verwaltungsakten</a:t>
            </a:r>
            <a:endParaRPr kumimoji="0" lang="de-DE" sz="2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360000" rtl="0" eaLnBrk="1" fontAlgn="auto" latinLnBrk="0" hangingPunct="1">
              <a:lnSpc>
                <a:spcPct val="150000"/>
              </a:lnSpc>
              <a:spcBef>
                <a:spcPts val="0"/>
              </a:spcBef>
              <a:spcAft>
                <a:spcPts val="0"/>
              </a:spcAft>
              <a:buClrTx/>
              <a:buSzTx/>
              <a:buFontTx/>
              <a:buNone/>
              <a:tabLst/>
              <a:defRPr/>
            </a:pPr>
            <a:endPar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1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3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hier</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zwar Tenor gleich („entlassen“), aber § 34 BBG ist „</a:t>
            </a:r>
            <a:r>
              <a:rPr kumimoji="0" lang="de-DE"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aliud</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zu § 33 BBG</a:t>
            </a:r>
          </a:p>
          <a:p>
            <a:pPr marL="0" marR="0" lvl="0" indent="0" algn="l" defTabSz="360000" rtl="0" eaLnBrk="1" fontAlgn="auto" latinLnBrk="0" hangingPunct="1">
              <a:lnSpc>
                <a:spcPct val="13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															(unfreiwillig statt freiwillig entlassen)</a:t>
            </a:r>
          </a:p>
          <a:p>
            <a:pPr marL="0" marR="0" lvl="0" indent="0" algn="l" defTabSz="360000" rtl="0" eaLnBrk="1" fontAlgn="auto" latinLnBrk="0" hangingPunct="1">
              <a:lnSpc>
                <a:spcPct val="13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Umdeutung gemäß § 47 VwVfG?</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cxnSp>
        <p:nvCxnSpPr>
          <p:cNvPr id="9" name="Gerade Verbindung mit Pfeil 8">
            <a:extLst>
              <a:ext uri="{FF2B5EF4-FFF2-40B4-BE49-F238E27FC236}">
                <a16:creationId xmlns:a16="http://schemas.microsoft.com/office/drawing/2014/main" id="{EB79A522-CB7A-479F-85F7-843D15EE1888}"/>
              </a:ext>
            </a:extLst>
          </p:cNvPr>
          <p:cNvCxnSpPr>
            <a:cxnSpLocks/>
          </p:cNvCxnSpPr>
          <p:nvPr/>
        </p:nvCxnSpPr>
        <p:spPr>
          <a:xfrm flipH="1">
            <a:off x="5072694" y="1177093"/>
            <a:ext cx="1080000" cy="18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Gerade Verbindung mit Pfeil 5">
            <a:extLst>
              <a:ext uri="{FF2B5EF4-FFF2-40B4-BE49-F238E27FC236}">
                <a16:creationId xmlns:a16="http://schemas.microsoft.com/office/drawing/2014/main" id="{FC13BE77-4A73-4F7D-885C-BCAFF75392FD}"/>
              </a:ext>
            </a:extLst>
          </p:cNvPr>
          <p:cNvCxnSpPr>
            <a:cxnSpLocks/>
          </p:cNvCxnSpPr>
          <p:nvPr/>
        </p:nvCxnSpPr>
        <p:spPr>
          <a:xfrm flipH="1">
            <a:off x="2148320" y="1168758"/>
            <a:ext cx="3960000" cy="18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Gerade Verbindung mit Pfeil 6">
            <a:extLst>
              <a:ext uri="{FF2B5EF4-FFF2-40B4-BE49-F238E27FC236}">
                <a16:creationId xmlns:a16="http://schemas.microsoft.com/office/drawing/2014/main" id="{C56F88E2-570A-45C2-BCA2-C83479D8813E}"/>
              </a:ext>
            </a:extLst>
          </p:cNvPr>
          <p:cNvCxnSpPr>
            <a:cxnSpLocks/>
          </p:cNvCxnSpPr>
          <p:nvPr/>
        </p:nvCxnSpPr>
        <p:spPr>
          <a:xfrm>
            <a:off x="6108320" y="1168758"/>
            <a:ext cx="4860000" cy="18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Textfeld 7">
            <a:extLst>
              <a:ext uri="{FF2B5EF4-FFF2-40B4-BE49-F238E27FC236}">
                <a16:creationId xmlns:a16="http://schemas.microsoft.com/office/drawing/2014/main" id="{DF30892C-1E34-4C7E-823D-99AC227EFB3C}"/>
              </a:ext>
            </a:extLst>
          </p:cNvPr>
          <p:cNvSpPr txBox="1"/>
          <p:nvPr/>
        </p:nvSpPr>
        <p:spPr>
          <a:xfrm>
            <a:off x="435005" y="1466326"/>
            <a:ext cx="3272425" cy="3790225"/>
          </a:xfrm>
          <a:prstGeom prst="rect">
            <a:avLst/>
          </a:prstGeom>
          <a:noFill/>
        </p:spPr>
        <p:txBody>
          <a:bodyPr wrap="square" lIns="0" tIns="0" rIns="0" bIns="0" rtlCol="0">
            <a:noAutofit/>
          </a:bodyPr>
          <a:lstStyle/>
          <a:p>
            <a:pPr marL="0" marR="0" lvl="0" indent="0" algn="ctr" defTabSz="360000" rtl="0" eaLnBrk="1" fontAlgn="auto" latinLnBrk="0" hangingPunct="1">
              <a:spcBef>
                <a:spcPts val="0"/>
              </a:spcBef>
              <a:spcAft>
                <a:spcPts val="0"/>
              </a:spcAft>
              <a:buClrTx/>
              <a:buSzTx/>
              <a:buFontTx/>
              <a:buNone/>
              <a:tabLst/>
              <a:defRPr/>
            </a:pP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RGL</a:t>
            </a:r>
          </a:p>
          <a:p>
            <a:pPr marL="0" marR="0" lvl="0" indent="0" algn="l" defTabSz="360000" rtl="0" eaLnBrk="1" fontAlgn="auto" latinLnBrk="0" hangingPunct="1">
              <a:spcBef>
                <a:spcPts val="0"/>
              </a:spcBef>
              <a:spcAft>
                <a:spcPts val="0"/>
              </a:spcAft>
              <a:buClrTx/>
              <a:buSzTx/>
              <a:buFontTx/>
              <a:buNone/>
              <a:tabLst/>
              <a:defRPr/>
            </a:pPr>
            <a:endParaRPr kumimoji="0" lang="de-DE" sz="8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spcBef>
                <a:spcPts val="0"/>
              </a:spcBef>
              <a:spcAft>
                <a:spcPts val="0"/>
              </a:spcAft>
              <a:buClrTx/>
              <a:buSzTx/>
              <a:buFontTx/>
              <a:buNone/>
              <a:tabLst/>
              <a:defRPr/>
            </a:pPr>
            <a:endParaRPr lang="de-DE" sz="800" u="sng" dirty="0">
              <a:solidFill>
                <a:prstClr val="black"/>
              </a:solidFill>
              <a:latin typeface="Arial" panose="020B0604020202020204" pitchFamily="34" charset="0"/>
              <a:cs typeface="Arial" panose="020B0604020202020204" pitchFamily="34" charset="0"/>
            </a:endParaRPr>
          </a:p>
          <a:p>
            <a:pPr marL="0" marR="0" lvl="0" indent="0" algn="l" defTabSz="360000" rtl="0" eaLnBrk="1" fontAlgn="auto" latinLnBrk="0" hangingPunct="1">
              <a:spcBef>
                <a:spcPts val="0"/>
              </a:spcBef>
              <a:spcAft>
                <a:spcPts val="0"/>
              </a:spcAft>
              <a:buClrTx/>
              <a:buSzTx/>
              <a:buFontTx/>
              <a:buNone/>
              <a:tabLst/>
              <a:defRPr/>
            </a:pPr>
            <a:endParaRPr kumimoji="0" lang="de-DE" sz="8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360000" rtl="0" eaLnBrk="1" fontAlgn="auto" latinLnBrk="0" hangingPunct="1">
              <a:spcBef>
                <a:spcPts val="0"/>
              </a:spcBef>
              <a:spcAft>
                <a:spcPts val="0"/>
              </a:spcAft>
              <a:buClrTx/>
              <a:buSzTx/>
              <a:buFontTx/>
              <a:buNone/>
              <a:tabLst/>
              <a:defRPr/>
            </a:pP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Austausch der RGL</a:t>
            </a:r>
          </a:p>
          <a:p>
            <a:pPr marL="0" marR="0" lvl="0" indent="0" algn="ctr" defTabSz="360000" rtl="0" eaLnBrk="1" fontAlgn="auto" latinLnBrk="0" hangingPunct="1">
              <a:spcBef>
                <a:spcPts val="0"/>
              </a:spcBef>
              <a:spcAft>
                <a:spcPts val="0"/>
              </a:spcAft>
              <a:buClrTx/>
              <a:buSzTx/>
              <a:buFontTx/>
              <a:buNone/>
              <a:tabLst/>
              <a:defRPr/>
            </a:pPr>
            <a:r>
              <a:rPr lang="de-DE" sz="2400" u="sng" dirty="0">
                <a:solidFill>
                  <a:prstClr val="black"/>
                </a:solidFill>
                <a:latin typeface="Arial" panose="020B0604020202020204" pitchFamily="34" charset="0"/>
                <a:cs typeface="Arial" panose="020B0604020202020204" pitchFamily="34" charset="0"/>
              </a:rPr>
              <a:t>(Auslegung)</a:t>
            </a:r>
            <a:endPar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spcBef>
                <a:spcPts val="0"/>
              </a:spcBef>
              <a:spcAft>
                <a:spcPts val="0"/>
              </a:spcAft>
              <a:buClrTx/>
              <a:buSzTx/>
              <a:buFontTx/>
              <a:buNone/>
              <a:tabLst/>
              <a:defRPr/>
            </a:pP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86 I VwGO: 	Untersuchungs- / 	</a:t>
            </a:r>
            <a:r>
              <a:rPr kumimoji="0" lang="de-DE"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Amtsermittlungsgrds</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0" marR="0" lvl="0" indent="0" algn="l" defTabSz="360000" rtl="0" eaLnBrk="1" fontAlgn="auto" latinLnBrk="0" hangingPunct="1">
              <a:spcBef>
                <a:spcPts val="0"/>
              </a:spcBef>
              <a:spcAft>
                <a:spcPts val="0"/>
              </a:spcAft>
              <a:buClrTx/>
              <a:buSzTx/>
              <a:buFontTx/>
              <a:buNone/>
              <a:tabLst/>
              <a:defRPr/>
            </a:pP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spcBef>
                <a:spcPts val="0"/>
              </a:spcBef>
              <a:spcAft>
                <a:spcPts val="0"/>
              </a:spcAft>
              <a:buClrTx/>
              <a:buSzTx/>
              <a:buFontTx/>
              <a:buNone/>
              <a:tabLst/>
              <a:defRPr/>
            </a:pP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spcBef>
                <a:spcPts val="0"/>
              </a:spcBef>
              <a:spcAft>
                <a:spcPts val="0"/>
              </a:spcAft>
              <a:buClrTx/>
              <a:buSzTx/>
              <a:buFontTx/>
              <a:buNone/>
              <a:tabLst/>
              <a:defRPr/>
            </a:pP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spcBef>
                <a:spcPts val="0"/>
              </a:spcBef>
              <a:spcAft>
                <a:spcPts val="0"/>
              </a:spcAft>
              <a:buClrTx/>
              <a:buSzTx/>
              <a:buFontTx/>
              <a:buNone/>
              <a:tabLst/>
              <a:defRPr/>
            </a:pPr>
            <a:r>
              <a:rPr kumimoji="0" lang="de-DE" sz="2400" b="0"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falls</a:t>
            </a:r>
            <a:r>
              <a:rPr kumimoji="0" lang="de-DE" sz="2400" b="0" i="0"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Wesen des VA 	 	 (Indiz: Tenor)</a:t>
            </a:r>
            <a:r>
              <a:rPr lang="de-DE" sz="2400" dirty="0">
                <a:solidFill>
                  <a:prstClr val="black"/>
                </a:solidFill>
                <a:latin typeface="Arial" panose="020B0604020202020204" pitchFamily="34" charset="0"/>
                <a:cs typeface="Arial" panose="020B0604020202020204" pitchFamily="34" charset="0"/>
              </a:rPr>
              <a:t> </a:t>
            </a:r>
            <a:r>
              <a:rPr kumimoji="0" lang="de-DE" sz="2400" b="0" i="0"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ändert</a:t>
            </a:r>
            <a:endParaRPr kumimoji="0" lang="de-DE" sz="2400" b="0"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2" name="Textfeld 11">
            <a:extLst>
              <a:ext uri="{FF2B5EF4-FFF2-40B4-BE49-F238E27FC236}">
                <a16:creationId xmlns:a16="http://schemas.microsoft.com/office/drawing/2014/main" id="{FD787CAC-ABC7-4081-91BF-1012F4754E15}"/>
              </a:ext>
            </a:extLst>
          </p:cNvPr>
          <p:cNvSpPr txBox="1"/>
          <p:nvPr/>
        </p:nvSpPr>
        <p:spPr>
          <a:xfrm>
            <a:off x="3811853" y="1474232"/>
            <a:ext cx="2495709" cy="3790224"/>
          </a:xfrm>
          <a:prstGeom prst="rect">
            <a:avLst/>
          </a:prstGeom>
          <a:noFill/>
        </p:spPr>
        <p:txBody>
          <a:bodyPr wrap="square" lIns="0" tIns="0" rIns="0" bIns="0" rtlCol="0">
            <a:noAutofit/>
          </a:bodyPr>
          <a:lstStyle/>
          <a:p>
            <a:pPr marL="0" marR="0" lvl="0" indent="0" algn="l" defTabSz="360000" rtl="0" eaLnBrk="1" fontAlgn="auto" latinLnBrk="0" hangingPunct="1">
              <a:spcBef>
                <a:spcPts val="0"/>
              </a:spcBef>
              <a:spcAft>
                <a:spcPts val="0"/>
              </a:spcAft>
              <a:buClrTx/>
              <a:buSzTx/>
              <a:buFontTx/>
              <a:buNone/>
              <a:tabLst/>
              <a:defRPr/>
            </a:pP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Formelle</a:t>
            </a:r>
            <a:r>
              <a:rPr kumimoji="0" lang="de-DE" sz="2400" b="0" i="0" u="sng"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0" i="0" u="sng" strike="noStrike" kern="1200" cap="none" spc="0" normalizeH="0" noProof="0" dirty="0" err="1">
                <a:ln>
                  <a:noFill/>
                </a:ln>
                <a:solidFill>
                  <a:prstClr val="black"/>
                </a:solidFill>
                <a:effectLst/>
                <a:uLnTx/>
                <a:uFillTx/>
                <a:latin typeface="Arial" panose="020B0604020202020204" pitchFamily="34" charset="0"/>
                <a:ea typeface="+mn-ea"/>
                <a:cs typeface="Arial" panose="020B0604020202020204" pitchFamily="34" charset="0"/>
              </a:rPr>
              <a:t>Vorauss</a:t>
            </a:r>
            <a:r>
              <a:rPr kumimoji="0" lang="de-DE" sz="2400" b="0" i="0" u="sng"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0" marR="0" lvl="0" indent="0" algn="l" defTabSz="360000" rtl="0" eaLnBrk="1" fontAlgn="auto" latinLnBrk="0" hangingPunct="1">
              <a:spcBef>
                <a:spcPts val="0"/>
              </a:spcBef>
              <a:spcAft>
                <a:spcPts val="0"/>
              </a:spcAft>
              <a:buClrTx/>
              <a:buSzTx/>
              <a:buFontTx/>
              <a:buNone/>
              <a:tabLst/>
              <a:defRPr/>
            </a:pPr>
            <a:endParaRPr kumimoji="0" lang="de-DE" sz="8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spcBef>
                <a:spcPts val="0"/>
              </a:spcBef>
              <a:spcAft>
                <a:spcPts val="0"/>
              </a:spcAft>
              <a:buClrTx/>
              <a:buSzTx/>
              <a:buFontTx/>
              <a:buNone/>
              <a:tabLst/>
              <a:defRPr/>
            </a:pPr>
            <a:endParaRPr lang="de-DE" sz="800" u="sng" dirty="0">
              <a:solidFill>
                <a:prstClr val="black"/>
              </a:solidFill>
              <a:latin typeface="Arial" panose="020B0604020202020204" pitchFamily="34" charset="0"/>
              <a:cs typeface="Arial" panose="020B0604020202020204" pitchFamily="34" charset="0"/>
            </a:endParaRPr>
          </a:p>
          <a:p>
            <a:pPr marL="0" marR="0" lvl="0" indent="0" algn="l" defTabSz="360000" rtl="0" eaLnBrk="1" fontAlgn="auto" latinLnBrk="0" hangingPunct="1">
              <a:spcBef>
                <a:spcPts val="0"/>
              </a:spcBef>
              <a:spcAft>
                <a:spcPts val="0"/>
              </a:spcAft>
              <a:buClrTx/>
              <a:buSzTx/>
              <a:buFontTx/>
              <a:buNone/>
              <a:tabLst/>
              <a:defRPr/>
            </a:pPr>
            <a:endParaRPr kumimoji="0" lang="de-DE" sz="8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360000" rtl="0" eaLnBrk="1" fontAlgn="auto" latinLnBrk="0" hangingPunct="1">
              <a:spcBef>
                <a:spcPts val="0"/>
              </a:spcBef>
              <a:spcAft>
                <a:spcPts val="0"/>
              </a:spcAft>
              <a:buClrTx/>
              <a:buSzTx/>
              <a:buFontTx/>
              <a:buNone/>
              <a:tabLst/>
              <a:defRPr/>
            </a:pP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Heilung</a:t>
            </a:r>
          </a:p>
          <a:p>
            <a:pPr marL="0" marR="0" lvl="0" indent="0" algn="l" defTabSz="360000" rtl="0" eaLnBrk="1" fontAlgn="auto" latinLnBrk="0" hangingPunct="1">
              <a:spcBef>
                <a:spcPts val="0"/>
              </a:spcBef>
              <a:spcAft>
                <a:spcPts val="0"/>
              </a:spcAft>
              <a:buClrTx/>
              <a:buSzTx/>
              <a:buFontTx/>
              <a:buNone/>
              <a:tabLst/>
              <a:defRPr/>
            </a:pPr>
            <a:endPar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spcBef>
                <a:spcPts val="0"/>
              </a:spcBef>
              <a:spcAft>
                <a:spcPts val="0"/>
              </a:spcAft>
              <a:buClrTx/>
              <a:buSzTx/>
              <a:buFontTx/>
              <a:buNone/>
              <a:tabLst/>
              <a:defRPr/>
            </a:pP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lvl="0" defTabSz="360000"/>
            <a:r>
              <a:rPr lang="de-DE" sz="2400" dirty="0">
                <a:solidFill>
                  <a:prstClr val="black"/>
                </a:solidFill>
                <a:latin typeface="Arial" panose="020B0604020202020204" pitchFamily="34" charset="0"/>
                <a:cs typeface="Arial" panose="020B0604020202020204" pitchFamily="34" charset="0"/>
              </a:rPr>
              <a:t>→ § 45 VwVfG:</a:t>
            </a:r>
          </a:p>
          <a:p>
            <a:pPr lvl="0" defTabSz="360000"/>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z.B. fehlende</a:t>
            </a:r>
          </a:p>
          <a:p>
            <a:pPr lvl="0" defTabSz="360000"/>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Anhörung</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spcBef>
                <a:spcPts val="0"/>
              </a:spcBef>
              <a:spcAft>
                <a:spcPts val="0"/>
              </a:spcAft>
              <a:buClrTx/>
              <a:buSzTx/>
              <a:buFontTx/>
              <a:buNone/>
              <a:tabLst/>
              <a:defRPr/>
            </a:pP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spcBef>
                <a:spcPts val="0"/>
              </a:spcBef>
              <a:spcAft>
                <a:spcPts val="0"/>
              </a:spcAft>
              <a:buClrTx/>
              <a:buSzTx/>
              <a:buFontTx/>
              <a:buNone/>
              <a:tabLst/>
              <a:defRPr/>
            </a:pP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spcBef>
                <a:spcPts val="0"/>
              </a:spcBef>
              <a:spcAft>
                <a:spcPts val="0"/>
              </a:spcAft>
              <a:buClrTx/>
              <a:buSzTx/>
              <a:buFontTx/>
              <a:buNone/>
              <a:tabLst/>
              <a:defRPr/>
            </a:pP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lang="de-DE" sz="2400" dirty="0">
                <a:solidFill>
                  <a:prstClr val="black"/>
                </a:solidFill>
                <a:latin typeface="Arial" panose="020B0604020202020204" pitchFamily="34" charset="0"/>
                <a:cs typeface="Arial" panose="020B0604020202020204" pitchFamily="34" charset="0"/>
              </a:rPr>
              <a:t>-</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da VA</a:t>
            </a: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nichtig 	 ist</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 name="Textfeld 12">
            <a:extLst>
              <a:ext uri="{FF2B5EF4-FFF2-40B4-BE49-F238E27FC236}">
                <a16:creationId xmlns:a16="http://schemas.microsoft.com/office/drawing/2014/main" id="{89B3409B-FAD1-492E-9CF5-FE2C3C94E535}"/>
              </a:ext>
            </a:extLst>
          </p:cNvPr>
          <p:cNvSpPr txBox="1"/>
          <p:nvPr/>
        </p:nvSpPr>
        <p:spPr>
          <a:xfrm>
            <a:off x="6411985" y="1466327"/>
            <a:ext cx="3238042" cy="3790226"/>
          </a:xfrm>
          <a:prstGeom prst="rect">
            <a:avLst/>
          </a:prstGeom>
          <a:noFill/>
        </p:spPr>
        <p:txBody>
          <a:bodyPr wrap="square" lIns="0" tIns="0" rIns="0" bIns="0" rtlCol="0">
            <a:noAutofit/>
          </a:bodyPr>
          <a:lstStyle/>
          <a:p>
            <a:pPr marL="0" marR="0" lvl="0" indent="0" algn="ctr" defTabSz="360000" rtl="0" eaLnBrk="1" fontAlgn="auto" latinLnBrk="0" hangingPunct="1">
              <a:spcBef>
                <a:spcPts val="0"/>
              </a:spcBef>
              <a:spcAft>
                <a:spcPts val="0"/>
              </a:spcAft>
              <a:buClrTx/>
              <a:buSzTx/>
              <a:buFontTx/>
              <a:buNone/>
              <a:tabLst/>
              <a:defRPr/>
            </a:pP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Materielle </a:t>
            </a:r>
            <a:r>
              <a:rPr kumimoji="0" lang="de-DE" sz="2400" b="0" i="0" u="sng"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Vorauss</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0" marR="0" lvl="0" indent="0" algn="l" defTabSz="360000" rtl="0" eaLnBrk="1" fontAlgn="auto" latinLnBrk="0" hangingPunct="1">
              <a:spcBef>
                <a:spcPts val="0"/>
              </a:spcBef>
              <a:spcAft>
                <a:spcPts val="0"/>
              </a:spcAft>
              <a:buClrTx/>
              <a:buSzTx/>
              <a:buFontTx/>
              <a:buNone/>
              <a:tabLst/>
              <a:defRPr/>
            </a:pPr>
            <a:endParaRPr kumimoji="0" lang="de-DE" sz="8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spcBef>
                <a:spcPts val="0"/>
              </a:spcBef>
              <a:spcAft>
                <a:spcPts val="0"/>
              </a:spcAft>
              <a:buClrTx/>
              <a:buSzTx/>
              <a:buFontTx/>
              <a:buNone/>
              <a:tabLst/>
              <a:defRPr/>
            </a:pPr>
            <a:endParaRPr lang="de-DE" sz="800" u="sng" dirty="0">
              <a:solidFill>
                <a:prstClr val="black"/>
              </a:solidFill>
              <a:latin typeface="Arial" panose="020B0604020202020204" pitchFamily="34" charset="0"/>
              <a:cs typeface="Arial" panose="020B0604020202020204" pitchFamily="34" charset="0"/>
            </a:endParaRPr>
          </a:p>
          <a:p>
            <a:pPr marL="0" marR="0" lvl="0" indent="0" algn="l" defTabSz="360000" rtl="0" eaLnBrk="1" fontAlgn="auto" latinLnBrk="0" hangingPunct="1">
              <a:spcBef>
                <a:spcPts val="0"/>
              </a:spcBef>
              <a:spcAft>
                <a:spcPts val="0"/>
              </a:spcAft>
              <a:buClrTx/>
              <a:buSzTx/>
              <a:buFontTx/>
              <a:buNone/>
              <a:tabLst/>
              <a:defRPr/>
            </a:pPr>
            <a:endParaRPr kumimoji="0" lang="de-DE" sz="8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360000" rtl="0" eaLnBrk="1" fontAlgn="auto" latinLnBrk="0" hangingPunct="1">
              <a:spcBef>
                <a:spcPts val="0"/>
              </a:spcBef>
              <a:spcAft>
                <a:spcPts val="0"/>
              </a:spcAft>
              <a:buClrTx/>
              <a:buSzTx/>
              <a:buFontTx/>
              <a:buNone/>
              <a:tabLst/>
              <a:defRPr/>
            </a:pP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Nachschieben von Gründen</a:t>
            </a:r>
          </a:p>
          <a:p>
            <a:pPr marL="0" marR="0" lvl="0" indent="0" algn="l" defTabSz="360000" rtl="0" eaLnBrk="1" fontAlgn="auto" latinLnBrk="0" hangingPunct="1">
              <a:spcBef>
                <a:spcPts val="0"/>
              </a:spcBef>
              <a:spcAft>
                <a:spcPts val="0"/>
              </a:spcAft>
              <a:buClrTx/>
              <a:buSzTx/>
              <a:buFontTx/>
              <a:buNone/>
              <a:tabLst/>
              <a:defRPr/>
            </a:pP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lvl="0" defTabSz="360000">
              <a:defRPr/>
            </a:pPr>
            <a:r>
              <a:rPr lang="de-DE" sz="2400" dirty="0">
                <a:solidFill>
                  <a:prstClr val="black"/>
                </a:solidFill>
                <a:latin typeface="Arial" panose="020B0604020202020204" pitchFamily="34" charset="0"/>
                <a:cs typeface="Arial" panose="020B0604020202020204" pitchFamily="34" charset="0"/>
              </a:rPr>
              <a:t>→ § 86 I VwGO: 	Untersuchungs- / 	</a:t>
            </a:r>
            <a:r>
              <a:rPr lang="de-DE" sz="2400" dirty="0" err="1">
                <a:solidFill>
                  <a:prstClr val="black"/>
                </a:solidFill>
                <a:latin typeface="Arial" panose="020B0604020202020204" pitchFamily="34" charset="0"/>
                <a:cs typeface="Arial" panose="020B0604020202020204" pitchFamily="34" charset="0"/>
              </a:rPr>
              <a:t>Amtsermittlungsgrds</a:t>
            </a:r>
            <a:r>
              <a:rPr lang="de-DE" sz="2400" dirty="0">
                <a:solidFill>
                  <a:prstClr val="black"/>
                </a:solidFill>
                <a:latin typeface="Arial" panose="020B0604020202020204" pitchFamily="34" charset="0"/>
                <a:cs typeface="Arial" panose="020B0604020202020204" pitchFamily="34" charset="0"/>
              </a:rPr>
              <a:t>.</a:t>
            </a:r>
          </a:p>
          <a:p>
            <a:pPr marL="0" marR="0" lvl="0" indent="0" algn="l" defTabSz="360000" rtl="0" eaLnBrk="1" fontAlgn="auto" latinLnBrk="0" hangingPunct="1">
              <a:spcBef>
                <a:spcPts val="0"/>
              </a:spcBef>
              <a:spcAft>
                <a:spcPts val="0"/>
              </a:spcAft>
              <a:buClrTx/>
              <a:buSzTx/>
              <a:buFontTx/>
              <a:buNone/>
              <a:tabLst/>
              <a:defRPr/>
            </a:pP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spcBef>
                <a:spcPts val="0"/>
              </a:spcBef>
              <a:spcAft>
                <a:spcPts val="0"/>
              </a:spcAft>
              <a:buClrTx/>
              <a:buSzTx/>
              <a:buFontTx/>
              <a:buNone/>
              <a:tabLst/>
              <a:defRPr/>
            </a:pP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spcBef>
                <a:spcPts val="0"/>
              </a:spcBef>
              <a:spcAft>
                <a:spcPts val="0"/>
              </a:spcAft>
              <a:buClrTx/>
              <a:buSzTx/>
              <a:buFontTx/>
              <a:buNone/>
              <a:tabLst/>
              <a:defRPr/>
            </a:pP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Antrag fehlt immer 	</a:t>
            </a:r>
            <a:r>
              <a:rPr lang="de-DE" sz="2400" dirty="0">
                <a:solidFill>
                  <a:prstClr val="black"/>
                </a:solidFill>
                <a:latin typeface="Arial" panose="020B0604020202020204" pitchFamily="34" charset="0"/>
                <a:cs typeface="Arial" panose="020B0604020202020204" pitchFamily="34" charset="0"/>
              </a:rPr>
              <a:t> </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noch</a:t>
            </a:r>
          </a:p>
        </p:txBody>
      </p:sp>
      <p:sp>
        <p:nvSpPr>
          <p:cNvPr id="16" name="Textfeld 15">
            <a:extLst>
              <a:ext uri="{FF2B5EF4-FFF2-40B4-BE49-F238E27FC236}">
                <a16:creationId xmlns:a16="http://schemas.microsoft.com/office/drawing/2014/main" id="{A9B5DFDE-85C4-4B3D-BECE-53D22681198B}"/>
              </a:ext>
            </a:extLst>
          </p:cNvPr>
          <p:cNvSpPr txBox="1"/>
          <p:nvPr/>
        </p:nvSpPr>
        <p:spPr>
          <a:xfrm>
            <a:off x="9754450" y="1474232"/>
            <a:ext cx="2333957" cy="3790225"/>
          </a:xfrm>
          <a:prstGeom prst="rect">
            <a:avLst/>
          </a:prstGeom>
          <a:noFill/>
        </p:spPr>
        <p:txBody>
          <a:bodyPr wrap="square" lIns="0" tIns="0" rIns="0" bIns="0" rtlCol="0">
            <a:noAutofit/>
          </a:bodyPr>
          <a:lstStyle/>
          <a:p>
            <a:pPr marL="0" marR="0" lvl="0" indent="0" algn="ctr" defTabSz="360000" rtl="0" eaLnBrk="1" fontAlgn="auto" latinLnBrk="0" hangingPunct="1">
              <a:spcBef>
                <a:spcPts val="0"/>
              </a:spcBef>
              <a:spcAft>
                <a:spcPts val="0"/>
              </a:spcAft>
              <a:buClrTx/>
              <a:buSzTx/>
              <a:buFontTx/>
              <a:buNone/>
              <a:tabLst/>
              <a:defRPr/>
            </a:pP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Rechtsfolge</a:t>
            </a:r>
          </a:p>
          <a:p>
            <a:pPr marL="0" marR="0" lvl="0" indent="0" algn="l" defTabSz="360000" rtl="0" eaLnBrk="1" fontAlgn="auto" latinLnBrk="0" hangingPunct="1">
              <a:spcBef>
                <a:spcPts val="0"/>
              </a:spcBef>
              <a:spcAft>
                <a:spcPts val="0"/>
              </a:spcAft>
              <a:buClrTx/>
              <a:buSzTx/>
              <a:buFontTx/>
              <a:buNone/>
              <a:tabLst/>
              <a:defRPr/>
            </a:pP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spcBef>
                <a:spcPts val="0"/>
              </a:spcBef>
              <a:spcAft>
                <a:spcPts val="0"/>
              </a:spcAft>
              <a:buClrTx/>
              <a:buSzTx/>
              <a:buFontTx/>
              <a:buNone/>
              <a:tabLst/>
              <a:defRPr/>
            </a:pPr>
            <a:endParaRPr lang="de-DE" sz="800" dirty="0">
              <a:solidFill>
                <a:prstClr val="black"/>
              </a:solidFill>
              <a:latin typeface="Arial" panose="020B0604020202020204" pitchFamily="34" charset="0"/>
              <a:cs typeface="Arial" panose="020B0604020202020204" pitchFamily="34" charset="0"/>
            </a:endParaRPr>
          </a:p>
          <a:p>
            <a:pPr marL="0" marR="0" lvl="0" indent="0" algn="l" defTabSz="360000" rtl="0" eaLnBrk="1" fontAlgn="auto" latinLnBrk="0" hangingPunct="1">
              <a:spcBef>
                <a:spcPts val="0"/>
              </a:spcBef>
              <a:spcAft>
                <a:spcPts val="0"/>
              </a:spcAft>
              <a:buClrTx/>
              <a:buSzTx/>
              <a:buFontTx/>
              <a:buNone/>
              <a:tabLst/>
              <a:defRPr/>
            </a:pP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360000" rtl="0" eaLnBrk="1" fontAlgn="auto" latinLnBrk="0" hangingPunct="1">
              <a:spcBef>
                <a:spcPts val="0"/>
              </a:spcBef>
              <a:spcAft>
                <a:spcPts val="0"/>
              </a:spcAft>
              <a:buClrTx/>
              <a:buSzTx/>
              <a:buFontTx/>
              <a:buNone/>
              <a:tabLst/>
              <a:defRPr/>
            </a:pP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Ergänzen von Ermessen</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lvl="0" defTabSz="360000"/>
            <a:endParaRPr lang="de-DE" sz="800" dirty="0">
              <a:solidFill>
                <a:prstClr val="black"/>
              </a:solidFill>
              <a:latin typeface="Arial" panose="020B0604020202020204" pitchFamily="34" charset="0"/>
              <a:cs typeface="Arial" panose="020B0604020202020204" pitchFamily="34" charset="0"/>
            </a:endParaRPr>
          </a:p>
          <a:p>
            <a:pPr lvl="0" defTabSz="360000"/>
            <a:r>
              <a:rPr lang="de-DE" sz="2400" dirty="0">
                <a:solidFill>
                  <a:prstClr val="black"/>
                </a:solidFill>
                <a:latin typeface="Arial" panose="020B0604020202020204" pitchFamily="34" charset="0"/>
                <a:cs typeface="Arial" panose="020B0604020202020204" pitchFamily="34" charset="0"/>
              </a:rPr>
              <a:t>→ § 114 S. 2</a:t>
            </a:r>
          </a:p>
          <a:p>
            <a:pPr lvl="0" defTabSz="360000"/>
            <a:r>
              <a:rPr lang="de-DE" sz="2400" dirty="0">
                <a:solidFill>
                  <a:prstClr val="black"/>
                </a:solidFill>
                <a:latin typeface="Arial" panose="020B0604020202020204" pitchFamily="34" charset="0"/>
                <a:cs typeface="Arial" panose="020B0604020202020204" pitchFamily="34" charset="0"/>
              </a:rPr>
              <a:t>	VwGO</a:t>
            </a:r>
          </a:p>
          <a:p>
            <a:pPr marL="0" marR="0" lvl="0" indent="0" algn="l" defTabSz="360000" rtl="0" eaLnBrk="1" fontAlgn="auto" latinLnBrk="0" hangingPunct="1">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spcBef>
                <a:spcPts val="0"/>
              </a:spcBef>
              <a:spcAft>
                <a:spcPts val="0"/>
              </a:spcAft>
              <a:buClrTx/>
              <a:buSzTx/>
              <a:buFontTx/>
              <a:buNone/>
              <a:tabLst/>
              <a:defRPr/>
            </a:pP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spcBef>
                <a:spcPts val="0"/>
              </a:spcBef>
              <a:spcAft>
                <a:spcPts val="0"/>
              </a:spcAft>
              <a:buClrTx/>
              <a:buSzTx/>
              <a:buFontTx/>
              <a:buNone/>
              <a:tabLst/>
              <a:defRPr/>
            </a:pP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spcBef>
                <a:spcPts val="0"/>
              </a:spcBef>
              <a:spcAft>
                <a:spcPts val="0"/>
              </a:spcAft>
              <a:buClrTx/>
              <a:buSzTx/>
              <a:buFontTx/>
              <a:buNone/>
              <a:tabLst/>
              <a:defRPr/>
            </a:pP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Antrag = TB</a:t>
            </a: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 Rechtsfolge</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17" name="Gerade Verbindung mit Pfeil 16">
            <a:extLst>
              <a:ext uri="{FF2B5EF4-FFF2-40B4-BE49-F238E27FC236}">
                <a16:creationId xmlns:a16="http://schemas.microsoft.com/office/drawing/2014/main" id="{02364CA3-8364-4C72-BDC1-BD2DA0FA179C}"/>
              </a:ext>
            </a:extLst>
          </p:cNvPr>
          <p:cNvCxnSpPr>
            <a:cxnSpLocks/>
          </p:cNvCxnSpPr>
          <p:nvPr/>
        </p:nvCxnSpPr>
        <p:spPr>
          <a:xfrm>
            <a:off x="6083681" y="1172696"/>
            <a:ext cx="1980000" cy="18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Gerade Verbindung mit Pfeil 13">
            <a:extLst>
              <a:ext uri="{FF2B5EF4-FFF2-40B4-BE49-F238E27FC236}">
                <a16:creationId xmlns:a16="http://schemas.microsoft.com/office/drawing/2014/main" id="{86E81560-2CA5-4F1D-8D94-54963DC45A3B}"/>
              </a:ext>
            </a:extLst>
          </p:cNvPr>
          <p:cNvCxnSpPr>
            <a:cxnSpLocks/>
          </p:cNvCxnSpPr>
          <p:nvPr/>
        </p:nvCxnSpPr>
        <p:spPr>
          <a:xfrm>
            <a:off x="5051252" y="1944686"/>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Gerade Verbindung mit Pfeil 17">
            <a:extLst>
              <a:ext uri="{FF2B5EF4-FFF2-40B4-BE49-F238E27FC236}">
                <a16:creationId xmlns:a16="http://schemas.microsoft.com/office/drawing/2014/main" id="{66657110-F7F5-4BD9-A89C-DE2656EE22FF}"/>
              </a:ext>
            </a:extLst>
          </p:cNvPr>
          <p:cNvCxnSpPr>
            <a:cxnSpLocks/>
          </p:cNvCxnSpPr>
          <p:nvPr/>
        </p:nvCxnSpPr>
        <p:spPr>
          <a:xfrm>
            <a:off x="8031006" y="1944686"/>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Gerade Verbindung mit Pfeil 19">
            <a:extLst>
              <a:ext uri="{FF2B5EF4-FFF2-40B4-BE49-F238E27FC236}">
                <a16:creationId xmlns:a16="http://schemas.microsoft.com/office/drawing/2014/main" id="{C34515A8-E346-4209-9044-7548F7A6E05A}"/>
              </a:ext>
            </a:extLst>
          </p:cNvPr>
          <p:cNvCxnSpPr>
            <a:cxnSpLocks/>
          </p:cNvCxnSpPr>
          <p:nvPr/>
        </p:nvCxnSpPr>
        <p:spPr>
          <a:xfrm>
            <a:off x="10931374" y="1947120"/>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Gerade Verbindung mit Pfeil 23">
            <a:extLst>
              <a:ext uri="{FF2B5EF4-FFF2-40B4-BE49-F238E27FC236}">
                <a16:creationId xmlns:a16="http://schemas.microsoft.com/office/drawing/2014/main" id="{A14A78C1-C9D5-4CF6-938D-DED7E4A87984}"/>
              </a:ext>
            </a:extLst>
          </p:cNvPr>
          <p:cNvCxnSpPr>
            <a:cxnSpLocks/>
          </p:cNvCxnSpPr>
          <p:nvPr/>
        </p:nvCxnSpPr>
        <p:spPr>
          <a:xfrm>
            <a:off x="10921428" y="4211559"/>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Gerade Verbindung mit Pfeil 25">
            <a:extLst>
              <a:ext uri="{FF2B5EF4-FFF2-40B4-BE49-F238E27FC236}">
                <a16:creationId xmlns:a16="http://schemas.microsoft.com/office/drawing/2014/main" id="{6D8E487E-DB41-4302-A377-2BF28420BD53}"/>
              </a:ext>
            </a:extLst>
          </p:cNvPr>
          <p:cNvCxnSpPr>
            <a:cxnSpLocks/>
          </p:cNvCxnSpPr>
          <p:nvPr/>
        </p:nvCxnSpPr>
        <p:spPr>
          <a:xfrm>
            <a:off x="2071217" y="4211559"/>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Gerade Verbindung mit Pfeil 26">
            <a:extLst>
              <a:ext uri="{FF2B5EF4-FFF2-40B4-BE49-F238E27FC236}">
                <a16:creationId xmlns:a16="http://schemas.microsoft.com/office/drawing/2014/main" id="{05EF42EA-6B12-472D-9B9F-0E7FB2ECA8F2}"/>
              </a:ext>
            </a:extLst>
          </p:cNvPr>
          <p:cNvCxnSpPr>
            <a:cxnSpLocks/>
          </p:cNvCxnSpPr>
          <p:nvPr/>
        </p:nvCxnSpPr>
        <p:spPr>
          <a:xfrm>
            <a:off x="5051252" y="4211559"/>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Gerade Verbindung mit Pfeil 27">
            <a:extLst>
              <a:ext uri="{FF2B5EF4-FFF2-40B4-BE49-F238E27FC236}">
                <a16:creationId xmlns:a16="http://schemas.microsoft.com/office/drawing/2014/main" id="{48EF8701-AB76-45B3-BFC5-6456A6651042}"/>
              </a:ext>
            </a:extLst>
          </p:cNvPr>
          <p:cNvCxnSpPr>
            <a:cxnSpLocks/>
          </p:cNvCxnSpPr>
          <p:nvPr/>
        </p:nvCxnSpPr>
        <p:spPr>
          <a:xfrm>
            <a:off x="6099304" y="218272"/>
            <a:ext cx="0" cy="54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Gerade Verbindung mit Pfeil 28">
            <a:extLst>
              <a:ext uri="{FF2B5EF4-FFF2-40B4-BE49-F238E27FC236}">
                <a16:creationId xmlns:a16="http://schemas.microsoft.com/office/drawing/2014/main" id="{F0128169-E71E-401F-8807-0B110372A58B}"/>
              </a:ext>
            </a:extLst>
          </p:cNvPr>
          <p:cNvCxnSpPr>
            <a:cxnSpLocks/>
          </p:cNvCxnSpPr>
          <p:nvPr/>
        </p:nvCxnSpPr>
        <p:spPr>
          <a:xfrm>
            <a:off x="2088598" y="1944686"/>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Gerade Verbindung mit Pfeil 29">
            <a:extLst>
              <a:ext uri="{FF2B5EF4-FFF2-40B4-BE49-F238E27FC236}">
                <a16:creationId xmlns:a16="http://schemas.microsoft.com/office/drawing/2014/main" id="{6731D85B-0A4F-454B-A5C0-57407F5ABC4E}"/>
              </a:ext>
            </a:extLst>
          </p:cNvPr>
          <p:cNvCxnSpPr>
            <a:cxnSpLocks/>
          </p:cNvCxnSpPr>
          <p:nvPr/>
        </p:nvCxnSpPr>
        <p:spPr>
          <a:xfrm>
            <a:off x="8023166" y="4211559"/>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Gerade Verbindung mit Pfeil 38">
            <a:extLst>
              <a:ext uri="{FF2B5EF4-FFF2-40B4-BE49-F238E27FC236}">
                <a16:creationId xmlns:a16="http://schemas.microsoft.com/office/drawing/2014/main" id="{024F2139-2AF9-4996-A73D-04D825F313B4}"/>
              </a:ext>
            </a:extLst>
          </p:cNvPr>
          <p:cNvCxnSpPr>
            <a:cxnSpLocks/>
          </p:cNvCxnSpPr>
          <p:nvPr/>
        </p:nvCxnSpPr>
        <p:spPr>
          <a:xfrm>
            <a:off x="2071217" y="5190288"/>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Gerade Verbindung mit Pfeil 40">
            <a:extLst>
              <a:ext uri="{FF2B5EF4-FFF2-40B4-BE49-F238E27FC236}">
                <a16:creationId xmlns:a16="http://schemas.microsoft.com/office/drawing/2014/main" id="{5916266C-EAB7-44CB-901E-8386B502C31F}"/>
              </a:ext>
            </a:extLst>
          </p:cNvPr>
          <p:cNvCxnSpPr>
            <a:cxnSpLocks/>
          </p:cNvCxnSpPr>
          <p:nvPr/>
        </p:nvCxnSpPr>
        <p:spPr>
          <a:xfrm>
            <a:off x="6096483" y="6531895"/>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Gerade Verbindung mit Pfeil 41">
            <a:extLst>
              <a:ext uri="{FF2B5EF4-FFF2-40B4-BE49-F238E27FC236}">
                <a16:creationId xmlns:a16="http://schemas.microsoft.com/office/drawing/2014/main" id="{008488F5-E540-418C-9410-0194DE191032}"/>
              </a:ext>
            </a:extLst>
          </p:cNvPr>
          <p:cNvCxnSpPr>
            <a:cxnSpLocks/>
          </p:cNvCxnSpPr>
          <p:nvPr/>
        </p:nvCxnSpPr>
        <p:spPr>
          <a:xfrm>
            <a:off x="5568320" y="6531895"/>
            <a:ext cx="540000" cy="0"/>
          </a:xfrm>
          <a:prstGeom prst="straightConnector1">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5" name="Grafik 4">
            <a:extLst>
              <a:ext uri="{FF2B5EF4-FFF2-40B4-BE49-F238E27FC236}">
                <a16:creationId xmlns:a16="http://schemas.microsoft.com/office/drawing/2014/main" id="{42F77EF4-2B98-4B33-EB0C-C4EA3241D1C8}"/>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10135239" y="1"/>
            <a:ext cx="2056759" cy="1046284"/>
          </a:xfrm>
          <a:prstGeom prst="rect">
            <a:avLst/>
          </a:prstGeom>
        </p:spPr>
      </p:pic>
      <p:sp>
        <p:nvSpPr>
          <p:cNvPr id="11" name="Rechteck 10">
            <a:extLst>
              <a:ext uri="{FF2B5EF4-FFF2-40B4-BE49-F238E27FC236}">
                <a16:creationId xmlns:a16="http://schemas.microsoft.com/office/drawing/2014/main" id="{3931F351-8DBA-3CB9-2CD2-E570D95177BB}"/>
              </a:ext>
            </a:extLst>
          </p:cNvPr>
          <p:cNvSpPr/>
          <p:nvPr/>
        </p:nvSpPr>
        <p:spPr>
          <a:xfrm>
            <a:off x="0" y="102357"/>
            <a:ext cx="2380034" cy="65591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Verwaltungsrecht AT</a:t>
            </a:r>
          </a:p>
          <a:p>
            <a:pPr algn="ctr"/>
            <a:r>
              <a:rPr lang="de-DE" dirty="0"/>
              <a:t>Fall 24</a:t>
            </a:r>
          </a:p>
        </p:txBody>
      </p:sp>
    </p:spTree>
    <p:extLst>
      <p:ext uri="{BB962C8B-B14F-4D97-AF65-F5344CB8AC3E}">
        <p14:creationId xmlns:p14="http://schemas.microsoft.com/office/powerpoint/2010/main" val="43647861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1000"/>
                                        <p:tgtEl>
                                          <p:spTgt spid="8">
                                            <p:txEl>
                                              <p:pRg st="0" end="0"/>
                                            </p:txEl>
                                          </p:spTgt>
                                        </p:tgtEl>
                                      </p:cBhvr>
                                    </p:animEffect>
                                    <p:anim calcmode="lin" valueType="num">
                                      <p:cBhvr>
                                        <p:cTn id="13"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8">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2">
                                            <p:txEl>
                                              <p:pRg st="0" end="0"/>
                                            </p:txEl>
                                          </p:spTgt>
                                        </p:tgtEl>
                                        <p:attrNameLst>
                                          <p:attrName>style.visibility</p:attrName>
                                        </p:attrNameLst>
                                      </p:cBhvr>
                                      <p:to>
                                        <p:strVal val="visible"/>
                                      </p:to>
                                    </p:set>
                                    <p:animEffect transition="in" filter="fade">
                                      <p:cBhvr>
                                        <p:cTn id="22" dur="1000"/>
                                        <p:tgtEl>
                                          <p:spTgt spid="12">
                                            <p:txEl>
                                              <p:pRg st="0" end="0"/>
                                            </p:txEl>
                                          </p:spTgt>
                                        </p:tgtEl>
                                      </p:cBhvr>
                                    </p:animEffect>
                                    <p:anim calcmode="lin" valueType="num">
                                      <p:cBhvr>
                                        <p:cTn id="23"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24" dur="1000" fill="hold"/>
                                        <p:tgtEl>
                                          <p:spTgt spid="12">
                                            <p:txEl>
                                              <p:pRg st="0" end="0"/>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1000"/>
                                        <p:tgtEl>
                                          <p:spTgt spid="17"/>
                                        </p:tgtEl>
                                      </p:cBhvr>
                                    </p:animEffect>
                                    <p:anim calcmode="lin" valueType="num">
                                      <p:cBhvr>
                                        <p:cTn id="28" dur="1000" fill="hold"/>
                                        <p:tgtEl>
                                          <p:spTgt spid="17"/>
                                        </p:tgtEl>
                                        <p:attrNameLst>
                                          <p:attrName>ppt_x</p:attrName>
                                        </p:attrNameLst>
                                      </p:cBhvr>
                                      <p:tavLst>
                                        <p:tav tm="0">
                                          <p:val>
                                            <p:strVal val="#ppt_x"/>
                                          </p:val>
                                        </p:tav>
                                        <p:tav tm="100000">
                                          <p:val>
                                            <p:strVal val="#ppt_x"/>
                                          </p:val>
                                        </p:tav>
                                      </p:tavLst>
                                    </p:anim>
                                    <p:anim calcmode="lin" valueType="num">
                                      <p:cBhvr>
                                        <p:cTn id="29" dur="1000" fill="hold"/>
                                        <p:tgtEl>
                                          <p:spTgt spid="17"/>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3">
                                            <p:txEl>
                                              <p:pRg st="0" end="0"/>
                                            </p:txEl>
                                          </p:spTgt>
                                        </p:tgtEl>
                                        <p:attrNameLst>
                                          <p:attrName>style.visibility</p:attrName>
                                        </p:attrNameLst>
                                      </p:cBhvr>
                                      <p:to>
                                        <p:strVal val="visible"/>
                                      </p:to>
                                    </p:set>
                                    <p:animEffect transition="in" filter="fade">
                                      <p:cBhvr>
                                        <p:cTn id="32" dur="1000"/>
                                        <p:tgtEl>
                                          <p:spTgt spid="13">
                                            <p:txEl>
                                              <p:pRg st="0" end="0"/>
                                            </p:txEl>
                                          </p:spTgt>
                                        </p:tgtEl>
                                      </p:cBhvr>
                                    </p:animEffect>
                                    <p:anim calcmode="lin" valueType="num">
                                      <p:cBhvr>
                                        <p:cTn id="33"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34" dur="1000" fill="hold"/>
                                        <p:tgtEl>
                                          <p:spTgt spid="13">
                                            <p:txEl>
                                              <p:pRg st="0" end="0"/>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6">
                                            <p:txEl>
                                              <p:pRg st="0" end="0"/>
                                            </p:txEl>
                                          </p:spTgt>
                                        </p:tgtEl>
                                        <p:attrNameLst>
                                          <p:attrName>style.visibility</p:attrName>
                                        </p:attrNameLst>
                                      </p:cBhvr>
                                      <p:to>
                                        <p:strVal val="visible"/>
                                      </p:to>
                                    </p:set>
                                    <p:animEffect transition="in" filter="fade">
                                      <p:cBhvr>
                                        <p:cTn id="42" dur="1000"/>
                                        <p:tgtEl>
                                          <p:spTgt spid="16">
                                            <p:txEl>
                                              <p:pRg st="0" end="0"/>
                                            </p:txEl>
                                          </p:spTgt>
                                        </p:tgtEl>
                                      </p:cBhvr>
                                    </p:animEffect>
                                    <p:anim calcmode="lin" valueType="num">
                                      <p:cBhvr>
                                        <p:cTn id="43" dur="10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44" dur="1000" fill="hold"/>
                                        <p:tgtEl>
                                          <p:spTgt spid="1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1000"/>
                                        <p:tgtEl>
                                          <p:spTgt spid="20"/>
                                        </p:tgtEl>
                                      </p:cBhvr>
                                    </p:animEffect>
                                    <p:anim calcmode="lin" valueType="num">
                                      <p:cBhvr>
                                        <p:cTn id="50" dur="1000" fill="hold"/>
                                        <p:tgtEl>
                                          <p:spTgt spid="20"/>
                                        </p:tgtEl>
                                        <p:attrNameLst>
                                          <p:attrName>ppt_x</p:attrName>
                                        </p:attrNameLst>
                                      </p:cBhvr>
                                      <p:tavLst>
                                        <p:tav tm="0">
                                          <p:val>
                                            <p:strVal val="#ppt_x"/>
                                          </p:val>
                                        </p:tav>
                                        <p:tav tm="100000">
                                          <p:val>
                                            <p:strVal val="#ppt_x"/>
                                          </p:val>
                                        </p:tav>
                                      </p:tavLst>
                                    </p:anim>
                                    <p:anim calcmode="lin" valueType="num">
                                      <p:cBhvr>
                                        <p:cTn id="51" dur="1000" fill="hold"/>
                                        <p:tgtEl>
                                          <p:spTgt spid="20"/>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16">
                                            <p:txEl>
                                              <p:pRg st="4" end="4"/>
                                            </p:txEl>
                                          </p:spTgt>
                                        </p:tgtEl>
                                        <p:attrNameLst>
                                          <p:attrName>style.visibility</p:attrName>
                                        </p:attrNameLst>
                                      </p:cBhvr>
                                      <p:to>
                                        <p:strVal val="visible"/>
                                      </p:to>
                                    </p:set>
                                    <p:animEffect transition="in" filter="fade">
                                      <p:cBhvr>
                                        <p:cTn id="54" dur="1000"/>
                                        <p:tgtEl>
                                          <p:spTgt spid="16">
                                            <p:txEl>
                                              <p:pRg st="4" end="4"/>
                                            </p:txEl>
                                          </p:spTgt>
                                        </p:tgtEl>
                                      </p:cBhvr>
                                    </p:animEffect>
                                    <p:anim calcmode="lin" valueType="num">
                                      <p:cBhvr>
                                        <p:cTn id="55" dur="1000" fill="hold"/>
                                        <p:tgtEl>
                                          <p:spTgt spid="16">
                                            <p:txEl>
                                              <p:pRg st="4" end="4"/>
                                            </p:txEl>
                                          </p:spTgt>
                                        </p:tgtEl>
                                        <p:attrNameLst>
                                          <p:attrName>ppt_x</p:attrName>
                                        </p:attrNameLst>
                                      </p:cBhvr>
                                      <p:tavLst>
                                        <p:tav tm="0">
                                          <p:val>
                                            <p:strVal val="#ppt_x"/>
                                          </p:val>
                                        </p:tav>
                                        <p:tav tm="100000">
                                          <p:val>
                                            <p:strVal val="#ppt_x"/>
                                          </p:val>
                                        </p:tav>
                                      </p:tavLst>
                                    </p:anim>
                                    <p:anim calcmode="lin" valueType="num">
                                      <p:cBhvr>
                                        <p:cTn id="56" dur="1000" fill="hold"/>
                                        <p:tgtEl>
                                          <p:spTgt spid="16">
                                            <p:txEl>
                                              <p:pRg st="4" end="4"/>
                                            </p:txEl>
                                          </p:spTgt>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16">
                                            <p:txEl>
                                              <p:pRg st="6" end="6"/>
                                            </p:txEl>
                                          </p:spTgt>
                                        </p:tgtEl>
                                        <p:attrNameLst>
                                          <p:attrName>style.visibility</p:attrName>
                                        </p:attrNameLst>
                                      </p:cBhvr>
                                      <p:to>
                                        <p:strVal val="visible"/>
                                      </p:to>
                                    </p:set>
                                    <p:animEffect transition="in" filter="fade">
                                      <p:cBhvr>
                                        <p:cTn id="59" dur="1000"/>
                                        <p:tgtEl>
                                          <p:spTgt spid="16">
                                            <p:txEl>
                                              <p:pRg st="6" end="6"/>
                                            </p:txEl>
                                          </p:spTgt>
                                        </p:tgtEl>
                                      </p:cBhvr>
                                    </p:animEffect>
                                    <p:anim calcmode="lin" valueType="num">
                                      <p:cBhvr>
                                        <p:cTn id="60" dur="1000" fill="hold"/>
                                        <p:tgtEl>
                                          <p:spTgt spid="16">
                                            <p:txEl>
                                              <p:pRg st="6" end="6"/>
                                            </p:txEl>
                                          </p:spTgt>
                                        </p:tgtEl>
                                        <p:attrNameLst>
                                          <p:attrName>ppt_x</p:attrName>
                                        </p:attrNameLst>
                                      </p:cBhvr>
                                      <p:tavLst>
                                        <p:tav tm="0">
                                          <p:val>
                                            <p:strVal val="#ppt_x"/>
                                          </p:val>
                                        </p:tav>
                                        <p:tav tm="100000">
                                          <p:val>
                                            <p:strVal val="#ppt_x"/>
                                          </p:val>
                                        </p:tav>
                                      </p:tavLst>
                                    </p:anim>
                                    <p:anim calcmode="lin" valueType="num">
                                      <p:cBhvr>
                                        <p:cTn id="61" dur="1000" fill="hold"/>
                                        <p:tgtEl>
                                          <p:spTgt spid="16">
                                            <p:txEl>
                                              <p:pRg st="6" end="6"/>
                                            </p:txEl>
                                          </p:spTgt>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16">
                                            <p:txEl>
                                              <p:pRg st="7" end="7"/>
                                            </p:txEl>
                                          </p:spTgt>
                                        </p:tgtEl>
                                        <p:attrNameLst>
                                          <p:attrName>style.visibility</p:attrName>
                                        </p:attrNameLst>
                                      </p:cBhvr>
                                      <p:to>
                                        <p:strVal val="visible"/>
                                      </p:to>
                                    </p:set>
                                    <p:animEffect transition="in" filter="fade">
                                      <p:cBhvr>
                                        <p:cTn id="64" dur="1000"/>
                                        <p:tgtEl>
                                          <p:spTgt spid="16">
                                            <p:txEl>
                                              <p:pRg st="7" end="7"/>
                                            </p:txEl>
                                          </p:spTgt>
                                        </p:tgtEl>
                                      </p:cBhvr>
                                    </p:animEffect>
                                    <p:anim calcmode="lin" valueType="num">
                                      <p:cBhvr>
                                        <p:cTn id="65" dur="1000" fill="hold"/>
                                        <p:tgtEl>
                                          <p:spTgt spid="16">
                                            <p:txEl>
                                              <p:pRg st="7" end="7"/>
                                            </p:txEl>
                                          </p:spTgt>
                                        </p:tgtEl>
                                        <p:attrNameLst>
                                          <p:attrName>ppt_x</p:attrName>
                                        </p:attrNameLst>
                                      </p:cBhvr>
                                      <p:tavLst>
                                        <p:tav tm="0">
                                          <p:val>
                                            <p:strVal val="#ppt_x"/>
                                          </p:val>
                                        </p:tav>
                                        <p:tav tm="100000">
                                          <p:val>
                                            <p:strVal val="#ppt_x"/>
                                          </p:val>
                                        </p:tav>
                                      </p:tavLst>
                                    </p:anim>
                                    <p:anim calcmode="lin" valueType="num">
                                      <p:cBhvr>
                                        <p:cTn id="66" dur="1000" fill="hold"/>
                                        <p:tgtEl>
                                          <p:spTgt spid="1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nodeType="click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fade">
                                      <p:cBhvr>
                                        <p:cTn id="71" dur="1000"/>
                                        <p:tgtEl>
                                          <p:spTgt spid="24"/>
                                        </p:tgtEl>
                                      </p:cBhvr>
                                    </p:animEffect>
                                    <p:anim calcmode="lin" valueType="num">
                                      <p:cBhvr>
                                        <p:cTn id="72" dur="1000" fill="hold"/>
                                        <p:tgtEl>
                                          <p:spTgt spid="24"/>
                                        </p:tgtEl>
                                        <p:attrNameLst>
                                          <p:attrName>ppt_x</p:attrName>
                                        </p:attrNameLst>
                                      </p:cBhvr>
                                      <p:tavLst>
                                        <p:tav tm="0">
                                          <p:val>
                                            <p:strVal val="#ppt_x"/>
                                          </p:val>
                                        </p:tav>
                                        <p:tav tm="100000">
                                          <p:val>
                                            <p:strVal val="#ppt_x"/>
                                          </p:val>
                                        </p:tav>
                                      </p:tavLst>
                                    </p:anim>
                                    <p:anim calcmode="lin" valueType="num">
                                      <p:cBhvr>
                                        <p:cTn id="73" dur="1000" fill="hold"/>
                                        <p:tgtEl>
                                          <p:spTgt spid="24"/>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0"/>
                                  </p:stCondLst>
                                  <p:childTnLst>
                                    <p:set>
                                      <p:cBhvr>
                                        <p:cTn id="75" dur="1" fill="hold">
                                          <p:stCondLst>
                                            <p:cond delay="0"/>
                                          </p:stCondLst>
                                        </p:cTn>
                                        <p:tgtEl>
                                          <p:spTgt spid="16">
                                            <p:txEl>
                                              <p:pRg st="12" end="12"/>
                                            </p:txEl>
                                          </p:spTgt>
                                        </p:tgtEl>
                                        <p:attrNameLst>
                                          <p:attrName>style.visibility</p:attrName>
                                        </p:attrNameLst>
                                      </p:cBhvr>
                                      <p:to>
                                        <p:strVal val="visible"/>
                                      </p:to>
                                    </p:set>
                                    <p:animEffect transition="in" filter="fade">
                                      <p:cBhvr>
                                        <p:cTn id="76" dur="1000"/>
                                        <p:tgtEl>
                                          <p:spTgt spid="16">
                                            <p:txEl>
                                              <p:pRg st="12" end="12"/>
                                            </p:txEl>
                                          </p:spTgt>
                                        </p:tgtEl>
                                      </p:cBhvr>
                                    </p:animEffect>
                                    <p:anim calcmode="lin" valueType="num">
                                      <p:cBhvr>
                                        <p:cTn id="77" dur="1000" fill="hold"/>
                                        <p:tgtEl>
                                          <p:spTgt spid="16">
                                            <p:txEl>
                                              <p:pRg st="12" end="12"/>
                                            </p:txEl>
                                          </p:spTgt>
                                        </p:tgtEl>
                                        <p:attrNameLst>
                                          <p:attrName>ppt_x</p:attrName>
                                        </p:attrNameLst>
                                      </p:cBhvr>
                                      <p:tavLst>
                                        <p:tav tm="0">
                                          <p:val>
                                            <p:strVal val="#ppt_x"/>
                                          </p:val>
                                        </p:tav>
                                        <p:tav tm="100000">
                                          <p:val>
                                            <p:strVal val="#ppt_x"/>
                                          </p:val>
                                        </p:tav>
                                      </p:tavLst>
                                    </p:anim>
                                    <p:anim calcmode="lin" valueType="num">
                                      <p:cBhvr>
                                        <p:cTn id="78" dur="1000" fill="hold"/>
                                        <p:tgtEl>
                                          <p:spTgt spid="16">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42" presetClass="entr" presetSubtype="0" fill="hold" nodeType="click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fade">
                                      <p:cBhvr>
                                        <p:cTn id="83" dur="1000"/>
                                        <p:tgtEl>
                                          <p:spTgt spid="18"/>
                                        </p:tgtEl>
                                      </p:cBhvr>
                                    </p:animEffect>
                                    <p:anim calcmode="lin" valueType="num">
                                      <p:cBhvr>
                                        <p:cTn id="84" dur="1000" fill="hold"/>
                                        <p:tgtEl>
                                          <p:spTgt spid="18"/>
                                        </p:tgtEl>
                                        <p:attrNameLst>
                                          <p:attrName>ppt_x</p:attrName>
                                        </p:attrNameLst>
                                      </p:cBhvr>
                                      <p:tavLst>
                                        <p:tav tm="0">
                                          <p:val>
                                            <p:strVal val="#ppt_x"/>
                                          </p:val>
                                        </p:tav>
                                        <p:tav tm="100000">
                                          <p:val>
                                            <p:strVal val="#ppt_x"/>
                                          </p:val>
                                        </p:tav>
                                      </p:tavLst>
                                    </p:anim>
                                    <p:anim calcmode="lin" valueType="num">
                                      <p:cBhvr>
                                        <p:cTn id="85" dur="1000" fill="hold"/>
                                        <p:tgtEl>
                                          <p:spTgt spid="18"/>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0"/>
                                  </p:stCondLst>
                                  <p:childTnLst>
                                    <p:set>
                                      <p:cBhvr>
                                        <p:cTn id="87" dur="1" fill="hold">
                                          <p:stCondLst>
                                            <p:cond delay="0"/>
                                          </p:stCondLst>
                                        </p:cTn>
                                        <p:tgtEl>
                                          <p:spTgt spid="13">
                                            <p:txEl>
                                              <p:pRg st="4" end="4"/>
                                            </p:txEl>
                                          </p:spTgt>
                                        </p:tgtEl>
                                        <p:attrNameLst>
                                          <p:attrName>style.visibility</p:attrName>
                                        </p:attrNameLst>
                                      </p:cBhvr>
                                      <p:to>
                                        <p:strVal val="visible"/>
                                      </p:to>
                                    </p:set>
                                    <p:animEffect transition="in" filter="fade">
                                      <p:cBhvr>
                                        <p:cTn id="88" dur="1000"/>
                                        <p:tgtEl>
                                          <p:spTgt spid="13">
                                            <p:txEl>
                                              <p:pRg st="4" end="4"/>
                                            </p:txEl>
                                          </p:spTgt>
                                        </p:tgtEl>
                                      </p:cBhvr>
                                    </p:animEffect>
                                    <p:anim calcmode="lin" valueType="num">
                                      <p:cBhvr>
                                        <p:cTn id="89" dur="1000" fill="hold"/>
                                        <p:tgtEl>
                                          <p:spTgt spid="13">
                                            <p:txEl>
                                              <p:pRg st="4" end="4"/>
                                            </p:txEl>
                                          </p:spTgt>
                                        </p:tgtEl>
                                        <p:attrNameLst>
                                          <p:attrName>ppt_x</p:attrName>
                                        </p:attrNameLst>
                                      </p:cBhvr>
                                      <p:tavLst>
                                        <p:tav tm="0">
                                          <p:val>
                                            <p:strVal val="#ppt_x"/>
                                          </p:val>
                                        </p:tav>
                                        <p:tav tm="100000">
                                          <p:val>
                                            <p:strVal val="#ppt_x"/>
                                          </p:val>
                                        </p:tav>
                                      </p:tavLst>
                                    </p:anim>
                                    <p:anim calcmode="lin" valueType="num">
                                      <p:cBhvr>
                                        <p:cTn id="90" dur="1000" fill="hold"/>
                                        <p:tgtEl>
                                          <p:spTgt spid="13">
                                            <p:txEl>
                                              <p:pRg st="4" end="4"/>
                                            </p:txEl>
                                          </p:spTgt>
                                        </p:tgtEl>
                                        <p:attrNameLst>
                                          <p:attrName>ppt_y</p:attrName>
                                        </p:attrNameLst>
                                      </p:cBhvr>
                                      <p:tavLst>
                                        <p:tav tm="0">
                                          <p:val>
                                            <p:strVal val="#ppt_y+.1"/>
                                          </p:val>
                                        </p:tav>
                                        <p:tav tm="100000">
                                          <p:val>
                                            <p:strVal val="#ppt_y"/>
                                          </p:val>
                                        </p:tav>
                                      </p:tavLst>
                                    </p:anim>
                                  </p:childTnLst>
                                </p:cTn>
                              </p:par>
                              <p:par>
                                <p:cTn id="91" presetID="42" presetClass="entr" presetSubtype="0" fill="hold" nodeType="withEffect">
                                  <p:stCondLst>
                                    <p:cond delay="0"/>
                                  </p:stCondLst>
                                  <p:childTnLst>
                                    <p:set>
                                      <p:cBhvr>
                                        <p:cTn id="92" dur="1" fill="hold">
                                          <p:stCondLst>
                                            <p:cond delay="0"/>
                                          </p:stCondLst>
                                        </p:cTn>
                                        <p:tgtEl>
                                          <p:spTgt spid="13">
                                            <p:txEl>
                                              <p:pRg st="6" end="6"/>
                                            </p:txEl>
                                          </p:spTgt>
                                        </p:tgtEl>
                                        <p:attrNameLst>
                                          <p:attrName>style.visibility</p:attrName>
                                        </p:attrNameLst>
                                      </p:cBhvr>
                                      <p:to>
                                        <p:strVal val="visible"/>
                                      </p:to>
                                    </p:set>
                                    <p:animEffect transition="in" filter="fade">
                                      <p:cBhvr>
                                        <p:cTn id="93" dur="1000"/>
                                        <p:tgtEl>
                                          <p:spTgt spid="13">
                                            <p:txEl>
                                              <p:pRg st="6" end="6"/>
                                            </p:txEl>
                                          </p:spTgt>
                                        </p:tgtEl>
                                      </p:cBhvr>
                                    </p:animEffect>
                                    <p:anim calcmode="lin" valueType="num">
                                      <p:cBhvr>
                                        <p:cTn id="94" dur="1000" fill="hold"/>
                                        <p:tgtEl>
                                          <p:spTgt spid="13">
                                            <p:txEl>
                                              <p:pRg st="6" end="6"/>
                                            </p:txEl>
                                          </p:spTgt>
                                        </p:tgtEl>
                                        <p:attrNameLst>
                                          <p:attrName>ppt_x</p:attrName>
                                        </p:attrNameLst>
                                      </p:cBhvr>
                                      <p:tavLst>
                                        <p:tav tm="0">
                                          <p:val>
                                            <p:strVal val="#ppt_x"/>
                                          </p:val>
                                        </p:tav>
                                        <p:tav tm="100000">
                                          <p:val>
                                            <p:strVal val="#ppt_x"/>
                                          </p:val>
                                        </p:tav>
                                      </p:tavLst>
                                    </p:anim>
                                    <p:anim calcmode="lin" valueType="num">
                                      <p:cBhvr>
                                        <p:cTn id="95" dur="1000" fill="hold"/>
                                        <p:tgtEl>
                                          <p:spTgt spid="1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42" presetClass="entr" presetSubtype="0" fill="hold" nodeType="clickEffect">
                                  <p:stCondLst>
                                    <p:cond delay="0"/>
                                  </p:stCondLst>
                                  <p:childTnLst>
                                    <p:set>
                                      <p:cBhvr>
                                        <p:cTn id="99" dur="1" fill="hold">
                                          <p:stCondLst>
                                            <p:cond delay="0"/>
                                          </p:stCondLst>
                                        </p:cTn>
                                        <p:tgtEl>
                                          <p:spTgt spid="30"/>
                                        </p:tgtEl>
                                        <p:attrNameLst>
                                          <p:attrName>style.visibility</p:attrName>
                                        </p:attrNameLst>
                                      </p:cBhvr>
                                      <p:to>
                                        <p:strVal val="visible"/>
                                      </p:to>
                                    </p:set>
                                    <p:animEffect transition="in" filter="fade">
                                      <p:cBhvr>
                                        <p:cTn id="100" dur="1000"/>
                                        <p:tgtEl>
                                          <p:spTgt spid="30"/>
                                        </p:tgtEl>
                                      </p:cBhvr>
                                    </p:animEffect>
                                    <p:anim calcmode="lin" valueType="num">
                                      <p:cBhvr>
                                        <p:cTn id="101" dur="1000" fill="hold"/>
                                        <p:tgtEl>
                                          <p:spTgt spid="30"/>
                                        </p:tgtEl>
                                        <p:attrNameLst>
                                          <p:attrName>ppt_x</p:attrName>
                                        </p:attrNameLst>
                                      </p:cBhvr>
                                      <p:tavLst>
                                        <p:tav tm="0">
                                          <p:val>
                                            <p:strVal val="#ppt_x"/>
                                          </p:val>
                                        </p:tav>
                                        <p:tav tm="100000">
                                          <p:val>
                                            <p:strVal val="#ppt_x"/>
                                          </p:val>
                                        </p:tav>
                                      </p:tavLst>
                                    </p:anim>
                                    <p:anim calcmode="lin" valueType="num">
                                      <p:cBhvr>
                                        <p:cTn id="102" dur="1000" fill="hold"/>
                                        <p:tgtEl>
                                          <p:spTgt spid="30"/>
                                        </p:tgtEl>
                                        <p:attrNameLst>
                                          <p:attrName>ppt_y</p:attrName>
                                        </p:attrNameLst>
                                      </p:cBhvr>
                                      <p:tavLst>
                                        <p:tav tm="0">
                                          <p:val>
                                            <p:strVal val="#ppt_y+.1"/>
                                          </p:val>
                                        </p:tav>
                                        <p:tav tm="100000">
                                          <p:val>
                                            <p:strVal val="#ppt_y"/>
                                          </p:val>
                                        </p:tav>
                                      </p:tavLst>
                                    </p:anim>
                                  </p:childTnLst>
                                </p:cTn>
                              </p:par>
                              <p:par>
                                <p:cTn id="103" presetID="42" presetClass="entr" presetSubtype="0" fill="hold" nodeType="withEffect">
                                  <p:stCondLst>
                                    <p:cond delay="0"/>
                                  </p:stCondLst>
                                  <p:childTnLst>
                                    <p:set>
                                      <p:cBhvr>
                                        <p:cTn id="104" dur="1" fill="hold">
                                          <p:stCondLst>
                                            <p:cond delay="0"/>
                                          </p:stCondLst>
                                        </p:cTn>
                                        <p:tgtEl>
                                          <p:spTgt spid="13">
                                            <p:txEl>
                                              <p:pRg st="10" end="10"/>
                                            </p:txEl>
                                          </p:spTgt>
                                        </p:tgtEl>
                                        <p:attrNameLst>
                                          <p:attrName>style.visibility</p:attrName>
                                        </p:attrNameLst>
                                      </p:cBhvr>
                                      <p:to>
                                        <p:strVal val="visible"/>
                                      </p:to>
                                    </p:set>
                                    <p:animEffect transition="in" filter="fade">
                                      <p:cBhvr>
                                        <p:cTn id="105" dur="1000"/>
                                        <p:tgtEl>
                                          <p:spTgt spid="13">
                                            <p:txEl>
                                              <p:pRg st="10" end="10"/>
                                            </p:txEl>
                                          </p:spTgt>
                                        </p:tgtEl>
                                      </p:cBhvr>
                                    </p:animEffect>
                                    <p:anim calcmode="lin" valueType="num">
                                      <p:cBhvr>
                                        <p:cTn id="106" dur="1000" fill="hold"/>
                                        <p:tgtEl>
                                          <p:spTgt spid="13">
                                            <p:txEl>
                                              <p:pRg st="10" end="10"/>
                                            </p:txEl>
                                          </p:spTgt>
                                        </p:tgtEl>
                                        <p:attrNameLst>
                                          <p:attrName>ppt_x</p:attrName>
                                        </p:attrNameLst>
                                      </p:cBhvr>
                                      <p:tavLst>
                                        <p:tav tm="0">
                                          <p:val>
                                            <p:strVal val="#ppt_x"/>
                                          </p:val>
                                        </p:tav>
                                        <p:tav tm="100000">
                                          <p:val>
                                            <p:strVal val="#ppt_x"/>
                                          </p:val>
                                        </p:tav>
                                      </p:tavLst>
                                    </p:anim>
                                    <p:anim calcmode="lin" valueType="num">
                                      <p:cBhvr>
                                        <p:cTn id="107" dur="1000" fill="hold"/>
                                        <p:tgtEl>
                                          <p:spTgt spid="1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nodeType="clickEffect">
                                  <p:stCondLst>
                                    <p:cond delay="0"/>
                                  </p:stCondLst>
                                  <p:childTnLst>
                                    <p:set>
                                      <p:cBhvr>
                                        <p:cTn id="111" dur="1" fill="hold">
                                          <p:stCondLst>
                                            <p:cond delay="0"/>
                                          </p:stCondLst>
                                        </p:cTn>
                                        <p:tgtEl>
                                          <p:spTgt spid="14"/>
                                        </p:tgtEl>
                                        <p:attrNameLst>
                                          <p:attrName>style.visibility</p:attrName>
                                        </p:attrNameLst>
                                      </p:cBhvr>
                                      <p:to>
                                        <p:strVal val="visible"/>
                                      </p:to>
                                    </p:set>
                                    <p:animEffect transition="in" filter="fade">
                                      <p:cBhvr>
                                        <p:cTn id="112" dur="1000"/>
                                        <p:tgtEl>
                                          <p:spTgt spid="14"/>
                                        </p:tgtEl>
                                      </p:cBhvr>
                                    </p:animEffect>
                                    <p:anim calcmode="lin" valueType="num">
                                      <p:cBhvr>
                                        <p:cTn id="113" dur="1000" fill="hold"/>
                                        <p:tgtEl>
                                          <p:spTgt spid="14"/>
                                        </p:tgtEl>
                                        <p:attrNameLst>
                                          <p:attrName>ppt_x</p:attrName>
                                        </p:attrNameLst>
                                      </p:cBhvr>
                                      <p:tavLst>
                                        <p:tav tm="0">
                                          <p:val>
                                            <p:strVal val="#ppt_x"/>
                                          </p:val>
                                        </p:tav>
                                        <p:tav tm="100000">
                                          <p:val>
                                            <p:strVal val="#ppt_x"/>
                                          </p:val>
                                        </p:tav>
                                      </p:tavLst>
                                    </p:anim>
                                    <p:anim calcmode="lin" valueType="num">
                                      <p:cBhvr>
                                        <p:cTn id="114" dur="1000" fill="hold"/>
                                        <p:tgtEl>
                                          <p:spTgt spid="14"/>
                                        </p:tgtEl>
                                        <p:attrNameLst>
                                          <p:attrName>ppt_y</p:attrName>
                                        </p:attrNameLst>
                                      </p:cBhvr>
                                      <p:tavLst>
                                        <p:tav tm="0">
                                          <p:val>
                                            <p:strVal val="#ppt_y+.1"/>
                                          </p:val>
                                        </p:tav>
                                        <p:tav tm="100000">
                                          <p:val>
                                            <p:strVal val="#ppt_y"/>
                                          </p:val>
                                        </p:tav>
                                      </p:tavLst>
                                    </p:anim>
                                  </p:childTnLst>
                                </p:cTn>
                              </p:par>
                              <p:par>
                                <p:cTn id="115" presetID="42" presetClass="entr" presetSubtype="0" fill="hold" nodeType="withEffect">
                                  <p:stCondLst>
                                    <p:cond delay="0"/>
                                  </p:stCondLst>
                                  <p:childTnLst>
                                    <p:set>
                                      <p:cBhvr>
                                        <p:cTn id="116" dur="1" fill="hold">
                                          <p:stCondLst>
                                            <p:cond delay="0"/>
                                          </p:stCondLst>
                                        </p:cTn>
                                        <p:tgtEl>
                                          <p:spTgt spid="12">
                                            <p:txEl>
                                              <p:pRg st="4" end="4"/>
                                            </p:txEl>
                                          </p:spTgt>
                                        </p:tgtEl>
                                        <p:attrNameLst>
                                          <p:attrName>style.visibility</p:attrName>
                                        </p:attrNameLst>
                                      </p:cBhvr>
                                      <p:to>
                                        <p:strVal val="visible"/>
                                      </p:to>
                                    </p:set>
                                    <p:animEffect transition="in" filter="fade">
                                      <p:cBhvr>
                                        <p:cTn id="117" dur="1000"/>
                                        <p:tgtEl>
                                          <p:spTgt spid="12">
                                            <p:txEl>
                                              <p:pRg st="4" end="4"/>
                                            </p:txEl>
                                          </p:spTgt>
                                        </p:tgtEl>
                                      </p:cBhvr>
                                    </p:animEffect>
                                    <p:anim calcmode="lin" valueType="num">
                                      <p:cBhvr>
                                        <p:cTn id="118" dur="1000" fill="hold"/>
                                        <p:tgtEl>
                                          <p:spTgt spid="12">
                                            <p:txEl>
                                              <p:pRg st="4" end="4"/>
                                            </p:txEl>
                                          </p:spTgt>
                                        </p:tgtEl>
                                        <p:attrNameLst>
                                          <p:attrName>ppt_x</p:attrName>
                                        </p:attrNameLst>
                                      </p:cBhvr>
                                      <p:tavLst>
                                        <p:tav tm="0">
                                          <p:val>
                                            <p:strVal val="#ppt_x"/>
                                          </p:val>
                                        </p:tav>
                                        <p:tav tm="100000">
                                          <p:val>
                                            <p:strVal val="#ppt_x"/>
                                          </p:val>
                                        </p:tav>
                                      </p:tavLst>
                                    </p:anim>
                                    <p:anim calcmode="lin" valueType="num">
                                      <p:cBhvr>
                                        <p:cTn id="119" dur="1000" fill="hold"/>
                                        <p:tgtEl>
                                          <p:spTgt spid="12">
                                            <p:txEl>
                                              <p:pRg st="4" end="4"/>
                                            </p:txEl>
                                          </p:spTgt>
                                        </p:tgtEl>
                                        <p:attrNameLst>
                                          <p:attrName>ppt_y</p:attrName>
                                        </p:attrNameLst>
                                      </p:cBhvr>
                                      <p:tavLst>
                                        <p:tav tm="0">
                                          <p:val>
                                            <p:strVal val="#ppt_y+.1"/>
                                          </p:val>
                                        </p:tav>
                                        <p:tav tm="100000">
                                          <p:val>
                                            <p:strVal val="#ppt_y"/>
                                          </p:val>
                                        </p:tav>
                                      </p:tavLst>
                                    </p:anim>
                                  </p:childTnLst>
                                </p:cTn>
                              </p:par>
                              <p:par>
                                <p:cTn id="120" presetID="42" presetClass="entr" presetSubtype="0" fill="hold" nodeType="withEffect">
                                  <p:stCondLst>
                                    <p:cond delay="0"/>
                                  </p:stCondLst>
                                  <p:childTnLst>
                                    <p:set>
                                      <p:cBhvr>
                                        <p:cTn id="121" dur="1" fill="hold">
                                          <p:stCondLst>
                                            <p:cond delay="0"/>
                                          </p:stCondLst>
                                        </p:cTn>
                                        <p:tgtEl>
                                          <p:spTgt spid="12">
                                            <p:txEl>
                                              <p:pRg st="7" end="7"/>
                                            </p:txEl>
                                          </p:spTgt>
                                        </p:tgtEl>
                                        <p:attrNameLst>
                                          <p:attrName>style.visibility</p:attrName>
                                        </p:attrNameLst>
                                      </p:cBhvr>
                                      <p:to>
                                        <p:strVal val="visible"/>
                                      </p:to>
                                    </p:set>
                                    <p:animEffect transition="in" filter="fade">
                                      <p:cBhvr>
                                        <p:cTn id="122" dur="1000"/>
                                        <p:tgtEl>
                                          <p:spTgt spid="12">
                                            <p:txEl>
                                              <p:pRg st="7" end="7"/>
                                            </p:txEl>
                                          </p:spTgt>
                                        </p:tgtEl>
                                      </p:cBhvr>
                                    </p:animEffect>
                                    <p:anim calcmode="lin" valueType="num">
                                      <p:cBhvr>
                                        <p:cTn id="123" dur="1000" fill="hold"/>
                                        <p:tgtEl>
                                          <p:spTgt spid="12">
                                            <p:txEl>
                                              <p:pRg st="7" end="7"/>
                                            </p:txEl>
                                          </p:spTgt>
                                        </p:tgtEl>
                                        <p:attrNameLst>
                                          <p:attrName>ppt_x</p:attrName>
                                        </p:attrNameLst>
                                      </p:cBhvr>
                                      <p:tavLst>
                                        <p:tav tm="0">
                                          <p:val>
                                            <p:strVal val="#ppt_x"/>
                                          </p:val>
                                        </p:tav>
                                        <p:tav tm="100000">
                                          <p:val>
                                            <p:strVal val="#ppt_x"/>
                                          </p:val>
                                        </p:tav>
                                      </p:tavLst>
                                    </p:anim>
                                    <p:anim calcmode="lin" valueType="num">
                                      <p:cBhvr>
                                        <p:cTn id="124" dur="1000" fill="hold"/>
                                        <p:tgtEl>
                                          <p:spTgt spid="12">
                                            <p:txEl>
                                              <p:pRg st="7" end="7"/>
                                            </p:txEl>
                                          </p:spTgt>
                                        </p:tgtEl>
                                        <p:attrNameLst>
                                          <p:attrName>ppt_y</p:attrName>
                                        </p:attrNameLst>
                                      </p:cBhvr>
                                      <p:tavLst>
                                        <p:tav tm="0">
                                          <p:val>
                                            <p:strVal val="#ppt_y+.1"/>
                                          </p:val>
                                        </p:tav>
                                        <p:tav tm="100000">
                                          <p:val>
                                            <p:strVal val="#ppt_y"/>
                                          </p:val>
                                        </p:tav>
                                      </p:tavLst>
                                    </p:anim>
                                  </p:childTnLst>
                                </p:cTn>
                              </p:par>
                              <p:par>
                                <p:cTn id="125" presetID="42" presetClass="entr" presetSubtype="0" fill="hold" nodeType="withEffect">
                                  <p:stCondLst>
                                    <p:cond delay="0"/>
                                  </p:stCondLst>
                                  <p:childTnLst>
                                    <p:set>
                                      <p:cBhvr>
                                        <p:cTn id="126" dur="1" fill="hold">
                                          <p:stCondLst>
                                            <p:cond delay="0"/>
                                          </p:stCondLst>
                                        </p:cTn>
                                        <p:tgtEl>
                                          <p:spTgt spid="12">
                                            <p:txEl>
                                              <p:pRg st="8" end="8"/>
                                            </p:txEl>
                                          </p:spTgt>
                                        </p:tgtEl>
                                        <p:attrNameLst>
                                          <p:attrName>style.visibility</p:attrName>
                                        </p:attrNameLst>
                                      </p:cBhvr>
                                      <p:to>
                                        <p:strVal val="visible"/>
                                      </p:to>
                                    </p:set>
                                    <p:animEffect transition="in" filter="fade">
                                      <p:cBhvr>
                                        <p:cTn id="127" dur="1000"/>
                                        <p:tgtEl>
                                          <p:spTgt spid="12">
                                            <p:txEl>
                                              <p:pRg st="8" end="8"/>
                                            </p:txEl>
                                          </p:spTgt>
                                        </p:tgtEl>
                                      </p:cBhvr>
                                    </p:animEffect>
                                    <p:anim calcmode="lin" valueType="num">
                                      <p:cBhvr>
                                        <p:cTn id="128" dur="1000" fill="hold"/>
                                        <p:tgtEl>
                                          <p:spTgt spid="12">
                                            <p:txEl>
                                              <p:pRg st="8" end="8"/>
                                            </p:txEl>
                                          </p:spTgt>
                                        </p:tgtEl>
                                        <p:attrNameLst>
                                          <p:attrName>ppt_x</p:attrName>
                                        </p:attrNameLst>
                                      </p:cBhvr>
                                      <p:tavLst>
                                        <p:tav tm="0">
                                          <p:val>
                                            <p:strVal val="#ppt_x"/>
                                          </p:val>
                                        </p:tav>
                                        <p:tav tm="100000">
                                          <p:val>
                                            <p:strVal val="#ppt_x"/>
                                          </p:val>
                                        </p:tav>
                                      </p:tavLst>
                                    </p:anim>
                                    <p:anim calcmode="lin" valueType="num">
                                      <p:cBhvr>
                                        <p:cTn id="129" dur="1000" fill="hold"/>
                                        <p:tgtEl>
                                          <p:spTgt spid="12">
                                            <p:txEl>
                                              <p:pRg st="8" end="8"/>
                                            </p:txEl>
                                          </p:spTgt>
                                        </p:tgtEl>
                                        <p:attrNameLst>
                                          <p:attrName>ppt_y</p:attrName>
                                        </p:attrNameLst>
                                      </p:cBhvr>
                                      <p:tavLst>
                                        <p:tav tm="0">
                                          <p:val>
                                            <p:strVal val="#ppt_y+.1"/>
                                          </p:val>
                                        </p:tav>
                                        <p:tav tm="100000">
                                          <p:val>
                                            <p:strVal val="#ppt_y"/>
                                          </p:val>
                                        </p:tav>
                                      </p:tavLst>
                                    </p:anim>
                                  </p:childTnLst>
                                </p:cTn>
                              </p:par>
                              <p:par>
                                <p:cTn id="130" presetID="42" presetClass="entr" presetSubtype="0" fill="hold" nodeType="withEffect">
                                  <p:stCondLst>
                                    <p:cond delay="0"/>
                                  </p:stCondLst>
                                  <p:childTnLst>
                                    <p:set>
                                      <p:cBhvr>
                                        <p:cTn id="131" dur="1" fill="hold">
                                          <p:stCondLst>
                                            <p:cond delay="0"/>
                                          </p:stCondLst>
                                        </p:cTn>
                                        <p:tgtEl>
                                          <p:spTgt spid="12">
                                            <p:txEl>
                                              <p:pRg st="9" end="9"/>
                                            </p:txEl>
                                          </p:spTgt>
                                        </p:tgtEl>
                                        <p:attrNameLst>
                                          <p:attrName>style.visibility</p:attrName>
                                        </p:attrNameLst>
                                      </p:cBhvr>
                                      <p:to>
                                        <p:strVal val="visible"/>
                                      </p:to>
                                    </p:set>
                                    <p:animEffect transition="in" filter="fade">
                                      <p:cBhvr>
                                        <p:cTn id="132" dur="1000"/>
                                        <p:tgtEl>
                                          <p:spTgt spid="12">
                                            <p:txEl>
                                              <p:pRg st="9" end="9"/>
                                            </p:txEl>
                                          </p:spTgt>
                                        </p:tgtEl>
                                      </p:cBhvr>
                                    </p:animEffect>
                                    <p:anim calcmode="lin" valueType="num">
                                      <p:cBhvr>
                                        <p:cTn id="133" dur="1000" fill="hold"/>
                                        <p:tgtEl>
                                          <p:spTgt spid="12">
                                            <p:txEl>
                                              <p:pRg st="9" end="9"/>
                                            </p:txEl>
                                          </p:spTgt>
                                        </p:tgtEl>
                                        <p:attrNameLst>
                                          <p:attrName>ppt_x</p:attrName>
                                        </p:attrNameLst>
                                      </p:cBhvr>
                                      <p:tavLst>
                                        <p:tav tm="0">
                                          <p:val>
                                            <p:strVal val="#ppt_x"/>
                                          </p:val>
                                        </p:tav>
                                        <p:tav tm="100000">
                                          <p:val>
                                            <p:strVal val="#ppt_x"/>
                                          </p:val>
                                        </p:tav>
                                      </p:tavLst>
                                    </p:anim>
                                    <p:anim calcmode="lin" valueType="num">
                                      <p:cBhvr>
                                        <p:cTn id="134" dur="1000" fill="hold"/>
                                        <p:tgtEl>
                                          <p:spTgt spid="12">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42" presetClass="entr" presetSubtype="0" fill="hold" nodeType="clickEffect">
                                  <p:stCondLst>
                                    <p:cond delay="0"/>
                                  </p:stCondLst>
                                  <p:childTnLst>
                                    <p:set>
                                      <p:cBhvr>
                                        <p:cTn id="138" dur="1" fill="hold">
                                          <p:stCondLst>
                                            <p:cond delay="0"/>
                                          </p:stCondLst>
                                        </p:cTn>
                                        <p:tgtEl>
                                          <p:spTgt spid="27"/>
                                        </p:tgtEl>
                                        <p:attrNameLst>
                                          <p:attrName>style.visibility</p:attrName>
                                        </p:attrNameLst>
                                      </p:cBhvr>
                                      <p:to>
                                        <p:strVal val="visible"/>
                                      </p:to>
                                    </p:set>
                                    <p:animEffect transition="in" filter="fade">
                                      <p:cBhvr>
                                        <p:cTn id="139" dur="1000"/>
                                        <p:tgtEl>
                                          <p:spTgt spid="27"/>
                                        </p:tgtEl>
                                      </p:cBhvr>
                                    </p:animEffect>
                                    <p:anim calcmode="lin" valueType="num">
                                      <p:cBhvr>
                                        <p:cTn id="140" dur="1000" fill="hold"/>
                                        <p:tgtEl>
                                          <p:spTgt spid="27"/>
                                        </p:tgtEl>
                                        <p:attrNameLst>
                                          <p:attrName>ppt_x</p:attrName>
                                        </p:attrNameLst>
                                      </p:cBhvr>
                                      <p:tavLst>
                                        <p:tav tm="0">
                                          <p:val>
                                            <p:strVal val="#ppt_x"/>
                                          </p:val>
                                        </p:tav>
                                        <p:tav tm="100000">
                                          <p:val>
                                            <p:strVal val="#ppt_x"/>
                                          </p:val>
                                        </p:tav>
                                      </p:tavLst>
                                    </p:anim>
                                    <p:anim calcmode="lin" valueType="num">
                                      <p:cBhvr>
                                        <p:cTn id="141" dur="1000" fill="hold"/>
                                        <p:tgtEl>
                                          <p:spTgt spid="27"/>
                                        </p:tgtEl>
                                        <p:attrNameLst>
                                          <p:attrName>ppt_y</p:attrName>
                                        </p:attrNameLst>
                                      </p:cBhvr>
                                      <p:tavLst>
                                        <p:tav tm="0">
                                          <p:val>
                                            <p:strVal val="#ppt_y+.1"/>
                                          </p:val>
                                        </p:tav>
                                        <p:tav tm="100000">
                                          <p:val>
                                            <p:strVal val="#ppt_y"/>
                                          </p:val>
                                        </p:tav>
                                      </p:tavLst>
                                    </p:anim>
                                  </p:childTnLst>
                                </p:cTn>
                              </p:par>
                              <p:par>
                                <p:cTn id="142" presetID="42" presetClass="entr" presetSubtype="0" fill="hold" nodeType="withEffect">
                                  <p:stCondLst>
                                    <p:cond delay="0"/>
                                  </p:stCondLst>
                                  <p:childTnLst>
                                    <p:set>
                                      <p:cBhvr>
                                        <p:cTn id="143" dur="1" fill="hold">
                                          <p:stCondLst>
                                            <p:cond delay="0"/>
                                          </p:stCondLst>
                                        </p:cTn>
                                        <p:tgtEl>
                                          <p:spTgt spid="12">
                                            <p:txEl>
                                              <p:pRg st="13" end="13"/>
                                            </p:txEl>
                                          </p:spTgt>
                                        </p:tgtEl>
                                        <p:attrNameLst>
                                          <p:attrName>style.visibility</p:attrName>
                                        </p:attrNameLst>
                                      </p:cBhvr>
                                      <p:to>
                                        <p:strVal val="visible"/>
                                      </p:to>
                                    </p:set>
                                    <p:animEffect transition="in" filter="fade">
                                      <p:cBhvr>
                                        <p:cTn id="144" dur="1000"/>
                                        <p:tgtEl>
                                          <p:spTgt spid="12">
                                            <p:txEl>
                                              <p:pRg st="13" end="13"/>
                                            </p:txEl>
                                          </p:spTgt>
                                        </p:tgtEl>
                                      </p:cBhvr>
                                    </p:animEffect>
                                    <p:anim calcmode="lin" valueType="num">
                                      <p:cBhvr>
                                        <p:cTn id="145" dur="1000" fill="hold"/>
                                        <p:tgtEl>
                                          <p:spTgt spid="12">
                                            <p:txEl>
                                              <p:pRg st="13" end="13"/>
                                            </p:txEl>
                                          </p:spTgt>
                                        </p:tgtEl>
                                        <p:attrNameLst>
                                          <p:attrName>ppt_x</p:attrName>
                                        </p:attrNameLst>
                                      </p:cBhvr>
                                      <p:tavLst>
                                        <p:tav tm="0">
                                          <p:val>
                                            <p:strVal val="#ppt_x"/>
                                          </p:val>
                                        </p:tav>
                                        <p:tav tm="100000">
                                          <p:val>
                                            <p:strVal val="#ppt_x"/>
                                          </p:val>
                                        </p:tav>
                                      </p:tavLst>
                                    </p:anim>
                                    <p:anim calcmode="lin" valueType="num">
                                      <p:cBhvr>
                                        <p:cTn id="146" dur="1000" fill="hold"/>
                                        <p:tgtEl>
                                          <p:spTgt spid="12">
                                            <p:txEl>
                                              <p:pRg st="13" end="13"/>
                                            </p:txEl>
                                          </p:spTgt>
                                        </p:tgtEl>
                                        <p:attrNameLst>
                                          <p:attrName>ppt_y</p:attrName>
                                        </p:attrNameLst>
                                      </p:cBhvr>
                                      <p:tavLst>
                                        <p:tav tm="0">
                                          <p:val>
                                            <p:strVal val="#ppt_y+.1"/>
                                          </p:val>
                                        </p:tav>
                                        <p:tav tm="100000">
                                          <p:val>
                                            <p:strVal val="#ppt_y"/>
                                          </p:val>
                                        </p:tav>
                                      </p:tavLst>
                                    </p:anim>
                                  </p:childTnLst>
                                </p:cTn>
                              </p:par>
                            </p:childTnLst>
                          </p:cTn>
                        </p:par>
                      </p:childTnLst>
                    </p:cTn>
                  </p:par>
                  <p:par>
                    <p:cTn id="147" fill="hold">
                      <p:stCondLst>
                        <p:cond delay="indefinite"/>
                      </p:stCondLst>
                      <p:childTnLst>
                        <p:par>
                          <p:cTn id="148" fill="hold">
                            <p:stCondLst>
                              <p:cond delay="0"/>
                            </p:stCondLst>
                            <p:childTnLst>
                              <p:par>
                                <p:cTn id="149" presetID="42" presetClass="entr" presetSubtype="0" fill="hold" nodeType="clickEffect">
                                  <p:stCondLst>
                                    <p:cond delay="0"/>
                                  </p:stCondLst>
                                  <p:childTnLst>
                                    <p:set>
                                      <p:cBhvr>
                                        <p:cTn id="150" dur="1" fill="hold">
                                          <p:stCondLst>
                                            <p:cond delay="0"/>
                                          </p:stCondLst>
                                        </p:cTn>
                                        <p:tgtEl>
                                          <p:spTgt spid="29"/>
                                        </p:tgtEl>
                                        <p:attrNameLst>
                                          <p:attrName>style.visibility</p:attrName>
                                        </p:attrNameLst>
                                      </p:cBhvr>
                                      <p:to>
                                        <p:strVal val="visible"/>
                                      </p:to>
                                    </p:set>
                                    <p:animEffect transition="in" filter="fade">
                                      <p:cBhvr>
                                        <p:cTn id="151" dur="1000"/>
                                        <p:tgtEl>
                                          <p:spTgt spid="29"/>
                                        </p:tgtEl>
                                      </p:cBhvr>
                                    </p:animEffect>
                                    <p:anim calcmode="lin" valueType="num">
                                      <p:cBhvr>
                                        <p:cTn id="152" dur="1000" fill="hold"/>
                                        <p:tgtEl>
                                          <p:spTgt spid="29"/>
                                        </p:tgtEl>
                                        <p:attrNameLst>
                                          <p:attrName>ppt_x</p:attrName>
                                        </p:attrNameLst>
                                      </p:cBhvr>
                                      <p:tavLst>
                                        <p:tav tm="0">
                                          <p:val>
                                            <p:strVal val="#ppt_x"/>
                                          </p:val>
                                        </p:tav>
                                        <p:tav tm="100000">
                                          <p:val>
                                            <p:strVal val="#ppt_x"/>
                                          </p:val>
                                        </p:tav>
                                      </p:tavLst>
                                    </p:anim>
                                    <p:anim calcmode="lin" valueType="num">
                                      <p:cBhvr>
                                        <p:cTn id="153" dur="1000" fill="hold"/>
                                        <p:tgtEl>
                                          <p:spTgt spid="29"/>
                                        </p:tgtEl>
                                        <p:attrNameLst>
                                          <p:attrName>ppt_y</p:attrName>
                                        </p:attrNameLst>
                                      </p:cBhvr>
                                      <p:tavLst>
                                        <p:tav tm="0">
                                          <p:val>
                                            <p:strVal val="#ppt_y+.1"/>
                                          </p:val>
                                        </p:tav>
                                        <p:tav tm="100000">
                                          <p:val>
                                            <p:strVal val="#ppt_y"/>
                                          </p:val>
                                        </p:tav>
                                      </p:tavLst>
                                    </p:anim>
                                  </p:childTnLst>
                                </p:cTn>
                              </p:par>
                              <p:par>
                                <p:cTn id="154" presetID="42" presetClass="entr" presetSubtype="0" fill="hold" nodeType="withEffect">
                                  <p:stCondLst>
                                    <p:cond delay="0"/>
                                  </p:stCondLst>
                                  <p:childTnLst>
                                    <p:set>
                                      <p:cBhvr>
                                        <p:cTn id="155" dur="1" fill="hold">
                                          <p:stCondLst>
                                            <p:cond delay="0"/>
                                          </p:stCondLst>
                                        </p:cTn>
                                        <p:tgtEl>
                                          <p:spTgt spid="8">
                                            <p:txEl>
                                              <p:pRg st="4" end="4"/>
                                            </p:txEl>
                                          </p:spTgt>
                                        </p:tgtEl>
                                        <p:attrNameLst>
                                          <p:attrName>style.visibility</p:attrName>
                                        </p:attrNameLst>
                                      </p:cBhvr>
                                      <p:to>
                                        <p:strVal val="visible"/>
                                      </p:to>
                                    </p:set>
                                    <p:animEffect transition="in" filter="fade">
                                      <p:cBhvr>
                                        <p:cTn id="156" dur="1000"/>
                                        <p:tgtEl>
                                          <p:spTgt spid="8">
                                            <p:txEl>
                                              <p:pRg st="4" end="4"/>
                                            </p:txEl>
                                          </p:spTgt>
                                        </p:tgtEl>
                                      </p:cBhvr>
                                    </p:animEffect>
                                    <p:anim calcmode="lin" valueType="num">
                                      <p:cBhvr>
                                        <p:cTn id="157"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158" dur="1000" fill="hold"/>
                                        <p:tgtEl>
                                          <p:spTgt spid="8">
                                            <p:txEl>
                                              <p:pRg st="4" end="4"/>
                                            </p:txEl>
                                          </p:spTgt>
                                        </p:tgtEl>
                                        <p:attrNameLst>
                                          <p:attrName>ppt_y</p:attrName>
                                        </p:attrNameLst>
                                      </p:cBhvr>
                                      <p:tavLst>
                                        <p:tav tm="0">
                                          <p:val>
                                            <p:strVal val="#ppt_y+.1"/>
                                          </p:val>
                                        </p:tav>
                                        <p:tav tm="100000">
                                          <p:val>
                                            <p:strVal val="#ppt_y"/>
                                          </p:val>
                                        </p:tav>
                                      </p:tavLst>
                                    </p:anim>
                                  </p:childTnLst>
                                </p:cTn>
                              </p:par>
                              <p:par>
                                <p:cTn id="159" presetID="42" presetClass="entr" presetSubtype="0" fill="hold" nodeType="withEffect">
                                  <p:stCondLst>
                                    <p:cond delay="0"/>
                                  </p:stCondLst>
                                  <p:childTnLst>
                                    <p:set>
                                      <p:cBhvr>
                                        <p:cTn id="160" dur="1" fill="hold">
                                          <p:stCondLst>
                                            <p:cond delay="0"/>
                                          </p:stCondLst>
                                        </p:cTn>
                                        <p:tgtEl>
                                          <p:spTgt spid="8">
                                            <p:txEl>
                                              <p:pRg st="5" end="5"/>
                                            </p:txEl>
                                          </p:spTgt>
                                        </p:tgtEl>
                                        <p:attrNameLst>
                                          <p:attrName>style.visibility</p:attrName>
                                        </p:attrNameLst>
                                      </p:cBhvr>
                                      <p:to>
                                        <p:strVal val="visible"/>
                                      </p:to>
                                    </p:set>
                                    <p:animEffect transition="in" filter="fade">
                                      <p:cBhvr>
                                        <p:cTn id="161" dur="1000"/>
                                        <p:tgtEl>
                                          <p:spTgt spid="8">
                                            <p:txEl>
                                              <p:pRg st="5" end="5"/>
                                            </p:txEl>
                                          </p:spTgt>
                                        </p:tgtEl>
                                      </p:cBhvr>
                                    </p:animEffect>
                                    <p:anim calcmode="lin" valueType="num">
                                      <p:cBhvr>
                                        <p:cTn id="162" dur="1000" fill="hold"/>
                                        <p:tgtEl>
                                          <p:spTgt spid="8">
                                            <p:txEl>
                                              <p:pRg st="5" end="5"/>
                                            </p:txEl>
                                          </p:spTgt>
                                        </p:tgtEl>
                                        <p:attrNameLst>
                                          <p:attrName>ppt_x</p:attrName>
                                        </p:attrNameLst>
                                      </p:cBhvr>
                                      <p:tavLst>
                                        <p:tav tm="0">
                                          <p:val>
                                            <p:strVal val="#ppt_x"/>
                                          </p:val>
                                        </p:tav>
                                        <p:tav tm="100000">
                                          <p:val>
                                            <p:strVal val="#ppt_x"/>
                                          </p:val>
                                        </p:tav>
                                      </p:tavLst>
                                    </p:anim>
                                    <p:anim calcmode="lin" valueType="num">
                                      <p:cBhvr>
                                        <p:cTn id="163" dur="1000" fill="hold"/>
                                        <p:tgtEl>
                                          <p:spTgt spid="8">
                                            <p:txEl>
                                              <p:pRg st="5" end="5"/>
                                            </p:txEl>
                                          </p:spTgt>
                                        </p:tgtEl>
                                        <p:attrNameLst>
                                          <p:attrName>ppt_y</p:attrName>
                                        </p:attrNameLst>
                                      </p:cBhvr>
                                      <p:tavLst>
                                        <p:tav tm="0">
                                          <p:val>
                                            <p:strVal val="#ppt_y+.1"/>
                                          </p:val>
                                        </p:tav>
                                        <p:tav tm="100000">
                                          <p:val>
                                            <p:strVal val="#ppt_y"/>
                                          </p:val>
                                        </p:tav>
                                      </p:tavLst>
                                    </p:anim>
                                  </p:childTnLst>
                                </p:cTn>
                              </p:par>
                              <p:par>
                                <p:cTn id="164" presetID="42" presetClass="entr" presetSubtype="0" fill="hold" nodeType="withEffect">
                                  <p:stCondLst>
                                    <p:cond delay="0"/>
                                  </p:stCondLst>
                                  <p:childTnLst>
                                    <p:set>
                                      <p:cBhvr>
                                        <p:cTn id="165" dur="1" fill="hold">
                                          <p:stCondLst>
                                            <p:cond delay="0"/>
                                          </p:stCondLst>
                                        </p:cTn>
                                        <p:tgtEl>
                                          <p:spTgt spid="8">
                                            <p:txEl>
                                              <p:pRg st="7" end="7"/>
                                            </p:txEl>
                                          </p:spTgt>
                                        </p:tgtEl>
                                        <p:attrNameLst>
                                          <p:attrName>style.visibility</p:attrName>
                                        </p:attrNameLst>
                                      </p:cBhvr>
                                      <p:to>
                                        <p:strVal val="visible"/>
                                      </p:to>
                                    </p:set>
                                    <p:animEffect transition="in" filter="fade">
                                      <p:cBhvr>
                                        <p:cTn id="166" dur="1000"/>
                                        <p:tgtEl>
                                          <p:spTgt spid="8">
                                            <p:txEl>
                                              <p:pRg st="7" end="7"/>
                                            </p:txEl>
                                          </p:spTgt>
                                        </p:tgtEl>
                                      </p:cBhvr>
                                    </p:animEffect>
                                    <p:anim calcmode="lin" valueType="num">
                                      <p:cBhvr>
                                        <p:cTn id="167" dur="1000" fill="hold"/>
                                        <p:tgtEl>
                                          <p:spTgt spid="8">
                                            <p:txEl>
                                              <p:pRg st="7" end="7"/>
                                            </p:txEl>
                                          </p:spTgt>
                                        </p:tgtEl>
                                        <p:attrNameLst>
                                          <p:attrName>ppt_x</p:attrName>
                                        </p:attrNameLst>
                                      </p:cBhvr>
                                      <p:tavLst>
                                        <p:tav tm="0">
                                          <p:val>
                                            <p:strVal val="#ppt_x"/>
                                          </p:val>
                                        </p:tav>
                                        <p:tav tm="100000">
                                          <p:val>
                                            <p:strVal val="#ppt_x"/>
                                          </p:val>
                                        </p:tav>
                                      </p:tavLst>
                                    </p:anim>
                                    <p:anim calcmode="lin" valueType="num">
                                      <p:cBhvr>
                                        <p:cTn id="168" dur="1000" fill="hold"/>
                                        <p:tgtEl>
                                          <p:spTgt spid="8">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69" fill="hold">
                      <p:stCondLst>
                        <p:cond delay="indefinite"/>
                      </p:stCondLst>
                      <p:childTnLst>
                        <p:par>
                          <p:cTn id="170" fill="hold">
                            <p:stCondLst>
                              <p:cond delay="0"/>
                            </p:stCondLst>
                            <p:childTnLst>
                              <p:par>
                                <p:cTn id="171" presetID="42" presetClass="entr" presetSubtype="0" fill="hold" nodeType="clickEffect">
                                  <p:stCondLst>
                                    <p:cond delay="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1000"/>
                                        <p:tgtEl>
                                          <p:spTgt spid="26"/>
                                        </p:tgtEl>
                                      </p:cBhvr>
                                    </p:animEffect>
                                    <p:anim calcmode="lin" valueType="num">
                                      <p:cBhvr>
                                        <p:cTn id="174" dur="1000" fill="hold"/>
                                        <p:tgtEl>
                                          <p:spTgt spid="26"/>
                                        </p:tgtEl>
                                        <p:attrNameLst>
                                          <p:attrName>ppt_x</p:attrName>
                                        </p:attrNameLst>
                                      </p:cBhvr>
                                      <p:tavLst>
                                        <p:tav tm="0">
                                          <p:val>
                                            <p:strVal val="#ppt_x"/>
                                          </p:val>
                                        </p:tav>
                                        <p:tav tm="100000">
                                          <p:val>
                                            <p:strVal val="#ppt_x"/>
                                          </p:val>
                                        </p:tav>
                                      </p:tavLst>
                                    </p:anim>
                                    <p:anim calcmode="lin" valueType="num">
                                      <p:cBhvr>
                                        <p:cTn id="175" dur="1000" fill="hold"/>
                                        <p:tgtEl>
                                          <p:spTgt spid="26"/>
                                        </p:tgtEl>
                                        <p:attrNameLst>
                                          <p:attrName>ppt_y</p:attrName>
                                        </p:attrNameLst>
                                      </p:cBhvr>
                                      <p:tavLst>
                                        <p:tav tm="0">
                                          <p:val>
                                            <p:strVal val="#ppt_y+.1"/>
                                          </p:val>
                                        </p:tav>
                                        <p:tav tm="100000">
                                          <p:val>
                                            <p:strVal val="#ppt_y"/>
                                          </p:val>
                                        </p:tav>
                                      </p:tavLst>
                                    </p:anim>
                                  </p:childTnLst>
                                </p:cTn>
                              </p:par>
                              <p:par>
                                <p:cTn id="176" presetID="42" presetClass="entr" presetSubtype="0" fill="hold" nodeType="withEffect">
                                  <p:stCondLst>
                                    <p:cond delay="0"/>
                                  </p:stCondLst>
                                  <p:childTnLst>
                                    <p:set>
                                      <p:cBhvr>
                                        <p:cTn id="177" dur="1" fill="hold">
                                          <p:stCondLst>
                                            <p:cond delay="0"/>
                                          </p:stCondLst>
                                        </p:cTn>
                                        <p:tgtEl>
                                          <p:spTgt spid="8">
                                            <p:txEl>
                                              <p:pRg st="11" end="11"/>
                                            </p:txEl>
                                          </p:spTgt>
                                        </p:tgtEl>
                                        <p:attrNameLst>
                                          <p:attrName>style.visibility</p:attrName>
                                        </p:attrNameLst>
                                      </p:cBhvr>
                                      <p:to>
                                        <p:strVal val="visible"/>
                                      </p:to>
                                    </p:set>
                                    <p:animEffect transition="in" filter="fade">
                                      <p:cBhvr>
                                        <p:cTn id="178" dur="1000"/>
                                        <p:tgtEl>
                                          <p:spTgt spid="8">
                                            <p:txEl>
                                              <p:pRg st="11" end="11"/>
                                            </p:txEl>
                                          </p:spTgt>
                                        </p:tgtEl>
                                      </p:cBhvr>
                                    </p:animEffect>
                                    <p:anim calcmode="lin" valueType="num">
                                      <p:cBhvr>
                                        <p:cTn id="179" dur="1000" fill="hold"/>
                                        <p:tgtEl>
                                          <p:spTgt spid="8">
                                            <p:txEl>
                                              <p:pRg st="11" end="11"/>
                                            </p:txEl>
                                          </p:spTgt>
                                        </p:tgtEl>
                                        <p:attrNameLst>
                                          <p:attrName>ppt_x</p:attrName>
                                        </p:attrNameLst>
                                      </p:cBhvr>
                                      <p:tavLst>
                                        <p:tav tm="0">
                                          <p:val>
                                            <p:strVal val="#ppt_x"/>
                                          </p:val>
                                        </p:tav>
                                        <p:tav tm="100000">
                                          <p:val>
                                            <p:strVal val="#ppt_x"/>
                                          </p:val>
                                        </p:tav>
                                      </p:tavLst>
                                    </p:anim>
                                    <p:anim calcmode="lin" valueType="num">
                                      <p:cBhvr>
                                        <p:cTn id="180" dur="1000" fill="hold"/>
                                        <p:tgtEl>
                                          <p:spTgt spid="8">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181" fill="hold">
                      <p:stCondLst>
                        <p:cond delay="indefinite"/>
                      </p:stCondLst>
                      <p:childTnLst>
                        <p:par>
                          <p:cTn id="182" fill="hold">
                            <p:stCondLst>
                              <p:cond delay="0"/>
                            </p:stCondLst>
                            <p:childTnLst>
                              <p:par>
                                <p:cTn id="183" presetID="42" presetClass="entr" presetSubtype="0" fill="hold" nodeType="clickEffect">
                                  <p:stCondLst>
                                    <p:cond delay="0"/>
                                  </p:stCondLst>
                                  <p:childTnLst>
                                    <p:set>
                                      <p:cBhvr>
                                        <p:cTn id="184" dur="1" fill="hold">
                                          <p:stCondLst>
                                            <p:cond delay="0"/>
                                          </p:stCondLst>
                                        </p:cTn>
                                        <p:tgtEl>
                                          <p:spTgt spid="39"/>
                                        </p:tgtEl>
                                        <p:attrNameLst>
                                          <p:attrName>style.visibility</p:attrName>
                                        </p:attrNameLst>
                                      </p:cBhvr>
                                      <p:to>
                                        <p:strVal val="visible"/>
                                      </p:to>
                                    </p:set>
                                    <p:animEffect transition="in" filter="fade">
                                      <p:cBhvr>
                                        <p:cTn id="185" dur="1000"/>
                                        <p:tgtEl>
                                          <p:spTgt spid="39"/>
                                        </p:tgtEl>
                                      </p:cBhvr>
                                    </p:animEffect>
                                    <p:anim calcmode="lin" valueType="num">
                                      <p:cBhvr>
                                        <p:cTn id="186" dur="1000" fill="hold"/>
                                        <p:tgtEl>
                                          <p:spTgt spid="39"/>
                                        </p:tgtEl>
                                        <p:attrNameLst>
                                          <p:attrName>ppt_x</p:attrName>
                                        </p:attrNameLst>
                                      </p:cBhvr>
                                      <p:tavLst>
                                        <p:tav tm="0">
                                          <p:val>
                                            <p:strVal val="#ppt_x"/>
                                          </p:val>
                                        </p:tav>
                                        <p:tav tm="100000">
                                          <p:val>
                                            <p:strVal val="#ppt_x"/>
                                          </p:val>
                                        </p:tav>
                                      </p:tavLst>
                                    </p:anim>
                                    <p:anim calcmode="lin" valueType="num">
                                      <p:cBhvr>
                                        <p:cTn id="187" dur="1000" fill="hold"/>
                                        <p:tgtEl>
                                          <p:spTgt spid="39"/>
                                        </p:tgtEl>
                                        <p:attrNameLst>
                                          <p:attrName>ppt_y</p:attrName>
                                        </p:attrNameLst>
                                      </p:cBhvr>
                                      <p:tavLst>
                                        <p:tav tm="0">
                                          <p:val>
                                            <p:strVal val="#ppt_y+.1"/>
                                          </p:val>
                                        </p:tav>
                                        <p:tav tm="100000">
                                          <p:val>
                                            <p:strVal val="#ppt_y"/>
                                          </p:val>
                                        </p:tav>
                                      </p:tavLst>
                                    </p:anim>
                                  </p:childTnLst>
                                </p:cTn>
                              </p:par>
                              <p:par>
                                <p:cTn id="188" presetID="42" presetClass="entr" presetSubtype="0" fill="hold" nodeType="withEffect">
                                  <p:stCondLst>
                                    <p:cond delay="0"/>
                                  </p:stCondLst>
                                  <p:childTnLst>
                                    <p:set>
                                      <p:cBhvr>
                                        <p:cTn id="189" dur="1" fill="hold">
                                          <p:stCondLst>
                                            <p:cond delay="0"/>
                                          </p:stCondLst>
                                        </p:cTn>
                                        <p:tgtEl>
                                          <p:spTgt spid="4">
                                            <p:txEl>
                                              <p:pRg st="9" end="9"/>
                                            </p:txEl>
                                          </p:spTgt>
                                        </p:tgtEl>
                                        <p:attrNameLst>
                                          <p:attrName>style.visibility</p:attrName>
                                        </p:attrNameLst>
                                      </p:cBhvr>
                                      <p:to>
                                        <p:strVal val="visible"/>
                                      </p:to>
                                    </p:set>
                                    <p:animEffect transition="in" filter="fade">
                                      <p:cBhvr>
                                        <p:cTn id="190" dur="1000"/>
                                        <p:tgtEl>
                                          <p:spTgt spid="4">
                                            <p:txEl>
                                              <p:pRg st="9" end="9"/>
                                            </p:txEl>
                                          </p:spTgt>
                                        </p:tgtEl>
                                      </p:cBhvr>
                                    </p:animEffect>
                                    <p:anim calcmode="lin" valueType="num">
                                      <p:cBhvr>
                                        <p:cTn id="191"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192" dur="1000" fill="hold"/>
                                        <p:tgtEl>
                                          <p:spTgt spid="4">
                                            <p:txEl>
                                              <p:pRg st="9" end="9"/>
                                            </p:txEl>
                                          </p:spTgt>
                                        </p:tgtEl>
                                        <p:attrNameLst>
                                          <p:attrName>ppt_y</p:attrName>
                                        </p:attrNameLst>
                                      </p:cBhvr>
                                      <p:tavLst>
                                        <p:tav tm="0">
                                          <p:val>
                                            <p:strVal val="#ppt_y+.1"/>
                                          </p:val>
                                        </p:tav>
                                        <p:tav tm="100000">
                                          <p:val>
                                            <p:strVal val="#ppt_y"/>
                                          </p:val>
                                        </p:tav>
                                      </p:tavLst>
                                    </p:anim>
                                  </p:childTnLst>
                                </p:cTn>
                              </p:par>
                              <p:par>
                                <p:cTn id="193" presetID="42" presetClass="entr" presetSubtype="0" fill="hold" nodeType="withEffect">
                                  <p:stCondLst>
                                    <p:cond delay="0"/>
                                  </p:stCondLst>
                                  <p:childTnLst>
                                    <p:set>
                                      <p:cBhvr>
                                        <p:cTn id="194" dur="1" fill="hold">
                                          <p:stCondLst>
                                            <p:cond delay="0"/>
                                          </p:stCondLst>
                                        </p:cTn>
                                        <p:tgtEl>
                                          <p:spTgt spid="4">
                                            <p:txEl>
                                              <p:pRg st="10" end="10"/>
                                            </p:txEl>
                                          </p:spTgt>
                                        </p:tgtEl>
                                        <p:attrNameLst>
                                          <p:attrName>style.visibility</p:attrName>
                                        </p:attrNameLst>
                                      </p:cBhvr>
                                      <p:to>
                                        <p:strVal val="visible"/>
                                      </p:to>
                                    </p:set>
                                    <p:animEffect transition="in" filter="fade">
                                      <p:cBhvr>
                                        <p:cTn id="195" dur="1000"/>
                                        <p:tgtEl>
                                          <p:spTgt spid="4">
                                            <p:txEl>
                                              <p:pRg st="10" end="10"/>
                                            </p:txEl>
                                          </p:spTgt>
                                        </p:tgtEl>
                                      </p:cBhvr>
                                    </p:animEffect>
                                    <p:anim calcmode="lin" valueType="num">
                                      <p:cBhvr>
                                        <p:cTn id="196"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197"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198" fill="hold">
                      <p:stCondLst>
                        <p:cond delay="indefinite"/>
                      </p:stCondLst>
                      <p:childTnLst>
                        <p:par>
                          <p:cTn id="199" fill="hold">
                            <p:stCondLst>
                              <p:cond delay="0"/>
                            </p:stCondLst>
                            <p:childTnLst>
                              <p:par>
                                <p:cTn id="200" presetID="42" presetClass="entr" presetSubtype="0" fill="hold" nodeType="clickEffect">
                                  <p:stCondLst>
                                    <p:cond delay="0"/>
                                  </p:stCondLst>
                                  <p:childTnLst>
                                    <p:set>
                                      <p:cBhvr>
                                        <p:cTn id="201" dur="1" fill="hold">
                                          <p:stCondLst>
                                            <p:cond delay="0"/>
                                          </p:stCondLst>
                                        </p:cTn>
                                        <p:tgtEl>
                                          <p:spTgt spid="4">
                                            <p:txEl>
                                              <p:pRg st="11" end="11"/>
                                            </p:txEl>
                                          </p:spTgt>
                                        </p:tgtEl>
                                        <p:attrNameLst>
                                          <p:attrName>style.visibility</p:attrName>
                                        </p:attrNameLst>
                                      </p:cBhvr>
                                      <p:to>
                                        <p:strVal val="visible"/>
                                      </p:to>
                                    </p:set>
                                    <p:animEffect transition="in" filter="fade">
                                      <p:cBhvr>
                                        <p:cTn id="202" dur="1000"/>
                                        <p:tgtEl>
                                          <p:spTgt spid="4">
                                            <p:txEl>
                                              <p:pRg st="11" end="11"/>
                                            </p:txEl>
                                          </p:spTgt>
                                        </p:tgtEl>
                                      </p:cBhvr>
                                    </p:animEffect>
                                    <p:anim calcmode="lin" valueType="num">
                                      <p:cBhvr>
                                        <p:cTn id="203"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204" dur="1000" fill="hold"/>
                                        <p:tgtEl>
                                          <p:spTgt spid="4">
                                            <p:txEl>
                                              <p:pRg st="11" end="11"/>
                                            </p:txEl>
                                          </p:spTgt>
                                        </p:tgtEl>
                                        <p:attrNameLst>
                                          <p:attrName>ppt_y</p:attrName>
                                        </p:attrNameLst>
                                      </p:cBhvr>
                                      <p:tavLst>
                                        <p:tav tm="0">
                                          <p:val>
                                            <p:strVal val="#ppt_y+.1"/>
                                          </p:val>
                                        </p:tav>
                                        <p:tav tm="100000">
                                          <p:val>
                                            <p:strVal val="#ppt_y"/>
                                          </p:val>
                                        </p:tav>
                                      </p:tavLst>
                                    </p:anim>
                                  </p:childTnLst>
                                </p:cTn>
                              </p:par>
                              <p:par>
                                <p:cTn id="205" presetID="42" presetClass="entr" presetSubtype="0" fill="hold" nodeType="withEffect">
                                  <p:stCondLst>
                                    <p:cond delay="0"/>
                                  </p:stCondLst>
                                  <p:childTnLst>
                                    <p:set>
                                      <p:cBhvr>
                                        <p:cTn id="206" dur="1" fill="hold">
                                          <p:stCondLst>
                                            <p:cond delay="0"/>
                                          </p:stCondLst>
                                        </p:cTn>
                                        <p:tgtEl>
                                          <p:spTgt spid="42"/>
                                        </p:tgtEl>
                                        <p:attrNameLst>
                                          <p:attrName>style.visibility</p:attrName>
                                        </p:attrNameLst>
                                      </p:cBhvr>
                                      <p:to>
                                        <p:strVal val="visible"/>
                                      </p:to>
                                    </p:set>
                                    <p:animEffect transition="in" filter="fade">
                                      <p:cBhvr>
                                        <p:cTn id="207" dur="1000"/>
                                        <p:tgtEl>
                                          <p:spTgt spid="42"/>
                                        </p:tgtEl>
                                      </p:cBhvr>
                                    </p:animEffect>
                                    <p:anim calcmode="lin" valueType="num">
                                      <p:cBhvr>
                                        <p:cTn id="208" dur="1000" fill="hold"/>
                                        <p:tgtEl>
                                          <p:spTgt spid="42"/>
                                        </p:tgtEl>
                                        <p:attrNameLst>
                                          <p:attrName>ppt_x</p:attrName>
                                        </p:attrNameLst>
                                      </p:cBhvr>
                                      <p:tavLst>
                                        <p:tav tm="0">
                                          <p:val>
                                            <p:strVal val="#ppt_x"/>
                                          </p:val>
                                        </p:tav>
                                        <p:tav tm="100000">
                                          <p:val>
                                            <p:strVal val="#ppt_x"/>
                                          </p:val>
                                        </p:tav>
                                      </p:tavLst>
                                    </p:anim>
                                    <p:anim calcmode="lin" valueType="num">
                                      <p:cBhvr>
                                        <p:cTn id="209" dur="1000" fill="hold"/>
                                        <p:tgtEl>
                                          <p:spTgt spid="42"/>
                                        </p:tgtEl>
                                        <p:attrNameLst>
                                          <p:attrName>ppt_y</p:attrName>
                                        </p:attrNameLst>
                                      </p:cBhvr>
                                      <p:tavLst>
                                        <p:tav tm="0">
                                          <p:val>
                                            <p:strVal val="#ppt_y+.1"/>
                                          </p:val>
                                        </p:tav>
                                        <p:tav tm="100000">
                                          <p:val>
                                            <p:strVal val="#ppt_y"/>
                                          </p:val>
                                        </p:tav>
                                      </p:tavLst>
                                    </p:anim>
                                  </p:childTnLst>
                                </p:cTn>
                              </p:par>
                              <p:par>
                                <p:cTn id="210" presetID="42" presetClass="entr" presetSubtype="0" fill="hold" nodeType="withEffect">
                                  <p:stCondLst>
                                    <p:cond delay="0"/>
                                  </p:stCondLst>
                                  <p:childTnLst>
                                    <p:set>
                                      <p:cBhvr>
                                        <p:cTn id="211" dur="1" fill="hold">
                                          <p:stCondLst>
                                            <p:cond delay="0"/>
                                          </p:stCondLst>
                                        </p:cTn>
                                        <p:tgtEl>
                                          <p:spTgt spid="41"/>
                                        </p:tgtEl>
                                        <p:attrNameLst>
                                          <p:attrName>style.visibility</p:attrName>
                                        </p:attrNameLst>
                                      </p:cBhvr>
                                      <p:to>
                                        <p:strVal val="visible"/>
                                      </p:to>
                                    </p:set>
                                    <p:animEffect transition="in" filter="fade">
                                      <p:cBhvr>
                                        <p:cTn id="212" dur="1000"/>
                                        <p:tgtEl>
                                          <p:spTgt spid="41"/>
                                        </p:tgtEl>
                                      </p:cBhvr>
                                    </p:animEffect>
                                    <p:anim calcmode="lin" valueType="num">
                                      <p:cBhvr>
                                        <p:cTn id="213" dur="1000" fill="hold"/>
                                        <p:tgtEl>
                                          <p:spTgt spid="41"/>
                                        </p:tgtEl>
                                        <p:attrNameLst>
                                          <p:attrName>ppt_x</p:attrName>
                                        </p:attrNameLst>
                                      </p:cBhvr>
                                      <p:tavLst>
                                        <p:tav tm="0">
                                          <p:val>
                                            <p:strVal val="#ppt_x"/>
                                          </p:val>
                                        </p:tav>
                                        <p:tav tm="100000">
                                          <p:val>
                                            <p:strVal val="#ppt_x"/>
                                          </p:val>
                                        </p:tav>
                                      </p:tavLst>
                                    </p:anim>
                                    <p:anim calcmode="lin" valueType="num">
                                      <p:cBhvr>
                                        <p:cTn id="214"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89546" cy="6389011"/>
          </a:xfrm>
          <a:prstGeom prst="rect">
            <a:avLst/>
          </a:prstGeom>
          <a:noFill/>
        </p:spPr>
        <p:txBody>
          <a:bodyPr wrap="square" lIns="180000" tIns="180000" rIns="180000" bIns="180000" rtlCol="0">
            <a:spAutoFit/>
          </a:bodyPr>
          <a:lstStyle/>
          <a:p>
            <a:pPr lvl="0" algn="ctr" defTabSz="360000">
              <a:lnSpc>
                <a:spcPct val="150000"/>
              </a:lnSpc>
            </a:pPr>
            <a:r>
              <a:rPr lang="de-DE" sz="2400" b="1" u="sng" dirty="0">
                <a:solidFill>
                  <a:prstClr val="black"/>
                </a:solidFill>
                <a:latin typeface="Arial" panose="020B0604020202020204" pitchFamily="34" charset="0"/>
                <a:cs typeface="Arial" panose="020B0604020202020204" pitchFamily="34" charset="0"/>
              </a:rPr>
              <a:t>Umdeutung gemäß § 47 VwVfG</a:t>
            </a:r>
            <a:endParaRPr lang="de-DE" sz="2400" b="1" dirty="0">
              <a:solidFill>
                <a:prstClr val="black"/>
              </a:solidFill>
              <a:latin typeface="Arial" panose="020B0604020202020204" pitchFamily="34" charset="0"/>
              <a:cs typeface="Arial" panose="020B0604020202020204" pitchFamily="34" charset="0"/>
            </a:endParaRP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a:t>
            </a:r>
            <a:r>
              <a:rPr lang="de-DE" sz="2400" dirty="0">
                <a:latin typeface="Arial" panose="020B0604020202020204" pitchFamily="34" charset="0"/>
                <a:cs typeface="Arial" panose="020B0604020202020204" pitchFamily="34" charset="0"/>
              </a:rPr>
              <a:t>→ als „Erkenntnisakt“ dem VG möglich (Umdeutung selbst ist kein VA)</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a:t>
            </a:r>
            <a:r>
              <a:rPr lang="de-DE" sz="2400" dirty="0">
                <a:latin typeface="Arial" panose="020B0604020202020204" pitchFamily="34" charset="0"/>
                <a:cs typeface="Arial" panose="020B0604020202020204" pitchFamily="34" charset="0"/>
              </a:rPr>
              <a:t>→ </a:t>
            </a:r>
            <a:r>
              <a:rPr lang="de-DE" sz="2400" u="sng" dirty="0">
                <a:latin typeface="Arial" panose="020B0604020202020204" pitchFamily="34" charset="0"/>
                <a:cs typeface="Arial" panose="020B0604020202020204" pitchFamily="34" charset="0"/>
              </a:rPr>
              <a:t>Prüfung in </a:t>
            </a:r>
            <a:r>
              <a:rPr lang="de-DE" sz="2400" u="sng" dirty="0">
                <a:solidFill>
                  <a:prstClr val="black"/>
                </a:solidFill>
                <a:latin typeface="Arial" panose="020B0604020202020204" pitchFamily="34" charset="0"/>
                <a:cs typeface="Arial" panose="020B0604020202020204" pitchFamily="34" charset="0"/>
              </a:rPr>
              <a:t>Reihenfolge der Absätze</a:t>
            </a:r>
          </a:p>
          <a:p>
            <a:pPr defTabSz="360000">
              <a:lnSpc>
                <a:spcPct val="150000"/>
              </a:lnSpc>
              <a:defRPr/>
            </a:pPr>
            <a:endParaRPr lang="de-DE" sz="2400" dirty="0">
              <a:latin typeface="Arial" panose="020B0604020202020204" pitchFamily="34" charset="0"/>
              <a:cs typeface="Arial" panose="020B0604020202020204" pitchFamily="34" charset="0"/>
            </a:endParaRPr>
          </a:p>
          <a:p>
            <a:pPr defTabSz="360000">
              <a:lnSpc>
                <a:spcPct val="150000"/>
              </a:lnSpc>
              <a:defRPr/>
            </a:pPr>
            <a:endParaRPr lang="de-DE" sz="2400" dirty="0">
              <a:latin typeface="Arial" panose="020B0604020202020204" pitchFamily="34" charset="0"/>
              <a:cs typeface="Arial" panose="020B0604020202020204" pitchFamily="34" charset="0"/>
            </a:endParaRPr>
          </a:p>
          <a:p>
            <a:pPr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defRPr/>
            </a:pP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defRPr/>
            </a:pPr>
            <a:endParaRPr lang="de-DE" sz="2400" dirty="0">
              <a:latin typeface="Arial" panose="020B0604020202020204" pitchFamily="34" charset="0"/>
              <a:cs typeface="Arial" panose="020B0604020202020204" pitchFamily="34" charset="0"/>
            </a:endParaRP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cxnSp>
        <p:nvCxnSpPr>
          <p:cNvPr id="5" name="Gerade Verbindung mit Pfeil 4">
            <a:extLst>
              <a:ext uri="{FF2B5EF4-FFF2-40B4-BE49-F238E27FC236}">
                <a16:creationId xmlns:a16="http://schemas.microsoft.com/office/drawing/2014/main" id="{21607C34-35C9-4779-AAA6-B40DBAC5B08D}"/>
              </a:ext>
            </a:extLst>
          </p:cNvPr>
          <p:cNvCxnSpPr>
            <a:cxnSpLocks/>
          </p:cNvCxnSpPr>
          <p:nvPr/>
        </p:nvCxnSpPr>
        <p:spPr>
          <a:xfrm>
            <a:off x="6096000" y="2256262"/>
            <a:ext cx="3600000" cy="288000"/>
          </a:xfrm>
          <a:prstGeom prst="straightConnector1">
            <a:avLst/>
          </a:prstGeom>
          <a:ln w="381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6" name="Gerade Verbindung mit Pfeil 5">
            <a:extLst>
              <a:ext uri="{FF2B5EF4-FFF2-40B4-BE49-F238E27FC236}">
                <a16:creationId xmlns:a16="http://schemas.microsoft.com/office/drawing/2014/main" id="{3A6B37E2-9720-4B44-9D2E-2DE9717310CF}"/>
              </a:ext>
            </a:extLst>
          </p:cNvPr>
          <p:cNvCxnSpPr>
            <a:cxnSpLocks/>
          </p:cNvCxnSpPr>
          <p:nvPr/>
        </p:nvCxnSpPr>
        <p:spPr>
          <a:xfrm>
            <a:off x="6096000" y="2256261"/>
            <a:ext cx="0" cy="288000"/>
          </a:xfrm>
          <a:prstGeom prst="straightConnector1">
            <a:avLst/>
          </a:prstGeom>
          <a:ln w="381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7" name="Textfeld 6">
            <a:extLst>
              <a:ext uri="{FF2B5EF4-FFF2-40B4-BE49-F238E27FC236}">
                <a16:creationId xmlns:a16="http://schemas.microsoft.com/office/drawing/2014/main" id="{470BB276-296A-4CA1-B5E2-AE7E4E4A3102}"/>
              </a:ext>
            </a:extLst>
          </p:cNvPr>
          <p:cNvSpPr txBox="1"/>
          <p:nvPr/>
        </p:nvSpPr>
        <p:spPr>
          <a:xfrm>
            <a:off x="1158436" y="2520028"/>
            <a:ext cx="3600000" cy="4093835"/>
          </a:xfrm>
          <a:prstGeom prst="rect">
            <a:avLst/>
          </a:prstGeom>
          <a:noFill/>
        </p:spPr>
        <p:txBody>
          <a:bodyPr wrap="square" lIns="0" tIns="0" rIns="0" bIns="0" rtlCol="0">
            <a:noAutofit/>
          </a:bodyPr>
          <a:lstStyle/>
          <a:p>
            <a:pPr marL="0" marR="0" lvl="0" indent="0" algn="ctr" defTabSz="360000" rtl="0" eaLnBrk="1" fontAlgn="auto" latinLnBrk="0" hangingPunct="1">
              <a:spcBef>
                <a:spcPts val="0"/>
              </a:spcBef>
              <a:spcAft>
                <a:spcPts val="0"/>
              </a:spcAft>
              <a:buClrTx/>
              <a:buSzTx/>
              <a:buFontTx/>
              <a:buNone/>
              <a:tabLst/>
              <a:defRPr/>
            </a:pP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Abs. 1</a:t>
            </a:r>
            <a:endParaRPr kumimoji="0" lang="de-DE" sz="2400" b="0"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 auf das gleiche Ziel 	gerichtet (+)</a:t>
            </a:r>
          </a:p>
          <a:p>
            <a:pPr lvl="0" defTabSz="360000">
              <a:defRPr/>
            </a:pPr>
            <a:r>
              <a:rPr lang="de-DE" sz="2400" dirty="0">
                <a:solidFill>
                  <a:prstClr val="black"/>
                </a:solidFill>
                <a:latin typeface="Arial" panose="020B0604020202020204" pitchFamily="34" charset="0"/>
                <a:cs typeface="Arial" panose="020B0604020202020204" pitchFamily="34" charset="0"/>
              </a:rPr>
              <a:t>→ von der erlassenden 	Behörde in der </a:t>
            </a:r>
            <a:r>
              <a:rPr lang="de-DE" sz="2400" dirty="0" err="1">
                <a:solidFill>
                  <a:prstClr val="black"/>
                </a:solidFill>
                <a:latin typeface="Arial" panose="020B0604020202020204" pitchFamily="34" charset="0"/>
                <a:cs typeface="Arial" panose="020B0604020202020204" pitchFamily="34" charset="0"/>
              </a:rPr>
              <a:t>gesche</a:t>
            </a:r>
            <a:r>
              <a:rPr lang="de-DE" sz="2400" dirty="0">
                <a:solidFill>
                  <a:prstClr val="black"/>
                </a:solidFill>
                <a:latin typeface="Arial" panose="020B0604020202020204" pitchFamily="34" charset="0"/>
                <a:cs typeface="Arial" panose="020B0604020202020204" pitchFamily="34" charset="0"/>
              </a:rPr>
              <a:t>-	</a:t>
            </a:r>
            <a:r>
              <a:rPr lang="de-DE" sz="2400" dirty="0" err="1">
                <a:solidFill>
                  <a:prstClr val="black"/>
                </a:solidFill>
                <a:latin typeface="Arial" panose="020B0604020202020204" pitchFamily="34" charset="0"/>
                <a:cs typeface="Arial" panose="020B0604020202020204" pitchFamily="34" charset="0"/>
              </a:rPr>
              <a:t>henen</a:t>
            </a:r>
            <a:r>
              <a:rPr lang="de-DE" sz="2400" dirty="0">
                <a:solidFill>
                  <a:prstClr val="black"/>
                </a:solidFill>
                <a:latin typeface="Arial" panose="020B0604020202020204" pitchFamily="34" charset="0"/>
                <a:cs typeface="Arial" panose="020B0604020202020204" pitchFamily="34" charset="0"/>
              </a:rPr>
              <a:t> Verfahrensweise 	und Form rechtmäßig 	hätte erlassen werden 	können?</a:t>
            </a:r>
          </a:p>
          <a:p>
            <a:pPr lvl="0" defTabSz="360000">
              <a:defRPr/>
            </a:pPr>
            <a:endParaRPr lang="de-DE" sz="2400" dirty="0">
              <a:solidFill>
                <a:prstClr val="black"/>
              </a:solidFill>
              <a:latin typeface="Arial" panose="020B0604020202020204" pitchFamily="34" charset="0"/>
              <a:cs typeface="Arial" panose="020B0604020202020204" pitchFamily="34" charset="0"/>
            </a:endParaRPr>
          </a:p>
          <a:p>
            <a:pPr lvl="0" defTabSz="360000">
              <a:defRPr/>
            </a:pPr>
            <a:r>
              <a:rPr lang="de-DE" sz="2400" dirty="0">
                <a:solidFill>
                  <a:prstClr val="black"/>
                </a:solidFill>
                <a:latin typeface="Arial" panose="020B0604020202020204" pitchFamily="34" charset="0"/>
                <a:cs typeface="Arial" panose="020B0604020202020204" pitchFamily="34" charset="0"/>
              </a:rPr>
              <a:t>(-), Zuständigkeit fehlt</a:t>
            </a:r>
          </a:p>
        </p:txBody>
      </p:sp>
      <p:cxnSp>
        <p:nvCxnSpPr>
          <p:cNvPr id="8" name="Gerade Verbindung mit Pfeil 7">
            <a:extLst>
              <a:ext uri="{FF2B5EF4-FFF2-40B4-BE49-F238E27FC236}">
                <a16:creationId xmlns:a16="http://schemas.microsoft.com/office/drawing/2014/main" id="{22E0366D-328D-43A7-AB05-9407AF9C6E5F}"/>
              </a:ext>
            </a:extLst>
          </p:cNvPr>
          <p:cNvCxnSpPr>
            <a:cxnSpLocks/>
          </p:cNvCxnSpPr>
          <p:nvPr/>
        </p:nvCxnSpPr>
        <p:spPr>
          <a:xfrm flipH="1">
            <a:off x="2858964" y="2256261"/>
            <a:ext cx="324000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feld 8">
            <a:extLst>
              <a:ext uri="{FF2B5EF4-FFF2-40B4-BE49-F238E27FC236}">
                <a16:creationId xmlns:a16="http://schemas.microsoft.com/office/drawing/2014/main" id="{C444A779-BA19-41AD-A972-9E08A430973B}"/>
              </a:ext>
            </a:extLst>
          </p:cNvPr>
          <p:cNvSpPr txBox="1"/>
          <p:nvPr/>
        </p:nvSpPr>
        <p:spPr>
          <a:xfrm>
            <a:off x="4864963" y="2520029"/>
            <a:ext cx="2507218" cy="4093834"/>
          </a:xfrm>
          <a:prstGeom prst="rect">
            <a:avLst/>
          </a:prstGeom>
          <a:noFill/>
        </p:spPr>
        <p:txBody>
          <a:bodyPr wrap="square" lIns="0" tIns="0" rIns="0" bIns="0" rtlCol="0">
            <a:noAutofit/>
          </a:bodyPr>
          <a:lstStyle/>
          <a:p>
            <a:pPr marL="0" marR="0" lvl="0" indent="0" algn="ctr" defTabSz="360000" rtl="0" eaLnBrk="1" fontAlgn="auto" latinLnBrk="0" hangingPunct="1">
              <a:spcBef>
                <a:spcPts val="0"/>
              </a:spcBef>
              <a:spcAft>
                <a:spcPts val="0"/>
              </a:spcAft>
              <a:buClrTx/>
              <a:buSzTx/>
              <a:buFontTx/>
              <a:buNone/>
              <a:tabLst/>
              <a:defRPr/>
            </a:pP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Abs. </a:t>
            </a:r>
            <a:r>
              <a:rPr lang="de-DE" sz="2400" u="sng" noProof="0" dirty="0">
                <a:solidFill>
                  <a:prstClr val="black"/>
                </a:solidFill>
                <a:latin typeface="Arial" panose="020B0604020202020204" pitchFamily="34" charset="0"/>
                <a:cs typeface="Arial" panose="020B0604020202020204" pitchFamily="34" charset="0"/>
              </a:rPr>
              <a:t>2</a:t>
            </a:r>
            <a:endParaRPr lang="de-DE" sz="2400" noProof="0" dirty="0">
              <a:solidFill>
                <a:prstClr val="black"/>
              </a:solidFill>
              <a:latin typeface="Arial" panose="020B0604020202020204" pitchFamily="34" charset="0"/>
              <a:cs typeface="Arial" panose="020B0604020202020204" pitchFamily="34" charset="0"/>
            </a:endParaRPr>
          </a:p>
          <a:p>
            <a:pPr lvl="0" defTabSz="360000">
              <a:defRPr/>
            </a:pPr>
            <a:r>
              <a:rPr lang="de-DE" sz="2400" dirty="0">
                <a:solidFill>
                  <a:prstClr val="black"/>
                </a:solidFill>
                <a:latin typeface="Arial" panose="020B0604020202020204" pitchFamily="34" charset="0"/>
                <a:cs typeface="Arial" panose="020B0604020202020204" pitchFamily="34" charset="0"/>
              </a:rPr>
              <a:t>→ insbes. Rechts-	folgen für den 	Betroffenen 	nicht </a:t>
            </a:r>
            <a:r>
              <a:rPr lang="de-DE" sz="2400" dirty="0" err="1">
                <a:solidFill>
                  <a:prstClr val="black"/>
                </a:solidFill>
                <a:latin typeface="Arial" panose="020B0604020202020204" pitchFamily="34" charset="0"/>
                <a:cs typeface="Arial" panose="020B0604020202020204" pitchFamily="34" charset="0"/>
              </a:rPr>
              <a:t>ungünsti</a:t>
            </a:r>
            <a:r>
              <a:rPr lang="de-DE" sz="2400" dirty="0">
                <a:solidFill>
                  <a:prstClr val="black"/>
                </a:solidFill>
                <a:latin typeface="Arial" panose="020B0604020202020204" pitchFamily="34" charset="0"/>
                <a:cs typeface="Arial" panose="020B0604020202020204" pitchFamily="34" charset="0"/>
              </a:rPr>
              <a:t>-	</a:t>
            </a:r>
            <a:r>
              <a:rPr lang="de-DE" sz="2400" dirty="0" err="1">
                <a:solidFill>
                  <a:prstClr val="black"/>
                </a:solidFill>
                <a:latin typeface="Arial" panose="020B0604020202020204" pitchFamily="34" charset="0"/>
                <a:cs typeface="Arial" panose="020B0604020202020204" pitchFamily="34" charset="0"/>
              </a:rPr>
              <a:t>ger</a:t>
            </a:r>
            <a:endParaRPr lang="de-DE" sz="2400" dirty="0">
              <a:solidFill>
                <a:prstClr val="black"/>
              </a:solidFill>
              <a:latin typeface="Arial" panose="020B0604020202020204" pitchFamily="34" charset="0"/>
              <a:cs typeface="Arial" panose="020B0604020202020204" pitchFamily="34" charset="0"/>
            </a:endParaRPr>
          </a:p>
        </p:txBody>
      </p:sp>
      <p:sp>
        <p:nvSpPr>
          <p:cNvPr id="10" name="Textfeld 9">
            <a:extLst>
              <a:ext uri="{FF2B5EF4-FFF2-40B4-BE49-F238E27FC236}">
                <a16:creationId xmlns:a16="http://schemas.microsoft.com/office/drawing/2014/main" id="{8AF5B9FC-E085-4415-BDA9-D1BD7737769B}"/>
              </a:ext>
            </a:extLst>
          </p:cNvPr>
          <p:cNvSpPr txBox="1"/>
          <p:nvPr/>
        </p:nvSpPr>
        <p:spPr>
          <a:xfrm>
            <a:off x="7662920" y="2519855"/>
            <a:ext cx="3690867" cy="4093834"/>
          </a:xfrm>
          <a:prstGeom prst="rect">
            <a:avLst/>
          </a:prstGeom>
          <a:noFill/>
        </p:spPr>
        <p:txBody>
          <a:bodyPr wrap="square" lIns="0" tIns="0" rIns="0" bIns="0" rtlCol="0">
            <a:noAutofit/>
          </a:bodyPr>
          <a:lstStyle/>
          <a:p>
            <a:pPr marL="0" marR="0" lvl="0" indent="0" algn="ctr" defTabSz="360000" rtl="0" eaLnBrk="1" fontAlgn="auto" latinLnBrk="0" hangingPunct="1">
              <a:spcBef>
                <a:spcPts val="0"/>
              </a:spcBef>
              <a:spcAft>
                <a:spcPts val="0"/>
              </a:spcAft>
              <a:buClrTx/>
              <a:buSzTx/>
              <a:buFontTx/>
              <a:buNone/>
              <a:tabLst/>
              <a:defRPr/>
            </a:pP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Abs. 3</a:t>
            </a:r>
            <a:endParaRPr kumimoji="0" lang="de-DE" sz="2400" b="0" i="0"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lvl="0" defTabSz="360000">
              <a:defRPr/>
            </a:pPr>
            <a:r>
              <a:rPr lang="de-DE" sz="2400" dirty="0">
                <a:solidFill>
                  <a:prstClr val="black"/>
                </a:solidFill>
                <a:latin typeface="Arial" panose="020B0604020202020204" pitchFamily="34" charset="0"/>
                <a:cs typeface="Arial" panose="020B0604020202020204" pitchFamily="34" charset="0"/>
              </a:rPr>
              <a:t>→ keine Umdeutung von 	gebundener </a:t>
            </a:r>
            <a:r>
              <a:rPr lang="de-DE" sz="2400" dirty="0" err="1">
                <a:solidFill>
                  <a:prstClr val="black"/>
                </a:solidFill>
                <a:latin typeface="Arial" panose="020B0604020202020204" pitchFamily="34" charset="0"/>
                <a:cs typeface="Arial" panose="020B0604020202020204" pitchFamily="34" charset="0"/>
              </a:rPr>
              <a:t>Entschei</a:t>
            </a:r>
            <a:r>
              <a:rPr lang="de-DE" sz="2400" dirty="0">
                <a:solidFill>
                  <a:prstClr val="black"/>
                </a:solidFill>
                <a:latin typeface="Arial" panose="020B0604020202020204" pitchFamily="34" charset="0"/>
                <a:cs typeface="Arial" panose="020B0604020202020204" pitchFamily="34" charset="0"/>
              </a:rPr>
              <a:t>-	</a:t>
            </a:r>
            <a:r>
              <a:rPr lang="de-DE" sz="2400" dirty="0" err="1">
                <a:solidFill>
                  <a:prstClr val="black"/>
                </a:solidFill>
                <a:latin typeface="Arial" panose="020B0604020202020204" pitchFamily="34" charset="0"/>
                <a:cs typeface="Arial" panose="020B0604020202020204" pitchFamily="34" charset="0"/>
              </a:rPr>
              <a:t>dung</a:t>
            </a:r>
            <a:r>
              <a:rPr lang="de-DE" sz="2400" dirty="0">
                <a:solidFill>
                  <a:prstClr val="black"/>
                </a:solidFill>
                <a:latin typeface="Arial" panose="020B0604020202020204" pitchFamily="34" charset="0"/>
                <a:cs typeface="Arial" panose="020B0604020202020204" pitchFamily="34" charset="0"/>
              </a:rPr>
              <a:t> in </a:t>
            </a:r>
            <a:r>
              <a:rPr lang="de-DE" sz="2400" dirty="0" err="1">
                <a:solidFill>
                  <a:prstClr val="black"/>
                </a:solidFill>
                <a:latin typeface="Arial" panose="020B0604020202020204" pitchFamily="34" charset="0"/>
                <a:cs typeface="Arial" panose="020B0604020202020204" pitchFamily="34" charset="0"/>
              </a:rPr>
              <a:t>Ermessensent</a:t>
            </a:r>
            <a:r>
              <a:rPr lang="de-DE" sz="2400" dirty="0">
                <a:solidFill>
                  <a:prstClr val="black"/>
                </a:solidFill>
                <a:latin typeface="Arial" panose="020B0604020202020204" pitchFamily="34" charset="0"/>
                <a:cs typeface="Arial" panose="020B0604020202020204" pitchFamily="34" charset="0"/>
              </a:rPr>
              <a:t>-	</a:t>
            </a:r>
            <a:r>
              <a:rPr lang="de-DE" sz="2400" dirty="0" err="1">
                <a:solidFill>
                  <a:prstClr val="black"/>
                </a:solidFill>
                <a:latin typeface="Arial" panose="020B0604020202020204" pitchFamily="34" charset="0"/>
                <a:cs typeface="Arial" panose="020B0604020202020204" pitchFamily="34" charset="0"/>
              </a:rPr>
              <a:t>scheidung</a:t>
            </a:r>
            <a:endParaRPr lang="de-DE" sz="2400" dirty="0">
              <a:solidFill>
                <a:prstClr val="black"/>
              </a:solidFill>
              <a:latin typeface="Arial" panose="020B0604020202020204" pitchFamily="34" charset="0"/>
              <a:cs typeface="Arial" panose="020B0604020202020204" pitchFamily="34" charset="0"/>
            </a:endParaRPr>
          </a:p>
          <a:p>
            <a:pPr lvl="0" defTabSz="360000">
              <a:defRPr/>
            </a:pPr>
            <a:endParaRPr lang="de-DE" sz="2400" dirty="0">
              <a:solidFill>
                <a:prstClr val="black"/>
              </a:solidFill>
              <a:latin typeface="Arial" panose="020B0604020202020204" pitchFamily="34" charset="0"/>
              <a:cs typeface="Arial" panose="020B0604020202020204" pitchFamily="34" charset="0"/>
            </a:endParaRPr>
          </a:p>
          <a:p>
            <a:pPr lvl="0" defTabSz="360000">
              <a:defRPr/>
            </a:pPr>
            <a:r>
              <a:rPr lang="de-DE" sz="2400" dirty="0">
                <a:solidFill>
                  <a:prstClr val="black"/>
                </a:solidFill>
                <a:latin typeface="Arial" panose="020B0604020202020204" pitchFamily="34" charset="0"/>
                <a:cs typeface="Arial" panose="020B0604020202020204" pitchFamily="34" charset="0"/>
              </a:rPr>
              <a:t>→ </a:t>
            </a:r>
            <a:r>
              <a:rPr lang="de-DE" sz="2400" dirty="0" err="1">
                <a:solidFill>
                  <a:prstClr val="black"/>
                </a:solidFill>
                <a:latin typeface="Arial" panose="020B0604020202020204" pitchFamily="34" charset="0"/>
                <a:cs typeface="Arial" panose="020B0604020202020204" pitchFamily="34" charset="0"/>
              </a:rPr>
              <a:t>ratio</a:t>
            </a:r>
            <a:r>
              <a:rPr lang="de-DE" sz="2400" dirty="0">
                <a:solidFill>
                  <a:prstClr val="black"/>
                </a:solidFill>
                <a:latin typeface="Arial" panose="020B0604020202020204" pitchFamily="34" charset="0"/>
                <a:cs typeface="Arial" panose="020B0604020202020204" pitchFamily="34" charset="0"/>
              </a:rPr>
              <a:t>: sonst liegt </a:t>
            </a:r>
            <a:r>
              <a:rPr lang="de-DE" sz="2400" dirty="0" err="1">
                <a:solidFill>
                  <a:prstClr val="black"/>
                </a:solidFill>
                <a:latin typeface="Arial" panose="020B0604020202020204" pitchFamily="34" charset="0"/>
                <a:cs typeface="Arial" panose="020B0604020202020204" pitchFamily="34" charset="0"/>
              </a:rPr>
              <a:t>grds</a:t>
            </a:r>
            <a:r>
              <a:rPr lang="de-DE" sz="2400" dirty="0">
                <a:solidFill>
                  <a:prstClr val="black"/>
                </a:solidFill>
                <a:latin typeface="Arial" panose="020B0604020202020204" pitchFamily="34" charset="0"/>
                <a:cs typeface="Arial" panose="020B0604020202020204" pitchFamily="34" charset="0"/>
              </a:rPr>
              <a:t>. 	Ermessensausfall vor</a:t>
            </a:r>
          </a:p>
          <a:p>
            <a:pPr lvl="0" defTabSz="360000">
              <a:defRPr/>
            </a:pPr>
            <a:endParaRPr kumimoji="0" lang="de-DE" sz="2400" b="0"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defTabSz="360000">
              <a:defRPr/>
            </a:pPr>
            <a:r>
              <a:rPr lang="de-DE" sz="2400" dirty="0">
                <a:solidFill>
                  <a:prstClr val="black"/>
                </a:solidFill>
                <a:latin typeface="Arial" panose="020B0604020202020204" pitchFamily="34" charset="0"/>
                <a:cs typeface="Arial" panose="020B0604020202020204" pitchFamily="34" charset="0"/>
              </a:rPr>
              <a:t>→ bei „Beurteilungsausfall“ 	(Beamte) analog</a:t>
            </a:r>
          </a:p>
        </p:txBody>
      </p:sp>
      <p:cxnSp>
        <p:nvCxnSpPr>
          <p:cNvPr id="11" name="Gerade Verbindung mit Pfeil 10">
            <a:extLst>
              <a:ext uri="{FF2B5EF4-FFF2-40B4-BE49-F238E27FC236}">
                <a16:creationId xmlns:a16="http://schemas.microsoft.com/office/drawing/2014/main" id="{05FD7543-FFF0-4C17-8817-9B881CA274FB}"/>
              </a:ext>
            </a:extLst>
          </p:cNvPr>
          <p:cNvCxnSpPr>
            <a:cxnSpLocks/>
          </p:cNvCxnSpPr>
          <p:nvPr/>
        </p:nvCxnSpPr>
        <p:spPr>
          <a:xfrm>
            <a:off x="2850730" y="5846298"/>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Gerade Verbindung mit Pfeil 12">
            <a:extLst>
              <a:ext uri="{FF2B5EF4-FFF2-40B4-BE49-F238E27FC236}">
                <a16:creationId xmlns:a16="http://schemas.microsoft.com/office/drawing/2014/main" id="{93E9863B-4695-4543-8ECE-B148B17C2197}"/>
              </a:ext>
            </a:extLst>
          </p:cNvPr>
          <p:cNvCxnSpPr>
            <a:cxnSpLocks/>
          </p:cNvCxnSpPr>
          <p:nvPr/>
        </p:nvCxnSpPr>
        <p:spPr>
          <a:xfrm>
            <a:off x="9696000" y="4425871"/>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Gerade Verbindung mit Pfeil 13">
            <a:extLst>
              <a:ext uri="{FF2B5EF4-FFF2-40B4-BE49-F238E27FC236}">
                <a16:creationId xmlns:a16="http://schemas.microsoft.com/office/drawing/2014/main" id="{AF960C1C-99C0-4F02-BB25-185B860A58D7}"/>
              </a:ext>
            </a:extLst>
          </p:cNvPr>
          <p:cNvCxnSpPr>
            <a:cxnSpLocks/>
          </p:cNvCxnSpPr>
          <p:nvPr/>
        </p:nvCxnSpPr>
        <p:spPr>
          <a:xfrm>
            <a:off x="6099304" y="218272"/>
            <a:ext cx="0" cy="54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Gerade Verbindung mit Pfeil 14">
            <a:extLst>
              <a:ext uri="{FF2B5EF4-FFF2-40B4-BE49-F238E27FC236}">
                <a16:creationId xmlns:a16="http://schemas.microsoft.com/office/drawing/2014/main" id="{EB6668C1-8D00-4695-B860-8A36AF4AA6FF}"/>
              </a:ext>
            </a:extLst>
          </p:cNvPr>
          <p:cNvCxnSpPr>
            <a:cxnSpLocks/>
          </p:cNvCxnSpPr>
          <p:nvPr/>
        </p:nvCxnSpPr>
        <p:spPr>
          <a:xfrm>
            <a:off x="9696000" y="5478399"/>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2" name="Grafik 11">
            <a:extLst>
              <a:ext uri="{FF2B5EF4-FFF2-40B4-BE49-F238E27FC236}">
                <a16:creationId xmlns:a16="http://schemas.microsoft.com/office/drawing/2014/main" id="{0DC9120A-A096-1B0D-E62B-B133DE0476B3}"/>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17" name="Rechteck 16">
            <a:extLst>
              <a:ext uri="{FF2B5EF4-FFF2-40B4-BE49-F238E27FC236}">
                <a16:creationId xmlns:a16="http://schemas.microsoft.com/office/drawing/2014/main" id="{C17606E2-A87D-476A-F092-02490C24592C}"/>
              </a:ext>
            </a:extLst>
          </p:cNvPr>
          <p:cNvSpPr/>
          <p:nvPr/>
        </p:nvSpPr>
        <p:spPr>
          <a:xfrm>
            <a:off x="0" y="102357"/>
            <a:ext cx="2380034" cy="65591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Verwaltungsrecht AT</a:t>
            </a:r>
          </a:p>
          <a:p>
            <a:pPr algn="ctr"/>
            <a:r>
              <a:rPr lang="de-DE" dirty="0"/>
              <a:t>Fall 24</a:t>
            </a:r>
          </a:p>
        </p:txBody>
      </p:sp>
    </p:spTree>
    <p:extLst>
      <p:ext uri="{BB962C8B-B14F-4D97-AF65-F5344CB8AC3E}">
        <p14:creationId xmlns:p14="http://schemas.microsoft.com/office/powerpoint/2010/main" val="720490183"/>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7">
                                            <p:txEl>
                                              <p:pRg st="0" end="0"/>
                                            </p:txEl>
                                          </p:spTgt>
                                        </p:tgtEl>
                                        <p:attrNameLst>
                                          <p:attrName>style.visibility</p:attrName>
                                        </p:attrNameLst>
                                      </p:cBhvr>
                                      <p:to>
                                        <p:strVal val="visible"/>
                                      </p:to>
                                    </p:set>
                                    <p:animEffect transition="in" filter="fade">
                                      <p:cBhvr>
                                        <p:cTn id="26" dur="1000"/>
                                        <p:tgtEl>
                                          <p:spTgt spid="7">
                                            <p:txEl>
                                              <p:pRg st="0" end="0"/>
                                            </p:txEl>
                                          </p:spTgt>
                                        </p:tgtEl>
                                      </p:cBhvr>
                                    </p:animEffect>
                                    <p:anim calcmode="lin" valueType="num">
                                      <p:cBhvr>
                                        <p:cTn id="27"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7">
                                            <p:txEl>
                                              <p:pRg st="1" end="1"/>
                                            </p:txEl>
                                          </p:spTgt>
                                        </p:tgtEl>
                                        <p:attrNameLst>
                                          <p:attrName>style.visibility</p:attrName>
                                        </p:attrNameLst>
                                      </p:cBhvr>
                                      <p:to>
                                        <p:strVal val="visible"/>
                                      </p:to>
                                    </p:set>
                                    <p:animEffect transition="in" filter="fade">
                                      <p:cBhvr>
                                        <p:cTn id="33" dur="1000"/>
                                        <p:tgtEl>
                                          <p:spTgt spid="7">
                                            <p:txEl>
                                              <p:pRg st="1" end="1"/>
                                            </p:txEl>
                                          </p:spTgt>
                                        </p:tgtEl>
                                      </p:cBhvr>
                                    </p:animEffect>
                                    <p:anim calcmode="lin" valueType="num">
                                      <p:cBhvr>
                                        <p:cTn id="34"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35"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7">
                                            <p:txEl>
                                              <p:pRg st="2" end="2"/>
                                            </p:txEl>
                                          </p:spTgt>
                                        </p:tgtEl>
                                        <p:attrNameLst>
                                          <p:attrName>style.visibility</p:attrName>
                                        </p:attrNameLst>
                                      </p:cBhvr>
                                      <p:to>
                                        <p:strVal val="visible"/>
                                      </p:to>
                                    </p:set>
                                    <p:animEffect transition="in" filter="fade">
                                      <p:cBhvr>
                                        <p:cTn id="40" dur="1000"/>
                                        <p:tgtEl>
                                          <p:spTgt spid="7">
                                            <p:txEl>
                                              <p:pRg st="2" end="2"/>
                                            </p:txEl>
                                          </p:spTgt>
                                        </p:tgtEl>
                                      </p:cBhvr>
                                    </p:animEffect>
                                    <p:anim calcmode="lin" valueType="num">
                                      <p:cBhvr>
                                        <p:cTn id="41"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42"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1000"/>
                                        <p:tgtEl>
                                          <p:spTgt spid="11"/>
                                        </p:tgtEl>
                                      </p:cBhvr>
                                    </p:animEffect>
                                    <p:anim calcmode="lin" valueType="num">
                                      <p:cBhvr>
                                        <p:cTn id="48" dur="1000" fill="hold"/>
                                        <p:tgtEl>
                                          <p:spTgt spid="11"/>
                                        </p:tgtEl>
                                        <p:attrNameLst>
                                          <p:attrName>ppt_x</p:attrName>
                                        </p:attrNameLst>
                                      </p:cBhvr>
                                      <p:tavLst>
                                        <p:tav tm="0">
                                          <p:val>
                                            <p:strVal val="#ppt_x"/>
                                          </p:val>
                                        </p:tav>
                                        <p:tav tm="100000">
                                          <p:val>
                                            <p:strVal val="#ppt_x"/>
                                          </p:val>
                                        </p:tav>
                                      </p:tavLst>
                                    </p:anim>
                                    <p:anim calcmode="lin" valueType="num">
                                      <p:cBhvr>
                                        <p:cTn id="49" dur="1000" fill="hold"/>
                                        <p:tgtEl>
                                          <p:spTgt spid="11"/>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7">
                                            <p:txEl>
                                              <p:pRg st="4" end="4"/>
                                            </p:txEl>
                                          </p:spTgt>
                                        </p:tgtEl>
                                        <p:attrNameLst>
                                          <p:attrName>style.visibility</p:attrName>
                                        </p:attrNameLst>
                                      </p:cBhvr>
                                      <p:to>
                                        <p:strVal val="visible"/>
                                      </p:to>
                                    </p:set>
                                    <p:animEffect transition="in" filter="fade">
                                      <p:cBhvr>
                                        <p:cTn id="52" dur="1000"/>
                                        <p:tgtEl>
                                          <p:spTgt spid="7">
                                            <p:txEl>
                                              <p:pRg st="4" end="4"/>
                                            </p:txEl>
                                          </p:spTgt>
                                        </p:tgtEl>
                                      </p:cBhvr>
                                    </p:animEffect>
                                    <p:anim calcmode="lin" valueType="num">
                                      <p:cBhvr>
                                        <p:cTn id="53"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54"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nodeType="click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fade">
                                      <p:cBhvr>
                                        <p:cTn id="59" dur="1000"/>
                                        <p:tgtEl>
                                          <p:spTgt spid="6"/>
                                        </p:tgtEl>
                                      </p:cBhvr>
                                    </p:animEffect>
                                    <p:anim calcmode="lin" valueType="num">
                                      <p:cBhvr>
                                        <p:cTn id="60" dur="1000" fill="hold"/>
                                        <p:tgtEl>
                                          <p:spTgt spid="6"/>
                                        </p:tgtEl>
                                        <p:attrNameLst>
                                          <p:attrName>ppt_x</p:attrName>
                                        </p:attrNameLst>
                                      </p:cBhvr>
                                      <p:tavLst>
                                        <p:tav tm="0">
                                          <p:val>
                                            <p:strVal val="#ppt_x"/>
                                          </p:val>
                                        </p:tav>
                                        <p:tav tm="100000">
                                          <p:val>
                                            <p:strVal val="#ppt_x"/>
                                          </p:val>
                                        </p:tav>
                                      </p:tavLst>
                                    </p:anim>
                                    <p:anim calcmode="lin" valueType="num">
                                      <p:cBhvr>
                                        <p:cTn id="61" dur="1000" fill="hold"/>
                                        <p:tgtEl>
                                          <p:spTgt spid="6"/>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9">
                                            <p:txEl>
                                              <p:pRg st="0" end="0"/>
                                            </p:txEl>
                                          </p:spTgt>
                                        </p:tgtEl>
                                        <p:attrNameLst>
                                          <p:attrName>style.visibility</p:attrName>
                                        </p:attrNameLst>
                                      </p:cBhvr>
                                      <p:to>
                                        <p:strVal val="visible"/>
                                      </p:to>
                                    </p:set>
                                    <p:animEffect transition="in" filter="fade">
                                      <p:cBhvr>
                                        <p:cTn id="64" dur="1000"/>
                                        <p:tgtEl>
                                          <p:spTgt spid="9">
                                            <p:txEl>
                                              <p:pRg st="0" end="0"/>
                                            </p:txEl>
                                          </p:spTgt>
                                        </p:tgtEl>
                                      </p:cBhvr>
                                    </p:animEffect>
                                    <p:anim calcmode="lin" valueType="num">
                                      <p:cBhvr>
                                        <p:cTn id="65"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66"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nodeType="clickEffect">
                                  <p:stCondLst>
                                    <p:cond delay="0"/>
                                  </p:stCondLst>
                                  <p:childTnLst>
                                    <p:set>
                                      <p:cBhvr>
                                        <p:cTn id="70" dur="1" fill="hold">
                                          <p:stCondLst>
                                            <p:cond delay="0"/>
                                          </p:stCondLst>
                                        </p:cTn>
                                        <p:tgtEl>
                                          <p:spTgt spid="9">
                                            <p:txEl>
                                              <p:pRg st="1" end="1"/>
                                            </p:txEl>
                                          </p:spTgt>
                                        </p:tgtEl>
                                        <p:attrNameLst>
                                          <p:attrName>style.visibility</p:attrName>
                                        </p:attrNameLst>
                                      </p:cBhvr>
                                      <p:to>
                                        <p:strVal val="visible"/>
                                      </p:to>
                                    </p:set>
                                    <p:animEffect transition="in" filter="fade">
                                      <p:cBhvr>
                                        <p:cTn id="71" dur="1000"/>
                                        <p:tgtEl>
                                          <p:spTgt spid="9">
                                            <p:txEl>
                                              <p:pRg st="1" end="1"/>
                                            </p:txEl>
                                          </p:spTgt>
                                        </p:tgtEl>
                                      </p:cBhvr>
                                    </p:animEffect>
                                    <p:anim calcmode="lin" valueType="num">
                                      <p:cBhvr>
                                        <p:cTn id="72"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73"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42" presetClass="entr" presetSubtype="0" fill="hold" nodeType="clickEffect">
                                  <p:stCondLst>
                                    <p:cond delay="0"/>
                                  </p:stCondLst>
                                  <p:childTnLst>
                                    <p:set>
                                      <p:cBhvr>
                                        <p:cTn id="77" dur="1" fill="hold">
                                          <p:stCondLst>
                                            <p:cond delay="0"/>
                                          </p:stCondLst>
                                        </p:cTn>
                                        <p:tgtEl>
                                          <p:spTgt spid="5"/>
                                        </p:tgtEl>
                                        <p:attrNameLst>
                                          <p:attrName>style.visibility</p:attrName>
                                        </p:attrNameLst>
                                      </p:cBhvr>
                                      <p:to>
                                        <p:strVal val="visible"/>
                                      </p:to>
                                    </p:set>
                                    <p:animEffect transition="in" filter="fade">
                                      <p:cBhvr>
                                        <p:cTn id="78" dur="1000"/>
                                        <p:tgtEl>
                                          <p:spTgt spid="5"/>
                                        </p:tgtEl>
                                      </p:cBhvr>
                                    </p:animEffect>
                                    <p:anim calcmode="lin" valueType="num">
                                      <p:cBhvr>
                                        <p:cTn id="79" dur="1000" fill="hold"/>
                                        <p:tgtEl>
                                          <p:spTgt spid="5"/>
                                        </p:tgtEl>
                                        <p:attrNameLst>
                                          <p:attrName>ppt_x</p:attrName>
                                        </p:attrNameLst>
                                      </p:cBhvr>
                                      <p:tavLst>
                                        <p:tav tm="0">
                                          <p:val>
                                            <p:strVal val="#ppt_x"/>
                                          </p:val>
                                        </p:tav>
                                        <p:tav tm="100000">
                                          <p:val>
                                            <p:strVal val="#ppt_x"/>
                                          </p:val>
                                        </p:tav>
                                      </p:tavLst>
                                    </p:anim>
                                    <p:anim calcmode="lin" valueType="num">
                                      <p:cBhvr>
                                        <p:cTn id="80" dur="1000" fill="hold"/>
                                        <p:tgtEl>
                                          <p:spTgt spid="5"/>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0"/>
                                  </p:stCondLst>
                                  <p:childTnLst>
                                    <p:set>
                                      <p:cBhvr>
                                        <p:cTn id="82" dur="1" fill="hold">
                                          <p:stCondLst>
                                            <p:cond delay="0"/>
                                          </p:stCondLst>
                                        </p:cTn>
                                        <p:tgtEl>
                                          <p:spTgt spid="10">
                                            <p:txEl>
                                              <p:pRg st="0" end="0"/>
                                            </p:txEl>
                                          </p:spTgt>
                                        </p:tgtEl>
                                        <p:attrNameLst>
                                          <p:attrName>style.visibility</p:attrName>
                                        </p:attrNameLst>
                                      </p:cBhvr>
                                      <p:to>
                                        <p:strVal val="visible"/>
                                      </p:to>
                                    </p:set>
                                    <p:animEffect transition="in" filter="fade">
                                      <p:cBhvr>
                                        <p:cTn id="83" dur="1000"/>
                                        <p:tgtEl>
                                          <p:spTgt spid="10">
                                            <p:txEl>
                                              <p:pRg st="0" end="0"/>
                                            </p:txEl>
                                          </p:spTgt>
                                        </p:tgtEl>
                                      </p:cBhvr>
                                    </p:animEffect>
                                    <p:anim calcmode="lin" valueType="num">
                                      <p:cBhvr>
                                        <p:cTn id="84"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85"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42" presetClass="entr" presetSubtype="0" fill="hold" nodeType="clickEffect">
                                  <p:stCondLst>
                                    <p:cond delay="0"/>
                                  </p:stCondLst>
                                  <p:childTnLst>
                                    <p:set>
                                      <p:cBhvr>
                                        <p:cTn id="89" dur="1" fill="hold">
                                          <p:stCondLst>
                                            <p:cond delay="0"/>
                                          </p:stCondLst>
                                        </p:cTn>
                                        <p:tgtEl>
                                          <p:spTgt spid="10">
                                            <p:txEl>
                                              <p:pRg st="1" end="1"/>
                                            </p:txEl>
                                          </p:spTgt>
                                        </p:tgtEl>
                                        <p:attrNameLst>
                                          <p:attrName>style.visibility</p:attrName>
                                        </p:attrNameLst>
                                      </p:cBhvr>
                                      <p:to>
                                        <p:strVal val="visible"/>
                                      </p:to>
                                    </p:set>
                                    <p:animEffect transition="in" filter="fade">
                                      <p:cBhvr>
                                        <p:cTn id="90" dur="1000"/>
                                        <p:tgtEl>
                                          <p:spTgt spid="10">
                                            <p:txEl>
                                              <p:pRg st="1" end="1"/>
                                            </p:txEl>
                                          </p:spTgt>
                                        </p:tgtEl>
                                      </p:cBhvr>
                                    </p:animEffect>
                                    <p:anim calcmode="lin" valueType="num">
                                      <p:cBhvr>
                                        <p:cTn id="91"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92"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42" presetClass="entr" presetSubtype="0" fill="hold" nodeType="clickEffect">
                                  <p:stCondLst>
                                    <p:cond delay="0"/>
                                  </p:stCondLst>
                                  <p:childTnLst>
                                    <p:set>
                                      <p:cBhvr>
                                        <p:cTn id="96" dur="1" fill="hold">
                                          <p:stCondLst>
                                            <p:cond delay="0"/>
                                          </p:stCondLst>
                                        </p:cTn>
                                        <p:tgtEl>
                                          <p:spTgt spid="13"/>
                                        </p:tgtEl>
                                        <p:attrNameLst>
                                          <p:attrName>style.visibility</p:attrName>
                                        </p:attrNameLst>
                                      </p:cBhvr>
                                      <p:to>
                                        <p:strVal val="visible"/>
                                      </p:to>
                                    </p:set>
                                    <p:animEffect transition="in" filter="fade">
                                      <p:cBhvr>
                                        <p:cTn id="97" dur="1000"/>
                                        <p:tgtEl>
                                          <p:spTgt spid="13"/>
                                        </p:tgtEl>
                                      </p:cBhvr>
                                    </p:animEffect>
                                    <p:anim calcmode="lin" valueType="num">
                                      <p:cBhvr>
                                        <p:cTn id="98" dur="1000" fill="hold"/>
                                        <p:tgtEl>
                                          <p:spTgt spid="13"/>
                                        </p:tgtEl>
                                        <p:attrNameLst>
                                          <p:attrName>ppt_x</p:attrName>
                                        </p:attrNameLst>
                                      </p:cBhvr>
                                      <p:tavLst>
                                        <p:tav tm="0">
                                          <p:val>
                                            <p:strVal val="#ppt_x"/>
                                          </p:val>
                                        </p:tav>
                                        <p:tav tm="100000">
                                          <p:val>
                                            <p:strVal val="#ppt_x"/>
                                          </p:val>
                                        </p:tav>
                                      </p:tavLst>
                                    </p:anim>
                                    <p:anim calcmode="lin" valueType="num">
                                      <p:cBhvr>
                                        <p:cTn id="99" dur="1000" fill="hold"/>
                                        <p:tgtEl>
                                          <p:spTgt spid="13"/>
                                        </p:tgtEl>
                                        <p:attrNameLst>
                                          <p:attrName>ppt_y</p:attrName>
                                        </p:attrNameLst>
                                      </p:cBhvr>
                                      <p:tavLst>
                                        <p:tav tm="0">
                                          <p:val>
                                            <p:strVal val="#ppt_y+.1"/>
                                          </p:val>
                                        </p:tav>
                                        <p:tav tm="100000">
                                          <p:val>
                                            <p:strVal val="#ppt_y"/>
                                          </p:val>
                                        </p:tav>
                                      </p:tavLst>
                                    </p:anim>
                                  </p:childTnLst>
                                </p:cTn>
                              </p:par>
                              <p:par>
                                <p:cTn id="100" presetID="42" presetClass="entr" presetSubtype="0" fill="hold" nodeType="withEffect">
                                  <p:stCondLst>
                                    <p:cond delay="0"/>
                                  </p:stCondLst>
                                  <p:childTnLst>
                                    <p:set>
                                      <p:cBhvr>
                                        <p:cTn id="101" dur="1" fill="hold">
                                          <p:stCondLst>
                                            <p:cond delay="0"/>
                                          </p:stCondLst>
                                        </p:cTn>
                                        <p:tgtEl>
                                          <p:spTgt spid="10">
                                            <p:txEl>
                                              <p:pRg st="3" end="3"/>
                                            </p:txEl>
                                          </p:spTgt>
                                        </p:tgtEl>
                                        <p:attrNameLst>
                                          <p:attrName>style.visibility</p:attrName>
                                        </p:attrNameLst>
                                      </p:cBhvr>
                                      <p:to>
                                        <p:strVal val="visible"/>
                                      </p:to>
                                    </p:set>
                                    <p:animEffect transition="in" filter="fade">
                                      <p:cBhvr>
                                        <p:cTn id="102" dur="1000"/>
                                        <p:tgtEl>
                                          <p:spTgt spid="10">
                                            <p:txEl>
                                              <p:pRg st="3" end="3"/>
                                            </p:txEl>
                                          </p:spTgt>
                                        </p:tgtEl>
                                      </p:cBhvr>
                                    </p:animEffect>
                                    <p:anim calcmode="lin" valueType="num">
                                      <p:cBhvr>
                                        <p:cTn id="103" dur="10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104" dur="1000" fill="hold"/>
                                        <p:tgtEl>
                                          <p:spTgt spid="1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42" presetClass="entr" presetSubtype="0" fill="hold" nodeType="clickEffect">
                                  <p:stCondLst>
                                    <p:cond delay="0"/>
                                  </p:stCondLst>
                                  <p:childTnLst>
                                    <p:set>
                                      <p:cBhvr>
                                        <p:cTn id="108" dur="1" fill="hold">
                                          <p:stCondLst>
                                            <p:cond delay="0"/>
                                          </p:stCondLst>
                                        </p:cTn>
                                        <p:tgtEl>
                                          <p:spTgt spid="15"/>
                                        </p:tgtEl>
                                        <p:attrNameLst>
                                          <p:attrName>style.visibility</p:attrName>
                                        </p:attrNameLst>
                                      </p:cBhvr>
                                      <p:to>
                                        <p:strVal val="visible"/>
                                      </p:to>
                                    </p:set>
                                    <p:animEffect transition="in" filter="fade">
                                      <p:cBhvr>
                                        <p:cTn id="109" dur="1000"/>
                                        <p:tgtEl>
                                          <p:spTgt spid="15"/>
                                        </p:tgtEl>
                                      </p:cBhvr>
                                    </p:animEffect>
                                    <p:anim calcmode="lin" valueType="num">
                                      <p:cBhvr>
                                        <p:cTn id="110" dur="1000" fill="hold"/>
                                        <p:tgtEl>
                                          <p:spTgt spid="15"/>
                                        </p:tgtEl>
                                        <p:attrNameLst>
                                          <p:attrName>ppt_x</p:attrName>
                                        </p:attrNameLst>
                                      </p:cBhvr>
                                      <p:tavLst>
                                        <p:tav tm="0">
                                          <p:val>
                                            <p:strVal val="#ppt_x"/>
                                          </p:val>
                                        </p:tav>
                                        <p:tav tm="100000">
                                          <p:val>
                                            <p:strVal val="#ppt_x"/>
                                          </p:val>
                                        </p:tav>
                                      </p:tavLst>
                                    </p:anim>
                                    <p:anim calcmode="lin" valueType="num">
                                      <p:cBhvr>
                                        <p:cTn id="111" dur="1000" fill="hold"/>
                                        <p:tgtEl>
                                          <p:spTgt spid="15"/>
                                        </p:tgtEl>
                                        <p:attrNameLst>
                                          <p:attrName>ppt_y</p:attrName>
                                        </p:attrNameLst>
                                      </p:cBhvr>
                                      <p:tavLst>
                                        <p:tav tm="0">
                                          <p:val>
                                            <p:strVal val="#ppt_y+.1"/>
                                          </p:val>
                                        </p:tav>
                                        <p:tav tm="100000">
                                          <p:val>
                                            <p:strVal val="#ppt_y"/>
                                          </p:val>
                                        </p:tav>
                                      </p:tavLst>
                                    </p:anim>
                                  </p:childTnLst>
                                </p:cTn>
                              </p:par>
                              <p:par>
                                <p:cTn id="112" presetID="42" presetClass="entr" presetSubtype="0" fill="hold" nodeType="withEffect">
                                  <p:stCondLst>
                                    <p:cond delay="0"/>
                                  </p:stCondLst>
                                  <p:childTnLst>
                                    <p:set>
                                      <p:cBhvr>
                                        <p:cTn id="113" dur="1" fill="hold">
                                          <p:stCondLst>
                                            <p:cond delay="0"/>
                                          </p:stCondLst>
                                        </p:cTn>
                                        <p:tgtEl>
                                          <p:spTgt spid="10">
                                            <p:txEl>
                                              <p:pRg st="5" end="5"/>
                                            </p:txEl>
                                          </p:spTgt>
                                        </p:tgtEl>
                                        <p:attrNameLst>
                                          <p:attrName>style.visibility</p:attrName>
                                        </p:attrNameLst>
                                      </p:cBhvr>
                                      <p:to>
                                        <p:strVal val="visible"/>
                                      </p:to>
                                    </p:set>
                                    <p:animEffect transition="in" filter="fade">
                                      <p:cBhvr>
                                        <p:cTn id="114" dur="1000"/>
                                        <p:tgtEl>
                                          <p:spTgt spid="10">
                                            <p:txEl>
                                              <p:pRg st="5" end="5"/>
                                            </p:txEl>
                                          </p:spTgt>
                                        </p:tgtEl>
                                      </p:cBhvr>
                                    </p:animEffect>
                                    <p:anim calcmode="lin" valueType="num">
                                      <p:cBhvr>
                                        <p:cTn id="115" dur="1000" fill="hold"/>
                                        <p:tgtEl>
                                          <p:spTgt spid="10">
                                            <p:txEl>
                                              <p:pRg st="5" end="5"/>
                                            </p:txEl>
                                          </p:spTgt>
                                        </p:tgtEl>
                                        <p:attrNameLst>
                                          <p:attrName>ppt_x</p:attrName>
                                        </p:attrNameLst>
                                      </p:cBhvr>
                                      <p:tavLst>
                                        <p:tav tm="0">
                                          <p:val>
                                            <p:strVal val="#ppt_x"/>
                                          </p:val>
                                        </p:tav>
                                        <p:tav tm="100000">
                                          <p:val>
                                            <p:strVal val="#ppt_x"/>
                                          </p:val>
                                        </p:tav>
                                      </p:tavLst>
                                    </p:anim>
                                    <p:anim calcmode="lin" valueType="num">
                                      <p:cBhvr>
                                        <p:cTn id="116" dur="1000" fill="hold"/>
                                        <p:tgtEl>
                                          <p:spTgt spid="10">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45158" cy="3065024"/>
          </a:xfrm>
          <a:prstGeom prst="rect">
            <a:avLst/>
          </a:prstGeom>
          <a:noFill/>
        </p:spPr>
        <p:txBody>
          <a:bodyPr wrap="square" lIns="180000" tIns="180000" rIns="180000" bIns="180000" rtlCol="0">
            <a:spAutoFit/>
          </a:bodyPr>
          <a:lstStyle/>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IV.		</a:t>
            </a:r>
            <a:r>
              <a:rPr lang="de-DE" sz="2400" u="sng" dirty="0">
                <a:solidFill>
                  <a:prstClr val="black"/>
                </a:solidFill>
                <a:latin typeface="Arial" panose="020B0604020202020204" pitchFamily="34" charset="0"/>
                <a:cs typeface="Arial" panose="020B0604020202020204" pitchFamily="34" charset="0"/>
              </a:rPr>
              <a:t>Ergebnis</a:t>
            </a: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defRPr/>
            </a:pPr>
            <a:r>
              <a:rPr lang="de-DE" sz="2400" dirty="0">
                <a:latin typeface="Arial" panose="020B0604020202020204" pitchFamily="34" charset="0"/>
                <a:cs typeface="Arial" panose="020B0604020202020204" pitchFamily="34" charset="0"/>
              </a:rPr>
              <a:t>		→ </a:t>
            </a:r>
            <a:r>
              <a:rPr lang="de-DE" sz="2400" dirty="0">
                <a:solidFill>
                  <a:prstClr val="black"/>
                </a:solidFill>
                <a:latin typeface="Arial" panose="020B0604020202020204" pitchFamily="34" charset="0"/>
                <a:cs typeface="Arial" panose="020B0604020202020204" pitchFamily="34" charset="0"/>
              </a:rPr>
              <a:t>Umdeutung in Entlassung </a:t>
            </a:r>
            <a:r>
              <a:rPr lang="de-DE" sz="2400" dirty="0">
                <a:latin typeface="Arial" panose="020B0604020202020204" pitchFamily="34" charset="0"/>
                <a:cs typeface="Arial" panose="020B0604020202020204" pitchFamily="34" charset="0"/>
              </a:rPr>
              <a:t>nach § 34 I Nr. 2 BBG (Entlassung von Beamten 			auf Probe wegen fehlender Bewährung) unmöglich</a:t>
            </a:r>
          </a:p>
          <a:p>
            <a:pPr defTabSz="360000">
              <a:lnSpc>
                <a:spcPct val="150000"/>
              </a:lnSpc>
              <a:defRPr/>
            </a:pPr>
            <a:r>
              <a:rPr lang="de-DE" sz="2400" dirty="0">
                <a:latin typeface="Arial" panose="020B0604020202020204" pitchFamily="34" charset="0"/>
                <a:cs typeface="Arial" panose="020B0604020202020204" pitchFamily="34" charset="0"/>
              </a:rPr>
              <a:t>		→ VA ist nichtig (§ 44 I VwVfG)</a:t>
            </a:r>
          </a:p>
          <a:p>
            <a:pPr defTabSz="360000">
              <a:lnSpc>
                <a:spcPct val="150000"/>
              </a:lnSpc>
              <a:defRPr/>
            </a:pPr>
            <a:r>
              <a:rPr lang="de-DE" sz="2400" dirty="0">
                <a:latin typeface="Arial" panose="020B0604020202020204" pitchFamily="34" charset="0"/>
                <a:cs typeface="Arial" panose="020B0604020202020204" pitchFamily="34" charset="0"/>
              </a:rPr>
              <a:t>		→ Klage begründet</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A3487DC8-E538-B4EE-6157-3A2DE5ECB64A}"/>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CAF2CFD5-ECFA-EF50-FA37-5A4CBB7EBF67}"/>
              </a:ext>
            </a:extLst>
          </p:cNvPr>
          <p:cNvSpPr/>
          <p:nvPr/>
        </p:nvSpPr>
        <p:spPr>
          <a:xfrm>
            <a:off x="0" y="102357"/>
            <a:ext cx="2383922" cy="593679"/>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Verwaltungsrecht AT</a:t>
            </a:r>
          </a:p>
          <a:p>
            <a:pPr algn="ctr"/>
            <a:r>
              <a:rPr lang="de-DE" dirty="0"/>
              <a:t>Fall 24</a:t>
            </a:r>
          </a:p>
        </p:txBody>
      </p:sp>
    </p:spTree>
    <p:extLst>
      <p:ext uri="{BB962C8B-B14F-4D97-AF65-F5344CB8AC3E}">
        <p14:creationId xmlns:p14="http://schemas.microsoft.com/office/powerpoint/2010/main" val="989706628"/>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360000" tIns="360000" rIns="360000" bIns="360000" rtlCol="0">
        <a:noAutofit/>
      </a:bodyPr>
      <a:lstStyle>
        <a:defPPr algn="ctr">
          <a:defRPr sz="2400" dirty="0"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enutzerdefiniertes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2546</Words>
  <Application>Microsoft Office PowerPoint</Application>
  <PresentationFormat>Breitbild</PresentationFormat>
  <Paragraphs>338</Paragraphs>
  <Slides>22</Slides>
  <Notes>0</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22</vt:i4>
      </vt:variant>
    </vt:vector>
  </HeadingPairs>
  <TitlesOfParts>
    <vt:vector size="28" baseType="lpstr">
      <vt:lpstr>Arial</vt:lpstr>
      <vt:lpstr>Calibri</vt:lpstr>
      <vt:lpstr>Calibri Light</vt:lpstr>
      <vt:lpstr>Frutiger</vt:lpstr>
      <vt:lpstr>Office</vt:lpstr>
      <vt:lpstr>Benutzerdefiniertes Design</vt:lpstr>
      <vt:lpstr>Verwaltungsrecht AT  Kurseinheit 18</vt:lpstr>
      <vt:lpstr>PowerPoint-Präsentation</vt:lpstr>
      <vt:lpstr>PowerPoint-Präsentation</vt:lpstr>
      <vt:lpstr>Verwaltungsrecht AT  FALL 24 – Entlassung eines Beamten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Stefan Middel</dc:creator>
  <cp:lastModifiedBy>Jana Panten</cp:lastModifiedBy>
  <cp:revision>1349</cp:revision>
  <cp:lastPrinted>2020-03-23T18:57:22Z</cp:lastPrinted>
  <dcterms:created xsi:type="dcterms:W3CDTF">2020-03-20T12:42:26Z</dcterms:created>
  <dcterms:modified xsi:type="dcterms:W3CDTF">2026-09-03T06:55:32Z</dcterms:modified>
</cp:coreProperties>
</file>