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8" r:id="rId13"/>
    <p:sldId id="289" r:id="rId14"/>
    <p:sldId id="290" r:id="rId15"/>
    <p:sldId id="291" r:id="rId16"/>
    <p:sldId id="296" r:id="rId17"/>
    <p:sldId id="297" r:id="rId18"/>
    <p:sldId id="292" r:id="rId19"/>
    <p:sldId id="298" r:id="rId20"/>
    <p:sldId id="299" r:id="rId21"/>
    <p:sldId id="330" r:id="rId22"/>
    <p:sldId id="300" r:id="rId23"/>
    <p:sldId id="302" r:id="rId24"/>
    <p:sldId id="295" r:id="rId25"/>
    <p:sldId id="304" r:id="rId26"/>
    <p:sldId id="305" r:id="rId27"/>
    <p:sldId id="293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03" r:id="rId38"/>
    <p:sldId id="315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325" r:id="rId49"/>
    <p:sldId id="326" r:id="rId50"/>
    <p:sldId id="327" r:id="rId51"/>
    <p:sldId id="328" r:id="rId52"/>
    <p:sldId id="329" r:id="rId53"/>
    <p:sldId id="276" r:id="rId54"/>
  </p:sldIdLst>
  <p:sldSz cx="9144000" cy="6858000" type="screen4x3"/>
  <p:notesSz cx="9926638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9E243CC9-5CA2-4803-BEC0-26313C89E02A}">
          <p14:sldIdLst>
            <p14:sldId id="256"/>
          </p14:sldIdLst>
        </p14:section>
        <p14:section name="Abschnitt ohne Titel" id="{872B66D5-F9FC-4ABC-89E2-1CB9E7D90E5F}">
          <p14:sldIdLst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8"/>
            <p14:sldId id="289"/>
            <p14:sldId id="290"/>
            <p14:sldId id="291"/>
            <p14:sldId id="296"/>
            <p14:sldId id="297"/>
            <p14:sldId id="292"/>
            <p14:sldId id="298"/>
            <p14:sldId id="299"/>
            <p14:sldId id="330"/>
            <p14:sldId id="300"/>
            <p14:sldId id="302"/>
            <p14:sldId id="295"/>
            <p14:sldId id="304"/>
            <p14:sldId id="305"/>
            <p14:sldId id="293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03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751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48"/>
    <p:restoredTop sz="93028"/>
  </p:normalViewPr>
  <p:slideViewPr>
    <p:cSldViewPr>
      <p:cViewPr varScale="1">
        <p:scale>
          <a:sx n="103" d="100"/>
          <a:sy n="103" d="100"/>
        </p:scale>
        <p:origin x="21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B18AE-48F3-434C-B0FF-AD59111806CC}" type="datetimeFigureOut">
              <a:rPr lang="de-DE" smtClean="0"/>
              <a:t>04.09.2023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10E83-998F-40F0-8BBF-74BDAAD516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3446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04.09.2023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384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bg1"/>
                </a:solidFill>
                <a:latin typeface="Frutiger LT 57 Cn" pitchFamily="34" charset="0"/>
              </a:rPr>
              <a:t>Crashkurs Nebengebiete 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56632"/>
            <a:ext cx="8928992" cy="6194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Fall 2 – Lösungsskizze: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K gegen D auf Nutzungsentschädigung aus</a:t>
            </a:r>
            <a:endParaRPr lang="de-DE" sz="2400" dirty="0"/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A.	§ 546 a BGB</a:t>
            </a:r>
            <a:endParaRPr lang="de-DE" sz="2400" dirty="0"/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1. Wirksamer Mietvertrag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(+)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2. Beendigung des Mietverhältnisses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=&gt;	Wirksame Kündigung?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- Vertragsparteien waren F, H und S (statt U)        		  	  für E (§ 1922 BGB)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- Problem: S war nicht einbezogen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- Nach § 2040 BGB können Miterben über 			  	  Nachlassgegenstände nur gemeinschaftlich 			  verfügen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- Kündigung = Verfügung?</a:t>
            </a:r>
          </a:p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50743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8874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 hier (+), weil bestehendes Recht auf 					       Pachtzinsforderung aufgehoben wird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 Verdrängung von § 2040 BGB durch § 2038 BGB?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   - Grundgedanke des 2040 BGB ist Nachlasserhaltung 				 	für alle Erben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   - Sinn von § 2038 ist effektive Nachlassverwaltung bis 				 	zur Auseinandersetzung; dazu gehört auch die 					 	Vermietung und somit auch die Kündigung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	Verdrängung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-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Vss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von § 2038 BGB: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- Mehrheitsbeschluss, §§ 2038 Abs. 2, 745 BGB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  (+) nach Anteilen eine ¾ - Mehrheit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- Ordnungsgemäße Wirtschaft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76075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 bei Miete von nur 5% der ortsüblichen Miete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	Kündigung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3. Nichtherausgabe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=&gt;	 Anspruch in Höhe von 4.000 € pro Monat d.h. 					 	insgesamt 28.000 €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B. §§ 987 Abs. 1, 990 Abs. 1 S. 2 BGB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(-), zwar keine Sperrwirkung des § 546 a BGB, aber jedenfalls 		 	 aufgrund der bisherigen unklaren Rechtslage keine 			 	 Kenntnis vom fehlenden Besitzrecht                                      		 	 (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a.A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inzwischen vertretbar)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C. § 812 Abs. 1 S. 2, 1. Var. BGB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(-), Vindikationslage verdrängt das Bereicherungsrecht</a:t>
            </a: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447408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Fall 3 – Lösungsskizze:</a:t>
            </a:r>
            <a:endParaRPr lang="de-DE" sz="2400" dirty="0"/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K gegen B auf Auskunft aus</a:t>
            </a:r>
            <a:endParaRPr lang="de-DE" sz="2400" dirty="0"/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A.	§ 2314 Abs. 1 BGB </a:t>
            </a:r>
            <a:r>
              <a:rPr lang="de-DE" sz="2400" b="1" dirty="0" err="1">
                <a:solidFill>
                  <a:srgbClr val="595959"/>
                </a:solidFill>
                <a:latin typeface="Frutiger Linotype"/>
              </a:rPr>
              <a:t>iVm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§ 141 SGB IX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I.	K = Auskunftsberechtigter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(+), wenn T auskunftsberechtigt war und der Anspruch auf 			  	  K übergegangen ist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1. T = Auskunftsberechtigte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(+), wenn T Pflichtteilsberechtigte und nicht Erbin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 	a)	T ist als Tochter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grds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pflichtteilsberechtigt      						(nach § 2303 Abs. 1 BGB)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b)	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Probl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.: Verzicht auf das Pflichtteilsrecht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	-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grds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möglich, vgl. § 2346 Abs. 2 BGB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	- Form nach § 2348 BGB eingehalten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45273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8071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-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Probl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Unwirksamkeit des Verzichts wegen Sittenwidrigkeit, § 138 	   Abs. 1 BGB?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  Pro Sittenwidrigkeit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- 	Schutz der Allgemeinheit vor unnötigen Kosten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- 	Vergleich mit Unterhaltsverzicht bei Eheverträgen oder 		  		Scheidungsfolgevereinbarungen, wenn dadurch 			  		Ehepartner sozialhilfebedürftig wird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  Contra Sittenwidrigkeit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- 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der Privatautonomie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- 	Keine gesetzliche Ausschlussregelung bei § 2346 Abs. 2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- 	Art. 6 GG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Verzicht ist nicht sittenwidrig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Ergebnis: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Der Auskunftsanspruch ist nicht gegeben.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76899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Überblick zum Erbrecht</a:t>
            </a:r>
            <a:endParaRPr lang="de-DE" sz="2400" dirty="0"/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Gesetzliche Erbfolge, §§ 1924 ff BGB</a:t>
            </a:r>
            <a:endParaRPr lang="de-DE" sz="2400" dirty="0"/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Gewillkürte Erfolge</a:t>
            </a:r>
            <a:endParaRPr lang="de-DE" sz="2400" dirty="0"/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Wichtig:</a:t>
            </a:r>
            <a:endParaRPr lang="de-DE" sz="2400" dirty="0"/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- Testamentserrichtung (§§ 2064 ff, 2229ff BGB)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- Gemeinschaftliches Testament (§§ 2265 ff BGB)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Pflichtteilsrecht, §§ 2303 ff BGB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Annahme und Ausschlagung, §§ 1942 ff BGB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Erbschein, §§ 2353 ff (insb. §§ 2365, 2366 BGB)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(Erbengemeinschaft, Erbenhaftung, Erbunwürdigkeit, Anfechtung letztwilliger Verfügungen)</a:t>
            </a:r>
          </a:p>
          <a:p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Wichtig: Verständnis der Grundbegriffe!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9103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021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Fall 4 – Lösungsskizze:</a:t>
            </a:r>
            <a:endParaRPr lang="de-DE" sz="2400" dirty="0"/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1. Teil: Klage des K gegen B</a:t>
            </a:r>
            <a:endParaRPr lang="de-DE" sz="2400" u="sng" dirty="0"/>
          </a:p>
          <a:p>
            <a:pPr marL="457200" indent="-457200">
              <a:buAutoNum type="alphaUcPeriod"/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Zulässigkeit der Klage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1.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Zuständiges Gericht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a) Sachliche Zuständigkeit des LG nach §§ 23, 71 GVG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b) Örtliche Zuständigkeit des LG Landshut nach §§ 12, 13 ZPO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  2. Prozessführungsbefugnis des K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      (+), da er ein eigenes -abgetretenes- Recht geltend macht</a:t>
            </a:r>
          </a:p>
          <a:p>
            <a:pPr marL="457200" indent="-457200">
              <a:buAutoNum type="alphaUcPeriod" startAt="2"/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Begründetheit der Klage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I.  Anspruch entstanden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§§ 630a, 398 S.1 BGB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  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II. Anspruch erloschen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nach § 389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iVm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§ 406 BGB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54130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Ergebnis zu Teil1: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Die Klage wird abgewiesen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2. Teil: Widerklage des B gegen Z</a:t>
            </a:r>
            <a:endParaRPr lang="de-DE" sz="2400" dirty="0"/>
          </a:p>
          <a:p>
            <a:pPr marL="457200" indent="-457200"/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A.  Zulässigkeit der Klage</a:t>
            </a:r>
            <a:endParaRPr lang="de-DE" sz="2400" dirty="0"/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1.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Zuständiges Gericht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     a) Sachliche Zuständigkeit wie oben (§ 3 ZPO)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     b) Örtliche Zuständigkeit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aa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 	§§ 12, 13 ZPO 						         		(-), da Z seinen Sitz in Regensburg hat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bb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 	§ 29 ZPO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     	(-), Erfüllungsort ist auch Regensburg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cc) 	§ 39 ZPO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     	(-), da keine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rügelose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Einlassung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dd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 	§ 33 ZPO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369691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-  	§ 33 ZPO begründet einen besonderen Gerichtsstand 			 	gegen den Kläger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-  	Problem: Hier sog. Drittwiderklage gegen Z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-  	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Grds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sind isolierte Drittwiderklagen unzulässig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-  	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Ausn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., wenn Klage gegen den Zedenten und enge 			   		Verknüpfung =&gt; hier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- 	Problem: Wird dabei eigener Gerichtsstand begründet?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  	(+), da für den Zedenten zumutbar (früher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a.A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2. Feststellungsinteresse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(+), rechtliches Interesse festzustellen, dass dem Z als 				  Vertragspartner des B diesem gegenüber keine Ansprüche 			  zustehen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Zulässigkeit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21286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500"/>
              </a:spcAft>
              <a:buAutoNum type="alphaUcPeriod" startAt="2"/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Begründetheit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B hat substantiiert vorgetragen, dass ihm gegen Z 	 	 		   Schadensersatzansprüche in einer der Klageforderung 	  	 	   übersteigenden Höhe zustehen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Ergebnis: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Die Klage wird abgewiesen.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Es wird festgestellt, dass Z gegen B keine Ansprüche aus der zahnärztlichen Behandlung zustehen.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329146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796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Übersicht: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Familien- und Erbrecht (Fälle 1 – 3)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Zivilprozessrecht inkl. ZV (Fälle 4 - 7)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/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Handels- und Gesellschaftsrecht (Fälle 8 – 10)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/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D.	  Arbeitsrecht (Fall 11)</a:t>
            </a:r>
            <a:endParaRPr lang="de-DE" sz="2400" dirty="0"/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75388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6471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Exkurs: </a:t>
            </a:r>
            <a:r>
              <a:rPr lang="de-DE" sz="2400" b="1" dirty="0" err="1">
                <a:solidFill>
                  <a:srgbClr val="595959"/>
                </a:solidFill>
                <a:latin typeface="Frutiger Linotype"/>
              </a:rPr>
              <a:t>Zulässigkeitsvss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. einer Leistungsklage: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1. 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Z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ivilrechtsweg (§§ 13, 17 GVG)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2. Sachliche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Z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uständigkeit (§§ 23 ff, 71 GVG)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3. Örtliche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Z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uständigkeit (§§ 12 ff ZPO)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8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4.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P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arteifähigkeit (§ 50 ZPO)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5.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P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rozessfähigkeit (§§ 51 ff ZPO)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6.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P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rozessführungsbefugnis (§ 51 ZPO)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8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7. Keine anderweitige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R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echtshängigkeit (§ 261 ZPO)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8. Keine entgegenstehende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R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echtskraft (§ 322 ZPO)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9.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R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echtsschutzbedürfnis (§ 256 ZPO)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8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10.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O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rdnungsgemäße 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K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lageerhebung (§ 253 ZPO)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308773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7332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Exkurs: Zulässigkeitsvoraussetzungen einer Widerklage: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1. 	Rechtshängigkeit der Hauptklage im Zeitpunkt der 				Erhebung der Widerklage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2.	Identität der Parteien (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grds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3.	Selbständiger Streitgegenstand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4.	Sachzusammenhang (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str.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5.	Gleiche Prozessart</a:t>
            </a: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8229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696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Fall 5 – Lösungsskizze:</a:t>
            </a:r>
            <a:endParaRPr lang="de-DE" sz="2400" dirty="0"/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1. Teil: Klage des K gegen B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A. Zulässigkeit (+)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B. Begründetheit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	wenn K gegen B einen Anspruch auf Zahlung der weiteren 	1370,- Euro hat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I. § 7 Abs. 1 StVG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1. Haftungsbegründender Tatbestand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a) Rechts- oder Rechtsgutsverletzung (+)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b) Bei Betrieb eines Kfz (+)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c) B = Halter (+)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d) Kein Ausschluss (+)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2. Haftungsausfüllender Tatbestand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a) Ersatzfähiger Schaden (+)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b) Haftungsausfüllende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Kausalitä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</a:t>
            </a:r>
            <a:endParaRPr lang="de-DE" sz="2400" b="1" dirty="0">
              <a:solidFill>
                <a:srgbClr val="595959"/>
              </a:solidFill>
              <a:latin typeface="Frutiger Linotype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87366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914501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c) Mitverschulden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§ 17 Abs. 2 StVG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iVm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§ 17 Abs. 1 StVG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- Bei Unklarheit kann nur angenommen werden, dass        	      sich für beide Seiten in gleicher Weise die 	   		      Betriebsgefahr realisiert hat, so dass der Schaden nur 	      	      zu 50% zu ersetzen ist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- Will K vollständigen Schadensersatz muss er das 		      überwiegende oder gar alleinige Verschulden des B 	   	      beweisen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aa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 	Beweis durch Zeugenbeweis P (-)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bb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 	Beweis durch Sachverständigengutachten (-)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  cc)  	Beweis durch Inaugenscheinnahme der 	   	  	      	Videoaufzeichnung?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  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Ist dieses Beweismittel verwertbar?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35049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6465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a) Verstoß gegen Datenschutzrecht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Ausgenommen, weil rein persönlicher Zweck?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  (-), da auch öffentlicher Raum betroffen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Mit Art. 6 DSGVO / § 4 BDSG vereinbar?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  (-), jedenfalls nicht, wenn uneingeschränkt und 						dauerhaft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 Aufzeichnung war unzulässig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b) Verwertungsverbot? – Abwägung!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pro      – Persönlichkeitsrechte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contra – funktionierende Zivilrechtspflege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       – materiell richtige Entscheidung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82500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Hier: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nur Sozialsphäre betroffen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häufig Beweisnot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kann auch zugunsten des anderen wirken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ausreichender Schutz durch Datenschutzrechte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Beweisbarkeit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Anspruch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 § 18 Abs. 1 S. 1 StVG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(+) (B hat im Zweifel schuldhaft den Schaden zugefügt und 			  	 für K war der Unfall unabwendbar)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 § 823 Abs. 1 BGB / aus § 823 Abs. 2 BGB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 § 9 Abs. 1 S. 2 StVO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36450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2. Teil: Klage des K gegen V</a:t>
            </a:r>
            <a:endParaRPr lang="de-DE" sz="2400" dirty="0"/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A. Zulässigkeit (+)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B. B und V gemäß § 59 ZPO gemeinsam verklagt</a:t>
            </a:r>
            <a:endParaRPr lang="de-DE" sz="2400" dirty="0"/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C. Begründetheit</a:t>
            </a:r>
            <a:endParaRPr lang="de-DE" sz="2400" dirty="0"/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§ 115 Abs. 1 VVG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iVm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§ 7 Abs. 1 StVG /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§ 18 Abs. 1 S. 1 StVG /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§ 823 Abs. 1 BGB /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§ 823 Abs. 2 BGB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iVm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§ 9 Abs. 1 S. 2 StVO</a:t>
            </a:r>
          </a:p>
          <a:p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Ergebnis: 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 und V werden als Gesamtschuldner verurteilt, an den K 1.370 Euro zu zahlen.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712557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6129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Fall 6 – Lösungsskizze:</a:t>
            </a:r>
            <a:endParaRPr lang="de-DE" sz="2400" dirty="0"/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Frage 1: Entscheidung des Gerichts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A. Zulässigkeit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I.   Einseitige Erledigungserklärung ist als zulässige 	  	  	Klageänderung (§ 264 Nr. 2 ZPO) in Feststellungsklage 	  	auszulegen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II.  Gemeinsame Prozessführungsbefugnis, weil 	  	 	notwendige Streitgenossen nach §§ 1008, 741 BGB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iVm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	  	§ 62 Abs. 1, 2. Var. ZPO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III. Feststellungsinteresse (§ 256 ZPO) bereits aus dem 	  	  	rechtlichen Interesse, der anderen Partei die Kosten 	 	aufzuerlegen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=&gt; Klage ist zulässig</a:t>
            </a:r>
          </a:p>
          <a:p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78303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B. Begründetheit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wenn Rechtsstreit in der Hauptsache erledigt 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wenn ursprünglich zulässige und begründete   					     Klage nach Rechtshängigkeit unzulässig oder 					     unbegründet geworden ist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I.  Zulässigkeit der ursprünglichen Klage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II. Begründetheit der ursprünglichen Klage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1. Herausgabeanspruch aus § 985 BGB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a) K = Eigentümer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b) B = Besitzerin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c) Ohne Recht zum Besitz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    - 	Selbst nicht Mieterin und aus Mietverhältnis K-W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	kein abgeleitetes Besitzrecht, weil beendet</a:t>
            </a:r>
          </a:p>
          <a:p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429245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6642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	Ursprüngliche Klage begründet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III.	Unzulässigkeit oder Unbegründetheit durch ein 				 	Ereignis nach Rechtshängigkeit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Unbegründetheit durch Räumung aufgrund des VU      			 	(§§ 708 Nr. 2, 885 ZPO)?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1. K = Eigentümer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2. B = Besitzerin – Relevanz des Besitzverlustes?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 a) Besitzverlust durch Räumung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 b) Wegfall des § 985 BGB dadurch?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    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e.A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(+), 	B hat keinen Besitz mehr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    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h.M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(-), 	bei ZV bei vorläufig vollstreckbaren Urteil 							  	soll noch keine endgültige materielle 								Rechtsänderung eintreten</a:t>
            </a:r>
          </a:p>
          <a:p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99587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 – Lösungsskizze:</a:t>
            </a:r>
            <a:endParaRPr lang="de-DE" sz="2400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652 Abs. 1 S. 1 BGB gegen F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1.	Wirksamer Maklervertrag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a)	Ablehnung des Angebotes der K durch F und M am 5.7. 				per Fax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b) Neues Angebot der K am 8.7.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c)	Annahme der F am 15.7.?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Noch rechtzeitig, 147 Abs. 2 BGB?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Bedenkzeit bei einem solchen Wert muss 					ausreichend sein und die Post- / Umlaufzeit ist auch 				zu beachten; Form nach § 656a BGB eingehalten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67033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Keine Erledigung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Ergebnis: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Der Feststellungsantrag ist zulässig aber unbegründet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Frage 2: Ergebnisvermeidung durch die Revision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A. Zulässigkeit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Revision wurde zugelassen, § 543 ZPO wurde gewahrt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B. Begründetheit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    (+), wenn Entscheidung auf einer Gesetzesverletzung 	  	       	  beruht, § 545 Abs. 1 ZPO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wenn § 985 BGB nicht richtig angewendet worden ist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da Rücknahme der Erledigungserklärung noch möglich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Ergebnis: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Durch Rücknahme der Erledigungserklärung in der Revision 			  können K zur ursprünglichen Klage zurückkehren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31677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391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Fall 7 – Lösungsskizze:</a:t>
            </a:r>
            <a:endParaRPr lang="de-DE" sz="2400" dirty="0"/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Frage 1: Entscheidung des Gerichts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A. Zulässigkeit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I.   Einseitige Erledigungserklärung ist als zulässige 	  	Klageänderung (§ 264 Nr. 2 ZPO) in Feststellungsklage 	  	auszulegen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II.  Zuständig ist Gericht der ursprünglichen Klage, § 261 Abs. 3 	Nr. 2 ZPO – hier das LG Karlsruhe gem. § 767 Abs. 1, 802 ZPO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III. Feststellungsinteresse (§ 256 ZPO) bereits aus dem 	  	  	rechtlichen Interesse, der anderen Partei die Kosten 	 	aufzuerlegen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=&gt; Klage ist zulässig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354074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8874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B. Begründetheit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wenn Rechtsstreit in der Hauptsache erledigt 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wenn ursprünglich zulässige und begründete   					     Klage nach Rechtshängigkeit unzulässig oder 					     unbegründet geworden ist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I.  Zulässigkeit der ursprünglichen Klage 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1. Hrsg. des VU – Leistungsklage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2. Unzulässigkeit der Vollstreckung – VAK, § 767 ZPO?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	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Vss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.: Geltendmachung einer materiell-rechtlichen 						   Einwendung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(-), 	dass VU durch Vergleich unwirksam geworden ist, 				      	ist keine materiell-rechtliche Einwendung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3. § 767 ZPO analog?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3734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Sinn und Zweck passen auch hier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   (Die Parteien hätten auch materiell-rechtlichen 				    Erlassvertrag schließen können)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a) Statthaftigkeit (+) (Auslegung)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b) Zuständiges Gericht, §§ 767, 802 ZPO analog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 Gericht, das VU erlassen hat – hier LG Karlsruhe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c) Parteien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 Vollstreckungsschuldner = Kläger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 Vollstreckungsgläubiger = Beklagter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d) Rechtsschutzbedürfnis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 (-), wenn mit anderem Rechtsbehelf einfacher und billiger 			  	  Rechtsschutzziel erreicht werden kann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aa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Klauselerinnerung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, § 732 ZPO?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313076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bb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	§ 732 ZPO ist nicht vorrangig, weil die prozessuale 					Gestaltungsklage (§ 767 ZPO analog) auch mit einer 				VAK verbunden werden kann (und dann auch nicht von 				§ 732 ZPO gesperrt wird). Dann muss sie auch isoliert 				erhoben werden können, da kein Grund für eine 					Einschränkung besteht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=&gt;   	Zulässigkeit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 II.  Begründetheit der ursprünglichen Klage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1. § 767 ZPO analog (+), da Titel durch Vergleich gegenstandslos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  2. Leistungsklage (+), 371 BGB analog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91427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III. Erledigung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  	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Vollstreckung beendet und Titel herausgegeben;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	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Damit hat K kein Rechtschutzbedürfnis mehr und 				    	    seine Klage ist unzulässig geworden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Ergebnis: Die Feststellungsklage ist begründet.</a:t>
            </a: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52373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4362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Exkurs: Weitere Relevante Themen des Prozessrechts: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Klageänderung, §§ 263 ff ZPO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Streitgegenstand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Veräußerung der streitbefangenen Sache, § 265 ZPO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Präklusion, § 296 ZPO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Mahnverfahren, 688 ff ZPO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Einstweiliger Rechtsschutz, §§ 916 ff ZPO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Rechtsbehelfe in der ZV (§§ 766, 767, 771, 793, 805 ZPO)</a:t>
            </a: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8760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Fall 8 – Lösungsskizze:</a:t>
            </a:r>
            <a:endParaRPr lang="de-DE" sz="2400" dirty="0"/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Entscheidung des Gerichts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A. Zulässigkeit (+), vgl. SV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B. Begründetheit</a:t>
            </a:r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    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wenn K gegen B ein Schadensersatzanspruch zusteht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I. 	§§ 437 Nr. 3, 280 Abs. 1 BGB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 Wirksamer Kaufvertrag zwischen K und B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 Kaufsache mangelhaft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nach § 434 Abs. 1 S. 2 Nr. 2 BGB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 Ausschluss nach § 377 Abs. 2 HGB?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 Beiderseitiger Handelskauf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K-OHG = Kaufmann, § 6 Abs. 1 HGB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B-GmbH = Kaufmann, § 6 Abs. 1 HGB, § 13 GmbHG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44307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=&gt; §§ 343, 344 HGB (+)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 	Kein Ausschluss der Rügeobliegenheit nach 						§ 377 Abs. 5 HGB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 	Verletzung der Rügeobliegenheit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Entscheidend, ob Untersuchungspflicht bestand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Pro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	Untersuchung mit geringem Aufwand möglich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	Gefahr von erheblichen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Weiterfresserschäden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					   	wohl allgemein bekannt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Contra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	Bisher nie aufgetreten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	K ist nur Zwischenhändler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	intensive Untersuchungen nicht branchenüblich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327321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Keine Verletzung der Rügeobliegenheit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 Keine Fristsetzung erforderlich, da Mangelfolgeschaden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 Wird vermutet, § 280 Abs. 1 S. 2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 Exkulpation?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	Keine Zurechnung des etwaigen Verschuldens 						der F nach § 278 BGB, weil F als Herstellerin 						keine Erfüllungsgehilfin der Verkäuferin 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	Aber B agierte fahrlässig, weil sie ihre 							Untersuchungspflicht verletzt hat. Sie war nicht 						bloße Zwischenhändlerin, sondern konfektionierte 					auch die Kabel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Vertretenmüssen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(+)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23300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40304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/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Wirksamer Vertragsschluss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2.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Probl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.: Maklertätigkeit vor- aber nicht nach 		  	    				 Maklervertragsschluss erbracht?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Anspruch trotzdem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Erforderlich ist nur die Kausalität zwischen Tätigkeit und 		Kaufvertragsschluss; Zeitpunkt des 					Maklervertragsschlusses ist irrelevant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Ergebnis: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 hat gegen F einen Zahlungsanspruch aus                  					§ 652 Abs. 1 S. 1 BGB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82253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Anspruch (+)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II. 	§ 1 Abs. 1 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ProdHG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Jedenfalls (-) wegen § 1 Abs. 1 S.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ProdHG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III. </a:t>
            </a:r>
            <a:r>
              <a:rPr lang="de-DE" sz="2400" b="1" dirty="0">
                <a:solidFill>
                  <a:srgbClr val="595959"/>
                </a:solidFill>
                <a:latin typeface="+mn-ea"/>
              </a:rPr>
              <a:t>§ 823 Abs. 1 BGB</a:t>
            </a:r>
            <a:endParaRPr lang="de-DE" sz="2400" dirty="0"/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     (-), keine Eigentumsverletzung, weil von vornherein 	  	    	  mangelhafte Sache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(und entgangener Gewinn ist kein sonstiges Recht)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Ergebnis: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Die von K erhobene Feststellungsklage ist (lediglich) aus 			§§ 437 Nr. 3, 280 Abs. 1 BGB begründet.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88469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4796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Überblick zum Handelsrecht</a:t>
            </a:r>
          </a:p>
          <a:p>
            <a:pPr algn="ctr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/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Kaufmann 	      - §§ 1 ff HGB, § 242 BGB</a:t>
            </a:r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Rechtsschein   - §§ 15, 56 HGB</a:t>
            </a:r>
            <a:endParaRPr lang="de-DE" sz="2400" dirty="0"/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Wichtige Konsequenzen: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Bürgschaft, 349, 350 HGB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Zinsen §§ 352 ff HGB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Abtretung, § 354a HGB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Gutgläubiger Erwerb, § 366 HGB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Rügeobliegenheit, § 377 HGB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(Zurückbehaltungsrecht, §§ 369 ff HGB)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66373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Fall 9 – Lösungsskizze:</a:t>
            </a:r>
            <a:endParaRPr lang="de-DE" sz="2400" dirty="0"/>
          </a:p>
          <a:p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Rat an H:</a:t>
            </a:r>
          </a:p>
          <a:p>
            <a:pPr defTabSz="216000"/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A. Beschwerde gegen die Entscheidung des            				    	  	  Grundbuchamtes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I. 	Zulässigkeit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 Statthaftigkeit (+), § 71 Abs. 1 GBO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 Zuständiges Gericht (+), § 72 GBO – OLG Hamm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 Parteifähigkeit (+), da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AußenGbR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rechtsfähig und 				somit parteifähig ist, § 50 Abs. 1 ZPO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 Antragsbefugnis (+), § 13 Abs. 1 S. 2 GBO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=&gt; Die Beschwere ist zulässig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 	Begründetheit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kein Eintragungshindernis besteht, § 18 GBO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88343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1. 	Eintragung der I-GbR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Probl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bez. Nachweis der Existenz, Identität und 				Vertretungsberechtigung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 Daher teilweise Neugründung einer GbR gefordert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 Ist jedoch nicht erforderlich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§ 47 Abs. 2 GBO bezieht sich nur auf den Inhalt, 				  	  nicht auf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keine gesetzlichen Anforderungen an Nachweise in 				  	  der GBO geregelt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 - Daher ist ausreichend: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- GbR und ihre Gesellschafter in der 						   	  Auflassungsverhandlung benannt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44296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und für GbR Handelnde müssen erklären, dass sie 				  	  alleinige Gesellschafter sind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Eintragung der I-GbR (+)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 	Eigentumserwerb von der „A und B GbR“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a)  Existenz der GbR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 (-), mit Ausscheiden des vorletzten Gesellschafters ist 				  GbR vollbeendet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b)  Gutgläubiger Erwerb nach § 899a BGB?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 (-), § 899a BGB stellt keine Vermutung für die Existenz der 			  	  GbR auf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  - 	bei §§ 891, 892 BGB gibt es auch keinen Schutz des 					guten Glaubens an die Existenz des Verfügenden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 Begründetheit der Beschwerde (-)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27761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1264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B.	Neue Auflassung der I-GbR nur mit A und 	 		Einholung der Zustimmung des B zur 	Grundbuchberichtigung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10434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51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Überblick zum Gesellschaftsrechtsrecht</a:t>
            </a:r>
            <a:endParaRPr lang="de-DE" sz="2400" dirty="0"/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Personengesellschaften</a:t>
            </a:r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GbR,	§§ 705 ff BGB</a:t>
            </a:r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OHG,	§§ 105 – 160 HGB</a:t>
            </a:r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KG,		§§ 161 – 177a HGB</a:t>
            </a:r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Körperschaften</a:t>
            </a:r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- Verein, §§ 21 – 79 BGB</a:t>
            </a:r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GmbH, GmbHG</a:t>
            </a:r>
          </a:p>
          <a:p>
            <a:pPr marL="347472" indent="-347472"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Wichtig:</a:t>
            </a:r>
          </a:p>
          <a:p>
            <a:pPr marL="347472" indent="-347472">
              <a:lnSpc>
                <a:spcPts val="2600"/>
              </a:lnSpc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Gründung und Beendigung</a:t>
            </a:r>
          </a:p>
          <a:p>
            <a:pPr marL="347472" indent="-347472">
              <a:lnSpc>
                <a:spcPts val="2600"/>
              </a:lnSpc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Vertretung</a:t>
            </a:r>
          </a:p>
          <a:p>
            <a:pPr marL="347472" indent="-347472">
              <a:lnSpc>
                <a:spcPts val="2600"/>
              </a:lnSpc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Haftung</a:t>
            </a:r>
          </a:p>
          <a:p>
            <a:pPr marL="347472" indent="-347472">
              <a:lnSpc>
                <a:spcPts val="2600"/>
              </a:lnSpc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- Besonderheiten (z.B. Fehlerhafte Gesellschaft)</a:t>
            </a:r>
            <a:endParaRPr lang="de-DE" sz="2400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4011209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968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595959"/>
                </a:solidFill>
                <a:latin typeface="Frutiger Linotype"/>
              </a:rPr>
              <a:t>Fall 10 – Lösungsskizze: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Frage 1: Ansprüche der L auf Schadensersatz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1. Teil: Gegen die „P-GmbH“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A. § 7 Abs. 1 StVG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1. Kann die „P-GmbH“ Haftungssubjekt sein?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- Vor Eintragung entsteht sie als GmbH nicht, 					  § 11 Abs. 1 GmbHG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- Aber mit wirksamen Vertragsschluss entsteht ihre 				  Vorstufe, die ein Rechtssubjekt sui generis ist 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 =&gt;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2. Rechts- oder Rechtsgutsverletzung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- Sache beschädigt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-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Probl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., weil es das Fahrzeug selbst ist</a:t>
            </a:r>
            <a:endParaRPr lang="de-DE" sz="2400" dirty="0"/>
          </a:p>
          <a:p>
            <a:endParaRPr lang="de-DE" sz="2400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07972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670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e.A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Arg. – 	keine gesetzliche Einschränkung bei § 7 StVG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h.M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(-)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Arg. – 	Sinn und Zweck: § 7 StVG will vor Gefahren, 					     		die vom Fahrzeug für andere Rechtsgüter 						     	ausgehen, schützen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 =&gt; Anspruch (-)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B. § 280 Abs. 1 BGB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1. Schuldverhältnis: Leasingvertrag L – P-Vor-GmbH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a) 	Fehlender Hinweis auf Gründungsphase ist 						unerheblich, da unternehmensbezogenes Geschäft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b) 	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Grds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Vertretungsberechtigung des C nach 						§ 35 GmbHG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360040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-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Probl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., ob Geschäft für die Gründung notwendig sein 			  	  muss?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  Pro 		– Interesse am ungeschmälerten 							  	   Gesellschaftsvermögen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  Contra   	– Schwer abgrenzbar 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		– Differenzhaftung nach § 9 GmbHG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 =&gt; Schuldverhältnis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2. Pflichtverletzung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Zurechnung der Pflichtverletzung des F nach § 278 				  	  BGB (analog)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3. </a:t>
            </a:r>
            <a:r>
              <a:rPr lang="de-DE" sz="2400" b="1" dirty="0" err="1">
                <a:solidFill>
                  <a:srgbClr val="595959"/>
                </a:solidFill>
                <a:latin typeface="Frutiger Linotype"/>
              </a:rPr>
              <a:t>Vertretenmüssen</a:t>
            </a: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Zurechnung nach § 278 BGB (s.o.)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4. Schaden (+), </a:t>
            </a:r>
            <a:r>
              <a:rPr lang="de-DE" sz="2400" b="1" dirty="0" err="1">
                <a:solidFill>
                  <a:srgbClr val="595959"/>
                </a:solidFill>
                <a:latin typeface="Frutiger Linotype"/>
              </a:rPr>
              <a:t>iHv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100.000 Euro</a:t>
            </a:r>
            <a:endParaRPr lang="de-DE" sz="2400" dirty="0">
              <a:solidFill>
                <a:srgbClr val="595959"/>
              </a:solidFill>
              <a:latin typeface="Frutiger Linotype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348394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9851"/>
            <a:ext cx="8928992" cy="4796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Exkurs: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Vss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von § 652 Abs. 1 S. 1 BGB: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Wirksamer Maklervertrag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rabicPeriod" startAt="2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Nachweis- oder Vermittlungstätigkeit</a:t>
            </a:r>
          </a:p>
          <a:p>
            <a:pPr marL="457200" indent="-457200">
              <a:spcAft>
                <a:spcPts val="500"/>
              </a:spcAft>
              <a:buAutoNum type="arabicPeriod" startAt="2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rabicPeriod" startAt="2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(Haupt-) Vertrag wirksam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zustandegekommen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rabicPeriod" startAt="2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rabicPeriod" startAt="2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Kausalität zwischen Tätigkeit und (Haupt-) Vertragsschluss</a:t>
            </a:r>
          </a:p>
          <a:p>
            <a:pPr marL="457200" indent="-457200">
              <a:spcAft>
                <a:spcPts val="500"/>
              </a:spcAft>
              <a:buAutoNum type="arabicPeriod" startAt="2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72586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=&gt; Anspruch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C. § 831 Abs. 1 S. 1 BGB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(+), solange keine Exkulpation erfolgt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2. Teil: Gegen C und D persönlich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A. § 11 Abs. 2 GmbHG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(-), erfasst nur rechtsgeschäftliches Handeln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B. § 280 Abs. 1 BGB </a:t>
            </a:r>
            <a:r>
              <a:rPr lang="de-DE" sz="2400" b="1" dirty="0" err="1">
                <a:solidFill>
                  <a:srgbClr val="595959"/>
                </a:solidFill>
                <a:latin typeface="Frutiger Linotype"/>
              </a:rPr>
              <a:t>iVm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§ 128 S. 1 HGB analog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1. Anwendung des § 128 HGB auf die Vor-GmbH?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   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Pro 	   – Gesetzlicher Normalfall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    Contra     – Es existiert Vorbelastungshaftung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=&gt; Daher keine Haftung!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72459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9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Frage 2: Ansprüche der „P-GmbH“ gegen F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A. § 280 Abs. 1 BGB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1. 	Schuldverhältnis (+), § 611a BGB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2. 	Pflichtverletzung (+), § 241 Abs. 2 BGB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3. 	</a:t>
            </a:r>
            <a:r>
              <a:rPr lang="de-DE" sz="2400" b="1" dirty="0" err="1">
                <a:solidFill>
                  <a:srgbClr val="595959"/>
                </a:solidFill>
                <a:latin typeface="Frutiger Linotype"/>
              </a:rPr>
              <a:t>Vertretenmüssen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 (+), 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wird zwar nach § 619a BGB 					nicht vermutet, aber hier handelte F fahrlässig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4. 	Schaden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5. 	Reduktion, wegen innerbetrieblichen 						Schadensausgleichs nach § 254 BGB analog?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- hier grob fahrlässig, dann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grds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vollständige Haftung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- aber hier für AN unzumutbar, da er Risiko so nicht 				  tragen kann wegen Existenzgefährdung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- Daher hat F Schaden nur zu 1/3 (1/4…) zu tragen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595959"/>
              </a:solidFill>
              <a:latin typeface="Frutiger Linotype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25668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B. § 823 Abs. 1 BGB (+)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Berechtigter Besitz der Vor-GmbH wurde von F schuldhaft 			verletzt (Kürzung aber auch auf 1/3)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		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Fall 11 („</a:t>
            </a:r>
            <a:r>
              <a:rPr lang="de-DE" sz="2400" b="1" dirty="0" err="1">
                <a:solidFill>
                  <a:srgbClr val="595959"/>
                </a:solidFill>
                <a:latin typeface="Frutiger Linotype"/>
              </a:rPr>
              <a:t>Emmely</a:t>
            </a: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-Urteil“) ist nur als Bonus zur häuslichen Vertiefung vorgesehen!</a:t>
            </a:r>
            <a:endParaRPr lang="de-DE" sz="2400" dirty="0">
              <a:solidFill>
                <a:srgbClr val="595959"/>
              </a:solidFill>
              <a:latin typeface="Frutiger Linotype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266432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0455"/>
            <a:ext cx="8928992" cy="6194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500"/>
              </a:spcAft>
              <a:buAutoNum type="alphaUcPeriod" startAt="2"/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§ 652 Abs. 1 S. 1 BGB gegen M</a:t>
            </a:r>
            <a:endParaRPr lang="de-DE" sz="2400" dirty="0"/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1.	Wirksamer Maklervertrag</a:t>
            </a:r>
            <a:endParaRPr lang="de-DE" sz="2400" dirty="0"/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    - Zwischen K und F (+) s.o.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        - Mitverpflichtung des M?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a) Gemäß § 1357 Abs. 1 BGB?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(-), kein Geschäft zur angemessenen Deckung des 		          Lebensbedarfs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b) Durch Stellvertretung, §§ 164 ff BGB?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aa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 	Vollmacht, § 167 BGB?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(-), nicht ersichtlich, dass erteilt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   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bb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) 	Duldungsvollmacht?</a:t>
            </a:r>
          </a:p>
          <a:p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(-), zwar im Plural verfasst, aber SV sagt nicht aus, 		     	      dass M Kenntnis davon hatte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</a:p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     cc) 	Anscheinsvollmacht?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74291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0455"/>
            <a:ext cx="8928992" cy="5963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keine schuldhafte Verursachung des M aus         					      dem SV erkennbar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 Maklervertrag K – M vor dem 15.7.?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=&gt;	Durch das Wenden an die K?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-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Grds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braucht niemand von einer „Käuferprovision“ 				  	  ausgehen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- </a:t>
            </a:r>
            <a:r>
              <a:rPr lang="de-DE" sz="2400" dirty="0" err="1">
                <a:solidFill>
                  <a:srgbClr val="595959"/>
                </a:solidFill>
                <a:latin typeface="Frutiger Linotype"/>
              </a:rPr>
              <a:t>Ausn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. wenn zuvor von Makler explizit darauf 					  	  hingewiesen wurde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	- Hier (-), da sich aus dem Angebot nicht ergibt, dass 				  	  Provision vom Käufer zu zahlen 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800" dirty="0">
                <a:solidFill>
                  <a:srgbClr val="595959"/>
                </a:solidFill>
                <a:latin typeface="Frutiger Linotype"/>
              </a:rPr>
              <a:t>		</a:t>
            </a:r>
          </a:p>
          <a:p>
            <a:pPr>
              <a:spcAft>
                <a:spcPts val="500"/>
              </a:spcAft>
              <a:tabLst>
                <a:tab pos="360426" algn="l"/>
                <a:tab pos="720725" algn="l"/>
                <a:tab pos="1081151" algn="l"/>
                <a:tab pos="1441450" algn="l"/>
                <a:tab pos="1966976" algn="l"/>
                <a:tab pos="2424176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595959"/>
                </a:solidFill>
                <a:latin typeface="Frutiger Linotype"/>
              </a:rPr>
              <a:t>Ergebnis:	</a:t>
            </a:r>
            <a:r>
              <a:rPr lang="de-DE" sz="2400" dirty="0">
                <a:solidFill>
                  <a:srgbClr val="595959"/>
                </a:solidFill>
                <a:latin typeface="Frutiger Linotype"/>
              </a:rPr>
              <a:t>K hat gegen M keinen Zahlungsanspruch aus                  					§ 652 Abs. 1 S. 1 BGB</a:t>
            </a:r>
            <a:endParaRPr lang="de-DE" sz="2400" dirty="0"/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rgbClr val="595959"/>
              </a:solidFill>
              <a:latin typeface="Frutiger Linotype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595959"/>
                </a:solidFill>
                <a:latin typeface="Frutiger Linotype"/>
              </a:rPr>
              <a:t>			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96062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0455"/>
            <a:ext cx="8928992" cy="6096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Überblick zum Familienrecht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342900" indent="-342900">
              <a:spcAft>
                <a:spcPts val="500"/>
              </a:spcAft>
              <a:buFontTx/>
              <a:buChar char="-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Verlöbnis, §§ 1297 ff BGB</a:t>
            </a:r>
          </a:p>
          <a:p>
            <a:pPr marL="342900" indent="-342900">
              <a:spcAft>
                <a:spcPts val="500"/>
              </a:spcAft>
              <a:buFontTx/>
              <a:buChar char="-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Allg. Ehewirkungen, §§ 1353 ff BGB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Wichtig: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- § 1353 BGB (Generalklausel)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- § 1357 BGB(Schlüsselgewalt)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- § 1359 BGB (Haftungsprivilegierung)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 §§ 1360 ff BGB, Unterhalt; § 1362 BGB, ET-Vermutung)</a:t>
            </a:r>
          </a:p>
          <a:p>
            <a:pPr marL="342900" indent="-342900">
              <a:spcAft>
                <a:spcPts val="500"/>
              </a:spcAft>
              <a:buFontTx/>
              <a:buChar char="-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Gesetzlicher Güterstand, §§ 1363 ff BGB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 §§ 1365 ff BGB (Absolute Verfügungsbeschränkungen)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 §§ 1371 ff BGB (Zugewinnausgleich)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Bei NEL / Gütertrennung: Unbenannte Zuwendungen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9423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0455"/>
            <a:ext cx="8928992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500"/>
              </a:spcAft>
              <a:buFontTx/>
              <a:buChar char="-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Verwandtschaft, §§ 1589 ff BGB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Wichtig: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 §§ 1601 ff BGB (Unterhalt)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 §§ 1626 ff BGB (Sorgerecht)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- § 1664 BGB (Haftungsprivilegierung)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(Zudem bitte merken: § 1877 Abs. 3 bez. Aufwendungsersatz)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Nebengebiete</a:t>
            </a:r>
          </a:p>
        </p:txBody>
      </p:sp>
    </p:spTree>
    <p:extLst>
      <p:ext uri="{BB962C8B-B14F-4D97-AF65-F5344CB8AC3E}">
        <p14:creationId xmlns:p14="http://schemas.microsoft.com/office/powerpoint/2010/main" val="13242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5500</Words>
  <Application>Microsoft Office PowerPoint</Application>
  <PresentationFormat>Bildschirmpräsentation (4:3)</PresentationFormat>
  <Paragraphs>642</Paragraphs>
  <Slides>53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53</vt:i4>
      </vt:variant>
    </vt:vector>
  </HeadingPairs>
  <TitlesOfParts>
    <vt:vector size="58" baseType="lpstr">
      <vt:lpstr>Arial</vt:lpstr>
      <vt:lpstr>Calibri</vt:lpstr>
      <vt:lpstr>Frutiger Linotype</vt:lpstr>
      <vt:lpstr>Frutiger LT 57 Cn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Henning Kiss</dc:creator>
  <cp:lastModifiedBy>Oliver Brandt</cp:lastModifiedBy>
  <cp:revision>220</cp:revision>
  <cp:lastPrinted>2020-09-01T18:49:37Z</cp:lastPrinted>
  <dcterms:created xsi:type="dcterms:W3CDTF">2012-03-09T10:38:50Z</dcterms:created>
  <dcterms:modified xsi:type="dcterms:W3CDTF">2023-09-04T05:12:17Z</dcterms:modified>
</cp:coreProperties>
</file>