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7"/>
  </p:notesMasterIdLst>
  <p:handoutMasterIdLst>
    <p:handoutMasterId r:id="rId108"/>
  </p:handoutMasterIdLst>
  <p:sldIdLst>
    <p:sldId id="256" r:id="rId2"/>
    <p:sldId id="277" r:id="rId3"/>
    <p:sldId id="278" r:id="rId4"/>
    <p:sldId id="331" r:id="rId5"/>
    <p:sldId id="332" r:id="rId6"/>
    <p:sldId id="333" r:id="rId7"/>
    <p:sldId id="334" r:id="rId8"/>
    <p:sldId id="335" r:id="rId9"/>
    <p:sldId id="336" r:id="rId10"/>
    <p:sldId id="337" r:id="rId11"/>
    <p:sldId id="338" r:id="rId12"/>
    <p:sldId id="339" r:id="rId13"/>
    <p:sldId id="340" r:id="rId14"/>
    <p:sldId id="341" r:id="rId15"/>
    <p:sldId id="342" r:id="rId16"/>
    <p:sldId id="343" r:id="rId17"/>
    <p:sldId id="344" r:id="rId18"/>
    <p:sldId id="345" r:id="rId19"/>
    <p:sldId id="346" r:id="rId20"/>
    <p:sldId id="347" r:id="rId21"/>
    <p:sldId id="348" r:id="rId22"/>
    <p:sldId id="349" r:id="rId23"/>
    <p:sldId id="350" r:id="rId24"/>
    <p:sldId id="367" r:id="rId25"/>
    <p:sldId id="351" r:id="rId26"/>
    <p:sldId id="353" r:id="rId27"/>
    <p:sldId id="352" r:id="rId28"/>
    <p:sldId id="354" r:id="rId29"/>
    <p:sldId id="355" r:id="rId30"/>
    <p:sldId id="356" r:id="rId31"/>
    <p:sldId id="357" r:id="rId32"/>
    <p:sldId id="358" r:id="rId33"/>
    <p:sldId id="359" r:id="rId34"/>
    <p:sldId id="361" r:id="rId35"/>
    <p:sldId id="360" r:id="rId36"/>
    <p:sldId id="362" r:id="rId37"/>
    <p:sldId id="363" r:id="rId38"/>
    <p:sldId id="364" r:id="rId39"/>
    <p:sldId id="365" r:id="rId40"/>
    <p:sldId id="366" r:id="rId41"/>
    <p:sldId id="368" r:id="rId42"/>
    <p:sldId id="369" r:id="rId43"/>
    <p:sldId id="370" r:id="rId44"/>
    <p:sldId id="371" r:id="rId45"/>
    <p:sldId id="372" r:id="rId46"/>
    <p:sldId id="373" r:id="rId47"/>
    <p:sldId id="374" r:id="rId48"/>
    <p:sldId id="375" r:id="rId49"/>
    <p:sldId id="376" r:id="rId50"/>
    <p:sldId id="377" r:id="rId51"/>
    <p:sldId id="378" r:id="rId52"/>
    <p:sldId id="379" r:id="rId53"/>
    <p:sldId id="380" r:id="rId54"/>
    <p:sldId id="381" r:id="rId55"/>
    <p:sldId id="382" r:id="rId56"/>
    <p:sldId id="383" r:id="rId57"/>
    <p:sldId id="385" r:id="rId58"/>
    <p:sldId id="384" r:id="rId59"/>
    <p:sldId id="386" r:id="rId60"/>
    <p:sldId id="387" r:id="rId61"/>
    <p:sldId id="388" r:id="rId62"/>
    <p:sldId id="389" r:id="rId63"/>
    <p:sldId id="390" r:id="rId64"/>
    <p:sldId id="433" r:id="rId65"/>
    <p:sldId id="391" r:id="rId66"/>
    <p:sldId id="392" r:id="rId67"/>
    <p:sldId id="394" r:id="rId68"/>
    <p:sldId id="393" r:id="rId69"/>
    <p:sldId id="395" r:id="rId70"/>
    <p:sldId id="396" r:id="rId71"/>
    <p:sldId id="397" r:id="rId72"/>
    <p:sldId id="398" r:id="rId73"/>
    <p:sldId id="399" r:id="rId74"/>
    <p:sldId id="400" r:id="rId75"/>
    <p:sldId id="401" r:id="rId76"/>
    <p:sldId id="402" r:id="rId77"/>
    <p:sldId id="403" r:id="rId78"/>
    <p:sldId id="404" r:id="rId79"/>
    <p:sldId id="405" r:id="rId80"/>
    <p:sldId id="406" r:id="rId81"/>
    <p:sldId id="407" r:id="rId82"/>
    <p:sldId id="408" r:id="rId83"/>
    <p:sldId id="409" r:id="rId84"/>
    <p:sldId id="410" r:id="rId85"/>
    <p:sldId id="413" r:id="rId86"/>
    <p:sldId id="434" r:id="rId87"/>
    <p:sldId id="414" r:id="rId88"/>
    <p:sldId id="415" r:id="rId89"/>
    <p:sldId id="417" r:id="rId90"/>
    <p:sldId id="418" r:id="rId91"/>
    <p:sldId id="416" r:id="rId92"/>
    <p:sldId id="419" r:id="rId93"/>
    <p:sldId id="420" r:id="rId94"/>
    <p:sldId id="421" r:id="rId95"/>
    <p:sldId id="422" r:id="rId96"/>
    <p:sldId id="423" r:id="rId97"/>
    <p:sldId id="424" r:id="rId98"/>
    <p:sldId id="425" r:id="rId99"/>
    <p:sldId id="426" r:id="rId100"/>
    <p:sldId id="428" r:id="rId101"/>
    <p:sldId id="429" r:id="rId102"/>
    <p:sldId id="430" r:id="rId103"/>
    <p:sldId id="431" r:id="rId104"/>
    <p:sldId id="432" r:id="rId105"/>
    <p:sldId id="276" r:id="rId106"/>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9E243CC9-5CA2-4803-BEC0-26313C89E02A}">
          <p14:sldIdLst>
            <p14:sldId id="256"/>
          </p14:sldIdLst>
        </p14:section>
        <p14:section name="Abschnitt ohne Titel" id="{872B66D5-F9FC-4ABC-89E2-1CB9E7D90E5F}">
          <p14:sldIdLst>
            <p14:sldId id="277"/>
            <p14:sldId id="278"/>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67"/>
            <p14:sldId id="351"/>
            <p14:sldId id="353"/>
            <p14:sldId id="352"/>
            <p14:sldId id="354"/>
            <p14:sldId id="355"/>
            <p14:sldId id="356"/>
            <p14:sldId id="357"/>
            <p14:sldId id="358"/>
            <p14:sldId id="359"/>
            <p14:sldId id="361"/>
            <p14:sldId id="360"/>
            <p14:sldId id="362"/>
            <p14:sldId id="363"/>
            <p14:sldId id="364"/>
            <p14:sldId id="365"/>
            <p14:sldId id="366"/>
            <p14:sldId id="368"/>
            <p14:sldId id="369"/>
            <p14:sldId id="370"/>
            <p14:sldId id="371"/>
            <p14:sldId id="372"/>
            <p14:sldId id="373"/>
            <p14:sldId id="374"/>
            <p14:sldId id="375"/>
            <p14:sldId id="376"/>
            <p14:sldId id="377"/>
            <p14:sldId id="378"/>
            <p14:sldId id="379"/>
            <p14:sldId id="380"/>
            <p14:sldId id="381"/>
            <p14:sldId id="382"/>
            <p14:sldId id="383"/>
            <p14:sldId id="385"/>
            <p14:sldId id="384"/>
            <p14:sldId id="386"/>
            <p14:sldId id="387"/>
            <p14:sldId id="388"/>
            <p14:sldId id="389"/>
            <p14:sldId id="390"/>
            <p14:sldId id="433"/>
            <p14:sldId id="391"/>
            <p14:sldId id="392"/>
            <p14:sldId id="394"/>
            <p14:sldId id="393"/>
            <p14:sldId id="395"/>
            <p14:sldId id="396"/>
            <p14:sldId id="397"/>
            <p14:sldId id="398"/>
            <p14:sldId id="399"/>
            <p14:sldId id="400"/>
            <p14:sldId id="401"/>
            <p14:sldId id="402"/>
            <p14:sldId id="403"/>
            <p14:sldId id="404"/>
            <p14:sldId id="405"/>
            <p14:sldId id="406"/>
            <p14:sldId id="407"/>
            <p14:sldId id="408"/>
            <p14:sldId id="409"/>
            <p14:sldId id="410"/>
            <p14:sldId id="413"/>
            <p14:sldId id="434"/>
            <p14:sldId id="414"/>
            <p14:sldId id="415"/>
            <p14:sldId id="417"/>
            <p14:sldId id="418"/>
            <p14:sldId id="416"/>
            <p14:sldId id="419"/>
            <p14:sldId id="420"/>
            <p14:sldId id="421"/>
            <p14:sldId id="422"/>
            <p14:sldId id="423"/>
            <p14:sldId id="424"/>
            <p14:sldId id="425"/>
            <p14:sldId id="426"/>
            <p14:sldId id="428"/>
            <p14:sldId id="429"/>
            <p14:sldId id="430"/>
            <p14:sldId id="431"/>
            <p14:sldId id="432"/>
            <p14:sldId id="27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7515"/>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A60B9B-99A4-462C-8B47-69DA5A9815DD}" v="1" dt="2026-03-12T20:55:33.9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48"/>
    <p:restoredTop sz="93028"/>
  </p:normalViewPr>
  <p:slideViewPr>
    <p:cSldViewPr>
      <p:cViewPr varScale="1">
        <p:scale>
          <a:sx n="99" d="100"/>
          <a:sy n="99" d="100"/>
        </p:scale>
        <p:origin x="2268"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notesMaster" Target="notesMasters/notesMaster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microsoft.com/office/2016/11/relationships/changesInfo" Target="changesInfos/changesInfo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handoutMaster" Target="handoutMasters/handoutMaster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er Brandt" userId="d05560507b476171" providerId="LiveId" clId="{A3D59679-0D19-42AD-BC0F-9B92634C54EA}"/>
    <pc:docChg chg="modSld">
      <pc:chgData name="Oliver Brandt" userId="d05560507b476171" providerId="LiveId" clId="{A3D59679-0D19-42AD-BC0F-9B92634C54EA}" dt="2026-03-12T20:55:33.942" v="0" actId="20577"/>
      <pc:docMkLst>
        <pc:docMk/>
      </pc:docMkLst>
      <pc:sldChg chg="modSp">
        <pc:chgData name="Oliver Brandt" userId="d05560507b476171" providerId="LiveId" clId="{A3D59679-0D19-42AD-BC0F-9B92634C54EA}" dt="2026-03-12T20:55:33.942" v="0" actId="20577"/>
        <pc:sldMkLst>
          <pc:docMk/>
          <pc:sldMk cId="2270129546" sldId="390"/>
        </pc:sldMkLst>
        <pc:spChg chg="mod">
          <ac:chgData name="Oliver Brandt" userId="d05560507b476171" providerId="LiveId" clId="{A3D59679-0D19-42AD-BC0F-9B92634C54EA}" dt="2026-03-12T20:55:33.942" v="0" actId="20577"/>
          <ac:spMkLst>
            <pc:docMk/>
            <pc:sldMk cId="2270129546" sldId="390"/>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2"/>
            <a:ext cx="2945659" cy="49805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50443" y="2"/>
            <a:ext cx="2945659" cy="498055"/>
          </a:xfrm>
          <a:prstGeom prst="rect">
            <a:avLst/>
          </a:prstGeom>
        </p:spPr>
        <p:txBody>
          <a:bodyPr vert="horz" lIns="91440" tIns="45720" rIns="91440" bIns="45720" rtlCol="0"/>
          <a:lstStyle>
            <a:lvl1pPr algn="r">
              <a:defRPr sz="1200"/>
            </a:lvl1pPr>
          </a:lstStyle>
          <a:p>
            <a:fld id="{E6571955-4F17-465F-A6CF-508FA24DDCFF}" type="datetimeFigureOut">
              <a:rPr lang="de-DE" smtClean="0"/>
              <a:t>12.03.2026</a:t>
            </a:fld>
            <a:endParaRPr lang="de-DE"/>
          </a:p>
        </p:txBody>
      </p:sp>
      <p:sp>
        <p:nvSpPr>
          <p:cNvPr id="4" name="Fußzeilenplatzhalter 3"/>
          <p:cNvSpPr>
            <a:spLocks noGrp="1"/>
          </p:cNvSpPr>
          <p:nvPr>
            <p:ph type="ftr" sz="quarter" idx="2"/>
          </p:nvPr>
        </p:nvSpPr>
        <p:spPr>
          <a:xfrm>
            <a:off x="0" y="9428585"/>
            <a:ext cx="2945659" cy="498054"/>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5"/>
            <a:ext cx="2945659" cy="498054"/>
          </a:xfrm>
          <a:prstGeom prst="rect">
            <a:avLst/>
          </a:prstGeom>
        </p:spPr>
        <p:txBody>
          <a:bodyPr vert="horz" lIns="91440" tIns="45720" rIns="91440" bIns="45720" rtlCol="0" anchor="b"/>
          <a:lstStyle>
            <a:lvl1pPr algn="r">
              <a:defRPr sz="1200"/>
            </a:lvl1pPr>
          </a:lstStyle>
          <a:p>
            <a:fld id="{789BDC5A-6141-42FA-A0DD-2B06D22D1DEA}" type="slidenum">
              <a:rPr lang="de-DE" smtClean="0"/>
              <a:t>‹Nr.›</a:t>
            </a:fld>
            <a:endParaRPr lang="de-DE"/>
          </a:p>
        </p:txBody>
      </p:sp>
    </p:spTree>
    <p:extLst>
      <p:ext uri="{BB962C8B-B14F-4D97-AF65-F5344CB8AC3E}">
        <p14:creationId xmlns:p14="http://schemas.microsoft.com/office/powerpoint/2010/main" val="32797351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9514C6A-EB18-46A0-A612-B77105F60B9D}" type="datetimeFigureOut">
              <a:rPr lang="de-DE" smtClean="0"/>
              <a:t>12.03.2026</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4"/>
            <a:ext cx="2945659"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4"/>
            <a:ext cx="2945659" cy="496332"/>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DA97353-07D3-4549-9212-8D4A78C44740}" type="slidenum">
              <a:rPr lang="de-DE" smtClean="0"/>
              <a:t>12</a:t>
            </a:fld>
            <a:endParaRPr lang="de-DE"/>
          </a:p>
        </p:txBody>
      </p:sp>
    </p:spTree>
    <p:extLst>
      <p:ext uri="{BB962C8B-B14F-4D97-AF65-F5344CB8AC3E}">
        <p14:creationId xmlns:p14="http://schemas.microsoft.com/office/powerpoint/2010/main" val="29945601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BDA97353-07D3-4549-9212-8D4A78C44740}" type="slidenum">
              <a:rPr lang="de-DE" smtClean="0"/>
              <a:t>72</a:t>
            </a:fld>
            <a:endParaRPr lang="de-DE"/>
          </a:p>
        </p:txBody>
      </p:sp>
    </p:spTree>
    <p:extLst>
      <p:ext uri="{BB962C8B-B14F-4D97-AF65-F5344CB8AC3E}">
        <p14:creationId xmlns:p14="http://schemas.microsoft.com/office/powerpoint/2010/main" val="34429402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384376" cy="1077218"/>
          </a:xfrm>
          <a:prstGeom prst="rect">
            <a:avLst/>
          </a:prstGeom>
          <a:noFill/>
        </p:spPr>
        <p:txBody>
          <a:bodyPr wrap="square" rtlCol="0">
            <a:spAutoFit/>
          </a:bodyPr>
          <a:lstStyle/>
          <a:p>
            <a:r>
              <a:rPr lang="de-DE" sz="3200" b="1" dirty="0">
                <a:solidFill>
                  <a:schemeClr val="bg1"/>
                </a:solidFill>
                <a:latin typeface="Frutiger LT 57 Cn" pitchFamily="34" charset="0"/>
              </a:rPr>
              <a:t>Crashkurs </a:t>
            </a:r>
          </a:p>
          <a:p>
            <a:r>
              <a:rPr lang="de-DE" sz="3200" b="1" dirty="0">
                <a:solidFill>
                  <a:schemeClr val="bg1"/>
                </a:solidFill>
                <a:latin typeface="Frutiger LT 57 Cn" pitchFamily="34" charset="0"/>
              </a:rPr>
              <a:t>Strafrecht </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585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…nach </a:t>
            </a:r>
            <a:r>
              <a:rPr lang="de-DE" sz="2400" dirty="0" err="1">
                <a:solidFill>
                  <a:schemeClr val="tx1">
                    <a:lumMod val="65000"/>
                    <a:lumOff val="35000"/>
                  </a:schemeClr>
                </a:solidFill>
                <a:latin typeface="Frutiger Linotype"/>
                <a:cs typeface="Times New Roman" panose="02020603050405020304" pitchFamily="18" charset="0"/>
              </a:rPr>
              <a:t>h.M</a:t>
            </a:r>
            <a:r>
              <a:rPr lang="de-DE" sz="2400" dirty="0">
                <a:solidFill>
                  <a:schemeClr val="tx1">
                    <a:lumMod val="65000"/>
                    <a:lumOff val="35000"/>
                  </a:schemeClr>
                </a:solidFill>
                <a:latin typeface="Frutiger Linotype"/>
                <a:cs typeface="Times New Roman" panose="02020603050405020304" pitchFamily="18" charset="0"/>
              </a:rPr>
              <a:t>. ist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16 analog anzuwenden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 223 Abs. 1, 224 Abs. 1 Nr. 2, 5 (-)</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229 (-) (</a:t>
            </a:r>
            <a:r>
              <a:rPr lang="de-DE" sz="2400" b="1" dirty="0" err="1">
                <a:solidFill>
                  <a:schemeClr val="tx1">
                    <a:lumMod val="65000"/>
                    <a:lumOff val="35000"/>
                  </a:schemeClr>
                </a:solidFill>
                <a:latin typeface="Frutiger Linotype" pitchFamily="34" charset="0"/>
              </a:rPr>
              <a:t>a.A</a:t>
            </a:r>
            <a:r>
              <a:rPr lang="de-DE" sz="2400" b="1" dirty="0">
                <a:solidFill>
                  <a:schemeClr val="tx1">
                    <a:lumMod val="65000"/>
                    <a:lumOff val="35000"/>
                  </a:schemeClr>
                </a:solidFill>
                <a:latin typeface="Frutiger Linotype" pitchFamily="34" charset="0"/>
              </a:rPr>
              <a:t>. gut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 B hat sich nicht strafbar gemacht.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Zusatzfrage:</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Vernehmung der </a:t>
            </a:r>
            <a:r>
              <a:rPr lang="de-DE" sz="2400" b="1" dirty="0" err="1">
                <a:solidFill>
                  <a:schemeClr val="tx1">
                    <a:lumMod val="65000"/>
                    <a:lumOff val="35000"/>
                  </a:schemeClr>
                </a:solidFill>
                <a:latin typeface="Frutiger Linotype" pitchFamily="34" charset="0"/>
              </a:rPr>
              <a:t>Verhörsperson</a:t>
            </a:r>
            <a:r>
              <a:rPr lang="de-DE" sz="2400" b="1" dirty="0">
                <a:solidFill>
                  <a:schemeClr val="tx1">
                    <a:lumMod val="65000"/>
                    <a:lumOff val="35000"/>
                  </a:schemeClr>
                </a:solidFill>
                <a:latin typeface="Frutiger Linotype" pitchFamily="34" charset="0"/>
              </a:rPr>
              <a:t> ist </a:t>
            </a:r>
            <a:r>
              <a:rPr lang="de-DE" sz="2400" b="1" dirty="0" err="1">
                <a:solidFill>
                  <a:schemeClr val="tx1">
                    <a:lumMod val="65000"/>
                    <a:lumOff val="35000"/>
                  </a:schemeClr>
                </a:solidFill>
                <a:latin typeface="Frutiger Linotype" pitchFamily="34" charset="0"/>
              </a:rPr>
              <a:t>grds</a:t>
            </a:r>
            <a:r>
              <a:rPr lang="de-DE" sz="2400" b="1" dirty="0">
                <a:solidFill>
                  <a:schemeClr val="tx1">
                    <a:lumMod val="65000"/>
                    <a:lumOff val="35000"/>
                  </a:schemeClr>
                </a:solidFill>
                <a:latin typeface="Frutiger Linotype" pitchFamily="34" charset="0"/>
              </a:rPr>
              <a:t>. möglich, sofern der Beschuldigte ordnungsgemäß belehrt wurde</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Hier keine ordnungsgemäße Belehrung nach § 136 Abs. 1 S. 2 StPO, da nicht über generelles Schweigerecht belehrt</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Abwägung…Hier noch verwertbar.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4714892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145016" cy="4616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16 – Ist zur häuslichen Nacharbeit vorgesehen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6103889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217024"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17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zwei Tatkomplexe zu bilden</a:t>
            </a: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Die Tötung des MF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211 durch den Schlag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TO, TE, TH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Kausalität (+) (ohne den Schlag…)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Objektive Zurechnung (+) (Kein atypischer Kausalverlauf)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Heimtücke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Grausam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Vorsatz?</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33195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809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Auf den Kausalverlauf?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 unwesentliche Abweichung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Niedrige Beweggründe (-), SV zu unergiebig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211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221 Abs. 1, 3 (+,-)</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223 Abs. 1, 224 Abs. 1 Nr. 2, 5, 227 (+,-)</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323c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MF auf jeden Fall an den Folgen der Schläge 			   gestorben wäre, war eine Hilfeleistung nicht möglich</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rPr>
              <a:t>§ 212 Abs. 1 (durch den Schnitt)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1368586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3" end="13"/>
                                            </p:txEl>
                                          </p:spTgt>
                                        </p:tgtEl>
                                        <p:attrNameLst>
                                          <p:attrName>style.visibility</p:attrName>
                                        </p:attrNameLst>
                                      </p:cBhvr>
                                      <p:to>
                                        <p:strVal val="visible"/>
                                      </p:to>
                                    </p:set>
                                    <p:anim calcmode="lin" valueType="num">
                                      <p:cBhvr additive="base">
                                        <p:cTn id="5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74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Der Tod des X</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212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eigenverantwortliche Selbstgefährdung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212 Abs. 1, 13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Problem: Garantenstellung aus Ingerenz oder 					Sachherrschaft trotz eigenverantwortlicher 					Selbstgefährdung?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keine Entlassung aus der Pflicht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Weitere </a:t>
            </a:r>
            <a:r>
              <a:rPr lang="de-DE" sz="2400" dirty="0" err="1">
                <a:solidFill>
                  <a:schemeClr val="tx1">
                    <a:lumMod val="65000"/>
                    <a:lumOff val="35000"/>
                  </a:schemeClr>
                </a:solidFill>
                <a:latin typeface="Frutiger Linotype" pitchFamily="34" charset="0"/>
              </a:rPr>
              <a:t>Vss</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212 Abs. 1, 13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221 Abs. 1, 3 (+,-)</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43806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323c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Gesamtergebnis: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Der Mord an MF und der Totschlag durch Unterlassen an X sind durch zwei selbständige Handlungen verwirklicht und stehen deshalb in </a:t>
            </a:r>
            <a:r>
              <a:rPr lang="de-DE" sz="2400">
                <a:solidFill>
                  <a:schemeClr val="tx1">
                    <a:lumMod val="65000"/>
                    <a:lumOff val="35000"/>
                  </a:schemeClr>
                </a:solidFill>
                <a:latin typeface="Frutiger Linotype" pitchFamily="34" charset="0"/>
              </a:rPr>
              <a:t>Tatmehrheit zueinander</a:t>
            </a:r>
            <a:r>
              <a:rPr lang="de-DE" sz="2400" dirty="0">
                <a:solidFill>
                  <a:schemeClr val="tx1">
                    <a:lumMod val="65000"/>
                    <a:lumOff val="35000"/>
                  </a:schemeClr>
                </a:solidFill>
                <a:latin typeface="Frutiger Linotype" pitchFamily="34" charset="0"/>
              </a:rPr>
              <a:t>, zu behandeln nach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tatmehrheitlich begangenen Mordes und Totschlags durch Unterlassen strafbar.	</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254924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endParaRPr lang="de-DE" sz="3200" dirty="0">
              <a:solidFill>
                <a:schemeClr val="bg1"/>
              </a:solidFill>
              <a:latin typeface="Frutiger LT 57 Cn" pitchFamily="34" charset="0"/>
            </a:endParaRP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4855175"/>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rgbClr val="5F5F5F"/>
                </a:solidFill>
                <a:latin typeface="Frutiger Linotype" pitchFamily="34" charset="0"/>
              </a:rPr>
              <a:t>Beschuldigter schweigt - Verwertung früherer Angaben: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rgbClr val="5F5F5F"/>
              </a:solidFill>
              <a:latin typeface="Frutiger Linotype" pitchFamily="34" charset="0"/>
            </a:endParaRP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F5F5F"/>
                </a:solidFill>
                <a:latin typeface="Frutiger Linotype" pitchFamily="34" charset="0"/>
              </a:rPr>
              <a:t>P-Verlesung:			Nur nach Belehrung und gem. § 254</a:t>
            </a: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5F5F5F"/>
              </a:solidFill>
              <a:latin typeface="Frutiger Linotype" pitchFamily="34" charset="0"/>
            </a:endParaRP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F5F5F"/>
                </a:solidFill>
                <a:latin typeface="Frutiger Linotype" pitchFamily="34" charset="0"/>
              </a:rPr>
              <a:t>Vorhalt:				Stets möglich</a:t>
            </a: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5F5F5F"/>
              </a:solidFill>
              <a:latin typeface="Frutiger Linotype" pitchFamily="34" charset="0"/>
            </a:endParaRPr>
          </a:p>
          <a:p>
            <a:pPr marL="457200" indent="-457200">
              <a:spcAft>
                <a:spcPts val="500"/>
              </a:spcAft>
              <a:buAutoNum type="arabi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F5F5F"/>
                </a:solidFill>
                <a:latin typeface="Frutiger Linotype" pitchFamily="34" charset="0"/>
              </a:rPr>
              <a:t>Zeugnis der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F5F5F"/>
                </a:solidFill>
                <a:latin typeface="Frutiger Linotype" pitchFamily="34" charset="0"/>
              </a:rPr>
              <a:t>	 </a:t>
            </a:r>
            <a:r>
              <a:rPr lang="de-DE" sz="2400" b="1" dirty="0" err="1">
                <a:solidFill>
                  <a:srgbClr val="5F5F5F"/>
                </a:solidFill>
                <a:latin typeface="Frutiger Linotype" pitchFamily="34" charset="0"/>
              </a:rPr>
              <a:t>Verhörsperson</a:t>
            </a:r>
            <a:r>
              <a:rPr lang="de-DE" sz="2400" b="1" dirty="0">
                <a:solidFill>
                  <a:srgbClr val="5F5F5F"/>
                </a:solidFill>
                <a:latin typeface="Frutiger Linotype" pitchFamily="34" charset="0"/>
              </a:rPr>
              <a:t>:			</a:t>
            </a:r>
            <a:r>
              <a:rPr lang="de-DE" sz="2400" b="1" dirty="0" err="1">
                <a:solidFill>
                  <a:srgbClr val="5F5F5F"/>
                </a:solidFill>
                <a:latin typeface="Frutiger Linotype" pitchFamily="34" charset="0"/>
              </a:rPr>
              <a:t>Grds</a:t>
            </a:r>
            <a:r>
              <a:rPr lang="de-DE" sz="2400" b="1" dirty="0">
                <a:solidFill>
                  <a:srgbClr val="5F5F5F"/>
                </a:solidFill>
                <a:latin typeface="Frutiger Linotype" pitchFamily="34" charset="0"/>
              </a:rPr>
              <a:t>. nur nach Belehrung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F5F5F"/>
                </a:solidFill>
                <a:latin typeface="Frutiger Linotype" pitchFamily="34" charset="0"/>
              </a:rPr>
              <a:t>								</a:t>
            </a:r>
            <a:r>
              <a:rPr lang="de-DE" sz="2400" dirty="0">
                <a:solidFill>
                  <a:srgbClr val="5F5F5F"/>
                </a:solidFill>
                <a:latin typeface="Frutiger Linotype" pitchFamily="34" charset="0"/>
              </a:rPr>
              <a:t>(</a:t>
            </a:r>
            <a:r>
              <a:rPr lang="de-DE" sz="2400" dirty="0" err="1">
                <a:solidFill>
                  <a:srgbClr val="5F5F5F"/>
                </a:solidFill>
                <a:latin typeface="Frutiger Linotype" pitchFamily="34" charset="0"/>
              </a:rPr>
              <a:t>Ausn</a:t>
            </a:r>
            <a:r>
              <a:rPr lang="de-DE" sz="2400" dirty="0">
                <a:solidFill>
                  <a:srgbClr val="5F5F5F"/>
                </a:solidFill>
                <a:latin typeface="Frutiger Linotype" pitchFamily="34" charset="0"/>
              </a:rPr>
              <a:t>.: Spontanäußerung / 										informatorische Befragung; 										Kenntnis)</a:t>
            </a:r>
            <a:endParaRPr lang="de-DE" sz="2400" b="1" dirty="0">
              <a:solidFill>
                <a:srgbClr val="5F5F5F"/>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rgbClr val="5F5F5F"/>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804590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9"/>
            <a:ext cx="9036496" cy="5175776"/>
          </a:xfrm>
          <a:prstGeom prst="rect">
            <a:avLst/>
          </a:prstGeom>
          <a:noFill/>
        </p:spPr>
        <p:txBody>
          <a:bodyPr wrap="square" rtlCol="0">
            <a:spAutoFit/>
          </a:bodyPr>
          <a:lstStyle/>
          <a:p>
            <a:pPr algn="ct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u="sng" dirty="0">
                <a:solidFill>
                  <a:srgbClr val="595959"/>
                </a:solidFill>
                <a:latin typeface="Frutiger Linotype"/>
              </a:rPr>
              <a:t>Irrtümer über Rechtfertigungsgründe</a:t>
            </a:r>
          </a:p>
          <a:p>
            <a:pPr algn="ct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400" b="1" u="sng"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Unkenntnis								Irrige Annahme</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t>
            </a:r>
            <a:r>
              <a:rPr lang="de-DE" sz="2400" b="1" dirty="0" err="1">
                <a:solidFill>
                  <a:srgbClr val="0070C0"/>
                </a:solidFill>
                <a:latin typeface="Frutiger Linotype"/>
              </a:rPr>
              <a:t>Tatsächl</a:t>
            </a:r>
            <a:r>
              <a:rPr lang="de-DE" sz="2400" b="1" dirty="0">
                <a:solidFill>
                  <a:srgbClr val="0070C0"/>
                </a:solidFill>
                <a:latin typeface="Frutiger Linotype"/>
              </a:rPr>
              <a:t>. </a:t>
            </a:r>
            <a:r>
              <a:rPr lang="de-DE" sz="2400" b="1" dirty="0" err="1">
                <a:solidFill>
                  <a:srgbClr val="0070C0"/>
                </a:solidFill>
                <a:latin typeface="Frutiger Linotype"/>
              </a:rPr>
              <a:t>Vss</a:t>
            </a:r>
            <a:r>
              <a:rPr lang="de-DE" sz="2400" b="1" dirty="0">
                <a:solidFill>
                  <a:srgbClr val="0070C0"/>
                </a:solidFill>
                <a:latin typeface="Frutiger Linotype"/>
              </a:rPr>
              <a:t>. eines anerkannten RF-G</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Versuch										ETBI</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4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t>
            </a:r>
            <a:r>
              <a:rPr lang="de-DE" sz="2400" b="1" dirty="0">
                <a:solidFill>
                  <a:srgbClr val="0070C0"/>
                </a:solidFill>
                <a:latin typeface="Frutiger Linotype"/>
              </a:rPr>
              <a:t>Rechtl. Grenzen eines anerkannten RF-G</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Wahndelikt									§ 17</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4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t>
            </a:r>
            <a:r>
              <a:rPr lang="de-DE" sz="2400" b="1" dirty="0">
                <a:solidFill>
                  <a:srgbClr val="0070C0"/>
                </a:solidFill>
                <a:latin typeface="Frutiger Linotype"/>
              </a:rPr>
              <a:t>Der Existenz eines nicht anerkannten RF-G</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Nicht denkbar								§ 17</a:t>
            </a:r>
            <a:endParaRPr lang="de-DE" sz="2400" dirty="0">
              <a:solidFill>
                <a:srgbClr val="595959"/>
              </a:solidFill>
              <a:latin typeface="Frutiger Linotype"/>
            </a:endParaRPr>
          </a:p>
        </p:txBody>
      </p:sp>
      <p:sp>
        <p:nvSpPr>
          <p:cNvPr id="3" name="Textfeld 2"/>
          <p:cNvSpPr txBox="1"/>
          <p:nvPr/>
        </p:nvSpPr>
        <p:spPr>
          <a:xfrm>
            <a:off x="197768" y="260647"/>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cxnSp>
        <p:nvCxnSpPr>
          <p:cNvPr id="6" name="Gerader Verbinder 5"/>
          <p:cNvCxnSpPr/>
          <p:nvPr/>
        </p:nvCxnSpPr>
        <p:spPr>
          <a:xfrm>
            <a:off x="1331640" y="2060848"/>
            <a:ext cx="5400600" cy="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8" name="Gerader Verbinder 7"/>
          <p:cNvCxnSpPr/>
          <p:nvPr/>
        </p:nvCxnSpPr>
        <p:spPr>
          <a:xfrm>
            <a:off x="1331640" y="2060848"/>
            <a:ext cx="0" cy="216024"/>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p:nvPr/>
        </p:nvCxnSpPr>
        <p:spPr>
          <a:xfrm>
            <a:off x="6732240" y="2060848"/>
            <a:ext cx="0" cy="216024"/>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12" name="Gerader Verbinder 11"/>
          <p:cNvCxnSpPr/>
          <p:nvPr/>
        </p:nvCxnSpPr>
        <p:spPr>
          <a:xfrm>
            <a:off x="3995936" y="1844824"/>
            <a:ext cx="0" cy="216024"/>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879445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ppt_x"/>
                                          </p:val>
                                        </p:tav>
                                        <p:tav tm="100000">
                                          <p:val>
                                            <p:strVal val="#ppt_x"/>
                                          </p:val>
                                        </p:tav>
                                      </p:tavLst>
                                    </p:anim>
                                    <p:anim calcmode="lin" valueType="num">
                                      <p:cBhvr additive="base">
                                        <p:cTn id="18" dur="500" fill="hold"/>
                                        <p:tgtEl>
                                          <p:spTgt spid="12"/>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additive="base">
                                        <p:cTn id="21" dur="500" fill="hold"/>
                                        <p:tgtEl>
                                          <p:spTgt spid="6"/>
                                        </p:tgtEl>
                                        <p:attrNameLst>
                                          <p:attrName>ppt_x</p:attrName>
                                        </p:attrNameLst>
                                      </p:cBhvr>
                                      <p:tavLst>
                                        <p:tav tm="0">
                                          <p:val>
                                            <p:strVal val="#ppt_x"/>
                                          </p:val>
                                        </p:tav>
                                        <p:tav tm="100000">
                                          <p:val>
                                            <p:strVal val="#ppt_x"/>
                                          </p:val>
                                        </p:tav>
                                      </p:tavLst>
                                    </p:anim>
                                    <p:anim calcmode="lin" valueType="num">
                                      <p:cBhvr additive="base">
                                        <p:cTn id="22" dur="500" fill="hold"/>
                                        <p:tgtEl>
                                          <p:spTgt spid="6"/>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 calcmode="lin" valueType="num">
                                      <p:cBhvr additive="base">
                                        <p:cTn id="3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xEl>
                                              <p:pRg st="12" end="12"/>
                                            </p:txEl>
                                          </p:spTgt>
                                        </p:tgtEl>
                                        <p:attrNameLst>
                                          <p:attrName>style.visibility</p:attrName>
                                        </p:attrNameLst>
                                      </p:cBhvr>
                                      <p:to>
                                        <p:strVal val="visible"/>
                                      </p:to>
                                    </p:set>
                                    <p:anim calcmode="lin" valueType="num">
                                      <p:cBhvr additive="base">
                                        <p:cTn id="5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
                                            <p:txEl>
                                              <p:pRg st="14" end="14"/>
                                            </p:txEl>
                                          </p:spTgt>
                                        </p:tgtEl>
                                        <p:attrNameLst>
                                          <p:attrName>style.visibility</p:attrName>
                                        </p:attrNameLst>
                                      </p:cBhvr>
                                      <p:to>
                                        <p:strVal val="visible"/>
                                      </p:to>
                                    </p:set>
                                    <p:anim calcmode="lin" valueType="num">
                                      <p:cBhvr additive="base">
                                        <p:cTn id="65"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430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2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Es sind zwei Tatkomplexe bilden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Die Einkäufe bei IKEA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263 </a:t>
            </a:r>
            <a:r>
              <a:rPr lang="de-DE" sz="2400" b="1" dirty="0">
                <a:solidFill>
                  <a:schemeClr val="tx1">
                    <a:lumMod val="65000"/>
                    <a:lumOff val="35000"/>
                  </a:schemeClr>
                </a:solidFill>
                <a:latin typeface="Frutiger Linotype"/>
              </a:rPr>
              <a:t>Abs</a:t>
            </a:r>
            <a:r>
              <a:rPr lang="de-DE" sz="2400" b="1" dirty="0">
                <a:solidFill>
                  <a:schemeClr val="tx1">
                    <a:lumMod val="65000"/>
                    <a:lumOff val="35000"/>
                  </a:schemeClr>
                </a:solidFill>
                <a:latin typeface="Frutiger Linotype" pitchFamily="34" charset="0"/>
              </a:rPr>
              <a:t>.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 keinen Menschen getäuscht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(Das vorhandene Personal überwacht nicht die 			 	 ordnungsgemäße Bezahlung)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263a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Unbefugte Verwendung von Daten?</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2068908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57932"/>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u="sng" dirty="0">
                <a:solidFill>
                  <a:schemeClr val="tx1">
                    <a:lumMod val="65000"/>
                    <a:lumOff val="35000"/>
                  </a:schemeClr>
                </a:solidFill>
                <a:latin typeface="Frutiger Linotype" pitchFamily="34" charset="0"/>
              </a:rPr>
              <a:t>Prüfungsaufbau des Computerbetruges (§ 263a):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Unbefugtes Einwirken (4 Varianten)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Beeinflussung eines Datenverarbeitungsergebnisses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Bereicherungsabsicht (stoffgleich)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Rechtswidrigkeit der erstrebten Bereicherung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d) Vorsatz bez. der Rechtswidrigkeit der </a:t>
            </a:r>
            <a:r>
              <a:rPr lang="de-DE" sz="2150" b="1" dirty="0" err="1">
                <a:solidFill>
                  <a:schemeClr val="tx1">
                    <a:lumMod val="65000"/>
                    <a:lumOff val="35000"/>
                  </a:schemeClr>
                </a:solidFill>
                <a:latin typeface="Frutiger Linotype" pitchFamily="34" charset="0"/>
              </a:rPr>
              <a:t>erstr</a:t>
            </a:r>
            <a:r>
              <a:rPr lang="de-DE" sz="2150" b="1" dirty="0">
                <a:solidFill>
                  <a:schemeClr val="tx1">
                    <a:lumMod val="65000"/>
                    <a:lumOff val="35000"/>
                  </a:schemeClr>
                </a:solidFill>
                <a:latin typeface="Frutiger Linotype" pitchFamily="34" charset="0"/>
              </a:rPr>
              <a:t>. Bereicherung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 	 Rechtswidrigkeit / 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(Beachte: § 263a Abs. 2 verweist auf § 263 Abs. 2 bis 6)</a:t>
            </a:r>
          </a:p>
        </p:txBody>
      </p:sp>
      <p:sp>
        <p:nvSpPr>
          <p:cNvPr id="3" name="Textfeld 2"/>
          <p:cNvSpPr txBox="1"/>
          <p:nvPr/>
        </p:nvSpPr>
        <p:spPr>
          <a:xfrm>
            <a:off x="251520" y="304200"/>
            <a:ext cx="2448272"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22375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xEl>
                                              <p:pRg st="13" end="13"/>
                                            </p:txEl>
                                          </p:spTgt>
                                        </p:tgtEl>
                                        <p:attrNameLst>
                                          <p:attrName>style.visibility</p:attrName>
                                        </p:attrNameLst>
                                      </p:cBhvr>
                                      <p:to>
                                        <p:strVal val="visible"/>
                                      </p:to>
                                    </p:set>
                                    <p:anim calcmode="lin" valueType="num">
                                      <p:cBhvr additive="base">
                                        <p:cTn id="79"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Strittig…nach </a:t>
            </a:r>
            <a:r>
              <a:rPr lang="de-DE" sz="2400" dirty="0" err="1">
                <a:solidFill>
                  <a:schemeClr val="tx1">
                    <a:lumMod val="65000"/>
                    <a:lumOff val="35000"/>
                  </a:schemeClr>
                </a:solidFill>
                <a:latin typeface="Frutiger Linotype" pitchFamily="34" charset="0"/>
              </a:rPr>
              <a:t>h.M</a:t>
            </a:r>
            <a:r>
              <a:rPr lang="de-DE" sz="2400" dirty="0">
                <a:solidFill>
                  <a:schemeClr val="tx1">
                    <a:lumMod val="65000"/>
                    <a:lumOff val="35000"/>
                  </a:schemeClr>
                </a:solidFill>
                <a:latin typeface="Frutiger Linotype" pitchFamily="34" charset="0"/>
              </a:rPr>
              <a:t>. (-), da nicht „täuschungsähnlich“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 263a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263, 22, 23 Abs.1 (-), kein entsprechender Vorsatz</a:t>
            </a:r>
            <a:endParaRPr lang="de-DE" sz="24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IV.	</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a:cs typeface="Times New Roman" panose="02020603050405020304" pitchFamily="18" charset="0"/>
              </a:rPr>
              <a:t> 242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Fremde bewegliche Sache weggenommen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jedenfalls keine Wegnahme, weil ein tatbestands-			ausschließendes Eiverständnis vorliegt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	</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a:cs typeface="Times New Roman" panose="02020603050405020304" pitchFamily="18" charset="0"/>
              </a:rPr>
              <a:t> 246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Fremde bewegliche Sache (-), da übereignet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(EVB-Vereinbarung nicht ersichtlich)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6753117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266b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 Missbrauch, weil keine Garantie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 § 265a Abs. 1 (-), da kein „Erschleichen“</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VIII.</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a:cs typeface="Times New Roman" panose="02020603050405020304" pitchFamily="18" charset="0"/>
              </a:rPr>
              <a:t> 123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da tatbestandsausschließendes Einverständnis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kontaktlosen Zahlungen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263 </a:t>
            </a:r>
            <a:r>
              <a:rPr lang="de-DE" sz="2400" b="1" dirty="0">
                <a:solidFill>
                  <a:schemeClr val="tx1">
                    <a:lumMod val="65000"/>
                    <a:lumOff val="35000"/>
                  </a:schemeClr>
                </a:solidFill>
                <a:latin typeface="Frutiger Linotype"/>
              </a:rPr>
              <a:t>Abs</a:t>
            </a:r>
            <a:r>
              <a:rPr lang="de-DE" sz="2400" b="1" dirty="0">
                <a:solidFill>
                  <a:schemeClr val="tx1">
                    <a:lumMod val="65000"/>
                    <a:lumOff val="35000"/>
                  </a:schemeClr>
                </a:solidFill>
                <a:latin typeface="Frutiger Linotype" pitchFamily="34" charset="0"/>
              </a:rPr>
              <a:t>.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 keinen Menschen getäuscht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(Das vorhandene Personal macht sich bei einer 			  	 Zahlungsgarantie keine weiteren Gedanken)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8565088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217024" cy="5552802"/>
          </a:xfrm>
          <a:prstGeom prst="rect">
            <a:avLst/>
          </a:prstGeom>
          <a:noFill/>
        </p:spPr>
        <p:txBody>
          <a:bodyPr wrap="square" rtlCol="0">
            <a:spAutoFit/>
          </a:bodyPr>
          <a:lstStyle/>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263a Abs. 1 (-), da nicht „unbefugt“ (s.o.)</a:t>
            </a: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263, 22, 23 Abs.1 (-), kein entsprechender Vorsatz</a:t>
            </a:r>
            <a:endParaRPr lang="de-DE" sz="2400" b="1" dirty="0">
              <a:solidFill>
                <a:schemeClr val="tx1">
                  <a:lumMod val="65000"/>
                  <a:lumOff val="35000"/>
                </a:schemeClr>
              </a:solidFill>
              <a:latin typeface="Frutiger Linotype"/>
              <a:cs typeface="Times New Roman" panose="02020603050405020304" pitchFamily="18"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IV.  </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a:cs typeface="Times New Roman" panose="02020603050405020304" pitchFamily="18" charset="0"/>
              </a:rPr>
              <a:t> 242 Abs. 1 (-), da Waren übereignet wurden</a:t>
            </a: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   </a:t>
            </a:r>
            <a:r>
              <a:rPr lang="de-DE" sz="2400" b="1" dirty="0">
                <a:solidFill>
                  <a:schemeClr val="tx1">
                    <a:lumMod val="65000"/>
                    <a:lumOff val="35000"/>
                  </a:schemeClr>
                </a:solidFill>
                <a:latin typeface="Frutiger Linotype" pitchFamily="34" charset="0"/>
              </a:rPr>
              <a:t>§ 246 Abs. 1 (-), da nicht feststellbar, dass A sich die 	 				  	 	   	 	 	   	 Karte zueignen wollte</a:t>
            </a:r>
            <a:endParaRPr lang="de-DE" sz="2400" b="1" dirty="0">
              <a:solidFill>
                <a:schemeClr val="tx1">
                  <a:lumMod val="65000"/>
                  <a:lumOff val="35000"/>
                </a:schemeClr>
              </a:solidFill>
              <a:latin typeface="Frutiger Linotype"/>
              <a:cs typeface="Times New Roman" panose="02020603050405020304" pitchFamily="18"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defTabSz="194400">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266b Abs. 1 (-), da A nicht berechtigter Karteninhaber</a:t>
            </a:r>
            <a:r>
              <a:rPr lang="de-DE" sz="2400" dirty="0">
                <a:solidFill>
                  <a:schemeClr val="tx1">
                    <a:lumMod val="65000"/>
                    <a:lumOff val="35000"/>
                  </a:schemeClr>
                </a:solidFill>
                <a:latin typeface="Frutiger Linotype"/>
                <a:cs typeface="Times New Roman" panose="02020603050405020304" pitchFamily="18"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0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VII. </a:t>
            </a:r>
            <a:r>
              <a:rPr lang="de-DE" sz="2400" b="1" dirty="0">
                <a:solidFill>
                  <a:schemeClr val="tx1">
                    <a:lumMod val="65000"/>
                    <a:lumOff val="35000"/>
                  </a:schemeClr>
                </a:solidFill>
                <a:latin typeface="Frutiger Linotype" pitchFamily="34" charset="0"/>
              </a:rPr>
              <a:t>§§ 269 Abs. 1, 270</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ohne PIN-Abfrage fehlt es an der Garantiefunktion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VIII.</a:t>
            </a:r>
            <a:r>
              <a:rPr lang="de-DE" sz="2400" b="1" dirty="0">
                <a:solidFill>
                  <a:schemeClr val="tx1">
                    <a:lumMod val="65000"/>
                    <a:lumOff val="35000"/>
                  </a:schemeClr>
                </a:solidFill>
                <a:latin typeface="Frutiger Linotype" pitchFamily="34" charset="0"/>
              </a:rPr>
              <a:t>§ 274 Abs. 1 Nr.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da die gespeicherten Daten der letzten Karteneinsätze 				geändert und damit unterdrückt werden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3185642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3" end="13"/>
                                            </p:txEl>
                                          </p:spTgt>
                                        </p:tgtEl>
                                        <p:attrNameLst>
                                          <p:attrName>style.visibility</p:attrName>
                                        </p:attrNameLst>
                                      </p:cBhvr>
                                      <p:to>
                                        <p:strVal val="visible"/>
                                      </p:to>
                                    </p:set>
                                    <p:anim calcmode="lin" valueType="num">
                                      <p:cBhvr additive="base">
                                        <p:cTn id="49"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4" end="14"/>
                                            </p:txEl>
                                          </p:spTgt>
                                        </p:tgtEl>
                                        <p:attrNameLst>
                                          <p:attrName>style.visibility</p:attrName>
                                        </p:attrNameLst>
                                      </p:cBhvr>
                                      <p:to>
                                        <p:strVal val="visible"/>
                                      </p:to>
                                    </p:set>
                                    <p:anim calcmode="lin" valueType="num">
                                      <p:cBhvr additive="base">
                                        <p:cTn id="55"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2270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IX. § 303a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X.	 § 123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a:cs typeface="Times New Roman" panose="02020603050405020304" pitchFamily="18" charset="0"/>
              </a:rPr>
              <a:t>(-), da tatbestandsausschließendes Einverständnis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A hat durch vier selbständige Handlungen jeweils eine Urkundenunterdrückung begangen. Diese Delikte stehen in Tatmehrheit zueinander, zu behandeln nach § 53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hat sich wegen Urkundenunterdrückung in vier Fällen strafbar gemacht.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078044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3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Es sind zwei Tatkomplexe bilden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Im ersten Tatkomplex kann bez. der Opfer eine getrennte Prüfung erfolgen, aber dies ist nicht 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Der Überfall auf C und 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von A und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249, 250 Abs. 2 Nr. 1, Abs. 1 Nr. 1a,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Qualifizierte Nötigungsmittel von A und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(nach beiden Ansichten)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und Zurechnung nach </a:t>
            </a:r>
            <a:r>
              <a:rPr lang="de-DE" sz="2400" dirty="0">
                <a:solidFill>
                  <a:schemeClr val="tx1">
                    <a:lumMod val="65000"/>
                    <a:lumOff val="35000"/>
                  </a:schemeClr>
                </a:solidFill>
                <a:latin typeface="Frutiger Linotype" pitchFamily="34" charset="0"/>
              </a:rPr>
              <a:t>§ 25 Abs. 2</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0703243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116512"/>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Einführung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Einteilung und Ablauf des Kurses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 Freitag und Samstag: Strafrecht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 Sonntag: Nebengebiete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B.	Sinn und Zweck des Kurses</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24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C.	Arbeit an Fällen mit abstrakten Exkursen</a:t>
            </a:r>
            <a:r>
              <a:rPr lang="de-DE" sz="2400" dirty="0">
                <a:solidFill>
                  <a:schemeClr val="tx1">
                    <a:lumMod val="65000"/>
                    <a:lumOff val="35000"/>
                  </a:schemeClr>
                </a:solidFill>
                <a:latin typeface="Frutiger Linotype" pitchFamily="34" charset="0"/>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a:t>
            </a:r>
          </a:p>
          <a:p>
            <a:r>
              <a:rPr lang="de-DE" sz="2600">
                <a:solidFill>
                  <a:schemeClr val="bg1"/>
                </a:solidFill>
                <a:latin typeface="Frutiger Linotype" pitchFamily="34" charset="0"/>
              </a:rPr>
              <a:t>Strafrecht</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753880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6140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Vorsatz und Zueignungsabsicht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Qual.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250 Abs. 2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Messer von D nicht wahrgenommen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Qual.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250 Abs. 1 Nr. 1a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249, 250 Abs. 1 Nr. 1a,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249, 250 Abs. 2 Nr. 1, 22, 23 Abs.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239a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ausreichende Stabilisierung</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7247212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5026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Der versuchte besonders schwere Raub und der vollendete schwere Raub stehen aus Klarstellungsgründen in Tateinheit zueinander, zu behandeln nach § 52 StGB (Nach BGH verdrängt der schwere Raub den versuchten besonders schweren Raub).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und B sind wegen tateinheitlich begangenen versuchten besonders schweren Raubes und vollendeten schweren Raubes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Schussabgabe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252, 250 Abs. 2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B war jedenfalls nicht mehr auf frischer Tat betroffen</a:t>
            </a:r>
            <a:endParaRPr lang="de-DE" sz="2400" b="1" dirty="0">
              <a:solidFill>
                <a:schemeClr val="tx1">
                  <a:lumMod val="65000"/>
                  <a:lumOff val="35000"/>
                </a:schemeClr>
              </a:solidFill>
              <a:latin typeface="Frutiger Linotype" pitchFamily="34" charset="0"/>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123788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253, 255, 250 Abs. 2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jedenfalls kein eigenständiger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223 Abs. 1, 224 Abs. 1 Nr. 2, 5, Abs. 2,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da B keinen Körperverletzungsvorsatz hatte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IV.	 </a:t>
            </a:r>
            <a:r>
              <a:rPr lang="de-DE" sz="2400" b="1"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cs typeface="Times New Roman" panose="02020603050405020304" pitchFamily="18" charset="0"/>
              </a:rPr>
              <a:t>315b Abs. 1 Nr. 1, 3, Abs. 3 </a:t>
            </a:r>
            <a:r>
              <a:rPr lang="de-DE" sz="2400" b="1" dirty="0" err="1">
                <a:solidFill>
                  <a:schemeClr val="tx1">
                    <a:lumMod val="65000"/>
                    <a:lumOff val="35000"/>
                  </a:schemeClr>
                </a:solidFill>
                <a:latin typeface="Frutiger Linotype" pitchFamily="34" charset="0"/>
                <a:cs typeface="Times New Roman" panose="02020603050405020304" pitchFamily="18" charset="0"/>
              </a:rPr>
              <a:t>iVm</a:t>
            </a: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pitchFamily="34" charset="0"/>
                <a:cs typeface="Times New Roman" panose="02020603050405020304" pitchFamily="18" charset="0"/>
              </a:rPr>
              <a:t> 315 Abs. 3 Nr. 1</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rgbClr val="595959"/>
                </a:solidFill>
                <a:latin typeface="Times New Roman" panose="02020603050405020304" pitchFamily="18" charset="0"/>
                <a:cs typeface="Times New Roman" panose="02020603050405020304" pitchFamily="18" charset="0"/>
              </a:rPr>
              <a:t>→	</a:t>
            </a:r>
            <a:r>
              <a:rPr lang="de-DE" sz="2400" dirty="0">
                <a:solidFill>
                  <a:srgbClr val="595959"/>
                </a:solidFill>
                <a:latin typeface="Frutiger Linotype"/>
              </a:rPr>
              <a:t>Nr. 1 (-), 	Fahrzeug zwar beschädigt, aber nicht 							dadurch weitergehende Gefährdung</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Times New Roman" panose="02020603050405020304" pitchFamily="18" charset="0"/>
                <a:cs typeface="Times New Roman" panose="02020603050405020304" pitchFamily="18" charset="0"/>
              </a:rPr>
              <a:t>	→	</a:t>
            </a:r>
            <a:r>
              <a:rPr lang="de-DE" sz="2400" dirty="0">
                <a:solidFill>
                  <a:srgbClr val="595959"/>
                </a:solidFill>
                <a:latin typeface="Frutiger Linotype"/>
              </a:rPr>
              <a:t>Nr. 3?</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Times New Roman" panose="02020603050405020304" pitchFamily="18" charset="0"/>
                <a:cs typeface="Times New Roman" panose="02020603050405020304" pitchFamily="18" charset="0"/>
              </a:rPr>
              <a:t>		→	</a:t>
            </a:r>
            <a:r>
              <a:rPr lang="de-DE" sz="2400" dirty="0">
                <a:solidFill>
                  <a:srgbClr val="595959"/>
                </a:solidFill>
                <a:latin typeface="Frutiger Linotype"/>
                <a:cs typeface="Times New Roman" panose="02020603050405020304" pitchFamily="18" charset="0"/>
              </a:rPr>
              <a:t>Schießen als Eingriff</a:t>
            </a:r>
            <a:r>
              <a:rPr lang="de-DE" sz="2400" dirty="0">
                <a:solidFill>
                  <a:srgbClr val="595959"/>
                </a:solidFill>
                <a:latin typeface="Frutiger Linotype"/>
              </a:rPr>
              <a:t>	</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Frutiger Linotype"/>
              </a:rPr>
              <a:t>		</a:t>
            </a:r>
            <a:r>
              <a:rPr lang="de-DE" sz="2400" dirty="0">
                <a:solidFill>
                  <a:srgbClr val="595959"/>
                </a:solidFill>
                <a:latin typeface="Times New Roman" panose="02020603050405020304" pitchFamily="18" charset="0"/>
                <a:cs typeface="Times New Roman" panose="02020603050405020304" pitchFamily="18" charset="0"/>
              </a:rPr>
              <a:t>→ </a:t>
            </a:r>
            <a:r>
              <a:rPr lang="de-DE" sz="2400" dirty="0">
                <a:solidFill>
                  <a:srgbClr val="595959"/>
                </a:solidFill>
                <a:latin typeface="Frutiger Linotype"/>
                <a:cs typeface="Times New Roman" panose="02020603050405020304" pitchFamily="18" charset="0"/>
              </a:rPr>
              <a:t>Schaden am Fahrzeug als konkrete Gefährdung</a:t>
            </a:r>
            <a:r>
              <a:rPr lang="de-DE" sz="2400" dirty="0">
                <a:solidFill>
                  <a:srgbClr val="595959"/>
                </a:solidFill>
                <a:latin typeface="Frutiger Linotype"/>
              </a:rPr>
              <a:t>		</a:t>
            </a:r>
            <a:endParaRPr lang="de-DE" sz="2400" b="1" dirty="0">
              <a:solidFill>
                <a:schemeClr val="tx1">
                  <a:lumMod val="65000"/>
                  <a:lumOff val="35000"/>
                </a:schemeClr>
              </a:solidFill>
              <a:latin typeface="Frutiger Linotype" pitchFamily="34" charset="0"/>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528285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85980"/>
          </a:xfrm>
          <a:prstGeom prst="rect">
            <a:avLst/>
          </a:prstGeom>
          <a:noFill/>
        </p:spPr>
        <p:txBody>
          <a:bodyPr wrap="square" rtlCol="0">
            <a:spAutoFit/>
          </a:bodyPr>
          <a:lstStyle/>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rgbClr val="595959"/>
                </a:solidFill>
                <a:latin typeface="Times New Roman" panose="02020603050405020304" pitchFamily="18" charset="0"/>
                <a:cs typeface="Times New Roman" panose="02020603050405020304" pitchFamily="18" charset="0"/>
              </a:rPr>
              <a:t>→	</a:t>
            </a:r>
            <a:r>
              <a:rPr lang="de-DE" sz="2400" dirty="0">
                <a:solidFill>
                  <a:srgbClr val="595959"/>
                </a:solidFill>
                <a:latin typeface="Frutiger Linotype"/>
                <a:cs typeface="Times New Roman" panose="02020603050405020304" pitchFamily="18" charset="0"/>
              </a:rPr>
              <a:t>Aber nicht „dadurch“, da unabhängig von 						Eigendynamik des Straßenverkehrs</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400"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Frutiger Linotype"/>
              </a:rPr>
              <a:t>=&gt;  §§ 315 b Abs. 1 Nr. 1, 3, Abs. 3, 315 Abs. 3 (-)</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1200"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V.	 §§ 315 b Abs. 1 Nr. 1 Abs. 3, 315 Abs. 3 Nr. 1, 22, 23 Abs. 1 …(+)</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VI.	 §§ 240 Abs. 1, 2, 3, 22, 23 Abs. 1 …(+)</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VII. § 303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VIII.§ 142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 Unfall (hier unstrittig)</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6731872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42461"/>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u="sng" dirty="0">
                <a:solidFill>
                  <a:schemeClr val="tx1">
                    <a:lumMod val="65000"/>
                    <a:lumOff val="35000"/>
                  </a:schemeClr>
                </a:solidFill>
                <a:latin typeface="Frutiger Linotype" pitchFamily="34" charset="0"/>
              </a:rPr>
              <a:t>Exkurs: Prüfungsaufbau des unerlaubten Entfernens vom Unfallort</a:t>
            </a:r>
            <a:r>
              <a:rPr lang="de-DE" sz="2100" b="1" dirty="0">
                <a:solidFill>
                  <a:schemeClr val="tx1">
                    <a:lumMod val="65000"/>
                    <a:lumOff val="35000"/>
                  </a:schemeClr>
                </a:solidFill>
                <a:latin typeface="Frutiger Linotype" pitchFamily="34" charset="0"/>
              </a:rPr>
              <a:t> </a:t>
            </a:r>
            <a:r>
              <a:rPr lang="de-DE" sz="2100" b="1" u="sng" dirty="0">
                <a:solidFill>
                  <a:schemeClr val="tx1">
                    <a:lumMod val="65000"/>
                    <a:lumOff val="35000"/>
                  </a:schemeClr>
                </a:solidFill>
                <a:latin typeface="Frutiger Linotype" pitchFamily="34" charset="0"/>
              </a:rPr>
              <a:t>(§ 142):</a:t>
            </a:r>
            <a:endParaRPr lang="de-DE" sz="2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	(TS)	Unfall im Straßenverkehr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b)	(TQ)	Beteiligter </a:t>
            </a:r>
            <a:r>
              <a:rPr lang="de-DE" sz="2100" b="1" dirty="0" err="1">
                <a:solidFill>
                  <a:schemeClr val="tx1">
                    <a:lumMod val="65000"/>
                    <a:lumOff val="35000"/>
                  </a:schemeClr>
                </a:solidFill>
                <a:latin typeface="Frutiger Linotype" pitchFamily="34" charset="0"/>
              </a:rPr>
              <a:t>iSv</a:t>
            </a:r>
            <a:r>
              <a:rPr lang="de-DE" sz="2100" b="1" dirty="0">
                <a:solidFill>
                  <a:schemeClr val="tx1">
                    <a:lumMod val="65000"/>
                    <a:lumOff val="35000"/>
                  </a:schemeClr>
                </a:solidFill>
                <a:latin typeface="Frutiger Linotype" pitchFamily="34" charset="0"/>
              </a:rPr>
              <a:t> Abs.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c)	(TH)	</a:t>
            </a:r>
            <a:r>
              <a:rPr lang="de-DE" sz="2100" b="1" dirty="0" err="1">
                <a:solidFill>
                  <a:schemeClr val="tx1">
                    <a:lumMod val="65000"/>
                    <a:lumOff val="35000"/>
                  </a:schemeClr>
                </a:solidFill>
                <a:latin typeface="Frutiger Linotype" pitchFamily="34" charset="0"/>
              </a:rPr>
              <a:t>aa</a:t>
            </a:r>
            <a:r>
              <a:rPr lang="de-DE" sz="2100" b="1" dirty="0">
                <a:solidFill>
                  <a:schemeClr val="tx1">
                    <a:lumMod val="65000"/>
                    <a:lumOff val="35000"/>
                  </a:schemeClr>
                </a:solidFill>
                <a:latin typeface="Frutiger Linotype" pitchFamily="34" charset="0"/>
              </a:rPr>
              <a:t>)	Pflichtwidriges Entfernen vom Unfallort nach 							§ 142 Abs. 1 Nr. 1 oder Nr.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t>
            </a:r>
            <a:r>
              <a:rPr lang="de-DE" sz="2100" b="1" dirty="0" err="1">
                <a:solidFill>
                  <a:schemeClr val="tx1">
                    <a:lumMod val="65000"/>
                    <a:lumOff val="35000"/>
                  </a:schemeClr>
                </a:solidFill>
                <a:latin typeface="Frutiger Linotype" pitchFamily="34" charset="0"/>
              </a:rPr>
              <a:t>bb</a:t>
            </a:r>
            <a:r>
              <a:rPr lang="de-DE" sz="2100" b="1" dirty="0">
                <a:solidFill>
                  <a:schemeClr val="tx1">
                    <a:lumMod val="65000"/>
                    <a:lumOff val="35000"/>
                  </a:schemeClr>
                </a:solidFill>
                <a:latin typeface="Frutiger Linotype" pitchFamily="34" charset="0"/>
              </a:rPr>
              <a:t>)	Wartepflicht erfüllt oder berechtigt / entschuldigt 							entfernt und Feststellung nachträglich nicht 								unverzüglich ermöglicht nach § 142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II.	 Rechtswidrigkeit / 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Frutiger Linotype" pitchFamily="34" charset="0"/>
              </a:rPr>
              <a:t>(Beachte in der Strafe u.U. § 142 Abs. 4)</a:t>
            </a:r>
          </a:p>
        </p:txBody>
      </p:sp>
      <p:sp>
        <p:nvSpPr>
          <p:cNvPr id="3" name="Textfeld 2"/>
          <p:cNvSpPr txBox="1"/>
          <p:nvPr/>
        </p:nvSpPr>
        <p:spPr>
          <a:xfrm>
            <a:off x="251520" y="304200"/>
            <a:ext cx="2520280"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7313994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16676"/>
          </a:xfrm>
          <a:prstGeom prst="rect">
            <a:avLst/>
          </a:prstGeom>
          <a:noFill/>
        </p:spPr>
        <p:txBody>
          <a:bodyPr wrap="square" rtlCol="0">
            <a:spAutoFit/>
          </a:bodyPr>
          <a:lstStyle/>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Gesamtergebnis:</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von B durch die gleiche Handlung begangene Sachbeschädigung, versuchte Nötigung und der versuchte Eingriff in den Straßenverkehr stehen aus Klarstellungsgründen in Tateinheit zueinander, zu behandeln nach § 52.</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ist wegen tateinheitlich begangenen versuchten besonders schweren Raubes und vollendeten schweren Raubes, sowie dazu in Tatmehrheit stehenden tateinheitlich verwirklichten versuchten Eingriff in den Straßenverkehr, Sachbeschädigung und versuchter Nötigung strafbar.</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tateinheitlich begangenen versuchten besonders schweren Raubes und vollendeten schweren Raubes strafbar.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0514938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65654"/>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u="sng" dirty="0">
                <a:solidFill>
                  <a:schemeClr val="tx1">
                    <a:lumMod val="65000"/>
                    <a:lumOff val="35000"/>
                  </a:schemeClr>
                </a:solidFill>
                <a:latin typeface="Frutiger Linotype" pitchFamily="34" charset="0"/>
              </a:rPr>
              <a:t>Prüfungsaufbau des Betruges (§ 263):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Täuschung über Tatsachen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Irrtum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Vermögensverfügung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d)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Bereicherungsabsicht (stoffgleich)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Rechtswidrigkeit der erstrebten Bereicherung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d) Vorsatz bez. der Rechtswidrigkeit der </a:t>
            </a:r>
            <a:r>
              <a:rPr lang="de-DE" sz="2150" b="1" dirty="0" err="1">
                <a:solidFill>
                  <a:schemeClr val="tx1">
                    <a:lumMod val="65000"/>
                    <a:lumOff val="35000"/>
                  </a:schemeClr>
                </a:solidFill>
                <a:latin typeface="Frutiger Linotype" pitchFamily="34" charset="0"/>
              </a:rPr>
              <a:t>erstr</a:t>
            </a:r>
            <a:r>
              <a:rPr lang="de-DE" sz="2150" b="1" dirty="0">
                <a:solidFill>
                  <a:schemeClr val="tx1">
                    <a:lumMod val="65000"/>
                    <a:lumOff val="35000"/>
                  </a:schemeClr>
                </a:solidFill>
                <a:latin typeface="Frutiger Linotype" pitchFamily="34" charset="0"/>
              </a:rPr>
              <a:t>. Bereicherung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 	 Rechtswidrigkeit / 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IV.	 Strafe: Beachte u.U. § 263 Abs. 3</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30855678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xEl>
                                              <p:pRg st="12" end="12"/>
                                            </p:txEl>
                                          </p:spTgt>
                                        </p:tgtEl>
                                        <p:attrNameLst>
                                          <p:attrName>style.visibility</p:attrName>
                                        </p:attrNameLst>
                                      </p:cBhvr>
                                      <p:to>
                                        <p:strVal val="visible"/>
                                      </p:to>
                                    </p:set>
                                    <p:anim calcmode="lin" valueType="num">
                                      <p:cBhvr additive="base">
                                        <p:cTn id="7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
                                            <p:txEl>
                                              <p:pRg st="13" end="13"/>
                                            </p:txEl>
                                          </p:spTgt>
                                        </p:tgtEl>
                                        <p:attrNameLst>
                                          <p:attrName>style.visibility</p:attrName>
                                        </p:attrNameLst>
                                      </p:cBhvr>
                                      <p:to>
                                        <p:strVal val="visible"/>
                                      </p:to>
                                    </p:set>
                                    <p:anim calcmode="lin" valueType="num">
                                      <p:cBhvr additive="base">
                                        <p:cTn id="8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585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4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müssen keine Tatkomplexe gebildet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263 Abs. 1, Abs. 3 Nr. 2,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Täuschung über Tatsachen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Selbst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Aber Mu und Z über die Eigentümerstellung und 					damit über die Veräußerungsbefugnis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Zurechnung über </a:t>
            </a:r>
            <a:r>
              <a:rPr lang="de-DE" sz="2400" dirty="0">
                <a:solidFill>
                  <a:schemeClr val="tx1">
                    <a:lumMod val="65000"/>
                    <a:lumOff val="35000"/>
                  </a:schemeClr>
                </a:solidFill>
                <a:latin typeface="Frutiger Linotype" pitchFamily="34" charset="0"/>
              </a:rPr>
              <a:t>§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Irrtum der Ma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Vermögensverfügung (+), Zahlung der 42.000 €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9975532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err="1">
                <a:solidFill>
                  <a:schemeClr val="tx1">
                    <a:lumMod val="65000"/>
                    <a:lumOff val="35000"/>
                  </a:schemeClr>
                </a:solidFill>
                <a:latin typeface="Frutiger Linotype"/>
                <a:cs typeface="Times New Roman" panose="02020603050405020304" pitchFamily="18" charset="0"/>
              </a:rPr>
              <a:t>Grds</a:t>
            </a:r>
            <a:r>
              <a:rPr lang="de-DE" sz="2400" dirty="0">
                <a:solidFill>
                  <a:schemeClr val="tx1">
                    <a:lumMod val="65000"/>
                    <a:lumOff val="35000"/>
                  </a:schemeClr>
                </a:solidFill>
                <a:latin typeface="Frutiger Linotype"/>
                <a:cs typeface="Times New Roman" panose="02020603050405020304" pitchFamily="18" charset="0"/>
              </a:rPr>
              <a:t>. Differenzmethode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Geld bezahlt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Eigentumserwerb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nach </a:t>
            </a:r>
            <a:r>
              <a:rPr lang="de-DE" sz="2400" dirty="0">
                <a:solidFill>
                  <a:schemeClr val="tx1">
                    <a:lumMod val="65000"/>
                    <a:lumOff val="35000"/>
                  </a:schemeClr>
                </a:solidFill>
                <a:latin typeface="Frutiger Linotype" pitchFamily="34" charset="0"/>
              </a:rPr>
              <a:t>§ 929 S. 1 BGB (-), da keine Berechtigung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a:cs typeface="Times New Roman" panose="02020603050405020304" pitchFamily="18" charset="0"/>
              </a:rPr>
              <a:t> - nach </a:t>
            </a:r>
            <a:r>
              <a:rPr lang="de-DE" sz="2400" dirty="0">
                <a:solidFill>
                  <a:schemeClr val="tx1">
                    <a:lumMod val="65000"/>
                    <a:lumOff val="35000"/>
                  </a:schemeClr>
                </a:solidFill>
                <a:latin typeface="Frutiger Linotype" pitchFamily="34" charset="0"/>
              </a:rPr>
              <a:t>§§ 929 S. 1, 932 BGB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Trotzdem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„Makeltheorie“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Risiko verklagt zu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Hier wirtschaftliche Betrachtung: </a:t>
            </a:r>
            <a:r>
              <a:rPr lang="de-DE" sz="2400" dirty="0" err="1">
                <a:solidFill>
                  <a:schemeClr val="tx1">
                    <a:lumMod val="65000"/>
                    <a:lumOff val="35000"/>
                  </a:schemeClr>
                </a:solidFill>
                <a:latin typeface="Frutiger Linotype"/>
                <a:cs typeface="Times New Roman" panose="02020603050405020304" pitchFamily="18" charset="0"/>
              </a:rPr>
              <a:t>Unmittelb</a:t>
            </a:r>
            <a:r>
              <a:rPr lang="de-DE" sz="2400" dirty="0">
                <a:solidFill>
                  <a:schemeClr val="tx1">
                    <a:lumMod val="65000"/>
                    <a:lumOff val="35000"/>
                  </a:schemeClr>
                </a:solidFill>
                <a:latin typeface="Frutiger Linotype"/>
                <a:cs typeface="Times New Roman" panose="02020603050405020304" pitchFamily="18" charset="0"/>
              </a:rPr>
              <a:t>. Besitz 					wird zeitnah wieder sicher entzogen… Schaden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Vorsatz und Bereicherungsabsicht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 263 Abs. 3 Nr. 2 (-) (Wertgrenze bei 50.000 €)</a:t>
            </a:r>
            <a:endParaRPr lang="de-DE" sz="24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9480839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4254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263 Abs. 1 (+)</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246 Abs. 1, 25 Abs. 2 (+,-), formell subsidiär</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267 Abs. 1, 25 Abs. 2 (+) (jedenfalls „gebraucht“)</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164 Abs.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unklar ob auf konkreten lebenden Menschen 			  geschlossen werden konnte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145d Abs. 1 Nr. 1, 25 Abs. 1, 2. 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(Abs. 1, weil Tat „anderes Gepräge“)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6"/>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187, 25 Abs. 1, 2. 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keinen konkreten anderen Menschen verleumdet </a:t>
            </a:r>
            <a:endParaRPr lang="de-DE" sz="2400" dirty="0">
              <a:solidFill>
                <a:schemeClr val="tx1">
                  <a:lumMod val="65000"/>
                  <a:lumOff val="35000"/>
                </a:schemeClr>
              </a:solidFill>
              <a:latin typeface="Frutiger Linotype" pitchFamily="34" charset="0"/>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0174870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3" end="13"/>
                                            </p:txEl>
                                          </p:spTgt>
                                        </p:tgtEl>
                                        <p:attrNameLst>
                                          <p:attrName>style.visibility</p:attrName>
                                        </p:attrNameLst>
                                      </p:cBhvr>
                                      <p:to>
                                        <p:strVal val="visible"/>
                                      </p:to>
                                    </p:set>
                                    <p:anim calcmode="lin" valueType="num">
                                      <p:cBhvr additive="base">
                                        <p:cTn id="5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220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Zwei Originalentscheidungen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Zwei Tatkomplexe, aber jeweils nur einer der zu Prüfenden u.U. strafbar - daher hier besser nach Beteiligten trennen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Typische StPO-Zusatzfrage</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Schwerpunkte erkennen (nicht immer so leicht…)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242 </a:t>
            </a:r>
            <a:r>
              <a:rPr lang="de-DE" sz="2400" b="1" dirty="0">
                <a:solidFill>
                  <a:schemeClr val="tx1">
                    <a:lumMod val="65000"/>
                    <a:lumOff val="35000"/>
                  </a:schemeClr>
                </a:solidFill>
                <a:latin typeface="Frutiger Linotype"/>
              </a:rPr>
              <a:t>Abs</a:t>
            </a:r>
            <a:r>
              <a:rPr lang="de-DE" sz="2400" b="1" dirty="0">
                <a:solidFill>
                  <a:schemeClr val="tx1">
                    <a:lumMod val="65000"/>
                    <a:lumOff val="35000"/>
                  </a:schemeClr>
                </a:solidFill>
                <a:latin typeface="Frutiger Linotype" pitchFamily="34" charset="0"/>
              </a:rPr>
              <a:t>. 1 </a:t>
            </a:r>
            <a:r>
              <a:rPr lang="de-DE" sz="2400" dirty="0">
                <a:solidFill>
                  <a:schemeClr val="tx1">
                    <a:lumMod val="65000"/>
                    <a:lumOff val="35000"/>
                  </a:schemeClr>
                </a:solidFill>
                <a:latin typeface="Frutiger Linotype" pitchFamily="34" charset="0"/>
              </a:rPr>
              <a:t>(Alternativ kann mit § 263 begonnen werden)</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Fremde bewegliche Sache (+), Handy</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a:t>
            </a:r>
            <a:r>
              <a:rPr lang="de-DE" sz="2400" dirty="0" err="1">
                <a:solidFill>
                  <a:schemeClr val="tx1">
                    <a:lumMod val="65000"/>
                    <a:lumOff val="35000"/>
                  </a:schemeClr>
                </a:solidFill>
                <a:latin typeface="Frutiger Linotype"/>
                <a:cs typeface="Times New Roman" panose="02020603050405020304" pitchFamily="18" charset="0"/>
              </a:rPr>
              <a:t>Def</a:t>
            </a:r>
            <a:r>
              <a:rPr lang="de-DE" sz="2400" dirty="0">
                <a:solidFill>
                  <a:schemeClr val="tx1">
                    <a:lumMod val="65000"/>
                    <a:lumOff val="35000"/>
                  </a:schemeClr>
                </a:solidFill>
                <a:latin typeface="Frutiger Linotype"/>
                <a:cs typeface="Times New Roman" panose="02020603050405020304" pitchFamily="18" charset="0"/>
              </a:rPr>
              <a:t>…</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703358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145016"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 §§ 242 Abs. 1, 25 Abs. 1, 2. 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 tritt als mitbestrafte Nachtat zurück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Gesamtergebnis: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Der </a:t>
            </a:r>
            <a:r>
              <a:rPr lang="de-DE" sz="2400" dirty="0" err="1">
                <a:solidFill>
                  <a:schemeClr val="tx1">
                    <a:lumMod val="65000"/>
                    <a:lumOff val="35000"/>
                  </a:schemeClr>
                </a:solidFill>
                <a:latin typeface="Frutiger Linotype" pitchFamily="34" charset="0"/>
              </a:rPr>
              <a:t>mittäterschaftlich</a:t>
            </a:r>
            <a:r>
              <a:rPr lang="de-DE" sz="2400" dirty="0">
                <a:solidFill>
                  <a:schemeClr val="tx1">
                    <a:lumMod val="65000"/>
                    <a:lumOff val="35000"/>
                  </a:schemeClr>
                </a:solidFill>
                <a:latin typeface="Frutiger Linotype" pitchFamily="34" charset="0"/>
              </a:rPr>
              <a:t> begangene Betrug und die Urkundenfälschung sowie das Vortäuschen einer Straftat in mittelbarer Täterschaft sind durch die gleiche Handlung verwirklicht und stehen aus Klarstellungsgründen in Tateinheit, zu behandeln nach §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M ist wegen tateinheitlich begangenen Betruges, Urkundenfälschung und Vortäuschen einer Straftat strafbar.</a:t>
            </a:r>
            <a:r>
              <a:rPr lang="de-DE" sz="2400" dirty="0">
                <a:solidFill>
                  <a:schemeClr val="tx1">
                    <a:lumMod val="65000"/>
                    <a:lumOff val="35000"/>
                  </a:schemeClr>
                </a:solidFill>
                <a:latin typeface="Frutiger Linotype" pitchFamily="34" charset="0"/>
              </a:rPr>
              <a:t>	</a:t>
            </a:r>
            <a:endParaRPr lang="de-DE" sz="2400" dirty="0">
              <a:solidFill>
                <a:schemeClr val="tx1">
                  <a:lumMod val="65000"/>
                  <a:lumOff val="35000"/>
                </a:schemeClr>
              </a:solidFill>
              <a:latin typeface="Frutiger Linotype" pitchFamily="34" charset="0"/>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8750703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585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5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sollten zwei Tatkomplexe gebildet werden (das Vorgeschehen kann jedoch auch in einem zusätzlichen Tatkomplex festgestellt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Das Verhalten vor Gericht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Strafbarkeit der 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154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157 (-), da L keine Angehörige ist, vgl. § 11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153 (+, -)</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258 Abs. 1, 4, 22, 23 Abs. 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9828811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936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145d Abs. 2 Nr. 1 (+, -), formell subsidiär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(nur bez. § 142, nicht § 21 StVG, weil L eine Fahrerlaubnis ja hatte)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durch die gleiche Handlung begangene versuchte Strafvereitelung und der Meineid stehen aus Klarstellungsgründen in Tateinheit zueinander, zu behandeln nach § 52.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142 (+), SV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154, 27 (Durch die Abstimmung)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87896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6565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jedenfalls kein 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154, 27, 13 (Durch das Nichteingreifen)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Garantenstellung aus </a:t>
            </a:r>
            <a:r>
              <a:rPr lang="de-DE" sz="2400" dirty="0" err="1">
                <a:solidFill>
                  <a:schemeClr val="tx1">
                    <a:lumMod val="65000"/>
                    <a:lumOff val="35000"/>
                  </a:schemeClr>
                </a:solidFill>
                <a:latin typeface="Frutiger Linotype"/>
                <a:cs typeface="Times New Roman" panose="02020603050405020304" pitchFamily="18" charset="0"/>
              </a:rPr>
              <a:t>Ingerenz</a:t>
            </a:r>
            <a:r>
              <a:rPr lang="de-DE" sz="2400" dirty="0">
                <a:solidFill>
                  <a:schemeClr val="tx1">
                    <a:lumMod val="65000"/>
                    <a:lumOff val="35000"/>
                  </a:schemeClr>
                </a:solidFill>
                <a:latin typeface="Frutiger Linotype"/>
                <a:cs typeface="Times New Roman" panose="02020603050405020304" pitchFamily="18"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Problem: Konflikt mit dem „</a:t>
            </a:r>
            <a:r>
              <a:rPr lang="de-DE" sz="2400" dirty="0" err="1">
                <a:solidFill>
                  <a:schemeClr val="tx1">
                    <a:lumMod val="65000"/>
                    <a:lumOff val="35000"/>
                  </a:schemeClr>
                </a:solidFill>
                <a:latin typeface="Frutiger Linotype"/>
                <a:cs typeface="Times New Roman" panose="02020603050405020304" pitchFamily="18" charset="0"/>
              </a:rPr>
              <a:t>nemo-tenetur-Grds</a:t>
            </a:r>
            <a:r>
              <a:rPr lang="de-DE" sz="2400" dirty="0">
                <a:solidFill>
                  <a:schemeClr val="tx1">
                    <a:lumMod val="65000"/>
                    <a:lumOff val="35000"/>
                  </a:schemeClr>
                </a:solidFill>
                <a:latin typeface="Frutiger Linotype"/>
                <a:cs typeface="Times New Roman" panose="02020603050405020304" pitchFamily="18"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Deshalb Garantenstellung (-), da A sonst hier 				  	  verpflichtet, sich selbst zu belasten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 </a:t>
            </a:r>
            <a:r>
              <a:rPr lang="de-DE" sz="2400" dirty="0">
                <a:solidFill>
                  <a:schemeClr val="tx1">
                    <a:lumMod val="65000"/>
                    <a:lumOff val="35000"/>
                  </a:schemeClr>
                </a:solidFill>
                <a:latin typeface="Frutiger Linotype" pitchFamily="34" charset="0"/>
              </a:rPr>
              <a:t>154, 27, 13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153, 27 (Durch die Abstimmung)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258 Abs. 1, 4, 22, 23 Abs. 1, 27 (-), vgl. § 258 Abs.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145d Abs. 2 Nr. 1, 27 (+) (Hier keine Subsidiarität)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7177998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3" end="13"/>
                                            </p:txEl>
                                          </p:spTgt>
                                        </p:tgtEl>
                                        <p:attrNameLst>
                                          <p:attrName>style.visibility</p:attrName>
                                        </p:attrNameLst>
                                      </p:cBhvr>
                                      <p:to>
                                        <p:strVal val="visible"/>
                                      </p:to>
                                    </p:set>
                                    <p:anim calcmode="lin" valueType="num">
                                      <p:cBhvr additive="base">
                                        <p:cTn id="5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a:spLocks noGrp="1" noRot="1" noMove="1" noResize="1" noEditPoints="1" noAdjustHandles="1" noChangeArrowheads="1" noChangeShapeType="1"/>
          </p:cNvSpPr>
          <p:nvPr/>
        </p:nvSpPr>
        <p:spPr>
          <a:xfrm>
            <a:off x="107504" y="1340768"/>
            <a:ext cx="8928992" cy="5173211"/>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Garant i.S.v. § 13: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Beschützer						        	Überwacher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Natürliche Verbundenheit			   	   - Befehlsbefugnis</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Rechtssatz								   - Herrschaftsbereich</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Gemeinschaftsbeziehung			   	         - Vorverhalten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Faktische Pflichtenübernahme</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cxnSp>
        <p:nvCxnSpPr>
          <p:cNvPr id="6" name="Gerade Verbindung mit Pfeil 5"/>
          <p:cNvCxnSpPr/>
          <p:nvPr/>
        </p:nvCxnSpPr>
        <p:spPr>
          <a:xfrm flipH="1">
            <a:off x="2771800" y="1916832"/>
            <a:ext cx="1368152" cy="648072"/>
          </a:xfrm>
          <a:prstGeom prst="straightConnector1">
            <a:avLst/>
          </a:prstGeom>
          <a:ln w="38100">
            <a:solidFill>
              <a:srgbClr val="5F5F5F"/>
            </a:solidFill>
            <a:tailEnd type="arrow"/>
          </a:ln>
        </p:spPr>
        <p:style>
          <a:lnRef idx="1">
            <a:schemeClr val="accent1"/>
          </a:lnRef>
          <a:fillRef idx="0">
            <a:schemeClr val="accent1"/>
          </a:fillRef>
          <a:effectRef idx="0">
            <a:schemeClr val="accent1"/>
          </a:effectRef>
          <a:fontRef idx="minor">
            <a:schemeClr val="tx1"/>
          </a:fontRef>
        </p:style>
      </p:cxnSp>
      <p:cxnSp>
        <p:nvCxnSpPr>
          <p:cNvPr id="8" name="Gerade Verbindung mit Pfeil 7"/>
          <p:cNvCxnSpPr/>
          <p:nvPr/>
        </p:nvCxnSpPr>
        <p:spPr>
          <a:xfrm>
            <a:off x="4788024" y="1916832"/>
            <a:ext cx="1440160" cy="648072"/>
          </a:xfrm>
          <a:prstGeom prst="straightConnector1">
            <a:avLst/>
          </a:prstGeom>
          <a:ln w="38100">
            <a:solidFill>
              <a:srgbClr val="5F5F5F"/>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p:cNvCxnSpPr/>
          <p:nvPr/>
        </p:nvCxnSpPr>
        <p:spPr>
          <a:xfrm>
            <a:off x="1835696" y="3042761"/>
            <a:ext cx="0" cy="674271"/>
          </a:xfrm>
          <a:prstGeom prst="straightConnector1">
            <a:avLst/>
          </a:prstGeom>
          <a:ln w="38100">
            <a:solidFill>
              <a:srgbClr val="5F5F5F"/>
            </a:solidFill>
            <a:tailEnd type="arrow"/>
          </a:ln>
        </p:spPr>
        <p:style>
          <a:lnRef idx="1">
            <a:schemeClr val="accent1"/>
          </a:lnRef>
          <a:fillRef idx="0">
            <a:schemeClr val="accent1"/>
          </a:fillRef>
          <a:effectRef idx="0">
            <a:schemeClr val="accent1"/>
          </a:effectRef>
          <a:fontRef idx="minor">
            <a:schemeClr val="tx1"/>
          </a:fontRef>
        </p:style>
      </p:cxnSp>
      <p:cxnSp>
        <p:nvCxnSpPr>
          <p:cNvPr id="12" name="Gerade Verbindung mit Pfeil 11"/>
          <p:cNvCxnSpPr/>
          <p:nvPr/>
        </p:nvCxnSpPr>
        <p:spPr>
          <a:xfrm>
            <a:off x="7164288" y="2996952"/>
            <a:ext cx="0" cy="720080"/>
          </a:xfrm>
          <a:prstGeom prst="straightConnector1">
            <a:avLst/>
          </a:prstGeom>
          <a:ln w="38100">
            <a:solidFill>
              <a:srgbClr val="5F5F5F"/>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95813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8"/>
                                        </p:tgtEl>
                                        <p:attrNameLst>
                                          <p:attrName>style.visibility</p:attrName>
                                        </p:attrNameLst>
                                      </p:cBhvr>
                                      <p:to>
                                        <p:strVal val="visible"/>
                                      </p:to>
                                    </p:set>
                                    <p:anim calcmode="lin" valueType="num">
                                      <p:cBhvr additive="base">
                                        <p:cTn id="21" dur="500" fill="hold"/>
                                        <p:tgtEl>
                                          <p:spTgt spid="8"/>
                                        </p:tgtEl>
                                        <p:attrNameLst>
                                          <p:attrName>ppt_x</p:attrName>
                                        </p:attrNameLst>
                                      </p:cBhvr>
                                      <p:tavLst>
                                        <p:tav tm="0">
                                          <p:val>
                                            <p:strVal val="#ppt_x"/>
                                          </p:val>
                                        </p:tav>
                                        <p:tav tm="100000">
                                          <p:val>
                                            <p:strVal val="#ppt_x"/>
                                          </p:val>
                                        </p:tav>
                                      </p:tavLst>
                                    </p:anim>
                                    <p:anim calcmode="lin" valueType="num">
                                      <p:cBhvr additive="base">
                                        <p:cTn id="22" dur="500" fill="hold"/>
                                        <p:tgtEl>
                                          <p:spTgt spid="8"/>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2">
                                            <p:txEl>
                                              <p:pRg st="11" end="11"/>
                                            </p:txEl>
                                          </p:spTgt>
                                        </p:tgtEl>
                                        <p:attrNameLst>
                                          <p:attrName>style.visibility</p:attrName>
                                        </p:attrNameLst>
                                      </p:cBhvr>
                                      <p:to>
                                        <p:strVal val="visible"/>
                                      </p:to>
                                    </p:set>
                                    <p:anim calcmode="lin" valueType="num">
                                      <p:cBhvr additive="base">
                                        <p:cTn id="4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13" end="13"/>
                                            </p:txEl>
                                          </p:spTgt>
                                        </p:tgtEl>
                                        <p:attrNameLst>
                                          <p:attrName>style.visibility</p:attrName>
                                        </p:attrNameLst>
                                      </p:cBhvr>
                                      <p:to>
                                        <p:strVal val="visible"/>
                                      </p:to>
                                    </p:set>
                                    <p:anim calcmode="lin" valueType="num">
                                      <p:cBhvr additive="base">
                                        <p:cTn id="4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84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Fluchtfahrt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114 Abs. 1</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 kein tätlicher Angriff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113 Abs. 1,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Tb-Annex: </a:t>
            </a:r>
            <a:r>
              <a:rPr lang="de-DE" sz="2400" dirty="0">
                <a:solidFill>
                  <a:schemeClr val="tx1">
                    <a:lumMod val="65000"/>
                    <a:lumOff val="35000"/>
                  </a:schemeClr>
                </a:solidFill>
                <a:latin typeface="Frutiger Linotype" pitchFamily="34" charset="0"/>
              </a:rPr>
              <a:t>§ 113 Abs. 3…(+) (vgl. § 457 StPO)</a:t>
            </a:r>
            <a:endParaRPr lang="de-DE" sz="24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113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Nr. 1: Gefährliches Werkzeug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Trotz restriktiver Auslegung…(+) (</a:t>
            </a:r>
            <a:r>
              <a:rPr lang="de-DE" sz="2400" dirty="0" err="1">
                <a:solidFill>
                  <a:schemeClr val="tx1">
                    <a:lumMod val="65000"/>
                    <a:lumOff val="35000"/>
                  </a:schemeClr>
                </a:solidFill>
                <a:latin typeface="Frutiger Linotype"/>
                <a:cs typeface="Times New Roman" panose="02020603050405020304" pitchFamily="18" charset="0"/>
              </a:rPr>
              <a:t>a.A</a:t>
            </a:r>
            <a:r>
              <a:rPr lang="de-DE" sz="2400" dirty="0">
                <a:solidFill>
                  <a:schemeClr val="tx1">
                    <a:lumMod val="65000"/>
                    <a:lumOff val="35000"/>
                  </a:schemeClr>
                </a:solidFill>
                <a:latin typeface="Frutiger Linotype"/>
                <a:cs typeface="Times New Roman" panose="02020603050405020304" pitchFamily="18" charset="0"/>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Nr.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113 Abs. 1, 2 (+)</a:t>
            </a:r>
            <a:r>
              <a:rPr lang="de-DE" sz="2400" dirty="0">
                <a:solidFill>
                  <a:schemeClr val="tx1">
                    <a:lumMod val="65000"/>
                    <a:lumOff val="35000"/>
                  </a:schemeClr>
                </a:solidFill>
                <a:latin typeface="Frutiger Linotype"/>
                <a:cs typeface="Times New Roman" panose="02020603050405020304" pitchFamily="18" charset="0"/>
              </a:rPr>
              <a:t>           </a:t>
            </a:r>
            <a:endParaRPr lang="de-DE" sz="2400" dirty="0">
              <a:solidFill>
                <a:schemeClr val="tx1">
                  <a:lumMod val="65000"/>
                  <a:lumOff val="35000"/>
                </a:schemeClr>
              </a:solidFill>
              <a:latin typeface="Frutiger Linotype"/>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2645868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240 Abs. 1, 2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315c Abs. 1 Nr. 2b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315b Abs. 1 Nr. 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Pervertierung setzt Schädigungsvorsatz voraus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142 Abs. 1 Nr. 1 (+)</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Gesamtergebnis: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Da es sich um eine einheitliche Fluchtfahrt handelt stehen der Widerstand gegen Vollstreckungsbeamte, die Gefährdung des Straßenverkehrs und das unerlaubte Entfernen vom Unfallort in Tateinheit zueinander, zu behandeln nach § 52.</a:t>
            </a:r>
            <a:endParaRPr lang="de-DE" sz="2400" dirty="0">
              <a:solidFill>
                <a:schemeClr val="tx1">
                  <a:lumMod val="65000"/>
                  <a:lumOff val="35000"/>
                </a:schemeClr>
              </a:solidFill>
              <a:latin typeface="Frutiger Linotype"/>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583968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9138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im ersten Tatkomplex tateinheitlich begangenen Delikte stehen dazu in Tatmehrheit, zu behandeln nach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L ist wegen tateinheitlich begangenen Meineids und versuchter Strafvereitelung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tateinheitlich begangener Beihilfe zur uneidlichen Falschaussage und zum Vortäuschen einer Straftat sowie dazu in Tatmehrheit stehenden, tateinheitlich begangenen Widerstands gegen Vollstreckungsbeamte, Gefährdung des Straßenverkehrs und unerlaubten Entfernens vom Unfallort strafbar.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6649901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606663"/>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rgbClr val="595959"/>
                </a:solidFill>
                <a:latin typeface="Frutiger Linotype"/>
                <a:cs typeface="Times New Roman" panose="02020603050405020304" pitchFamily="18" charset="0"/>
              </a:rPr>
              <a:t>Systematik der Straßenverkehrsdelikte (</a:t>
            </a:r>
            <a:r>
              <a:rPr lang="de-DE" sz="2400" b="1" u="sng" dirty="0">
                <a:solidFill>
                  <a:srgbClr val="5F5F5F"/>
                </a:solidFill>
                <a:latin typeface="Frutiger Linotype" pitchFamily="34" charset="0"/>
              </a:rPr>
              <a:t>§§ 315 b ff):</a:t>
            </a:r>
            <a:endParaRPr lang="de-DE" sz="2400" b="1" u="sng" dirty="0">
              <a:solidFill>
                <a:srgbClr val="595959"/>
              </a:solidFill>
              <a:latin typeface="Frutiger Linotype"/>
              <a:cs typeface="Times New Roman" panose="02020603050405020304" pitchFamily="18" charset="0"/>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cs typeface="Times New Roman" panose="02020603050405020304" pitchFamily="18" charset="0"/>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Gefährdung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4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Von Außen								Von Innen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Verkehrsfremder						          	Fehlerhafte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Eingriff								        Verkehrsteilnahme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Auch: Bewusste Zweckentfremdung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a:t>
            </a:r>
            <a:r>
              <a:rPr lang="de-DE" sz="2400" b="1" dirty="0">
                <a:solidFill>
                  <a:srgbClr val="5F5F5F"/>
                </a:solidFill>
                <a:latin typeface="Frutiger Linotype" pitchFamily="34" charset="0"/>
              </a:rPr>
              <a:t>§</a:t>
            </a:r>
            <a:r>
              <a:rPr lang="de-DE" sz="2400" b="1" dirty="0">
                <a:solidFill>
                  <a:srgbClr val="595959"/>
                </a:solidFill>
                <a:latin typeface="Frutiger Linotype"/>
                <a:cs typeface="Times New Roman" panose="02020603050405020304" pitchFamily="18" charset="0"/>
              </a:rPr>
              <a:t> 315 b							</a:t>
            </a:r>
            <a:r>
              <a:rPr lang="de-DE" sz="2400" b="1" dirty="0">
                <a:solidFill>
                  <a:srgbClr val="5F5F5F"/>
                </a:solidFill>
                <a:latin typeface="Frutiger Linotype" pitchFamily="34" charset="0"/>
              </a:rPr>
              <a:t> §</a:t>
            </a:r>
            <a:r>
              <a:rPr lang="de-DE" sz="2400" b="1" dirty="0">
                <a:solidFill>
                  <a:srgbClr val="595959"/>
                </a:solidFill>
                <a:latin typeface="Frutiger Linotype"/>
                <a:cs typeface="Times New Roman" panose="02020603050405020304" pitchFamily="18" charset="0"/>
              </a:rPr>
              <a:t> 315 c		</a:t>
            </a:r>
            <a:r>
              <a:rPr lang="de-DE" sz="2400" b="1" dirty="0">
                <a:solidFill>
                  <a:srgbClr val="5F5F5F"/>
                </a:solidFill>
                <a:latin typeface="Frutiger Linotype" pitchFamily="34" charset="0"/>
              </a:rPr>
              <a:t>§</a:t>
            </a:r>
            <a:r>
              <a:rPr lang="de-DE" sz="2400" b="1" dirty="0">
                <a:solidFill>
                  <a:srgbClr val="595959"/>
                </a:solidFill>
                <a:latin typeface="Frutiger Linotype"/>
                <a:cs typeface="Times New Roman" panose="02020603050405020304" pitchFamily="18" charset="0"/>
              </a:rPr>
              <a:t> 316</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Konkrete Gefahr			          Abstrakte Gefahr</a:t>
            </a:r>
          </a:p>
        </p:txBody>
      </p:sp>
      <p:sp>
        <p:nvSpPr>
          <p:cNvPr id="3" name="Textfeld 2"/>
          <p:cNvSpPr txBox="1"/>
          <p:nvPr/>
        </p:nvSpPr>
        <p:spPr>
          <a:xfrm>
            <a:off x="251520" y="304200"/>
            <a:ext cx="2448272"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cxnSp>
        <p:nvCxnSpPr>
          <p:cNvPr id="23" name="Gerader Verbinder 22"/>
          <p:cNvCxnSpPr/>
          <p:nvPr/>
        </p:nvCxnSpPr>
        <p:spPr>
          <a:xfrm flipH="1">
            <a:off x="7374823" y="3399378"/>
            <a:ext cx="2960" cy="46167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5" name="Gerader Verbinder 24"/>
          <p:cNvCxnSpPr/>
          <p:nvPr/>
        </p:nvCxnSpPr>
        <p:spPr>
          <a:xfrm>
            <a:off x="1619672" y="2708920"/>
            <a:ext cx="5750782" cy="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7" name="Gerader Verbinder 26"/>
          <p:cNvCxnSpPr/>
          <p:nvPr/>
        </p:nvCxnSpPr>
        <p:spPr>
          <a:xfrm flipH="1">
            <a:off x="7377783" y="4760908"/>
            <a:ext cx="4942" cy="612308"/>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9" name="Gerader Verbinder 28"/>
          <p:cNvCxnSpPr/>
          <p:nvPr/>
        </p:nvCxnSpPr>
        <p:spPr>
          <a:xfrm>
            <a:off x="4572000" y="2420888"/>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a:off x="1623608" y="3399378"/>
            <a:ext cx="0" cy="432048"/>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4" name="Gerader Verbinder 33"/>
          <p:cNvCxnSpPr/>
          <p:nvPr/>
        </p:nvCxnSpPr>
        <p:spPr>
          <a:xfrm>
            <a:off x="1619672" y="2705221"/>
            <a:ext cx="0" cy="35647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6" name="Gerader Verbinder 35"/>
          <p:cNvCxnSpPr/>
          <p:nvPr/>
        </p:nvCxnSpPr>
        <p:spPr>
          <a:xfrm>
            <a:off x="7363957" y="2705221"/>
            <a:ext cx="6497" cy="35647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sp>
        <p:nvSpPr>
          <p:cNvPr id="37" name="Geschweifte Klammer links 36"/>
          <p:cNvSpPr/>
          <p:nvPr/>
        </p:nvSpPr>
        <p:spPr>
          <a:xfrm rot="16200000">
            <a:off x="7611809" y="5726293"/>
            <a:ext cx="540060" cy="1008112"/>
          </a:xfrm>
          <a:prstGeom prst="leftBrace">
            <a:avLst/>
          </a:prstGeom>
          <a:ln w="38100">
            <a:solidFill>
              <a:srgbClr val="5F5F5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cxnSp>
        <p:nvCxnSpPr>
          <p:cNvPr id="63" name="Gerader Verbinder 62"/>
          <p:cNvCxnSpPr/>
          <p:nvPr/>
        </p:nvCxnSpPr>
        <p:spPr>
          <a:xfrm>
            <a:off x="1619672" y="5301208"/>
            <a:ext cx="0" cy="36004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69" name="Gerader Verbinder 68"/>
          <p:cNvCxnSpPr/>
          <p:nvPr/>
        </p:nvCxnSpPr>
        <p:spPr>
          <a:xfrm>
            <a:off x="1619672" y="4725144"/>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75" name="Gerader Verbinder 74"/>
          <p:cNvCxnSpPr/>
          <p:nvPr/>
        </p:nvCxnSpPr>
        <p:spPr>
          <a:xfrm>
            <a:off x="5868144" y="5374445"/>
            <a:ext cx="2088232" cy="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77" name="Gerader Verbinder 76"/>
          <p:cNvCxnSpPr/>
          <p:nvPr/>
        </p:nvCxnSpPr>
        <p:spPr>
          <a:xfrm>
            <a:off x="5873560" y="5373216"/>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78" name="Gerader Verbinder 77"/>
          <p:cNvCxnSpPr/>
          <p:nvPr/>
        </p:nvCxnSpPr>
        <p:spPr>
          <a:xfrm>
            <a:off x="7956376" y="5373216"/>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sp>
        <p:nvSpPr>
          <p:cNvPr id="80" name="Geschweifte Klammer links 79"/>
          <p:cNvSpPr/>
          <p:nvPr/>
        </p:nvSpPr>
        <p:spPr>
          <a:xfrm rot="16200000">
            <a:off x="3472614" y="3546119"/>
            <a:ext cx="540060" cy="5400600"/>
          </a:xfrm>
          <a:prstGeom prst="leftBrace">
            <a:avLst/>
          </a:prstGeom>
          <a:ln w="38100">
            <a:solidFill>
              <a:srgbClr val="5F5F5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Tree>
    <p:extLst>
      <p:ext uri="{BB962C8B-B14F-4D97-AF65-F5344CB8AC3E}">
        <p14:creationId xmlns:p14="http://schemas.microsoft.com/office/powerpoint/2010/main" val="53330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9"/>
                                        </p:tgtEl>
                                        <p:attrNameLst>
                                          <p:attrName>style.visibility</p:attrName>
                                        </p:attrNameLst>
                                      </p:cBhvr>
                                      <p:to>
                                        <p:strVal val="visible"/>
                                      </p:to>
                                    </p:set>
                                    <p:anim calcmode="lin" valueType="num">
                                      <p:cBhvr additive="base">
                                        <p:cTn id="23" dur="500" fill="hold"/>
                                        <p:tgtEl>
                                          <p:spTgt spid="29"/>
                                        </p:tgtEl>
                                        <p:attrNameLst>
                                          <p:attrName>ppt_x</p:attrName>
                                        </p:attrNameLst>
                                      </p:cBhvr>
                                      <p:tavLst>
                                        <p:tav tm="0">
                                          <p:val>
                                            <p:strVal val="#ppt_x"/>
                                          </p:val>
                                        </p:tav>
                                        <p:tav tm="100000">
                                          <p:val>
                                            <p:strVal val="#ppt_x"/>
                                          </p:val>
                                        </p:tav>
                                      </p:tavLst>
                                    </p:anim>
                                    <p:anim calcmode="lin" valueType="num">
                                      <p:cBhvr additive="base">
                                        <p:cTn id="24" dur="500" fill="hold"/>
                                        <p:tgtEl>
                                          <p:spTgt spid="29"/>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additive="base">
                                        <p:cTn id="27" dur="500" fill="hold"/>
                                        <p:tgtEl>
                                          <p:spTgt spid="25"/>
                                        </p:tgtEl>
                                        <p:attrNameLst>
                                          <p:attrName>ppt_x</p:attrName>
                                        </p:attrNameLst>
                                      </p:cBhvr>
                                      <p:tavLst>
                                        <p:tav tm="0">
                                          <p:val>
                                            <p:strVal val="#ppt_x"/>
                                          </p:val>
                                        </p:tav>
                                        <p:tav tm="100000">
                                          <p:val>
                                            <p:strVal val="#ppt_x"/>
                                          </p:val>
                                        </p:tav>
                                      </p:tavLst>
                                    </p:anim>
                                    <p:anim calcmode="lin" valueType="num">
                                      <p:cBhvr additive="base">
                                        <p:cTn id="28" dur="500" fill="hold"/>
                                        <p:tgtEl>
                                          <p:spTgt spid="25"/>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4"/>
                                        </p:tgtEl>
                                        <p:attrNameLst>
                                          <p:attrName>style.visibility</p:attrName>
                                        </p:attrNameLst>
                                      </p:cBhvr>
                                      <p:to>
                                        <p:strVal val="visible"/>
                                      </p:to>
                                    </p:set>
                                    <p:anim calcmode="lin" valueType="num">
                                      <p:cBhvr additive="base">
                                        <p:cTn id="35" dur="500" fill="hold"/>
                                        <p:tgtEl>
                                          <p:spTgt spid="34"/>
                                        </p:tgtEl>
                                        <p:attrNameLst>
                                          <p:attrName>ppt_x</p:attrName>
                                        </p:attrNameLst>
                                      </p:cBhvr>
                                      <p:tavLst>
                                        <p:tav tm="0">
                                          <p:val>
                                            <p:strVal val="#ppt_x"/>
                                          </p:val>
                                        </p:tav>
                                        <p:tav tm="100000">
                                          <p:val>
                                            <p:strVal val="#ppt_x"/>
                                          </p:val>
                                        </p:tav>
                                      </p:tavLst>
                                    </p:anim>
                                    <p:anim calcmode="lin" valueType="num">
                                      <p:cBhvr additive="base">
                                        <p:cTn id="36"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2"/>
                                        </p:tgtEl>
                                        <p:attrNameLst>
                                          <p:attrName>style.visibility</p:attrName>
                                        </p:attrNameLst>
                                      </p:cBhvr>
                                      <p:to>
                                        <p:strVal val="visible"/>
                                      </p:to>
                                    </p:set>
                                    <p:anim calcmode="lin" valueType="num">
                                      <p:cBhvr additive="base">
                                        <p:cTn id="45" dur="500" fill="hold"/>
                                        <p:tgtEl>
                                          <p:spTgt spid="32"/>
                                        </p:tgtEl>
                                        <p:attrNameLst>
                                          <p:attrName>ppt_x</p:attrName>
                                        </p:attrNameLst>
                                      </p:cBhvr>
                                      <p:tavLst>
                                        <p:tav tm="0">
                                          <p:val>
                                            <p:strVal val="#ppt_x"/>
                                          </p:val>
                                        </p:tav>
                                        <p:tav tm="100000">
                                          <p:val>
                                            <p:strVal val="#ppt_x"/>
                                          </p:val>
                                        </p:tav>
                                      </p:tavLst>
                                    </p:anim>
                                    <p:anim calcmode="lin" valueType="num">
                                      <p:cBhvr additive="base">
                                        <p:cTn id="46" dur="500" fill="hold"/>
                                        <p:tgtEl>
                                          <p:spTgt spid="32"/>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additive="base">
                                        <p:cTn id="49" dur="500" fill="hold"/>
                                        <p:tgtEl>
                                          <p:spTgt spid="23"/>
                                        </p:tgtEl>
                                        <p:attrNameLst>
                                          <p:attrName>ppt_x</p:attrName>
                                        </p:attrNameLst>
                                      </p:cBhvr>
                                      <p:tavLst>
                                        <p:tav tm="0">
                                          <p:val>
                                            <p:strVal val="#ppt_x"/>
                                          </p:val>
                                        </p:tav>
                                        <p:tav tm="100000">
                                          <p:val>
                                            <p:strVal val="#ppt_x"/>
                                          </p:val>
                                        </p:tav>
                                      </p:tavLst>
                                    </p:anim>
                                    <p:anim calcmode="lin" valueType="num">
                                      <p:cBhvr additive="base">
                                        <p:cTn id="50" dur="500" fill="hold"/>
                                        <p:tgtEl>
                                          <p:spTgt spid="23"/>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2">
                                            <p:txEl>
                                              <p:pRg st="8" end="8"/>
                                            </p:txEl>
                                          </p:spTgt>
                                        </p:tgtEl>
                                        <p:attrNameLst>
                                          <p:attrName>style.visibility</p:attrName>
                                        </p:attrNameLst>
                                      </p:cBhvr>
                                      <p:to>
                                        <p:strVal val="visible"/>
                                      </p:to>
                                    </p:set>
                                    <p:anim calcmode="lin" valueType="num">
                                      <p:cBhvr additive="base">
                                        <p:cTn id="5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
                                            <p:txEl>
                                              <p:pRg st="10" end="10"/>
                                            </p:txEl>
                                          </p:spTgt>
                                        </p:tgtEl>
                                        <p:attrNameLst>
                                          <p:attrName>style.visibility</p:attrName>
                                        </p:attrNameLst>
                                      </p:cBhvr>
                                      <p:to>
                                        <p:strVal val="visible"/>
                                      </p:to>
                                    </p:set>
                                    <p:anim calcmode="lin" valueType="num">
                                      <p:cBhvr additive="base">
                                        <p:cTn id="5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69"/>
                                        </p:tgtEl>
                                        <p:attrNameLst>
                                          <p:attrName>style.visibility</p:attrName>
                                        </p:attrNameLst>
                                      </p:cBhvr>
                                      <p:to>
                                        <p:strVal val="visible"/>
                                      </p:to>
                                    </p:set>
                                    <p:anim calcmode="lin" valueType="num">
                                      <p:cBhvr additive="base">
                                        <p:cTn id="63" dur="500" fill="hold"/>
                                        <p:tgtEl>
                                          <p:spTgt spid="69"/>
                                        </p:tgtEl>
                                        <p:attrNameLst>
                                          <p:attrName>ppt_x</p:attrName>
                                        </p:attrNameLst>
                                      </p:cBhvr>
                                      <p:tavLst>
                                        <p:tav tm="0">
                                          <p:val>
                                            <p:strVal val="#ppt_x"/>
                                          </p:val>
                                        </p:tav>
                                        <p:tav tm="100000">
                                          <p:val>
                                            <p:strVal val="#ppt_x"/>
                                          </p:val>
                                        </p:tav>
                                      </p:tavLst>
                                    </p:anim>
                                    <p:anim calcmode="lin" valueType="num">
                                      <p:cBhvr additive="base">
                                        <p:cTn id="64"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
                                            <p:txEl>
                                              <p:pRg st="12" end="12"/>
                                            </p:txEl>
                                          </p:spTgt>
                                        </p:tgtEl>
                                        <p:attrNameLst>
                                          <p:attrName>style.visibility</p:attrName>
                                        </p:attrNameLst>
                                      </p:cBhvr>
                                      <p:to>
                                        <p:strVal val="visible"/>
                                      </p:to>
                                    </p:set>
                                    <p:anim calcmode="lin" valueType="num">
                                      <p:cBhvr additive="base">
                                        <p:cTn id="6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7"/>
                                        </p:tgtEl>
                                        <p:attrNameLst>
                                          <p:attrName>style.visibility</p:attrName>
                                        </p:attrNameLst>
                                      </p:cBhvr>
                                      <p:to>
                                        <p:strVal val="visible"/>
                                      </p:to>
                                    </p:set>
                                    <p:anim calcmode="lin" valueType="num">
                                      <p:cBhvr additive="base">
                                        <p:cTn id="73" dur="500" fill="hold"/>
                                        <p:tgtEl>
                                          <p:spTgt spid="27"/>
                                        </p:tgtEl>
                                        <p:attrNameLst>
                                          <p:attrName>ppt_x</p:attrName>
                                        </p:attrNameLst>
                                      </p:cBhvr>
                                      <p:tavLst>
                                        <p:tav tm="0">
                                          <p:val>
                                            <p:strVal val="#ppt_x"/>
                                          </p:val>
                                        </p:tav>
                                        <p:tav tm="100000">
                                          <p:val>
                                            <p:strVal val="#ppt_x"/>
                                          </p:val>
                                        </p:tav>
                                      </p:tavLst>
                                    </p:anim>
                                    <p:anim calcmode="lin" valueType="num">
                                      <p:cBhvr additive="base">
                                        <p:cTn id="74" dur="500" fill="hold"/>
                                        <p:tgtEl>
                                          <p:spTgt spid="27"/>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63"/>
                                        </p:tgtEl>
                                        <p:attrNameLst>
                                          <p:attrName>style.visibility</p:attrName>
                                        </p:attrNameLst>
                                      </p:cBhvr>
                                      <p:to>
                                        <p:strVal val="visible"/>
                                      </p:to>
                                    </p:set>
                                    <p:anim calcmode="lin" valueType="num">
                                      <p:cBhvr additive="base">
                                        <p:cTn id="77" dur="500" fill="hold"/>
                                        <p:tgtEl>
                                          <p:spTgt spid="63"/>
                                        </p:tgtEl>
                                        <p:attrNameLst>
                                          <p:attrName>ppt_x</p:attrName>
                                        </p:attrNameLst>
                                      </p:cBhvr>
                                      <p:tavLst>
                                        <p:tav tm="0">
                                          <p:val>
                                            <p:strVal val="#ppt_x"/>
                                          </p:val>
                                        </p:tav>
                                        <p:tav tm="100000">
                                          <p:val>
                                            <p:strVal val="#ppt_x"/>
                                          </p:val>
                                        </p:tav>
                                      </p:tavLst>
                                    </p:anim>
                                    <p:anim calcmode="lin" valueType="num">
                                      <p:cBhvr additive="base">
                                        <p:cTn id="78" dur="500" fill="hold"/>
                                        <p:tgtEl>
                                          <p:spTgt spid="63"/>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75"/>
                                        </p:tgtEl>
                                        <p:attrNameLst>
                                          <p:attrName>style.visibility</p:attrName>
                                        </p:attrNameLst>
                                      </p:cBhvr>
                                      <p:to>
                                        <p:strVal val="visible"/>
                                      </p:to>
                                    </p:set>
                                    <p:anim calcmode="lin" valueType="num">
                                      <p:cBhvr additive="base">
                                        <p:cTn id="81" dur="500" fill="hold"/>
                                        <p:tgtEl>
                                          <p:spTgt spid="75"/>
                                        </p:tgtEl>
                                        <p:attrNameLst>
                                          <p:attrName>ppt_x</p:attrName>
                                        </p:attrNameLst>
                                      </p:cBhvr>
                                      <p:tavLst>
                                        <p:tav tm="0">
                                          <p:val>
                                            <p:strVal val="#ppt_x"/>
                                          </p:val>
                                        </p:tav>
                                        <p:tav tm="100000">
                                          <p:val>
                                            <p:strVal val="#ppt_x"/>
                                          </p:val>
                                        </p:tav>
                                      </p:tavLst>
                                    </p:anim>
                                    <p:anim calcmode="lin" valueType="num">
                                      <p:cBhvr additive="base">
                                        <p:cTn id="82" dur="500" fill="hold"/>
                                        <p:tgtEl>
                                          <p:spTgt spid="75"/>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2">
                                            <p:txEl>
                                              <p:pRg st="14" end="14"/>
                                            </p:txEl>
                                          </p:spTgt>
                                        </p:tgtEl>
                                        <p:attrNameLst>
                                          <p:attrName>style.visibility</p:attrName>
                                        </p:attrNameLst>
                                      </p:cBhvr>
                                      <p:to>
                                        <p:strVal val="visible"/>
                                      </p:to>
                                    </p:set>
                                    <p:anim calcmode="lin" valueType="num">
                                      <p:cBhvr additive="base">
                                        <p:cTn id="85"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4" end="14"/>
                                            </p:txEl>
                                          </p:spTgt>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77"/>
                                        </p:tgtEl>
                                        <p:attrNameLst>
                                          <p:attrName>style.visibility</p:attrName>
                                        </p:attrNameLst>
                                      </p:cBhvr>
                                      <p:to>
                                        <p:strVal val="visible"/>
                                      </p:to>
                                    </p:set>
                                    <p:anim calcmode="lin" valueType="num">
                                      <p:cBhvr additive="base">
                                        <p:cTn id="89" dur="500" fill="hold"/>
                                        <p:tgtEl>
                                          <p:spTgt spid="77"/>
                                        </p:tgtEl>
                                        <p:attrNameLst>
                                          <p:attrName>ppt_x</p:attrName>
                                        </p:attrNameLst>
                                      </p:cBhvr>
                                      <p:tavLst>
                                        <p:tav tm="0">
                                          <p:val>
                                            <p:strVal val="#ppt_x"/>
                                          </p:val>
                                        </p:tav>
                                        <p:tav tm="100000">
                                          <p:val>
                                            <p:strVal val="#ppt_x"/>
                                          </p:val>
                                        </p:tav>
                                      </p:tavLst>
                                    </p:anim>
                                    <p:anim calcmode="lin" valueType="num">
                                      <p:cBhvr additive="base">
                                        <p:cTn id="90" dur="500" fill="hold"/>
                                        <p:tgtEl>
                                          <p:spTgt spid="77"/>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78"/>
                                        </p:tgtEl>
                                        <p:attrNameLst>
                                          <p:attrName>style.visibility</p:attrName>
                                        </p:attrNameLst>
                                      </p:cBhvr>
                                      <p:to>
                                        <p:strVal val="visible"/>
                                      </p:to>
                                    </p:set>
                                    <p:anim calcmode="lin" valueType="num">
                                      <p:cBhvr additive="base">
                                        <p:cTn id="93" dur="500" fill="hold"/>
                                        <p:tgtEl>
                                          <p:spTgt spid="78"/>
                                        </p:tgtEl>
                                        <p:attrNameLst>
                                          <p:attrName>ppt_x</p:attrName>
                                        </p:attrNameLst>
                                      </p:cBhvr>
                                      <p:tavLst>
                                        <p:tav tm="0">
                                          <p:val>
                                            <p:strVal val="#ppt_x"/>
                                          </p:val>
                                        </p:tav>
                                        <p:tav tm="100000">
                                          <p:val>
                                            <p:strVal val="#ppt_x"/>
                                          </p:val>
                                        </p:tav>
                                      </p:tavLst>
                                    </p:anim>
                                    <p:anim calcmode="lin" valueType="num">
                                      <p:cBhvr additive="base">
                                        <p:cTn id="94" dur="500" fill="hold"/>
                                        <p:tgtEl>
                                          <p:spTgt spid="78"/>
                                        </p:tgtEl>
                                        <p:attrNameLst>
                                          <p:attrName>ppt_y</p:attrName>
                                        </p:attrNameLst>
                                      </p:cBhvr>
                                      <p:tavLst>
                                        <p:tav tm="0">
                                          <p:val>
                                            <p:strVal val="1+#ppt_h/2"/>
                                          </p:val>
                                        </p:tav>
                                        <p:tav tm="100000">
                                          <p:val>
                                            <p:strVal val="#ppt_y"/>
                                          </p:val>
                                        </p:tav>
                                      </p:tavLst>
                                    </p:anim>
                                  </p:childTnLst>
                                </p:cTn>
                              </p:par>
                              <p:par>
                                <p:cTn id="95" presetID="2" presetClass="entr" presetSubtype="4" fill="hold" grpId="0" nodeType="withEffect">
                                  <p:stCondLst>
                                    <p:cond delay="0"/>
                                  </p:stCondLst>
                                  <p:childTnLst>
                                    <p:set>
                                      <p:cBhvr>
                                        <p:cTn id="96" dur="1" fill="hold">
                                          <p:stCondLst>
                                            <p:cond delay="0"/>
                                          </p:stCondLst>
                                        </p:cTn>
                                        <p:tgtEl>
                                          <p:spTgt spid="37"/>
                                        </p:tgtEl>
                                        <p:attrNameLst>
                                          <p:attrName>style.visibility</p:attrName>
                                        </p:attrNameLst>
                                      </p:cBhvr>
                                      <p:to>
                                        <p:strVal val="visible"/>
                                      </p:to>
                                    </p:set>
                                    <p:anim calcmode="lin" valueType="num">
                                      <p:cBhvr additive="base">
                                        <p:cTn id="97" dur="500" fill="hold"/>
                                        <p:tgtEl>
                                          <p:spTgt spid="37"/>
                                        </p:tgtEl>
                                        <p:attrNameLst>
                                          <p:attrName>ppt_x</p:attrName>
                                        </p:attrNameLst>
                                      </p:cBhvr>
                                      <p:tavLst>
                                        <p:tav tm="0">
                                          <p:val>
                                            <p:strVal val="#ppt_x"/>
                                          </p:val>
                                        </p:tav>
                                        <p:tav tm="100000">
                                          <p:val>
                                            <p:strVal val="#ppt_x"/>
                                          </p:val>
                                        </p:tav>
                                      </p:tavLst>
                                    </p:anim>
                                    <p:anim calcmode="lin" valueType="num">
                                      <p:cBhvr additive="base">
                                        <p:cTn id="98" dur="500" fill="hold"/>
                                        <p:tgtEl>
                                          <p:spTgt spid="37"/>
                                        </p:tgtEl>
                                        <p:attrNameLst>
                                          <p:attrName>ppt_y</p:attrName>
                                        </p:attrNameLst>
                                      </p:cBhvr>
                                      <p:tavLst>
                                        <p:tav tm="0">
                                          <p:val>
                                            <p:strVal val="1+#ppt_h/2"/>
                                          </p:val>
                                        </p:tav>
                                        <p:tav tm="100000">
                                          <p:val>
                                            <p:strVal val="#ppt_y"/>
                                          </p:val>
                                        </p:tav>
                                      </p:tavLst>
                                    </p:anim>
                                  </p:childTnLst>
                                </p:cTn>
                              </p:par>
                              <p:par>
                                <p:cTn id="99" presetID="2" presetClass="entr" presetSubtype="4" fill="hold" grpId="0" nodeType="withEffect">
                                  <p:stCondLst>
                                    <p:cond delay="0"/>
                                  </p:stCondLst>
                                  <p:childTnLst>
                                    <p:set>
                                      <p:cBhvr>
                                        <p:cTn id="100" dur="1" fill="hold">
                                          <p:stCondLst>
                                            <p:cond delay="0"/>
                                          </p:stCondLst>
                                        </p:cTn>
                                        <p:tgtEl>
                                          <p:spTgt spid="80"/>
                                        </p:tgtEl>
                                        <p:attrNameLst>
                                          <p:attrName>style.visibility</p:attrName>
                                        </p:attrNameLst>
                                      </p:cBhvr>
                                      <p:to>
                                        <p:strVal val="visible"/>
                                      </p:to>
                                    </p:set>
                                    <p:anim calcmode="lin" valueType="num">
                                      <p:cBhvr additive="base">
                                        <p:cTn id="101" dur="500" fill="hold"/>
                                        <p:tgtEl>
                                          <p:spTgt spid="80"/>
                                        </p:tgtEl>
                                        <p:attrNameLst>
                                          <p:attrName>ppt_x</p:attrName>
                                        </p:attrNameLst>
                                      </p:cBhvr>
                                      <p:tavLst>
                                        <p:tav tm="0">
                                          <p:val>
                                            <p:strVal val="#ppt_x"/>
                                          </p:val>
                                        </p:tav>
                                        <p:tav tm="100000">
                                          <p:val>
                                            <p:strVal val="#ppt_x"/>
                                          </p:val>
                                        </p:tav>
                                      </p:tavLst>
                                    </p:anim>
                                    <p:anim calcmode="lin" valueType="num">
                                      <p:cBhvr additive="base">
                                        <p:cTn id="102" dur="500" fill="hold"/>
                                        <p:tgtEl>
                                          <p:spTgt spid="8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37" grpId="0" animBg="1"/>
      <p:bldP spid="8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57850"/>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u="sng" dirty="0">
                <a:solidFill>
                  <a:schemeClr val="tx1">
                    <a:lumMod val="65000"/>
                    <a:lumOff val="35000"/>
                  </a:schemeClr>
                </a:solidFill>
                <a:latin typeface="Frutiger Linotype" pitchFamily="34" charset="0"/>
              </a:rPr>
              <a:t>Prüfungsaufbau des gefährlichen Eingriffs in den Straßenverkehr (§ 315 b):</a:t>
            </a:r>
            <a:endParaRPr lang="de-DE" sz="2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	Verkehrsfremder Eingriff nach Nr. 1 bis Nr. 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b) 	Dadurch Beeinträchtigung der Sicherheit des 						Straßenverkehrs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c)	Dadurch konkrete Gefahr für Leib oder Leben eines 					anderen Menschen oder fremde Sachen von 						bedeutendem Wert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II.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(Beachte: § 315 b Abs. 3 </a:t>
            </a:r>
            <a:r>
              <a:rPr lang="de-DE" sz="2100" b="1" dirty="0" err="1">
                <a:solidFill>
                  <a:schemeClr val="tx1">
                    <a:lumMod val="65000"/>
                    <a:lumOff val="35000"/>
                  </a:schemeClr>
                </a:solidFill>
                <a:latin typeface="Frutiger Linotype" pitchFamily="34" charset="0"/>
              </a:rPr>
              <a:t>iVm</a:t>
            </a:r>
            <a:r>
              <a:rPr lang="de-DE" sz="2100" b="1" dirty="0">
                <a:solidFill>
                  <a:schemeClr val="tx1">
                    <a:lumMod val="65000"/>
                    <a:lumOff val="35000"/>
                  </a:schemeClr>
                </a:solidFill>
                <a:latin typeface="Frutiger Linotype" pitchFamily="34" charset="0"/>
              </a:rPr>
              <a:t> § 315 Abs. 3; § 315 b Abs. 4 und Abs. 5)</a:t>
            </a:r>
          </a:p>
        </p:txBody>
      </p:sp>
      <p:sp>
        <p:nvSpPr>
          <p:cNvPr id="3" name="Textfeld 2"/>
          <p:cNvSpPr txBox="1"/>
          <p:nvPr/>
        </p:nvSpPr>
        <p:spPr>
          <a:xfrm>
            <a:off x="251520" y="304200"/>
            <a:ext cx="2520280"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16544565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Begründung neuen Gewahrsams nach </a:t>
            </a:r>
            <a:r>
              <a:rPr lang="de-DE" sz="2400" b="1" u="sng" dirty="0" err="1">
                <a:solidFill>
                  <a:schemeClr val="tx1">
                    <a:lumMod val="65000"/>
                    <a:lumOff val="35000"/>
                  </a:schemeClr>
                </a:solidFill>
                <a:latin typeface="Frutiger Linotype" pitchFamily="34" charset="0"/>
              </a:rPr>
              <a:t>h.M</a:t>
            </a:r>
            <a:r>
              <a:rPr lang="de-DE" sz="2400" b="1" u="sng" dirty="0">
                <a:solidFill>
                  <a:schemeClr val="tx1">
                    <a:lumMod val="65000"/>
                    <a:lumOff val="35000"/>
                  </a:schemeClr>
                </a:solidFill>
                <a:latin typeface="Frutiger Linotype" pitchFamily="34" charset="0"/>
              </a:rPr>
              <a:t>.</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1.	</a:t>
            </a:r>
            <a:r>
              <a:rPr lang="de-DE" sz="2400" b="1" dirty="0" err="1">
                <a:solidFill>
                  <a:schemeClr val="tx1">
                    <a:lumMod val="65000"/>
                    <a:lumOff val="35000"/>
                  </a:schemeClr>
                </a:solidFill>
                <a:latin typeface="Frutiger Linotype" pitchFamily="34" charset="0"/>
              </a:rPr>
              <a:t>Kontrektation</a:t>
            </a:r>
            <a:r>
              <a:rPr lang="de-DE" sz="2400" b="1" dirty="0">
                <a:solidFill>
                  <a:schemeClr val="tx1">
                    <a:lumMod val="65000"/>
                    <a:lumOff val="35000"/>
                  </a:schemeClr>
                </a:solidFill>
                <a:latin typeface="Frutiger Linotype" pitchFamily="34" charset="0"/>
              </a:rPr>
              <a:t> (= berühren) genügt nicht für eine 	Gewahrsamsbegründung (allenfalls Versuchsstrafbarkeit)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2.	Apprehension (= ergreifen) führt </a:t>
            </a:r>
            <a:r>
              <a:rPr lang="de-DE" sz="2400" b="1" dirty="0" err="1">
                <a:solidFill>
                  <a:schemeClr val="tx1">
                    <a:lumMod val="65000"/>
                    <a:lumOff val="35000"/>
                  </a:schemeClr>
                </a:solidFill>
                <a:latin typeface="Frutiger Linotype" pitchFamily="34" charset="0"/>
              </a:rPr>
              <a:t>grds</a:t>
            </a:r>
            <a:r>
              <a:rPr lang="de-DE" sz="2400" b="1" dirty="0">
                <a:solidFill>
                  <a:schemeClr val="tx1">
                    <a:lumMod val="65000"/>
                    <a:lumOff val="35000"/>
                  </a:schemeClr>
                </a:solidFill>
                <a:latin typeface="Frutiger Linotype" pitchFamily="34" charset="0"/>
              </a:rPr>
              <a:t>. zur Vollendung des 	Diebstahls </a:t>
            </a:r>
            <a:r>
              <a:rPr lang="de-DE" sz="2400" dirty="0">
                <a:solidFill>
                  <a:schemeClr val="tx1">
                    <a:lumMod val="65000"/>
                    <a:lumOff val="35000"/>
                  </a:schemeClr>
                </a:solidFill>
                <a:latin typeface="Frutiger Linotype" pitchFamily="34" charset="0"/>
              </a:rPr>
              <a:t>(</a:t>
            </a:r>
            <a:r>
              <a:rPr lang="de-DE" sz="2400" dirty="0" err="1">
                <a:solidFill>
                  <a:schemeClr val="tx1">
                    <a:lumMod val="65000"/>
                    <a:lumOff val="35000"/>
                  </a:schemeClr>
                </a:solidFill>
                <a:latin typeface="Frutiger Linotype" pitchFamily="34" charset="0"/>
              </a:rPr>
              <a:t>ausn</a:t>
            </a:r>
            <a:r>
              <a:rPr lang="de-DE" sz="2400" dirty="0">
                <a:solidFill>
                  <a:schemeClr val="tx1">
                    <a:lumMod val="65000"/>
                    <a:lumOff val="35000"/>
                  </a:schemeClr>
                </a:solidFill>
                <a:latin typeface="Frutiger Linotype" pitchFamily="34" charset="0"/>
              </a:rPr>
              <a:t>. bei schwer zu transportierenden 	Gegenständen)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3.	Ablation (= wegbringen) ist für die Diebstahlsvollendung 		bei schwer zu transportierenden Gegenständen 	erforderlich</a:t>
            </a: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4.	</a:t>
            </a:r>
            <a:r>
              <a:rPr lang="de-DE" sz="2400" b="1" dirty="0" err="1">
                <a:solidFill>
                  <a:schemeClr val="tx1">
                    <a:lumMod val="65000"/>
                    <a:lumOff val="35000"/>
                  </a:schemeClr>
                </a:solidFill>
                <a:latin typeface="Frutiger Linotype" pitchFamily="34" charset="0"/>
              </a:rPr>
              <a:t>Illation</a:t>
            </a:r>
            <a:r>
              <a:rPr lang="de-DE" sz="2400" b="1" dirty="0">
                <a:solidFill>
                  <a:schemeClr val="tx1">
                    <a:lumMod val="65000"/>
                    <a:lumOff val="35000"/>
                  </a:schemeClr>
                </a:solidFill>
                <a:latin typeface="Frutiger Linotype" pitchFamily="34" charset="0"/>
              </a:rPr>
              <a:t> (= Sicherung der Beute) ist nur für die Beendigung 		der Tat relevant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8968976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45135"/>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u="sng" dirty="0">
                <a:solidFill>
                  <a:schemeClr val="tx1">
                    <a:lumMod val="65000"/>
                    <a:lumOff val="35000"/>
                  </a:schemeClr>
                </a:solidFill>
                <a:latin typeface="Frutiger Linotype" pitchFamily="34" charset="0"/>
              </a:rPr>
              <a:t>Prüfungsaufbau der Gefährdung des Straßenverkehrs (§ 315 c):</a:t>
            </a:r>
            <a:endParaRPr lang="de-DE" sz="2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	Führen eines Fahrzeugs im Straßenverkehr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t>
            </a:r>
            <a:r>
              <a:rPr lang="de-DE" sz="2100" b="1" dirty="0" err="1">
                <a:solidFill>
                  <a:schemeClr val="tx1">
                    <a:lumMod val="65000"/>
                    <a:lumOff val="35000"/>
                  </a:schemeClr>
                </a:solidFill>
                <a:latin typeface="Frutiger Linotype" pitchFamily="34" charset="0"/>
              </a:rPr>
              <a:t>aa</a:t>
            </a:r>
            <a:r>
              <a:rPr lang="de-DE" sz="2100" b="1" dirty="0">
                <a:solidFill>
                  <a:schemeClr val="tx1">
                    <a:lumMod val="65000"/>
                    <a:lumOff val="35000"/>
                  </a:schemeClr>
                </a:solidFill>
                <a:latin typeface="Frutiger Linotype" pitchFamily="34" charset="0"/>
              </a:rPr>
              <a:t>)	 Im fahruntüchtigen Zustand	oder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a:t>
            </a:r>
            <a:r>
              <a:rPr lang="de-DE" sz="2100" b="1" dirty="0" err="1">
                <a:solidFill>
                  <a:schemeClr val="tx1">
                    <a:lumMod val="65000"/>
                    <a:lumOff val="35000"/>
                  </a:schemeClr>
                </a:solidFill>
                <a:latin typeface="Frutiger Linotype" pitchFamily="34" charset="0"/>
              </a:rPr>
              <a:t>bb</a:t>
            </a:r>
            <a:r>
              <a:rPr lang="de-DE" sz="2100" b="1" dirty="0">
                <a:solidFill>
                  <a:schemeClr val="tx1">
                    <a:lumMod val="65000"/>
                    <a:lumOff val="35000"/>
                  </a:schemeClr>
                </a:solidFill>
                <a:latin typeface="Frutiger Linotype" pitchFamily="34" charset="0"/>
              </a:rPr>
              <a:t>) Grob verkehrswidrig und rücksichtslos begangene 					  	  Verfehlung nach Nr. 2 a bis 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b)	Dadurch konkrete Gefahr für Leib oder Leben eines 					anderen Menschen oder fremde Sachen von 						bedeutendem Wert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II.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00" b="1" dirty="0">
                <a:solidFill>
                  <a:schemeClr val="tx1">
                    <a:lumMod val="65000"/>
                    <a:lumOff val="35000"/>
                  </a:schemeClr>
                </a:solidFill>
                <a:latin typeface="Frutiger Linotype" pitchFamily="34" charset="0"/>
              </a:rPr>
              <a:t>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000" b="1" dirty="0">
                <a:solidFill>
                  <a:schemeClr val="tx1">
                    <a:lumMod val="65000"/>
                    <a:lumOff val="35000"/>
                  </a:schemeClr>
                </a:solidFill>
                <a:latin typeface="Frutiger Linotype" pitchFamily="34" charset="0"/>
              </a:rPr>
              <a:t>(Beachte: § 315 c Abs. 3 Nr. 1 und Nr. 2)</a:t>
            </a:r>
          </a:p>
        </p:txBody>
      </p:sp>
      <p:sp>
        <p:nvSpPr>
          <p:cNvPr id="3" name="Textfeld 2"/>
          <p:cNvSpPr txBox="1"/>
          <p:nvPr/>
        </p:nvSpPr>
        <p:spPr>
          <a:xfrm>
            <a:off x="251520" y="304200"/>
            <a:ext cx="2520280"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29992737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3755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6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zwei Tatkomplexe zu bilden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Die Sitzblockade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315b Abs. 1 Nr. 2,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jedenfalls keine konkrete Gefährdung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315b Abs. 1 Nr. 2 Abs. 2, 22, 23 Abs.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 Vorsatz auf eine konkrete Gefährdung</a:t>
            </a:r>
            <a:endParaRPr lang="de-DE" sz="2400" b="1"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240 Abs. 1, 2,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pitchFamily="34" charset="0"/>
              </a:rPr>
              <a:t>Gewalt? …</a:t>
            </a:r>
            <a:r>
              <a:rPr lang="de-DE" sz="2400" dirty="0" err="1">
                <a:solidFill>
                  <a:schemeClr val="tx1">
                    <a:lumMod val="65000"/>
                    <a:lumOff val="35000"/>
                  </a:schemeClr>
                </a:solidFill>
                <a:latin typeface="Frutiger Linotype" pitchFamily="34" charset="0"/>
              </a:rPr>
              <a:t>h.M</a:t>
            </a:r>
            <a:r>
              <a:rPr lang="de-DE" sz="2400" dirty="0">
                <a:solidFill>
                  <a:schemeClr val="tx1">
                    <a:lumMod val="65000"/>
                    <a:lumOff val="35000"/>
                  </a:schemeClr>
                </a:solidFill>
                <a:latin typeface="Frutiger Linotype" pitchFamily="34" charset="0"/>
              </a:rPr>
              <a:t>. (-), da nur psychisch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4021551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3" end="13"/>
                                            </p:txEl>
                                          </p:spTgt>
                                        </p:tgtEl>
                                        <p:attrNameLst>
                                          <p:attrName>style.visibility</p:attrName>
                                        </p:attrNameLst>
                                      </p:cBhvr>
                                      <p:to>
                                        <p:strVal val="visible"/>
                                      </p:to>
                                    </p:set>
                                    <p:anim calcmode="lin" valueType="num">
                                      <p:cBhvr additive="base">
                                        <p:cTn id="6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240 Abs. 1, 2, 25 Abs. 1, 2. Alt.,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Gewalt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Selbst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Zurechnung nach § 25 Abs. 1, 2. 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Werkzeug: Erster Fahrer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Tatherrschaft: Nötigungsherrschaft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…Tb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Verwerflichkeitsprüfung, § 240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Art. 8 GG ist zu berücksichtigen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…hier wohl dann nicht verwerflich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240 Abs. 1, 2, 25 Abs. 1, 2. Alt., 25 Abs. 2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9603415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2720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Tankvorgänge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266 Abs. 1, 1. 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jedenfalls keine Vermögensbetreuungspflicht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a.A</a:t>
            </a:r>
            <a:r>
              <a:rPr lang="de-DE" sz="2400" dirty="0">
                <a:solidFill>
                  <a:schemeClr val="tx1">
                    <a:lumMod val="65000"/>
                    <a:lumOff val="35000"/>
                  </a:schemeClr>
                </a:solidFill>
                <a:latin typeface="Frutiger Linotype" pitchFamily="34" charset="0"/>
              </a:rPr>
              <a:t>. LG Dresden)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263a Abs. 1, 3. Var.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nicht unbefugt, da nicht „täuschungsähnlich“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(ihm war die Karte ja vom Arbeitgeber überlassen)</a:t>
            </a: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266b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a:rPr>
              <a:t>(-), da 2-P-Verhältnis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rPr>
              <a:t>IV.  § 242 / 246</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fremde Sache, da Übereignung des Benzins</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800710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3" end="13"/>
                                            </p:txEl>
                                          </p:spTgt>
                                        </p:tgtEl>
                                        <p:attrNameLst>
                                          <p:attrName>style.visibility</p:attrName>
                                        </p:attrNameLst>
                                      </p:cBhvr>
                                      <p:to>
                                        <p:strVal val="visible"/>
                                      </p:to>
                                    </p:set>
                                    <p:anim calcmode="lin" valueType="num">
                                      <p:cBhvr additive="base">
                                        <p:cTn id="67"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145016" cy="556562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263 Abs. 1 gegenüber M </a:t>
            </a:r>
            <a:r>
              <a:rPr lang="de-DE" sz="2400" b="1" dirty="0" err="1">
                <a:solidFill>
                  <a:schemeClr val="tx1">
                    <a:lumMod val="65000"/>
                    <a:lumOff val="35000"/>
                  </a:schemeClr>
                </a:solidFill>
                <a:latin typeface="Frutiger Linotype" pitchFamily="34" charset="0"/>
              </a:rPr>
              <a:t>z.N.d</a:t>
            </a:r>
            <a:r>
              <a:rPr lang="de-DE" sz="2400" b="1" dirty="0">
                <a:solidFill>
                  <a:schemeClr val="tx1">
                    <a:lumMod val="65000"/>
                    <a:lumOff val="35000"/>
                  </a:schemeClr>
                </a:solidFill>
                <a:latin typeface="Frutiger Linotype" pitchFamily="34" charset="0"/>
              </a:rPr>
              <a:t>.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Täuschung über Tatsachen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darüber, dass Belege über ordnungsgemäße, der 			   		Absprache entsprechende Tankvorgänge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Irrtum der 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wenigstens sachgedankliches Mitbewusstsein, dass 			   		Vorgänge ordnungsgemäß</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Vermögensverfügung der 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Unterlassen der Geltendmachung von </a:t>
            </a:r>
            <a:r>
              <a:rPr lang="de-DE" sz="2400" dirty="0" err="1">
                <a:solidFill>
                  <a:schemeClr val="tx1">
                    <a:lumMod val="65000"/>
                    <a:lumOff val="35000"/>
                  </a:schemeClr>
                </a:solidFill>
                <a:latin typeface="Frutiger Linotype" pitchFamily="34" charset="0"/>
              </a:rPr>
              <a:t>Regressforde</a:t>
            </a:r>
            <a:r>
              <a:rPr lang="de-DE" sz="2400" dirty="0">
                <a:solidFill>
                  <a:schemeClr val="tx1">
                    <a:lumMod val="65000"/>
                    <a:lumOff val="35000"/>
                  </a:schemeClr>
                </a:solidFill>
                <a:latin typeface="Frutiger Linotype" pitchFamily="34" charset="0"/>
              </a:rPr>
              <a:t>-			   		</a:t>
            </a:r>
            <a:r>
              <a:rPr lang="de-DE" sz="2400" dirty="0" err="1">
                <a:solidFill>
                  <a:schemeClr val="tx1">
                    <a:lumMod val="65000"/>
                    <a:lumOff val="35000"/>
                  </a:schemeClr>
                </a:solidFill>
                <a:latin typeface="Frutiger Linotype" pitchFamily="34" charset="0"/>
              </a:rPr>
              <a:t>rungen</a:t>
            </a:r>
            <a:r>
              <a:rPr lang="de-DE" sz="2400" dirty="0">
                <a:solidFill>
                  <a:schemeClr val="tx1">
                    <a:lumMod val="65000"/>
                    <a:lumOff val="35000"/>
                  </a:schemeClr>
                </a:solidFill>
                <a:latin typeface="Frutiger Linotype" pitchFamily="34" charset="0"/>
              </a:rPr>
              <a:t> (Zurechnung aufgrund der Stellung der 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Vermögensschaden der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Vorsatz und Bereicherungsabsicht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 263 Abs. 1 (+) (in drei Fällen)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3723599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Betruges in drei Fällen strafbar.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0478889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94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u="sng" dirty="0">
                <a:solidFill>
                  <a:schemeClr val="tx1">
                    <a:lumMod val="65000"/>
                    <a:lumOff val="35000"/>
                  </a:schemeClr>
                </a:solidFill>
                <a:latin typeface="Frutiger Linotype" pitchFamily="34" charset="0"/>
              </a:rPr>
              <a:t>Fall 7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Frutiger Linotype" pitchFamily="34" charset="0"/>
              </a:rPr>
              <a:t>Hier sind zwei Tatkomplexe zu bilden</a:t>
            </a:r>
            <a:endParaRPr lang="de-DE" sz="6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u="sng" dirty="0">
                <a:solidFill>
                  <a:schemeClr val="tx1">
                    <a:lumMod val="65000"/>
                    <a:lumOff val="35000"/>
                  </a:schemeClr>
                </a:solidFill>
                <a:latin typeface="Frutiger Linotype" pitchFamily="34" charset="0"/>
              </a:rPr>
              <a:t>Erster Tatkomplex: Das Verhalten gegenüber der 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I.	§§ 212, 22, 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	</a:t>
            </a:r>
            <a:r>
              <a:rPr lang="de-DE" sz="23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300" dirty="0">
                <a:solidFill>
                  <a:schemeClr val="tx1">
                    <a:lumMod val="65000"/>
                    <a:lumOff val="35000"/>
                  </a:schemeClr>
                </a:solidFill>
                <a:latin typeface="Frutiger Linotype" pitchFamily="34" charset="0"/>
              </a:rPr>
              <a:t>Tötungsvorsatz?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Frutiger Linotype" pitchFamily="34" charset="0"/>
              </a:rPr>
              <a:t>		…(-) (unklar wie viele Tritte, Art der Schuhe etc.)</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II.	§§ 223 Abs. 1, 224 Abs. 1 Nr.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	</a:t>
            </a:r>
            <a:r>
              <a:rPr lang="de-DE" sz="2300" dirty="0">
                <a:solidFill>
                  <a:schemeClr val="tx1">
                    <a:lumMod val="65000"/>
                    <a:lumOff val="35000"/>
                  </a:schemeClr>
                </a:solidFill>
                <a:latin typeface="Frutiger Linotype" pitchFamily="34" charset="0"/>
              </a:rPr>
              <a:t>(+) (Nr. 2 eher (-), weil Art der Schuhe unklar)</a:t>
            </a:r>
            <a:endParaRPr lang="de-DE" sz="2300" b="1"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III.	§§ 249 Abs. 1, 250 Abs. 2 Nr. 3a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	</a:t>
            </a:r>
            <a:r>
              <a:rPr lang="de-DE" sz="2300" dirty="0">
                <a:solidFill>
                  <a:schemeClr val="tx1">
                    <a:lumMod val="65000"/>
                    <a:lumOff val="35000"/>
                  </a:schemeClr>
                </a:solidFill>
                <a:latin typeface="Frutiger Linotype"/>
                <a:cs typeface="Times New Roman" panose="02020603050405020304" pitchFamily="18" charset="0"/>
              </a:rPr>
              <a:t>(-), weil kein Finalzusammenhang</a:t>
            </a:r>
            <a:endParaRPr lang="de-DE" sz="2300" dirty="0">
              <a:solidFill>
                <a:schemeClr val="tx1">
                  <a:lumMod val="65000"/>
                  <a:lumOff val="35000"/>
                </a:schemeClr>
              </a:solidFill>
              <a:latin typeface="Frutiger Linotype"/>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875270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 calcmode="lin" valueType="num">
                                      <p:cBhvr additive="base">
                                        <p:cTn id="6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3" end="13"/>
                                            </p:txEl>
                                          </p:spTgt>
                                        </p:tgtEl>
                                        <p:attrNameLst>
                                          <p:attrName>style.visibility</p:attrName>
                                        </p:attrNameLst>
                                      </p:cBhvr>
                                      <p:to>
                                        <p:strVal val="visible"/>
                                      </p:to>
                                    </p:set>
                                    <p:anim calcmode="lin" valueType="num">
                                      <p:cBhvr additive="base">
                                        <p:cTn id="73"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6404"/>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Prüfungsaufbau des Raubes (§ 249):</a:t>
            </a:r>
            <a:endParaRPr lang="de-DE" sz="2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Fremde bewegliche 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Qualifizierte Nötigungsmittel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d) </a:t>
            </a:r>
            <a:r>
              <a:rPr lang="de-DE" sz="2150" b="1" dirty="0" err="1">
                <a:solidFill>
                  <a:schemeClr val="tx1">
                    <a:lumMod val="65000"/>
                    <a:lumOff val="35000"/>
                  </a:schemeClr>
                </a:solidFill>
                <a:latin typeface="Frutiger Linotype" pitchFamily="34" charset="0"/>
              </a:rPr>
              <a:t>Wegnahmebezug</a:t>
            </a:r>
            <a:r>
              <a:rPr lang="de-DE" sz="2150" b="1" dirty="0">
                <a:solidFill>
                  <a:schemeClr val="tx1">
                    <a:lumMod val="65000"/>
                    <a:lumOff val="35000"/>
                  </a:schemeClr>
                </a:solidFill>
                <a:latin typeface="Frutiger Linotype" pitchFamily="34" charset="0"/>
              </a:rPr>
              <a:t> </a:t>
            </a:r>
            <a:r>
              <a:rPr lang="de-DE" sz="2150" dirty="0">
                <a:solidFill>
                  <a:schemeClr val="tx1">
                    <a:lumMod val="65000"/>
                    <a:lumOff val="35000"/>
                  </a:schemeClr>
                </a:solidFill>
                <a:latin typeface="Frutiger Linotype" pitchFamily="34" charset="0"/>
              </a:rPr>
              <a:t>(</a:t>
            </a:r>
            <a:r>
              <a:rPr lang="de-DE" sz="2150" dirty="0" err="1">
                <a:solidFill>
                  <a:schemeClr val="tx1">
                    <a:lumMod val="65000"/>
                    <a:lumOff val="35000"/>
                  </a:schemeClr>
                </a:solidFill>
                <a:latin typeface="Frutiger Linotype" pitchFamily="34" charset="0"/>
              </a:rPr>
              <a:t>str.</a:t>
            </a:r>
            <a:r>
              <a:rPr lang="de-DE" sz="2150" dirty="0">
                <a:solidFill>
                  <a:schemeClr val="tx1">
                    <a:lumMod val="65000"/>
                    <a:lumOff val="35000"/>
                  </a:schemeClr>
                </a:solidFill>
                <a:latin typeface="Frutiger Linotype" pitchFamily="34" charset="0"/>
              </a:rPr>
              <a:t> nach </a:t>
            </a:r>
            <a:r>
              <a:rPr lang="de-DE" sz="2150" dirty="0" err="1">
                <a:solidFill>
                  <a:schemeClr val="tx1">
                    <a:lumMod val="65000"/>
                    <a:lumOff val="35000"/>
                  </a:schemeClr>
                </a:solidFill>
                <a:latin typeface="Frutiger Linotype" pitchFamily="34" charset="0"/>
              </a:rPr>
              <a:t>h.M</a:t>
            </a:r>
            <a:r>
              <a:rPr lang="de-DE" sz="2150" dirty="0">
                <a:solidFill>
                  <a:schemeClr val="tx1">
                    <a:lumMod val="65000"/>
                    <a:lumOff val="35000"/>
                  </a:schemeClr>
                </a:solidFill>
                <a:latin typeface="Frutiger Linotype" pitchFamily="34" charset="0"/>
              </a:rPr>
              <a:t>. Finalität)</a:t>
            </a:r>
            <a:endParaRPr lang="de-DE" sz="215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Zueignungsabsicht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Rechtswidrigkeit der erstrebten Zueignung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d) Vorsatz bez. der Rechtswidrigkeit der </a:t>
            </a:r>
            <a:r>
              <a:rPr lang="de-DE" sz="2150" b="1" dirty="0" err="1">
                <a:solidFill>
                  <a:schemeClr val="tx1">
                    <a:lumMod val="65000"/>
                    <a:lumOff val="35000"/>
                  </a:schemeClr>
                </a:solidFill>
                <a:latin typeface="Frutiger Linotype" pitchFamily="34" charset="0"/>
              </a:rPr>
              <a:t>erstr</a:t>
            </a:r>
            <a:r>
              <a:rPr lang="de-DE" sz="2150" b="1" dirty="0">
                <a:solidFill>
                  <a:schemeClr val="tx1">
                    <a:lumMod val="65000"/>
                    <a:lumOff val="35000"/>
                  </a:schemeClr>
                </a:solidFill>
                <a:latin typeface="Frutiger Linotype" pitchFamily="34" charset="0"/>
              </a:rPr>
              <a:t>. Zueignung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III.  Schuld</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289751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
                                            <p:txEl>
                                              <p:pRg st="12" end="12"/>
                                            </p:txEl>
                                          </p:spTgt>
                                        </p:tgtEl>
                                        <p:attrNameLst>
                                          <p:attrName>style.visibility</p:attrName>
                                        </p:attrNameLst>
                                      </p:cBhvr>
                                      <p:to>
                                        <p:strVal val="visible"/>
                                      </p:to>
                                    </p:set>
                                    <p:anim calcmode="lin" valueType="num">
                                      <p:cBhvr additive="base">
                                        <p:cTn id="7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
                                            <p:txEl>
                                              <p:pRg st="13" end="13"/>
                                            </p:txEl>
                                          </p:spTgt>
                                        </p:tgtEl>
                                        <p:attrNameLst>
                                          <p:attrName>style.visibility</p:attrName>
                                        </p:attrNameLst>
                                      </p:cBhvr>
                                      <p:to>
                                        <p:strVal val="visible"/>
                                      </p:to>
                                    </p:set>
                                    <p:anim calcmode="lin" valueType="num">
                                      <p:cBhvr additive="base">
                                        <p:cTn id="8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578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242 Abs. 1, 244 Abs. 1 Nr. 1a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Grundtatbestand…(+)</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err="1">
                <a:solidFill>
                  <a:schemeClr val="tx1">
                    <a:lumMod val="65000"/>
                    <a:lumOff val="35000"/>
                  </a:schemeClr>
                </a:solidFill>
                <a:latin typeface="Frutiger Linotype" pitchFamily="34" charset="0"/>
              </a:rPr>
              <a:t>QTb</a:t>
            </a:r>
            <a:r>
              <a:rPr lang="de-DE" sz="2400" dirty="0">
                <a:solidFill>
                  <a:schemeClr val="tx1">
                    <a:lumMod val="65000"/>
                    <a:lumOff val="35000"/>
                  </a:schemeClr>
                </a:solidFill>
                <a:latin typeface="Frutiger Linotype" pitchFamily="34" charset="0"/>
              </a:rPr>
              <a:t> - gefährliches Werkzeug?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Restriktive Auslegung 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		 - Hier (+), da objektiv abstrakte „Waffenersatzfunktion“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242 Abs. 1, 244 Abs. 1 Nr. 1a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240 Abs. 1,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(Die Nötigung erschöpft sich hier in der Körperverletzung)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239 Abs. 1 (-) bzw.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6210463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59383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Da der Diebstahl auf einem neuen Entschluss beruhte, sind die gefährliche Körperverletzung und der Diebstahl mit Waffen durch zwei selbständige Handlungen verwirklicht und stehen in Tatmehrheit zu einander, zu behandeln nach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Der Überfall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Strafbarkeit von A und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249 Abs. 1, 250 Abs. 2 Nr.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Fremde bewegliche Sache (+), Geldscheine und Münzen</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pitchFamily="34" charset="0"/>
              </a:rPr>
              <a:t>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Tatbestandsausschließendes Einverständnis?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M war als übergeordnete Gewahrsamsinhaberin 				mit dem Gewahrsamswechsel einverstanden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9976381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Hier (+) mit dem Ergreifen des Handys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Beobachtung ist dabei unerheblich (</a:t>
            </a:r>
            <a:r>
              <a:rPr lang="de-DE" sz="2400" dirty="0" err="1">
                <a:solidFill>
                  <a:schemeClr val="tx1">
                    <a:lumMod val="65000"/>
                    <a:lumOff val="35000"/>
                  </a:schemeClr>
                </a:solidFill>
                <a:latin typeface="Frutiger Linotype"/>
                <a:cs typeface="Times New Roman" panose="02020603050405020304" pitchFamily="18" charset="0"/>
              </a:rPr>
              <a:t>h.M</a:t>
            </a:r>
            <a:r>
              <a:rPr lang="de-DE" sz="2400" dirty="0">
                <a:solidFill>
                  <a:schemeClr val="tx1">
                    <a:lumMod val="65000"/>
                    <a:lumOff val="35000"/>
                  </a:schemeClr>
                </a:solidFill>
                <a:latin typeface="Frutiger Linotype"/>
                <a:cs typeface="Times New Roman" panose="02020603050405020304" pitchFamily="18"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Zueignungsabsicht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bez. Sachsubstanz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zur Zeit der 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bez. Sachwert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der „Nötigungswert“ ist nicht der Sachwert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242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263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Täuschung über Tatsachen und Irrtum (+)</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7794298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 calcmode="lin" valueType="num">
                                      <p:cBhvr additive="base">
                                        <p:cTn id="6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249 Abs. 1, 250 Abs. 2 Nr.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253, 255, 250 Abs. 2 Nr.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Qualifizierte Nötigungsmittel (+),…25 Abs. 2 (+)</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pitchFamily="34" charset="0"/>
              </a:rPr>
              <a:t>Abgenötigtes Verhalten - strittig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Vermögensverfügung des 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Duldung der Mitnahme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da jedes Verhalten genügt (</a:t>
            </a:r>
            <a:r>
              <a:rPr lang="de-DE" sz="2400" dirty="0" err="1">
                <a:solidFill>
                  <a:schemeClr val="tx1">
                    <a:lumMod val="65000"/>
                    <a:lumOff val="35000"/>
                  </a:schemeClr>
                </a:solidFill>
                <a:latin typeface="Frutiger Linotype" pitchFamily="34" charset="0"/>
              </a:rPr>
              <a:t>Rspr</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Zurechnung des Verhaltens des 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G war als Angestellter ein schutzbereiter Dritter 				für das Unternehmen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Vermögensschaden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Vorsatz und Bereicherungsabsicht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9048672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6044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250 Abs. 2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253, 255, 250 Abs. 2 Nr.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marL="514350" indent="-514350">
              <a:spcAft>
                <a:spcPts val="500"/>
              </a:spcAft>
              <a:buAutoNum type="romanUcPeriod" startAt="3"/>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239a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keine ausreichende Stabilisierung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4"/>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223 Abs. 1, 224 Abs. 1 Nr. 2, 3, 4</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bereits keine KPV</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239 Abs. 1, 25 Abs. 2 (+,-)</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240 Abs. 1, 2, 25 Abs. 2 (+,-)</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241, 25 Abs. 2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88148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4" end="14"/>
                                            </p:txEl>
                                          </p:spTgt>
                                        </p:tgtEl>
                                        <p:attrNameLst>
                                          <p:attrName>style.visibility</p:attrName>
                                        </p:attrNameLst>
                                      </p:cBhvr>
                                      <p:to>
                                        <p:strVal val="visible"/>
                                      </p:to>
                                    </p:set>
                                    <p:anim calcmode="lin" valueType="num">
                                      <p:cBhvr additive="base">
                                        <p:cTn id="55"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41430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VIII. § 123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tatbestandsausschließendes Einverständnis der 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Strafbarkeit der 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253, 255, 250 Abs. 2 Nr.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Mittäterschaft (Kein Beuteanteil, nur 				  	 unterstützender Beitrag etc.)</a:t>
            </a:r>
            <a:endParaRPr lang="de-DE" sz="24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253, 255, 250 Abs. 2 Nr. 1, 27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M ist wegen Beihilfe zur besonders schweren räuberischen Erpressung strafbar.</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6817446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5746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M ist wegen Beihilfe zur besonders schweren räuberischen Erpressung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ist wegen </a:t>
            </a:r>
            <a:r>
              <a:rPr lang="de-DE" sz="2400" b="1">
                <a:solidFill>
                  <a:schemeClr val="tx1">
                    <a:lumMod val="65000"/>
                    <a:lumOff val="35000"/>
                  </a:schemeClr>
                </a:solidFill>
                <a:latin typeface="Frutiger Linotype" pitchFamily="34" charset="0"/>
              </a:rPr>
              <a:t>besonders schwerer räuberischer </a:t>
            </a:r>
            <a:r>
              <a:rPr lang="de-DE" sz="2400" b="1" dirty="0">
                <a:solidFill>
                  <a:schemeClr val="tx1">
                    <a:lumMod val="65000"/>
                    <a:lumOff val="35000"/>
                  </a:schemeClr>
                </a:solidFill>
                <a:latin typeface="Frutiger Linotype" pitchFamily="34" charset="0"/>
              </a:rPr>
              <a:t>Erpressung in Mittäterschaft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tatmehrheitlich verwirklichter besonders schwerer räuberischer Erpressung in Mittäterschaft, wegen gefährlicher Körperverletzung und wegen Diebstahls mit Waffen strafbar.</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796047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8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keine Tatkomplexe zu bilden, aber der Grundfall klar von der Abwandlung zu trennen</a:t>
            </a: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Grundfall: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242 Abs. 1, 243 Abs. 1 S. 2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Fremde bewegliche 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 (Eigentum entweder beim Hersteller oder letzten Erwerber)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Wegnahme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Zueignungsabsicht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8704842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6559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Bei individualisiertem Leergut verbleibt das Eigentum 				beim Hersteller, so dass man sich gar nicht als 					Eigentümer bei der Rückgabe aufspielen kann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Entscheidend für die Zueignungsabsicht ist jedoch die 				subjektive Vorstellung des Täters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Hier ging A davon aus, dass er sich bei der Rückgabe 				als Eigentümer aufspielen würde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Daher Zueignungsabsicht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243 Abs. 1 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 „Einsteigen“, wenn keine besondere 						Geschicklichkeit oder Kraft beim Eindringen 				 	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242 Abs. 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4980796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6808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tateinheitlich begangen Diebstahls und Hausfriedensbruchs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Abwandlung: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242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keine Zueignungsabsicht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Ergebnis: A ist wegen Hausfriedensbruchs strafbar</a:t>
            </a:r>
            <a:r>
              <a:rPr lang="de-DE" sz="2400" dirty="0">
                <a:solidFill>
                  <a:schemeClr val="tx1">
                    <a:lumMod val="65000"/>
                    <a:lumOff val="35000"/>
                  </a:schemeClr>
                </a:solidFill>
                <a:latin typeface="Frutiger Linotype" pitchFamily="34" charset="0"/>
              </a:rPr>
              <a:t>.</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9925745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3231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Zueignung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b="1"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rPr>
              <a:t>Formal							Materiell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3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Anmaßung		     		Enteignung	                  Aneignung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eigentümer-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ähnlicher				    auf Dauer 		          auch vorübergehend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Herrschaft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b="1" dirty="0" err="1">
                <a:solidFill>
                  <a:schemeClr val="tx1">
                    <a:lumMod val="65000"/>
                    <a:lumOff val="35000"/>
                  </a:schemeClr>
                </a:solidFill>
                <a:latin typeface="Frutiger Linotype" pitchFamily="34" charset="0"/>
              </a:rPr>
              <a:t>bed</a:t>
            </a:r>
            <a:r>
              <a:rPr lang="de-DE" sz="2400" b="1" dirty="0">
                <a:solidFill>
                  <a:schemeClr val="tx1">
                    <a:lumMod val="65000"/>
                    <a:lumOff val="35000"/>
                  </a:schemeClr>
                </a:solidFill>
                <a:latin typeface="Frutiger Linotype" pitchFamily="34" charset="0"/>
              </a:rPr>
              <a:t>. Vs genügt 		          Absicht 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bez. Sachsubstanz oder best.-gem. Sachwert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(nicht Täuschungs- oder Nötigungswert)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ohne Anspruch (= </a:t>
            </a:r>
            <a:r>
              <a:rPr lang="de-DE" sz="2400" b="1" dirty="0" err="1">
                <a:solidFill>
                  <a:schemeClr val="tx1">
                    <a:lumMod val="65000"/>
                    <a:lumOff val="35000"/>
                  </a:schemeClr>
                </a:solidFill>
                <a:latin typeface="Frutiger Linotype" pitchFamily="34" charset="0"/>
              </a:rPr>
              <a:t>rw</a:t>
            </a:r>
            <a:r>
              <a:rPr lang="de-DE" sz="2400" b="1" dirty="0">
                <a:solidFill>
                  <a:schemeClr val="tx1">
                    <a:lumMod val="65000"/>
                    <a:lumOff val="35000"/>
                  </a:schemeClr>
                </a:solidFill>
                <a:latin typeface="Frutiger Linotype" pitchFamily="34" charset="0"/>
              </a:rPr>
              <a:t>.) auf diese Sache</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cxnSp>
        <p:nvCxnSpPr>
          <p:cNvPr id="7" name="Gerader Verbinder 6"/>
          <p:cNvCxnSpPr/>
          <p:nvPr/>
        </p:nvCxnSpPr>
        <p:spPr>
          <a:xfrm>
            <a:off x="5292080" y="2708920"/>
            <a:ext cx="0" cy="2448272"/>
          </a:xfrm>
          <a:prstGeom prst="line">
            <a:avLst/>
          </a:prstGeom>
          <a:ln w="38100">
            <a:solidFill>
              <a:srgbClr val="5F5F5F"/>
            </a:solidFill>
            <a:prstDash val="sysDash"/>
          </a:ln>
        </p:spPr>
        <p:style>
          <a:lnRef idx="1">
            <a:schemeClr val="accent1"/>
          </a:lnRef>
          <a:fillRef idx="0">
            <a:schemeClr val="accent1"/>
          </a:fillRef>
          <a:effectRef idx="0">
            <a:schemeClr val="accent1"/>
          </a:effectRef>
          <a:fontRef idx="minor">
            <a:schemeClr val="tx1"/>
          </a:fontRef>
        </p:style>
      </p:cxnSp>
      <p:cxnSp>
        <p:nvCxnSpPr>
          <p:cNvPr id="9" name="Gerade Verbindung mit Pfeil 8"/>
          <p:cNvCxnSpPr/>
          <p:nvPr/>
        </p:nvCxnSpPr>
        <p:spPr>
          <a:xfrm>
            <a:off x="4860032" y="4149080"/>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11" name="Gerade Verbindung mit Pfeil 10"/>
          <p:cNvCxnSpPr/>
          <p:nvPr/>
        </p:nvCxnSpPr>
        <p:spPr>
          <a:xfrm flipH="1">
            <a:off x="5508104" y="4149080"/>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a:off x="4860032" y="5013176"/>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15" name="Gerade Verbindung mit Pfeil 14"/>
          <p:cNvCxnSpPr/>
          <p:nvPr/>
        </p:nvCxnSpPr>
        <p:spPr>
          <a:xfrm flipH="1">
            <a:off x="5508104" y="5013176"/>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17" name="Gerader Verbinder 16"/>
          <p:cNvCxnSpPr/>
          <p:nvPr/>
        </p:nvCxnSpPr>
        <p:spPr>
          <a:xfrm>
            <a:off x="1043608" y="1988840"/>
            <a:ext cx="4248472" cy="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19" name="Gerader Verbinder 18"/>
          <p:cNvCxnSpPr/>
          <p:nvPr/>
        </p:nvCxnSpPr>
        <p:spPr>
          <a:xfrm>
            <a:off x="1043608" y="1988840"/>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1" name="Gerader Verbinder 20"/>
          <p:cNvCxnSpPr/>
          <p:nvPr/>
        </p:nvCxnSpPr>
        <p:spPr>
          <a:xfrm>
            <a:off x="5292080" y="1988840"/>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3" name="Gerader Verbinder 22"/>
          <p:cNvCxnSpPr/>
          <p:nvPr/>
        </p:nvCxnSpPr>
        <p:spPr>
          <a:xfrm>
            <a:off x="2915816" y="1700808"/>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27" name="Gerader Verbinder 26"/>
          <p:cNvCxnSpPr/>
          <p:nvPr/>
        </p:nvCxnSpPr>
        <p:spPr>
          <a:xfrm>
            <a:off x="1979712" y="5301208"/>
            <a:ext cx="6984776" cy="0"/>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0" name="Gerader Verbinder 29"/>
          <p:cNvCxnSpPr/>
          <p:nvPr/>
        </p:nvCxnSpPr>
        <p:spPr>
          <a:xfrm flipV="1">
            <a:off x="1979712" y="5013176"/>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2" name="Gerader Verbinder 31"/>
          <p:cNvCxnSpPr/>
          <p:nvPr/>
        </p:nvCxnSpPr>
        <p:spPr>
          <a:xfrm flipV="1">
            <a:off x="8964488" y="5013176"/>
            <a:ext cx="0" cy="288032"/>
          </a:xfrm>
          <a:prstGeom prst="line">
            <a:avLst/>
          </a:prstGeom>
          <a:ln w="38100">
            <a:solidFill>
              <a:srgbClr val="5F5F5F"/>
            </a:solidFill>
          </a:ln>
        </p:spPr>
        <p:style>
          <a:lnRef idx="1">
            <a:schemeClr val="accent1"/>
          </a:lnRef>
          <a:fillRef idx="0">
            <a:schemeClr val="accent1"/>
          </a:fillRef>
          <a:effectRef idx="0">
            <a:schemeClr val="accent1"/>
          </a:effectRef>
          <a:fontRef idx="minor">
            <a:schemeClr val="tx1"/>
          </a:fontRef>
        </p:style>
      </p:cxnSp>
      <p:cxnSp>
        <p:nvCxnSpPr>
          <p:cNvPr id="36" name="Gerade Verbindung mit Pfeil 35"/>
          <p:cNvCxnSpPr/>
          <p:nvPr/>
        </p:nvCxnSpPr>
        <p:spPr>
          <a:xfrm>
            <a:off x="5292080" y="5301208"/>
            <a:ext cx="0" cy="36004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37" name="Gerade Verbindung mit Pfeil 36"/>
          <p:cNvCxnSpPr/>
          <p:nvPr/>
        </p:nvCxnSpPr>
        <p:spPr>
          <a:xfrm>
            <a:off x="2051720" y="5805264"/>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cxnSp>
        <p:nvCxnSpPr>
          <p:cNvPr id="38" name="Gerade Verbindung mit Pfeil 37"/>
          <p:cNvCxnSpPr/>
          <p:nvPr/>
        </p:nvCxnSpPr>
        <p:spPr>
          <a:xfrm>
            <a:off x="2051720" y="6669360"/>
            <a:ext cx="288032" cy="0"/>
          </a:xfrm>
          <a:prstGeom prst="straightConnector1">
            <a:avLst/>
          </a:prstGeom>
          <a:ln w="38100">
            <a:solidFill>
              <a:srgbClr val="5F5F5F"/>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65022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10" end="10"/>
                                            </p:txEl>
                                          </p:spTgt>
                                        </p:tgtEl>
                                        <p:attrNameLst>
                                          <p:attrName>style.visibility</p:attrName>
                                        </p:attrNameLst>
                                      </p:cBhvr>
                                      <p:to>
                                        <p:strVal val="visible"/>
                                      </p:to>
                                    </p:set>
                                    <p:anim calcmode="lin" valueType="num">
                                      <p:cBhvr additive="base">
                                        <p:cTn id="3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11" end="11"/>
                                            </p:txEl>
                                          </p:spTgt>
                                        </p:tgtEl>
                                        <p:attrNameLst>
                                          <p:attrName>style.visibility</p:attrName>
                                        </p:attrNameLst>
                                      </p:cBhvr>
                                      <p:to>
                                        <p:strVal val="visible"/>
                                      </p:to>
                                    </p:set>
                                    <p:anim calcmode="lin" valueType="num">
                                      <p:cBhvr additive="base">
                                        <p:cTn id="4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12" end="12"/>
                                            </p:txEl>
                                          </p:spTgt>
                                        </p:tgtEl>
                                        <p:attrNameLst>
                                          <p:attrName>style.visibility</p:attrName>
                                        </p:attrNameLst>
                                      </p:cBhvr>
                                      <p:to>
                                        <p:strVal val="visible"/>
                                      </p:to>
                                    </p:set>
                                    <p:anim calcmode="lin" valueType="num">
                                      <p:cBhvr additive="base">
                                        <p:cTn id="4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additive="base">
                                        <p:cTn id="49" dur="500" fill="hold"/>
                                        <p:tgtEl>
                                          <p:spTgt spid="23"/>
                                        </p:tgtEl>
                                        <p:attrNameLst>
                                          <p:attrName>ppt_x</p:attrName>
                                        </p:attrNameLst>
                                      </p:cBhvr>
                                      <p:tavLst>
                                        <p:tav tm="0">
                                          <p:val>
                                            <p:strVal val="#ppt_x"/>
                                          </p:val>
                                        </p:tav>
                                        <p:tav tm="100000">
                                          <p:val>
                                            <p:strVal val="#ppt_x"/>
                                          </p:val>
                                        </p:tav>
                                      </p:tavLst>
                                    </p:anim>
                                    <p:anim calcmode="lin" valueType="num">
                                      <p:cBhvr additive="base">
                                        <p:cTn id="50" dur="500" fill="hold"/>
                                        <p:tgtEl>
                                          <p:spTgt spid="23"/>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ppt_x"/>
                                          </p:val>
                                        </p:tav>
                                        <p:tav tm="100000">
                                          <p:val>
                                            <p:strVal val="#ppt_x"/>
                                          </p:val>
                                        </p:tav>
                                      </p:tavLst>
                                    </p:anim>
                                    <p:anim calcmode="lin" valueType="num">
                                      <p:cBhvr additive="base">
                                        <p:cTn id="54" dur="500" fill="hold"/>
                                        <p:tgtEl>
                                          <p:spTgt spid="17"/>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additive="base">
                                        <p:cTn id="57" dur="500" fill="hold"/>
                                        <p:tgtEl>
                                          <p:spTgt spid="19"/>
                                        </p:tgtEl>
                                        <p:attrNameLst>
                                          <p:attrName>ppt_x</p:attrName>
                                        </p:attrNameLst>
                                      </p:cBhvr>
                                      <p:tavLst>
                                        <p:tav tm="0">
                                          <p:val>
                                            <p:strVal val="#ppt_x"/>
                                          </p:val>
                                        </p:tav>
                                        <p:tav tm="100000">
                                          <p:val>
                                            <p:strVal val="#ppt_x"/>
                                          </p:val>
                                        </p:tav>
                                      </p:tavLst>
                                    </p:anim>
                                    <p:anim calcmode="lin" valueType="num">
                                      <p:cBhvr additive="base">
                                        <p:cTn id="58" dur="500" fill="hold"/>
                                        <p:tgtEl>
                                          <p:spTgt spid="19"/>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ppt_x"/>
                                          </p:val>
                                        </p:tav>
                                        <p:tav tm="100000">
                                          <p:val>
                                            <p:strVal val="#ppt_x"/>
                                          </p:val>
                                        </p:tav>
                                      </p:tavLst>
                                    </p:anim>
                                    <p:anim calcmode="lin" valueType="num">
                                      <p:cBhvr additive="base">
                                        <p:cTn id="62" dur="500" fill="hold"/>
                                        <p:tgtEl>
                                          <p:spTgt spid="21"/>
                                        </p:tgtEl>
                                        <p:attrNameLst>
                                          <p:attrName>ppt_y</p:attrName>
                                        </p:attrNameLst>
                                      </p:cBhvr>
                                      <p:tavLst>
                                        <p:tav tm="0">
                                          <p:val>
                                            <p:strVal val="1+#ppt_h/2"/>
                                          </p:val>
                                        </p:tav>
                                        <p:tav tm="100000">
                                          <p:val>
                                            <p:strVal val="#ppt_y"/>
                                          </p:val>
                                        </p:tav>
                                      </p:tavLst>
                                    </p:anim>
                                  </p:childTnLst>
                                </p:cTn>
                              </p:par>
                              <p:par>
                                <p:cTn id="63" presetID="2" presetClass="entr" presetSubtype="4" fill="hold" nodeType="withEffect">
                                  <p:stCondLst>
                                    <p:cond delay="0"/>
                                  </p:stCondLst>
                                  <p:childTnLst>
                                    <p:set>
                                      <p:cBhvr>
                                        <p:cTn id="64" dur="1" fill="hold">
                                          <p:stCondLst>
                                            <p:cond delay="0"/>
                                          </p:stCondLst>
                                        </p:cTn>
                                        <p:tgtEl>
                                          <p:spTgt spid="7"/>
                                        </p:tgtEl>
                                        <p:attrNameLst>
                                          <p:attrName>style.visibility</p:attrName>
                                        </p:attrNameLst>
                                      </p:cBhvr>
                                      <p:to>
                                        <p:strVal val="visible"/>
                                      </p:to>
                                    </p:set>
                                    <p:anim calcmode="lin" valueType="num">
                                      <p:cBhvr additive="base">
                                        <p:cTn id="65" dur="500" fill="hold"/>
                                        <p:tgtEl>
                                          <p:spTgt spid="7"/>
                                        </p:tgtEl>
                                        <p:attrNameLst>
                                          <p:attrName>ppt_x</p:attrName>
                                        </p:attrNameLst>
                                      </p:cBhvr>
                                      <p:tavLst>
                                        <p:tav tm="0">
                                          <p:val>
                                            <p:strVal val="#ppt_x"/>
                                          </p:val>
                                        </p:tav>
                                        <p:tav tm="100000">
                                          <p:val>
                                            <p:strVal val="#ppt_x"/>
                                          </p:val>
                                        </p:tav>
                                      </p:tavLst>
                                    </p:anim>
                                    <p:anim calcmode="lin" valueType="num">
                                      <p:cBhvr additive="base">
                                        <p:cTn id="66" dur="500" fill="hold"/>
                                        <p:tgtEl>
                                          <p:spTgt spid="7"/>
                                        </p:tgtEl>
                                        <p:attrNameLst>
                                          <p:attrName>ppt_y</p:attrName>
                                        </p:attrNameLst>
                                      </p:cBhvr>
                                      <p:tavLst>
                                        <p:tav tm="0">
                                          <p:val>
                                            <p:strVal val="1+#ppt_h/2"/>
                                          </p:val>
                                        </p:tav>
                                        <p:tav tm="100000">
                                          <p:val>
                                            <p:strVal val="#ppt_y"/>
                                          </p:val>
                                        </p:tav>
                                      </p:tavLst>
                                    </p:anim>
                                  </p:childTnLst>
                                </p:cTn>
                              </p:par>
                              <p:par>
                                <p:cTn id="67" presetID="2" presetClass="entr" presetSubtype="4" fill="hold" nodeType="withEffect">
                                  <p:stCondLst>
                                    <p:cond delay="0"/>
                                  </p:stCondLst>
                                  <p:childTnLst>
                                    <p:set>
                                      <p:cBhvr>
                                        <p:cTn id="68" dur="1" fill="hold">
                                          <p:stCondLst>
                                            <p:cond delay="0"/>
                                          </p:stCondLst>
                                        </p:cTn>
                                        <p:tgtEl>
                                          <p:spTgt spid="9"/>
                                        </p:tgtEl>
                                        <p:attrNameLst>
                                          <p:attrName>style.visibility</p:attrName>
                                        </p:attrNameLst>
                                      </p:cBhvr>
                                      <p:to>
                                        <p:strVal val="visible"/>
                                      </p:to>
                                    </p:set>
                                    <p:anim calcmode="lin" valueType="num">
                                      <p:cBhvr additive="base">
                                        <p:cTn id="69" dur="500" fill="hold"/>
                                        <p:tgtEl>
                                          <p:spTgt spid="9"/>
                                        </p:tgtEl>
                                        <p:attrNameLst>
                                          <p:attrName>ppt_x</p:attrName>
                                        </p:attrNameLst>
                                      </p:cBhvr>
                                      <p:tavLst>
                                        <p:tav tm="0">
                                          <p:val>
                                            <p:strVal val="#ppt_x"/>
                                          </p:val>
                                        </p:tav>
                                        <p:tav tm="100000">
                                          <p:val>
                                            <p:strVal val="#ppt_x"/>
                                          </p:val>
                                        </p:tav>
                                      </p:tavLst>
                                    </p:anim>
                                    <p:anim calcmode="lin" valueType="num">
                                      <p:cBhvr additive="base">
                                        <p:cTn id="70" dur="500" fill="hold"/>
                                        <p:tgtEl>
                                          <p:spTgt spid="9"/>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additive="base">
                                        <p:cTn id="73" dur="500" fill="hold"/>
                                        <p:tgtEl>
                                          <p:spTgt spid="11"/>
                                        </p:tgtEl>
                                        <p:attrNameLst>
                                          <p:attrName>ppt_x</p:attrName>
                                        </p:attrNameLst>
                                      </p:cBhvr>
                                      <p:tavLst>
                                        <p:tav tm="0">
                                          <p:val>
                                            <p:strVal val="#ppt_x"/>
                                          </p:val>
                                        </p:tav>
                                        <p:tav tm="100000">
                                          <p:val>
                                            <p:strVal val="#ppt_x"/>
                                          </p:val>
                                        </p:tav>
                                      </p:tavLst>
                                    </p:anim>
                                    <p:anim calcmode="lin" valueType="num">
                                      <p:cBhvr additive="base">
                                        <p:cTn id="74" dur="500" fill="hold"/>
                                        <p:tgtEl>
                                          <p:spTgt spid="11"/>
                                        </p:tgtEl>
                                        <p:attrNameLst>
                                          <p:attrName>ppt_y</p:attrName>
                                        </p:attrNameLst>
                                      </p:cBhvr>
                                      <p:tavLst>
                                        <p:tav tm="0">
                                          <p:val>
                                            <p:strVal val="1+#ppt_h/2"/>
                                          </p:val>
                                        </p:tav>
                                        <p:tav tm="100000">
                                          <p:val>
                                            <p:strVal val="#ppt_y"/>
                                          </p:val>
                                        </p:tav>
                                      </p:tavLst>
                                    </p:anim>
                                  </p:childTnLst>
                                </p:cTn>
                              </p:par>
                              <p:par>
                                <p:cTn id="75" presetID="2" presetClass="entr" presetSubtype="4" fill="hold" nodeType="withEffect">
                                  <p:stCondLst>
                                    <p:cond delay="0"/>
                                  </p:stCondLst>
                                  <p:childTnLst>
                                    <p:set>
                                      <p:cBhvr>
                                        <p:cTn id="76" dur="1" fill="hold">
                                          <p:stCondLst>
                                            <p:cond delay="0"/>
                                          </p:stCondLst>
                                        </p:cTn>
                                        <p:tgtEl>
                                          <p:spTgt spid="14"/>
                                        </p:tgtEl>
                                        <p:attrNameLst>
                                          <p:attrName>style.visibility</p:attrName>
                                        </p:attrNameLst>
                                      </p:cBhvr>
                                      <p:to>
                                        <p:strVal val="visible"/>
                                      </p:to>
                                    </p:set>
                                    <p:anim calcmode="lin" valueType="num">
                                      <p:cBhvr additive="base">
                                        <p:cTn id="77" dur="500" fill="hold"/>
                                        <p:tgtEl>
                                          <p:spTgt spid="14"/>
                                        </p:tgtEl>
                                        <p:attrNameLst>
                                          <p:attrName>ppt_x</p:attrName>
                                        </p:attrNameLst>
                                      </p:cBhvr>
                                      <p:tavLst>
                                        <p:tav tm="0">
                                          <p:val>
                                            <p:strVal val="#ppt_x"/>
                                          </p:val>
                                        </p:tav>
                                        <p:tav tm="100000">
                                          <p:val>
                                            <p:strVal val="#ppt_x"/>
                                          </p:val>
                                        </p:tav>
                                      </p:tavLst>
                                    </p:anim>
                                    <p:anim calcmode="lin" valueType="num">
                                      <p:cBhvr additive="base">
                                        <p:cTn id="78" dur="500" fill="hold"/>
                                        <p:tgtEl>
                                          <p:spTgt spid="14"/>
                                        </p:tgtEl>
                                        <p:attrNameLst>
                                          <p:attrName>ppt_y</p:attrName>
                                        </p:attrNameLst>
                                      </p:cBhvr>
                                      <p:tavLst>
                                        <p:tav tm="0">
                                          <p:val>
                                            <p:strVal val="1+#ppt_h/2"/>
                                          </p:val>
                                        </p:tav>
                                        <p:tav tm="100000">
                                          <p:val>
                                            <p:strVal val="#ppt_y"/>
                                          </p:val>
                                        </p:tav>
                                      </p:tavLst>
                                    </p:anim>
                                  </p:childTnLst>
                                </p:cTn>
                              </p:par>
                              <p:par>
                                <p:cTn id="79" presetID="2" presetClass="entr" presetSubtype="4" fill="hold" nodeType="withEffect">
                                  <p:stCondLst>
                                    <p:cond delay="0"/>
                                  </p:stCondLst>
                                  <p:childTnLst>
                                    <p:set>
                                      <p:cBhvr>
                                        <p:cTn id="80" dur="1" fill="hold">
                                          <p:stCondLst>
                                            <p:cond delay="0"/>
                                          </p:stCondLst>
                                        </p:cTn>
                                        <p:tgtEl>
                                          <p:spTgt spid="15"/>
                                        </p:tgtEl>
                                        <p:attrNameLst>
                                          <p:attrName>style.visibility</p:attrName>
                                        </p:attrNameLst>
                                      </p:cBhvr>
                                      <p:to>
                                        <p:strVal val="visible"/>
                                      </p:to>
                                    </p:set>
                                    <p:anim calcmode="lin" valueType="num">
                                      <p:cBhvr additive="base">
                                        <p:cTn id="81" dur="500" fill="hold"/>
                                        <p:tgtEl>
                                          <p:spTgt spid="15"/>
                                        </p:tgtEl>
                                        <p:attrNameLst>
                                          <p:attrName>ppt_x</p:attrName>
                                        </p:attrNameLst>
                                      </p:cBhvr>
                                      <p:tavLst>
                                        <p:tav tm="0">
                                          <p:val>
                                            <p:strVal val="#ppt_x"/>
                                          </p:val>
                                        </p:tav>
                                        <p:tav tm="100000">
                                          <p:val>
                                            <p:strVal val="#ppt_x"/>
                                          </p:val>
                                        </p:tav>
                                      </p:tavLst>
                                    </p:anim>
                                    <p:anim calcmode="lin" valueType="num">
                                      <p:cBhvr additive="base">
                                        <p:cTn id="82" dur="500" fill="hold"/>
                                        <p:tgtEl>
                                          <p:spTgt spid="15"/>
                                        </p:tgtEl>
                                        <p:attrNameLst>
                                          <p:attrName>ppt_y</p:attrName>
                                        </p:attrNameLst>
                                      </p:cBhvr>
                                      <p:tavLst>
                                        <p:tav tm="0">
                                          <p:val>
                                            <p:strVal val="1+#ppt_h/2"/>
                                          </p:val>
                                        </p:tav>
                                        <p:tav tm="100000">
                                          <p:val>
                                            <p:strVal val="#ppt_y"/>
                                          </p:val>
                                        </p:tav>
                                      </p:tavLst>
                                    </p:anim>
                                  </p:childTnLst>
                                </p:cTn>
                              </p:par>
                              <p:par>
                                <p:cTn id="83" presetID="2" presetClass="entr" presetSubtype="4" fill="hold" nodeType="withEffect">
                                  <p:stCondLst>
                                    <p:cond delay="0"/>
                                  </p:stCondLst>
                                  <p:childTnLst>
                                    <p:set>
                                      <p:cBhvr>
                                        <p:cTn id="84" dur="1" fill="hold">
                                          <p:stCondLst>
                                            <p:cond delay="0"/>
                                          </p:stCondLst>
                                        </p:cTn>
                                        <p:tgtEl>
                                          <p:spTgt spid="27"/>
                                        </p:tgtEl>
                                        <p:attrNameLst>
                                          <p:attrName>style.visibility</p:attrName>
                                        </p:attrNameLst>
                                      </p:cBhvr>
                                      <p:to>
                                        <p:strVal val="visible"/>
                                      </p:to>
                                    </p:set>
                                    <p:anim calcmode="lin" valueType="num">
                                      <p:cBhvr additive="base">
                                        <p:cTn id="85" dur="500" fill="hold"/>
                                        <p:tgtEl>
                                          <p:spTgt spid="27"/>
                                        </p:tgtEl>
                                        <p:attrNameLst>
                                          <p:attrName>ppt_x</p:attrName>
                                        </p:attrNameLst>
                                      </p:cBhvr>
                                      <p:tavLst>
                                        <p:tav tm="0">
                                          <p:val>
                                            <p:strVal val="#ppt_x"/>
                                          </p:val>
                                        </p:tav>
                                        <p:tav tm="100000">
                                          <p:val>
                                            <p:strVal val="#ppt_x"/>
                                          </p:val>
                                        </p:tav>
                                      </p:tavLst>
                                    </p:anim>
                                    <p:anim calcmode="lin" valueType="num">
                                      <p:cBhvr additive="base">
                                        <p:cTn id="86" dur="500" fill="hold"/>
                                        <p:tgtEl>
                                          <p:spTgt spid="27"/>
                                        </p:tgtEl>
                                        <p:attrNameLst>
                                          <p:attrName>ppt_y</p:attrName>
                                        </p:attrNameLst>
                                      </p:cBhvr>
                                      <p:tavLst>
                                        <p:tav tm="0">
                                          <p:val>
                                            <p:strVal val="1+#ppt_h/2"/>
                                          </p:val>
                                        </p:tav>
                                        <p:tav tm="100000">
                                          <p:val>
                                            <p:strVal val="#ppt_y"/>
                                          </p:val>
                                        </p:tav>
                                      </p:tavLst>
                                    </p:anim>
                                  </p:childTnLst>
                                </p:cTn>
                              </p:par>
                              <p:par>
                                <p:cTn id="87" presetID="2" presetClass="entr" presetSubtype="4" fill="hold" nodeType="withEffect">
                                  <p:stCondLst>
                                    <p:cond delay="0"/>
                                  </p:stCondLst>
                                  <p:childTnLst>
                                    <p:set>
                                      <p:cBhvr>
                                        <p:cTn id="88" dur="1" fill="hold">
                                          <p:stCondLst>
                                            <p:cond delay="0"/>
                                          </p:stCondLst>
                                        </p:cTn>
                                        <p:tgtEl>
                                          <p:spTgt spid="30"/>
                                        </p:tgtEl>
                                        <p:attrNameLst>
                                          <p:attrName>style.visibility</p:attrName>
                                        </p:attrNameLst>
                                      </p:cBhvr>
                                      <p:to>
                                        <p:strVal val="visible"/>
                                      </p:to>
                                    </p:set>
                                    <p:anim calcmode="lin" valueType="num">
                                      <p:cBhvr additive="base">
                                        <p:cTn id="89" dur="500" fill="hold"/>
                                        <p:tgtEl>
                                          <p:spTgt spid="30"/>
                                        </p:tgtEl>
                                        <p:attrNameLst>
                                          <p:attrName>ppt_x</p:attrName>
                                        </p:attrNameLst>
                                      </p:cBhvr>
                                      <p:tavLst>
                                        <p:tav tm="0">
                                          <p:val>
                                            <p:strVal val="#ppt_x"/>
                                          </p:val>
                                        </p:tav>
                                        <p:tav tm="100000">
                                          <p:val>
                                            <p:strVal val="#ppt_x"/>
                                          </p:val>
                                        </p:tav>
                                      </p:tavLst>
                                    </p:anim>
                                    <p:anim calcmode="lin" valueType="num">
                                      <p:cBhvr additive="base">
                                        <p:cTn id="90" dur="500" fill="hold"/>
                                        <p:tgtEl>
                                          <p:spTgt spid="30"/>
                                        </p:tgtEl>
                                        <p:attrNameLst>
                                          <p:attrName>ppt_y</p:attrName>
                                        </p:attrNameLst>
                                      </p:cBhvr>
                                      <p:tavLst>
                                        <p:tav tm="0">
                                          <p:val>
                                            <p:strVal val="1+#ppt_h/2"/>
                                          </p:val>
                                        </p:tav>
                                        <p:tav tm="100000">
                                          <p:val>
                                            <p:strVal val="#ppt_y"/>
                                          </p:val>
                                        </p:tav>
                                      </p:tavLst>
                                    </p:anim>
                                  </p:childTnLst>
                                </p:cTn>
                              </p:par>
                              <p:par>
                                <p:cTn id="91" presetID="2" presetClass="entr" presetSubtype="4" fill="hold" nodeType="withEffect">
                                  <p:stCondLst>
                                    <p:cond delay="0"/>
                                  </p:stCondLst>
                                  <p:childTnLst>
                                    <p:set>
                                      <p:cBhvr>
                                        <p:cTn id="92" dur="1" fill="hold">
                                          <p:stCondLst>
                                            <p:cond delay="0"/>
                                          </p:stCondLst>
                                        </p:cTn>
                                        <p:tgtEl>
                                          <p:spTgt spid="32"/>
                                        </p:tgtEl>
                                        <p:attrNameLst>
                                          <p:attrName>style.visibility</p:attrName>
                                        </p:attrNameLst>
                                      </p:cBhvr>
                                      <p:to>
                                        <p:strVal val="visible"/>
                                      </p:to>
                                    </p:set>
                                    <p:anim calcmode="lin" valueType="num">
                                      <p:cBhvr additive="base">
                                        <p:cTn id="93" dur="500" fill="hold"/>
                                        <p:tgtEl>
                                          <p:spTgt spid="32"/>
                                        </p:tgtEl>
                                        <p:attrNameLst>
                                          <p:attrName>ppt_x</p:attrName>
                                        </p:attrNameLst>
                                      </p:cBhvr>
                                      <p:tavLst>
                                        <p:tav tm="0">
                                          <p:val>
                                            <p:strVal val="#ppt_x"/>
                                          </p:val>
                                        </p:tav>
                                        <p:tav tm="100000">
                                          <p:val>
                                            <p:strVal val="#ppt_x"/>
                                          </p:val>
                                        </p:tav>
                                      </p:tavLst>
                                    </p:anim>
                                    <p:anim calcmode="lin" valueType="num">
                                      <p:cBhvr additive="base">
                                        <p:cTn id="94" dur="500" fill="hold"/>
                                        <p:tgtEl>
                                          <p:spTgt spid="32"/>
                                        </p:tgtEl>
                                        <p:attrNameLst>
                                          <p:attrName>ppt_y</p:attrName>
                                        </p:attrNameLst>
                                      </p:cBhvr>
                                      <p:tavLst>
                                        <p:tav tm="0">
                                          <p:val>
                                            <p:strVal val="1+#ppt_h/2"/>
                                          </p:val>
                                        </p:tav>
                                        <p:tav tm="100000">
                                          <p:val>
                                            <p:strVal val="#ppt_y"/>
                                          </p:val>
                                        </p:tav>
                                      </p:tavLst>
                                    </p:anim>
                                  </p:childTnLst>
                                </p:cTn>
                              </p:par>
                              <p:par>
                                <p:cTn id="95" presetID="2" presetClass="entr" presetSubtype="4" fill="hold" nodeType="withEffect">
                                  <p:stCondLst>
                                    <p:cond delay="0"/>
                                  </p:stCondLst>
                                  <p:childTnLst>
                                    <p:set>
                                      <p:cBhvr>
                                        <p:cTn id="96" dur="1" fill="hold">
                                          <p:stCondLst>
                                            <p:cond delay="0"/>
                                          </p:stCondLst>
                                        </p:cTn>
                                        <p:tgtEl>
                                          <p:spTgt spid="36"/>
                                        </p:tgtEl>
                                        <p:attrNameLst>
                                          <p:attrName>style.visibility</p:attrName>
                                        </p:attrNameLst>
                                      </p:cBhvr>
                                      <p:to>
                                        <p:strVal val="visible"/>
                                      </p:to>
                                    </p:set>
                                    <p:anim calcmode="lin" valueType="num">
                                      <p:cBhvr additive="base">
                                        <p:cTn id="97" dur="500" fill="hold"/>
                                        <p:tgtEl>
                                          <p:spTgt spid="36"/>
                                        </p:tgtEl>
                                        <p:attrNameLst>
                                          <p:attrName>ppt_x</p:attrName>
                                        </p:attrNameLst>
                                      </p:cBhvr>
                                      <p:tavLst>
                                        <p:tav tm="0">
                                          <p:val>
                                            <p:strVal val="#ppt_x"/>
                                          </p:val>
                                        </p:tav>
                                        <p:tav tm="100000">
                                          <p:val>
                                            <p:strVal val="#ppt_x"/>
                                          </p:val>
                                        </p:tav>
                                      </p:tavLst>
                                    </p:anim>
                                    <p:anim calcmode="lin" valueType="num">
                                      <p:cBhvr additive="base">
                                        <p:cTn id="98" dur="500" fill="hold"/>
                                        <p:tgtEl>
                                          <p:spTgt spid="36"/>
                                        </p:tgtEl>
                                        <p:attrNameLst>
                                          <p:attrName>ppt_y</p:attrName>
                                        </p:attrNameLst>
                                      </p:cBhvr>
                                      <p:tavLst>
                                        <p:tav tm="0">
                                          <p:val>
                                            <p:strVal val="1+#ppt_h/2"/>
                                          </p:val>
                                        </p:tav>
                                        <p:tav tm="100000">
                                          <p:val>
                                            <p:strVal val="#ppt_y"/>
                                          </p:val>
                                        </p:tav>
                                      </p:tavLst>
                                    </p:anim>
                                  </p:childTnLst>
                                </p:cTn>
                              </p:par>
                              <p:par>
                                <p:cTn id="99" presetID="2" presetClass="entr" presetSubtype="4" fill="hold" nodeType="withEffect">
                                  <p:stCondLst>
                                    <p:cond delay="0"/>
                                  </p:stCondLst>
                                  <p:childTnLst>
                                    <p:set>
                                      <p:cBhvr>
                                        <p:cTn id="100" dur="1" fill="hold">
                                          <p:stCondLst>
                                            <p:cond delay="0"/>
                                          </p:stCondLst>
                                        </p:cTn>
                                        <p:tgtEl>
                                          <p:spTgt spid="37"/>
                                        </p:tgtEl>
                                        <p:attrNameLst>
                                          <p:attrName>style.visibility</p:attrName>
                                        </p:attrNameLst>
                                      </p:cBhvr>
                                      <p:to>
                                        <p:strVal val="visible"/>
                                      </p:to>
                                    </p:set>
                                    <p:anim calcmode="lin" valueType="num">
                                      <p:cBhvr additive="base">
                                        <p:cTn id="101" dur="500" fill="hold"/>
                                        <p:tgtEl>
                                          <p:spTgt spid="37"/>
                                        </p:tgtEl>
                                        <p:attrNameLst>
                                          <p:attrName>ppt_x</p:attrName>
                                        </p:attrNameLst>
                                      </p:cBhvr>
                                      <p:tavLst>
                                        <p:tav tm="0">
                                          <p:val>
                                            <p:strVal val="#ppt_x"/>
                                          </p:val>
                                        </p:tav>
                                        <p:tav tm="100000">
                                          <p:val>
                                            <p:strVal val="#ppt_x"/>
                                          </p:val>
                                        </p:tav>
                                      </p:tavLst>
                                    </p:anim>
                                    <p:anim calcmode="lin" valueType="num">
                                      <p:cBhvr additive="base">
                                        <p:cTn id="102" dur="500" fill="hold"/>
                                        <p:tgtEl>
                                          <p:spTgt spid="37"/>
                                        </p:tgtEl>
                                        <p:attrNameLst>
                                          <p:attrName>ppt_y</p:attrName>
                                        </p:attrNameLst>
                                      </p:cBhvr>
                                      <p:tavLst>
                                        <p:tav tm="0">
                                          <p:val>
                                            <p:strVal val="1+#ppt_h/2"/>
                                          </p:val>
                                        </p:tav>
                                        <p:tav tm="100000">
                                          <p:val>
                                            <p:strVal val="#ppt_y"/>
                                          </p:val>
                                        </p:tav>
                                      </p:tavLst>
                                    </p:anim>
                                  </p:childTnLst>
                                </p:cTn>
                              </p:par>
                              <p:par>
                                <p:cTn id="103" presetID="2" presetClass="entr" presetSubtype="4" fill="hold" nodeType="withEffect">
                                  <p:stCondLst>
                                    <p:cond delay="0"/>
                                  </p:stCondLst>
                                  <p:childTnLst>
                                    <p:set>
                                      <p:cBhvr>
                                        <p:cTn id="104" dur="1" fill="hold">
                                          <p:stCondLst>
                                            <p:cond delay="0"/>
                                          </p:stCondLst>
                                        </p:cTn>
                                        <p:tgtEl>
                                          <p:spTgt spid="38"/>
                                        </p:tgtEl>
                                        <p:attrNameLst>
                                          <p:attrName>style.visibility</p:attrName>
                                        </p:attrNameLst>
                                      </p:cBhvr>
                                      <p:to>
                                        <p:strVal val="visible"/>
                                      </p:to>
                                    </p:set>
                                    <p:anim calcmode="lin" valueType="num">
                                      <p:cBhvr additive="base">
                                        <p:cTn id="105" dur="500" fill="hold"/>
                                        <p:tgtEl>
                                          <p:spTgt spid="38"/>
                                        </p:tgtEl>
                                        <p:attrNameLst>
                                          <p:attrName>ppt_x</p:attrName>
                                        </p:attrNameLst>
                                      </p:cBhvr>
                                      <p:tavLst>
                                        <p:tav tm="0">
                                          <p:val>
                                            <p:strVal val="#ppt_x"/>
                                          </p:val>
                                        </p:tav>
                                        <p:tav tm="100000">
                                          <p:val>
                                            <p:strVal val="#ppt_x"/>
                                          </p:val>
                                        </p:tav>
                                      </p:tavLst>
                                    </p:anim>
                                    <p:anim calcmode="lin" valueType="num">
                                      <p:cBhvr additive="base">
                                        <p:cTn id="10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585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9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keine Tatkomplexe zu bilden (der Diebstahl kann nicht von dem räuberischen Diebstahl getrennt werden) </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6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242 Abs. 1, 244 Abs. 1 Nr. 1a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Fremde bewegliche 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 Geld, Handy, Ausweise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Wegnahme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Zueignungsabsicht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244 Abs. 1 Nr. a (+), Springmesser = Waffe</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0082584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74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242 Abs. 1, 244 Abs. 1 Nr. 1a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252, 250 Abs. 2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Vollendeter Diebstahl (+),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Auf frischer Tat betroffen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 raumzeitlicher Zusammenhang mehr zur 				      Wegnahme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252, 250 Abs. 2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253, 255, 250 Abs. 2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Bez. der Vereitelung der Herausgabeansprüche kein 	 	   	   	eigenständiger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Bez. (erhöhten) Fahrpreis keine Bereicherungsabsicht</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537811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2977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aber Vermögensverfügung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 263 Abs. 1 (-)</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253 Abs. 1, 2, 3,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246 Abs. 1 </a:t>
            </a:r>
            <a:r>
              <a:rPr lang="de-DE" sz="2400" dirty="0">
                <a:solidFill>
                  <a:schemeClr val="tx1">
                    <a:lumMod val="65000"/>
                    <a:lumOff val="35000"/>
                  </a:schemeClr>
                </a:solidFill>
                <a:latin typeface="Frutiger Linotype" pitchFamily="34" charset="0"/>
              </a:rPr>
              <a:t>(mit Einstecken des Handys)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geeignete Vortat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253, 255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 eigenständiger Vermögensschaden</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412678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3" end="13"/>
                                            </p:txEl>
                                          </p:spTgt>
                                        </p:tgtEl>
                                        <p:attrNameLst>
                                          <p:attrName>style.visibility</p:attrName>
                                        </p:attrNameLst>
                                      </p:cBhvr>
                                      <p:to>
                                        <p:strVal val="visible"/>
                                      </p:to>
                                    </p:set>
                                    <p:anim calcmode="lin" valueType="num">
                                      <p:cBhvr additive="base">
                                        <p:cTn id="55"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4" end="14"/>
                                            </p:txEl>
                                          </p:spTgt>
                                        </p:tgtEl>
                                        <p:attrNameLst>
                                          <p:attrName>style.visibility</p:attrName>
                                        </p:attrNameLst>
                                      </p:cBhvr>
                                      <p:to>
                                        <p:strVal val="visible"/>
                                      </p:to>
                                    </p:set>
                                    <p:anim calcmode="lin" valueType="num">
                                      <p:cBhvr additive="base">
                                        <p:cTn id="6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240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241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223 Abs. 1, 224 Abs. 1 Nr. 2,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 KPV-Vorsatz</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Der Diebstahl mit Waffen und die Nötigung sind durch zwei selbständige Handlungen verwirklicht und stehen deshalb in Tatmehrheit zueinander, zu behandeln nach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ist wegen tatmehrheitlich begangenen Diebstahls mit Waffen und Nötigung strafbar.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658546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10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keine Tatkomplexe zu bilden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K und W können zusammen geprüft werden</a:t>
            </a:r>
            <a:endParaRPr lang="de-DE" sz="16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von K und W</a:t>
            </a: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249, 250 Abs. 2 Nr.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fremde bewegliche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Wegnahme in Mittäterschaft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Nach beiden Ansichten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anose="020B0604030504040204" pitchFamily="34" charset="0"/>
                <a:cs typeface="Times New Roman" panose="02020603050405020304" pitchFamily="18" charset="0"/>
              </a:rPr>
              <a:t>Qual. Nötigungsmittel</a:t>
            </a: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anose="020B0604030504040204" pitchFamily="34" charset="0"/>
                <a:cs typeface="Times New Roman" panose="02020603050405020304" pitchFamily="18" charset="0"/>
              </a:rPr>
              <a:t>Vorsatz und Zueignungsabsicht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anose="020B0604030504040204" pitchFamily="34" charset="0"/>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 250 Abs. 2 Nr. 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7665869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1" end="11"/>
                                            </p:txEl>
                                          </p:spTgt>
                                        </p:tgtEl>
                                        <p:attrNameLst>
                                          <p:attrName>style.visibility</p:attrName>
                                        </p:attrNameLst>
                                      </p:cBhvr>
                                      <p:to>
                                        <p:strVal val="visible"/>
                                      </p:to>
                                    </p:set>
                                    <p:anim calcmode="lin" valueType="num">
                                      <p:cBhvr additive="base">
                                        <p:cTn id="73"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145016" cy="565539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249, 250 Abs. 2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253, 255, 250 Abs. 2 Nr. 1, 25 Abs. 2 (-) bzw.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316a, 25 Abs. 2</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TO: 	Kraftfahrer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TH: 	Angriff auf Leib/Leben/Entschlussfreiheit verüben 					unter Ausnutzung der besonderen Verhältnisse des 				Straßenverkehrs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bei Einschüchterung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beim Auffahren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Arg. - 	Da hier Zwang zum Anhalten besteht, ist es 							ein Angriff auf die Entschlussfreiheit des 							Fahrers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340188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475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Absicht einen Raub oder eine räuberische Erpressung 		  	zu 	begehen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 316a Abs.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IV.	</a:t>
            </a:r>
            <a:r>
              <a:rPr lang="de-DE" sz="2400" b="1" dirty="0">
                <a:solidFill>
                  <a:srgbClr val="595959"/>
                </a:solidFill>
                <a:latin typeface="Frutiger Linotype"/>
              </a:rPr>
              <a:t>§§ 239a Abs.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a:t>
            </a:r>
            <a:r>
              <a:rPr lang="de-DE" sz="2400" dirty="0">
                <a:solidFill>
                  <a:srgbClr val="595959"/>
                </a:solidFill>
                <a:latin typeface="Frutiger Linotype"/>
                <a:cs typeface="Times New Roman" panose="02020603050405020304" pitchFamily="18" charset="0"/>
              </a:rPr>
              <a:t>(-), keine ausreichende Stabilisierung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V.	</a:t>
            </a:r>
            <a:r>
              <a:rPr lang="de-DE" sz="2400" b="1" dirty="0">
                <a:solidFill>
                  <a:srgbClr val="595959"/>
                </a:solidFill>
                <a:latin typeface="Frutiger Linotype"/>
              </a:rPr>
              <a:t>§§ 239b, 25 Abs. 2 (-),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VI.	</a:t>
            </a:r>
            <a:r>
              <a:rPr lang="de-DE" sz="2400" b="1" dirty="0">
                <a:solidFill>
                  <a:srgbClr val="595959"/>
                </a:solidFill>
                <a:latin typeface="Frutiger Linotype"/>
              </a:rPr>
              <a:t>§§ 239, 25 Abs. 2 (-) bzw.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VII. </a:t>
            </a:r>
            <a:r>
              <a:rPr lang="de-DE" sz="2400" b="1" dirty="0">
                <a:solidFill>
                  <a:srgbClr val="595959"/>
                </a:solidFill>
                <a:latin typeface="Frutiger Linotype"/>
              </a:rPr>
              <a:t>§§ 240/241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2701295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4909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VIII. </a:t>
            </a:r>
            <a:r>
              <a:rPr lang="de-DE" sz="2400" b="1" dirty="0">
                <a:solidFill>
                  <a:srgbClr val="595959"/>
                </a:solidFill>
                <a:latin typeface="Frutiger Linotype"/>
              </a:rPr>
              <a:t>§§ 223, 224 Abs. 1 Nr. 2, 22, 23 Abs.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	   </a:t>
            </a:r>
            <a:r>
              <a:rPr lang="de-DE" sz="2400" dirty="0">
                <a:solidFill>
                  <a:srgbClr val="595959"/>
                </a:solidFill>
                <a:latin typeface="Frutiger Linotype"/>
                <a:cs typeface="Times New Roman" panose="02020603050405020304" pitchFamily="18" charset="0"/>
              </a:rPr>
              <a:t>(-), kein Körperverletzungsvorsatz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IX.   </a:t>
            </a:r>
            <a:r>
              <a:rPr lang="de-DE" sz="2400" b="1" dirty="0">
                <a:solidFill>
                  <a:srgbClr val="595959"/>
                </a:solidFill>
                <a:latin typeface="Frutiger Linotype"/>
              </a:rPr>
              <a:t>§§ 303, 25 Abs. 2 (-), keine Beschädigung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X.    </a:t>
            </a:r>
            <a:r>
              <a:rPr lang="de-DE" sz="2400" b="1" dirty="0">
                <a:solidFill>
                  <a:srgbClr val="595959"/>
                </a:solidFill>
                <a:latin typeface="Frutiger Linotype"/>
              </a:rPr>
              <a:t>§§ 303, 22, 23 Abs. 1, 25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cs typeface="Times New Roman" panose="02020603050405020304" pitchFamily="18" charset="0"/>
              </a:rPr>
              <a:t>XI.   </a:t>
            </a:r>
            <a:r>
              <a:rPr lang="de-DE" sz="2400" b="1" dirty="0">
                <a:solidFill>
                  <a:srgbClr val="595959"/>
                </a:solidFill>
                <a:latin typeface="Frutiger Linotype"/>
              </a:rPr>
              <a:t>§§ 315b Abs. 1 Nr. 3, Abs. 3 Nr. 1, 25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rPr>
              <a:t>	   </a:t>
            </a:r>
            <a:r>
              <a:rPr lang="de-DE" sz="2400" dirty="0">
                <a:solidFill>
                  <a:srgbClr val="595959"/>
                </a:solidFill>
                <a:latin typeface="Frutiger Linotype"/>
              </a:rPr>
              <a:t>(-), Sachverhaltsangaben dafür zu unergiebig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rPr>
              <a:t>	   </a:t>
            </a:r>
            <a:r>
              <a:rPr lang="de-DE" sz="2400" dirty="0">
                <a:solidFill>
                  <a:srgbClr val="595959"/>
                </a:solidFill>
                <a:latin typeface="Frutiger Linotype"/>
              </a:rPr>
              <a:t>(A.A.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595959"/>
                </a:solidFill>
                <a:latin typeface="Frutiger Linotype"/>
              </a:rPr>
              <a:t>XII. § 142 Abs. 1 (-), da kein Unfall</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7496056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5445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versuchte Sachbeschädigung, der besonders schwere Raub und der räuberische Angriff auf Kraftfahrer sind durch die gleiche Handlung verwirklicht und stehen aus Klarstellungsgründen in Tateinheit zu einander, zu behandeln nach §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 und </a:t>
            </a:r>
            <a:r>
              <a:rPr lang="de-DE" sz="2400" b="1">
                <a:solidFill>
                  <a:schemeClr val="tx1">
                    <a:lumMod val="65000"/>
                    <a:lumOff val="35000"/>
                  </a:schemeClr>
                </a:solidFill>
                <a:latin typeface="Frutiger Linotype" pitchFamily="34" charset="0"/>
              </a:rPr>
              <a:t>W sind wegen </a:t>
            </a:r>
            <a:r>
              <a:rPr lang="de-DE" sz="2400" b="1" dirty="0">
                <a:solidFill>
                  <a:schemeClr val="tx1">
                    <a:lumMod val="65000"/>
                    <a:lumOff val="35000"/>
                  </a:schemeClr>
                </a:solidFill>
                <a:latin typeface="Frutiger Linotype" pitchFamily="34" charset="0"/>
              </a:rPr>
              <a:t>tateinheitlich begangener versuchter</a:t>
            </a:r>
            <a:r>
              <a:rPr lang="de-DE" sz="2400" dirty="0">
                <a:solidFill>
                  <a:schemeClr val="tx1">
                    <a:lumMod val="65000"/>
                    <a:lumOff val="35000"/>
                  </a:schemeClr>
                </a:solidFill>
                <a:latin typeface="Frutiger Linotype" pitchFamily="34" charset="0"/>
              </a:rPr>
              <a:t> </a:t>
            </a:r>
            <a:r>
              <a:rPr lang="de-DE" sz="2400" b="1" dirty="0">
                <a:solidFill>
                  <a:schemeClr val="tx1">
                    <a:lumMod val="65000"/>
                    <a:lumOff val="35000"/>
                  </a:schemeClr>
                </a:solidFill>
                <a:latin typeface="Frutiger Linotype" pitchFamily="34" charset="0"/>
              </a:rPr>
              <a:t>Sachbeschädigung, besonders schweren Raubes und räuberischen Angriffs auf Kraftfahrer strafbar.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919532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9375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11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zwei Tatkomplexe zu bilden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Das Verhalten bei der ersten Kontrolle</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21 StVG (+) (Kein Prüfungsstoff)</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113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nicht mit Gewalt oder Drohung Widerstand geleistet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258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bereits keine Straftat eines anderen</a:t>
            </a:r>
            <a:r>
              <a:rPr lang="de-DE" sz="2400" b="1" dirty="0">
                <a:solidFill>
                  <a:schemeClr val="tx1">
                    <a:lumMod val="65000"/>
                    <a:lumOff val="35000"/>
                  </a:schemeClr>
                </a:solidFill>
                <a:latin typeface="Frutiger Linotype" pitchFamily="34" charset="0"/>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844540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63089"/>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Prüfungsaufbau der falschen Verdächtigung (§ 164):</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a)		(TO:)	Anderer Mensch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b) 	(TS:) 	Bei einer Behörde, … oder öffentlich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c) 		(TH:) 	Einer Straftat oder Dienstpflichtverletzung </a:t>
            </a:r>
            <a:r>
              <a:rPr lang="de-DE" sz="2200" dirty="0">
                <a:solidFill>
                  <a:schemeClr val="tx1">
                    <a:lumMod val="65000"/>
                    <a:lumOff val="35000"/>
                  </a:schemeClr>
                </a:solidFill>
                <a:latin typeface="Frutiger Linotype" pitchFamily="34" charset="0"/>
              </a:rPr>
              <a:t>					   	   	</a:t>
            </a:r>
            <a:r>
              <a:rPr lang="de-DE" sz="2200" b="1" dirty="0">
                <a:solidFill>
                  <a:schemeClr val="tx1">
                    <a:lumMod val="65000"/>
                    <a:lumOff val="35000"/>
                  </a:schemeClr>
                </a:solidFill>
                <a:latin typeface="Frutiger Linotype" pitchFamily="34" charset="0"/>
              </a:rPr>
              <a:t>falsch verdächtigen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b)		Positive Kenntnis von der Falschheit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c)		Absicht, ein Verfahren herbeizuführen oder 						fortdauern zu lassen (2.Grad genügt, </a:t>
            </a:r>
            <a:r>
              <a:rPr lang="de-DE" sz="2200" b="1" dirty="0" err="1">
                <a:solidFill>
                  <a:schemeClr val="tx1">
                    <a:lumMod val="65000"/>
                    <a:lumOff val="35000"/>
                  </a:schemeClr>
                </a:solidFill>
                <a:latin typeface="Frutiger Linotype" pitchFamily="34" charset="0"/>
              </a:rPr>
              <a:t>h.M</a:t>
            </a:r>
            <a:r>
              <a:rPr lang="de-DE" sz="2200" b="1"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II.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III.	 Schuld</a:t>
            </a:r>
          </a:p>
        </p:txBody>
      </p:sp>
      <p:sp>
        <p:nvSpPr>
          <p:cNvPr id="3" name="Textfeld 2"/>
          <p:cNvSpPr txBox="1"/>
          <p:nvPr/>
        </p:nvSpPr>
        <p:spPr>
          <a:xfrm>
            <a:off x="251520" y="304200"/>
            <a:ext cx="2520280"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14958141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164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…Einer Straftat falsch verdächtigt?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 da absolutes Antragsdelikt (§ 248b) und Antrag nicht 		   zu erwarten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164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145d Abs. 1 Nr. 1 (-) (s.o.)</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153 (-) vgl. § 161a Abs. 1 S. 3 StPO (oder § 163 Abs. 3 											     S. 3 StPO)</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187 (-), jedenfalls rechtfertigende Einwilligung</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263 Abs. 1 (-), bei staatlichem Sanktionsanspruch</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387518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2" end="12"/>
                                            </p:txEl>
                                          </p:spTgt>
                                        </p:tgtEl>
                                        <p:attrNameLst>
                                          <p:attrName>style.visibility</p:attrName>
                                        </p:attrNameLst>
                                      </p:cBhvr>
                                      <p:to>
                                        <p:strVal val="visible"/>
                                      </p:to>
                                    </p:set>
                                    <p:anim calcmode="lin" valueType="num">
                                      <p:cBhvr additive="base">
                                        <p:cTn id="49"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296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Fahrt mit der Kutsche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315c Abs. 1 Nr. 1a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konkrete Gefährdung</a:t>
            </a:r>
            <a:r>
              <a:rPr lang="de-DE" sz="2400" b="1" dirty="0">
                <a:solidFill>
                  <a:schemeClr val="tx1">
                    <a:lumMod val="65000"/>
                    <a:lumOff val="35000"/>
                  </a:schemeClr>
                </a:solidFill>
                <a:latin typeface="Frutiger Linotype" pitchFamily="34" charset="0"/>
              </a:rPr>
              <a:t>  </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316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jedenfalls kein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316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Fahrzeug im Straßenverkehr geführt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Obwohl fahruntüchtig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absolut fahruntüchtig, bei Pferdekutschern liegt der 			 Grenzwert wie bei Autofahrern bei 1,1 Promille</a:t>
            </a:r>
            <a:r>
              <a:rPr lang="de-DE" sz="2400" b="1"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Fahrlässigkeit (+)</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467468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9127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  § 240 (bez. Unterlassen der weiteren Verfolgung)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VIII. § 223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Nötigung und die Körperverletzung sind durch die gleiche Handlung verwirklicht und stehen aus Klarstellungsgründen in Tateinheit zu einander, zu behandeln nach § 52 StGB. Die versuchte Erpressung und die Unterschlagung beruhen jeweils auf einem neu gefassten Tatentschluss und stehen deshalb dazu in Tatmehrheit, zu behandeln nach § 53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3586366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316 Abs.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A ist wegen tatmehrheitlich begangenen Fahrens ohne Fahrerlaubnis und fahrlässiger Trunkenheit im Verkehr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507370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842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12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zwei Tatkomplexe zu bilden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Das Verhalten in den Kellerräumen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306a Abs. 1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Gebäude, das der Wohnung von Menschen dient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In Brand gesetzt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keine wesentlichen Bestandteile vom Feuer erfasst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Durch die Brandlegung teilweise zerstört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Wohnraum nicht beeinträchtigt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 306a Abs. 1 Nr. 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1961943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306a Abs. 2, 306 Abs. 1 Nr.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TO </a:t>
            </a:r>
            <a:r>
              <a:rPr lang="de-DE" sz="2400" dirty="0" err="1">
                <a:solidFill>
                  <a:schemeClr val="tx1">
                    <a:lumMod val="65000"/>
                    <a:lumOff val="35000"/>
                  </a:schemeClr>
                </a:solidFill>
                <a:latin typeface="Frutiger Linotype"/>
                <a:cs typeface="Times New Roman" panose="02020603050405020304" pitchFamily="18" charset="0"/>
              </a:rPr>
              <a:t>iSv</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306 Abs. 1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In Brand gesetzt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keine wesentlichen Bestandteile vom Feuer erfasst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Durch die Brandlegung teilweise zerstört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Kellerraum unbrauchbar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Dadurch konkrete Gefahr einer Gesundheitsschädigung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sogar Rauchvergiftung eingetreten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306a Abs. 2, 306 Abs. 1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3783181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5277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306b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Keine schwere Gesundheitsschädigung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Keine große Zahl (wenn einstellig)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IV. </a:t>
            </a:r>
            <a:r>
              <a:rPr lang="de-DE" sz="2400" b="1" dirty="0">
                <a:solidFill>
                  <a:schemeClr val="tx1">
                    <a:lumMod val="65000"/>
                    <a:lumOff val="35000"/>
                  </a:schemeClr>
                </a:solidFill>
                <a:latin typeface="Frutiger Linotype" pitchFamily="34" charset="0"/>
              </a:rPr>
              <a:t>§ 306 Abs. 1 Nr.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303 / 305 am Gebäude (+,-)</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303 Abs. 1 am Inventar (+)</a:t>
            </a: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cs typeface="Times New Roman" panose="02020603050405020304" pitchFamily="18" charset="0"/>
            </a:endParaRPr>
          </a:p>
          <a:p>
            <a:pPr marL="514350" indent="-514350">
              <a:spcAft>
                <a:spcPts val="500"/>
              </a:spcAft>
              <a:buAutoNum type="romanUcPeriod" startAt="5"/>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223 Abs. 1, 224 Abs. 1 Nr. 1, 5</a:t>
            </a:r>
            <a:endParaRPr lang="de-DE" sz="24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err="1">
                <a:solidFill>
                  <a:schemeClr val="tx1">
                    <a:lumMod val="65000"/>
                    <a:lumOff val="35000"/>
                  </a:schemeClr>
                </a:solidFill>
                <a:latin typeface="Frutiger Linotype"/>
                <a:cs typeface="Times New Roman" panose="02020603050405020304" pitchFamily="18" charset="0"/>
              </a:rPr>
              <a:t>GTb</a:t>
            </a:r>
            <a:r>
              <a:rPr lang="de-DE" sz="2400" dirty="0">
                <a:solidFill>
                  <a:schemeClr val="tx1">
                    <a:lumMod val="65000"/>
                    <a:lumOff val="35000"/>
                  </a:schemeClr>
                </a:solidFill>
                <a:latin typeface="Frutiger Linotype"/>
                <a:cs typeface="Times New Roman" panose="02020603050405020304" pitchFamily="18"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err="1">
                <a:solidFill>
                  <a:schemeClr val="tx1">
                    <a:lumMod val="65000"/>
                    <a:lumOff val="35000"/>
                  </a:schemeClr>
                </a:solidFill>
                <a:latin typeface="Frutiger Linotype"/>
                <a:cs typeface="Times New Roman" panose="02020603050405020304" pitchFamily="18" charset="0"/>
              </a:rPr>
              <a:t>QTb</a:t>
            </a:r>
            <a:r>
              <a:rPr lang="de-DE" sz="2400" dirty="0">
                <a:solidFill>
                  <a:schemeClr val="tx1">
                    <a:lumMod val="65000"/>
                    <a:lumOff val="35000"/>
                  </a:schemeClr>
                </a:solidFill>
                <a:latin typeface="Frutiger Linotype"/>
                <a:cs typeface="Times New Roman" panose="02020603050405020304" pitchFamily="18" charset="0"/>
              </a:rPr>
              <a:t> (-), SV zu unergiebig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223 Abs. 1 (+)</a:t>
            </a:r>
            <a:r>
              <a:rPr lang="de-DE" sz="2400" dirty="0">
                <a:solidFill>
                  <a:schemeClr val="tx1">
                    <a:lumMod val="65000"/>
                    <a:lumOff val="35000"/>
                  </a:schemeClr>
                </a:solidFill>
                <a:latin typeface="Frutiger Linotype"/>
                <a:cs typeface="Times New Roman" panose="02020603050405020304" pitchFamily="18" charset="0"/>
              </a:rPr>
              <a:t>	</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155805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1" end="11"/>
                                            </p:txEl>
                                          </p:spTgt>
                                        </p:tgtEl>
                                        <p:attrNameLst>
                                          <p:attrName>style.visibility</p:attrName>
                                        </p:attrNameLst>
                                      </p:cBhvr>
                                      <p:to>
                                        <p:strVal val="visible"/>
                                      </p:to>
                                    </p:set>
                                    <p:anim calcmode="lin" valueType="num">
                                      <p:cBhvr additive="base">
                                        <p:cTn id="49"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4" end="14"/>
                                            </p:txEl>
                                          </p:spTgt>
                                        </p:tgtEl>
                                        <p:attrNameLst>
                                          <p:attrName>style.visibility</p:attrName>
                                        </p:attrNameLst>
                                      </p:cBhvr>
                                      <p:to>
                                        <p:strVal val="visible"/>
                                      </p:to>
                                    </p:set>
                                    <p:anim calcmode="lin" valueType="num">
                                      <p:cBhvr additive="base">
                                        <p:cTn id="61"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achtfache Körperverletzung, die schwere Brandstiftung, die Brandstiftung und die Sachbeschädigung am Inventar sind durch die gleiche Handlung verwirklicht und stehen aus Klarstellungsgründen in Tateinheit zu einander, zu behandeln nach §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Das Feuerlegen in der Reinigung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306a Abs. 1 Nr. 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TO</a:t>
            </a:r>
            <a:endParaRPr lang="de-DE" sz="2400" dirty="0">
              <a:solidFill>
                <a:schemeClr val="tx1">
                  <a:lumMod val="65000"/>
                  <a:lumOff val="35000"/>
                </a:schemeClr>
              </a:solidFill>
              <a:latin typeface="Times New Roman" panose="02020603050405020304" pitchFamily="18"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Örtlich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Zeitlich?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baulich vom Studio getrennt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379249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5787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306a Abs. 1 Nr. 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2"/>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306b Abs. 2 Nr.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 § 306a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startAt="3"/>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306 Abs. 1 Nr. 1,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TO </a:t>
            </a:r>
            <a:r>
              <a:rPr lang="de-DE" sz="2400" dirty="0" err="1">
                <a:solidFill>
                  <a:schemeClr val="tx1">
                    <a:lumMod val="65000"/>
                    <a:lumOff val="35000"/>
                  </a:schemeClr>
                </a:solidFill>
                <a:latin typeface="Frutiger Linotype"/>
                <a:cs typeface="Times New Roman" panose="02020603050405020304" pitchFamily="18" charset="0"/>
              </a:rPr>
              <a:t>iSv</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306 Abs. 1 Nr. 1,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In Brand gesetzt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Durch die Brandlegung teilweise zerstört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nur Fensterscheiben beschädigt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306 Abs. 1 Nr. 1, 2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306 Abs. 1 Nr. 1, 2, 22, 23 Abs. 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0799573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3" end="13"/>
                                            </p:txEl>
                                          </p:spTgt>
                                        </p:tgtEl>
                                        <p:attrNameLst>
                                          <p:attrName>style.visibility</p:attrName>
                                        </p:attrNameLst>
                                      </p:cBhvr>
                                      <p:to>
                                        <p:strVal val="visible"/>
                                      </p:to>
                                    </p:set>
                                    <p:anim calcmode="lin" valueType="num">
                                      <p:cBhvr additive="base">
                                        <p:cTn id="61"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30630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308 Abs. 1, 6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263 Abs. 1, 2, 22, 23 Abs. 1, 27</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keine (auch nur versuchte) Haupttat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 § 265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unklar, ob Fensterscheiben mitversichert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VIII.§§ 265 Abs. 1, 2, 22, 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IX.  § 303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159061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0218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 und Gesamtergebnis: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versuchte Brandstiftung, die Sachbeschädigung und der versuchte Versicherungsmissbrauch sind durch die gleiche Handlung verwirklicht und stehen aus Klarstellungsgründen in Tateinheit zu einander, zu behandeln nach § 52. Zu den anderen verwirklichten Delikten besteht Tatmehrheit, zu behandeln nach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hat sich wegen tateinheitlich begangener achtfache Körperverletzung, schwerer Brandstiftung, Brandstiftung und Sachbeschädigung am Inventar, sowie wegen dazu tatmehrheitlich verwirklichter tateinheitlicher versuchter Brandstiftung, Sachbeschädigung und versuchten Versicherungsmissbrauchs strafbar gemacht.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066647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13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keine Tatkomplexe zu bilden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der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212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das Verhalten der A war nicht kausal für den Tod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212 Abs. 1,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Vorsatz auf Tötung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Unmittelbares Ansetzen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sie würgte bereits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Rücktritt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24 Abs. 1</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289110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 calcmode="lin" valueType="num">
                                      <p:cBhvr additive="base">
                                        <p:cTn id="6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Prüfungsaufbau von § 24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1.	Alleintäter </a:t>
            </a:r>
            <a:r>
              <a:rPr lang="de-DE" sz="2400" dirty="0">
                <a:solidFill>
                  <a:schemeClr val="tx1">
                    <a:lumMod val="65000"/>
                    <a:lumOff val="35000"/>
                  </a:schemeClr>
                </a:solidFill>
                <a:latin typeface="Frutiger Linotype" pitchFamily="34" charset="0"/>
              </a:rPr>
              <a:t>(bzw. wie ein Alleintäter zu behandeln)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2.	Vollendung noch möglich </a:t>
            </a:r>
            <a:r>
              <a:rPr lang="de-DE" sz="2400" dirty="0">
                <a:solidFill>
                  <a:schemeClr val="tx1">
                    <a:lumMod val="65000"/>
                    <a:lumOff val="35000"/>
                  </a:schemeClr>
                </a:solidFill>
                <a:latin typeface="Frutiger Linotype" pitchFamily="34" charset="0"/>
              </a:rPr>
              <a:t>(Kein Fehlschlag)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3.	Rücktritt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 	Durch „aufgeben“, falls unbeendeter Versuch, 		    		§ 24 Abs. 1 S. 1, 1. 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b) 	Durch „verhindern“, falls beendeter Versuch,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 24 Abs. 1 S. 1, 2. 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c) 	Durch „ernsthaftes bemühen“, falls vermeintlich 				vollendbarer Versuch, § 24 Abs. 1 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4.	Freiwilligkeit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8287539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2450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hat sich wegen tatmehrheitlich begangener versuchter Erpressung, Unterschlagung und tateinheitlich verwirklichter Nötigung und Körperverletzung strafbar gemacht.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Strafbarkeit des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212,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kein Tötungsvorsatz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223 Abs. 1, 224 Abs. 1 Nr. 2,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Tb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Rechtfertigung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32 (-), da jedenfalls obj. kein 				gegenwärtiger Angriff</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2054111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Kein Fehlschlag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Aufgeben“ genügt, da aus ihrer Sicht unbeendet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Freiwilligkeit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	=&gt; </a:t>
            </a:r>
            <a:r>
              <a:rPr lang="de-DE" sz="2400" dirty="0">
                <a:solidFill>
                  <a:schemeClr val="tx1">
                    <a:lumMod val="65000"/>
                    <a:lumOff val="35000"/>
                  </a:schemeClr>
                </a:solidFill>
                <a:latin typeface="Frutiger Linotype" pitchFamily="34" charset="0"/>
              </a:rPr>
              <a:t>Rücktritt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212 Abs. 1, 22, 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212 Abs. 1, 13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da unklar, ob bei sofortiger Hilfe IF überlebt hätte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IV. </a:t>
            </a:r>
            <a:r>
              <a:rPr lang="de-DE" sz="2400" b="1" dirty="0">
                <a:solidFill>
                  <a:schemeClr val="tx1">
                    <a:lumMod val="65000"/>
                    <a:lumOff val="35000"/>
                  </a:schemeClr>
                </a:solidFill>
                <a:latin typeface="Frutiger Linotype" pitchFamily="34" charset="0"/>
              </a:rPr>
              <a:t>§§</a:t>
            </a:r>
            <a:r>
              <a:rPr lang="de-DE" sz="2400" b="1" dirty="0">
                <a:solidFill>
                  <a:schemeClr val="tx1">
                    <a:lumMod val="65000"/>
                    <a:lumOff val="35000"/>
                  </a:schemeClr>
                </a:solidFill>
                <a:latin typeface="Frutiger Linotype"/>
                <a:cs typeface="Times New Roman" panose="02020603050405020304" pitchFamily="18" charset="0"/>
              </a:rPr>
              <a:t> 212 Abs. 1, 22, 23 Abs. 1, 13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auf Tötung durch Unterlassen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insbesondere auch auf die Garantenstellung aus der 			 Lebensgemeinschaft</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1646631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349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Unmittelbares Ansetzen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Beim Unterlassen umstritten…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Hier nach </a:t>
            </a:r>
            <a:r>
              <a:rPr lang="de-DE" sz="2400" dirty="0" err="1">
                <a:solidFill>
                  <a:schemeClr val="tx1">
                    <a:lumMod val="65000"/>
                    <a:lumOff val="35000"/>
                  </a:schemeClr>
                </a:solidFill>
                <a:latin typeface="Frutiger Linotype"/>
                <a:cs typeface="Times New Roman" panose="02020603050405020304" pitchFamily="18" charset="0"/>
              </a:rPr>
              <a:t>h.M</a:t>
            </a:r>
            <a:r>
              <a:rPr lang="de-DE" sz="2400" dirty="0">
                <a:solidFill>
                  <a:schemeClr val="tx1">
                    <a:lumMod val="65000"/>
                    <a:lumOff val="35000"/>
                  </a:schemeClr>
                </a:solidFill>
                <a:latin typeface="Frutiger Linotype"/>
                <a:cs typeface="Times New Roman" panose="02020603050405020304" pitchFamily="18" charset="0"/>
              </a:rPr>
              <a:t>. (+), da bei Verzögerung bereits 					Rechtsgut konkret gefährdet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Rücktritt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a:cs typeface="Times New Roman" panose="02020603050405020304" pitchFamily="18" charset="0"/>
              </a:rPr>
              <a:t> 24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Kein Fehlschlag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(BGH) Aktives Verhalten erforderlich - hier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	=&gt; </a:t>
            </a:r>
            <a:r>
              <a:rPr lang="de-DE" sz="2400" dirty="0">
                <a:solidFill>
                  <a:schemeClr val="tx1">
                    <a:lumMod val="65000"/>
                    <a:lumOff val="35000"/>
                  </a:schemeClr>
                </a:solidFill>
                <a:latin typeface="Frutiger Linotype" pitchFamily="34" charset="0"/>
              </a:rPr>
              <a:t>Rücktritt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rgbClr val="595959"/>
              </a:solidFill>
              <a:latin typeface="Frutiger Linotype"/>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a:t>
            </a:r>
            <a:r>
              <a:rPr lang="de-DE" sz="2400" dirty="0">
                <a:solidFill>
                  <a:schemeClr val="tx1">
                    <a:lumMod val="65000"/>
                    <a:lumOff val="35000"/>
                  </a:schemeClr>
                </a:solidFill>
                <a:latin typeface="Frutiger Linotype" pitchFamily="34" charset="0"/>
              </a:rPr>
              <a:t> §§ 212 Abs. 1, 22, 23 Abs. 1, 13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223 Abs. 1, 224 Abs. 1 Nr. 2,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221 Abs. 1, 3, 22, 23 Abs. 1? - Jedenfalls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3167628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VII. </a:t>
            </a:r>
            <a:r>
              <a:rPr lang="de-DE" sz="2400" b="1" dirty="0">
                <a:solidFill>
                  <a:schemeClr val="tx1">
                    <a:lumMod val="65000"/>
                    <a:lumOff val="35000"/>
                  </a:schemeClr>
                </a:solidFill>
                <a:latin typeface="Frutiger Linotype" pitchFamily="34" charset="0"/>
              </a:rPr>
              <a:t>§ 323 c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	  </a:t>
            </a:r>
            <a:r>
              <a:rPr lang="de-DE" sz="2400" dirty="0">
                <a:solidFill>
                  <a:schemeClr val="tx1">
                    <a:lumMod val="65000"/>
                    <a:lumOff val="35000"/>
                  </a:schemeClr>
                </a:solidFill>
                <a:latin typeface="Frutiger Linotype" pitchFamily="34" charset="0"/>
                <a:cs typeface="Times New Roman" panose="02020603050405020304" pitchFamily="18" charset="0"/>
              </a:rPr>
              <a:t>(-), da unklar, ob Hilfe noch möglich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Die vollendete gefährliche Körperverletzung wurde begangen während A es unterließ, Hilfe zu leisten. Daher steht dieses Delikt mit dem versuchten Totschlag durch Unterlassen in Tateinheit zu behandeln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pitchFamily="34" charset="0"/>
                <a:cs typeface="Times New Roman" panose="02020603050405020304" pitchFamily="18" charset="0"/>
              </a:rPr>
              <a:t>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A ist wegen tateinheitlich begangener gefährlicher Körperverletzung und versuchten Totschlags durch Unterlassen strafbar.</a:t>
            </a:r>
            <a:endParaRPr lang="de-DE" sz="24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Times New Roman" panose="02020603050405020304" pitchFamily="18" charset="0"/>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1246573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220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Prüfungsaufbau von § 24 Abs.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1.	Beteiligung mehrerer</a:t>
            </a: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2.	Vollendung noch möglich </a:t>
            </a:r>
            <a:r>
              <a:rPr lang="de-DE" sz="2400" dirty="0">
                <a:solidFill>
                  <a:schemeClr val="tx1">
                    <a:lumMod val="65000"/>
                    <a:lumOff val="35000"/>
                  </a:schemeClr>
                </a:solidFill>
                <a:latin typeface="Frutiger Linotype" pitchFamily="34" charset="0"/>
              </a:rPr>
              <a:t>(Kein Fehlschlag)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3.	Rücktritt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 Durch „verhindern“, (</a:t>
            </a:r>
            <a:r>
              <a:rPr lang="de-DE" sz="2400" b="1" dirty="0" err="1">
                <a:solidFill>
                  <a:schemeClr val="tx1">
                    <a:lumMod val="65000"/>
                    <a:lumOff val="35000"/>
                  </a:schemeClr>
                </a:solidFill>
                <a:latin typeface="Frutiger Linotype" pitchFamily="34" charset="0"/>
              </a:rPr>
              <a:t>h.M</a:t>
            </a:r>
            <a:r>
              <a:rPr lang="de-DE" sz="2400" b="1" dirty="0">
                <a:solidFill>
                  <a:schemeClr val="tx1">
                    <a:lumMod val="65000"/>
                    <a:lumOff val="35000"/>
                  </a:schemeClr>
                </a:solidFill>
                <a:latin typeface="Frutiger Linotype" pitchFamily="34" charset="0"/>
              </a:rPr>
              <a:t>. auch durch „aufgeben“, 				wenn unbeendeter Versuch und Beteiligter die 				Situation wie ein Alleintäter beherrscht)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b) Durch „ernsthaftes bemühen“, falls vermeintlich 				vollendbarer Versuch oder beteiligungsunabhängige 			Tatvollendung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4.	Freiwilligkeit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8813759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4168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14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sind keine Tatkomplexe zu bilden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Strafbarkeit des A</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211, 22, 23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auf die Tötung eines anderen Menschen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auf heimtückische Tötung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auf grausame Tötung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bei derartiger Bauart der Bombe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Vorsatz auf gemeingefährliche Mittel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bei derartiger Bauart und Verwendung (</a:t>
            </a:r>
            <a:r>
              <a:rPr lang="de-DE" sz="2400" dirty="0" err="1">
                <a:solidFill>
                  <a:schemeClr val="tx1">
                    <a:lumMod val="65000"/>
                    <a:lumOff val="35000"/>
                  </a:schemeClr>
                </a:solidFill>
                <a:latin typeface="Frutiger Linotype"/>
                <a:cs typeface="Times New Roman" panose="02020603050405020304" pitchFamily="18" charset="0"/>
              </a:rPr>
              <a:t>a.A</a:t>
            </a:r>
            <a:r>
              <a:rPr lang="de-DE" sz="2400" dirty="0">
                <a:solidFill>
                  <a:schemeClr val="tx1">
                    <a:lumMod val="65000"/>
                    <a:lumOff val="35000"/>
                  </a:schemeClr>
                </a:solidFill>
                <a:latin typeface="Frutiger Linotype"/>
                <a:cs typeface="Times New Roman" panose="02020603050405020304" pitchFamily="18" charset="0"/>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Niedrige Beweggründe (-), SV dafür zu unergiebig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219526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217024" cy="482696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pitchFamily="34" charset="0"/>
              </a:rPr>
              <a:t>Unmittelbares Ansetzen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211, 22, 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223 Abs. 1, 226 Abs. 1 Nr. 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KM /GS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(Abgrenzung </a:t>
            </a:r>
            <a:r>
              <a:rPr lang="de-DE" sz="2400" dirty="0" err="1">
                <a:solidFill>
                  <a:schemeClr val="tx1">
                    <a:lumMod val="65000"/>
                    <a:lumOff val="35000"/>
                  </a:schemeClr>
                </a:solidFill>
                <a:latin typeface="Frutiger Linotype"/>
                <a:cs typeface="Times New Roman" panose="02020603050405020304" pitchFamily="18" charset="0"/>
              </a:rPr>
              <a:t>error</a:t>
            </a:r>
            <a:r>
              <a:rPr lang="de-DE" sz="2400" dirty="0">
                <a:solidFill>
                  <a:schemeClr val="tx1">
                    <a:lumMod val="65000"/>
                    <a:lumOff val="35000"/>
                  </a:schemeClr>
                </a:solidFill>
                <a:latin typeface="Frutiger Linotype"/>
                <a:cs typeface="Times New Roman" panose="02020603050405020304" pitchFamily="18" charset="0"/>
              </a:rPr>
              <a:t> in </a:t>
            </a:r>
            <a:r>
              <a:rPr lang="de-DE" sz="2400" dirty="0" err="1">
                <a:solidFill>
                  <a:schemeClr val="tx1">
                    <a:lumMod val="65000"/>
                    <a:lumOff val="35000"/>
                  </a:schemeClr>
                </a:solidFill>
                <a:latin typeface="Frutiger Linotype"/>
                <a:cs typeface="Times New Roman" panose="02020603050405020304" pitchFamily="18" charset="0"/>
              </a:rPr>
              <a:t>persona</a:t>
            </a:r>
            <a:r>
              <a:rPr lang="de-DE" sz="2400" dirty="0">
                <a:solidFill>
                  <a:schemeClr val="tx1">
                    <a:lumMod val="65000"/>
                    <a:lumOff val="35000"/>
                  </a:schemeClr>
                </a:solidFill>
                <a:latin typeface="Frutiger Linotype"/>
                <a:cs typeface="Times New Roman" panose="02020603050405020304" pitchFamily="18" charset="0"/>
              </a:rPr>
              <a:t> aberratio ictus)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da Vorsatz konkretisiert auf die erste Person, die das Paket 		anhebt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226 Abs. 1 Nr. 3 (+), da dauerhaft entstellt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223 Abs. 1, 226 Abs. 1 Nr. 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1741180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6F35C-9AF5-8893-A931-961C2D2ED237}"/>
            </a:ext>
          </a:extLst>
        </p:cNvPr>
        <p:cNvGrpSpPr/>
        <p:nvPr/>
      </p:nvGrpSpPr>
      <p:grpSpPr>
        <a:xfrm>
          <a:off x="0" y="0"/>
          <a:ext cx="0" cy="0"/>
          <a:chOff x="0" y="0"/>
          <a:chExt cx="0" cy="0"/>
        </a:xfrm>
      </p:grpSpPr>
      <p:sp>
        <p:nvSpPr>
          <p:cNvPr id="4" name="Rechteck 3">
            <a:extLst>
              <a:ext uri="{FF2B5EF4-FFF2-40B4-BE49-F238E27FC236}">
                <a16:creationId xmlns:a16="http://schemas.microsoft.com/office/drawing/2014/main" id="{5FB60579-049C-74DD-9CBD-B92A97E4BC8A}"/>
              </a:ext>
            </a:extLst>
          </p:cNvPr>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a:extLst>
              <a:ext uri="{FF2B5EF4-FFF2-40B4-BE49-F238E27FC236}">
                <a16:creationId xmlns:a16="http://schemas.microsoft.com/office/drawing/2014/main" id="{FFF191C4-5D4E-FC47-DC60-38388FAB2DE7}"/>
              </a:ext>
            </a:extLst>
          </p:cNvPr>
          <p:cNvSpPr txBox="1"/>
          <p:nvPr/>
        </p:nvSpPr>
        <p:spPr>
          <a:xfrm>
            <a:off x="107504" y="1340768"/>
            <a:ext cx="9217024" cy="593495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223 Abs. 1, 224 Abs. 1 Nr. 2, 3, 5</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GTB (+)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Nr. 2 (+), Waffe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Nr. 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	</a:t>
            </a:r>
            <a:r>
              <a:rPr lang="de-DE" sz="2400" dirty="0">
                <a:solidFill>
                  <a:schemeClr val="tx1">
                    <a:lumMod val="65000"/>
                    <a:lumOff val="35000"/>
                  </a:schemeClr>
                </a:solidFill>
                <a:latin typeface="Frutiger Linotype"/>
                <a:cs typeface="Times New Roman" panose="02020603050405020304" pitchFamily="18" charset="0"/>
              </a:rPr>
              <a:t>Nr.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223 Abs. 1, 224 Abs. 1 Nr. 2, 3, 5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Die vollendete schwere und die gefährliche Körperverletzung, </a:t>
            </a:r>
            <a:r>
              <a:rPr lang="de-DE" sz="2400" dirty="0" err="1">
                <a:solidFill>
                  <a:schemeClr val="tx1">
                    <a:lumMod val="65000"/>
                    <a:lumOff val="35000"/>
                  </a:schemeClr>
                </a:solidFill>
                <a:latin typeface="Frutiger Linotype" pitchFamily="34" charset="0"/>
                <a:cs typeface="Times New Roman" panose="02020603050405020304" pitchFamily="18" charset="0"/>
              </a:rPr>
              <a:t>soewie</a:t>
            </a:r>
            <a:r>
              <a:rPr lang="de-DE" sz="2400" dirty="0">
                <a:solidFill>
                  <a:schemeClr val="tx1">
                    <a:lumMod val="65000"/>
                    <a:lumOff val="35000"/>
                  </a:schemeClr>
                </a:solidFill>
                <a:latin typeface="Frutiger Linotype" pitchFamily="34" charset="0"/>
                <a:cs typeface="Times New Roman" panose="02020603050405020304" pitchFamily="18" charset="0"/>
              </a:rPr>
              <a:t> der versuchte Mord stehen aus Klarstellungsgründen in Tateinheit zueinander, zu behandeln nach </a:t>
            </a:r>
            <a:r>
              <a:rPr lang="de-DE" sz="2400" dirty="0">
                <a:solidFill>
                  <a:schemeClr val="tx1">
                    <a:lumMod val="65000"/>
                    <a:lumOff val="35000"/>
                  </a:schemeClr>
                </a:solidFill>
                <a:latin typeface="Frutiger Linotype" pitchFamily="34" charset="0"/>
              </a:rPr>
              <a:t>§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A hat sich wegen tateinheitlich begangenen versuchten Mordes, vollendeter schwerer Körperverletzung und gefährlicher Körperverletzung strafbar gemacht.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dirty="0">
              <a:solidFill>
                <a:schemeClr val="tx1">
                  <a:lumMod val="65000"/>
                  <a:lumOff val="35000"/>
                </a:schemeClr>
              </a:solidFill>
              <a:latin typeface="Frutiger Linotype"/>
              <a:cs typeface="Times New Roman" panose="02020603050405020304" pitchFamily="18" charset="0"/>
            </a:endParaRPr>
          </a:p>
        </p:txBody>
      </p:sp>
      <p:sp>
        <p:nvSpPr>
          <p:cNvPr id="3" name="Textfeld 2">
            <a:extLst>
              <a:ext uri="{FF2B5EF4-FFF2-40B4-BE49-F238E27FC236}">
                <a16:creationId xmlns:a16="http://schemas.microsoft.com/office/drawing/2014/main" id="{A74D140B-897E-F267-8D35-6E789B071111}"/>
              </a:ext>
            </a:extLst>
          </p:cNvPr>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3198365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433048" cy="561948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Fall 15 – Lösungsskizze: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Vorüberlegungen:</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Hier ist der Fall sehr umfangreich; möglich ist eine Trennung der Strafbarkeit des A (ist aber nicht zwingend)</a:t>
            </a:r>
          </a:p>
          <a:p>
            <a:pPr marL="342900" indent="-342900">
              <a:spcAft>
                <a:spcPts val="500"/>
              </a:spcAft>
              <a:buFontTx/>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A.	Strafbarkeit des A als Täter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242 Abs. 1, 244 Abs. 1 Nr. 3, Abs. 4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123 Abs. 1 (+,-) (wird konsumiert)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239 Abs. 1, 1. Alt.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jedenfalls ab dem Aufwachen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249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Wegnahme war bereits vollendet vor dem Einschließen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3564229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3" end="13"/>
                                            </p:txEl>
                                          </p:spTgt>
                                        </p:tgtEl>
                                        <p:attrNameLst>
                                          <p:attrName>style.visibility</p:attrName>
                                        </p:attrNameLst>
                                      </p:cBhvr>
                                      <p:to>
                                        <p:strVal val="visible"/>
                                      </p:to>
                                    </p:set>
                                    <p:anim calcmode="lin" valueType="num">
                                      <p:cBhvr additive="base">
                                        <p:cTn id="61"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3220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	 § 252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das Bemerken stand objektiv nicht bevor</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 §§ 252, 22, 23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VII.§ 263 Abs. 1 (durch den Verkauf im Internet)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05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Der versuchte räuberische Diebstahl verklammert den Wohnungseinbruchsdiebstahl und die Freiheitsberaubung zu einer Handlung. Diese Delikte stehen aus Klarstellungsgründen in Tateinheit zueinander, zu behandeln nach § 52. Dazu stehen die jeweiligen vier Betrugstaten in Tatmehrheit, zu behandeln nach § 53.</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6041298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78259"/>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u="sng" dirty="0">
                <a:solidFill>
                  <a:schemeClr val="tx1">
                    <a:lumMod val="65000"/>
                    <a:lumOff val="35000"/>
                  </a:schemeClr>
                </a:solidFill>
                <a:latin typeface="Frutiger Linotype" pitchFamily="34" charset="0"/>
              </a:rPr>
              <a:t>Prüfungsaufbau der Begünstigung (§ 257):</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Rechtswidrige Vortat eines anderen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Unmittelbarer Vorteil</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c)	Hilfe leisten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Vorteilssicherungsabsicht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 	 Rechtswidrigkeit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3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(Beachte: Beteiligung nur </a:t>
            </a:r>
            <a:r>
              <a:rPr lang="de-DE" sz="2150" b="1" dirty="0" err="1">
                <a:solidFill>
                  <a:schemeClr val="tx1">
                    <a:lumMod val="65000"/>
                    <a:lumOff val="35000"/>
                  </a:schemeClr>
                </a:solidFill>
                <a:latin typeface="Frutiger Linotype" pitchFamily="34" charset="0"/>
              </a:rPr>
              <a:t>i.R.v</a:t>
            </a:r>
            <a:r>
              <a:rPr lang="de-DE" sz="2150" b="1" dirty="0">
                <a:solidFill>
                  <a:schemeClr val="tx1">
                    <a:lumMod val="65000"/>
                    <a:lumOff val="35000"/>
                  </a:schemeClr>
                </a:solidFill>
                <a:latin typeface="Frutiger Linotype" pitchFamily="34" charset="0"/>
              </a:rPr>
              <a:t>. § 257 Abs.3)</a:t>
            </a:r>
          </a:p>
        </p:txBody>
      </p:sp>
      <p:sp>
        <p:nvSpPr>
          <p:cNvPr id="3" name="Textfeld 2"/>
          <p:cNvSpPr txBox="1"/>
          <p:nvPr/>
        </p:nvSpPr>
        <p:spPr>
          <a:xfrm>
            <a:off x="251520" y="304200"/>
            <a:ext cx="2448272" cy="892552"/>
          </a:xfrm>
          <a:prstGeom prst="rect">
            <a:avLst/>
          </a:prstGeom>
          <a:noFill/>
        </p:spPr>
        <p:txBody>
          <a:bodyPr wrap="square" rtlCol="0">
            <a:spAutoFit/>
          </a:bodyPr>
          <a:lstStyle/>
          <a:p>
            <a:r>
              <a:rPr lang="de-DE" sz="2600" dirty="0">
                <a:solidFill>
                  <a:schemeClr val="bg1"/>
                </a:solidFill>
                <a:latin typeface="Frutiger LT 57 Cn" pitchFamily="34" charset="0"/>
              </a:rPr>
              <a:t>11. Kurseinheit</a:t>
            </a:r>
          </a:p>
          <a:p>
            <a:r>
              <a:rPr lang="de-DE" sz="2600" dirty="0">
                <a:solidFill>
                  <a:schemeClr val="bg1"/>
                </a:solidFill>
                <a:latin typeface="Frutiger LT 57 Cn" pitchFamily="34" charset="0"/>
              </a:rPr>
              <a:t>VD</a:t>
            </a:r>
          </a:p>
        </p:txBody>
      </p:sp>
    </p:spTree>
    <p:extLst>
      <p:ext uri="{BB962C8B-B14F-4D97-AF65-F5344CB8AC3E}">
        <p14:creationId xmlns:p14="http://schemas.microsoft.com/office/powerpoint/2010/main" val="20573524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2" end="12"/>
                                            </p:txEl>
                                          </p:spTgt>
                                        </p:tgtEl>
                                        <p:attrNameLst>
                                          <p:attrName>style.visibility</p:attrName>
                                        </p:attrNameLst>
                                      </p:cBhvr>
                                      <p:to>
                                        <p:strVal val="visible"/>
                                      </p:to>
                                    </p:set>
                                    <p:anim calcmode="lin" valueType="num">
                                      <p:cBhvr additive="base">
                                        <p:cTn id="73"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145016"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Erlaubnistatbestandsirrtum?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Voraussetzungen (nach der Vorstellung des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Notwehrlage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Notwehrhandlung</a:t>
            </a: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Erforderlich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Messereinsatz erfordert </a:t>
            </a:r>
            <a:r>
              <a:rPr lang="de-DE" sz="2400" dirty="0" err="1">
                <a:solidFill>
                  <a:schemeClr val="tx1">
                    <a:lumMod val="65000"/>
                    <a:lumOff val="35000"/>
                  </a:schemeClr>
                </a:solidFill>
                <a:latin typeface="Frutiger Linotype" pitchFamily="34" charset="0"/>
              </a:rPr>
              <a:t>grds</a:t>
            </a:r>
            <a:r>
              <a:rPr lang="de-DE" sz="2400" dirty="0">
                <a:solidFill>
                  <a:schemeClr val="tx1">
                    <a:lumMod val="65000"/>
                    <a:lumOff val="35000"/>
                  </a:schemeClr>
                </a:solidFill>
                <a:latin typeface="Frutiger Linotype" pitchFamily="34" charset="0"/>
              </a:rPr>
              <a:t>. eine vorherige 						Androhung; diese ist hier erfolgt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pitchFamily="34" charset="0"/>
              </a:rPr>
              <a:t>Gebotenheit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keine Einschränkung wegen Provokation, da 						kein vorwerfbares Verhalten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	Verteidigungswille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rgbClr val="595959"/>
                </a:solidFill>
                <a:latin typeface="Frutiger Linotype"/>
              </a:rPr>
              <a:t> 	=&gt; Voraussetzungen (+)</a:t>
            </a:r>
            <a:r>
              <a:rPr lang="de-DE" sz="2400"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Rechtsfolge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Strittig</a:t>
            </a:r>
            <a:endParaRPr lang="de-DE" sz="2400"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6728834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0" end="10"/>
                                            </p:txEl>
                                          </p:spTgt>
                                        </p:tgtEl>
                                        <p:attrNameLst>
                                          <p:attrName>style.visibility</p:attrName>
                                        </p:attrNameLst>
                                      </p:cBhvr>
                                      <p:to>
                                        <p:strVal val="visible"/>
                                      </p:to>
                                    </p:set>
                                    <p:anim calcmode="lin" valueType="num">
                                      <p:cBhvr additive="base">
                                        <p:cTn id="6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144998"/>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u="sng" dirty="0">
                <a:solidFill>
                  <a:schemeClr val="tx1">
                    <a:lumMod val="65000"/>
                    <a:lumOff val="35000"/>
                  </a:schemeClr>
                </a:solidFill>
                <a:latin typeface="Frutiger Linotype" pitchFamily="34" charset="0"/>
              </a:rPr>
              <a:t>Prüfungsaufbau der Hehlerei (§ 259):</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Sache, die ein anderer gestohlen, oder durch ein anderes 			…-delikt erlangt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Ankaufen, sich oder einem Dritten verschaffen, absetzen 			oder absetzen helfen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		 b)	Bereicherungsabsicht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 	 Rechtswidrigkeit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3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150" b="1" dirty="0">
                <a:solidFill>
                  <a:schemeClr val="tx1">
                    <a:lumMod val="65000"/>
                    <a:lumOff val="35000"/>
                  </a:schemeClr>
                </a:solidFill>
                <a:latin typeface="Frutiger Linotype" pitchFamily="34" charset="0"/>
              </a:rPr>
              <a:t>Beachte: Qualifikationen in §§ 260, 260a</a:t>
            </a:r>
          </a:p>
        </p:txBody>
      </p:sp>
      <p:sp>
        <p:nvSpPr>
          <p:cNvPr id="3" name="Textfeld 2"/>
          <p:cNvSpPr txBox="1"/>
          <p:nvPr/>
        </p:nvSpPr>
        <p:spPr>
          <a:xfrm>
            <a:off x="251520" y="304200"/>
            <a:ext cx="2448272" cy="892552"/>
          </a:xfrm>
          <a:prstGeom prst="rect">
            <a:avLst/>
          </a:prstGeom>
          <a:noFill/>
        </p:spPr>
        <p:txBody>
          <a:bodyPr wrap="square" rtlCol="0">
            <a:spAutoFit/>
          </a:bodyPr>
          <a:lstStyle/>
          <a:p>
            <a:r>
              <a:rPr lang="de-DE" sz="2600" dirty="0">
                <a:solidFill>
                  <a:schemeClr val="bg1"/>
                </a:solidFill>
                <a:latin typeface="Frutiger LT 57 Cn" pitchFamily="34" charset="0"/>
              </a:rPr>
              <a:t>11. Kurseinheit</a:t>
            </a:r>
          </a:p>
          <a:p>
            <a:r>
              <a:rPr lang="de-DE" sz="2600" dirty="0">
                <a:solidFill>
                  <a:schemeClr val="bg1"/>
                </a:solidFill>
                <a:latin typeface="Frutiger LT 57 Cn" pitchFamily="34" charset="0"/>
              </a:rPr>
              <a:t>VD</a:t>
            </a:r>
          </a:p>
        </p:txBody>
      </p:sp>
    </p:spTree>
    <p:extLst>
      <p:ext uri="{BB962C8B-B14F-4D97-AF65-F5344CB8AC3E}">
        <p14:creationId xmlns:p14="http://schemas.microsoft.com/office/powerpoint/2010/main" val="22532410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217024" cy="531171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B.	Strafbarkeit des 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Erster Tatkomplex: Das Verwahren des Schmucks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257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259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 nicht sich verschafft bei vorübergehender </a:t>
            </a:r>
            <a:r>
              <a:rPr lang="de-DE" sz="2400" dirty="0" err="1">
                <a:solidFill>
                  <a:schemeClr val="tx1">
                    <a:lumMod val="65000"/>
                    <a:lumOff val="35000"/>
                  </a:schemeClr>
                </a:solidFill>
                <a:latin typeface="Frutiger Linotype" pitchFamily="34" charset="0"/>
              </a:rPr>
              <a:t>Aufbewg</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Keine Absatzhilfe, wenn noch kein Absatzplan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259 Abs. 1, 3, 22, 23 Abs. 1 (-), kein Absatzplan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258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unklar, ob Verzögerung auf dem Verhalten des F beruht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V.	</a:t>
            </a:r>
            <a:r>
              <a:rPr lang="de-DE" sz="2400" b="1" dirty="0">
                <a:solidFill>
                  <a:schemeClr val="tx1">
                    <a:lumMod val="65000"/>
                    <a:lumOff val="35000"/>
                  </a:schemeClr>
                </a:solidFill>
                <a:latin typeface="Frutiger Linotype" pitchFamily="34" charset="0"/>
              </a:rPr>
              <a:t>§§ 258 Abs. 1, 4, 22, 23 Abs. 1…(+) </a:t>
            </a:r>
            <a:endParaRPr lang="de-DE" sz="2400" b="1"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641109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3" end="13"/>
                                            </p:txEl>
                                          </p:spTgt>
                                        </p:tgtEl>
                                        <p:attrNameLst>
                                          <p:attrName>style.visibility</p:attrName>
                                        </p:attrNameLst>
                                      </p:cBhvr>
                                      <p:to>
                                        <p:strVal val="visible"/>
                                      </p:to>
                                    </p:set>
                                    <p:anim calcmode="lin" valueType="num">
                                      <p:cBhvr additive="base">
                                        <p:cTn id="61"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727209"/>
          </a:xfrm>
          <a:prstGeom prst="rect">
            <a:avLst/>
          </a:prstGeom>
          <a:noFill/>
        </p:spPr>
        <p:txBody>
          <a:bodyPr wrap="square" rtlCol="0">
            <a:spAutoFit/>
          </a:bodyPr>
          <a:lstStyle/>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Prüfungsaufbau der Strafvereitelung (§ 258 Abs. 1):</a:t>
            </a: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1.	Objektiver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a) 		Straftat eines Anderen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b) 	Ganzes oder teilweises Vereiteln der Bestrafung oder 					Maßregelung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2. Subjektiver Tatbestand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a)		Vorsatz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		 b)		Absicht oder </a:t>
            </a:r>
            <a:r>
              <a:rPr lang="de-DE" sz="2200" b="1" dirty="0" err="1">
                <a:solidFill>
                  <a:schemeClr val="tx1">
                    <a:lumMod val="65000"/>
                    <a:lumOff val="35000"/>
                  </a:schemeClr>
                </a:solidFill>
                <a:latin typeface="Frutiger Linotype" pitchFamily="34" charset="0"/>
              </a:rPr>
              <a:t>Wissentlichkeit</a:t>
            </a:r>
            <a:r>
              <a:rPr lang="de-DE" sz="2200" b="1" dirty="0">
                <a:solidFill>
                  <a:schemeClr val="tx1">
                    <a:lumMod val="65000"/>
                    <a:lumOff val="35000"/>
                  </a:schemeClr>
                </a:solidFill>
                <a:latin typeface="Frutiger Linotype" pitchFamily="34" charset="0"/>
              </a:rPr>
              <a:t> bzgl. der Vereitelung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II.	 Rechtswidrigkeit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III.	 Schuld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IV.	 Strafe: Beachte u.U. § 258 Abs. 5 und 6</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Frutiger Linotype" pitchFamily="34" charset="0"/>
              </a:rPr>
              <a:t>(Beachte Qualifikation in § 258a)</a:t>
            </a:r>
          </a:p>
        </p:txBody>
      </p:sp>
      <p:sp>
        <p:nvSpPr>
          <p:cNvPr id="3" name="Textfeld 2"/>
          <p:cNvSpPr txBox="1"/>
          <p:nvPr/>
        </p:nvSpPr>
        <p:spPr>
          <a:xfrm>
            <a:off x="251520" y="304200"/>
            <a:ext cx="2520280" cy="892552"/>
          </a:xfrm>
          <a:prstGeom prst="rect">
            <a:avLst/>
          </a:prstGeom>
          <a:noFill/>
        </p:spPr>
        <p:txBody>
          <a:bodyPr wrap="square" rtlCol="0">
            <a:spAutoFit/>
          </a:bodyPr>
          <a:lstStyle/>
          <a:p>
            <a:r>
              <a:rPr lang="de-DE" sz="2600">
                <a:solidFill>
                  <a:schemeClr val="bg1"/>
                </a:solidFill>
                <a:latin typeface="Frutiger LT 57 Cn" pitchFamily="34" charset="0"/>
              </a:rPr>
              <a:t>Crashkurs  Strafrecht</a:t>
            </a:r>
            <a:endParaRPr lang="de-DE" sz="2600" dirty="0">
              <a:solidFill>
                <a:schemeClr val="bg1"/>
              </a:solidFill>
              <a:latin typeface="Frutiger LT 57 Cn" pitchFamily="34" charset="0"/>
            </a:endParaRPr>
          </a:p>
        </p:txBody>
      </p:sp>
    </p:spTree>
    <p:extLst>
      <p:ext uri="{BB962C8B-B14F-4D97-AF65-F5344CB8AC3E}">
        <p14:creationId xmlns:p14="http://schemas.microsoft.com/office/powerpoint/2010/main" val="15080432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1" end="11"/>
                                            </p:txEl>
                                          </p:spTgt>
                                        </p:tgtEl>
                                        <p:attrNameLst>
                                          <p:attrName>style.visibility</p:attrName>
                                        </p:attrNameLst>
                                      </p:cBhvr>
                                      <p:to>
                                        <p:strVal val="visible"/>
                                      </p:to>
                                    </p:set>
                                    <p:anim calcmode="lin" valueType="num">
                                      <p:cBhvr additive="base">
                                        <p:cTn id="67"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xEl>
                                              <p:pRg st="13" end="13"/>
                                            </p:txEl>
                                          </p:spTgt>
                                        </p:tgtEl>
                                        <p:attrNameLst>
                                          <p:attrName>style.visibility</p:attrName>
                                        </p:attrNameLst>
                                      </p:cBhvr>
                                      <p:to>
                                        <p:strVal val="visible"/>
                                      </p:to>
                                    </p:set>
                                    <p:anim calcmode="lin" valueType="num">
                                      <p:cBhvr additive="base">
                                        <p:cTn id="73"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2">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9891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versuchte Strafvereitelung und die Begünstigung stehen in Tateinheit zueinander, zu behandeln nach §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Zweiter Tatkomplex: Die Unterstützung beim Verkauf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	§§ 263, 27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259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TO: 	- Schmuck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 Geld (-), keine Sachidentität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TH: 	Absatzhilfe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Vorsatz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Bereicherungsabsicht?</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003063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5322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Times New Roman" panose="02020603050405020304" pitchFamily="18" charset="0"/>
                <a:cs typeface="Times New Roman" panose="02020603050405020304" pitchFamily="18" charset="0"/>
              </a:rPr>
              <a:t>→</a:t>
            </a:r>
            <a:r>
              <a:rPr lang="de-DE" sz="2400" dirty="0">
                <a:solidFill>
                  <a:schemeClr val="tx1">
                    <a:lumMod val="65000"/>
                    <a:lumOff val="35000"/>
                  </a:schemeClr>
                </a:solidFill>
                <a:latin typeface="Frutiger Linotype"/>
                <a:cs typeface="Times New Roman" panose="02020603050405020304" pitchFamily="18" charset="0"/>
              </a:rPr>
              <a:t> Strittig, wenn nur zugunsten des Vortäters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a:cs typeface="Times New Roman" panose="02020603050405020304" pitchFamily="18" charset="0"/>
              </a:rPr>
              <a:t>		…</a:t>
            </a:r>
            <a:r>
              <a:rPr lang="de-DE" sz="2400" dirty="0" err="1">
                <a:solidFill>
                  <a:schemeClr val="tx1">
                    <a:lumMod val="65000"/>
                    <a:lumOff val="35000"/>
                  </a:schemeClr>
                </a:solidFill>
                <a:latin typeface="Frutiger Linotype"/>
                <a:cs typeface="Times New Roman" panose="02020603050405020304" pitchFamily="18" charset="0"/>
              </a:rPr>
              <a:t>h.M</a:t>
            </a:r>
            <a:r>
              <a:rPr lang="de-DE" sz="2400" dirty="0">
                <a:solidFill>
                  <a:schemeClr val="tx1">
                    <a:lumMod val="65000"/>
                    <a:lumOff val="35000"/>
                  </a:schemeClr>
                </a:solidFill>
                <a:latin typeface="Frutiger Linotype"/>
                <a:cs typeface="Times New Roman" panose="02020603050405020304" pitchFamily="18" charset="0"/>
              </a:rPr>
              <a:t>. (-) (Dritter ≠ Vortäter)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595959"/>
                </a:solidFill>
                <a:latin typeface="Frutiger Linotype"/>
              </a:rPr>
              <a:t>=&gt; </a:t>
            </a:r>
            <a:r>
              <a:rPr lang="de-DE" sz="2400" dirty="0">
                <a:solidFill>
                  <a:schemeClr val="tx1">
                    <a:lumMod val="65000"/>
                    <a:lumOff val="35000"/>
                  </a:schemeClr>
                </a:solidFill>
                <a:latin typeface="Frutiger Linotype" pitchFamily="34" charset="0"/>
              </a:rPr>
              <a:t>§ 259 Abs. 1 (-)</a:t>
            </a:r>
            <a:endParaRPr lang="de-DE" sz="2400"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1050" dirty="0">
                <a:solidFill>
                  <a:schemeClr val="tx1">
                    <a:lumMod val="65000"/>
                    <a:lumOff val="35000"/>
                  </a:schemeClr>
                </a:solidFill>
                <a:latin typeface="Frutiger Linotype"/>
                <a:cs typeface="Times New Roman" panose="02020603050405020304" pitchFamily="18"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257 Abs. 1 (durch zur Verfügung stellen des </a:t>
            </a:r>
            <a:r>
              <a:rPr lang="de-DE" sz="2400" b="1" dirty="0" err="1">
                <a:solidFill>
                  <a:schemeClr val="tx1">
                    <a:lumMod val="65000"/>
                    <a:lumOff val="35000"/>
                  </a:schemeClr>
                </a:solidFill>
                <a:latin typeface="Frutiger Linotype" pitchFamily="34" charset="0"/>
              </a:rPr>
              <a:t>Acounts</a:t>
            </a:r>
            <a:r>
              <a:rPr lang="de-DE" sz="2400" b="1"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keine Vorteilssicherungsabsicht mehr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05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III.	 </a:t>
            </a:r>
            <a:r>
              <a:rPr lang="de-DE" sz="2400" b="1" dirty="0">
                <a:solidFill>
                  <a:schemeClr val="tx1">
                    <a:lumMod val="65000"/>
                    <a:lumOff val="35000"/>
                  </a:schemeClr>
                </a:solidFill>
                <a:latin typeface="Frutiger Linotype" pitchFamily="34" charset="0"/>
              </a:rPr>
              <a:t>§ 257 Abs. 1 (Durch Auskehren des Erlöses)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	 </a:t>
            </a:r>
            <a:r>
              <a:rPr lang="de-DE" sz="2400" dirty="0">
                <a:solidFill>
                  <a:schemeClr val="tx1">
                    <a:lumMod val="65000"/>
                    <a:lumOff val="35000"/>
                  </a:schemeClr>
                </a:solidFill>
                <a:latin typeface="Frutiger Linotype"/>
                <a:cs typeface="Times New Roman" panose="02020603050405020304" pitchFamily="18" charset="0"/>
              </a:rPr>
              <a:t>(-), keine Vorteilssicherungsabsicht (i.Ü. </a:t>
            </a:r>
            <a:r>
              <a:rPr lang="de-DE" sz="2400" dirty="0">
                <a:solidFill>
                  <a:schemeClr val="tx1">
                    <a:lumMod val="65000"/>
                    <a:lumOff val="35000"/>
                  </a:schemeClr>
                </a:solidFill>
                <a:latin typeface="Frutiger Linotype" pitchFamily="34" charset="0"/>
              </a:rPr>
              <a:t>§ 257 Abs. 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050" dirty="0">
              <a:solidFill>
                <a:schemeClr val="tx1">
                  <a:lumMod val="65000"/>
                  <a:lumOff val="35000"/>
                </a:schemeClr>
              </a:solidFill>
              <a:latin typeface="Frutiger Linotype" pitchFamily="34" charset="0"/>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cs typeface="Times New Roman" panose="02020603050405020304" pitchFamily="18"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cs typeface="Times New Roman" panose="02020603050405020304" pitchFamily="18" charset="0"/>
              </a:rPr>
              <a:t>Die tateinheitlich begangene Begünstigung und die versuchte Strafvereitelung stehen zu der Beihilfe zum Betrug in Tatmehrheit, zu behandeln nach </a:t>
            </a:r>
            <a:r>
              <a:rPr lang="de-DE" sz="2400" dirty="0">
                <a:solidFill>
                  <a:schemeClr val="tx1">
                    <a:lumMod val="65000"/>
                    <a:lumOff val="35000"/>
                  </a:schemeClr>
                </a:solidFill>
                <a:latin typeface="Frutiger Linotype" pitchFamily="34" charset="0"/>
              </a:rPr>
              <a:t>§</a:t>
            </a:r>
            <a:r>
              <a:rPr lang="de-DE" sz="2400" dirty="0">
                <a:solidFill>
                  <a:schemeClr val="tx1">
                    <a:lumMod val="65000"/>
                    <a:lumOff val="35000"/>
                  </a:schemeClr>
                </a:solidFill>
                <a:latin typeface="Frutiger Linotype" pitchFamily="34" charset="0"/>
                <a:cs typeface="Times New Roman" panose="02020603050405020304" pitchFamily="18" charset="0"/>
              </a:rPr>
              <a:t> 53.</a:t>
            </a:r>
            <a:endParaRPr lang="de-DE" sz="2400" dirty="0">
              <a:solidFill>
                <a:schemeClr val="tx1">
                  <a:lumMod val="65000"/>
                  <a:lumOff val="35000"/>
                </a:schemeClr>
              </a:solidFill>
              <a:latin typeface="Frutiger Linotype"/>
              <a:cs typeface="Times New Roman" panose="02020603050405020304" pitchFamily="18"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17383122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1" end="11"/>
                                            </p:txEl>
                                          </p:spTgt>
                                        </p:tgtEl>
                                        <p:attrNameLst>
                                          <p:attrName>style.visibility</p:attrName>
                                        </p:attrNameLst>
                                      </p:cBhvr>
                                      <p:to>
                                        <p:strVal val="visible"/>
                                      </p:to>
                                    </p:set>
                                    <p:anim calcmode="lin" valueType="num">
                                      <p:cBhvr additive="base">
                                        <p:cTn id="55"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 calcmode="lin" valueType="num">
                                      <p:cBhvr additive="base">
                                        <p:cTn id="61"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3220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C.	Strafbarkeit des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a:cs typeface="Times New Roman" panose="02020603050405020304" pitchFamily="18" charset="0"/>
              </a:rPr>
              <a:t>I.	</a:t>
            </a:r>
            <a:r>
              <a:rPr lang="de-DE" sz="2400" b="1" dirty="0">
                <a:solidFill>
                  <a:schemeClr val="tx1">
                    <a:lumMod val="65000"/>
                    <a:lumOff val="35000"/>
                  </a:schemeClr>
                </a:solidFill>
                <a:latin typeface="Frutiger Linotype" pitchFamily="34" charset="0"/>
              </a:rPr>
              <a:t>§§ 258 Abs. 1, 4, 22, 23 Abs. 1…(+) </a:t>
            </a:r>
            <a:endParaRPr lang="de-DE" sz="2400" b="1" dirty="0">
              <a:solidFill>
                <a:schemeClr val="tx1">
                  <a:lumMod val="65000"/>
                  <a:lumOff val="35000"/>
                </a:schemeClr>
              </a:solidFill>
              <a:latin typeface="Frutiger Linotype"/>
              <a:cs typeface="Times New Roman" panose="02020603050405020304" pitchFamily="18"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257 Abs. 1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	Problem: Rückverkauf an den Eigentümer…(+) (</a:t>
            </a:r>
            <a:r>
              <a:rPr lang="de-DE" sz="2400" dirty="0" err="1">
                <a:solidFill>
                  <a:schemeClr val="tx1">
                    <a:lumMod val="65000"/>
                    <a:lumOff val="35000"/>
                  </a:schemeClr>
                </a:solidFill>
                <a:latin typeface="Frutiger Linotype" pitchFamily="34" charset="0"/>
              </a:rPr>
              <a:t>h.M</a:t>
            </a:r>
            <a:r>
              <a:rPr lang="de-DE" sz="2400" dirty="0">
                <a:solidFill>
                  <a:schemeClr val="tx1">
                    <a:lumMod val="65000"/>
                    <a:lumOff val="35000"/>
                  </a:schemeClr>
                </a:solidFill>
                <a:latin typeface="Frutiger Linotype" pitchFamily="34" charset="0"/>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	§§ 259 Abs.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 da rechtswidrige Vermögenslage an </a:t>
            </a:r>
            <a:r>
              <a:rPr lang="de-DE" sz="2400" b="1" dirty="0">
                <a:solidFill>
                  <a:schemeClr val="tx1">
                    <a:lumMod val="65000"/>
                    <a:lumOff val="35000"/>
                  </a:schemeClr>
                </a:solidFill>
                <a:latin typeface="Frutiger Linotype" pitchFamily="34" charset="0"/>
              </a:rPr>
              <a:t>dieser Sache 			 </a:t>
            </a:r>
            <a:r>
              <a:rPr lang="de-DE" sz="2400" dirty="0">
                <a:solidFill>
                  <a:schemeClr val="tx1">
                    <a:lumMod val="65000"/>
                    <a:lumOff val="35000"/>
                  </a:schemeClr>
                </a:solidFill>
                <a:latin typeface="Frutiger Linotype" pitchFamily="34" charset="0"/>
              </a:rPr>
              <a:t>aufgehoben wird</a:t>
            </a: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III.	§§ 253 Abs. 1,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Problem: Vermögensschaden…(+)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1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(IV. § 261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4562886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35018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Konkurrenzen: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Frutiger Linotype" pitchFamily="34" charset="0"/>
              </a:rPr>
              <a:t>Die versuchte Strafvereitelung, die Begünstigung und die Erpressung sind durch die gleiche Handlung verwirklicht und stehen aus Klarstellungsgründen in Tateinheit zueinander, zu behandeln nach       § 52.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D.	Strafbarkeit des A als Teilnehmer</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258, 22, 26 (-), vgl. § 258 Abs. 5</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257, 26 (jeweils) (+) (möglich, vgl. § 257 Abs. 3 S. 2)</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253, 26 (+,-), mitbestrafte Nachtat (</a:t>
            </a:r>
            <a:r>
              <a:rPr lang="de-DE" sz="2400" b="1" dirty="0" err="1">
                <a:solidFill>
                  <a:schemeClr val="tx1">
                    <a:lumMod val="65000"/>
                    <a:lumOff val="35000"/>
                  </a:schemeClr>
                </a:solidFill>
                <a:latin typeface="Frutiger Linotype" pitchFamily="34" charset="0"/>
              </a:rPr>
              <a:t>a.A</a:t>
            </a:r>
            <a:r>
              <a:rPr lang="de-DE" sz="2400" b="1" dirty="0">
                <a:solidFill>
                  <a:schemeClr val="tx1">
                    <a:lumMod val="65000"/>
                    <a:lumOff val="35000"/>
                  </a:schemeClr>
                </a:solidFill>
                <a:latin typeface="Frutiger Linotype" pitchFamily="34" charset="0"/>
              </a:rPr>
              <a:t>. vertretbar)</a:t>
            </a: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1200" b="1" dirty="0">
              <a:solidFill>
                <a:schemeClr val="tx1">
                  <a:lumMod val="65000"/>
                  <a:lumOff val="35000"/>
                </a:schemeClr>
              </a:solidFill>
              <a:latin typeface="Frutiger Linotype" pitchFamily="34" charset="0"/>
            </a:endParaRPr>
          </a:p>
          <a:p>
            <a:pPr marL="514350" indent="-514350">
              <a:spcAft>
                <a:spcPts val="500"/>
              </a:spcAft>
              <a:buAutoNum type="romanUcPeriod"/>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240, 26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2901454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5795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Frutiger Linotype" pitchFamily="34" charset="0"/>
              </a:rPr>
              <a:t>Konkurrenzen und Ergebnis: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dirty="0">
                <a:solidFill>
                  <a:schemeClr val="tx1">
                    <a:lumMod val="65000"/>
                    <a:lumOff val="35000"/>
                  </a:schemeClr>
                </a:solidFill>
                <a:latin typeface="Frutiger Linotype" pitchFamily="34" charset="0"/>
              </a:rPr>
              <a:t>Die eine Anstiftung zur Begünstigung steht in Tateinheit (§ 52) zur Anstiftung zur Nötigung und in Tatmehrheit zur anderen Anstiftung zur Begünstigung (§ 53).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Frutiger Linotype" pitchFamily="34" charset="0"/>
              </a:rPr>
              <a:t>A ist wegen Anstiftung zur Begünstigung in Tateinheit mit Anstiftung zur Nötigung in Tatmehrheit mit Anstiftung zur Begünstigung in Tatmehrheit mit Betrug in vier Fällen in Tatmehrheit mit tateinheitlich verwirklichten Wohnungseinbruchsdiebstahls, Freiheitsberaubung und versuchten räuberischen Diebstahls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Frutiger Linotype" pitchFamily="34" charset="0"/>
              </a:rPr>
              <a:t>F ist wegen tateinheitlich verwirklichter Begünstigung und versuchter Strafvereitelung, sowie wegen dazu tatmehrheitlich begangener Beihilfe zum Betrug strafbar.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50" b="1" dirty="0">
                <a:solidFill>
                  <a:schemeClr val="tx1">
                    <a:lumMod val="65000"/>
                    <a:lumOff val="35000"/>
                  </a:schemeClr>
                </a:solidFill>
                <a:latin typeface="Frutiger Linotype" pitchFamily="34" charset="0"/>
              </a:rPr>
              <a:t>B ist wegen tateinheitlich begangener Begünstigung, versuchter Strafvereitelung und Erpressung strafbar.</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3330077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Zusatzfrage 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u="sng"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Konsequenz einer rechtsstaatswidrigen Tatprovokation?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E.A.:		Sie führt zu einem umfassenden </a:t>
            </a:r>
            <a:r>
              <a:rPr lang="de-DE" sz="2400" b="1" dirty="0" err="1">
                <a:solidFill>
                  <a:schemeClr val="tx1">
                    <a:lumMod val="65000"/>
                    <a:lumOff val="35000"/>
                  </a:schemeClr>
                </a:solidFill>
                <a:latin typeface="Frutiger Linotype" pitchFamily="34" charset="0"/>
              </a:rPr>
              <a:t>Beweisverwer</a:t>
            </a:r>
            <a:r>
              <a:rPr lang="de-DE" sz="2400" b="1" dirty="0">
                <a:solidFill>
                  <a:schemeClr val="tx1">
                    <a:lumMod val="65000"/>
                    <a:lumOff val="35000"/>
                  </a:schemeClr>
                </a:solidFill>
                <a:latin typeface="Frutiger Linotype" pitchFamily="34" charset="0"/>
              </a:rPr>
              <a:t>-					</a:t>
            </a:r>
            <a:r>
              <a:rPr lang="de-DE" sz="2400" b="1" dirty="0" err="1">
                <a:solidFill>
                  <a:schemeClr val="tx1">
                    <a:lumMod val="65000"/>
                    <a:lumOff val="35000"/>
                  </a:schemeClr>
                </a:solidFill>
                <a:latin typeface="Frutiger Linotype" pitchFamily="34" charset="0"/>
              </a:rPr>
              <a:t>tungsverbot</a:t>
            </a:r>
            <a:r>
              <a:rPr lang="de-DE" sz="2400" b="1"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A.A.:		Sie führt zu einem schuldunabhängigen Straf-						</a:t>
            </a:r>
            <a:r>
              <a:rPr lang="de-DE" sz="2400" b="1" dirty="0" err="1">
                <a:solidFill>
                  <a:schemeClr val="tx1">
                    <a:lumMod val="65000"/>
                    <a:lumOff val="35000"/>
                  </a:schemeClr>
                </a:solidFill>
                <a:latin typeface="Frutiger Linotype" pitchFamily="34" charset="0"/>
              </a:rPr>
              <a:t>milderungsgrund</a:t>
            </a:r>
            <a:r>
              <a:rPr lang="de-DE" sz="2400" b="1" dirty="0">
                <a:solidFill>
                  <a:schemeClr val="tx1">
                    <a:lumMod val="65000"/>
                    <a:lumOff val="35000"/>
                  </a:schemeClr>
                </a:solidFill>
                <a:latin typeface="Frutiger Linotype" pitchFamily="34" charset="0"/>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H.M.:    Sie führt zu einem Verfahrenshindernis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chemeClr val="tx1">
                    <a:lumMod val="65000"/>
                    <a:lumOff val="35000"/>
                  </a:schemeClr>
                </a:solidFill>
                <a:latin typeface="Frutiger Linotype" pitchFamily="34" charset="0"/>
              </a:rPr>
              <a:t>(Vgl. BGH </a:t>
            </a:r>
            <a:r>
              <a:rPr lang="de-DE" sz="2400" dirty="0" err="1">
                <a:solidFill>
                  <a:schemeClr val="tx1">
                    <a:lumMod val="65000"/>
                    <a:lumOff val="35000"/>
                  </a:schemeClr>
                </a:solidFill>
                <a:latin typeface="Frutiger Linotype" pitchFamily="34" charset="0"/>
              </a:rPr>
              <a:t>NStZ</a:t>
            </a:r>
            <a:r>
              <a:rPr lang="de-DE" sz="2400" dirty="0">
                <a:solidFill>
                  <a:schemeClr val="tx1">
                    <a:lumMod val="65000"/>
                    <a:lumOff val="35000"/>
                  </a:schemeClr>
                </a:solidFill>
                <a:latin typeface="Frutiger Linotype" pitchFamily="34" charset="0"/>
              </a:rPr>
              <a:t> 2016, 52)</a:t>
            </a:r>
            <a:endParaRPr lang="de-DE" sz="2400" b="1" dirty="0">
              <a:solidFill>
                <a:schemeClr val="tx1">
                  <a:lumMod val="65000"/>
                  <a:lumOff val="35000"/>
                </a:schemeClr>
              </a:solidFill>
              <a:latin typeface="Frutiger Linotype" pitchFamily="34" charset="0"/>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899856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additive="base">
                                        <p:cTn id="3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9036496" cy="553997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Frutiger Linotype" pitchFamily="34" charset="0"/>
              </a:rPr>
              <a:t>Zusatzfrage 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800" b="1" dirty="0">
              <a:solidFill>
                <a:schemeClr val="tx1">
                  <a:lumMod val="65000"/>
                  <a:lumOff val="35000"/>
                </a:schemeClr>
              </a:solidFill>
              <a:latin typeface="Frutiger Linotype" pitchFamily="34" charset="0"/>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Beweisverwertungsverbot?</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Aus §§ 136 a Abs. 1 S. 1, Abs. 3 S. 2 </a:t>
            </a:r>
            <a:r>
              <a:rPr lang="de-DE" sz="2400" b="1" dirty="0" err="1">
                <a:solidFill>
                  <a:srgbClr val="595959"/>
                </a:solidFill>
                <a:latin typeface="Frutiger Linotype"/>
              </a:rPr>
              <a:t>iVm</a:t>
            </a:r>
            <a:r>
              <a:rPr lang="de-DE" sz="2400" b="1" dirty="0">
                <a:solidFill>
                  <a:srgbClr val="595959"/>
                </a:solidFill>
                <a:latin typeface="Frutiger Linotype"/>
              </a:rPr>
              <a:t> § 163 a Abs. 4 S. 2</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Times New Roman" panose="02020603050405020304" pitchFamily="18" charset="0"/>
                <a:cs typeface="Times New Roman" panose="02020603050405020304" pitchFamily="18" charset="0"/>
              </a:rPr>
              <a:t>→</a:t>
            </a:r>
            <a:r>
              <a:rPr lang="de-DE" sz="2400" dirty="0">
                <a:solidFill>
                  <a:srgbClr val="595959"/>
                </a:solidFill>
                <a:latin typeface="Frutiger Linotype"/>
              </a:rPr>
              <a:t>	</a:t>
            </a:r>
            <a:r>
              <a:rPr lang="de-DE" sz="2400" dirty="0" err="1">
                <a:solidFill>
                  <a:srgbClr val="595959"/>
                </a:solidFill>
                <a:latin typeface="Frutiger Linotype"/>
              </a:rPr>
              <a:t>Vss</a:t>
            </a:r>
            <a:r>
              <a:rPr lang="de-DE" sz="2400" dirty="0">
                <a:solidFill>
                  <a:srgbClr val="595959"/>
                </a:solidFill>
                <a:latin typeface="Frutiger Linotype"/>
              </a:rPr>
              <a:t>.: Vernehmung eines Beschuldigten</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t>
            </a:r>
            <a:r>
              <a:rPr lang="de-DE" sz="2400" dirty="0">
                <a:solidFill>
                  <a:srgbClr val="595959"/>
                </a:solidFill>
                <a:latin typeface="Frutiger Linotype"/>
              </a:rPr>
              <a:t>a) Beschuldigter</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Frutiger Linotype"/>
              </a:rPr>
              <a:t>		(+), Ermittlungstätigkeit richtet sich erkennbar gegen ihn</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Frutiger Linotype"/>
              </a:rPr>
              <a:t>	b) Vernehmung</a:t>
            </a:r>
            <a:endParaRPr lang="de-DE" sz="2400" b="1" dirty="0">
              <a:solidFill>
                <a:schemeClr val="tx1">
                  <a:lumMod val="65000"/>
                  <a:lumOff val="35000"/>
                </a:schemeClr>
              </a:solidFill>
              <a:latin typeface="Frutiger Linotype" pitchFamily="34" charset="0"/>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chemeClr val="tx1">
                    <a:lumMod val="65000"/>
                    <a:lumOff val="35000"/>
                  </a:schemeClr>
                </a:solidFill>
                <a:latin typeface="Frutiger Linotype" pitchFamily="34" charset="0"/>
              </a:rPr>
              <a:t>		</a:t>
            </a:r>
            <a:r>
              <a:rPr lang="de-DE" sz="2400" dirty="0">
                <a:solidFill>
                  <a:srgbClr val="595959"/>
                </a:solidFill>
                <a:latin typeface="Frutiger Linotype"/>
              </a:rPr>
              <a:t>(-), da der Staat nicht als Staat erkennbar ihm 					 gegenübertritt</a:t>
            </a:r>
            <a:endParaRPr lang="de-DE" sz="1000"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 	Aus §§ 136 a, 163 a analog</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dirty="0">
                <a:solidFill>
                  <a:srgbClr val="595959"/>
                </a:solidFill>
                <a:latin typeface="Frutiger Linotype"/>
              </a:rPr>
              <a:t>	(+), da A sich der Situation nicht entziehen kann</a:t>
            </a: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endParaRPr lang="de-DE" sz="800" dirty="0">
              <a:solidFill>
                <a:srgbClr val="595959"/>
              </a:solidFill>
              <a:latin typeface="Frutiger Linotype"/>
            </a:endParaRPr>
          </a:p>
          <a:p>
            <a:pPr>
              <a:spcAft>
                <a:spcPts val="500"/>
              </a:spcAft>
              <a:tabLst>
                <a:tab pos="360426" algn="l"/>
                <a:tab pos="720725" algn="l"/>
                <a:tab pos="1081151" algn="l"/>
                <a:tab pos="1441450" algn="l"/>
                <a:tab pos="1966976" algn="l"/>
                <a:tab pos="2424176" algn="l"/>
                <a:tab pos="2965450" algn="l"/>
                <a:tab pos="3587750" algn="l"/>
                <a:tab pos="4032250" algn="l"/>
                <a:tab pos="4572000" algn="l"/>
                <a:tab pos="5111750" algn="l"/>
              </a:tabLst>
            </a:pPr>
            <a:r>
              <a:rPr lang="de-DE" sz="2400" b="1" dirty="0">
                <a:solidFill>
                  <a:srgbClr val="595959"/>
                </a:solidFill>
                <a:latin typeface="Frutiger Linotype"/>
              </a:rPr>
              <a:t>Ergebnis: Die Angaben sind nicht verwertbar.</a:t>
            </a:r>
            <a:endParaRPr lang="de-DE" sz="2400" b="1" dirty="0">
              <a:solidFill>
                <a:schemeClr val="tx1">
                  <a:lumMod val="65000"/>
                  <a:lumOff val="35000"/>
                </a:schemeClr>
              </a:solidFill>
              <a:latin typeface="Frutiger Linotype" pitchFamily="34" charset="0"/>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Crashkurs  Strafrecht</a:t>
            </a:r>
          </a:p>
        </p:txBody>
      </p:sp>
    </p:spTree>
    <p:extLst>
      <p:ext uri="{BB962C8B-B14F-4D97-AF65-F5344CB8AC3E}">
        <p14:creationId xmlns:p14="http://schemas.microsoft.com/office/powerpoint/2010/main" val="41305083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 calcmode="lin" valueType="num">
                                      <p:cBhvr additive="base">
                                        <p:cTn id="67"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9901</Words>
  <Application>Microsoft Office PowerPoint</Application>
  <PresentationFormat>Bildschirmpräsentation (4:3)</PresentationFormat>
  <Paragraphs>1257</Paragraphs>
  <Slides>105</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105</vt:i4>
      </vt:variant>
    </vt:vector>
  </HeadingPairs>
  <TitlesOfParts>
    <vt:vector size="111" baseType="lpstr">
      <vt:lpstr>Arial</vt:lpstr>
      <vt:lpstr>Calibri</vt:lpstr>
      <vt:lpstr>Frutiger Linotype</vt:lpstr>
      <vt:lpstr>Frutiger LT 57 Cn</vt:lpstr>
      <vt:lpstr>Times New Roman</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Henning Kiss</dc:creator>
  <cp:lastModifiedBy>Oliver Brandt</cp:lastModifiedBy>
  <cp:revision>319</cp:revision>
  <cp:lastPrinted>2021-08-19T07:30:18Z</cp:lastPrinted>
  <dcterms:created xsi:type="dcterms:W3CDTF">2012-03-09T10:38:50Z</dcterms:created>
  <dcterms:modified xsi:type="dcterms:W3CDTF">2026-03-12T20:55:43Z</dcterms:modified>
</cp:coreProperties>
</file>