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5"/>
  </p:notesMasterIdLst>
  <p:sldIdLst>
    <p:sldId id="256" r:id="rId2"/>
    <p:sldId id="305" r:id="rId3"/>
    <p:sldId id="434" r:id="rId4"/>
    <p:sldId id="435" r:id="rId5"/>
    <p:sldId id="474" r:id="rId6"/>
    <p:sldId id="442" r:id="rId7"/>
    <p:sldId id="436" r:id="rId8"/>
    <p:sldId id="437" r:id="rId9"/>
    <p:sldId id="443" r:id="rId10"/>
    <p:sldId id="438" r:id="rId11"/>
    <p:sldId id="439" r:id="rId12"/>
    <p:sldId id="276" r:id="rId13"/>
    <p:sldId id="444" r:id="rId14"/>
    <p:sldId id="445" r:id="rId15"/>
    <p:sldId id="446" r:id="rId16"/>
    <p:sldId id="447" r:id="rId17"/>
    <p:sldId id="448" r:id="rId18"/>
    <p:sldId id="449" r:id="rId19"/>
    <p:sldId id="450" r:id="rId20"/>
    <p:sldId id="451" r:id="rId21"/>
    <p:sldId id="452" r:id="rId22"/>
    <p:sldId id="453" r:id="rId23"/>
    <p:sldId id="454" r:id="rId24"/>
    <p:sldId id="455" r:id="rId25"/>
    <p:sldId id="456" r:id="rId26"/>
    <p:sldId id="457" r:id="rId27"/>
    <p:sldId id="458" r:id="rId28"/>
    <p:sldId id="459" r:id="rId29"/>
    <p:sldId id="460" r:id="rId30"/>
    <p:sldId id="461" r:id="rId31"/>
    <p:sldId id="462" r:id="rId32"/>
    <p:sldId id="463" r:id="rId33"/>
    <p:sldId id="464" r:id="rId34"/>
    <p:sldId id="465" r:id="rId35"/>
    <p:sldId id="466" r:id="rId36"/>
    <p:sldId id="467" r:id="rId37"/>
    <p:sldId id="468" r:id="rId38"/>
    <p:sldId id="469" r:id="rId39"/>
    <p:sldId id="470" r:id="rId40"/>
    <p:sldId id="471" r:id="rId41"/>
    <p:sldId id="472" r:id="rId42"/>
    <p:sldId id="473" r:id="rId43"/>
    <p:sldId id="290" r:id="rId4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F77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080" autoAdjust="0"/>
    <p:restoredTop sz="92969"/>
  </p:normalViewPr>
  <p:slideViewPr>
    <p:cSldViewPr>
      <p:cViewPr varScale="1">
        <p:scale>
          <a:sx n="111" d="100"/>
          <a:sy n="111" d="100"/>
        </p:scale>
        <p:origin x="1368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14C6A-EB18-46A0-A612-B77105F60B9D}" type="datetimeFigureOut">
              <a:rPr lang="de-DE" smtClean="0"/>
              <a:t>28.08.26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97353-07D3-4549-9212-8D4A78C447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8871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7956376" cy="4068601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7020272" y="1700808"/>
            <a:ext cx="2123728" cy="4068601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 userDrawn="1"/>
        </p:nvSpPr>
        <p:spPr>
          <a:xfrm>
            <a:off x="4860032" y="2069232"/>
            <a:ext cx="2123728" cy="2511896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4582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57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Henning\Desktop\Unbenannt-1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6632"/>
            <a:ext cx="2424081" cy="11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2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buFont typeface="Arial" pitchFamily="34" charset="0"/>
        <a:buChar char="•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spcBef>
          <a:spcPts val="0"/>
        </a:spcBef>
        <a:buFont typeface="Arial" pitchFamily="34" charset="0"/>
        <a:buChar char="–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0" indent="0" algn="l" defTabSz="914400" rtl="0" eaLnBrk="1" latinLnBrk="0" hangingPunct="1">
        <a:spcBef>
          <a:spcPts val="0"/>
        </a:spcBef>
        <a:buFont typeface="Arial" pitchFamily="34" charset="0"/>
        <a:buChar char="•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0" indent="0" algn="l" defTabSz="914400" rtl="0" eaLnBrk="1" latinLnBrk="0" hangingPunct="1">
        <a:spcBef>
          <a:spcPts val="0"/>
        </a:spcBef>
        <a:buFont typeface="Arial" pitchFamily="34" charset="0"/>
        <a:buChar char="–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0" indent="0" algn="l" defTabSz="914400" rtl="0" eaLnBrk="1" latinLnBrk="0" hangingPunct="1">
        <a:spcBef>
          <a:spcPts val="0"/>
        </a:spcBef>
        <a:buFont typeface="Arial" pitchFamily="34" charset="0"/>
        <a:buChar char="»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4211960" y="3212976"/>
            <a:ext cx="48245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</a:p>
        </p:txBody>
      </p:sp>
    </p:spTree>
    <p:extLst>
      <p:ext uri="{BB962C8B-B14F-4D97-AF65-F5344CB8AC3E}">
        <p14:creationId xmlns:p14="http://schemas.microsoft.com/office/powerpoint/2010/main" val="56926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68760"/>
            <a:ext cx="8928992" cy="54707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Schwerpunkt der heutigen Einheit: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Grundsätze Baurecht; Wirksamkeit von Bebauungsplänen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im Ausgangspunkt zu unterscheiden: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Bauplanungsrecht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Rechtsquelle: insb.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BauGB,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BauNVO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Kompetenz: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Bodenrecht, Art. 74 I Nr. 18 GG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Regelungsgegenstand: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Nutzungsmöglichkeiten des Grund und Bodens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; Ob und wie darf gebaut werden? 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Bauordnungsrecht: 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Rechtsquelle: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Regelungsgegenstand: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Gefahrenabwehr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Insb. Durch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technische und sicherheitsrechtliche Anforderungen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an bauliche Anlagen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8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Verbindendes Element: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Baugenehmigung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(§ 72 I 1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Nach § 72 I 1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ist die Baugenehmigung zu erteilen,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wenn dem Vorhaben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keine öffentlich-rechtlichen Vorschriften entgegenstehen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die im bauaufsichtlichen Genehmigungsverfahren zu prüfen sind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Prüfungsrelevante „öffentlich-rechtliche Vorschriften“ in diesem Sinne: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HBauO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BauGB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88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475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Umfasst 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Bauplanungsrecht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Bauleitplanung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1 I BauGB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Aufgabe der Bauleitplanung: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„Die bauliche und sonstige Nutzung der Grundstücke in der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Gemeinde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nach Maßgabe dieses Gesetzbuchs vorzubereiten und zu leiten“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Insofern für Hamburg relevant: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246 V BauGB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wonach Hamburg „für die Anwendung dieses Gesetzbuchs auch als Gemeinde gilt“ (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Einheitsgemeinde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6280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101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Bauleitplanung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betrifft Fragen wie: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Wo entsteht Wohnraum?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Wo werden Gewerbegebiete ausgewiesen?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Wo bleiben Grünflächen?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Wie entwickelt sich das Ortsbild?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Beachte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Art. 28 II 1 GG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Den Gemeinden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muß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das Recht gewährleistet sein,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alle Angelegenheiten der örtlichen Gemeinschaft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im Rahmen der Gesetze in eigener Verantwortung zu regeln</a:t>
            </a:r>
          </a:p>
          <a:p>
            <a:pPr marL="800100" lvl="1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Bauleitplanung als klassisch örtliche Strukturentscheidungen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9616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Zur Umsetzung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Bauleitplanung nach § 1 II BauGB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gesetzlich vorgesehen: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Vorbereitender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Flächennutzungsplan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Verbindlicher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Bebauungsplan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869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29982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Dabei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Sinn des Flächennutzungsplans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(§ 5 BauGB):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grobe Planung für künftige Bebauung des Raumes („programmatischer Charakter“)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Sorgt für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städtebauliches Gesamtkonzept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Rechtsnatur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verwaltungsinterne Maßnahme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Grundsatz: keine externe Wirkung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29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1633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Dabei Sinn des Flächennutzungsplans (§ 5 BauGB): grobe – meist zeichnerische – Planung für künftige Bebauung des Raumes („programmatischer Charakter“)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  <p:pic>
        <p:nvPicPr>
          <p:cNvPr id="1026" name="Picture 2" descr="Bild des Hamburger Flächennutzuntgsplans">
            <a:extLst>
              <a:ext uri="{FF2B5EF4-FFF2-40B4-BE49-F238E27FC236}">
                <a16:creationId xmlns:a16="http://schemas.microsoft.com/office/drawing/2014/main" id="{50F3D3F2-A667-60F3-49F1-63F3372BC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5663"/>
            <a:ext cx="9144000" cy="5145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0991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3736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Sinn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Bebauungsplans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Aufstellung von rechtsverbindlichen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Festsetzungen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(vgl. § 9 BauGB)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Grundlage weiterer Maßnahmen nach dem BauGB (vgl. § 8 I 2 BauGB) 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wichtig: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Zulässigkeit von Vorhaben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bemisst sich in der Regel nach den Vorgaben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Bebauungsplans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(vgl. § 30 I BauGB)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26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258C66FD-5911-B41A-ECC9-6F4A4607B7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058955"/>
            <a:ext cx="7772400" cy="549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394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7718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60170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Denkbare Klausurperspektive: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Prüfung der Rechtmäßigkeit eines Bebauungsplans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Grundsätzlich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10 I BauGB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Rechtsnatur des Bebauungsplans: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Satzung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Insofern regelmäßig Rechtsschutzmöglich: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Prinzipale Normenkontrolle nach § 47 I Nr. 1 VwGO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Stadtstaatenklausel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246 II 1 BauGB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indes möglich: dass „die Länder Berlin und Hamburg bestimmen, welche Form der Rechtssetzung an die Stelle der (…) Satzungen tritt“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3 I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HmbBauLeitPlFestG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regelmäßig Rechtsnatur des Bebauungsplans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in Hamburg: „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Rechtsverordnung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“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ebenfalls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3 II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HmbBauLeitPlFestG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weitere mögliche Rechtsnatur: Formelles Gesetz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3762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  <a:endParaRPr lang="de-DE" sz="2600" dirty="0">
              <a:solidFill>
                <a:schemeClr val="bg1"/>
              </a:solidFill>
              <a:latin typeface="Frutiger Linotype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4384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4572000" y="3284984"/>
            <a:ext cx="7092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94255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6337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prüfen: Erfolgsaussichten des Antrages vor dem OVG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A. Sachentscheidungsvoraussetzungen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Eröffnung des Verwaltungsrechtwegs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 OVG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47 I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„im Rahmen seiner Gerichtsbarkeit“ entscheidet, erforderlich: Eröffnung des Verwaltungsrechtsweges nach der Generalklausel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40 I 1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Dafür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40 I 1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vorausgesetzt: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Öffentlich-rechtliche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Streitigkeit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nichtverfassungsrechtlicher Art,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nicht durch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abdrängende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Sonderzuweisung einem anderen Gericht zugewiesen ist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58881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Öffentlich-rechtliche Streitigkeit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Regelmäßig maßgeblich: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Streitentscheidende Norm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die dann dem Öffentlichen Recht entspringt, wenn sie ausschließlich Hoheitsträger berechtigt oder verpflichtet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Streit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Vorgehen gegen Bebauungsplan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Rechtsgrundlage: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 I 1 BauGB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Öffentlich-rechtliche Streitigkeit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79034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1328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Nichtverfassungsrechtlicher Art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(+), Parteien streiten über einfaches Recht!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1480220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3367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3) Keine abdrängende Sonderzuweisung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Nicht einschlägig: Abdrängende Sonderzuweisung, wobei insbesondere § 40 II 1 VwGO, Art. 34 S. 3 GG, Art. 14 III 4 GG und § 23 I 1 EGGVG relevant sind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Keine abdrängende Sonderzuweisung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Eröffnung des Verwaltungsrechtswegs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3605741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214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Statthafte Verfahrensart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Vorliegend lediglich „entsprechend“ (vgl. § 122 I VwGO) anzuwenden: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88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da da im Normenkontrollverfahren gemäß §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47 V 1 VwGO Beschlüsse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ergehen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Begehren der Antragsteller: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Vorgehen gegen Bebauungsplan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Normenkontrollverfahren gemäß § 47 I VwGO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47 I Nr. 1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vorgesehen: Anträge zur Feststellung der Gültigkeit 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Satzungen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die nach Vorschriften des BauGB erlassen worden sind, sowie 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Rechtsverordnungen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auf Grund des § 246 II BauGB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Daher möglich und vorliegend die statthafte Antragsart: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Normenkontrollverfahren durch das angerufene OVG nach § 47 I Nr. 1 VwGO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1725172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106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III. Antragsbefugnis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47 II 1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als besondere Sachentscheidungsvoraussetzung normiert: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Antragsbefugnis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Für Antragsbefugnis vorausgesetzt: Dass Antragsteller geltend macht, durch die Rechtsvorschrift oder deren Anwendung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ihren Rechten verletzt zu sein oder in absehbarer Zeit verletzt zu werden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Möglichkeit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eines nicht zu rechtfertigenden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Eingriffs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in eine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subjektive Rechtsposition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 beachten: 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Besonderheiten </a:t>
            </a:r>
            <a:r>
              <a:rPr lang="de-DE" sz="2400" b="1" u="sng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iZm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B-Plänen 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90143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9731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Antragsbefugnis des L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 beachten: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Grundstück des L unmittelbar in den B-Plan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mit einbezogen wird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Sog.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Planadressat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Insofern betroffen: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Eigentumsfreiheit aus Art. 14 I 1 GG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Verfassungsrechtliche Qualifikation von „Festsetzungen“: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Inhalts- und Schrankbestimmungen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Art. 14 I 2 GG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da sie die zulässige Nutzung vom (Grund-)Eigentum bestimmen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Somit in jedem Fall als antragsbefugt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47 II 1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L als Grundstückseigentümer im Gebiet des B-Plans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3005928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101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Antragsbefugnis des K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Zunächst festzustellen: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K ist kein (!) Planadressat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!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Unmittelbarer Rückgriff auf Art. 14 I GG nicht möglich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Fraglich: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Antragsbefugnis sog. „mittelbar Betroffener“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Erforderlich: Subjektives öffentliches Recht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Betracht kommend: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 VII BauGB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zum Ausdruck kommendes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„Recht auf gerechte Abwägung“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Drittschützender Charakter der Vorschrift (BVerwG)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Nunmehr herauszuarbeiten: ob und inwieweit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private Belange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bei der Bauleitplanung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konkret zu berücksichtigen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waren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Maßgeblich: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Aufzählung in § 1 VI BauGB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562174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214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 VI Nr. 1 BauGB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berücksichtigen: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„allgemeine Anforderungen an gesunde Wohn- und Arbeitsverhältnisse“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Hierzu zählend: Schutz vor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„schädlichen Umwelteinwirkungen“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3 I BImSchG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Wortlaut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3 I BImSchG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vermittelt: Subjektives öffentliches Recht der 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Nachbarn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 Vermeidung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schädl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Umwelteinwirkungen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 K auch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Nachbar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iSd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Vorschrift ebenfalls eröffnet: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Persönlicher Schutzbereich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des § 3 I BImSchG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Somit zu seinen Gunsten vermittelt: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„Recht auf gerechte Abwägung“,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bei der die durch zunehmende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Verkehrsgeräusche zu erwartenden Umwelteinwirkungen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Berücksichtigung finden müssen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Antragsbefugnis des K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44837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196752"/>
            <a:ext cx="8928992" cy="534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Antragsbefugnis des M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M kein Planadressat ist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maßgeblich: Ob schutzwürdige Belange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 VI BauGB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berücksichtigen waren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denkbar: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 VI Nr. 4 BauGB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„Erhaltung und Entwicklung zentraler Versorgungsbereiche“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 VI Nr. 8 a) BauGB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Interessen „der Wirtschaft, auch ihrer mittelständischen Struktur im Interesse einer verbrauchsnahen Versorgung der Bevölkerung“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&gt; Schutz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privater (!) Belange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mit städtebaulichen Bezug (-)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Gerade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 VI Nr. 8 a) BauGB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bezweckt: Schutz von Unternehmen vor Konkurrenz „auf der grünen Wiese“ (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Antragsbefugnis des M (-)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2508976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29341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III. Antragsfrist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47 II 1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wahren: Antragsfrist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geboten: Antragstellung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„innerhalb eines Jahres nach Bekanntmachung der Rechtsvorschrift“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Nach den zu würdigenden Umständen des Sachverhaltes gewahrt: Jahresfrist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Antragsfrist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2930123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3736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IV. Beteiligungs- und Prozessfähigkeit der Beteiligten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als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lex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specialis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47 II 1 VwGO und § 47 II 2 VwGO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47 II 1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als 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Antragsteller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in Betracht kommend: „Jede natürliche oder juristische Person“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Mit Antragstellern vorhanden: Natürliche Personen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47 II 1 1. Alt. VwGO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64 VwGO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60 ZPO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zudem zulässig: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Subjektive Antragshäufung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277261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16337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Gem.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47 II 2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als 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Antragsgegner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in Betracht kommend: „Körperschaft, Anstalt oder Stiftung, welche die Rechtsvorschrift erlassen hat“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Mit FHH vorhanden: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Gebietskörperschaft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3963195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Prozessfähigkeit gemäß § 62 VwGO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 und L als natürliche Personen gemäß § 62 I Nr. 1 VwGO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Stadt Hamburg durch ordnungsgemäße Vertretung nach § 62 III VwGO  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Besonderheit vor OVG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Anwaltszwang;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Vertretung durch Prozessbevollmächtigte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67 IV 1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Beteiligungs- und Prozessfähigkeit der Beteiligten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1736941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214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B. Begründetheit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Obersatz: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prinzipale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Normenkontrolle ist begründet, soweit die angegriffene Rechtsvorschrift gegen höherrangiges Recht verstößt und sich deshalb als nichtig erweist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Bei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Rechtsvorschriften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generell die Konsequenz ihrer Rechtswidrigkeit: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Ungültigkeit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(sog.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Nichtigkeitsdogma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&gt; Ausnahme: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Rechtsschutz gegen Bebauungspläne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Vgl. § 214 I 1 BauGB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, demzufolge „eine Verletzung von Verfahrens- und Formvorschriften“ nur unter dort näher bezeichneten Voraussetzung „beachtlich“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(Grundsatz der Planerhaltung)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Ferner zu berücksichtigen: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Frist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für die Geltendmachung von etwaigen Verletzungen von Vorschriften,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215 I 1 BauGB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323858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6209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Im Verfahren gegen Bebauungspläne daher wie folgt aufzubauen: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Rechtswidrigkeit des Bebauungsplans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Beachtlichkeit der Verletzung von Vorschriften nach §§ 214, 215 BauGB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I. Rechtswidrigkeit des Bebauungsplans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Rechtsgrundlage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Rechtsgrundlage und Maßstab der Prüfung: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 I 1 BauGB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wonach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Bauleitpläne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von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Gemeinde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in eigener Verantwortung aufzustellen sind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Hierzu zählend: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1 II BauGB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Flächennutzungsplan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(vorbereitender Bauleitplan) und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Bebauungsplan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(verbindlicher Bauleitplan)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388535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Formelle Voraussetzungen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Wie regelmäßig zu prüfen: Zuständigkeit, Verfahren, Form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Zuständigkeit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Grundsätzlich zuständig zum Erlass der Bauleitpläne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§§ 1 III, 10 I BauGB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„Gemeinden“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FHH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zuständig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246 IV BauGB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§§ 3 Abs. 1, 6 Abs.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BauleitplanfeststellungsGHH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(jeweiliges)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Bezirksamt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4014626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Verfahren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§§ 2 ff. BauGB normiert: Verfahrensvorgaben bei der Aufstellung der Bauleitpläne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Planaufstellungsbeschluss, § 2 I BauGB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Umweltprüfung und Erstellung eines Umweltberichts, § 2 IV BauGB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Beteiligung der Öffentlichkeit und weiterer Behörden, §§ 3, 4 BauGB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Von besonderer Bedeutung: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Ermittlung und Bewertung des Abwägungsmaterials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§ 2 III BauGB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Etwaige Fehler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iRv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2 III BauGB: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Ermittlungsausfall bzw. –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defizit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sowie Bewertungsausfall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382888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1013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Berücksichtigung der Belange der K und L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aus § 1 VI BauGB im Rahmen der Aufstellung des Bebauungsplans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&gt; Insoweit belegt: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Bewertungsausfall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Damit ebenfalls belegt: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Verletzung der Verfahrensvorschrift aus § 2 III BauGB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Ordnungsgemäßes Verfahren (-)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3) Form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HH: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Rechtsverordnung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§ 6 Abs. 3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AGBauGB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Form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2216595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66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3) Materielle Voraussetzungen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Im Hinblick auf die materiellen Voraussetzungen herauszuarbeiten: Inhaltliche Anforderungen an Bebauungsplan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Regelmäßig in diesem Zusammenhang erwähnenswert: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Erforderlichkeit des B-Plans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 III 1 BauGB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Kein Verstoß gegen Entwicklungsgebot, § 8 II 1 BauGB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Zulässigkeit der Festsetzungen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9 BauGB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Kein Verstoß gegen interkommunales Abstimmungsgebot, § 2 II 1 BauGB </a:t>
            </a:r>
          </a:p>
          <a:p>
            <a:pPr marL="800100" lvl="1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Abwägung gemäß § 1 VII BauGB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380481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1. Erforderlichkeit des Bebauungsplans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 III BauGB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sind Bauleitpläne aufzustellen, „sobald und soweit es für die städtebauliche Entwicklung und Ordnung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erforderlich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ist“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Danach vorausgesetzt: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„Qualifizierter Planungsbedarf“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&gt; Beachte: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Beurteilungsspielraum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Gemeinden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Eingeschränkter Prüfungsumfang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bzgl. „Erforderlichkeit“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Im Falle eines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Beurteilungsspielraums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letztlich einzig zu prüfen: </a:t>
            </a:r>
          </a:p>
          <a:p>
            <a:pPr marL="1257300" lvl="2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Ob Behörde von einem zutreffenden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Sachverhalt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ausgegangen ist </a:t>
            </a:r>
          </a:p>
          <a:p>
            <a:pPr marL="1257300" lvl="2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Ob alle einschlägigen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Verfahrensvorschriften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eingehalten sind</a:t>
            </a:r>
          </a:p>
          <a:p>
            <a:pPr marL="1257300" lvl="2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Keine sachfremden Erwägungen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angestellt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329839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0421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Entwicklungsgebot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Ferner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8 II 1 BauGB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vorgesehen: sog.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Entwicklungsgebot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wonach Bebauungsplan aus dem Flächennutzungsplan zu entwickeln ist (Zweistufigkeit)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Allerdings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8 III 1 BauGB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ebenfalls möglich: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Parallelverfahren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“, bei dem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gleichzeitige Aufstellung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Änderung, Ergänzung oder Aufhebung eines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B-Plans und eines Flächennutzungsplans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erfolgen darf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Verletzung des Entwicklungsgebotes (-) 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367341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214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3) Zulässige Festsetzungen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9 BauGB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enthalten: Abschließender Katalog zulässiger Festsetzungen („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Typenzwang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Von besonderer Bedeutung in baurechtlichen Klausuren: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Festsetzungen über „die Art und das Maß der baulichen Nutzung“,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vgl. § 9 I Nr. 1 BauGB 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Insofern beachtlich: § 9a Nr.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lit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a BauGB,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eine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Verordnungsermächtigung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für die „Darstellungen und Festsetzungen in den Bauleitplänen“ vorsieht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Baunutzungsverordnung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die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 III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BauNVO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die Festsetzungen der näher bezeichneten Baugebiete gestattet</a:t>
            </a:r>
          </a:p>
          <a:p>
            <a:pPr marL="1714500" lvl="3" indent="-342900">
              <a:spcAft>
                <a:spcPts val="500"/>
              </a:spcAft>
              <a:buFont typeface="Arial" panose="020B0604020202020204" pitchFamily="34" charset="0"/>
              <a:buChar char="•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 II Nr. 12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BauNVO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ausdrücklich zulässig: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Festsetzung von Sondergebieten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1499410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3431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Ferner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9 I Nr. 11 BauGB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ausdrücklich zulässig: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Festsetzung 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Verkehrsflächen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9 I a 1 BauGB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„Flächen zum Ausgleich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§ 1 a III BauGB“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Insofern festzuhalten: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Zulässigkeit der Festsetzungen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4) Kein Verstoß gegen interkommunales Abstimmungsgebot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 II 1 BauGB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enthalten: interkommunales Abstimmungsgebot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Einhaltung des interkommunalen Abstimmungsgebots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404308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5) Keine fehlerhafte Abwägung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Nach dem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 VII BauGB enthaltenen Abwägungsgebot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erforderlich: Die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„öffentlichen und privaten Belange gegeneinander und untereinander gerecht abzuwägen“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Dabei insbesondere als – materieller – Abwägungsfehler in Betracht kommend: „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Abwägungsdisproportionalität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Bereits herausgearbeitet: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Bewertungsausfall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(s.o.)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Achtung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214 III 2 BauGB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wonach „Mängel, die Gegenstand der Regelung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214 I 1 Nr. 1 BauGB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sind, nicht als Mängel der Abwägung geltend gemacht werden“ können (sog.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Doppelverwertungsverbot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214 I Nr. 1 BauGB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ausdrücklich erfasst: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Bewertungsausfall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3537055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1328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Fehlerhafte Abwägung (-); keine Angaben!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ZE: Materielle Voraussetzungen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779809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4780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II. Beachtlichkeit des Fehlers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Nunmehr herauszuarbeiten: Ob der festgestellte Verfahrensfehler beachtlich ist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Insofern maßgeblich: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Vorgaben der §§ 214, 215 BauGB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Für die Rechtswirksamkeit von Bebauungsplänen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214 I Nr. 1 BauGB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beachtlich: Wenn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„entgegen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 III BauGB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von der Planung berührten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Belange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die der Gemeinde bekannt waren oder hätten bekannt sein müssen, in wesentlichen Punkten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 zutreffend ermittelt oder bewertet worden sind und wenn der Mangel offensichtlich und auf das Ergebnis des Verfahrens von Einfluss gewesen ist“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3984148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278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Offensichtlich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ist ein Mangel, wenn 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äußerlich nachvollziehbar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d.h. aus den Unterlagen oder Äußerungen erkennbar war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 (+):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Einwände der Antragsteller waren Behörde bekannt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aber wurden nicht berücksichtigt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„auf das Ergebnis des Verfahrens von Einfluss gewesen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ist ein Mangel, wenn die konkrete Möglichkeit besteht, dass das Abwägungsergebnis ohne den Fehler anders ausgefallen wäre (sog.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Ergebniskausalität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Verkehrslärm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  <a:sym typeface="Wingdings" pitchFamily="2" charset="2"/>
              </a:rPr>
              <a:t> (+), da laut Gutachten die zulässigen Grenzwerte überschritten werden </a:t>
            </a:r>
          </a:p>
          <a:p>
            <a:pPr lvl="1"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241598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775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Ausgleichsflächen (-),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 ersichtlich, dass bei Beachtung der Belange des L nicht trotzdem die Festsetzungen erfolgt wären (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a.A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vertretbar)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Abschließend erforderlich: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Wahrung der Jahresfrist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215 I Nr. 1 BauGB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für die Geltendmachung des Verfahrensfehlers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 eingehalten: Jahresfrist aus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215 I Nr. 1 BauGB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Verfahrensfehler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aus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2 III BauGB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bezüglich der Straßenführung und des daraus resultierenden Verkehrslärms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beachtlich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. §§ 214, 215 BauGB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Beachtlichkeit insoweit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Begründetheit insoweit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1939073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2483768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12776"/>
            <a:ext cx="8928992" cy="5214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P: Konsequenz eines teilnichtigen B-Plans?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Anwendung der Grundsätze aus § 139 BGB: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„Die Unwirksamkeit eines Teils eines Bebauungsplans hat nur dann nicht die Gesamtunwirksamkeit zur Folge, wenn die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restlichen Festsetzungen auch ohne den ungültigen Teil noch eine sinnvolle städtebauliche Ordnung im Sinn des § 1 Abs. 3 BauGB bewirken können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und mit der gebotenen Sicherheit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anzunehmen ist, dass die Gemeinde auch einen Bebauungsplan dieses eingeschränkten Inhalts beschlossen hätte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(vgl. BVerwG,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B.v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6.11.2007 – 4 BN 44.07 –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juris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Rn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 3)“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C. Ergebnis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Antrag zulässig </a:t>
            </a:r>
            <a:r>
              <a:rPr lang="de-DE" sz="240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und begründet!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223224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Baurecht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1</a:t>
            </a:r>
          </a:p>
        </p:txBody>
      </p:sp>
    </p:spTree>
    <p:extLst>
      <p:ext uri="{BB962C8B-B14F-4D97-AF65-F5344CB8AC3E}">
        <p14:creationId xmlns:p14="http://schemas.microsoft.com/office/powerpoint/2010/main" val="841868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284984"/>
            <a:ext cx="23762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Ende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1. Woche</a:t>
            </a:r>
          </a:p>
        </p:txBody>
      </p:sp>
    </p:spTree>
    <p:extLst>
      <p:ext uri="{BB962C8B-B14F-4D97-AF65-F5344CB8AC3E}">
        <p14:creationId xmlns:p14="http://schemas.microsoft.com/office/powerpoint/2010/main" val="73131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epetitorium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_PPTX" id="{20EF44A1-9CCB-4FDF-80AC-F4ABCF6AD68B}" vid="{75BB5563-0F98-406E-898E-E499F06E5443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Vorlage_PPTX</Template>
  <TotalTime>0</TotalTime>
  <Words>2802</Words>
  <Application>Microsoft Macintosh PowerPoint</Application>
  <PresentationFormat>Bildschirmpräsentation (4:3)</PresentationFormat>
  <Paragraphs>321</Paragraphs>
  <Slides>43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43</vt:i4>
      </vt:variant>
    </vt:vector>
  </HeadingPairs>
  <TitlesOfParts>
    <vt:vector size="51" baseType="lpstr">
      <vt:lpstr>Arial</vt:lpstr>
      <vt:lpstr>Calibri</vt:lpstr>
      <vt:lpstr>Courier New</vt:lpstr>
      <vt:lpstr>Frutiger Linotype</vt:lpstr>
      <vt:lpstr>Frutiger LT 57 Cn</vt:lpstr>
      <vt:lpstr>JKRGNR+Arial-BoldMT</vt:lpstr>
      <vt:lpstr>Wingdings</vt:lpstr>
      <vt:lpstr>Repetitorium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Jana Panten</dc:creator>
  <cp:lastModifiedBy>Thure Höre</cp:lastModifiedBy>
  <cp:revision>48</cp:revision>
  <dcterms:created xsi:type="dcterms:W3CDTF">2023-10-05T14:07:58Z</dcterms:created>
  <dcterms:modified xsi:type="dcterms:W3CDTF">2026-08-28T08:52:17Z</dcterms:modified>
</cp:coreProperties>
</file>