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05" r:id="rId3"/>
    <p:sldId id="434" r:id="rId4"/>
    <p:sldId id="435" r:id="rId5"/>
    <p:sldId id="474" r:id="rId6"/>
    <p:sldId id="442" r:id="rId7"/>
    <p:sldId id="436" r:id="rId8"/>
    <p:sldId id="437" r:id="rId9"/>
    <p:sldId id="443" r:id="rId10"/>
    <p:sldId id="438" r:id="rId11"/>
    <p:sldId id="439" r:id="rId12"/>
    <p:sldId id="276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470" r:id="rId40"/>
    <p:sldId id="471" r:id="rId41"/>
    <p:sldId id="472" r:id="rId42"/>
    <p:sldId id="473" r:id="rId43"/>
    <p:sldId id="290" r:id="rId4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F77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95" autoAdjust="0"/>
    <p:restoredTop sz="92969"/>
  </p:normalViewPr>
  <p:slideViewPr>
    <p:cSldViewPr>
      <p:cViewPr varScale="1">
        <p:scale>
          <a:sx n="109" d="100"/>
          <a:sy n="109" d="100"/>
        </p:scale>
        <p:origin x="32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14C6A-EB18-46A0-A612-B77105F60B9D}" type="datetimeFigureOut">
              <a:rPr lang="de-DE" smtClean="0"/>
              <a:t>01.03.26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97353-07D3-4549-9212-8D4A78C44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87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7956376" cy="4068601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7020272" y="1700808"/>
            <a:ext cx="2123728" cy="4068601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 userDrawn="1"/>
        </p:nvSpPr>
        <p:spPr>
          <a:xfrm>
            <a:off x="4860032" y="2069232"/>
            <a:ext cx="2123728" cy="2511896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58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7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enning\Desktop\Unbenannt-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24081" cy="11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Char char="•"/>
        <a:tabLst>
          <a:tab pos="355600" algn="l"/>
          <a:tab pos="723900" algn="l"/>
          <a:tab pos="1079500" algn="l"/>
          <a:tab pos="1435100" algn="l"/>
          <a:tab pos="1879600" algn="l"/>
          <a:tab pos="2336800" algn="l"/>
          <a:tab pos="2870200" algn="l"/>
          <a:tab pos="3403600" algn="l"/>
          <a:tab pos="3860800" algn="l"/>
          <a:tab pos="4305300" algn="l"/>
          <a:tab pos="4749800" algn="l"/>
        </a:tabLst>
        <a:defRPr sz="2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Char char="–"/>
        <a:tabLst>
          <a:tab pos="355600" algn="l"/>
          <a:tab pos="723900" algn="l"/>
          <a:tab pos="1079500" algn="l"/>
          <a:tab pos="1435100" algn="l"/>
          <a:tab pos="1879600" algn="l"/>
          <a:tab pos="2336800" algn="l"/>
          <a:tab pos="2870200" algn="l"/>
          <a:tab pos="3403600" algn="l"/>
          <a:tab pos="3860800" algn="l"/>
          <a:tab pos="4305300" algn="l"/>
          <a:tab pos="4749800" algn="l"/>
        </a:tabLst>
        <a:defRPr sz="2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ts val="0"/>
        </a:spcBef>
        <a:buFont typeface="Arial" pitchFamily="34" charset="0"/>
        <a:buChar char="•"/>
        <a:tabLst>
          <a:tab pos="355600" algn="l"/>
          <a:tab pos="723900" algn="l"/>
          <a:tab pos="1079500" algn="l"/>
          <a:tab pos="1435100" algn="l"/>
          <a:tab pos="1879600" algn="l"/>
          <a:tab pos="2336800" algn="l"/>
          <a:tab pos="2870200" algn="l"/>
          <a:tab pos="3403600" algn="l"/>
          <a:tab pos="3860800" algn="l"/>
          <a:tab pos="4305300" algn="l"/>
          <a:tab pos="4749800" algn="l"/>
        </a:tabLst>
        <a:defRPr sz="2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spcBef>
          <a:spcPts val="0"/>
        </a:spcBef>
        <a:buFont typeface="Arial" pitchFamily="34" charset="0"/>
        <a:buChar char="–"/>
        <a:tabLst>
          <a:tab pos="355600" algn="l"/>
          <a:tab pos="723900" algn="l"/>
          <a:tab pos="1079500" algn="l"/>
          <a:tab pos="1435100" algn="l"/>
          <a:tab pos="1879600" algn="l"/>
          <a:tab pos="2336800" algn="l"/>
          <a:tab pos="2870200" algn="l"/>
          <a:tab pos="3403600" algn="l"/>
          <a:tab pos="3860800" algn="l"/>
          <a:tab pos="4305300" algn="l"/>
          <a:tab pos="4749800" algn="l"/>
        </a:tabLst>
        <a:defRPr sz="2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ts val="0"/>
        </a:spcBef>
        <a:buFont typeface="Arial" pitchFamily="34" charset="0"/>
        <a:buChar char="»"/>
        <a:tabLst>
          <a:tab pos="355600" algn="l"/>
          <a:tab pos="723900" algn="l"/>
          <a:tab pos="1079500" algn="l"/>
          <a:tab pos="1435100" algn="l"/>
          <a:tab pos="1879600" algn="l"/>
          <a:tab pos="2336800" algn="l"/>
          <a:tab pos="2870200" algn="l"/>
          <a:tab pos="3403600" algn="l"/>
          <a:tab pos="3860800" algn="l"/>
          <a:tab pos="4305300" algn="l"/>
          <a:tab pos="4749800" algn="l"/>
        </a:tabLst>
        <a:defRPr sz="2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11960" y="3212976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3200" dirty="0">
                <a:solidFill>
                  <a:schemeClr val="bg1"/>
                </a:solidFill>
                <a:latin typeface="Frutiger LT 57 Cn" pitchFamily="34" charset="0"/>
              </a:rPr>
              <a:t>1. Woche</a:t>
            </a:r>
          </a:p>
        </p:txBody>
      </p:sp>
    </p:spTree>
    <p:extLst>
      <p:ext uri="{BB962C8B-B14F-4D97-AF65-F5344CB8AC3E}">
        <p14:creationId xmlns:p14="http://schemas.microsoft.com/office/powerpoint/2010/main" val="5692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771800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1. Woche</a:t>
            </a:r>
            <a:endParaRPr lang="de-DE" sz="2600" dirty="0">
              <a:solidFill>
                <a:schemeClr val="bg1"/>
              </a:solidFill>
              <a:latin typeface="Frutiger Linotype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8C66FD-5911-B41A-ECC9-6F4A4607B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8955"/>
            <a:ext cx="7772400" cy="54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771800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Denkbare Klausurperspektive: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Prüfung der Rechtmäßigkeit eines Bebauungsplans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Grundsätzlich nach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10 I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Rechtsnatur des Bebauungsplans: „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Satzung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“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Insofern regelmäßig Rechtsschutzmöglich: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Prinzipale Normenkontrolle nach § 47 I Nr. 1 VwGO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Nach „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Stadtstaatenklausel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“ des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246 II 1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indes möglich: dass „die Länder Berlin und Hamburg bestimmen, welche Form der Rechtssetzung an die Stelle der (…) Satzungen tritt“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3 I 1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HmbBauLeitPlFestG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regelmäßig Rechtsnatur des Bebauungsplans </a:t>
            </a:r>
            <a:r>
              <a:rPr lang="de-DE" sz="2400" dirty="0">
                <a:solidFill>
                  <a:srgbClr val="FF0000"/>
                </a:solidFill>
                <a:latin typeface="JKRGNR+Arial-BoldMT"/>
              </a:rPr>
              <a:t>in Hamburg: „</a:t>
            </a:r>
            <a:r>
              <a:rPr lang="de-DE" sz="2400" b="1" dirty="0">
                <a:solidFill>
                  <a:srgbClr val="FF0000"/>
                </a:solidFill>
                <a:latin typeface="JKRGNR+Arial-BoldMT"/>
              </a:rPr>
              <a:t>Rechtsverordnung</a:t>
            </a:r>
            <a:r>
              <a:rPr lang="de-DE" sz="2400" dirty="0">
                <a:solidFill>
                  <a:srgbClr val="FF0000"/>
                </a:solidFill>
                <a:latin typeface="JKRGNR+Arial-BoldMT"/>
              </a:rPr>
              <a:t>“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ebenfalls nach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3 II 1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HmbBauLeitPlFestG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weitere mögliche Rechtsnatur: Formelles Gesetz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1. Woche</a:t>
            </a:r>
            <a:endParaRPr lang="de-DE" sz="2600" dirty="0">
              <a:solidFill>
                <a:schemeClr val="bg1"/>
              </a:solidFill>
              <a:latin typeface="Frutiger Linotyp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2000" y="3284984"/>
            <a:ext cx="7092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3200" dirty="0">
                <a:solidFill>
                  <a:schemeClr val="bg1"/>
                </a:solidFill>
                <a:latin typeface="Frutiger LT 57 Cn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9425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633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Zu prüfen: Erfolgsaussichten des Antrages vor dem OVG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A. Sachentscheidungsvoraussetzungen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I. Eröffnung des Verwaltungsrechtwegs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Da OVG 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47 I VwGO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„im Rahmen seiner Gerichtsbarkeit“ entscheidet, erforderlich: Eröffnung des Verwaltungsrechtsweges nach der Generalklausel des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40 I 1 VwGO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Dafür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von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40 I 1 VwGO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vorausgesetzt: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Öffentlich-rechtliche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Streitigkeit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nichtverfassungsrechtlicher Art,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die nicht durch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abdrängende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Sonderzuweisung einem anderen Gericht zugewiesen ist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5888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1) Öffentlich-rechtliche Streitigkeit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Regelmäßig maßgeblich: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Streitentscheidende Norm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die dann dem Öffentlichen Recht entspringt, wenn sie ausschließlich Hoheitsträger berechtigt oder verpflichtet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Streit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</a:t>
            </a:r>
            <a:r>
              <a:rPr lang="de-DE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Vorgehen gegen Bebauungsplan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Rechtsgrundlage: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2 I 1 BauGB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Öffentlich-rechtliche Streitigkeit (+)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7903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2) Nichtverfassungsrechtlicher Art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(+), Parteien streiten über einfaches Recht!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14802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336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3) Keine abdrängende Sonderzuweisung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Nicht einschlägig: Abdrängende Sonderzuweisung, wobei insbesondere § 40 II 1 VwGO, Art. 34 S. 3 GG, Art. 14 III 4 GG und § 23 I 1 EGGVG relevant sind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Keine abdrängende Sonderzuweisung (+)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Eröffnung des Verwaltungsrechtswegs (+)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36057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521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II. Statthafte Verfahrensart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Vorliegend lediglich „entsprechend“ (vgl. § 122 I VwGO) anzuwenden: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88 VwGO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da da im Normenkontrollverfahren gemäß §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47 V 1 VwGO Beschlüsse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ergehen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Begehren der Antragsteller: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Vorgehen gegen Bebauungsplan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Normenkontrollverfahren gemäß § 47 I VwGO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47 I Nr. 1 VwGO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vorgesehen: Anträge zur Feststellung der Gültigkeit von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Satzungen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die nach Vorschriften des BauGB erlassen worden sind, sowie von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Rechtsverordnungen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auf Grund des § 246 II BauGB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Daher möglich und vorliegend die statthafte Antragsart: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Normenkontrollverfahren durch das angerufene OVG nach § 47 I Nr. 1 VwGO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17251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410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III. Antragsbefugnis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In § 47 II 1 VwGO als besondere Sachentscheidungsvoraussetzung normiert: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Antragsbefugnis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Für Antragsbefugnis vorausgesetzt: Dass Antragsteller geltend macht, durch die Rechtsvorschrift oder deren Anwendung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in ihren Rechten verletzt zu sein oder in absehbarer Zeit verletzt zu werden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Möglichkeit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eines nicht zu rechtfertigenden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Eingriffs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in eine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subjektive Rechtsposition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Zu beachten: </a:t>
            </a:r>
            <a:r>
              <a:rPr lang="de-DE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Besonderheiten </a:t>
            </a:r>
            <a:r>
              <a:rPr lang="de-DE" sz="2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iZm</a:t>
            </a:r>
            <a:r>
              <a:rPr lang="de-DE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 B-Plänen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9014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4973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Antragsbefugnis des L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Zu beachten: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Grundstück des L unmittelbar in den B-Plan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mit einbezogen wird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Sog.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„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Planadressat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“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Insofern betroffen: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Eigentumsfreiheit aus Art. 14 I 1 GG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Verfassungsrechtliche Qualifikation von „Festsetzungen“: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Inhalts- und Schrankbestimmungen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iSv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Art. 14 I 2 GG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da sie die zulässige Nutzung vom (Grund-)Eigentum bestimmen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Somit in jedem Fall als antragsbefugt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iSv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47 II 1 VwGO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L als Grundstückseigentümer im Gebiet des B-Plans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30059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771800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268760"/>
            <a:ext cx="8928992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Schwerpunkt der heutigen Einheit: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Grundsätze Baurecht; Wirksamkeit von Bebauungsplänen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im Ausgangspunkt zu unterscheiden: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Bauplanungsrecht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Rechtsquelle: insb.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BauGB,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BauNVO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Kompetenz: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Bodenrecht, Art. 74 I Nr. 18 GG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Regelungsgegenstand: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Nutzungsmöglichkeiten des Grund und Bodens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; Ob und wie darf gebaut werden? 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Bauordnungsrecht: 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Rechtsquelle: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HBauO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Regelungsgegenstand: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Gefahrenabwehr</a:t>
            </a:r>
          </a:p>
          <a:p>
            <a:pPr marL="1714500" lvl="3" indent="-342900">
              <a:spcAft>
                <a:spcPts val="500"/>
              </a:spcAft>
              <a:buFont typeface="Wingdings" pitchFamily="2" charset="2"/>
              <a:buChar char="§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Insb. Durch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technische und sicherheitsrechtliche Anforderungen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an bauliche Anlagen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1. Woche</a:t>
            </a:r>
            <a:endParaRPr lang="de-DE" sz="2600" dirty="0">
              <a:solidFill>
                <a:schemeClr val="bg1"/>
              </a:solidFill>
              <a:latin typeface="Frutiger Linotyp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Antragsbefugnis des K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Zunächst festzustellen: </a:t>
            </a:r>
            <a:r>
              <a:rPr lang="de-DE" sz="2400" b="1" dirty="0">
                <a:solidFill>
                  <a:srgbClr val="FF0000"/>
                </a:solidFill>
                <a:latin typeface="JKRGNR+Arial-BoldMT"/>
              </a:rPr>
              <a:t>K ist kein (!) Planadressat</a:t>
            </a:r>
            <a:r>
              <a:rPr lang="de-DE" sz="2400" dirty="0">
                <a:solidFill>
                  <a:srgbClr val="FF0000"/>
                </a:solidFill>
                <a:latin typeface="JKRGNR+Arial-BoldMT"/>
              </a:rPr>
              <a:t>!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Unmittelbarer Rückgriff auf Art. 14 I GG nicht möglich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Fraglich: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Antragsbefugnis sog. „mittelbar Betroffener“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Erforderlich: Subjektives öffentliches Recht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In Betracht kommend: in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VII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zum Ausdruck kommendes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„Recht auf gerechte Abwägung“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Drittschützender Charakter der Vorschrift (BVerwG) (+)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Nunmehr herauszuarbeiten: ob und inwieweit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private Belange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bei der Bauleitplanung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konkret zu berücksichtigen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waren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Maßgeblich: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Aufzählung in § 1 VI BauGB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5621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521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VI Nr. 1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zu berücksichtigen: </a:t>
            </a:r>
            <a:r>
              <a:rPr lang="de-DE" sz="2400" b="1" i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„allgemeine Anforderungen an gesunde Wohn- und Arbeitsverhältnisse“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Hierzu zählend: Schutz vor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„schädlichen Umwelteinwirkungen“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iSv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.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§ 3 I BImSchG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Nach Wortlaut des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3 I BImSchG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vermittelt: Subjektives öffentliches Recht der </a:t>
            </a:r>
            <a:r>
              <a:rPr lang="de-DE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Nachbarn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auf Vermeidung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schädl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. Umwelteinwirkungen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Da K auch „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Nachbar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“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iSd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. Vorschrift ebenfalls eröffnet: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Persönlicher Schutzbereich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des § 3 I BImSchG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Somit zu seinen Gunsten vermittelt: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„Recht auf gerechte Abwägung“,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bei der die durch zunehmende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Verkehrsgeräusche zu erwartenden Umwelteinwirkungen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Berücksichtigung finden müssen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Antragsbefugnis des K (+)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4483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0" y="1196752"/>
            <a:ext cx="8928992" cy="534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Antragsbefugnis des M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Da </a:t>
            </a:r>
            <a:r>
              <a:rPr lang="de-DE" sz="2400" dirty="0">
                <a:solidFill>
                  <a:srgbClr val="FF0000"/>
                </a:solidFill>
                <a:latin typeface="JKRGNR+Arial-BoldMT"/>
              </a:rPr>
              <a:t>M kein Planadressat ist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maßgeblich: Ob schutzwürdige Belange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iSv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.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VI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zu berücksichtigen waren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denkbar: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VI Nr. 4 BauGB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„Erhaltung und Entwicklung zentraler Versorgungsbereiche“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VI Nr. 8 a) BauGB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Interessen „der Wirtschaft, auch ihrer mittelständischen Struktur im Interesse einer verbrauchsnahen Versorgung der Bevölkerung“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rgbClr val="FF0000"/>
                </a:solidFill>
                <a:latin typeface="JKRGNR+Arial-BoldMT"/>
              </a:rPr>
              <a:t>&gt; Schutz </a:t>
            </a:r>
            <a:r>
              <a:rPr lang="de-DE" sz="2400" b="1" dirty="0">
                <a:solidFill>
                  <a:srgbClr val="FF0000"/>
                </a:solidFill>
                <a:latin typeface="JKRGNR+Arial-BoldMT"/>
              </a:rPr>
              <a:t>privater (!) Belange </a:t>
            </a:r>
            <a:r>
              <a:rPr lang="de-DE" sz="2400" dirty="0">
                <a:solidFill>
                  <a:srgbClr val="FF0000"/>
                </a:solidFill>
                <a:latin typeface="JKRGNR+Arial-BoldMT"/>
              </a:rPr>
              <a:t>mit städtebaulichen Bezug (-)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Gerade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nicht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von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VI Nr. 8 a)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bezweckt: Schutz von Unternehmen vor Konkurrenz „auf der grünen Wiese“ (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hM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)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Antragsbefugnis des M (-)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25089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III. Antragsfrist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47 II 1 VwGO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zu wahren: Antragsfrist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Insoweit geboten: Antragstellung 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„innerhalb eines Jahres nach Bekanntmachung der Rechtsvorschrift“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Nach den zu würdigenden Umständen des Sachverhaltes gewahrt: Jahresfrist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Antragsfrist (+)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29301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373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IV. Beteiligungs- und Prozessfähigkeit der Beteiligten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Insoweit als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lex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specialis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47 II 1 VwGO und § 47 II 2 VwGO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47 II 1 VwGO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als </a:t>
            </a:r>
            <a:r>
              <a:rPr lang="de-DE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Antragsteller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in Betracht kommend: „Jede natürliche oder juristische Person“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Mit Antragstellern vorhanden: Natürliche Personen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iSv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.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47 II 1 1. Alt. VwGO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64 VwGO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iVm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§ 60 ZPO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zudem zulässig: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Subjektive Antragshäufung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27726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Gem.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47 II 2 VwGO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als </a:t>
            </a:r>
            <a:r>
              <a:rPr lang="de-DE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Antragsgegner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in Betracht kommend: „Körperschaft, Anstalt oder Stiftung, welche die Rechtsvorschrift erlassen hat“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Mit FHH vorhanden: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Gebietskörperschaft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39631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Prozessfähigkeit gemäß § 62 VwGO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K und L als natürliche Personen gemäß § 62 I Nr. 1 VwGO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Stadt Hamburg durch ordnungsgemäße Vertretung nach § 62 III VwGO  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rgbClr val="FF0000"/>
                </a:solidFill>
                <a:latin typeface="JKRGNR+Arial-BoldMT"/>
              </a:rPr>
              <a:t>Besonderheit vor OVG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Anwaltszwang;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Vertretung durch Prozessbevollmächtigte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67 IV 1 VwGO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Beteiligungs- und Prozessfähigkeit der Beteiligten (+)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17369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521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B. Begründetheit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Obersatz: 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Die </a:t>
            </a:r>
            <a:r>
              <a:rPr lang="de-DE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prinzipale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Normenkontrolle ist begründet, soweit die angegriffene Rechtsvorschrift gegen höherrangiges Recht verstößt und sich deshalb als nichtig erweist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Bei </a:t>
            </a:r>
            <a:r>
              <a:rPr lang="de-DE" sz="2400" b="1" dirty="0">
                <a:solidFill>
                  <a:srgbClr val="FF0000"/>
                </a:solidFill>
                <a:latin typeface="JKRGNR+Arial-BoldMT"/>
              </a:rPr>
              <a:t>Rechtsvorschriften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generell die Konsequenz ihrer Rechtswidrigkeit: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Ungültigkeit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(sog. </a:t>
            </a:r>
            <a:r>
              <a:rPr lang="de-DE" sz="2400" dirty="0">
                <a:solidFill>
                  <a:srgbClr val="FF0000"/>
                </a:solidFill>
                <a:latin typeface="JKRGNR+Arial-BoldMT"/>
              </a:rPr>
              <a:t>Nichtigkeitsdogma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)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rgbClr val="FF0000"/>
                </a:solidFill>
                <a:latin typeface="JKRGNR+Arial-BoldMT"/>
              </a:rPr>
              <a:t>&gt; Ausnahme: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Rechtsschutz gegen Bebauungspläne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Vgl. § 214 I 1 BauGB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demzufolge „eine Verletzung von Verfahrens- und Formvorschriften“ nur unter dort näher bezeichneten Voraussetzung „beachtlich“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(Grundsatz der Planerhaltung)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Ferner zu berücksichtigen: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Frist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für die Geltendmachung von etwaigen Verletzungen von Vorschriften,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215 I 1 BauGB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32385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Im Verfahren gegen Bebauungspläne daher wie folgt aufzubauen: 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Rechtswidrigkeit des Bebauungsplans 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Beachtlichkeit der Verletzung von Vorschriften nach §§ 214, 215 BauGB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I. Rechtswidrigkeit des Bebauungsplans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1) Rechtsgrundlage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Rechtsgrundlage und Maßstab der Prüfung: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2 I 1 BauGB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wonach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Bauleitpläne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von der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Gemeinde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in eigener Verantwortung aufzustellen sind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Hierzu zählend: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II BauGB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Flächennutzungsplan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(vorbereitender Bauleitplan) und der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Bebauungsplan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(verbindlicher Bauleitplan)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3885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2) Formelle Voraussetzungen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Wie regelmäßig zu prüfen: Zuständigkeit, Verfahren, Form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a) Zuständigkeit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Grundsätzlich zuständig zum Erlass der Bauleitpläne 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§§ 1 III, 10 I BauGB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</a:t>
            </a:r>
            <a:r>
              <a:rPr lang="de-DE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„Gemeinden“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FHH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zuständig 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246 IV BauGB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iVm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§§ 3 Abs. 1, 6 Abs. 1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BauleitplanfeststellungsGHH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(jeweiliges)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Bezirksamt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40146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771800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Verbindendes Element: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Baugenehmigung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(§ 72 I 1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HBauO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)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Nach § 72 I 1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HBauO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ist die Baugenehmigung zu erteilen, 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wenn dem Vorhaben </a:t>
            </a:r>
            <a:r>
              <a:rPr lang="de-D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keine öffentlich-rechtlichen Vorschriften entgegenstehen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die im bauaufsichtlichen Genehmigungsverfahren zu prüfen sind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Prüfungsrelevante „öffentlich-rechtliche Vorschriften“ in diesem Sinne: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HBauO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BauGB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1. Woche</a:t>
            </a:r>
            <a:endParaRPr lang="de-DE" sz="2600" dirty="0">
              <a:solidFill>
                <a:schemeClr val="bg1"/>
              </a:solidFill>
              <a:latin typeface="Frutiger Linotyp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b) Verfahren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In §§ 2 ff. BauGB normiert: Verfahrensvorgaben bei der Aufstellung der Bauleitpläne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Planaufstellungsbeschluss, § 2 I BauGB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Umweltprüfung und Erstellung eines Umweltberichts, § 2 IV BauGB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Beteiligung der Öffentlichkeit und weiterer Behörden, §§ 3, 4 BauGB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Von besonderer Bedeutung: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Ermittlung und Bewertung des Abwägungsmaterials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iSv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 § 2 III BauGB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Etwaige Fehler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iRv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. § 2 III BauGB: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Ermittlungsausfall bzw. –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defizit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sowie Bewertungsausfall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38288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Hier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Berücksichtigung der Belange der K und L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aus § 1 VI BauGB im Rahmen der Aufstellung des Bebauungsplans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(-)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Insoweit belegt: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Bewertungsausfall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Damit ebenfalls belegt: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Verletzung der Verfahrensvorschrift aus § 2 III BauGB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Ordnungsgemäßes Verfahren (-)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3) Form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In HH: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Rechtsverordnung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§ 6 Abs. 3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AGBauGB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Form (+)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22165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3) Materielle Voraussetzungen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Im Hinblick auf die materiellen Voraussetzungen herauszuarbeiten: Inhaltliche Anforderungen an Bebauungsplan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Regelmäßig in diesem Zusammenhang erwähnenswert: 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Erforderlichkeit des B-Plans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III 1 BauGB 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Kein Verstoß gegen Entwicklungsgebot, § 8 II 1 BauGB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Zulässigkeit der Festsetzungen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9 BauGB 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Kein Verstoß gegen interkommunales Abstimmungsgebot, § 2 II 1 BauGB 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Abwägung gemäß § 1 VII BauGB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38048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1. Erforderlichkeit des Bebauungsplans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Nach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III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sind Bauleitpläne aufzustellen, „sobald und soweit es für die städtebauliche Entwicklung und Ordnung </a:t>
            </a:r>
            <a:r>
              <a:rPr lang="de-DE" sz="2400" b="1" dirty="0">
                <a:solidFill>
                  <a:srgbClr val="FF0000"/>
                </a:solidFill>
                <a:latin typeface="JKRGNR+Arial-BoldMT"/>
              </a:rPr>
              <a:t>erforderlich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ist“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Danach vorausgesetzt: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„Qualifizierter Planungsbedarf“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rgbClr val="FF0000"/>
                </a:solidFill>
                <a:latin typeface="JKRGNR+Arial-BoldMT"/>
              </a:rPr>
              <a:t>&gt; Beachte: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Beurteilungsspielraum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der Gemeinden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rgbClr val="FF0000"/>
                </a:solidFill>
                <a:latin typeface="JKRGNR+Arial-BoldMT"/>
              </a:rPr>
              <a:t>Eingeschränkter Prüfungsumfang </a:t>
            </a:r>
            <a:r>
              <a:rPr lang="de-DE" sz="2400" dirty="0">
                <a:solidFill>
                  <a:srgbClr val="FF0000"/>
                </a:solidFill>
                <a:latin typeface="JKRGNR+Arial-BoldMT"/>
              </a:rPr>
              <a:t>bzgl. „Erforderlichkeit“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Im Falle eines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Beurteilungsspielraums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letztlich einzig zu prüfen: </a:t>
            </a:r>
          </a:p>
          <a:p>
            <a:pPr marL="1257300" lvl="2" indent="-342900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Ob Behörde von einem zutreffenden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Sachverhalt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ausgegangen ist </a:t>
            </a:r>
          </a:p>
          <a:p>
            <a:pPr marL="1257300" lvl="2" indent="-342900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Ob alle einschlägigen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Verfahrensvorschriften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eingehalten sind</a:t>
            </a:r>
          </a:p>
          <a:p>
            <a:pPr marL="1257300" lvl="2" indent="-342900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Keine sachfremden Erwägungen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angestellt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3298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2) Entwicklungsgebot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Ferner in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8 II 1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vorgesehen: sog.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Entwicklungsgebot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wonach Bebauungsplan aus dem Flächennutzungsplan zu entwickeln ist (Zweistufigkeit)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Allerdings 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8 III 1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ebenfalls möglich: „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Parallelverfahren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“, bei dem die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gleichzeitige Aufstellung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Änderung, Ergänzung oder Aufhebung eines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B-Plans und eines Flächennutzungsplans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erfolgen darf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Verletzung des Entwicklungsgebotes (-)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36734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521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3) Zulässige Festsetzungen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9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enthalten: Abschließender Katalog zulässiger Festsetzungen („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Typenzwang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“)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Von besonderer Bedeutung in baurechtlichen Klausuren: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Festsetzungen über „die Art und das Maß der baulichen Nutzung“,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vgl. § 9 I Nr. 1 BauGB 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Insofern beachtlich: § 9a Nr. 1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lit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. a BauGB,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der eine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Verordnungsermächtigung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für die „Darstellungen und Festsetzungen in den Bauleitplänen“ vorsieht</a:t>
            </a:r>
          </a:p>
          <a:p>
            <a:pPr marL="1257300" lvl="2" indent="-342900">
              <a:spcAft>
                <a:spcPts val="500"/>
              </a:spcAft>
              <a:buFont typeface="Wingdings" pitchFamily="2" charset="2"/>
              <a:buChar char="§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Baunutzungsverordnung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die 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III 1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BauNVO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die Festsetzungen der näher bezeichneten Baugebiete gestattet</a:t>
            </a:r>
          </a:p>
          <a:p>
            <a:pPr marL="1714500" lvl="3" indent="-342900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II Nr. 12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BauNVO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ausdrücklich zulässig: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Festsetzung von Sondergebieten (+)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14994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Ferner 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9 I Nr. 11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ausdrücklich zulässig: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Festsetzung von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Verkehrsflächen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 (+)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9 I a 1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„Flächen zum Ausgleich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iSv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 § 1 a III BauGB“ (+)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Insofern festzuhalten: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Zulässigkeit der Festsetzungen (+)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4) Kein Verstoß gegen interkommunales Abstimmungsgebot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2 II 1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enthalten: interkommunales Abstimmungsgebot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Einhaltung des interkommunalen Abstimmungsgebots (+)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40430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5) Keine fehlerhafte Abwägung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Nach dem in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VII BauGB enthaltenen Abwägungsgebot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erforderlich: Die </a:t>
            </a:r>
            <a:r>
              <a:rPr lang="de-DE" sz="2400" b="1" i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„öffentlichen und privaten Belange gegeneinander und untereinander gerecht abzuwägen“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Dabei insbesondere als – materieller – Abwägungsfehler in Betracht kommend: „</a:t>
            </a:r>
            <a:r>
              <a:rPr lang="de-DE" sz="2400" b="1" dirty="0">
                <a:solidFill>
                  <a:srgbClr val="FF0000"/>
                </a:solidFill>
                <a:latin typeface="JKRGNR+Arial-BoldMT"/>
              </a:rPr>
              <a:t>Abwägungsdisproportionalität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“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Bereits herausgearbeitet: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Bewertungsausfall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(s.o.)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rgbClr val="FF0000"/>
                </a:solidFill>
                <a:latin typeface="JKRGNR+Arial-BoldMT"/>
              </a:rPr>
              <a:t>Achtung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214 III 2 BauGB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wonach „Mängel, die Gegenstand der Regelung in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214 I 1 Nr. 1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sind, nicht als Mängel der Abwägung geltend gemacht werden“ können (sog. </a:t>
            </a:r>
            <a:r>
              <a:rPr lang="de-DE" sz="2400" b="1" dirty="0">
                <a:solidFill>
                  <a:srgbClr val="FF0000"/>
                </a:solidFill>
                <a:latin typeface="JKRGNR+Arial-BoldMT"/>
              </a:rPr>
              <a:t>Doppelverwertungsverbot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) 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Von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214 I Nr. 1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ausdrücklich erfasst: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Bewertungsausfall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35370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Fehlerhafte Abwägung (-); keine Angaben!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ZE: Materielle Voraussetzungen (+)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7798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II. Beachtlichkeit des Fehlers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Nunmehr herauszuarbeiten: Ob der festgestellte Verfahrensfehler beachtlich ist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Insofern maßgeblich: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Vorgaben der §§ 214, 215 BauGB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Für die Rechtswirksamkeit von Bebauungsplänen 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§ 214 I Nr. 1 BauGB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beachtlich: Wenn 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„entgegen </a:t>
            </a:r>
            <a:r>
              <a:rPr lang="de-D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2 III BauGB 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die von der Planung berührten </a:t>
            </a:r>
            <a:r>
              <a:rPr lang="de-D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Belange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die der Gemeinde bekannt waren oder hätten bekannt sein müssen, in wesentlichen Punkten </a:t>
            </a:r>
            <a:r>
              <a:rPr lang="de-D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nicht zutreffend ermittelt oder bewertet worden sind und wenn der Mangel offensichtlich und auf das Ergebnis des Verfahrens von Einfluss gewesen ist“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39841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771800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447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Umfasst von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Bauplanungsrecht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Bauleitplanung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Gemäß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1 I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Aufgabe der Bauleitplanung: 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„Die bauliche und sonstige Nutzung der Grundstücke in der </a:t>
            </a:r>
            <a:r>
              <a:rPr lang="de-D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Gemeinde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nach Maßgabe dieses Gesetzbuchs vorzubereiten und zu leiten“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Insofern für Hamburg relevant: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246 V BauGB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wonach Hamburg „für die Anwendung dieses Gesetzbuchs auch als Gemeinde gilt“ (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Einheitsgemeinde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)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1. Woche</a:t>
            </a:r>
            <a:endParaRPr lang="de-DE" sz="2600" dirty="0">
              <a:solidFill>
                <a:schemeClr val="bg1"/>
              </a:solidFill>
              <a:latin typeface="Frutiger Linotyp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„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Offensichtlich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“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ist ein Mangel, wenn er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äußerlich nachvollziehbar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, d.h. aus den Unterlagen oder Äußerungen erkennbar war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Hier (+):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Einwände der Antragsteller waren Behörde bekannt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aber wurden nicht berücksichtigt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&gt;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„auf das Ergebnis des Verfahrens von Einfluss gewesen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“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ist ein Mangel, wenn die konkrete Möglichkeit besteht, dass das Abwägungsergebnis ohne den Fehler anders ausgefallen wäre (sog. „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Ergebniskausalität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“)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Verkehrslärm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  <a:sym typeface="Wingdings" pitchFamily="2" charset="2"/>
              </a:rPr>
              <a:t> (+), da laut Gutachten die zulässigen Grenzwerte überschritten werden </a:t>
            </a:r>
          </a:p>
          <a:p>
            <a:pPr lvl="1"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2415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577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Ausgleichsflächen (-),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nicht ersichtlich, dass bei Beachtung der Belange des L nicht trotzdem die Festsetzungen erfolgt wären (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a.A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. vertretbar)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Abschließend erforderlich: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Wahrung der Jahresfrist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aus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§ 215 I Nr. 1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für die Geltendmachung des Verfahrensfehlers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Hier eingehalten: Jahresfrist aus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§ 215 I Nr. 1 BauGB (+)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ZE: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Verfahrensfehler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 aus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§ 2 III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bezüglich der Straßenführung und des daraus resultierenden Verkehrslärms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beachtlich </a:t>
            </a:r>
            <a:r>
              <a:rPr lang="de-DE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iSv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. §§ 214, 215 BauGB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Beachtlichkeit insoweit (+)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Begründetheit insoweit (+)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19390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483768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521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P: Konsequenz eines teilnichtigen B-Plans?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Anwendung der Grundsätze aus § 139 BGB: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„Die Unwirksamkeit eines Teils eines Bebauungsplans hat nur dann nicht die Gesamtunwirksamkeit zur Folge, wenn die </a:t>
            </a:r>
            <a:r>
              <a:rPr lang="de-D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restlichen Festsetzungen auch ohne den ungültigen Teil noch eine sinnvolle städtebauliche Ordnung im Sinn des § 1 Abs. 3 BauGB bewirken können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und mit der gebotenen Sicherheit </a:t>
            </a:r>
            <a:r>
              <a:rPr lang="de-D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anzunehmen ist, dass die Gemeinde auch einen Bebauungsplan dieses eingeschränkten Inhalts beschlossen hätte 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(vgl. BVerwG, </a:t>
            </a:r>
            <a:r>
              <a:rPr lang="de-DE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B.v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. 6.11.2007 – 4 BN 44.07 – </a:t>
            </a:r>
            <a:r>
              <a:rPr lang="de-DE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juris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</a:t>
            </a:r>
            <a:r>
              <a:rPr lang="de-DE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Rn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. 3)“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C. Ergebnis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Antrag zulässig </a:t>
            </a:r>
            <a:r>
              <a:rPr lang="de-DE" sz="240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und begründet! 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232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inotype" pitchFamily="34" charset="0"/>
              </a:rPr>
              <a:t>Fall 1</a:t>
            </a:r>
          </a:p>
        </p:txBody>
      </p:sp>
    </p:spTree>
    <p:extLst>
      <p:ext uri="{BB962C8B-B14F-4D97-AF65-F5344CB8AC3E}">
        <p14:creationId xmlns:p14="http://schemas.microsoft.com/office/powerpoint/2010/main" val="8418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48064" y="3284984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Frutiger LT 57 Cn" pitchFamily="34" charset="0"/>
              </a:rPr>
              <a:t>Ende</a:t>
            </a:r>
          </a:p>
          <a:p>
            <a:r>
              <a:rPr lang="de-DE" sz="3200" dirty="0">
                <a:solidFill>
                  <a:schemeClr val="bg1"/>
                </a:solidFill>
                <a:latin typeface="Frutiger LT 57 Cn" pitchFamily="34" charset="0"/>
              </a:rPr>
              <a:t>1. Woche</a:t>
            </a:r>
          </a:p>
        </p:txBody>
      </p:sp>
    </p:spTree>
    <p:extLst>
      <p:ext uri="{BB962C8B-B14F-4D97-AF65-F5344CB8AC3E}">
        <p14:creationId xmlns:p14="http://schemas.microsoft.com/office/powerpoint/2010/main" val="7313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771800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Die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Bauleitplanung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betrifft Fragen wie: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Wo entsteht Wohnraum?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Wo werden Gewerbegebiete ausgewiesen?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Wo bleiben Grünflächen?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Wie entwickelt sich das Ortsbild?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Beachte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Art. 28 II 1 GG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Den Gemeinden </a:t>
            </a:r>
            <a:r>
              <a:rPr lang="de-DE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muß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das Recht gewährleistet sein, </a:t>
            </a:r>
            <a:r>
              <a:rPr lang="de-DE" sz="2400" b="1" i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alle Angelegenheiten der örtlichen Gemeinschaft 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im Rahmen der Gesetze in eigener Verantwortung zu regeln</a:t>
            </a:r>
          </a:p>
          <a:p>
            <a:pPr marL="800100" lvl="1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Bauleitplanung als klassisch örtliche Strukturentscheidungen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1. Woche</a:t>
            </a:r>
            <a:endParaRPr lang="de-DE" sz="2600" dirty="0">
              <a:solidFill>
                <a:schemeClr val="bg1"/>
              </a:solidFill>
              <a:latin typeface="Frutiger Linotyp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771800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Zur Umsetzung der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Bauleitplanung nach § 1 II BauGB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gesetzlich vorgesehen: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Vorbereitender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Flächennutzungsplan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Verbindlicher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Bebauungsplan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1. Woche</a:t>
            </a:r>
            <a:endParaRPr lang="de-DE" sz="2600" dirty="0">
              <a:solidFill>
                <a:schemeClr val="bg1"/>
              </a:solidFill>
              <a:latin typeface="Frutiger Linotyp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771800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299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Dabei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Sinn des Flächennutzungsplans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(§ 5 BauGB):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grobe Planung für künftige Bebauung des Raumes („programmatischer Charakter“)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Sorgt für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städtebauliches Gesamtkonzept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Rechtsnatur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verwaltungsinterne Maßnahme</a:t>
            </a:r>
          </a:p>
          <a:p>
            <a:pPr marL="1257300" lvl="2" indent="-342900">
              <a:spcAft>
                <a:spcPts val="500"/>
              </a:spcAft>
              <a:buFont typeface="Courier New" panose="02070309020205020404" pitchFamily="49" charset="0"/>
              <a:buChar char="o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Grundsatz: keine externe Wirkung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1. Woche</a:t>
            </a:r>
            <a:endParaRPr lang="de-DE" sz="2600" dirty="0">
              <a:solidFill>
                <a:schemeClr val="bg1"/>
              </a:solidFill>
              <a:latin typeface="Frutiger Linotyp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771800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Dabei Sinn des Flächennutzungsplans (§ 5 BauGB): grobe – meist zeichnerische – Planung für künftige Bebauung des Raumes („programmatischer Charakter“)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1. Woche</a:t>
            </a:r>
            <a:endParaRPr lang="de-DE" sz="2600" dirty="0">
              <a:solidFill>
                <a:schemeClr val="bg1"/>
              </a:solidFill>
              <a:latin typeface="Frutiger Linotype" pitchFamily="34" charset="0"/>
            </a:endParaRPr>
          </a:p>
        </p:txBody>
      </p:sp>
      <p:pic>
        <p:nvPicPr>
          <p:cNvPr id="1026" name="Picture 2" descr="Bild des Hamburger Flächennutzuntgsplans">
            <a:extLst>
              <a:ext uri="{FF2B5EF4-FFF2-40B4-BE49-F238E27FC236}">
                <a16:creationId xmlns:a16="http://schemas.microsoft.com/office/drawing/2014/main" id="{50F3D3F2-A667-60F3-49F1-63F3372B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60648"/>
            <a:ext cx="2771800" cy="964560"/>
          </a:xfrm>
          <a:prstGeom prst="rect">
            <a:avLst/>
          </a:prstGeom>
          <a:solidFill>
            <a:srgbClr val="F7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412776"/>
            <a:ext cx="8928992" cy="373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Sinn des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Bebauungsplans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: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Aufstellung von rechtsverbindlichen „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JKRGNR+Arial-BoldMT"/>
              </a:rPr>
              <a:t>Festsetzungen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“ (vgl. § 9 BauGB) </a:t>
            </a:r>
          </a:p>
          <a:p>
            <a:pPr marL="800100" lvl="1" indent="-342900">
              <a:spcAft>
                <a:spcPts val="500"/>
              </a:spcAft>
              <a:buFont typeface="Wingdings" pitchFamily="2" charset="2"/>
              <a:buChar char="Ø"/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Grundlage weiterer Maßnahmen nach dem BauGB (vgl. § 8 I 2 BauGB)  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&gt; wichtig: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Zulässigkeit von Vorhaben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bemisst sich in der Regel nach den Vorgaben des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Bebauungsplans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JKRGNR+Arial-BoldMT"/>
              </a:rPr>
              <a:t> (vgl. § 30 I BauGB) </a:t>
            </a:r>
          </a:p>
          <a:p>
            <a:pPr>
              <a:spcAft>
                <a:spcPts val="500"/>
              </a:spcAft>
              <a:tabLst>
                <a:tab pos="360363" algn="l"/>
                <a:tab pos="720725" algn="l"/>
                <a:tab pos="1081088" algn="l"/>
                <a:tab pos="1441450" algn="l"/>
                <a:tab pos="1966913" algn="l"/>
                <a:tab pos="2424113" algn="l"/>
                <a:tab pos="2965450" algn="l"/>
                <a:tab pos="3587750" algn="l"/>
                <a:tab pos="4032250" algn="l"/>
                <a:tab pos="4572000" algn="l"/>
                <a:tab pos="5111750" algn="l"/>
              </a:tabLst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JKRGNR+Arial-BoldM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304200"/>
            <a:ext cx="2376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Baurecht</a:t>
            </a:r>
          </a:p>
          <a:p>
            <a:r>
              <a:rPr lang="de-DE" sz="2600" dirty="0">
                <a:solidFill>
                  <a:schemeClr val="bg1"/>
                </a:solidFill>
                <a:latin typeface="Frutiger LT 57 Cn" pitchFamily="34" charset="0"/>
              </a:rPr>
              <a:t>1. Woche</a:t>
            </a:r>
            <a:endParaRPr lang="de-DE" sz="2600" dirty="0">
              <a:solidFill>
                <a:schemeClr val="bg1"/>
              </a:solidFill>
              <a:latin typeface="Frutiger Linotyp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Repetitorium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PTX" id="{20EF44A1-9CCB-4FDF-80AC-F4ABCF6AD68B}" vid="{75BB5563-0F98-406E-898E-E499F06E544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Vorlage_PPTX</Template>
  <TotalTime>0</TotalTime>
  <Words>2802</Words>
  <Application>Microsoft Macintosh PowerPoint</Application>
  <PresentationFormat>Bildschirmpräsentation (4:3)</PresentationFormat>
  <Paragraphs>321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1" baseType="lpstr">
      <vt:lpstr>Arial</vt:lpstr>
      <vt:lpstr>Calibri</vt:lpstr>
      <vt:lpstr>Courier New</vt:lpstr>
      <vt:lpstr>Frutiger Linotype</vt:lpstr>
      <vt:lpstr>Frutiger LT 57 Cn</vt:lpstr>
      <vt:lpstr>JKRGNR+Arial-BoldMT</vt:lpstr>
      <vt:lpstr>Wingdings</vt:lpstr>
      <vt:lpstr>Repetitorium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Panten</dc:creator>
  <cp:lastModifiedBy>Thure Höre</cp:lastModifiedBy>
  <cp:revision>47</cp:revision>
  <dcterms:created xsi:type="dcterms:W3CDTF">2023-10-05T14:07:58Z</dcterms:created>
  <dcterms:modified xsi:type="dcterms:W3CDTF">2026-03-01T15:15:14Z</dcterms:modified>
</cp:coreProperties>
</file>