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56" r:id="rId2"/>
    <p:sldId id="305" r:id="rId3"/>
    <p:sldId id="438" r:id="rId4"/>
    <p:sldId id="437" r:id="rId5"/>
    <p:sldId id="425" r:id="rId6"/>
    <p:sldId id="431" r:id="rId7"/>
    <p:sldId id="426" r:id="rId8"/>
    <p:sldId id="433" r:id="rId9"/>
    <p:sldId id="428" r:id="rId10"/>
    <p:sldId id="440" r:id="rId11"/>
    <p:sldId id="441" r:id="rId12"/>
    <p:sldId id="442" r:id="rId13"/>
    <p:sldId id="443" r:id="rId14"/>
    <p:sldId id="434" r:id="rId15"/>
    <p:sldId id="429" r:id="rId16"/>
    <p:sldId id="435" r:id="rId17"/>
    <p:sldId id="436" r:id="rId18"/>
    <p:sldId id="430" r:id="rId19"/>
    <p:sldId id="276" r:id="rId20"/>
    <p:sldId id="405" r:id="rId21"/>
    <p:sldId id="406" r:id="rId22"/>
    <p:sldId id="407" r:id="rId23"/>
    <p:sldId id="408" r:id="rId24"/>
    <p:sldId id="410" r:id="rId25"/>
    <p:sldId id="444" r:id="rId26"/>
    <p:sldId id="445" r:id="rId27"/>
    <p:sldId id="412" r:id="rId28"/>
    <p:sldId id="414" r:id="rId29"/>
    <p:sldId id="415" r:id="rId30"/>
    <p:sldId id="446" r:id="rId31"/>
    <p:sldId id="447" r:id="rId32"/>
    <p:sldId id="448" r:id="rId33"/>
    <p:sldId id="450" r:id="rId34"/>
    <p:sldId id="449" r:id="rId35"/>
    <p:sldId id="420" r:id="rId36"/>
    <p:sldId id="439" r:id="rId37"/>
    <p:sldId id="421" r:id="rId38"/>
    <p:sldId id="423" r:id="rId39"/>
    <p:sldId id="424" r:id="rId40"/>
    <p:sldId id="290" r:id="rId4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61" autoAdjust="0"/>
    <p:restoredTop sz="92969"/>
  </p:normalViewPr>
  <p:slideViewPr>
    <p:cSldViewPr>
      <p:cViewPr varScale="1">
        <p:scale>
          <a:sx n="111" d="100"/>
          <a:sy n="111" d="100"/>
        </p:scale>
        <p:origin x="3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05.09.26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65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Themenkomplex: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Öffentliches Baurecht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unterteilen in: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Grundstücksbezogenes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Bauplanungsrecht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BauGB,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Objektbezogenes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Bauordnungsrecht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Umsetzung planerischer Entscheidungen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die Gemeinden (§ 10 I BauGB) im Wege von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Flächennutzungsplan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(§§ 5 ff. BauGB)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Bebauungsplan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(§§ 8 ff. BauGB)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Rechtsschutz gegen B-Plan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Verfahrensart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Prinzipale Normenkontrolle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Klagebefugnis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zu unterscheiden sind…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Planadressaten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(Art. 14 I 1 GG)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Mittelbar Betroffene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Subjektives öffentliches Recht: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 auf gerechte Abwägung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 1 VII BauGB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Ob „private Belange“ aus § 1 VI BauGB für Ast. streiten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Begründetheit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(+), soweit…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B-Plan rechtswidrig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Fehler beachtlich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214, 215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(Grundsatz der Planerhaltung)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4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84784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Baugenehmigung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Verbindendes Element zwischen Bauplanungs- und Bauordnungsrecht: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Baugenehmigung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59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geregelt: Dass „die Errichtung, Änderung, Nutzungsänderung und die Beseitigung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Anlagen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grundsätzlich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Baugenehmigung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bedürfen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geregelt: „Baugenehmigung“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der Baugenehmigung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Verwaltungsakt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35 S. 1 VwVfG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97768" y="277957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52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51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„Regelung“: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verbindliche Setzung einer Rechtsfolge, d.h. die unmittelbare Begründung, Aufhebung, Änderung oder Feststellung von Rechten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Rechtsgestaltende Wirkung: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Bauherr erhält die verbindliche Erlaubnis, die in der Baugenehmigung konkret beschriebene Anlage auszuführen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Baufreigabe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Feststellende 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es wird verbindlich festgestellt, dass dem Vorhaben keine im bauaufsichtlichen Verfahren zu prüfende öffentlich-rechtliche Vorschriften entgegenstehen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Legalisierungswirkung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bzw.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formeller Bestandsschutz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mit dem Erlass einer Baugenehmigung regelmäßig einhergehend: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Belastende Wirkung der Baugenehmigung für Dritte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(insb. Nachbarn)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47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Beispiel: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Student S ist zu Geld gekommen und plant – bescheiden wie er ist – den Bau eines Hotels mit 25 Zimmern, Saunen und Swimming Pools.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 sammelt die wesentlichen Unterlagen zusammen und stellt einen Antrag auf Erteilung einer Baugenehmigung bei der zuständigen Behörde.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Beamte B soll den Antrag prüfen und bescheiden. Wonach richtet sich die Prüfung?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449" y="1198374"/>
            <a:ext cx="892899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Anspruch auf Erteilung einer Baugenehmigung </a:t>
            </a:r>
          </a:p>
          <a:p>
            <a:pPr marL="514350" indent="-514350">
              <a:spcAft>
                <a:spcPts val="500"/>
              </a:spcAft>
              <a:buAutoNum type="romanUcParenR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514350" indent="-514350">
              <a:spcAft>
                <a:spcPts val="500"/>
              </a:spcAft>
              <a:buAutoNum type="romanUcParenR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Anspruchsvoraussetzungen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 Formelle Anspruchsvoraussetzungen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a)  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Zuständige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Bauaufsichtsbehörde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HH: Bezirksämter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b)  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Bauantrag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gemäß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68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Beteiligung von Nachbarn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gemäß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70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lex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specialis zu § 28 VwVfG!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Materielle Präklusion in § 70 I S. 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c)  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Schriftform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Vollständiger Antrag mit „Bauvorlagen“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BauVorlVO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Nur durch Bauvorlagenberechtigte, 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80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2170" y="1325825"/>
            <a:ext cx="8928992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 Materielle Anspruchsvoraussetzungen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&gt; Prüfung einer Genehmigung erfolgt immer (!) auf die gleiche Weise: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Genehmigungsbedürftigkeit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23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5829" y="1268760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 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Genehmigungsbedürftigkeit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gemäß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59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b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Errichtung,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Änderung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Nutzungsänderung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oder Beseitigung von 		Anlagen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Wohnhaus = Bauliche Anlage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 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Errichtung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Ausnahmen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gemäß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59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Gesetzliche Privilegierung von…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Vorhaben, die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anderen Verfahren gestattet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werden (§ 60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Vorhaben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Anlage 2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61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Vorhaben, an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Hoheitsträger beteiligt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(§ 77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Fliegenden Bauten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76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[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Zirkuszelt]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93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5829" y="1268760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Neue Rechtslage seit 1.1.2026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1. Option: „Anzeigeverfahren“ nach § 62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(mehr) genehmigungsbedürftig: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Wohngebäude der Klasse 1 und 2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freistehende Wohngebäude der Klasse 3 (vgl. § 2 Abs.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Ausreichend: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Einreichung der Bauvorlagen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BauVorlVO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 62 Abs. 3 S.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Behörde prüft, ob VS des § 62 Abs.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vorliegen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Bauvorhaben entspricht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Festsetzungen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B-Plans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Erschließung gesichert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Achtung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Durchführung des Genehmigungsverfahrens dennoch möglich!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1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5829" y="1268760"/>
            <a:ext cx="8928992" cy="434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wichtig: Durchführung des Genehmigungsverfahrens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im Ermessen der Behörde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Abs. 2 Nr. 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Genehmigungsfreistellung gilt nur, wenn Behörde nicht erklärt, ein Genehmigungsverfahren durchführen zu wollen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Aber: Durchführung des Verfahrens steht im Ermessen der Behörde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Abs. 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Die Erklärung kann insbesondere deshalb erfolgen,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weil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sie eine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Überprüfung der sonstigen Voraussetzungen des Absatzes 2 oder des Bauvorhabens aus anderen Gründen für erforderlich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hält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4458" y="1340768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2. Option: Vereinfachtes Genehmigungsverfahren, § 63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Wird durchgeführt für: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Nr. 1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Errichtung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Wohngebäuden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Gebäudeklassen, die nicht unter die Genehmigungsfreistellung fallen!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Nr. 2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Änderung oder Nutzungsänderung von baulichen Anlagen, sofern dadurch Wohngebäude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Nr. 1 entstehen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Nr. 3: die Beseitigung baulicher Anlagen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Prüfungsumfang: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Insb. Bauplanungsrechtliche Zulässigkeit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 14 und 29 bis 38 BauGB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sofern Gebäude mit gewerblichem Nebenzwe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ck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67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4458" y="1340768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3. Option: (Vollständiges) Baugenehmigungsverfahren, § 64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Anwendungsbereich: insb. Sonderbauten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 Abs. 4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Prüfungsumfang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Bauplanungsrechtliche Zulässigkeit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dem BauGB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Bauordnungsrechtliche Zulässigkeit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4. Option: Baugenehmigungsverfahren mit Konzentrationswirkung, § 64a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Nur auf „Wunsch“, vgl. § 59 Abs. 3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BauGB,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„andere öffentlich-rechtliche Vorschriften“ Prüfungsgegenstand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449" y="1198374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 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Genehmigungsfähigkeit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gemäß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72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&gt; Regelmäßig Schwerpunkt der Prüfung: Genehmigungsfähigkeit des Bauvorhabens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72 I 1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b="1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Baugenehmigung ist zu erteilen, wenn dem Vorhaben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öffentlich-rechtlichen Vorschriften entgegenstehen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im bauaufsichtlichen Genehmigungsverfahren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 sind“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Frage: Welche Vorschriften sind vorliegend zu prüfen?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Prüfungsmaßstab?!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5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84784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Dafür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Anzeigeverfahren, § 62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Vereinfachtes Verfahren, § 63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(Normales) Genehmigungsverfahren, § 64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Reichweite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Legalisierungswirkung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unterschiedlich!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Daher möglich: Prüfungsumfang „freiwillig“ zu erweitern (vgl. § 59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allen Verfahren zu prüfen und regelmäßig Schwerpunkt der Klausur: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Bauplanungsrechtliche Zulässigkeit des Vorhabens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3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84784"/>
            <a:ext cx="8964488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Einstieg in die Prüfung: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Erster Abschnitt des BauGB 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von Vorhaben  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29 ff. BauGB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Anwendungsbereich (+), soweit es sich um „bauliche Anlage“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29 I BauGB handelt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BauGB = Bodenrecht (vgl. Art. 72 Nr. 18 GG)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Anlage, die zumindest in der Absicht der Dauer künstlich mit dem Erdboden verbunden wird und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Planungsrechtliche Relevanz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VI BauGB aufweist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47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84784"/>
            <a:ext cx="8964488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Anwendungsbereich der §§ 30 bis 37 BauGB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30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Grundstück liegt im Plangebiet eines Bebauungsplans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Festsetzungen (§ 9 BauGB) müssen eingehalten werden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Erschließung muss gesichert sein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34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Grundstück liegt im „unbeplanten Innenbereich“ </a:t>
            </a:r>
          </a:p>
          <a:p>
            <a:pPr lvl="2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35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Grundstück liegt im „Außenbereich“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65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449" y="1198374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Rechtsfolge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dem Vorhaben „keine öffentlich rechtlichen Vorschriften entgegenstehen (…) ist die Baugenehmigung zu erteilen“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Anspruchsinhalt: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Gebundene Entscheidung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möglich und u.U. geboten: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Erlass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Nebenbestimmungen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zur Baugenehmigung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72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Insbesondere als „milderes Mittel“ gegenüber einer Ablehnung des Antrages geboten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1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72000" y="3284984"/>
            <a:ext cx="7092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Genehmigungsbedürftigkeit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Genehmigungsverfahren regelmäßig zu prüfen: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Genehmigungsbedürftigkeit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zunächst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Genehmigungsbedürftigkeit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geplanten Vorhabens „Fast Food Restaurant“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59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die „Errichtung, Änderung, Nutzungsänderung und die Beseitigung von Anlagen“ einer Baugenehmigung bedürfen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35681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Errichtung, Änderung, Nutzungsänderung und die Beseitigung von Anlagen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erforderlich: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„Anlage“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heranzuziehen: Legaldefinition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I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Anlagen insbesondere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„bauliche Anlagen“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„Bauliche Anlagen“: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dem Erdboden verbundene, aus Bauprodukten hergestellte Anlagen (§ 2 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unproblematisch als „bauliche Anlage“ einzustufen: Fast-Food-Restaurant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vorliegend ein „Umbau“ erfolgen soll, zudem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Errichtung bzw. Nutzungsänderung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einer solchen baulichen Anlage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59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1056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Ausnahmen nach § 59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/ § 59 I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Gleichwohl möglich: Ausnahmen von grundsätzlicher Genehmigungspflicht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„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Verfahrensfreie Vorhaben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“, die sich aus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Anlage 2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ergeben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Genehmigungsfreiheit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Werbeanlagen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Nr. 12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Anlage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zu bedenken: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Hinweis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in Anlage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hiernach nicht statthaft: Isolierte Betrachtung eines Teils eines  Gesamtvorhabens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zu beachten: Umfang der geplanten Werbeanlage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Verfahrensfreiheit der Werbeanlage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417750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 anderer Gestattungsverfahren nach § 60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?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Bloßes Anzeigeverfahren nach § 62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für Wohngebäude eröffnet!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Zwischenergebnis: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Genehmigungsfreies Vorhaben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61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 anderer Gestattungsverfahren nach § 60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Bloßes Anzeigeverfahren nach § 62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Genehmigungsbedürftigkeit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72255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43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Genehmigungsfähigkeit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Erteilung der Baugenehmigung zu prüfen: „Ob dem Vorhaben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Vorschriften entgegenstehen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bauaufsichtlichen Genehmigungsverfahren zu prüfen sind“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immer (!) zu klären: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Prüfungsumfang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97180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4899" y="1240304"/>
            <a:ext cx="8928992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Verfahrensarten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4200AAE6-3BD4-04C5-E023-A2093BE17757}"/>
              </a:ext>
            </a:extLst>
          </p:cNvPr>
          <p:cNvSpPr/>
          <p:nvPr/>
        </p:nvSpPr>
        <p:spPr>
          <a:xfrm>
            <a:off x="179512" y="1828508"/>
            <a:ext cx="2304256" cy="12241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Anzeigeverfahren,</a:t>
            </a:r>
          </a:p>
          <a:p>
            <a:pPr algn="ctr"/>
            <a:r>
              <a:rPr lang="de-DE" dirty="0"/>
              <a:t>§ 62 </a:t>
            </a:r>
            <a:r>
              <a:rPr lang="de-DE" dirty="0" err="1"/>
              <a:t>HBauO</a:t>
            </a:r>
            <a:r>
              <a:rPr lang="de-DE" dirty="0"/>
              <a:t> </a:t>
            </a: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1C3C5A77-4654-2C11-D510-EB90256DDB1B}"/>
              </a:ext>
            </a:extLst>
          </p:cNvPr>
          <p:cNvSpPr/>
          <p:nvPr/>
        </p:nvSpPr>
        <p:spPr>
          <a:xfrm>
            <a:off x="6615081" y="1882792"/>
            <a:ext cx="2304256" cy="12241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Bau-Genehmigungsverfahren, § 64 </a:t>
            </a:r>
            <a:r>
              <a:rPr lang="de-DE" dirty="0" err="1"/>
              <a:t>HBauO</a:t>
            </a:r>
            <a:endParaRPr lang="de-DE" dirty="0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19337306-F59D-F452-1CCE-58C3BA948D96}"/>
              </a:ext>
            </a:extLst>
          </p:cNvPr>
          <p:cNvSpPr/>
          <p:nvPr/>
        </p:nvSpPr>
        <p:spPr>
          <a:xfrm>
            <a:off x="3400849" y="1856528"/>
            <a:ext cx="2304256" cy="12241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Vereinfachtes Verfahren, § 63 </a:t>
            </a:r>
            <a:r>
              <a:rPr lang="de-DE" dirty="0" err="1"/>
              <a:t>HBauO</a:t>
            </a:r>
            <a:endParaRPr lang="de-DE" dirty="0"/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2A9B5150-4631-D365-0DF8-220B475814FE}"/>
              </a:ext>
            </a:extLst>
          </p:cNvPr>
          <p:cNvSpPr/>
          <p:nvPr/>
        </p:nvSpPr>
        <p:spPr>
          <a:xfrm>
            <a:off x="215516" y="3052645"/>
            <a:ext cx="2304256" cy="37773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de-DE" dirty="0"/>
              <a:t>Insb. Für Wohngebäude Klasse 1, 2 und ggf. 3 </a:t>
            </a:r>
          </a:p>
          <a:p>
            <a:endParaRPr lang="de-DE" dirty="0"/>
          </a:p>
          <a:p>
            <a:pPr marL="285750" indent="-285750">
              <a:buFont typeface="Wingdings" pitchFamily="2" charset="2"/>
              <a:buChar char="Ø"/>
            </a:pPr>
            <a:r>
              <a:rPr lang="de-DE" u="sng" dirty="0"/>
              <a:t>Prüfungsumfang</a:t>
            </a:r>
            <a:r>
              <a:rPr lang="de-DE" dirty="0"/>
              <a:t>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/>
              <a:t>Vorhaben muss Festsetzungen des B-Plans entsprechen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/>
              <a:t>Erschließung gesichert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35D30EC9-561B-8409-ABE8-0C690BFB6AC2}"/>
              </a:ext>
            </a:extLst>
          </p:cNvPr>
          <p:cNvSpPr/>
          <p:nvPr/>
        </p:nvSpPr>
        <p:spPr>
          <a:xfrm>
            <a:off x="3350055" y="3080664"/>
            <a:ext cx="2493147" cy="37773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de-DE" dirty="0"/>
              <a:t>alle baulichen Anlagen, die </a:t>
            </a:r>
            <a:br>
              <a:rPr lang="de-DE" dirty="0"/>
            </a:br>
            <a:r>
              <a:rPr lang="de-DE" dirty="0"/>
              <a:t>a) nicht unter das Anzeigeverfahren fallen und</a:t>
            </a:r>
            <a:br>
              <a:rPr lang="de-DE" dirty="0"/>
            </a:br>
            <a:r>
              <a:rPr lang="de-DE" dirty="0"/>
              <a:t>b) keine Sonderbauten sind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dirty="0"/>
          </a:p>
          <a:p>
            <a:pPr marL="285750" indent="-285750">
              <a:buFont typeface="Wingdings" pitchFamily="2" charset="2"/>
              <a:buChar char="Ø"/>
            </a:pPr>
            <a:r>
              <a:rPr lang="de-DE" u="sng" dirty="0"/>
              <a:t>Prüfungsumfang</a:t>
            </a:r>
            <a:r>
              <a:rPr lang="de-DE" dirty="0"/>
              <a:t>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dirty="0"/>
              <a:t>Insbesondere BauGB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C319A13D-63D8-4769-7C6E-993E88CEF57A}"/>
              </a:ext>
            </a:extLst>
          </p:cNvPr>
          <p:cNvSpPr/>
          <p:nvPr/>
        </p:nvSpPr>
        <p:spPr>
          <a:xfrm>
            <a:off x="6535189" y="3151762"/>
            <a:ext cx="2493147" cy="37773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de-DE" dirty="0"/>
              <a:t>Insb. Sonderbauten </a:t>
            </a:r>
            <a:r>
              <a:rPr lang="de-DE" dirty="0" err="1"/>
              <a:t>iSv</a:t>
            </a:r>
            <a:r>
              <a:rPr lang="de-DE" dirty="0"/>
              <a:t>. § 2 Abs. 4 </a:t>
            </a:r>
            <a:r>
              <a:rPr lang="de-DE" dirty="0" err="1"/>
              <a:t>HBauO</a:t>
            </a:r>
            <a:r>
              <a:rPr lang="de-DE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de-DE" u="sng" dirty="0"/>
          </a:p>
          <a:p>
            <a:pPr marL="285750" indent="-285750">
              <a:buFont typeface="Wingdings" pitchFamily="2" charset="2"/>
              <a:buChar char="Ø"/>
            </a:pPr>
            <a:r>
              <a:rPr lang="de-DE" u="sng" dirty="0"/>
              <a:t>Prüfungsumfang: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u="sng" dirty="0"/>
              <a:t>BauGB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u="sng" dirty="0" err="1"/>
              <a:t>HBauO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56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Einordnung des „Drive-In“ in die Genehmigungsverfahren: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Umfang: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Restaurant mit 120 Sitzplätzen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Sonderbau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Abs. 4 Nr. 8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Es ist ein (vollständiges) Baugenehmigungsverfahren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64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durchlaufen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Prüfungsumfang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BauGB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Regelmäßig Schwerpunkt!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Vorschriften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lvl="2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43674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5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Vereinbarkeit mit öffentlich-rechtlichen Vorschriften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Bauplanungsrechtliche Zulässigkeit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29 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normiert: Anwendbarkeit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30 - 37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„für Vorhaben, die die Errichtung, Änderung oder Nutzungsänderung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baulichen Anlagen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Inhalt haben“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bauplanungsrechtlichen Anlagenbegriff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„Vorhaben, das in einer auf Dauer gedachten Weise künstlich mit dem Erdboden verbunden ist und eine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bodenrechtliche Relevanz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aufweist, so dass die in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BauGB genannten Belange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einer Weise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berührt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werden oder berührt werden können, dass das Bedürfnis nach einer die Zulässigkeit regelnden verbindlichen Bauleitplanung hervorgerufen wird“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Ohne weiteres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Bauliche Anlage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 29 I BauGB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82835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anwendbar: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30 – 37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Bebauungsplan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besteht,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30, 31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für den Vorhabenbereich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kein B-Plan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besteht, zunächst zu prüfen: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Zulässigkeit des Vorhabens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34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(Unbeplanter Innenbereich)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Vorausgesetzt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34 I 1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„Im Zusammenhang bebaute Ortsteile“, was einen organisch gewachsenen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Siedlungskomplex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mit eigenständigem Gewicht erfordert, der trotz möglicher Baulücken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Eindruck von Geschlossenheit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vermittelt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den Angaben im Sachverhalt anzunehmen: „im Zusammenhang bebauter Ortsteil“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34 I 1 BauGB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Vorrangig zu beachten: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Vorgaben des § 34 II BauGB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43297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5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die Eigenart der näheren Umgebung einem der Baugebiete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2 – 9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entspricht, alleiniger Prüfungsmaßstab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„Art der baulichen Nutzung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“: Vorgaben 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Faktisches Baugebiet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II Nr. 6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Mischgebiete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gemäß § 6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der Unterbringung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wesentlich störender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Gewerbebetriebe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dienen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Mischgebieten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 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Schank- und Speisewirtschaften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…“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Blick auf den Sachverhalt insoweit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Faktisches Baugebiet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34 II BauGB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Prüfungsmaßstab daher: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91365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80999"/>
            <a:ext cx="89289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der sog.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Regelbebauung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ohne weiteres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 II Nr. 3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Schank- und Speisewirtschaften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Zulässigkeit der Werbeanlage?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zu berücksichtigen: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14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wonach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untergeordnete Nebenanlagen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Einrichtungen, die dem Nutzungszweck der in dem Baugebiet gelegenen Grundstücke (…) dienen und die seiner Eigenart nicht widersprechen“ zulässig sind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Funktionelle Unterordnung (+), dient gerade dem Zweck des Fast-Food-Restaurants als „Lockmittel“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Räumlich-Gegenständliche Unterordnung (+), Optik und flächenmäßige Größe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Werbeanlage als Nebenanlage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42498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58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Feinsteuerung: Prüfung im Einzelfall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Gleichwohl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die in den §§ 2 bi 14 aufgeführten baulichen und sonstigen Anlagen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Einzelfall (!) unzulässig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sein können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Feinsteuerung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Vorhaben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„Einzelfall“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unzulässig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15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wenn von Vorhaben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„Störungen oder Belästigungen ausgehen, die (…) unzumutbar sind“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Gesetzlicher Anknüpfungspunkt: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Unzumutbarkeit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15 I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§ 15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damit enthalten: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Gebot der Rücksichtnahme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kraft dessen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„in qualifizierter und zugleich individualisierter Weise auf besondere Rechtspositionen Dritter Rücksicht zu nehmen ist“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(BVerwG)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15660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327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 NJW 1978, 62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Welche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Anforderungen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 das Gebot der Rücksichtnahme zu stellen sind,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beurteilt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den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Umständen des Einzelfalls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insbesondere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konkreten Schutzwürdigkeit der im Einwirkungsbereich der baulichen Anlage liegenden Grundstücke und ihrer Bewohner,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wobei Schutzbedürftigkeit und Schutzwürdigkeit ihrerseits maßgeblich von der bebauungsrechtlichen Prägung der Situation sowie den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tatsächlichen und rechtlichen Vorbelastungen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abhängen.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Je empfindlicher und schutzwürdiger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Stellung desjenigen ist, dem die Rücksichtnahme im gegebenen Zusammenhang zugute kommt,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umso mehr kann er an Rücksichtnahme verlangen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; </a:t>
            </a:r>
            <a:r>
              <a:rPr lang="de-DE" sz="2400" b="1" i="1" dirty="0">
                <a:solidFill>
                  <a:srgbClr val="FF0000"/>
                </a:solidFill>
                <a:latin typeface="JKRGNR+Arial-BoldMT"/>
              </a:rPr>
              <a:t>umgekehrt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braucht derjenige, der das Vorhaben verwirklichen will, </a:t>
            </a:r>
            <a:r>
              <a:rPr lang="de-DE" sz="2400" i="1" dirty="0">
                <a:solidFill>
                  <a:srgbClr val="FF0000"/>
                </a:solidFill>
                <a:latin typeface="JKRGNR+Arial-BoldMT"/>
              </a:rPr>
              <a:t>umso weniger Rücksicht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nehmen, </a:t>
            </a:r>
            <a:r>
              <a:rPr lang="de-DE" sz="2400" b="1" i="1" dirty="0">
                <a:solidFill>
                  <a:srgbClr val="FF0000"/>
                </a:solidFill>
                <a:latin typeface="JKRGNR+Arial-BoldMT"/>
              </a:rPr>
              <a:t>je verständlicher und unabweisbarer die von ihm mit seinem Vorhaben verfolgten Interessen sind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36632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Hauptfallgruppen: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rgbClr val="FF0000"/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Immissionen (Grenzwerte TA-Luft und Lärm relevant!)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„erdrückende Wirkung“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Indizwirkung: Abstandsvorgaben aus dem Landesrecht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Betroffenheit von APR: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Einsichtmöglichkeiten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privaten Bereich (Art. 2 I GG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 I GG)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Eingemauertsein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rgbClr val="FF0000"/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42018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5517" y="1484784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Umstände des Einzelfalls: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Faktisches Mischgebiet grenzt hier an ein festgesetztes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Wohngebiet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Wohnnutzung „war zuerst da“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Drive-In verursacht erhebliche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(140 Sitzplätze) 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zeitintensive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(10.00 Uhr – 24.00 Uhr)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Immissionen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Konsequenz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Verstoß gegen – baugebietsübergreifendes – Gebot der Rücksichtnahme aus § 15 I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Bauplanungsrechtliche Zulässigkeit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2637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5517" y="1484784"/>
            <a:ext cx="8928992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Bauordnungsrechtliche Zulässigkeit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Hauptanwendungsfälle: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Wahrung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Abstandsflächen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gemäß § 6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Vorgaben zur Gestaltung in §§ 9, 10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47796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5517" y="1484784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erwähnenswert: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Verstoß gegen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Verunstaltungsverbot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des § 9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„bauliche Anlagen (…) so“ zu gestalten, „dass sie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verunstaltend wirken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Vorausgesetzt für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Verunstaltung“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9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Zustand, der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ästhetische Empfinden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Beschauers nicht bloß beeinträchtigt, sondern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Beurteilung zu Grunde zu legen: Empfinden eines für ästhetische Eindrücke offenen Betrachters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gebildeter Durchschnittsmensch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insoweit einzig relevant: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Werbeanlage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Werbeanlagen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Vorgaben des § 10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25583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5517" y="1484784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insbesondere unzulässig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10 Abs. 4a Nr.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„Werbeanlagen von störendem Umfang“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zu beachten: Werbeanlage soll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Höhe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17 Metern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den Luftraum über den Fußweg hineinragen 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 qm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aufweisen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Störender Umfang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Bauordnungsrechtliche Zulässigkeit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46322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87725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Vorhaben stehen öffentlich-rechtliche Vorschriften entgegen, die im bauaufsichtlichen Genehmigungsverfahren zu prüfen sind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Genehmigungsfähigkeit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4850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87725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Abschließend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Möglichkeit des Erlasses von Nebenbestimmungen nach § 72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Insbesondere denkbar: Erlass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Auflagen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gemäß § 36 II Nr. 4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Beispielhaft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Bestimmung dass Werbeanlage in kleinerem Umfang errichtet wird; Autoschalter durch Lärmschutzwände absichern; Errichtung einer Überdachung bzw. Verlegung des Drive-In Schalters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Unter den gegebenen Voraussetzungen: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Genehmigungsfähigkeit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159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2</a:t>
            </a:r>
            <a:r>
              <a:rPr lang="de-DE" sz="3200">
                <a:solidFill>
                  <a:schemeClr val="bg1"/>
                </a:solidFill>
                <a:latin typeface="Frutiger LT 57 Cn" pitchFamily="34" charset="0"/>
              </a:rPr>
              <a:t>. </a:t>
            </a:r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Woche</a:t>
            </a:r>
          </a:p>
        </p:txBody>
      </p:sp>
    </p:spTree>
    <p:extLst>
      <p:ext uri="{BB962C8B-B14F-4D97-AF65-F5344CB8AC3E}">
        <p14:creationId xmlns:p14="http://schemas.microsoft.com/office/powerpoint/2010/main" val="7313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2856</Words>
  <Application>Microsoft Macintosh PowerPoint</Application>
  <PresentationFormat>Bildschirmpräsentation (4:3)</PresentationFormat>
  <Paragraphs>359</Paragraphs>
  <Slides>40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8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47</cp:revision>
  <dcterms:created xsi:type="dcterms:W3CDTF">2023-10-05T14:07:58Z</dcterms:created>
  <dcterms:modified xsi:type="dcterms:W3CDTF">2026-09-05T19:56:30Z</dcterms:modified>
</cp:coreProperties>
</file>