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2"/>
  </p:notesMasterIdLst>
  <p:sldIdLst>
    <p:sldId id="256" r:id="rId2"/>
    <p:sldId id="405" r:id="rId3"/>
    <p:sldId id="442" r:id="rId4"/>
    <p:sldId id="443" r:id="rId5"/>
    <p:sldId id="454" r:id="rId6"/>
    <p:sldId id="455" r:id="rId7"/>
    <p:sldId id="456" r:id="rId8"/>
    <p:sldId id="457" r:id="rId9"/>
    <p:sldId id="276" r:id="rId10"/>
    <p:sldId id="441" r:id="rId11"/>
    <p:sldId id="406" r:id="rId12"/>
    <p:sldId id="407" r:id="rId13"/>
    <p:sldId id="408" r:id="rId14"/>
    <p:sldId id="410" r:id="rId15"/>
    <p:sldId id="411" r:id="rId16"/>
    <p:sldId id="412" r:id="rId17"/>
    <p:sldId id="413" r:id="rId18"/>
    <p:sldId id="414" r:id="rId19"/>
    <p:sldId id="415" r:id="rId20"/>
    <p:sldId id="450" r:id="rId21"/>
    <p:sldId id="451" r:id="rId22"/>
    <p:sldId id="452" r:id="rId23"/>
    <p:sldId id="445" r:id="rId24"/>
    <p:sldId id="448" r:id="rId25"/>
    <p:sldId id="449" r:id="rId26"/>
    <p:sldId id="417" r:id="rId27"/>
    <p:sldId id="418" r:id="rId28"/>
    <p:sldId id="409" r:id="rId29"/>
    <p:sldId id="419" r:id="rId30"/>
    <p:sldId id="420" r:id="rId31"/>
    <p:sldId id="421" r:id="rId32"/>
    <p:sldId id="422" r:id="rId33"/>
    <p:sldId id="423" r:id="rId34"/>
    <p:sldId id="424" r:id="rId35"/>
    <p:sldId id="436" r:id="rId36"/>
    <p:sldId id="426" r:id="rId37"/>
    <p:sldId id="427" r:id="rId38"/>
    <p:sldId id="437" r:id="rId39"/>
    <p:sldId id="438" r:id="rId40"/>
    <p:sldId id="439" r:id="rId41"/>
    <p:sldId id="428" r:id="rId42"/>
    <p:sldId id="440" r:id="rId43"/>
    <p:sldId id="453" r:id="rId44"/>
    <p:sldId id="429" r:id="rId45"/>
    <p:sldId id="430" r:id="rId46"/>
    <p:sldId id="431" r:id="rId47"/>
    <p:sldId id="432" r:id="rId48"/>
    <p:sldId id="433" r:id="rId49"/>
    <p:sldId id="435" r:id="rId50"/>
    <p:sldId id="290" r:id="rId51"/>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75" autoAdjust="0"/>
    <p:restoredTop sz="92969"/>
  </p:normalViewPr>
  <p:slideViewPr>
    <p:cSldViewPr>
      <p:cViewPr varScale="1">
        <p:scale>
          <a:sx n="111" d="100"/>
          <a:sy n="111" d="100"/>
        </p:scale>
        <p:origin x="536"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15.03.26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12976"/>
            <a:ext cx="4824536" cy="1077218"/>
          </a:xfrm>
          <a:prstGeom prst="rect">
            <a:avLst/>
          </a:prstGeom>
          <a:noFill/>
        </p:spPr>
        <p:txBody>
          <a:bodyPr wrap="square" rtlCol="0">
            <a:spAutoFit/>
          </a:bodyPr>
          <a:lstStyle/>
          <a:p>
            <a:r>
              <a:rPr lang="de-DE" sz="3200" dirty="0">
                <a:solidFill>
                  <a:schemeClr val="bg1"/>
                </a:solidFill>
                <a:latin typeface="Frutiger LT 57 Cn" pitchFamily="34" charset="0"/>
              </a:rPr>
              <a:t>Baurecht</a:t>
            </a:r>
          </a:p>
          <a:p>
            <a:r>
              <a:rPr lang="de-DE" sz="3200" dirty="0">
                <a:solidFill>
                  <a:schemeClr val="bg1"/>
                </a:solidFill>
                <a:latin typeface="Frutiger LT 57 Cn" pitchFamily="34" charset="0"/>
              </a:rPr>
              <a:t>3.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aber vorliegend nicht ersichtlich: Aufdrängende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maßgeblich: </a:t>
            </a:r>
            <a:r>
              <a:rPr lang="de-DE" sz="2400" b="1" dirty="0">
                <a:solidFill>
                  <a:schemeClr val="tx1">
                    <a:lumMod val="65000"/>
                    <a:lumOff val="35000"/>
                  </a:schemeClr>
                </a:solidFill>
                <a:latin typeface="JKRGNR+Arial-BoldMT"/>
              </a:rPr>
              <a:t>Generalklausel des § 40 I 1 VwGO</a:t>
            </a:r>
            <a:r>
              <a:rPr lang="de-DE" sz="2400" dirty="0">
                <a:solidFill>
                  <a:schemeClr val="tx1">
                    <a:lumMod val="65000"/>
                    <a:lumOff val="35000"/>
                  </a:schemeClr>
                </a:solidFill>
                <a:latin typeface="JKRGNR+Arial-BoldMT"/>
              </a:rPr>
              <a:t>, wonach es sich um eine </a:t>
            </a:r>
            <a:r>
              <a:rPr lang="de-DE" sz="2400" b="1" dirty="0">
                <a:solidFill>
                  <a:schemeClr val="tx1">
                    <a:lumMod val="65000"/>
                    <a:lumOff val="35000"/>
                  </a:schemeClr>
                </a:solidFill>
                <a:latin typeface="JKRGNR+Arial-BoldMT"/>
              </a:rPr>
              <a:t>öffentlich-rechtliche Streitigkeit, nichtverfassungsrechtlicher Art</a:t>
            </a:r>
            <a:r>
              <a:rPr lang="de-DE" sz="2400" dirty="0">
                <a:solidFill>
                  <a:schemeClr val="tx1">
                    <a:lumMod val="65000"/>
                    <a:lumOff val="35000"/>
                  </a:schemeClr>
                </a:solidFill>
                <a:latin typeface="JKRGNR+Arial-BoldMT"/>
              </a:rPr>
              <a:t> handeln muss, für die </a:t>
            </a:r>
            <a:r>
              <a:rPr lang="de-DE" sz="2400" b="1" dirty="0">
                <a:solidFill>
                  <a:schemeClr val="tx1">
                    <a:lumMod val="65000"/>
                    <a:lumOff val="35000"/>
                  </a:schemeClr>
                </a:solidFill>
                <a:latin typeface="JKRGNR+Arial-BoldMT"/>
              </a:rPr>
              <a:t>keine abdrängende Sonderzuweisung </a:t>
            </a:r>
            <a:r>
              <a:rPr lang="de-DE" sz="2400" dirty="0">
                <a:solidFill>
                  <a:schemeClr val="tx1">
                    <a:lumMod val="65000"/>
                    <a:lumOff val="35000"/>
                  </a:schemeClr>
                </a:solidFill>
                <a:latin typeface="JKRGNR+Arial-BoldMT"/>
              </a:rPr>
              <a:t>einschlägig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für die Bestimmung der Rechtsnatur der Streitigkeit: </a:t>
            </a:r>
            <a:r>
              <a:rPr lang="de-DE" sz="2400" b="1" dirty="0">
                <a:solidFill>
                  <a:schemeClr val="tx1">
                    <a:lumMod val="65000"/>
                    <a:lumOff val="35000"/>
                  </a:schemeClr>
                </a:solidFill>
                <a:latin typeface="JKRGNR+Arial-BoldMT"/>
              </a:rPr>
              <a:t>Rechtsnatur des Rechtsverhältnisses, aus dem der Klageanspruch hergeleitet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1746554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a:t>
            </a:r>
            <a:r>
              <a:rPr lang="de-DE" sz="2400" b="1" dirty="0">
                <a:solidFill>
                  <a:schemeClr val="tx1">
                    <a:lumMod val="65000"/>
                    <a:lumOff val="35000"/>
                  </a:schemeClr>
                </a:solidFill>
                <a:latin typeface="JKRGNR+Arial-BoldMT"/>
              </a:rPr>
              <a:t>streitentscheidende Norm </a:t>
            </a:r>
            <a:r>
              <a:rPr lang="de-DE" sz="2400" dirty="0">
                <a:solidFill>
                  <a:schemeClr val="tx1">
                    <a:lumMod val="65000"/>
                    <a:lumOff val="35000"/>
                  </a:schemeClr>
                </a:solidFill>
                <a:latin typeface="JKRGNR+Arial-BoldMT"/>
              </a:rPr>
              <a:t>in Betracht kommend: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80 I 1 </a:t>
            </a:r>
            <a:r>
              <a:rPr lang="de-DE" sz="2400" b="1"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Baubeseitigungsverfügung)</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in Betracht zu ziehen: </a:t>
            </a:r>
            <a:r>
              <a:rPr lang="de-DE" sz="2400" b="1" dirty="0">
                <a:solidFill>
                  <a:schemeClr val="tx1">
                    <a:lumMod val="65000"/>
                    <a:lumOff val="35000"/>
                  </a:schemeClr>
                </a:solidFill>
                <a:latin typeface="JKRGNR+Arial-BoldMT"/>
              </a:rPr>
              <a:t>Anordnungen nach dem BImSchG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Gemäß </a:t>
            </a:r>
            <a:r>
              <a:rPr lang="de-DE" sz="2400" b="1" dirty="0">
                <a:solidFill>
                  <a:schemeClr val="tx1">
                    <a:lumMod val="65000"/>
                    <a:lumOff val="35000"/>
                  </a:schemeClr>
                </a:solidFill>
                <a:latin typeface="JKRGNR+Arial-BoldMT"/>
              </a:rPr>
              <a:t>§ 24 S. 1 BImSchG </a:t>
            </a:r>
            <a:r>
              <a:rPr lang="de-DE" sz="2400" dirty="0">
                <a:solidFill>
                  <a:schemeClr val="tx1">
                    <a:lumMod val="65000"/>
                    <a:lumOff val="35000"/>
                  </a:schemeClr>
                </a:solidFill>
                <a:latin typeface="JKRGNR+Arial-BoldMT"/>
              </a:rPr>
              <a:t>möglich: Erlass von Anordnungen </a:t>
            </a:r>
            <a:r>
              <a:rPr lang="de-DE" sz="2400" i="1" dirty="0">
                <a:solidFill>
                  <a:schemeClr val="tx1">
                    <a:lumMod val="65000"/>
                    <a:lumOff val="35000"/>
                  </a:schemeClr>
                </a:solidFill>
                <a:latin typeface="JKRGNR+Arial-BoldMT"/>
              </a:rPr>
              <a:t>„zur Durchführung des § 22 und auf dieses Gesetz gestützten Rechtsverordnungen“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sowohl Vorschriften der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als auch die des BImSchG einzig Hoheitsträger berechtigen/ verpflichten: </a:t>
            </a:r>
            <a:r>
              <a:rPr lang="de-DE" sz="2400" b="1" dirty="0">
                <a:solidFill>
                  <a:schemeClr val="tx1">
                    <a:lumMod val="65000"/>
                    <a:lumOff val="35000"/>
                  </a:schemeClr>
                </a:solidFill>
                <a:latin typeface="JKRGNR+Arial-BoldMT"/>
              </a:rPr>
              <a:t>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4015632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da einzig über einfach gesetzliche Vorschriften gestritten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abzulehnen: Abdrängende Sonderzuweisung (Art. 34 S. 3 GG, Art. 14 III 4 GG, § 40 II 1 VwGO, §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Verwaltungsrechtswegs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8947387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Antragsart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Antragsbegehren, </a:t>
            </a:r>
            <a:r>
              <a:rPr lang="de-DE" sz="2400" b="1" dirty="0">
                <a:solidFill>
                  <a:schemeClr val="tx1">
                    <a:lumMod val="65000"/>
                    <a:lumOff val="35000"/>
                  </a:schemeClr>
                </a:solidFill>
                <a:latin typeface="JKRGNR+Arial-BoldMT"/>
              </a:rPr>
              <a:t>§§ 88, 122 S.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Antragsbegehren</a:t>
            </a:r>
            <a:r>
              <a:rPr lang="de-DE" sz="2400" dirty="0">
                <a:solidFill>
                  <a:schemeClr val="tx1">
                    <a:lumMod val="65000"/>
                    <a:lumOff val="35000"/>
                  </a:schemeClr>
                </a:solidFill>
                <a:latin typeface="JKRGNR+Arial-BoldMT"/>
              </a:rPr>
              <a:t>: H und P solle aufgegeben werden, die Mobilfunkanlagen „</a:t>
            </a:r>
            <a:r>
              <a:rPr lang="de-DE" sz="2400" b="1" dirty="0">
                <a:solidFill>
                  <a:schemeClr val="tx1">
                    <a:lumMod val="65000"/>
                    <a:lumOff val="35000"/>
                  </a:schemeClr>
                </a:solidFill>
                <a:latin typeface="JKRGNR+Arial-BoldMT"/>
              </a:rPr>
              <a:t>schnellstmöglich</a:t>
            </a:r>
            <a:r>
              <a:rPr lang="de-DE" sz="2400" dirty="0">
                <a:solidFill>
                  <a:schemeClr val="tx1">
                    <a:lumMod val="65000"/>
                    <a:lumOff val="35000"/>
                  </a:schemeClr>
                </a:solidFill>
                <a:latin typeface="JKRGNR+Arial-BoldMT"/>
              </a:rPr>
              <a:t>“ wieder abzubauen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Vorrangig im einstweiligen Rechtsschutzverfahren gemäß </a:t>
            </a:r>
            <a:r>
              <a:rPr lang="de-DE" sz="2400" b="1" dirty="0">
                <a:solidFill>
                  <a:schemeClr val="tx1">
                    <a:lumMod val="65000"/>
                    <a:lumOff val="35000"/>
                  </a:schemeClr>
                </a:solidFill>
                <a:latin typeface="JKRGNR+Arial-BoldMT"/>
              </a:rPr>
              <a:t>§ 123 V VwGO</a:t>
            </a:r>
            <a:r>
              <a:rPr lang="de-DE" sz="2400" dirty="0">
                <a:solidFill>
                  <a:schemeClr val="tx1">
                    <a:lumMod val="65000"/>
                    <a:lumOff val="35000"/>
                  </a:schemeClr>
                </a:solidFill>
                <a:latin typeface="JKRGNR+Arial-BoldMT"/>
              </a:rPr>
              <a:t>: Verfahren nach </a:t>
            </a:r>
            <a:r>
              <a:rPr lang="de-DE" sz="2400" b="1" dirty="0">
                <a:solidFill>
                  <a:schemeClr val="tx1">
                    <a:lumMod val="65000"/>
                    <a:lumOff val="35000"/>
                  </a:schemeClr>
                </a:solidFill>
                <a:latin typeface="JKRGNR+Arial-BoldMT"/>
              </a:rPr>
              <a:t>§§ 80, 80a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Hierfür vorausgesetzt: Vorliegen eines </a:t>
            </a:r>
            <a:r>
              <a:rPr lang="de-DE" sz="2400" b="1" dirty="0">
                <a:solidFill>
                  <a:schemeClr val="tx1">
                    <a:lumMod val="65000"/>
                    <a:lumOff val="35000"/>
                  </a:schemeClr>
                </a:solidFill>
                <a:latin typeface="JKRGNR+Arial-BoldMT"/>
              </a:rPr>
              <a:t>Verwaltungsaktes</a:t>
            </a:r>
            <a:r>
              <a:rPr lang="de-DE" sz="2400" dirty="0">
                <a:solidFill>
                  <a:schemeClr val="tx1">
                    <a:lumMod val="65000"/>
                    <a:lumOff val="35000"/>
                  </a:schemeClr>
                </a:solidFill>
                <a:latin typeface="JKRGNR+Arial-BoldMT"/>
              </a:rPr>
              <a:t>, dessen </a:t>
            </a:r>
            <a:r>
              <a:rPr lang="de-DE" sz="2400" b="1" dirty="0">
                <a:solidFill>
                  <a:schemeClr val="tx1">
                    <a:lumMod val="65000"/>
                    <a:lumOff val="35000"/>
                  </a:schemeClr>
                </a:solidFill>
                <a:latin typeface="JKRGNR+Arial-BoldMT"/>
              </a:rPr>
              <a:t>Vollziehung</a:t>
            </a:r>
            <a:r>
              <a:rPr lang="de-DE" sz="2400" dirty="0">
                <a:solidFill>
                  <a:schemeClr val="tx1">
                    <a:lumMod val="65000"/>
                    <a:lumOff val="35000"/>
                  </a:schemeClr>
                </a:solidFill>
                <a:latin typeface="JKRGNR+Arial-BoldMT"/>
              </a:rPr>
              <a:t> einstweilen </a:t>
            </a:r>
            <a:r>
              <a:rPr lang="de-DE" sz="2400" b="1" dirty="0">
                <a:solidFill>
                  <a:schemeClr val="tx1">
                    <a:lumMod val="65000"/>
                    <a:lumOff val="35000"/>
                  </a:schemeClr>
                </a:solidFill>
                <a:latin typeface="JKRGNR+Arial-BoldMT"/>
              </a:rPr>
              <a:t>suspendiert</a:t>
            </a:r>
            <a:r>
              <a:rPr lang="de-DE" sz="2400" dirty="0">
                <a:solidFill>
                  <a:schemeClr val="tx1">
                    <a:lumMod val="65000"/>
                    <a:lumOff val="35000"/>
                  </a:schemeClr>
                </a:solidFill>
                <a:latin typeface="JKRGNR+Arial-BoldMT"/>
              </a:rPr>
              <a:t> werden soll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Antrag </a:t>
            </a:r>
            <a:r>
              <a:rPr lang="de-DE" sz="2400" dirty="0" err="1">
                <a:solidFill>
                  <a:schemeClr val="tx1">
                    <a:lumMod val="65000"/>
                    <a:lumOff val="35000"/>
                  </a:schemeClr>
                </a:solidFill>
                <a:latin typeface="JKRGNR+Arial-BoldMT"/>
              </a:rPr>
              <a:t>gg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Genehmigungsfreistellung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Verfahren nach </a:t>
            </a:r>
            <a:r>
              <a:rPr lang="de-DE" sz="2400" b="1" dirty="0">
                <a:solidFill>
                  <a:schemeClr val="tx1">
                    <a:lumMod val="65000"/>
                    <a:lumOff val="35000"/>
                  </a:schemeClr>
                </a:solidFill>
                <a:latin typeface="JKRGNR+Arial-BoldMT"/>
              </a:rPr>
              <a:t>§ 80 V 1 VwGO </a:t>
            </a:r>
            <a:r>
              <a:rPr lang="de-DE" sz="2400" dirty="0">
                <a:solidFill>
                  <a:schemeClr val="tx1">
                    <a:lumMod val="65000"/>
                    <a:lumOff val="35000"/>
                  </a:schemeClr>
                </a:solidFill>
                <a:latin typeface="JKRGNR+Arial-BoldMT"/>
              </a:rPr>
              <a:t>indes vorausgesetzt: dass sich </a:t>
            </a:r>
            <a:r>
              <a:rPr lang="de-DE" sz="2400" b="1" dirty="0">
                <a:solidFill>
                  <a:schemeClr val="tx1">
                    <a:lumMod val="65000"/>
                    <a:lumOff val="35000"/>
                  </a:schemeClr>
                </a:solidFill>
                <a:latin typeface="JKRGNR+Arial-BoldMT"/>
              </a:rPr>
              <a:t>Verwaltungsakt an den Antragsteller </a:t>
            </a:r>
            <a:r>
              <a:rPr lang="de-DE" sz="2400" dirty="0">
                <a:solidFill>
                  <a:schemeClr val="tx1">
                    <a:lumMod val="65000"/>
                    <a:lumOff val="35000"/>
                  </a:schemeClr>
                </a:solidFill>
                <a:latin typeface="JKRGNR+Arial-BoldMT"/>
              </a:rPr>
              <a:t>richtet [hier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4692995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Verfahren nach </a:t>
            </a:r>
            <a:r>
              <a:rPr lang="de-DE" sz="2400" b="1" dirty="0">
                <a:solidFill>
                  <a:schemeClr val="tx1">
                    <a:lumMod val="65000"/>
                    <a:lumOff val="35000"/>
                  </a:schemeClr>
                </a:solidFill>
                <a:latin typeface="JKRGNR+Arial-BoldMT"/>
              </a:rPr>
              <a:t>§ 80a I, III VwGO </a:t>
            </a:r>
            <a:r>
              <a:rPr lang="de-DE" sz="2400" dirty="0">
                <a:solidFill>
                  <a:schemeClr val="tx1">
                    <a:lumMod val="65000"/>
                    <a:lumOff val="35000"/>
                  </a:schemeClr>
                </a:solidFill>
                <a:latin typeface="JKRGNR+Arial-BoldMT"/>
              </a:rPr>
              <a:t>vorausgesetzt: Verwaltungsakt mit Doppelwirkung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Bereits sehr fraglich: </a:t>
            </a:r>
            <a:r>
              <a:rPr lang="de-DE" sz="2400" b="1" dirty="0" err="1">
                <a:solidFill>
                  <a:schemeClr val="tx1">
                    <a:lumMod val="65000"/>
                    <a:lumOff val="35000"/>
                  </a:schemeClr>
                </a:solidFill>
                <a:latin typeface="JKRGNR+Arial-BoldMT"/>
              </a:rPr>
              <a:t>Verwaltungsaktscharakter</a:t>
            </a:r>
            <a:r>
              <a:rPr lang="de-DE" sz="2400" b="1" dirty="0">
                <a:solidFill>
                  <a:schemeClr val="tx1">
                    <a:lumMod val="65000"/>
                    <a:lumOff val="35000"/>
                  </a:schemeClr>
                </a:solidFill>
                <a:latin typeface="JKRGNR+Arial-BoldMT"/>
              </a:rPr>
              <a:t> der Freistellung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Hinblick auf die Begriffsmerkmale nach § 35 S. 1 VwVfG zweifelhaft: </a:t>
            </a:r>
            <a:r>
              <a:rPr lang="de-DE" sz="2400" b="1" dirty="0">
                <a:solidFill>
                  <a:schemeClr val="tx1">
                    <a:lumMod val="65000"/>
                    <a:lumOff val="35000"/>
                  </a:schemeClr>
                </a:solidFill>
                <a:latin typeface="JKRGNR+Arial-BoldMT"/>
              </a:rPr>
              <a:t>Regelung</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iSe</a:t>
            </a:r>
            <a:r>
              <a:rPr lang="de-DE" sz="2400" dirty="0">
                <a:solidFill>
                  <a:schemeClr val="tx1">
                    <a:lumMod val="65000"/>
                    <a:lumOff val="35000"/>
                  </a:schemeClr>
                </a:solidFill>
                <a:latin typeface="JKRGNR+Arial-BoldMT"/>
              </a:rPr>
              <a:t> „verbindlichen Rechtsfolge“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Naheliegender: Bloßer – unverbindlicher – </a:t>
            </a:r>
            <a:r>
              <a:rPr lang="de-DE" sz="2400" b="1" dirty="0">
                <a:solidFill>
                  <a:schemeClr val="tx1">
                    <a:lumMod val="65000"/>
                    <a:lumOff val="35000"/>
                  </a:schemeClr>
                </a:solidFill>
                <a:latin typeface="JKRGNR+Arial-BoldMT"/>
              </a:rPr>
              <a:t>Hinweis</a:t>
            </a:r>
            <a:r>
              <a:rPr lang="de-DE" sz="2400" dirty="0">
                <a:solidFill>
                  <a:schemeClr val="tx1">
                    <a:lumMod val="65000"/>
                    <a:lumOff val="35000"/>
                  </a:schemeClr>
                </a:solidFill>
                <a:latin typeface="JKRGNR+Arial-BoldMT"/>
              </a:rPr>
              <a:t> auf die Rechtslage (Verfahrenshandlung)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jedem Fall nicht mit der Genehmigungsfreistellung verbunden: </a:t>
            </a:r>
            <a:r>
              <a:rPr lang="de-DE" sz="2400" b="1" dirty="0">
                <a:solidFill>
                  <a:schemeClr val="tx1">
                    <a:lumMod val="65000"/>
                    <a:lumOff val="35000"/>
                  </a:schemeClr>
                </a:solidFill>
                <a:latin typeface="JKRGNR+Arial-BoldMT"/>
              </a:rPr>
              <a:t>Nachteilige Wirkung </a:t>
            </a:r>
            <a:r>
              <a:rPr lang="de-DE" sz="2400" dirty="0">
                <a:solidFill>
                  <a:schemeClr val="tx1">
                    <a:lumMod val="65000"/>
                    <a:lumOff val="35000"/>
                  </a:schemeClr>
                </a:solidFill>
                <a:latin typeface="JKRGNR+Arial-BoldMT"/>
              </a:rPr>
              <a:t>für den Nachbarn, da </a:t>
            </a:r>
            <a:r>
              <a:rPr lang="de-DE" sz="2400" b="1" dirty="0">
                <a:solidFill>
                  <a:schemeClr val="tx1">
                    <a:lumMod val="65000"/>
                    <a:lumOff val="35000"/>
                  </a:schemeClr>
                </a:solidFill>
                <a:latin typeface="JKRGNR+Arial-BoldMT"/>
              </a:rPr>
              <a:t>keine Legalisierungswirkung </a:t>
            </a:r>
            <a:r>
              <a:rPr lang="de-DE" sz="2400" dirty="0">
                <a:solidFill>
                  <a:schemeClr val="tx1">
                    <a:lumMod val="65000"/>
                    <a:lumOff val="35000"/>
                  </a:schemeClr>
                </a:solidFill>
                <a:latin typeface="JKRGNR+Arial-BoldMT"/>
              </a:rPr>
              <a:t>eintritt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Risiko bei Bauherr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VA mit Doppelwirkung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80a VwGO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ZE: Verfahren nach §§ 80, 80a VwGO (-)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8048096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in den Blick zu nehmen: </a:t>
            </a:r>
            <a:r>
              <a:rPr lang="de-DE" sz="2400" b="1" dirty="0">
                <a:solidFill>
                  <a:schemeClr val="tx1">
                    <a:lumMod val="65000"/>
                    <a:lumOff val="35000"/>
                  </a:schemeClr>
                </a:solidFill>
                <a:latin typeface="JKRGNR+Arial-BoldMT"/>
              </a:rPr>
              <a:t>Verfahren nach § 123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Hiermit möglich: Beantragung einer einstweiligen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Sicherungsanordnung nach § 123 I 1 VwGO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Zustandssichernde Maßnahmen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Regelungsanordnung nach § 123 I 2 VwGO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Zustandserweiternde Maßnahmen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Beseitigung der bereits errichteten Antennen seitens K begehrt wird, statthaft: </a:t>
            </a:r>
            <a:r>
              <a:rPr lang="de-DE" sz="2400" b="1" dirty="0">
                <a:solidFill>
                  <a:schemeClr val="tx1">
                    <a:lumMod val="65000"/>
                    <a:lumOff val="35000"/>
                  </a:schemeClr>
                </a:solidFill>
                <a:latin typeface="JKRGNR+Arial-BoldMT"/>
              </a:rPr>
              <a:t>Antrag auf Erlass einer Regelungsanordnung nach § 123 I 2 VwGO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0383166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Antragsbefugnis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Um </a:t>
            </a:r>
            <a:r>
              <a:rPr lang="de-DE" sz="2400" b="1" dirty="0" err="1">
                <a:solidFill>
                  <a:schemeClr val="tx1">
                    <a:lumMod val="65000"/>
                    <a:lumOff val="35000"/>
                  </a:schemeClr>
                </a:solidFill>
                <a:latin typeface="JKRGNR+Arial-BoldMT"/>
              </a:rPr>
              <a:t>Popularverfahren</a:t>
            </a:r>
            <a:r>
              <a:rPr lang="de-DE" sz="2400" dirty="0">
                <a:solidFill>
                  <a:schemeClr val="tx1">
                    <a:lumMod val="65000"/>
                    <a:lumOff val="35000"/>
                  </a:schemeClr>
                </a:solidFill>
                <a:latin typeface="JKRGNR+Arial-BoldMT"/>
              </a:rPr>
              <a:t> zu verhindern, ebenfalls erforderlich: Darlegung einer </a:t>
            </a:r>
            <a:r>
              <a:rPr lang="de-DE" sz="2400" b="1" dirty="0">
                <a:solidFill>
                  <a:schemeClr val="tx1">
                    <a:lumMod val="65000"/>
                    <a:lumOff val="35000"/>
                  </a:schemeClr>
                </a:solidFill>
                <a:latin typeface="JKRGNR+Arial-BoldMT"/>
              </a:rPr>
              <a:t>Antragsbefugnis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42 II VwGO analog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K begehrt: Behördliches Einschreiten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für </a:t>
            </a:r>
            <a:r>
              <a:rPr lang="de-DE" sz="2400" b="1" dirty="0">
                <a:solidFill>
                  <a:schemeClr val="tx1">
                    <a:lumMod val="65000"/>
                    <a:lumOff val="35000"/>
                  </a:schemeClr>
                </a:solidFill>
                <a:latin typeface="JKRGNR+Arial-BoldMT"/>
              </a:rPr>
              <a:t>Antragsbefugnis</a:t>
            </a:r>
            <a:r>
              <a:rPr lang="de-DE" sz="2400" dirty="0">
                <a:solidFill>
                  <a:schemeClr val="tx1">
                    <a:lumMod val="65000"/>
                    <a:lumOff val="35000"/>
                  </a:schemeClr>
                </a:solidFill>
                <a:latin typeface="JKRGNR+Arial-BoldMT"/>
              </a:rPr>
              <a:t> zu prüfen: Ob der </a:t>
            </a:r>
            <a:r>
              <a:rPr lang="de-DE" sz="2400" b="1" dirty="0">
                <a:solidFill>
                  <a:schemeClr val="tx1">
                    <a:lumMod val="65000"/>
                    <a:lumOff val="35000"/>
                  </a:schemeClr>
                </a:solidFill>
                <a:latin typeface="JKRGNR+Arial-BoldMT"/>
              </a:rPr>
              <a:t>K Anspruch darauf hat</a:t>
            </a:r>
            <a:r>
              <a:rPr lang="de-DE" sz="2400" dirty="0">
                <a:solidFill>
                  <a:schemeClr val="tx1">
                    <a:lumMod val="65000"/>
                    <a:lumOff val="35000"/>
                  </a:schemeClr>
                </a:solidFill>
                <a:latin typeface="JKRGNR+Arial-BoldMT"/>
              </a:rPr>
              <a:t>, dass die Behörde gegen die Betreiber der Antennen H und P einschreitet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Mögliche Anspruchsgrundlagen</a:t>
            </a:r>
            <a:r>
              <a:rPr lang="de-DE" sz="2400" dirty="0">
                <a:solidFill>
                  <a:schemeClr val="tx1">
                    <a:lumMod val="65000"/>
                    <a:lumOff val="35000"/>
                  </a:schemeClr>
                </a:solidFill>
                <a:latin typeface="JKRGNR+Arial-BoldMT"/>
              </a:rPr>
              <a:t>: Sonderbeziehung, einfaches Recht, Grundrechte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diesem Falle einzig ernsthaft als Anspruchsgrundlage in Betracht kommend: </a:t>
            </a:r>
            <a:r>
              <a:rPr lang="de-DE" sz="2400" b="1" dirty="0">
                <a:solidFill>
                  <a:schemeClr val="tx1">
                    <a:lumMod val="65000"/>
                    <a:lumOff val="35000"/>
                  </a:schemeClr>
                </a:solidFill>
                <a:latin typeface="JKRGNR+Arial-BoldMT"/>
              </a:rPr>
              <a:t>Einfachgesetzliche Anspruchsgrundlage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41066350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3935" y="1268760"/>
            <a:ext cx="8928992" cy="64504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Hierfür erforderlich: </a:t>
            </a:r>
            <a:r>
              <a:rPr lang="de-DE" sz="2400" b="1" dirty="0">
                <a:solidFill>
                  <a:schemeClr val="tx1">
                    <a:lumMod val="65000"/>
                    <a:lumOff val="35000"/>
                  </a:schemeClr>
                </a:solidFill>
                <a:latin typeface="JKRGNR+Arial-BoldMT"/>
              </a:rPr>
              <a:t>Rechtsgrundlage</a:t>
            </a:r>
            <a:r>
              <a:rPr lang="de-DE" sz="2400" dirty="0">
                <a:solidFill>
                  <a:schemeClr val="tx1">
                    <a:lumMod val="65000"/>
                    <a:lumOff val="35000"/>
                  </a:schemeClr>
                </a:solidFill>
                <a:latin typeface="JKRGNR+Arial-BoldMT"/>
              </a:rPr>
              <a:t> für die Vornahme der begehrten Handlung, die </a:t>
            </a:r>
            <a:r>
              <a:rPr lang="de-DE" sz="2400" b="1" dirty="0">
                <a:solidFill>
                  <a:schemeClr val="tx1">
                    <a:lumMod val="65000"/>
                    <a:lumOff val="35000"/>
                  </a:schemeClr>
                </a:solidFill>
                <a:latin typeface="JKRGNR+Arial-BoldMT"/>
              </a:rPr>
              <a:t>zumindest auch dem Schutz der Interessen der Antragsteller</a:t>
            </a:r>
            <a:r>
              <a:rPr lang="de-DE" sz="2400" dirty="0">
                <a:solidFill>
                  <a:schemeClr val="tx1">
                    <a:lumMod val="65000"/>
                    <a:lumOff val="35000"/>
                  </a:schemeClr>
                </a:solidFill>
                <a:latin typeface="JKRGNR+Arial-BoldMT"/>
              </a:rPr>
              <a:t> derart </a:t>
            </a:r>
            <a:r>
              <a:rPr lang="de-DE" sz="2400" b="1" dirty="0">
                <a:solidFill>
                  <a:schemeClr val="tx1">
                    <a:lumMod val="65000"/>
                    <a:lumOff val="35000"/>
                  </a:schemeClr>
                </a:solidFill>
                <a:latin typeface="JKRGNR+Arial-BoldMT"/>
              </a:rPr>
              <a:t>zu dienen bestimmt </a:t>
            </a:r>
            <a:r>
              <a:rPr lang="de-DE" sz="2400" dirty="0">
                <a:solidFill>
                  <a:schemeClr val="tx1">
                    <a:lumMod val="65000"/>
                    <a:lumOff val="35000"/>
                  </a:schemeClr>
                </a:solidFill>
                <a:latin typeface="JKRGNR+Arial-BoldMT"/>
              </a:rPr>
              <a:t>ist, dass diese die Einhaltung des Rechtssatzes verlangen können </a:t>
            </a:r>
            <a:r>
              <a:rPr lang="de-DE" sz="2400" b="1" dirty="0">
                <a:solidFill>
                  <a:schemeClr val="tx1">
                    <a:lumMod val="65000"/>
                    <a:lumOff val="35000"/>
                  </a:schemeClr>
                </a:solidFill>
                <a:latin typeface="JKRGNR+Arial-BoldMT"/>
              </a:rPr>
              <a:t>(„Schutznormtheorie“)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a:t>
            </a:r>
            <a:r>
              <a:rPr lang="de-DE" sz="2400" b="1" dirty="0">
                <a:solidFill>
                  <a:schemeClr val="tx1">
                    <a:lumMod val="65000"/>
                    <a:lumOff val="35000"/>
                  </a:schemeClr>
                </a:solidFill>
                <a:latin typeface="JKRGNR+Arial-BoldMT"/>
              </a:rPr>
              <a:t>§ 80 I 1 </a:t>
            </a:r>
            <a:r>
              <a:rPr lang="de-DE" sz="2400" b="1"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die die Behörde zum Erlass einer Beseitigungsverfügung ermächtigt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Rahmen von </a:t>
            </a:r>
            <a:r>
              <a:rPr lang="de-DE" sz="2400" b="1" dirty="0">
                <a:solidFill>
                  <a:schemeClr val="tx1">
                    <a:lumMod val="65000"/>
                    <a:lumOff val="35000"/>
                  </a:schemeClr>
                </a:solidFill>
                <a:latin typeface="JKRGNR+Arial-BoldMT"/>
              </a:rPr>
              <a:t>§ 80 I 1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seitens der Behörde zu prüfen: Ob </a:t>
            </a:r>
            <a:r>
              <a:rPr lang="de-DE" sz="2400" i="1" dirty="0">
                <a:solidFill>
                  <a:schemeClr val="tx1">
                    <a:lumMod val="65000"/>
                    <a:lumOff val="35000"/>
                  </a:schemeClr>
                </a:solidFill>
                <a:latin typeface="JKRGNR+Arial-BoldMT"/>
              </a:rPr>
              <a:t>„Anlagen im Widerspruch zu öffentlich-rechtlichen Vorschriften errichtet (…)“ </a:t>
            </a:r>
            <a:r>
              <a:rPr lang="de-DE" sz="2400" dirty="0">
                <a:solidFill>
                  <a:schemeClr val="tx1">
                    <a:lumMod val="65000"/>
                    <a:lumOff val="35000"/>
                  </a:schemeClr>
                </a:solidFill>
                <a:latin typeface="JKRGNR+Arial-BoldMT"/>
              </a:rPr>
              <a:t>werden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Nunmehr erforderlich: </a:t>
            </a:r>
            <a:r>
              <a:rPr lang="de-DE" sz="2400" b="1" dirty="0">
                <a:solidFill>
                  <a:schemeClr val="tx1">
                    <a:lumMod val="65000"/>
                    <a:lumOff val="35000"/>
                  </a:schemeClr>
                </a:solidFill>
                <a:latin typeface="JKRGNR+Arial-BoldMT"/>
              </a:rPr>
              <a:t>Auslegung der Vorschrift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Zunächst herauszuarbeiten: Prüfungsumfang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„Anlage im Widerspruch zu öffentlichen Vorschriften“ </a:t>
            </a:r>
            <a:r>
              <a:rPr lang="de-DE" sz="2400" dirty="0">
                <a:solidFill>
                  <a:schemeClr val="tx1">
                    <a:lumMod val="65000"/>
                    <a:lumOff val="35000"/>
                  </a:schemeClr>
                </a:solidFill>
                <a:latin typeface="JKRGNR+Arial-BoldMT"/>
              </a:rPr>
              <a:t>(+), wenn die Anlage </a:t>
            </a:r>
            <a:r>
              <a:rPr lang="de-DE" sz="2400" b="1" dirty="0">
                <a:solidFill>
                  <a:schemeClr val="tx1">
                    <a:lumMod val="65000"/>
                    <a:lumOff val="35000"/>
                  </a:schemeClr>
                </a:solidFill>
                <a:latin typeface="JKRGNR+Arial-BoldMT"/>
              </a:rPr>
              <a:t>formell und (!) materiell rechtswidrig </a:t>
            </a:r>
            <a:r>
              <a:rPr lang="de-DE" sz="2400" dirty="0">
                <a:solidFill>
                  <a:schemeClr val="tx1">
                    <a:lumMod val="65000"/>
                    <a:lumOff val="35000"/>
                  </a:schemeClr>
                </a:solidFill>
                <a:latin typeface="JKRGNR+Arial-BoldMT"/>
              </a:rPr>
              <a:t>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6847978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für Schutznorm: dass bei </a:t>
            </a:r>
            <a:r>
              <a:rPr lang="de-DE" sz="2400" b="1" dirty="0">
                <a:solidFill>
                  <a:schemeClr val="tx1">
                    <a:lumMod val="65000"/>
                    <a:lumOff val="35000"/>
                  </a:schemeClr>
                </a:solidFill>
                <a:latin typeface="JKRGNR+Arial-BoldMT"/>
              </a:rPr>
              <a:t>der </a:t>
            </a:r>
            <a:r>
              <a:rPr lang="de-DE" sz="2400" b="1" u="sng" dirty="0">
                <a:solidFill>
                  <a:schemeClr val="tx1">
                    <a:lumMod val="65000"/>
                    <a:lumOff val="35000"/>
                  </a:schemeClr>
                </a:solidFill>
                <a:latin typeface="JKRGNR+Arial-BoldMT"/>
              </a:rPr>
              <a:t>Prüfung des § 80 I 1 </a:t>
            </a:r>
            <a:r>
              <a:rPr lang="de-DE" sz="2400" b="1" u="sng" dirty="0" err="1">
                <a:solidFill>
                  <a:schemeClr val="tx1">
                    <a:lumMod val="65000"/>
                    <a:lumOff val="35000"/>
                  </a:schemeClr>
                </a:solidFill>
                <a:latin typeface="JKRGNR+Arial-BoldMT"/>
              </a:rPr>
              <a:t>HBauO</a:t>
            </a:r>
            <a:r>
              <a:rPr lang="de-DE" sz="2400" b="1" u="sng"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auch sog. </a:t>
            </a:r>
            <a:r>
              <a:rPr lang="de-DE" sz="2400" b="1" dirty="0">
                <a:solidFill>
                  <a:schemeClr val="tx1">
                    <a:lumMod val="65000"/>
                    <a:lumOff val="35000"/>
                  </a:schemeClr>
                </a:solidFill>
                <a:latin typeface="JKRGNR+Arial-BoldMT"/>
              </a:rPr>
              <a:t>„</a:t>
            </a:r>
            <a:r>
              <a:rPr lang="de-DE" sz="2400" b="1" u="sng" dirty="0">
                <a:solidFill>
                  <a:schemeClr val="tx1">
                    <a:lumMod val="65000"/>
                    <a:lumOff val="35000"/>
                  </a:schemeClr>
                </a:solidFill>
                <a:latin typeface="JKRGNR+Arial-BoldMT"/>
              </a:rPr>
              <a:t>drittschützende Normen</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geprüft werden müssen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Materielle Illegalität (+), </a:t>
            </a:r>
            <a:r>
              <a:rPr lang="de-DE" sz="2400" dirty="0">
                <a:solidFill>
                  <a:schemeClr val="tx1">
                    <a:lumMod val="65000"/>
                    <a:lumOff val="35000"/>
                  </a:schemeClr>
                </a:solidFill>
                <a:latin typeface="JKRGNR+Arial-BoldMT"/>
              </a:rPr>
              <a:t>wenn das Vorhaben </a:t>
            </a:r>
            <a:r>
              <a:rPr lang="de-DE" sz="2400" b="1" dirty="0">
                <a:solidFill>
                  <a:schemeClr val="tx1">
                    <a:lumMod val="65000"/>
                    <a:lumOff val="35000"/>
                  </a:schemeClr>
                </a:solidFill>
                <a:latin typeface="JKRGNR+Arial-BoldMT"/>
              </a:rPr>
              <a:t>nicht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genehmigungsfähig</a:t>
            </a:r>
            <a:r>
              <a:rPr lang="de-DE" sz="2400" dirty="0">
                <a:solidFill>
                  <a:schemeClr val="tx1">
                    <a:lumMod val="65000"/>
                    <a:lumOff val="35000"/>
                  </a:schemeClr>
                </a:solidFill>
                <a:latin typeface="JKRGNR+Arial-BoldMT"/>
              </a:rPr>
              <a:t> ist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von besonderer Bedeutung: </a:t>
            </a:r>
            <a:r>
              <a:rPr lang="de-DE" sz="2400" b="1" dirty="0">
                <a:solidFill>
                  <a:schemeClr val="tx1">
                    <a:lumMod val="65000"/>
                    <a:lumOff val="35000"/>
                  </a:schemeClr>
                </a:solidFill>
                <a:latin typeface="JKRGNR+Arial-BoldMT"/>
              </a:rPr>
              <a:t>Bauplanungsrechtliche Zulässigkeit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zu prüfen: </a:t>
            </a:r>
            <a:r>
              <a:rPr lang="de-DE" sz="2400" b="1" dirty="0">
                <a:solidFill>
                  <a:schemeClr val="tx1">
                    <a:lumMod val="65000"/>
                    <a:lumOff val="35000"/>
                  </a:schemeClr>
                </a:solidFill>
                <a:latin typeface="JKRGNR+Arial-BoldMT"/>
              </a:rPr>
              <a:t>Vorgaben der §§ 29 – 37 BauGB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vorhanden: </a:t>
            </a:r>
            <a:r>
              <a:rPr lang="de-DE" sz="2400" b="1" dirty="0">
                <a:solidFill>
                  <a:schemeClr val="tx1">
                    <a:lumMod val="65000"/>
                    <a:lumOff val="35000"/>
                  </a:schemeClr>
                </a:solidFill>
                <a:latin typeface="JKRGNR+Arial-BoldMT"/>
              </a:rPr>
              <a:t>Qualifizierter B-Plan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für </a:t>
            </a:r>
            <a:r>
              <a:rPr lang="de-DE" sz="2400" b="1" dirty="0">
                <a:solidFill>
                  <a:schemeClr val="tx1">
                    <a:lumMod val="65000"/>
                    <a:lumOff val="35000"/>
                  </a:schemeClr>
                </a:solidFill>
                <a:latin typeface="JKRGNR+Arial-BoldMT"/>
              </a:rPr>
              <a:t>Zulässigkeit</a:t>
            </a:r>
            <a:r>
              <a:rPr lang="de-DE" sz="2400" dirty="0">
                <a:solidFill>
                  <a:schemeClr val="tx1">
                    <a:lumMod val="65000"/>
                    <a:lumOff val="35000"/>
                  </a:schemeClr>
                </a:solidFill>
                <a:latin typeface="JKRGNR+Arial-BoldMT"/>
              </a:rPr>
              <a:t> des „Vorhabens“: </a:t>
            </a:r>
            <a:r>
              <a:rPr lang="de-DE" sz="2400" b="1" dirty="0">
                <a:solidFill>
                  <a:schemeClr val="tx1">
                    <a:lumMod val="65000"/>
                    <a:lumOff val="35000"/>
                  </a:schemeClr>
                </a:solidFill>
                <a:latin typeface="JKRGNR+Arial-BoldMT"/>
              </a:rPr>
              <a:t>Festsetzungen des B-Plans</a:t>
            </a:r>
            <a:r>
              <a:rPr lang="de-DE" sz="2400" dirty="0">
                <a:solidFill>
                  <a:schemeClr val="tx1">
                    <a:lumMod val="65000"/>
                    <a:lumOff val="35000"/>
                  </a:schemeClr>
                </a:solidFill>
                <a:latin typeface="JKRGNR+Arial-BoldMT"/>
              </a:rPr>
              <a:t> (vgl. § 30 I BauGB)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von besonderer Bedeutung: Festsetzungen über die </a:t>
            </a:r>
            <a:r>
              <a:rPr lang="de-DE" sz="2400" b="1" dirty="0">
                <a:solidFill>
                  <a:schemeClr val="tx1">
                    <a:lumMod val="65000"/>
                    <a:lumOff val="35000"/>
                  </a:schemeClr>
                </a:solidFill>
                <a:latin typeface="JKRGNR+Arial-BoldMT"/>
              </a:rPr>
              <a:t>Art</a:t>
            </a:r>
            <a:r>
              <a:rPr lang="de-DE" sz="2400" dirty="0">
                <a:solidFill>
                  <a:schemeClr val="tx1">
                    <a:lumMod val="65000"/>
                    <a:lumOff val="35000"/>
                  </a:schemeClr>
                </a:solidFill>
                <a:latin typeface="JKRGNR+Arial-BoldMT"/>
              </a:rPr>
              <a:t> der baulichen </a:t>
            </a:r>
            <a:r>
              <a:rPr lang="de-DE" sz="2400" b="1" dirty="0">
                <a:solidFill>
                  <a:schemeClr val="tx1">
                    <a:lumMod val="65000"/>
                    <a:lumOff val="35000"/>
                  </a:schemeClr>
                </a:solidFill>
                <a:latin typeface="JKRGNR+Arial-BoldMT"/>
              </a:rPr>
              <a:t>Nutzung</a:t>
            </a:r>
            <a:r>
              <a:rPr lang="de-DE" sz="2400" dirty="0">
                <a:solidFill>
                  <a:schemeClr val="tx1">
                    <a:lumMod val="65000"/>
                    <a:lumOff val="35000"/>
                  </a:schemeClr>
                </a:solidFill>
                <a:latin typeface="JKRGNR+Arial-BoldMT"/>
              </a:rPr>
              <a:t> (vgl. § 9 I BauGB)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2955101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0672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zu prüfen: </a:t>
            </a:r>
            <a:r>
              <a:rPr lang="de-DE" sz="2400" b="1" dirty="0">
                <a:solidFill>
                  <a:schemeClr val="tx1">
                    <a:lumMod val="65000"/>
                    <a:lumOff val="35000"/>
                  </a:schemeClr>
                </a:solidFill>
                <a:latin typeface="JKRGNR+Arial-BoldMT"/>
              </a:rPr>
              <a:t>Vorgaben der </a:t>
            </a:r>
            <a:r>
              <a:rPr lang="de-DE" sz="2400" b="1"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die insbesondere bestimmte „Baugebiete“ (§ 1 II, III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näher beschreibt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Nunmehr klärungsbedürftig</a:t>
            </a:r>
            <a:r>
              <a:rPr lang="de-DE" sz="2400" dirty="0">
                <a:solidFill>
                  <a:schemeClr val="tx1">
                    <a:lumMod val="65000"/>
                    <a:lumOff val="35000"/>
                  </a:schemeClr>
                </a:solidFill>
                <a:latin typeface="JKRGNR+Arial-BoldMT"/>
              </a:rPr>
              <a:t>: Drittschützender Charakter der Vorgaben der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7839602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dirty="0">
                <a:solidFill>
                  <a:schemeClr val="tx1">
                    <a:lumMod val="65000"/>
                    <a:lumOff val="35000"/>
                  </a:schemeClr>
                </a:solidFill>
                <a:latin typeface="JKRGNR+Arial-BoldMT"/>
              </a:rPr>
              <a:t>Nachbarschutz im Baurecht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Konstellationen: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a:t>
            </a:r>
            <a:r>
              <a:rPr lang="de-DE" sz="2400" b="1" dirty="0">
                <a:solidFill>
                  <a:schemeClr val="tx1">
                    <a:lumMod val="65000"/>
                    <a:lumOff val="35000"/>
                  </a:schemeClr>
                </a:solidFill>
                <a:latin typeface="JKRGNR+Arial-BoldMT"/>
              </a:rPr>
              <a:t>Bauherr B </a:t>
            </a:r>
            <a:r>
              <a:rPr lang="de-DE" sz="2400" dirty="0">
                <a:solidFill>
                  <a:schemeClr val="tx1">
                    <a:lumMod val="65000"/>
                    <a:lumOff val="35000"/>
                  </a:schemeClr>
                </a:solidFill>
                <a:latin typeface="JKRGNR+Arial-BoldMT"/>
              </a:rPr>
              <a:t>erhält eine </a:t>
            </a:r>
            <a:r>
              <a:rPr lang="de-DE" sz="2400" b="1" dirty="0">
                <a:solidFill>
                  <a:schemeClr val="tx1">
                    <a:lumMod val="65000"/>
                    <a:lumOff val="35000"/>
                  </a:schemeClr>
                </a:solidFill>
                <a:latin typeface="JKRGNR+Arial-BoldMT"/>
              </a:rPr>
              <a:t>Baugenehmigung</a:t>
            </a:r>
            <a:r>
              <a:rPr lang="de-DE" sz="2400" dirty="0">
                <a:solidFill>
                  <a:schemeClr val="tx1">
                    <a:lumMod val="65000"/>
                    <a:lumOff val="35000"/>
                  </a:schemeClr>
                </a:solidFill>
                <a:latin typeface="JKRGNR+Arial-BoldMT"/>
              </a:rPr>
              <a:t> zur Errichtung eines </a:t>
            </a:r>
            <a:r>
              <a:rPr lang="de-DE" sz="2400" b="1" dirty="0">
                <a:solidFill>
                  <a:schemeClr val="tx1">
                    <a:lumMod val="65000"/>
                    <a:lumOff val="35000"/>
                  </a:schemeClr>
                </a:solidFill>
                <a:latin typeface="JKRGNR+Arial-BoldMT"/>
              </a:rPr>
              <a:t>Krematoriums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Nachbar N </a:t>
            </a:r>
            <a:r>
              <a:rPr lang="de-DE" sz="2400" dirty="0">
                <a:solidFill>
                  <a:schemeClr val="tx1">
                    <a:lumMod val="65000"/>
                    <a:lumOff val="35000"/>
                  </a:schemeClr>
                </a:solidFill>
                <a:latin typeface="JKRGNR+Arial-BoldMT"/>
              </a:rPr>
              <a:t>möchte hiergegen </a:t>
            </a:r>
            <a:r>
              <a:rPr lang="de-DE" sz="2400" b="1" dirty="0">
                <a:solidFill>
                  <a:schemeClr val="tx1">
                    <a:lumMod val="65000"/>
                    <a:lumOff val="35000"/>
                  </a:schemeClr>
                </a:solidFill>
                <a:latin typeface="JKRGNR+Arial-BoldMT"/>
              </a:rPr>
              <a:t>schnellstmöglich</a:t>
            </a:r>
            <a:r>
              <a:rPr lang="de-DE" sz="2400" dirty="0">
                <a:solidFill>
                  <a:schemeClr val="tx1">
                    <a:lumMod val="65000"/>
                    <a:lumOff val="35000"/>
                  </a:schemeClr>
                </a:solidFill>
                <a:latin typeface="JKRGNR+Arial-BoldMT"/>
              </a:rPr>
              <a:t> vorgehen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2) </a:t>
            </a:r>
            <a:r>
              <a:rPr lang="de-DE" sz="2400" b="1" dirty="0">
                <a:solidFill>
                  <a:schemeClr val="tx1">
                    <a:lumMod val="65000"/>
                    <a:lumOff val="35000"/>
                  </a:schemeClr>
                </a:solidFill>
                <a:latin typeface="JKRGNR+Arial-BoldMT"/>
              </a:rPr>
              <a:t>Bauherr B </a:t>
            </a:r>
            <a:r>
              <a:rPr lang="de-DE" sz="2400" dirty="0">
                <a:solidFill>
                  <a:schemeClr val="tx1">
                    <a:lumMod val="65000"/>
                    <a:lumOff val="35000"/>
                  </a:schemeClr>
                </a:solidFill>
                <a:latin typeface="JKRGNR+Arial-BoldMT"/>
              </a:rPr>
              <a:t>baut das Krematorium </a:t>
            </a:r>
            <a:r>
              <a:rPr lang="de-DE" sz="2400" b="1" dirty="0">
                <a:solidFill>
                  <a:schemeClr val="tx1">
                    <a:lumMod val="65000"/>
                    <a:lumOff val="35000"/>
                  </a:schemeClr>
                </a:solidFill>
                <a:latin typeface="JKRGNR+Arial-BoldMT"/>
              </a:rPr>
              <a:t>ohne Baugenehmigung </a:t>
            </a:r>
            <a:r>
              <a:rPr lang="de-DE" sz="2400" dirty="0">
                <a:solidFill>
                  <a:schemeClr val="tx1">
                    <a:lumMod val="65000"/>
                    <a:lumOff val="35000"/>
                  </a:schemeClr>
                </a:solidFill>
                <a:latin typeface="JKRGNR+Arial-BoldMT"/>
              </a:rPr>
              <a:t>bzw. außerhalb einer erteilten Baugenehmigung („</a:t>
            </a:r>
            <a:r>
              <a:rPr lang="de-DE" sz="2400" b="1" dirty="0">
                <a:solidFill>
                  <a:schemeClr val="tx1">
                    <a:lumMod val="65000"/>
                    <a:lumOff val="35000"/>
                  </a:schemeClr>
                </a:solidFill>
                <a:latin typeface="JKRGNR+Arial-BoldMT"/>
              </a:rPr>
              <a:t>Schwarzbau</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Nachbar N </a:t>
            </a:r>
            <a:r>
              <a:rPr lang="de-DE" sz="2400" dirty="0">
                <a:solidFill>
                  <a:schemeClr val="tx1">
                    <a:lumMod val="65000"/>
                    <a:lumOff val="35000"/>
                  </a:schemeClr>
                </a:solidFill>
                <a:latin typeface="JKRGNR+Arial-BoldMT"/>
              </a:rPr>
              <a:t>fragt sich, was er hiergegen tun kann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3568170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Festsetzungen hinsichtlich der Art der baulichen Nutzung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Bedenke: </a:t>
            </a:r>
            <a:r>
              <a:rPr lang="de-DE" sz="2400" b="1" dirty="0">
                <a:solidFill>
                  <a:schemeClr val="tx1">
                    <a:lumMod val="65000"/>
                    <a:lumOff val="35000"/>
                  </a:schemeClr>
                </a:solidFill>
                <a:latin typeface="JKRGNR+Arial-BoldMT"/>
              </a:rPr>
              <a:t>Festsetzungen</a:t>
            </a:r>
            <a:r>
              <a:rPr lang="de-DE" sz="2400" dirty="0">
                <a:solidFill>
                  <a:schemeClr val="tx1">
                    <a:lumMod val="65000"/>
                    <a:lumOff val="35000"/>
                  </a:schemeClr>
                </a:solidFill>
                <a:latin typeface="JKRGNR+Arial-BoldMT"/>
              </a:rPr>
              <a:t> stellen </a:t>
            </a:r>
            <a:r>
              <a:rPr lang="de-DE" sz="2400" b="1" dirty="0">
                <a:solidFill>
                  <a:schemeClr val="tx1">
                    <a:lumMod val="65000"/>
                    <a:lumOff val="35000"/>
                  </a:schemeClr>
                </a:solidFill>
                <a:latin typeface="JKRGNR+Arial-BoldMT"/>
              </a:rPr>
              <a:t>Inhalts- und Schrankenbestimmung </a:t>
            </a:r>
            <a:r>
              <a:rPr lang="de-DE" sz="2400" dirty="0">
                <a:solidFill>
                  <a:schemeClr val="tx1">
                    <a:lumMod val="65000"/>
                    <a:lumOff val="35000"/>
                  </a:schemeClr>
                </a:solidFill>
                <a:latin typeface="JKRGNR+Arial-BoldMT"/>
              </a:rPr>
              <a:t>des Eigentums dar, Art. 14 I 2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BVerwG: Einschränkung der Eigentumsfreiheit nur dann gerechtfertigt, wenn alle Eigentümer in dem Plangebiet ebenfalls den Einschränkungen unterliegen </a:t>
            </a:r>
            <a:r>
              <a:rPr lang="de-DE" sz="2400" dirty="0">
                <a:solidFill>
                  <a:schemeClr val="tx1">
                    <a:lumMod val="65000"/>
                    <a:lumOff val="35000"/>
                  </a:schemeClr>
                </a:solidFill>
                <a:highlight>
                  <a:srgbClr val="FFFF00"/>
                </a:highlight>
                <a:latin typeface="JKRGNR+Arial-BoldMT"/>
              </a:rPr>
              <a:t>(</a:t>
            </a:r>
            <a:r>
              <a:rPr lang="de-DE" sz="2400" b="1" dirty="0">
                <a:solidFill>
                  <a:schemeClr val="tx1">
                    <a:lumMod val="65000"/>
                    <a:lumOff val="35000"/>
                  </a:schemeClr>
                </a:solidFill>
                <a:highlight>
                  <a:srgbClr val="FFFF00"/>
                </a:highlight>
                <a:latin typeface="JKRGNR+Arial-BoldMT"/>
              </a:rPr>
              <a:t>„Bau- und bodenrechtliche Schicksalsgemeinschaft“</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Drittschutz (+): </a:t>
            </a:r>
            <a:r>
              <a:rPr lang="de-DE" sz="2400" dirty="0">
                <a:solidFill>
                  <a:schemeClr val="tx1">
                    <a:lumMod val="65000"/>
                    <a:lumOff val="35000"/>
                  </a:schemeClr>
                </a:solidFill>
                <a:latin typeface="JKRGNR+Arial-BoldMT"/>
              </a:rPr>
              <a:t>Die Vorgaben der §§ 2 – 14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vermitteln dem Eigentümer eines Grundstücks in dem ausgewiesenen Baugebiet einen sog. „</a:t>
            </a:r>
            <a:r>
              <a:rPr lang="de-DE" sz="2400" b="1" u="sng" dirty="0">
                <a:solidFill>
                  <a:schemeClr val="tx1">
                    <a:lumMod val="65000"/>
                    <a:lumOff val="35000"/>
                  </a:schemeClr>
                </a:solidFill>
                <a:latin typeface="JKRGNR+Arial-BoldMT"/>
              </a:rPr>
              <a:t>Gebietserhaltungsanspruch</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Wichtig: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Konkrete Betroffenheit des Dritten nicht erforderlich</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Ausreichend: Grundstücke im selben Plangebiet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8000071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5776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beispielhaft </a:t>
            </a:r>
            <a:r>
              <a:rPr lang="de-DE" sz="2400" b="1" dirty="0">
                <a:solidFill>
                  <a:schemeClr val="tx1">
                    <a:lumMod val="65000"/>
                    <a:lumOff val="35000"/>
                  </a:schemeClr>
                </a:solidFill>
                <a:latin typeface="JKRGNR+Arial-BoldMT"/>
              </a:rPr>
              <a:t>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2008, 427</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„In der Rechtsprechung des Senats ist geklärt, dass die </a:t>
            </a:r>
            <a:r>
              <a:rPr lang="de-DE" sz="2400" b="1" i="1" dirty="0">
                <a:solidFill>
                  <a:schemeClr val="tx1">
                    <a:lumMod val="65000"/>
                    <a:lumOff val="35000"/>
                  </a:schemeClr>
                </a:solidFill>
                <a:latin typeface="JKRGNR+Arial-BoldMT"/>
              </a:rPr>
              <a:t>Festsetzung</a:t>
            </a:r>
            <a:r>
              <a:rPr lang="de-DE" sz="2400" i="1" dirty="0">
                <a:solidFill>
                  <a:schemeClr val="tx1">
                    <a:lumMod val="65000"/>
                    <a:lumOff val="35000"/>
                  </a:schemeClr>
                </a:solidFill>
                <a:latin typeface="JKRGNR+Arial-BoldMT"/>
              </a:rPr>
              <a:t> von </a:t>
            </a:r>
            <a:r>
              <a:rPr lang="de-DE" sz="2400" b="1" i="1" dirty="0">
                <a:solidFill>
                  <a:schemeClr val="tx1">
                    <a:lumMod val="65000"/>
                    <a:lumOff val="35000"/>
                  </a:schemeClr>
                </a:solidFill>
                <a:latin typeface="JKRGNR+Arial-BoldMT"/>
              </a:rPr>
              <a:t>Baugebieten</a:t>
            </a:r>
            <a:r>
              <a:rPr lang="de-DE" sz="2400" i="1" dirty="0">
                <a:solidFill>
                  <a:schemeClr val="tx1">
                    <a:lumMod val="65000"/>
                    <a:lumOff val="35000"/>
                  </a:schemeClr>
                </a:solidFill>
                <a:latin typeface="JKRGNR+Arial-BoldMT"/>
              </a:rPr>
              <a:t> durch einen Bebauungsplan </a:t>
            </a:r>
            <a:r>
              <a:rPr lang="de-DE" sz="2400" b="1" i="1" dirty="0">
                <a:solidFill>
                  <a:schemeClr val="tx1">
                    <a:lumMod val="65000"/>
                    <a:lumOff val="35000"/>
                  </a:schemeClr>
                </a:solidFill>
                <a:latin typeface="JKRGNR+Arial-BoldMT"/>
              </a:rPr>
              <a:t>nachbarschützende Funktion </a:t>
            </a:r>
            <a:r>
              <a:rPr lang="de-DE" sz="2400" i="1" dirty="0">
                <a:solidFill>
                  <a:schemeClr val="tx1">
                    <a:lumMod val="65000"/>
                    <a:lumOff val="35000"/>
                  </a:schemeClr>
                </a:solidFill>
                <a:latin typeface="JKRGNR+Arial-BoldMT"/>
              </a:rPr>
              <a:t>zu Gunsten der Grundstückseigentümer im jeweiligen Baugebiet hat. Ein </a:t>
            </a:r>
            <a:r>
              <a:rPr lang="de-DE" sz="2400" b="1" i="1" dirty="0">
                <a:solidFill>
                  <a:schemeClr val="tx1">
                    <a:lumMod val="65000"/>
                    <a:lumOff val="35000"/>
                  </a:schemeClr>
                </a:solidFill>
                <a:latin typeface="JKRGNR+Arial-BoldMT"/>
              </a:rPr>
              <a:t>Nachbar im Baugebiet soll sich auch dann gegen die Zulassung einer gebietswidrigen Nutzung wenden können</a:t>
            </a:r>
            <a:r>
              <a:rPr lang="de-DE" sz="2400" i="1" dirty="0">
                <a:solidFill>
                  <a:schemeClr val="tx1">
                    <a:lumMod val="65000"/>
                    <a:lumOff val="35000"/>
                  </a:schemeClr>
                </a:solidFill>
                <a:latin typeface="JKRGNR+Arial-BoldMT"/>
              </a:rPr>
              <a:t>, wenn er durch sie </a:t>
            </a:r>
            <a:r>
              <a:rPr lang="de-DE" sz="2400" b="1" i="1" dirty="0">
                <a:solidFill>
                  <a:schemeClr val="tx1">
                    <a:lumMod val="65000"/>
                    <a:lumOff val="35000"/>
                  </a:schemeClr>
                </a:solidFill>
                <a:latin typeface="JKRGNR+Arial-BoldMT"/>
              </a:rPr>
              <a:t>selbst nicht unzumutbar beeinträchtigt </a:t>
            </a:r>
            <a:r>
              <a:rPr lang="de-DE" sz="2400" i="1" dirty="0">
                <a:solidFill>
                  <a:schemeClr val="tx1">
                    <a:lumMod val="65000"/>
                    <a:lumOff val="35000"/>
                  </a:schemeClr>
                </a:solidFill>
                <a:latin typeface="JKRGNR+Arial-BoldMT"/>
              </a:rPr>
              <a:t>wird. Dieser bauplanungsrechtliche Nachbarschutz beruht auf dem </a:t>
            </a:r>
            <a:r>
              <a:rPr lang="de-DE" sz="2400" b="1" i="1" dirty="0">
                <a:solidFill>
                  <a:schemeClr val="tx1">
                    <a:lumMod val="65000"/>
                    <a:lumOff val="35000"/>
                  </a:schemeClr>
                </a:solidFill>
                <a:latin typeface="JKRGNR+Arial-BoldMT"/>
              </a:rPr>
              <a:t>Gedanken des wechselseitigen Austauschverhältnisses</a:t>
            </a:r>
            <a:r>
              <a:rPr lang="de-DE" sz="2400" i="1" dirty="0">
                <a:solidFill>
                  <a:schemeClr val="tx1">
                    <a:lumMod val="65000"/>
                    <a:lumOff val="35000"/>
                  </a:schemeClr>
                </a:solidFill>
                <a:latin typeface="JKRGNR+Arial-BoldMT"/>
              </a:rPr>
              <a:t>. Weil und soweit der Eigentümer eines Grundstücks in dessen Ausnutzung öffentlich-rechtlichen Beschränkungen unterworfen ist, </a:t>
            </a:r>
            <a:r>
              <a:rPr lang="de-DE" sz="2400" b="1" i="1" dirty="0">
                <a:solidFill>
                  <a:schemeClr val="tx1">
                    <a:lumMod val="65000"/>
                    <a:lumOff val="35000"/>
                  </a:schemeClr>
                </a:solidFill>
                <a:latin typeface="JKRGNR+Arial-BoldMT"/>
              </a:rPr>
              <a:t>kann er deren Beachtung grundsätzlich auch im Verhältnis zum Nachbarn durchsetzen </a:t>
            </a:r>
            <a:r>
              <a:rPr lang="de-DE" sz="2400" i="1" dirty="0">
                <a:solidFill>
                  <a:schemeClr val="tx1">
                    <a:lumMod val="65000"/>
                    <a:lumOff val="35000"/>
                  </a:schemeClr>
                </a:solidFill>
                <a:latin typeface="JKRGNR+Arial-BoldMT"/>
              </a:rPr>
              <a:t>(BVerwGE 82, 61 [75] = </a:t>
            </a:r>
            <a:r>
              <a:rPr lang="de-DE" sz="2400" i="1" dirty="0" err="1">
                <a:solidFill>
                  <a:schemeClr val="tx1">
                    <a:lumMod val="65000"/>
                    <a:lumOff val="35000"/>
                  </a:schemeClr>
                </a:solidFill>
                <a:latin typeface="JKRGNR+Arial-BoldMT"/>
              </a:rPr>
              <a:t>NVwZ</a:t>
            </a:r>
            <a:r>
              <a:rPr lang="de-DE" sz="2400" i="1" dirty="0">
                <a:solidFill>
                  <a:schemeClr val="tx1">
                    <a:lumMod val="65000"/>
                    <a:lumOff val="35000"/>
                  </a:schemeClr>
                </a:solidFill>
                <a:latin typeface="JKRGNR+Arial-BoldMT"/>
              </a:rPr>
              <a:t> 1989, 1163).“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8300367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2709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weiter: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Hauptanwendungsfall im Bauplanungsrecht für diesen Grundsatz sind die </a:t>
            </a:r>
            <a:r>
              <a:rPr lang="de-DE" sz="2400" b="1" i="1" dirty="0">
                <a:solidFill>
                  <a:schemeClr val="tx1">
                    <a:lumMod val="65000"/>
                    <a:lumOff val="35000"/>
                  </a:schemeClr>
                </a:solidFill>
                <a:latin typeface="JKRGNR+Arial-BoldMT"/>
              </a:rPr>
              <a:t>Festsetzungen eines Bebauungsplans über die Art der baulichen Nutzung</a:t>
            </a:r>
            <a:r>
              <a:rPr lang="de-DE" sz="2400" i="1" dirty="0">
                <a:solidFill>
                  <a:schemeClr val="tx1">
                    <a:lumMod val="65000"/>
                    <a:lumOff val="35000"/>
                  </a:schemeClr>
                </a:solidFill>
                <a:latin typeface="JKRGNR+Arial-BoldMT"/>
              </a:rPr>
              <a:t>. Durch sie werden die Planbetroffenen im Hinblick auf die Nutzung ihrer Grundstücke zu einer </a:t>
            </a:r>
            <a:r>
              <a:rPr lang="de-DE" sz="2400" b="1" i="1" dirty="0">
                <a:solidFill>
                  <a:schemeClr val="tx1">
                    <a:lumMod val="65000"/>
                    <a:lumOff val="35000"/>
                  </a:schemeClr>
                </a:solidFill>
                <a:latin typeface="JKRGNR+Arial-BoldMT"/>
              </a:rPr>
              <a:t>rechtlichen Schicksalsgemeinschaft </a:t>
            </a:r>
            <a:r>
              <a:rPr lang="de-DE" sz="2400" i="1" dirty="0">
                <a:solidFill>
                  <a:schemeClr val="tx1">
                    <a:lumMod val="65000"/>
                    <a:lumOff val="35000"/>
                  </a:schemeClr>
                </a:solidFill>
                <a:latin typeface="JKRGNR+Arial-BoldMT"/>
              </a:rPr>
              <a:t>verbunden. Die Beschränkung der Nutzungsmöglichkeiten des eigenen Grundstücks wird dadurch ausgeglichen, dass auch die anderen Grundeigentümer diesen Beschränkungen unterworfen sind (BVerwGE 94, 151 [155] = NJW 1994, 1546 = </a:t>
            </a:r>
            <a:r>
              <a:rPr lang="de-DE" sz="2400" i="1" dirty="0" err="1">
                <a:solidFill>
                  <a:schemeClr val="tx1">
                    <a:lumMod val="65000"/>
                    <a:lumOff val="35000"/>
                  </a:schemeClr>
                </a:solidFill>
                <a:latin typeface="JKRGNR+Arial-BoldMT"/>
              </a:rPr>
              <a:t>NVwZ</a:t>
            </a:r>
            <a:r>
              <a:rPr lang="de-DE" sz="2400" i="1" dirty="0">
                <a:solidFill>
                  <a:schemeClr val="tx1">
                    <a:lumMod val="65000"/>
                    <a:lumOff val="35000"/>
                  </a:schemeClr>
                </a:solidFill>
                <a:latin typeface="JKRGNR+Arial-BoldMT"/>
              </a:rPr>
              <a:t> 1994, 783L). </a:t>
            </a:r>
            <a:r>
              <a:rPr lang="de-DE" sz="2400" b="1" i="1" dirty="0">
                <a:solidFill>
                  <a:schemeClr val="tx1">
                    <a:lumMod val="65000"/>
                    <a:lumOff val="35000"/>
                  </a:schemeClr>
                </a:solidFill>
                <a:latin typeface="JKRGNR+Arial-BoldMT"/>
              </a:rPr>
              <a:t>Im Rahmen dieses nachbarlichen Gemeinschaftsverhältnisses soll daher jeder Planbetroffene im Baugebiet das Eindringen einer gebietsfremden Nutzung und damit die schleichende Umwandlung des Baugebiets unabhängig von einer konkreten Beeinträchtigung verhindern können.“</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5237251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Rücksichtnahmegebot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Gedanke: Bauplanungsrechtliches Instrument der </a:t>
            </a:r>
            <a:r>
              <a:rPr lang="de-DE" sz="2400" b="1" dirty="0">
                <a:solidFill>
                  <a:schemeClr val="tx1">
                    <a:lumMod val="65000"/>
                    <a:lumOff val="35000"/>
                  </a:schemeClr>
                </a:solidFill>
                <a:latin typeface="JKRGNR+Arial-BoldMT"/>
              </a:rPr>
              <a:t>Konfliktbewältigung im Einzelfall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Konfliktbewältigung beruht auf </a:t>
            </a:r>
            <a:r>
              <a:rPr lang="de-DE" sz="2400" b="1" dirty="0">
                <a:solidFill>
                  <a:schemeClr val="tx1">
                    <a:lumMod val="65000"/>
                    <a:lumOff val="35000"/>
                  </a:schemeClr>
                </a:solidFill>
                <a:latin typeface="JKRGNR+Arial-BoldMT"/>
              </a:rPr>
              <a:t>Zumutbarkeitserwägungen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Gegenseitige Pflicht zur Rücksichtnahme gefordert, d.h. </a:t>
            </a:r>
            <a:r>
              <a:rPr lang="de-DE" sz="2400" b="1" dirty="0">
                <a:solidFill>
                  <a:schemeClr val="tx1">
                    <a:lumMod val="65000"/>
                    <a:lumOff val="35000"/>
                  </a:schemeClr>
                </a:solidFill>
                <a:latin typeface="JKRGNR+Arial-BoldMT"/>
              </a:rPr>
              <a:t>kein „Alles-oder-Nichts“-Prinzip sondern „Sowohl-als-auch“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Letztlich: Spezielle Ausprägung des </a:t>
            </a:r>
            <a:r>
              <a:rPr lang="de-DE" sz="2400" b="1" dirty="0">
                <a:solidFill>
                  <a:schemeClr val="tx1">
                    <a:lumMod val="65000"/>
                    <a:lumOff val="35000"/>
                  </a:schemeClr>
                </a:solidFill>
                <a:latin typeface="JKRGNR+Arial-BoldMT"/>
              </a:rPr>
              <a:t>Verhältnismäßigkeitsgrundsatzes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Wichtig: </a:t>
            </a:r>
            <a:r>
              <a:rPr lang="de-DE" sz="2400" b="1" dirty="0">
                <a:solidFill>
                  <a:schemeClr val="tx1">
                    <a:lumMod val="65000"/>
                    <a:lumOff val="35000"/>
                  </a:schemeClr>
                </a:solidFill>
                <a:highlight>
                  <a:srgbClr val="FFFF00"/>
                </a:highlight>
                <a:latin typeface="JKRGNR+Arial-BoldMT"/>
              </a:rPr>
              <a:t>Konkrete Betroffenheit des Dritten erforderlich</a:t>
            </a:r>
            <a:r>
              <a:rPr lang="de-DE" sz="2400" dirty="0">
                <a:solidFill>
                  <a:schemeClr val="tx1">
                    <a:lumMod val="65000"/>
                    <a:lumOff val="35000"/>
                  </a:schemeClr>
                </a:solidFill>
                <a:highlight>
                  <a:srgbClr val="FFFF00"/>
                </a:highlight>
                <a:latin typeface="JKRGNR+Arial-BoldMT"/>
              </a:rPr>
              <a:t>, wenn er sich auf „Rücksichtnahme“ beruft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41012266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a:t>
            </a:r>
            <a:r>
              <a:rPr lang="de-DE" sz="2400" b="1" dirty="0">
                <a:solidFill>
                  <a:schemeClr val="tx1">
                    <a:lumMod val="65000"/>
                    <a:lumOff val="35000"/>
                  </a:schemeClr>
                </a:solidFill>
                <a:latin typeface="JKRGNR+Arial-BoldMT"/>
              </a:rPr>
              <a:t>Rücksichtnahmegebot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kein (!) „übergesetzliches Prinzip“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Gesetzgeber hat </a:t>
            </a:r>
            <a:r>
              <a:rPr lang="de-DE" sz="2400" b="1" dirty="0">
                <a:solidFill>
                  <a:schemeClr val="tx1">
                    <a:lumMod val="65000"/>
                    <a:lumOff val="35000"/>
                  </a:schemeClr>
                </a:solidFill>
                <a:latin typeface="JKRGNR+Arial-BoldMT"/>
              </a:rPr>
              <a:t>Inhalt- und Schranken des Eigentums </a:t>
            </a:r>
            <a:r>
              <a:rPr lang="de-DE" sz="2400" dirty="0">
                <a:solidFill>
                  <a:schemeClr val="tx1">
                    <a:lumMod val="65000"/>
                    <a:lumOff val="35000"/>
                  </a:schemeClr>
                </a:solidFill>
                <a:latin typeface="JKRGNR+Arial-BoldMT"/>
              </a:rPr>
              <a:t>festzulegen (§§ 29 ff. BauGB,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etc.)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Gebot der Rücksichtnahme muss </a:t>
            </a:r>
            <a:r>
              <a:rPr lang="de-DE" sz="2400" b="1" dirty="0">
                <a:solidFill>
                  <a:schemeClr val="tx1">
                    <a:lumMod val="65000"/>
                    <a:lumOff val="35000"/>
                  </a:schemeClr>
                </a:solidFill>
                <a:latin typeface="JKRGNR+Arial-BoldMT"/>
              </a:rPr>
              <a:t>einfachgesetzlichen Niederschlag</a:t>
            </a:r>
            <a:r>
              <a:rPr lang="de-DE" sz="2400" dirty="0">
                <a:solidFill>
                  <a:schemeClr val="tx1">
                    <a:lumMod val="65000"/>
                    <a:lumOff val="35000"/>
                  </a:schemeClr>
                </a:solidFill>
                <a:latin typeface="JKRGNR+Arial-BoldMT"/>
              </a:rPr>
              <a:t> gefunden haben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(Haupt-)Anwendungsfälle: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15 I 2 </a:t>
            </a:r>
            <a:r>
              <a:rPr lang="de-DE" sz="2400" b="1"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„unzumutbare Störungen und Belästigungen“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34 I 1 BauGB</a:t>
            </a:r>
            <a:r>
              <a:rPr lang="de-DE" sz="2400" dirty="0">
                <a:solidFill>
                  <a:schemeClr val="tx1">
                    <a:lumMod val="65000"/>
                    <a:lumOff val="35000"/>
                  </a:schemeClr>
                </a:solidFill>
                <a:latin typeface="JKRGNR+Arial-BoldMT"/>
              </a:rPr>
              <a:t>: Merkmal des „Einfügens“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35 III 1 Nr. 3 BauGB</a:t>
            </a:r>
            <a:r>
              <a:rPr lang="de-DE" sz="2400" dirty="0">
                <a:solidFill>
                  <a:schemeClr val="tx1">
                    <a:lumMod val="65000"/>
                    <a:lumOff val="35000"/>
                  </a:schemeClr>
                </a:solidFill>
                <a:latin typeface="JKRGNR+Arial-BoldMT"/>
              </a:rPr>
              <a:t>: „schädliche Umwelteinwirkungen“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7527133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11820"/>
            <a:ext cx="8928992" cy="51501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BVerwG NJW 1978, 62</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„Welche Anforderungen das Gebot der Rücksichtnahme begründet, hängt wesentlich von den jeweiligen Umständen ab.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Je empfindlicher und schutzwürdiger die Stellung derer ist, denen die Rücksichtnahme im gegebenen Zusammenhang zugutekommt, umso mehr kann an Rücksichtnahme verlangt werden. Je verständlicher und unabweisbarer die mit dem Vorhaben verfolgten Interessen sind, umso weniger braucht derjenige, der das Vorhaben verwirklichen will, Rücksicht zu nehmen.</a:t>
            </a:r>
            <a:r>
              <a:rPr lang="de-DE" sz="2400" i="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heranzuziehen: </a:t>
            </a:r>
            <a:r>
              <a:rPr lang="de-DE" sz="2400" b="1" dirty="0">
                <a:solidFill>
                  <a:schemeClr val="tx1">
                    <a:lumMod val="65000"/>
                    <a:lumOff val="35000"/>
                  </a:schemeClr>
                </a:solidFill>
                <a:latin typeface="JKRGNR+Arial-BoldMT"/>
              </a:rPr>
              <a:t>Vorgaben der BImSchG </a:t>
            </a:r>
            <a:r>
              <a:rPr lang="de-DE" sz="2400" dirty="0">
                <a:solidFill>
                  <a:schemeClr val="tx1">
                    <a:lumMod val="65000"/>
                    <a:lumOff val="35000"/>
                  </a:schemeClr>
                </a:solidFill>
                <a:latin typeface="JKRGNR+Arial-BoldMT"/>
              </a:rPr>
              <a:t>(§§ 5 ff; 22 ff. sowie TA-Luft und TA-Lärm)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1362461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1784"/>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fraglich: </a:t>
            </a:r>
            <a:r>
              <a:rPr lang="de-DE" sz="2400" b="1" dirty="0">
                <a:solidFill>
                  <a:schemeClr val="tx1">
                    <a:lumMod val="65000"/>
                    <a:lumOff val="35000"/>
                  </a:schemeClr>
                </a:solidFill>
                <a:latin typeface="JKRGNR+Arial-BoldMT"/>
              </a:rPr>
              <a:t>Schutznormcharakter des § 80 I 1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Beseitigungsverfügung setzt </a:t>
            </a:r>
            <a:r>
              <a:rPr lang="de-DE" sz="2400" b="1" dirty="0">
                <a:solidFill>
                  <a:schemeClr val="tx1">
                    <a:lumMod val="65000"/>
                    <a:lumOff val="35000"/>
                  </a:schemeClr>
                </a:solidFill>
                <a:latin typeface="JKRGNR+Arial-BoldMT"/>
              </a:rPr>
              <a:t>materielle Illegalität </a:t>
            </a:r>
            <a:r>
              <a:rPr lang="de-DE" sz="2400" dirty="0">
                <a:solidFill>
                  <a:schemeClr val="tx1">
                    <a:lumMod val="65000"/>
                    <a:lumOff val="35000"/>
                  </a:schemeClr>
                </a:solidFill>
                <a:latin typeface="JKRGNR+Arial-BoldMT"/>
              </a:rPr>
              <a:t>des Vorhabens voraus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Rahmen der materiellen Illegalität zu prüfen: </a:t>
            </a:r>
            <a:r>
              <a:rPr lang="de-DE" sz="2400" b="1" dirty="0">
                <a:solidFill>
                  <a:schemeClr val="tx1">
                    <a:lumMod val="65000"/>
                    <a:lumOff val="35000"/>
                  </a:schemeClr>
                </a:solidFill>
                <a:latin typeface="JKRGNR+Arial-BoldMT"/>
              </a:rPr>
              <a:t>Bauplanungsrechtliche Zulässigkeit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Bauplanungsrechtlicher Zulässigkeit von besonderer Bedeutung: </a:t>
            </a:r>
            <a:r>
              <a:rPr lang="de-DE" sz="2400" b="1" dirty="0">
                <a:solidFill>
                  <a:schemeClr val="tx1">
                    <a:lumMod val="65000"/>
                    <a:lumOff val="35000"/>
                  </a:schemeClr>
                </a:solidFill>
                <a:latin typeface="JKRGNR+Arial-BoldMT"/>
              </a:rPr>
              <a:t>Festsetzungen des B-Plans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eine solche Festsetzung: </a:t>
            </a:r>
            <a:r>
              <a:rPr lang="de-DE" sz="2400" b="1" dirty="0">
                <a:solidFill>
                  <a:schemeClr val="tx1">
                    <a:lumMod val="65000"/>
                    <a:lumOff val="35000"/>
                  </a:schemeClr>
                </a:solidFill>
                <a:latin typeface="JKRGNR+Arial-BoldMT"/>
              </a:rPr>
              <a:t>Art der baulichen Nutzung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2 – 14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 den Festsetzungen nach §§ 2 – 14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folgend: </a:t>
            </a:r>
            <a:r>
              <a:rPr lang="de-DE" sz="2400" b="1" dirty="0">
                <a:solidFill>
                  <a:schemeClr val="tx1">
                    <a:lumMod val="65000"/>
                    <a:lumOff val="35000"/>
                  </a:schemeClr>
                </a:solidFill>
                <a:latin typeface="JKRGNR+Arial-BoldMT"/>
              </a:rPr>
              <a:t>Gebietserhaltungsanspruch</a:t>
            </a:r>
            <a:r>
              <a:rPr lang="de-DE" sz="2400" dirty="0">
                <a:solidFill>
                  <a:schemeClr val="tx1">
                    <a:lumMod val="65000"/>
                    <a:lumOff val="35000"/>
                  </a:schemeClr>
                </a:solidFill>
                <a:latin typeface="JKRGNR+Arial-BoldMT"/>
              </a:rPr>
              <a:t> für andere Eigentümer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Konsequenz</a:t>
            </a:r>
            <a:r>
              <a:rPr lang="de-DE" sz="2400" dirty="0">
                <a:solidFill>
                  <a:schemeClr val="tx1">
                    <a:lumMod val="65000"/>
                    <a:lumOff val="35000"/>
                  </a:schemeClr>
                </a:solidFill>
                <a:highlight>
                  <a:srgbClr val="FFFF00"/>
                </a:highlight>
                <a:latin typeface="JKRGNR+Arial-BoldMT"/>
              </a:rPr>
              <a:t>: Eigentümer hat Anspruch auf bauordnungsrechtliches Einschreiten bei Verstößen!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3055918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konkret geltend gemacht und möglich: </a:t>
            </a:r>
            <a:r>
              <a:rPr lang="de-DE" sz="2400" b="1" dirty="0">
                <a:solidFill>
                  <a:schemeClr val="tx1">
                    <a:lumMod val="65000"/>
                    <a:lumOff val="35000"/>
                  </a:schemeClr>
                </a:solidFill>
                <a:latin typeface="JKRGNR+Arial-BoldMT"/>
              </a:rPr>
              <a:t>„Verwässerung“ des Baugebiets durch gebietsfremde Nutzung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Gebietserhaltungsanspruch!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Anwendbarkeit von § 24 S. 1 BImSchG?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da Grenzwerte („schädliche Umwelteinwirkungen“) unstrittig nicht überschritten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Antragsbefugnis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3678342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Beteiligungsfähigkeit</a:t>
            </a:r>
            <a:r>
              <a:rPr lang="de-DE" sz="2400" u="sng" dirty="0">
                <a:solidFill>
                  <a:schemeClr val="tx1">
                    <a:lumMod val="65000"/>
                    <a:lumOff val="35000"/>
                  </a:schemeClr>
                </a:solidFill>
                <a:latin typeface="JKRGNR+Arial-BoldMT"/>
              </a:rPr>
              <a:t> des Antragstellers K</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61 Nr. 1 Alt.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Prozessfähigkeit</a:t>
            </a:r>
            <a:r>
              <a:rPr lang="de-DE" sz="2400" dirty="0">
                <a:solidFill>
                  <a:schemeClr val="tx1">
                    <a:lumMod val="65000"/>
                    <a:lumOff val="35000"/>
                  </a:schemeClr>
                </a:solidFill>
                <a:latin typeface="JKRGNR+Arial-BoldMT"/>
              </a:rPr>
              <a:t> des K: </a:t>
            </a:r>
            <a:r>
              <a:rPr lang="de-DE" sz="2400" b="1" dirty="0">
                <a:solidFill>
                  <a:schemeClr val="tx1">
                    <a:lumMod val="65000"/>
                    <a:lumOff val="35000"/>
                  </a:schemeClr>
                </a:solidFill>
                <a:latin typeface="JKRGNR+Arial-BoldMT"/>
              </a:rPr>
              <a:t>§ 61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Beteiligungsfähigkeit</a:t>
            </a:r>
            <a:r>
              <a:rPr lang="de-DE" sz="2400" u="sng" dirty="0">
                <a:solidFill>
                  <a:schemeClr val="tx1">
                    <a:lumMod val="65000"/>
                    <a:lumOff val="35000"/>
                  </a:schemeClr>
                </a:solidFill>
                <a:latin typeface="JKRGNR+Arial-BoldMT"/>
              </a:rPr>
              <a:t> des Landes Berlin </a:t>
            </a:r>
            <a:r>
              <a:rPr lang="de-DE" sz="2400" dirty="0">
                <a:solidFill>
                  <a:schemeClr val="tx1">
                    <a:lumMod val="65000"/>
                    <a:lumOff val="35000"/>
                  </a:schemeClr>
                </a:solidFill>
                <a:latin typeface="JKRGNR+Arial-BoldMT"/>
              </a:rPr>
              <a:t>als juristische Person des Öffentlichen Rechts: </a:t>
            </a:r>
            <a:r>
              <a:rPr lang="de-DE" sz="2400" b="1" dirty="0">
                <a:solidFill>
                  <a:schemeClr val="tx1">
                    <a:lumMod val="65000"/>
                    <a:lumOff val="35000"/>
                  </a:schemeClr>
                </a:solidFill>
                <a:latin typeface="JKRGNR+Arial-BoldMT"/>
              </a:rPr>
              <a:t>§ 61 Nr. 1 Alt.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Prozessfähigkeit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62 III VwGO </a:t>
            </a:r>
            <a:r>
              <a:rPr lang="de-DE" sz="2400" dirty="0">
                <a:solidFill>
                  <a:schemeClr val="tx1">
                    <a:lumMod val="65000"/>
                    <a:lumOff val="35000"/>
                  </a:schemeClr>
                </a:solidFill>
                <a:latin typeface="JKRGNR+Arial-BoldMT"/>
              </a:rPr>
              <a:t>durch ordnungsgemäße Vertretung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Daneben zu bedenken: </a:t>
            </a:r>
            <a:r>
              <a:rPr lang="de-DE" sz="2400" b="1" dirty="0">
                <a:solidFill>
                  <a:schemeClr val="tx1">
                    <a:lumMod val="65000"/>
                    <a:lumOff val="35000"/>
                  </a:schemeClr>
                </a:solidFill>
                <a:highlight>
                  <a:srgbClr val="FFFF00"/>
                </a:highlight>
                <a:latin typeface="JKRGNR+Arial-BoldMT"/>
              </a:rPr>
              <a:t>Notwendige Beiladung </a:t>
            </a:r>
            <a:r>
              <a:rPr lang="de-DE" sz="2400" dirty="0">
                <a:solidFill>
                  <a:schemeClr val="tx1">
                    <a:lumMod val="65000"/>
                    <a:lumOff val="35000"/>
                  </a:schemeClr>
                </a:solidFill>
                <a:latin typeface="JKRGNR+Arial-BoldMT"/>
              </a:rPr>
              <a:t>der H und P gemäß </a:t>
            </a:r>
            <a:r>
              <a:rPr lang="de-DE" sz="2400" b="1" dirty="0">
                <a:solidFill>
                  <a:schemeClr val="tx1">
                    <a:lumMod val="65000"/>
                    <a:lumOff val="35000"/>
                  </a:schemeClr>
                </a:solidFill>
                <a:latin typeface="JKRGNR+Arial-BoldMT"/>
              </a:rPr>
              <a:t>§ 65 II VwGO</a:t>
            </a:r>
            <a:r>
              <a:rPr lang="de-DE" sz="2400" dirty="0">
                <a:solidFill>
                  <a:schemeClr val="tx1">
                    <a:lumMod val="65000"/>
                    <a:lumOff val="35000"/>
                  </a:schemeClr>
                </a:solidFill>
                <a:latin typeface="JKRGNR+Arial-BoldMT"/>
              </a:rPr>
              <a:t>, da die Entscheidung ihnen gegenüber nur einheitlich ergehen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anzunehmen: Beteiligungs- und Prozessfähigkeit der Beteiligten (§§ 61, 62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Beteiligungs- und Prozessfähigkeit (+)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5703446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Rechtsschutzbedürfnis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wenn kein rechtsschutzwürdiges Interesse verfolgt wird</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vorläufigen Rechtsschutzes: Keine offensichtliche Unzulässigkeit der Hauptsache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Hauptsache zulässig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wenn einfachere Rechtsschutzmöglichkeiten bestehen</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iRd</a:t>
            </a:r>
            <a:r>
              <a:rPr lang="de-DE" sz="2400" b="1" dirty="0">
                <a:solidFill>
                  <a:schemeClr val="tx1">
                    <a:lumMod val="65000"/>
                    <a:lumOff val="35000"/>
                  </a:schemeClr>
                </a:solidFill>
                <a:latin typeface="JKRGNR+Arial-BoldMT"/>
              </a:rPr>
              <a:t>. § 123 VwGO anzusprechen: vorheriger Antrag </a:t>
            </a:r>
            <a:r>
              <a:rPr lang="de-DE" sz="2400" dirty="0">
                <a:solidFill>
                  <a:schemeClr val="tx1">
                    <a:lumMod val="65000"/>
                    <a:lumOff val="35000"/>
                  </a:schemeClr>
                </a:solidFill>
                <a:latin typeface="JKRGNR+Arial-BoldMT"/>
              </a:rPr>
              <a:t>bei der Behörde (beachte Wortlaut § 123 I 2 VwGO)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vorliegend: Vorheriger Antrag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Allgemeines Rechtsschutzbedürfnis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0336446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Konstellation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naheliegend: </a:t>
            </a:r>
            <a:r>
              <a:rPr lang="de-DE" sz="2400" b="1" dirty="0">
                <a:solidFill>
                  <a:schemeClr val="tx1">
                    <a:lumMod val="65000"/>
                    <a:lumOff val="35000"/>
                  </a:schemeClr>
                </a:solidFill>
                <a:latin typeface="JKRGNR+Arial-BoldMT"/>
              </a:rPr>
              <a:t>Einstweiliger Rechtsschutz</a:t>
            </a:r>
            <a:r>
              <a:rPr lang="de-DE" sz="2400" dirty="0">
                <a:solidFill>
                  <a:schemeClr val="tx1">
                    <a:lumMod val="65000"/>
                    <a:lumOff val="35000"/>
                  </a:schemeClr>
                </a:solidFill>
                <a:latin typeface="JKRGNR+Arial-BoldMT"/>
              </a:rPr>
              <a:t>, da ansonsten Fakten geschaffen werden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bedenken: Widerspruch und Anfechtungsklage haben keine (!) aufschiebende Wirkung, vgl. </a:t>
            </a:r>
            <a:r>
              <a:rPr lang="de-DE" sz="2400" b="1" dirty="0">
                <a:solidFill>
                  <a:schemeClr val="tx1">
                    <a:lumMod val="65000"/>
                    <a:lumOff val="35000"/>
                  </a:schemeClr>
                </a:solidFill>
                <a:latin typeface="JKRGNR+Arial-BoldMT"/>
              </a:rPr>
              <a:t>§ 80 II 1 Nr. 3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212a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Zusätzlich zu bedenken: Baugenehmigung als </a:t>
            </a:r>
            <a:r>
              <a:rPr lang="de-DE" sz="2400" b="1" dirty="0">
                <a:solidFill>
                  <a:schemeClr val="tx1">
                    <a:lumMod val="65000"/>
                    <a:lumOff val="35000"/>
                  </a:schemeClr>
                </a:solidFill>
                <a:latin typeface="JKRGNR+Arial-BoldMT"/>
              </a:rPr>
              <a:t>Verwaltungsakt mit Doppelwirkung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80a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statthafte Antragsart: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Antrag auf Anordnung der aufschiebenden Wirkung nach </a:t>
            </a:r>
            <a:r>
              <a:rPr lang="de-DE" sz="2400" b="1" dirty="0">
                <a:solidFill>
                  <a:schemeClr val="tx1">
                    <a:lumMod val="65000"/>
                    <a:lumOff val="35000"/>
                  </a:schemeClr>
                </a:solidFill>
                <a:latin typeface="JKRGNR+Arial-BoldMT"/>
              </a:rPr>
              <a:t>§§ 80 III 2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80 V 1 Alt.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problematisch: Herleitung der </a:t>
            </a:r>
            <a:r>
              <a:rPr lang="de-DE" sz="2400" b="1" dirty="0">
                <a:solidFill>
                  <a:schemeClr val="tx1">
                    <a:lumMod val="65000"/>
                    <a:lumOff val="35000"/>
                  </a:schemeClr>
                </a:solidFill>
                <a:latin typeface="JKRGNR+Arial-BoldMT"/>
              </a:rPr>
              <a:t>Antragsbefugnis</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564157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 Maßstab für Begründetheit der Regelungsanordnung bildend: § 123 I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die Anforderungen prägend: </a:t>
            </a:r>
            <a:r>
              <a:rPr lang="de-DE" sz="2400" b="1" dirty="0">
                <a:solidFill>
                  <a:schemeClr val="tx1">
                    <a:lumMod val="65000"/>
                    <a:lumOff val="35000"/>
                  </a:schemeClr>
                </a:solidFill>
                <a:latin typeface="JKRGNR+Arial-BoldMT"/>
              </a:rPr>
              <a:t>§ 123 III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920 II ZPO</a:t>
            </a:r>
            <a:r>
              <a:rPr lang="de-DE" sz="2400" dirty="0">
                <a:solidFill>
                  <a:schemeClr val="tx1">
                    <a:lumMod val="65000"/>
                    <a:lumOff val="35000"/>
                  </a:schemeClr>
                </a:solidFill>
                <a:latin typeface="JKRGNR+Arial-BoldMT"/>
              </a:rPr>
              <a:t>, wonach </a:t>
            </a:r>
            <a:r>
              <a:rPr lang="de-DE" sz="2400" b="1" dirty="0">
                <a:solidFill>
                  <a:schemeClr val="tx1">
                    <a:lumMod val="65000"/>
                    <a:lumOff val="35000"/>
                  </a:schemeClr>
                </a:solidFill>
                <a:latin typeface="JKRGNR+Arial-BoldMT"/>
              </a:rPr>
              <a:t>„Anspruch und Arrestgrund“ </a:t>
            </a:r>
            <a:r>
              <a:rPr lang="de-DE" sz="2400" dirty="0">
                <a:solidFill>
                  <a:schemeClr val="tx1">
                    <a:lumMod val="65000"/>
                    <a:lumOff val="35000"/>
                  </a:schemeClr>
                </a:solidFill>
                <a:latin typeface="JKRGNR+Arial-BoldMT"/>
              </a:rPr>
              <a:t>lediglich</a:t>
            </a:r>
            <a:r>
              <a:rPr lang="de-DE" sz="2400" b="1" dirty="0">
                <a:solidFill>
                  <a:schemeClr val="tx1">
                    <a:lumMod val="65000"/>
                    <a:lumOff val="35000"/>
                  </a:schemeClr>
                </a:solidFill>
                <a:latin typeface="JKRGNR+Arial-BoldMT"/>
              </a:rPr>
              <a:t> „glaubhaft zu machen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Daraus folgender Obersatz für Begründetheit der einstweiligen Anordnung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Der Antrag auf Erlass einer einstweiligen Anordnung gemäß § 123 I 2 VwGO ist begründet, </a:t>
            </a:r>
            <a:r>
              <a:rPr lang="de-DE" sz="2400" b="1" i="1" dirty="0">
                <a:solidFill>
                  <a:schemeClr val="tx1">
                    <a:lumMod val="65000"/>
                    <a:lumOff val="35000"/>
                  </a:schemeClr>
                </a:solidFill>
                <a:latin typeface="JKRGNR+Arial-BoldMT"/>
              </a:rPr>
              <a:t>soweit der Antragsteller einen Anordnungsanspruch und einen Anordnungsgrund glaubhaft gemacht hat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40179994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Vorliegen eines Anordnungsanspruchs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Anspruchsgrundlage für die begehrte Beseitigungsverfügung: </a:t>
            </a:r>
            <a:r>
              <a:rPr lang="de-DE" sz="2400" b="1" dirty="0">
                <a:solidFill>
                  <a:schemeClr val="tx1">
                    <a:lumMod val="65000"/>
                    <a:lumOff val="35000"/>
                  </a:schemeClr>
                </a:solidFill>
                <a:latin typeface="JKRGNR+Arial-BoldMT"/>
              </a:rPr>
              <a:t>§ 80 I 1 </a:t>
            </a:r>
            <a:r>
              <a:rPr lang="de-DE" sz="2400" b="1"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(s.o.)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Formell vorausgesetzt aber bereits geklärt: </a:t>
            </a:r>
            <a:r>
              <a:rPr lang="de-DE" sz="2400" b="1" dirty="0">
                <a:solidFill>
                  <a:schemeClr val="tx1">
                    <a:lumMod val="65000"/>
                    <a:lumOff val="35000"/>
                  </a:schemeClr>
                </a:solidFill>
                <a:latin typeface="JKRGNR+Arial-BoldMT"/>
              </a:rPr>
              <a:t>Vorheriger Antrag bei der zuständigen Behörde</a:t>
            </a:r>
            <a:r>
              <a:rPr lang="de-DE" sz="2400" dirty="0">
                <a:solidFill>
                  <a:schemeClr val="tx1">
                    <a:lumMod val="65000"/>
                    <a:lumOff val="35000"/>
                  </a:schemeClr>
                </a:solidFill>
                <a:latin typeface="JKRGNR+Arial-BoldMT"/>
              </a:rPr>
              <a:t> (+) [in HH: Bezirksämter]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Daneben ebenfalls erforderlich, hat ggf. noch zu erfolgen: Anhörung der Betroffenen H und P nach </a:t>
            </a:r>
            <a:r>
              <a:rPr lang="de-DE" sz="2400" b="1" dirty="0">
                <a:solidFill>
                  <a:schemeClr val="tx1">
                    <a:lumMod val="65000"/>
                    <a:lumOff val="35000"/>
                  </a:schemeClr>
                </a:solidFill>
                <a:latin typeface="JKRGNR+Arial-BoldMT"/>
              </a:rPr>
              <a:t>§ 28 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4739202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a:t>
            </a:r>
            <a:r>
              <a:rPr lang="de-DE" sz="2400" b="1" dirty="0">
                <a:solidFill>
                  <a:schemeClr val="tx1">
                    <a:lumMod val="65000"/>
                    <a:lumOff val="35000"/>
                  </a:schemeClr>
                </a:solidFill>
                <a:latin typeface="JKRGNR+Arial-BoldMT"/>
              </a:rPr>
              <a:t>§ 80 I 1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für den Erlass einer Beseitigungsverfügung vorausgesetzt: dass </a:t>
            </a:r>
            <a:r>
              <a:rPr lang="de-DE" sz="2400" i="1" dirty="0">
                <a:solidFill>
                  <a:schemeClr val="tx1">
                    <a:lumMod val="65000"/>
                    <a:lumOff val="35000"/>
                  </a:schemeClr>
                </a:solidFill>
                <a:latin typeface="JKRGNR+Arial-BoldMT"/>
              </a:rPr>
              <a:t>„Anlagen im Widerspruch zu öffentlich-rechtlichen Vorschriften errichtet oder geändert“ </a:t>
            </a:r>
            <a:r>
              <a:rPr lang="de-DE" sz="2400" dirty="0">
                <a:solidFill>
                  <a:schemeClr val="tx1">
                    <a:lumMod val="65000"/>
                    <a:lumOff val="35000"/>
                  </a:schemeClr>
                </a:solidFill>
                <a:latin typeface="JKRGNR+Arial-BoldMT"/>
              </a:rPr>
              <a:t>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zu bejahen bei Bau eines Mobilfunkmastes: Errichtung einer „Anlage“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2 I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Daneben erforderlich: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Formelle Illegalität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Materielle Illegalität des Vorhabens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7561652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Formelle Illegalität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Illegalität (+): </a:t>
            </a:r>
            <a:r>
              <a:rPr lang="de-DE" sz="2400" dirty="0">
                <a:solidFill>
                  <a:schemeClr val="tx1">
                    <a:lumMod val="65000"/>
                    <a:lumOff val="35000"/>
                  </a:schemeClr>
                </a:solidFill>
                <a:latin typeface="JKRGNR+Arial-BoldMT"/>
              </a:rPr>
              <a:t>wenn </a:t>
            </a:r>
            <a:r>
              <a:rPr lang="de-DE" sz="2400" b="1" u="sng" dirty="0">
                <a:solidFill>
                  <a:schemeClr val="tx1">
                    <a:lumMod val="65000"/>
                    <a:lumOff val="35000"/>
                  </a:schemeClr>
                </a:solidFill>
                <a:latin typeface="JKRGNR+Arial-BoldMT"/>
              </a:rPr>
              <a:t>Vorhaben genehmigungsbedürftig </a:t>
            </a:r>
            <a:r>
              <a:rPr lang="de-DE" sz="2400" dirty="0">
                <a:solidFill>
                  <a:schemeClr val="tx1">
                    <a:lumMod val="65000"/>
                    <a:lumOff val="35000"/>
                  </a:schemeClr>
                </a:solidFill>
                <a:latin typeface="JKRGNR+Arial-BoldMT"/>
              </a:rPr>
              <a:t>ist, eine wirksame </a:t>
            </a:r>
            <a:r>
              <a:rPr lang="de-DE" sz="2400" b="1" u="sng" dirty="0">
                <a:solidFill>
                  <a:schemeClr val="tx1">
                    <a:lumMod val="65000"/>
                    <a:lumOff val="35000"/>
                  </a:schemeClr>
                </a:solidFill>
                <a:latin typeface="JKRGNR+Arial-BoldMT"/>
              </a:rPr>
              <a:t>Baugenehmigung jedoch nicht vorliegt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Genehmigungsbedürftigkeit der Funkmasten?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„Errichtung, Änderung, Nutzungsänderung oder Beseitigung baulicher Anlagen“ genehmigungsbedürftig, § 59 I 1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 § 59 I 1 </a:t>
            </a:r>
            <a:r>
              <a:rPr lang="de-DE" sz="2400" dirty="0" err="1">
                <a:solidFill>
                  <a:schemeClr val="tx1">
                    <a:lumMod val="65000"/>
                    <a:lumOff val="35000"/>
                  </a:schemeClr>
                </a:solidFill>
                <a:latin typeface="JKRGNR+Arial-BoldMT"/>
              </a:rPr>
              <a:t>a.E</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Funkmasten denkbar: Verfahrensfreies Vorhaben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61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b="1" dirty="0">
                <a:solidFill>
                  <a:schemeClr val="tx1">
                    <a:lumMod val="65000"/>
                    <a:lumOff val="35000"/>
                  </a:schemeClr>
                </a:solidFill>
                <a:latin typeface="JKRGNR+Arial-BoldMT"/>
              </a:rPr>
              <a:t>§ 60 II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I. 4.2 der Anlage 2 </a:t>
            </a:r>
            <a:r>
              <a:rPr lang="de-DE" sz="2400" dirty="0">
                <a:solidFill>
                  <a:schemeClr val="tx1">
                    <a:lumMod val="65000"/>
                    <a:lumOff val="35000"/>
                  </a:schemeClr>
                </a:solidFill>
                <a:latin typeface="JKRGNR+Arial-BoldMT"/>
              </a:rPr>
              <a:t>(„Masten für Fernsprechleitungen“)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Formelle Illegalität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7937204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9529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Materielle Illegalität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Materielle Illegalität (+), wenn das Vorhaben </a:t>
            </a:r>
            <a:r>
              <a:rPr lang="de-DE" sz="2400" b="1" dirty="0">
                <a:solidFill>
                  <a:schemeClr val="tx1">
                    <a:lumMod val="65000"/>
                    <a:lumOff val="35000"/>
                  </a:schemeClr>
                </a:solidFill>
                <a:latin typeface="JKRGNR+Arial-BoldMT"/>
              </a:rPr>
              <a:t>gegen öffentlich-rechtliche Vorschriften verstößt</a:t>
            </a:r>
            <a:r>
              <a:rPr lang="de-DE" sz="2400" dirty="0">
                <a:solidFill>
                  <a:schemeClr val="tx1">
                    <a:lumMod val="65000"/>
                    <a:lumOff val="35000"/>
                  </a:schemeClr>
                </a:solidFill>
                <a:latin typeface="JKRGNR+Arial-BoldMT"/>
              </a:rPr>
              <a:t>, die gerade dem Schutz des Antragstellers zu dienen bestimmt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Ausweislich des Sachverhaltes einzig zu prüfen: </a:t>
            </a:r>
            <a:r>
              <a:rPr lang="de-DE" sz="2400" b="1" dirty="0">
                <a:solidFill>
                  <a:schemeClr val="tx1">
                    <a:lumMod val="65000"/>
                    <a:lumOff val="35000"/>
                  </a:schemeClr>
                </a:solidFill>
                <a:latin typeface="JKRGNR+Arial-BoldMT"/>
              </a:rPr>
              <a:t>Verstoß gegen Bauplanungsrecht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t>
            </a:r>
            <a:r>
              <a:rPr lang="de-DE" sz="2400" b="1" dirty="0">
                <a:solidFill>
                  <a:schemeClr val="tx1">
                    <a:lumMod val="65000"/>
                    <a:lumOff val="35000"/>
                  </a:schemeClr>
                </a:solidFill>
                <a:latin typeface="JKRGNR+Arial-BoldMT"/>
              </a:rPr>
              <a:t>bauplanungsrechtliche Zulässigkeit </a:t>
            </a:r>
            <a:r>
              <a:rPr lang="de-DE" sz="2400" dirty="0">
                <a:solidFill>
                  <a:schemeClr val="tx1">
                    <a:lumMod val="65000"/>
                    <a:lumOff val="35000"/>
                  </a:schemeClr>
                </a:solidFill>
                <a:latin typeface="JKRGNR+Arial-BoldMT"/>
              </a:rPr>
              <a:t>erforderlich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29 I BauGB</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„Errichtung, Änderung oder Nutzungsänderung von baulichen Anlagen“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den Begriff der „</a:t>
            </a:r>
            <a:r>
              <a:rPr lang="de-DE" sz="2400" b="1" dirty="0">
                <a:solidFill>
                  <a:schemeClr val="tx1">
                    <a:lumMod val="65000"/>
                    <a:lumOff val="35000"/>
                  </a:schemeClr>
                </a:solidFill>
                <a:latin typeface="JKRGNR+Arial-BoldMT"/>
              </a:rPr>
              <a:t>baulichen Anlage</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iSd</a:t>
            </a:r>
            <a:r>
              <a:rPr lang="de-DE" sz="2400" dirty="0">
                <a:solidFill>
                  <a:schemeClr val="tx1">
                    <a:lumMod val="65000"/>
                    <a:lumOff val="35000"/>
                  </a:schemeClr>
                </a:solidFill>
                <a:latin typeface="JKRGNR+Arial-BoldMT"/>
              </a:rPr>
              <a:t>. BauGB insbesondere vorausgesetzt: dass das Vorhaben „</a:t>
            </a:r>
            <a:r>
              <a:rPr lang="de-DE" sz="2400" b="1" dirty="0">
                <a:solidFill>
                  <a:schemeClr val="tx1">
                    <a:lumMod val="65000"/>
                    <a:lumOff val="35000"/>
                  </a:schemeClr>
                </a:solidFill>
                <a:latin typeface="JKRGNR+Arial-BoldMT"/>
              </a:rPr>
              <a:t>bodenrechtliche Relevanz</a:t>
            </a:r>
            <a:r>
              <a:rPr lang="de-DE" sz="2400" dirty="0">
                <a:solidFill>
                  <a:schemeClr val="tx1">
                    <a:lumMod val="65000"/>
                    <a:lumOff val="35000"/>
                  </a:schemeClr>
                </a:solidFill>
                <a:latin typeface="JKRGNR+Arial-BoldMT"/>
              </a:rPr>
              <a:t>“ aufweist, d.h. wenn </a:t>
            </a:r>
            <a:r>
              <a:rPr lang="de-DE" sz="2400" b="1" dirty="0">
                <a:solidFill>
                  <a:schemeClr val="tx1">
                    <a:lumMod val="65000"/>
                    <a:lumOff val="35000"/>
                  </a:schemeClr>
                </a:solidFill>
                <a:latin typeface="JKRGNR+Arial-BoldMT"/>
              </a:rPr>
              <a:t>abwägungsrelevante Belange nach § 1 VI BauGB </a:t>
            </a:r>
            <a:r>
              <a:rPr lang="de-DE" sz="2400" dirty="0">
                <a:solidFill>
                  <a:schemeClr val="tx1">
                    <a:lumMod val="65000"/>
                    <a:lumOff val="35000"/>
                  </a:schemeClr>
                </a:solidFill>
                <a:latin typeface="JKRGNR+Arial-BoldMT"/>
              </a:rPr>
              <a:t>berührt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0806954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eröffnet: </a:t>
            </a:r>
            <a:r>
              <a:rPr lang="de-DE" sz="2400" b="1" dirty="0">
                <a:solidFill>
                  <a:schemeClr val="tx1">
                    <a:lumMod val="65000"/>
                    <a:lumOff val="35000"/>
                  </a:schemeClr>
                </a:solidFill>
                <a:latin typeface="JKRGNR+Arial-BoldMT"/>
              </a:rPr>
              <a:t>Anwendungsbereich der §§ 29 ff. BauGB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Soweit B-Plan vorliegt</a:t>
            </a: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Prüfung der Zulässigkeit nach </a:t>
            </a:r>
            <a:r>
              <a:rPr lang="de-DE" sz="2400" b="1" dirty="0">
                <a:solidFill>
                  <a:schemeClr val="tx1">
                    <a:lumMod val="65000"/>
                    <a:lumOff val="35000"/>
                  </a:schemeClr>
                </a:solidFill>
                <a:latin typeface="JKRGNR+Arial-BoldMT"/>
              </a:rPr>
              <a:t>§ 30 I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Soweit kein B-Plan</a:t>
            </a:r>
            <a:r>
              <a:rPr lang="de-DE" sz="2400" dirty="0">
                <a:solidFill>
                  <a:schemeClr val="tx1">
                    <a:lumMod val="65000"/>
                    <a:lumOff val="35000"/>
                  </a:schemeClr>
                </a:solidFill>
                <a:latin typeface="JKRGNR+Arial-BoldMT"/>
              </a:rPr>
              <a:t>: Prüfung der Zulässigkeit nach </a:t>
            </a:r>
            <a:r>
              <a:rPr lang="de-DE" sz="2400" b="1" dirty="0">
                <a:solidFill>
                  <a:schemeClr val="tx1">
                    <a:lumMod val="65000"/>
                    <a:lumOff val="35000"/>
                  </a:schemeClr>
                </a:solidFill>
                <a:latin typeface="JKRGNR+Arial-BoldMT"/>
              </a:rPr>
              <a:t>§§ 34, 35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gegeben: </a:t>
            </a:r>
            <a:r>
              <a:rPr lang="de-DE" sz="2400" b="1" dirty="0">
                <a:solidFill>
                  <a:schemeClr val="tx1">
                    <a:lumMod val="65000"/>
                    <a:lumOff val="35000"/>
                  </a:schemeClr>
                </a:solidFill>
                <a:latin typeface="JKRGNR+Arial-BoldMT"/>
              </a:rPr>
              <a:t>Qualifizierter B-Plan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30 I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30 I BauGB </a:t>
            </a:r>
            <a:r>
              <a:rPr lang="de-DE" sz="2400" dirty="0">
                <a:solidFill>
                  <a:schemeClr val="tx1">
                    <a:lumMod val="65000"/>
                    <a:lumOff val="35000"/>
                  </a:schemeClr>
                </a:solidFill>
                <a:latin typeface="JKRGNR+Arial-BoldMT"/>
              </a:rPr>
              <a:t>ist das Vorhaben zulässig: </a:t>
            </a:r>
            <a:r>
              <a:rPr lang="de-DE" sz="2400" i="1" dirty="0">
                <a:solidFill>
                  <a:schemeClr val="tx1">
                    <a:lumMod val="65000"/>
                    <a:lumOff val="35000"/>
                  </a:schemeClr>
                </a:solidFill>
                <a:latin typeface="JKRGNR+Arial-BoldMT"/>
              </a:rPr>
              <a:t>„wenn es diesen Festsetzungen </a:t>
            </a:r>
            <a:r>
              <a:rPr lang="de-DE" sz="2400" dirty="0">
                <a:solidFill>
                  <a:schemeClr val="tx1">
                    <a:lumMod val="65000"/>
                    <a:lumOff val="35000"/>
                  </a:schemeClr>
                </a:solidFill>
                <a:latin typeface="JKRGNR+Arial-BoldMT"/>
              </a:rPr>
              <a:t>[des Bebauungsplans] </a:t>
            </a:r>
            <a:r>
              <a:rPr lang="de-DE" sz="2400" i="1" dirty="0">
                <a:solidFill>
                  <a:schemeClr val="tx1">
                    <a:lumMod val="65000"/>
                    <a:lumOff val="35000"/>
                  </a:schemeClr>
                </a:solidFill>
                <a:latin typeface="JKRGNR+Arial-BoldMT"/>
              </a:rPr>
              <a:t>nicht widerspricht und Erschließung gesichert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9938432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Zulässigkeit nach § 30 I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Vorgaben zu den Festsetzungen des B-Plans: Aufzählung in </a:t>
            </a:r>
            <a:r>
              <a:rPr lang="de-DE" sz="2400" b="1" dirty="0">
                <a:solidFill>
                  <a:schemeClr val="tx1">
                    <a:lumMod val="65000"/>
                    <a:lumOff val="35000"/>
                  </a:schemeClr>
                </a:solidFill>
                <a:latin typeface="JKRGNR+Arial-BoldMT"/>
              </a:rPr>
              <a:t>§ 9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regelmäßig von erhöhter Relevanz: </a:t>
            </a:r>
            <a:r>
              <a:rPr lang="de-DE" sz="2400" b="1" dirty="0">
                <a:solidFill>
                  <a:schemeClr val="tx1">
                    <a:lumMod val="65000"/>
                    <a:lumOff val="35000"/>
                  </a:schemeClr>
                </a:solidFill>
                <a:highlight>
                  <a:srgbClr val="FFFF00"/>
                </a:highlight>
                <a:latin typeface="JKRGNR+Arial-BoldMT"/>
              </a:rPr>
              <a:t>Festsetzungen zur Art der baulichen Nutzung, vgl. § 9 I Nr. 1 Alt. 1 BauGB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Hierfür wiederum heranzuziehen wegen </a:t>
            </a:r>
            <a:r>
              <a:rPr lang="de-DE" sz="2400" b="1" dirty="0">
                <a:solidFill>
                  <a:schemeClr val="tx1">
                    <a:lumMod val="65000"/>
                    <a:lumOff val="35000"/>
                  </a:schemeClr>
                </a:solidFill>
                <a:latin typeface="JKRGNR+Arial-BoldMT"/>
              </a:rPr>
              <a:t>§ 9a I Nr. 1 a) BauGB</a:t>
            </a:r>
            <a:r>
              <a:rPr lang="de-DE" sz="2400" dirty="0">
                <a:solidFill>
                  <a:schemeClr val="tx1">
                    <a:lumMod val="65000"/>
                    <a:lumOff val="35000"/>
                  </a:schemeClr>
                </a:solidFill>
                <a:latin typeface="JKRGNR+Arial-BoldMT"/>
              </a:rPr>
              <a:t>: Vorgaben der </a:t>
            </a:r>
            <a:r>
              <a:rPr lang="de-DE" sz="2400" b="1" dirty="0" err="1">
                <a:solidFill>
                  <a:schemeClr val="tx1">
                    <a:lumMod val="65000"/>
                    <a:lumOff val="35000"/>
                  </a:schemeClr>
                </a:solidFill>
                <a:highlight>
                  <a:srgbClr val="FFFF00"/>
                </a:highlight>
                <a:latin typeface="JKRGNR+Arial-BoldMT"/>
              </a:rPr>
              <a:t>BauNVO</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im B-Plan hinsichtlich der Art der baulichen Nutzung festgesetzt: </a:t>
            </a:r>
            <a:r>
              <a:rPr lang="de-DE" sz="2400" b="1" dirty="0">
                <a:solidFill>
                  <a:schemeClr val="tx1">
                    <a:lumMod val="65000"/>
                    <a:lumOff val="35000"/>
                  </a:schemeClr>
                </a:solidFill>
                <a:latin typeface="JKRGNR+Arial-BoldMT"/>
              </a:rPr>
              <a:t>Reines Wohngebiet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 BauGB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Rahmen der sog. „</a:t>
            </a:r>
            <a:r>
              <a:rPr lang="de-DE" sz="2400" b="1" dirty="0">
                <a:solidFill>
                  <a:schemeClr val="tx1">
                    <a:lumMod val="65000"/>
                    <a:lumOff val="35000"/>
                  </a:schemeClr>
                </a:solidFill>
                <a:latin typeface="JKRGNR+Arial-BoldMT"/>
              </a:rPr>
              <a:t>Regelbebauung</a:t>
            </a:r>
            <a:r>
              <a:rPr lang="de-DE" sz="2400" dirty="0">
                <a:solidFill>
                  <a:schemeClr val="tx1">
                    <a:lumMod val="65000"/>
                    <a:lumOff val="35000"/>
                  </a:schemeClr>
                </a:solidFill>
                <a:latin typeface="JKRGNR+Arial-BoldMT"/>
              </a:rPr>
              <a:t>“ zulässig: Wohngebäude und Anlagen zur Kinderbetreuung (KiTa)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 3 IV BauGB </a:t>
            </a:r>
            <a:r>
              <a:rPr lang="de-DE" sz="2400" dirty="0">
                <a:solidFill>
                  <a:schemeClr val="tx1">
                    <a:lumMod val="65000"/>
                    <a:lumOff val="35000"/>
                  </a:schemeClr>
                </a:solidFill>
                <a:latin typeface="JKRGNR+Arial-BoldMT"/>
              </a:rPr>
              <a:t>ebenfalls zulässig: Gebäude, die </a:t>
            </a:r>
            <a:r>
              <a:rPr lang="de-DE" sz="2400" i="1" dirty="0">
                <a:solidFill>
                  <a:schemeClr val="tx1">
                    <a:lumMod val="65000"/>
                    <a:lumOff val="35000"/>
                  </a:schemeClr>
                </a:solidFill>
                <a:latin typeface="JKRGNR+Arial-BoldMT"/>
              </a:rPr>
              <a:t>„ganz oder teilweise der Betreuung und Pflege ihrer Bewohner dienen“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5022718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zu beachten: </a:t>
            </a:r>
            <a:r>
              <a:rPr lang="de-DE" sz="2400" dirty="0">
                <a:solidFill>
                  <a:schemeClr val="tx1">
                    <a:lumMod val="65000"/>
                    <a:lumOff val="35000"/>
                  </a:schemeClr>
                </a:solidFill>
                <a:highlight>
                  <a:srgbClr val="FFFF00"/>
                </a:highlight>
                <a:latin typeface="JKRGNR+Arial-BoldMT"/>
              </a:rPr>
              <a:t>Errichtung der </a:t>
            </a:r>
            <a:r>
              <a:rPr lang="de-DE" sz="2400" b="1" dirty="0">
                <a:solidFill>
                  <a:schemeClr val="tx1">
                    <a:lumMod val="65000"/>
                    <a:lumOff val="35000"/>
                  </a:schemeClr>
                </a:solidFill>
                <a:highlight>
                  <a:srgbClr val="FFFF00"/>
                </a:highlight>
                <a:latin typeface="JKRGNR+Arial-BoldMT"/>
              </a:rPr>
              <a:t>Mobilfunkmasten</a:t>
            </a:r>
            <a:r>
              <a:rPr lang="de-DE" sz="2400" dirty="0">
                <a:solidFill>
                  <a:schemeClr val="tx1">
                    <a:lumMod val="65000"/>
                    <a:lumOff val="35000"/>
                  </a:schemeClr>
                </a:solidFill>
                <a:highlight>
                  <a:srgbClr val="FFFF00"/>
                </a:highlight>
                <a:latin typeface="JKRGNR+Arial-BoldMT"/>
              </a:rPr>
              <a:t> verfolgt ausschließlich </a:t>
            </a:r>
            <a:r>
              <a:rPr lang="de-DE" sz="2400" b="1" dirty="0">
                <a:solidFill>
                  <a:schemeClr val="tx1">
                    <a:lumMod val="65000"/>
                    <a:lumOff val="35000"/>
                  </a:schemeClr>
                </a:solidFill>
                <a:highlight>
                  <a:srgbClr val="FFFF00"/>
                </a:highlight>
                <a:latin typeface="JKRGNR+Arial-BoldMT"/>
              </a:rPr>
              <a:t>gewerbliche Zwecke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Zwischenergebnis: Mobilfunkmasten nach § 4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in allgemeinem Wohngebiet nicht zulässig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Privilegiertes Vorhaben </a:t>
            </a:r>
            <a:r>
              <a:rPr lang="de-DE" sz="2400" b="1" u="sng" dirty="0" err="1">
                <a:solidFill>
                  <a:schemeClr val="tx1">
                    <a:lumMod val="65000"/>
                    <a:lumOff val="35000"/>
                  </a:schemeClr>
                </a:solidFill>
                <a:latin typeface="JKRGNR+Arial-BoldMT"/>
              </a:rPr>
              <a:t>iSv</a:t>
            </a:r>
            <a:r>
              <a:rPr lang="de-DE" sz="2400" b="1" u="sng" dirty="0">
                <a:solidFill>
                  <a:schemeClr val="tx1">
                    <a:lumMod val="65000"/>
                    <a:lumOff val="35000"/>
                  </a:schemeClr>
                </a:solidFill>
                <a:latin typeface="JKRGNR+Arial-BoldMT"/>
              </a:rPr>
              <a:t>. §§ 12-14 </a:t>
            </a:r>
            <a:r>
              <a:rPr lang="de-DE" sz="2400" b="1" u="sng" dirty="0" err="1">
                <a:solidFill>
                  <a:schemeClr val="tx1">
                    <a:lumMod val="65000"/>
                    <a:lumOff val="35000"/>
                  </a:schemeClr>
                </a:solidFill>
                <a:latin typeface="JKRGNR+Arial-BoldMT"/>
              </a:rPr>
              <a:t>BauNVO</a:t>
            </a:r>
            <a:r>
              <a:rPr lang="de-DE" sz="2400" b="1" u="sng"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die </a:t>
            </a:r>
            <a:r>
              <a:rPr lang="de-DE" sz="2400" b="1" dirty="0">
                <a:solidFill>
                  <a:schemeClr val="tx1">
                    <a:lumMod val="65000"/>
                    <a:lumOff val="35000"/>
                  </a:schemeClr>
                </a:solidFill>
                <a:latin typeface="JKRGNR+Arial-BoldMT"/>
              </a:rPr>
              <a:t>Mobilfunkmasten</a:t>
            </a:r>
            <a:r>
              <a:rPr lang="de-DE" sz="2400" dirty="0">
                <a:solidFill>
                  <a:schemeClr val="tx1">
                    <a:lumMod val="65000"/>
                    <a:lumOff val="35000"/>
                  </a:schemeClr>
                </a:solidFill>
                <a:latin typeface="JKRGNR+Arial-BoldMT"/>
              </a:rPr>
              <a:t> grundsätzlich denkbar: </a:t>
            </a:r>
            <a:r>
              <a:rPr lang="de-DE" sz="2400" dirty="0">
                <a:solidFill>
                  <a:schemeClr val="tx1">
                    <a:lumMod val="65000"/>
                    <a:lumOff val="35000"/>
                  </a:schemeClr>
                </a:solidFill>
                <a:highlight>
                  <a:srgbClr val="FFFF00"/>
                </a:highlight>
                <a:latin typeface="JKRGNR+Arial-BoldMT"/>
              </a:rPr>
              <a:t>Zulässigkeit einer </a:t>
            </a:r>
            <a:r>
              <a:rPr lang="de-DE" sz="2400" b="1" dirty="0">
                <a:solidFill>
                  <a:schemeClr val="tx1">
                    <a:lumMod val="65000"/>
                    <a:lumOff val="35000"/>
                  </a:schemeClr>
                </a:solidFill>
                <a:highlight>
                  <a:srgbClr val="FFFF00"/>
                </a:highlight>
                <a:latin typeface="JKRGNR+Arial-BoldMT"/>
              </a:rPr>
              <a:t>Nebenanlage </a:t>
            </a:r>
            <a:r>
              <a:rPr lang="de-DE" sz="2400" b="1" dirty="0" err="1">
                <a:solidFill>
                  <a:schemeClr val="tx1">
                    <a:lumMod val="65000"/>
                    <a:lumOff val="35000"/>
                  </a:schemeClr>
                </a:solidFill>
                <a:highlight>
                  <a:srgbClr val="FFFF00"/>
                </a:highlight>
                <a:latin typeface="JKRGNR+Arial-BoldMT"/>
              </a:rPr>
              <a:t>iSv</a:t>
            </a:r>
            <a:r>
              <a:rPr lang="de-DE" sz="2400" b="1" dirty="0">
                <a:solidFill>
                  <a:schemeClr val="tx1">
                    <a:lumMod val="65000"/>
                    <a:lumOff val="35000"/>
                  </a:schemeClr>
                </a:solidFill>
                <a:highlight>
                  <a:srgbClr val="FFFF00"/>
                </a:highlight>
                <a:latin typeface="JKRGNR+Arial-BoldMT"/>
              </a:rPr>
              <a:t>. § 14 </a:t>
            </a:r>
            <a:r>
              <a:rPr lang="de-DE" sz="2400" b="1" dirty="0" err="1">
                <a:solidFill>
                  <a:schemeClr val="tx1">
                    <a:lumMod val="65000"/>
                    <a:lumOff val="35000"/>
                  </a:schemeClr>
                </a:solidFill>
                <a:highlight>
                  <a:srgbClr val="FFFF00"/>
                </a:highlight>
                <a:latin typeface="JKRGNR+Arial-BoldMT"/>
              </a:rPr>
              <a:t>BauNVO</a:t>
            </a:r>
            <a:r>
              <a:rPr lang="de-DE" sz="2400" b="1" dirty="0">
                <a:solidFill>
                  <a:schemeClr val="tx1">
                    <a:lumMod val="65000"/>
                    <a:lumOff val="35000"/>
                  </a:schemeClr>
                </a:solidFill>
                <a:highlight>
                  <a:srgbClr val="FFFF00"/>
                </a:highlight>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14 Abs. 1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zulässig: untergeordnete Nebenanlagen oder Einrichtungen allgemein, die dem Nutzungszweck der in dem Baugebiet gelegenen Grundstücke oder des Baugebiets selbst dienen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erforderlich: </a:t>
            </a:r>
            <a:r>
              <a:rPr lang="de-DE" sz="2400" b="1" dirty="0">
                <a:solidFill>
                  <a:schemeClr val="tx1">
                    <a:lumMod val="65000"/>
                    <a:lumOff val="35000"/>
                  </a:schemeClr>
                </a:solidFill>
                <a:highlight>
                  <a:srgbClr val="FFFF00"/>
                </a:highlight>
                <a:latin typeface="JKRGNR+Arial-BoldMT"/>
              </a:rPr>
              <a:t>spezifischer Gebietsbezug </a:t>
            </a:r>
            <a:r>
              <a:rPr lang="de-DE" sz="2400" dirty="0">
                <a:solidFill>
                  <a:schemeClr val="tx1">
                    <a:lumMod val="65000"/>
                    <a:lumOff val="35000"/>
                  </a:schemeClr>
                </a:solidFill>
                <a:highlight>
                  <a:srgbClr val="FFFF00"/>
                </a:highlight>
                <a:latin typeface="JKRGNR+Arial-BoldMT"/>
              </a:rPr>
              <a:t>der Nebenanlage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3230268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2709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OVG Münster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-RR 2005, 608: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Mobilfunkstationen</a:t>
            </a:r>
            <a:r>
              <a:rPr lang="de-DE" sz="2400" i="1" dirty="0">
                <a:solidFill>
                  <a:schemeClr val="tx1">
                    <a:lumMod val="65000"/>
                    <a:lumOff val="35000"/>
                  </a:schemeClr>
                </a:solidFill>
                <a:latin typeface="JKRGNR+Arial-BoldMT"/>
              </a:rPr>
              <a:t> der im vorliegenden Fall betroffenen Art </a:t>
            </a:r>
            <a:r>
              <a:rPr lang="de-DE" sz="2400" b="1" i="1" dirty="0">
                <a:solidFill>
                  <a:schemeClr val="tx1">
                    <a:lumMod val="65000"/>
                    <a:lumOff val="35000"/>
                  </a:schemeClr>
                </a:solidFill>
                <a:latin typeface="JKRGNR+Arial-BoldMT"/>
              </a:rPr>
              <a:t>sind in aller Regel keine baugrundstücks- und baugebietsbezogenen Nebenanlagen i.S. von § 14 I 1 </a:t>
            </a:r>
            <a:r>
              <a:rPr lang="de-DE" sz="2400" b="1" i="1" dirty="0" err="1">
                <a:solidFill>
                  <a:schemeClr val="tx1">
                    <a:lumMod val="65000"/>
                    <a:lumOff val="35000"/>
                  </a:schemeClr>
                </a:solidFill>
                <a:latin typeface="JKRGNR+Arial-BoldMT"/>
              </a:rPr>
              <a:t>BauNVO</a:t>
            </a:r>
            <a:r>
              <a:rPr lang="de-DE" sz="2400" i="1" dirty="0">
                <a:solidFill>
                  <a:schemeClr val="tx1">
                    <a:lumMod val="65000"/>
                    <a:lumOff val="35000"/>
                  </a:schemeClr>
                </a:solidFill>
                <a:latin typeface="JKRGNR+Arial-BoldMT"/>
              </a:rPr>
              <a:t>, weil sie regelmäßig nur in geringem Umfang dem Nutzungszweck eines Baugebiets oder Baugrundstücks dienend zu- und untergeordnet sind. Als Bestandteile eines </a:t>
            </a:r>
            <a:r>
              <a:rPr lang="de-DE" sz="2400" b="1" i="1" dirty="0">
                <a:solidFill>
                  <a:schemeClr val="tx1">
                    <a:lumMod val="65000"/>
                    <a:lumOff val="35000"/>
                  </a:schemeClr>
                </a:solidFill>
                <a:latin typeface="JKRGNR+Arial-BoldMT"/>
              </a:rPr>
              <a:t>Kommunikationssystems</a:t>
            </a:r>
            <a:r>
              <a:rPr lang="de-DE" sz="2400" i="1" dirty="0">
                <a:solidFill>
                  <a:schemeClr val="tx1">
                    <a:lumMod val="65000"/>
                    <a:lumOff val="35000"/>
                  </a:schemeClr>
                </a:solidFill>
                <a:latin typeface="JKRGNR+Arial-BoldMT"/>
              </a:rPr>
              <a:t> stellen sie </a:t>
            </a:r>
            <a:r>
              <a:rPr lang="de-DE" sz="2400" b="1" i="1" dirty="0">
                <a:solidFill>
                  <a:schemeClr val="tx1">
                    <a:lumMod val="65000"/>
                    <a:lumOff val="35000"/>
                  </a:schemeClr>
                </a:solidFill>
                <a:latin typeface="JKRGNR+Arial-BoldMT"/>
              </a:rPr>
              <a:t>unabhängig vom jeweiligen Nutzungszweck eines Baugebiets</a:t>
            </a:r>
            <a:r>
              <a:rPr lang="de-DE" sz="2400" i="1" dirty="0">
                <a:solidFill>
                  <a:schemeClr val="tx1">
                    <a:lumMod val="65000"/>
                    <a:lumOff val="35000"/>
                  </a:schemeClr>
                </a:solidFill>
                <a:latin typeface="JKRGNR+Arial-BoldMT"/>
              </a:rPr>
              <a:t> zum einen die lückenlose Erbringung von Kommunikationsdienstleistungen an diejenigen Personen sicher, die sich in dem Baugebiet ständig oder vorübergehend aufhalten und dienen zum anderen dazu, derartige </a:t>
            </a:r>
            <a:r>
              <a:rPr lang="de-DE" sz="2400" b="1" i="1" dirty="0">
                <a:solidFill>
                  <a:schemeClr val="tx1">
                    <a:lumMod val="65000"/>
                    <a:lumOff val="35000"/>
                  </a:schemeClr>
                </a:solidFill>
                <a:latin typeface="JKRGNR+Arial-BoldMT"/>
              </a:rPr>
              <a:t>Dienstleistungen für Personen zu erbringen, die keinerlei Verbindung zu dem Baugebiet </a:t>
            </a:r>
            <a:r>
              <a:rPr lang="de-DE" sz="2400" i="1" dirty="0">
                <a:solidFill>
                  <a:schemeClr val="tx1">
                    <a:lumMod val="65000"/>
                    <a:lumOff val="35000"/>
                  </a:schemeClr>
                </a:solidFill>
                <a:latin typeface="JKRGNR+Arial-BoldMT"/>
              </a:rPr>
              <a:t>haben, aber auf eine Durchleitung von Gesprächen und weiteren Kommunikationsinhalten angewiesen sind…</a:t>
            </a:r>
            <a:r>
              <a:rPr lang="de-DE" sz="2400"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5054173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452431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highlight>
                  <a:srgbClr val="FFFF00"/>
                </a:highlight>
                <a:latin typeface="JKRGNR+Arial-BoldMT"/>
              </a:rPr>
              <a:t>„Dem </a:t>
            </a:r>
            <a:r>
              <a:rPr lang="de-DE" sz="2400" b="1" i="1" dirty="0">
                <a:solidFill>
                  <a:schemeClr val="tx1">
                    <a:lumMod val="65000"/>
                    <a:lumOff val="35000"/>
                  </a:schemeClr>
                </a:solidFill>
                <a:highlight>
                  <a:srgbClr val="FFFF00"/>
                </a:highlight>
                <a:latin typeface="JKRGNR+Arial-BoldMT"/>
              </a:rPr>
              <a:t>Nutzungszweck „Wohnen” (§ 3 I </a:t>
            </a:r>
            <a:r>
              <a:rPr lang="de-DE" sz="2400" b="1" i="1" dirty="0" err="1">
                <a:solidFill>
                  <a:schemeClr val="tx1">
                    <a:lumMod val="65000"/>
                    <a:lumOff val="35000"/>
                  </a:schemeClr>
                </a:solidFill>
                <a:highlight>
                  <a:srgbClr val="FFFF00"/>
                </a:highlight>
                <a:latin typeface="JKRGNR+Arial-BoldMT"/>
              </a:rPr>
              <a:t>BauNVO</a:t>
            </a:r>
            <a:r>
              <a:rPr lang="de-DE" sz="2400" b="1" i="1" dirty="0">
                <a:solidFill>
                  <a:schemeClr val="tx1">
                    <a:lumMod val="65000"/>
                    <a:lumOff val="35000"/>
                  </a:schemeClr>
                </a:solidFill>
                <a:highlight>
                  <a:srgbClr val="FFFF00"/>
                </a:highlight>
                <a:latin typeface="JKRGNR+Arial-BoldMT"/>
              </a:rPr>
              <a:t>) zu- und untergeordnet sind Mobilfunksendeanlagen nur, soweit sie es den im Baugebiet Wohnenden ermöglichen, als Ausprägung ihrer Wohnnutzung an der mobilen drahtlosen Kommunikation teilzuhaben</a:t>
            </a:r>
            <a:r>
              <a:rPr lang="de-DE" sz="2400" i="1" dirty="0">
                <a:solidFill>
                  <a:schemeClr val="tx1">
                    <a:lumMod val="65000"/>
                    <a:lumOff val="35000"/>
                  </a:schemeClr>
                </a:solidFill>
                <a:latin typeface="JKRGNR+Arial-BoldMT"/>
              </a:rPr>
              <a:t>; diese </a:t>
            </a:r>
            <a:r>
              <a:rPr lang="de-DE" sz="2400" b="1" i="1" dirty="0">
                <a:solidFill>
                  <a:schemeClr val="tx1">
                    <a:lumMod val="65000"/>
                    <a:lumOff val="35000"/>
                  </a:schemeClr>
                </a:solidFill>
                <a:latin typeface="JKRGNR+Arial-BoldMT"/>
              </a:rPr>
              <a:t>Funktion</a:t>
            </a:r>
            <a:r>
              <a:rPr lang="de-DE" sz="2400" i="1" dirty="0">
                <a:solidFill>
                  <a:schemeClr val="tx1">
                    <a:lumMod val="65000"/>
                    <a:lumOff val="35000"/>
                  </a:schemeClr>
                </a:solidFill>
                <a:latin typeface="JKRGNR+Arial-BoldMT"/>
              </a:rPr>
              <a:t> einer Mobilfunkstation </a:t>
            </a:r>
            <a:r>
              <a:rPr lang="de-DE" sz="2400" b="1" i="1" dirty="0">
                <a:solidFill>
                  <a:schemeClr val="tx1">
                    <a:lumMod val="65000"/>
                    <a:lumOff val="35000"/>
                  </a:schemeClr>
                </a:solidFill>
                <a:latin typeface="JKRGNR+Arial-BoldMT"/>
              </a:rPr>
              <a:t>tritt</a:t>
            </a:r>
            <a:r>
              <a:rPr lang="de-DE" sz="2400" i="1" dirty="0">
                <a:solidFill>
                  <a:schemeClr val="tx1">
                    <a:lumMod val="65000"/>
                    <a:lumOff val="35000"/>
                  </a:schemeClr>
                </a:solidFill>
                <a:latin typeface="JKRGNR+Arial-BoldMT"/>
              </a:rPr>
              <a:t> jedoch gegenüber den weiteren genannten Funktionen - Versorgung der das Baugebiet durchquerenden Personen mit Kommunikationsdienstleistungen, Weiterleitung von Kommunikationsinhalten ohne jeden Bezug zum Baugebiet - </a:t>
            </a:r>
            <a:r>
              <a:rPr lang="de-DE" sz="2400" b="1" i="1" dirty="0">
                <a:solidFill>
                  <a:schemeClr val="tx1">
                    <a:lumMod val="65000"/>
                    <a:lumOff val="35000"/>
                  </a:schemeClr>
                </a:solidFill>
                <a:latin typeface="JKRGNR+Arial-BoldMT"/>
              </a:rPr>
              <a:t>so weit in den Hintergrund,</a:t>
            </a:r>
            <a:r>
              <a:rPr lang="de-DE" sz="2400" i="1" dirty="0">
                <a:solidFill>
                  <a:schemeClr val="tx1">
                    <a:lumMod val="65000"/>
                    <a:lumOff val="35000"/>
                  </a:schemeClr>
                </a:solidFill>
                <a:latin typeface="JKRGNR+Arial-BoldMT"/>
              </a:rPr>
              <a:t> dass sich - auch bezogen auf ein reines Wohngebiet - eine Einstufung als Nebenanlage i.S. von § 14 I 1 </a:t>
            </a:r>
            <a:r>
              <a:rPr lang="de-DE" sz="2400" i="1" dirty="0" err="1">
                <a:solidFill>
                  <a:schemeClr val="tx1">
                    <a:lumMod val="65000"/>
                    <a:lumOff val="35000"/>
                  </a:schemeClr>
                </a:solidFill>
                <a:latin typeface="JKRGNR+Arial-BoldMT"/>
              </a:rPr>
              <a:t>BauNVO</a:t>
            </a:r>
            <a:r>
              <a:rPr lang="de-DE" sz="2400" i="1" dirty="0">
                <a:solidFill>
                  <a:schemeClr val="tx1">
                    <a:lumMod val="65000"/>
                    <a:lumOff val="35000"/>
                  </a:schemeClr>
                </a:solidFill>
                <a:latin typeface="JKRGNR+Arial-BoldMT"/>
              </a:rPr>
              <a:t> regelmäßig verbietet.“</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4609048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Konstellation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Vom Nachbarn regelmäßig angestrebt: </a:t>
            </a:r>
            <a:r>
              <a:rPr lang="de-DE" sz="2400" b="1" dirty="0">
                <a:solidFill>
                  <a:schemeClr val="tx1">
                    <a:lumMod val="65000"/>
                    <a:lumOff val="35000"/>
                  </a:schemeClr>
                </a:solidFill>
                <a:latin typeface="JKRGNR+Arial-BoldMT"/>
              </a:rPr>
              <a:t>Ordnungsbehördliches Einschreiten gegen den Bauherrn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Bauordnungsrechtliche Eingriffsbefugnisse: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Einstellung von Arbeiten, § 79 Abs. 1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Herstellung ordnungsgemäßer Zustände, § 80 Abs. 1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Beseitigungsverfügung, § 80 I 1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Nutzungsuntersagung, § 80 I 2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Einzelfall erforderlich: </a:t>
            </a:r>
            <a:r>
              <a:rPr lang="de-DE" sz="2400" b="1" dirty="0">
                <a:solidFill>
                  <a:schemeClr val="tx1">
                    <a:lumMod val="65000"/>
                    <a:lumOff val="35000"/>
                  </a:schemeClr>
                </a:solidFill>
                <a:latin typeface="JKRGNR+Arial-BoldMT"/>
              </a:rPr>
              <a:t>Widerspruch zu öffentlich-rechtlichen Vorschriften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2554983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Ungeachtet dessen: Zulässigkeit von Nebenanlagen </a:t>
            </a:r>
            <a:r>
              <a:rPr lang="de-DE" sz="2400" b="1" dirty="0">
                <a:solidFill>
                  <a:schemeClr val="tx1">
                    <a:lumMod val="65000"/>
                    <a:lumOff val="35000"/>
                  </a:schemeClr>
                </a:solidFill>
                <a:latin typeface="JKRGNR+Arial-BoldMT"/>
              </a:rPr>
              <a:t>ausdrücklich</a:t>
            </a:r>
            <a:r>
              <a:rPr lang="de-DE" sz="2400" dirty="0">
                <a:solidFill>
                  <a:schemeClr val="tx1">
                    <a:lumMod val="65000"/>
                    <a:lumOff val="35000"/>
                  </a:schemeClr>
                </a:solidFill>
                <a:latin typeface="JKRGNR+Arial-BoldMT"/>
              </a:rPr>
              <a:t> im B-Plan </a:t>
            </a:r>
            <a:r>
              <a:rPr lang="de-DE" sz="2400" b="1" dirty="0">
                <a:solidFill>
                  <a:schemeClr val="tx1">
                    <a:lumMod val="65000"/>
                    <a:lumOff val="35000"/>
                  </a:schemeClr>
                </a:solidFill>
                <a:latin typeface="JKRGNR+Arial-BoldMT"/>
              </a:rPr>
              <a:t>ausgeschlossen</a:t>
            </a:r>
            <a:r>
              <a:rPr lang="de-DE" sz="2400" dirty="0">
                <a:solidFill>
                  <a:schemeClr val="tx1">
                    <a:lumMod val="65000"/>
                    <a:lumOff val="35000"/>
                  </a:schemeClr>
                </a:solidFill>
                <a:latin typeface="JKRGNR+Arial-BoldMT"/>
              </a:rPr>
              <a:t> vgl. </a:t>
            </a:r>
            <a:r>
              <a:rPr lang="de-DE" sz="2400" b="1" dirty="0">
                <a:solidFill>
                  <a:schemeClr val="tx1">
                    <a:lumMod val="65000"/>
                    <a:lumOff val="35000"/>
                  </a:schemeClr>
                </a:solidFill>
                <a:latin typeface="JKRGNR+Arial-BoldMT"/>
              </a:rPr>
              <a:t>§ 14 I 3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Zulässigkeit als Nebenanlage nach § 14 I 1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8121255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bb</a:t>
            </a:r>
            <a:r>
              <a:rPr lang="de-DE" sz="2400" b="1" dirty="0">
                <a:solidFill>
                  <a:schemeClr val="tx1">
                    <a:lumMod val="65000"/>
                    <a:lumOff val="35000"/>
                  </a:schemeClr>
                </a:solidFill>
                <a:latin typeface="JKRGNR+Arial-BoldMT"/>
              </a:rPr>
              <a:t>) Zulässigkeit nach 14 </a:t>
            </a:r>
            <a:r>
              <a:rPr lang="de-DE" sz="2400" b="1" dirty="0" err="1">
                <a:solidFill>
                  <a:schemeClr val="tx1">
                    <a:lumMod val="65000"/>
                    <a:lumOff val="35000"/>
                  </a:schemeClr>
                </a:solidFill>
                <a:latin typeface="JKRGNR+Arial-BoldMT"/>
              </a:rPr>
              <a:t>Ia</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Charakter des Mobilfunkmastes: Nebenanlage, die der öffentlichen Versorgung mit </a:t>
            </a:r>
            <a:r>
              <a:rPr lang="de-DE" sz="2400" dirty="0" err="1">
                <a:solidFill>
                  <a:schemeClr val="tx1">
                    <a:lumMod val="65000"/>
                    <a:lumOff val="35000"/>
                  </a:schemeClr>
                </a:solidFill>
                <a:latin typeface="JKRGNR+Arial-BoldMT"/>
              </a:rPr>
              <a:t>TelekommunikationsDl</a:t>
            </a:r>
            <a:r>
              <a:rPr lang="de-DE" sz="2400" dirty="0">
                <a:solidFill>
                  <a:schemeClr val="tx1">
                    <a:lumMod val="65000"/>
                    <a:lumOff val="35000"/>
                  </a:schemeClr>
                </a:solidFill>
                <a:latin typeface="JKRGNR+Arial-BoldMT"/>
              </a:rPr>
              <a:t>. dienen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Hintergrund der Gesetzesnovelle (2021): Stärkung des Mobilfunkausbaus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zu beachten: Vorliegender B-Plan ist aus 1975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Neue Regelung findet hierauf keine (!) Anwendung!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 </a:t>
            </a:r>
            <a:r>
              <a:rPr lang="de-DE" sz="2400" b="1" dirty="0">
                <a:solidFill>
                  <a:schemeClr val="tx1">
                    <a:lumMod val="65000"/>
                    <a:lumOff val="35000"/>
                  </a:schemeClr>
                </a:solidFill>
                <a:latin typeface="JKRGNR+Arial-BoldMT"/>
              </a:rPr>
              <a:t>14 Abs. 1a S. 2, wonach § 14 Abs. 1 S. 4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entsprechend gilt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Zulassung von Nebenanlagen explizit ausgeschlossen!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Zulässigkeit nach § 14 </a:t>
            </a:r>
            <a:r>
              <a:rPr lang="de-DE" sz="2400" b="1" dirty="0" err="1">
                <a:solidFill>
                  <a:schemeClr val="tx1">
                    <a:lumMod val="65000"/>
                    <a:lumOff val="35000"/>
                  </a:schemeClr>
                </a:solidFill>
                <a:latin typeface="JKRGNR+Arial-BoldMT"/>
              </a:rPr>
              <a:t>Ia</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3522652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cc) Befreiung nach § 31 II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Grundzüge der Planung </a:t>
            </a:r>
            <a:r>
              <a:rPr lang="de-DE" sz="2400" dirty="0">
                <a:solidFill>
                  <a:schemeClr val="tx1">
                    <a:lumMod val="65000"/>
                    <a:lumOff val="35000"/>
                  </a:schemeClr>
                </a:solidFill>
                <a:latin typeface="JKRGNR+Arial-BoldMT"/>
              </a:rPr>
              <a:t>werden durch Befreiung nicht berührt und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2. einer der </a:t>
            </a:r>
            <a:r>
              <a:rPr lang="de-DE" sz="2400" b="1" dirty="0">
                <a:solidFill>
                  <a:schemeClr val="tx1">
                    <a:lumMod val="65000"/>
                    <a:lumOff val="35000"/>
                  </a:schemeClr>
                </a:solidFill>
                <a:latin typeface="JKRGNR+Arial-BoldMT"/>
              </a:rPr>
              <a:t>Gründe aus § 31 II Nr. 1 – 3 BauGB </a:t>
            </a:r>
            <a:r>
              <a:rPr lang="de-DE" sz="2400" dirty="0">
                <a:solidFill>
                  <a:schemeClr val="tx1">
                    <a:lumMod val="65000"/>
                    <a:lumOff val="35000"/>
                  </a:schemeClr>
                </a:solidFill>
                <a:latin typeface="JKRGNR+Arial-BoldMT"/>
              </a:rPr>
              <a:t>liegen vor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Antrag nach § 67 Abs. 2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explizit gestellt (-)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Was sind „Grundzüge der Planung“?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Alles, was die Abwägung von privaten und öffentlichen Belangen nach § 1 VI BauGB trägt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Planerische Grundkonzeption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Wann sind Grundzüge der Planung „berührt“?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wenn Befreiung in das Konzept so tief eingreift, dass eine „Umplanung“ erforderlich wäre</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1085894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34493"/>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Anhaltspunkt: ggf. entstehende negative Vorbildwirkung durch Befreiung im Einzelfall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 Grundzüge der Planung berührt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31 II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Mobilfunkmasten für gewerbliche Nutzung laufen Charakter des Wohngebietes zuwider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Negative Vorbildwirkung zu erwarten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Befreiung nach § 31 II BauGB (-)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1965672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erforderlich: Ordnungspflicht der Adressaten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erster Linie ordnungspflichtig: Bauherrin oder Bauherr (vgl. </a:t>
            </a:r>
            <a:r>
              <a:rPr lang="de-DE" sz="2400" b="1" dirty="0">
                <a:solidFill>
                  <a:schemeClr val="tx1">
                    <a:lumMod val="65000"/>
                    <a:lumOff val="35000"/>
                  </a:schemeClr>
                </a:solidFill>
                <a:latin typeface="JKRGNR+Arial-BoldMT"/>
              </a:rPr>
              <a:t>§ 53 </a:t>
            </a:r>
            <a:r>
              <a:rPr lang="de-DE" sz="2400" b="1"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in Ausnahmefällen ebenfalls denkbar: Rückgriff auf Vorgaben der §§ 8 ff.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 ordnungspflichtig: H und P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1431987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60170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Anspruchsinhalt bzw.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a:t>
            </a:r>
            <a:r>
              <a:rPr lang="de-DE" sz="2400" b="1" dirty="0">
                <a:solidFill>
                  <a:schemeClr val="tx1">
                    <a:lumMod val="65000"/>
                    <a:lumOff val="35000"/>
                  </a:schemeClr>
                </a:solidFill>
                <a:latin typeface="JKRGNR+Arial-BoldMT"/>
              </a:rPr>
              <a:t>§ 80 I 1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vorgesehen: Ermessen der Bauaufsichtsbehörde („kann“)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einzig geschuldet: </a:t>
            </a:r>
            <a:r>
              <a:rPr lang="de-DE" sz="2400" b="1" dirty="0">
                <a:solidFill>
                  <a:schemeClr val="tx1">
                    <a:lumMod val="65000"/>
                    <a:lumOff val="35000"/>
                  </a:schemeClr>
                </a:solidFill>
                <a:latin typeface="JKRGNR+Arial-BoldMT"/>
              </a:rPr>
              <a:t>Pflichtgemäße Ermessensausübung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 </a:t>
            </a:r>
            <a:r>
              <a:rPr lang="de-DE" sz="2400" b="1" dirty="0">
                <a:solidFill>
                  <a:schemeClr val="tx1">
                    <a:lumMod val="65000"/>
                    <a:lumOff val="35000"/>
                  </a:schemeClr>
                </a:solidFill>
                <a:latin typeface="JKRGNR+Arial-BoldMT"/>
              </a:rPr>
              <a:t>Ermessenszweck</a:t>
            </a:r>
            <a:r>
              <a:rPr lang="de-DE" sz="2400" dirty="0">
                <a:solidFill>
                  <a:schemeClr val="tx1">
                    <a:lumMod val="65000"/>
                    <a:lumOff val="35000"/>
                  </a:schemeClr>
                </a:solidFill>
                <a:latin typeface="JKRGNR+Arial-BoldMT"/>
              </a:rPr>
              <a:t> indes zu folgern: </a:t>
            </a:r>
            <a:r>
              <a:rPr lang="de-DE" sz="2400" b="1" dirty="0">
                <a:solidFill>
                  <a:schemeClr val="tx1">
                    <a:lumMod val="65000"/>
                    <a:lumOff val="35000"/>
                  </a:schemeClr>
                </a:solidFill>
                <a:latin typeface="JKRGNR+Arial-BoldMT"/>
              </a:rPr>
              <a:t>regelmäßig bauaufsichtliches Einschreiten </a:t>
            </a:r>
            <a:r>
              <a:rPr lang="de-DE" sz="2400" dirty="0">
                <a:solidFill>
                  <a:schemeClr val="tx1">
                    <a:lumMod val="65000"/>
                    <a:lumOff val="35000"/>
                  </a:schemeClr>
                </a:solidFill>
                <a:latin typeface="JKRGNR+Arial-BoldMT"/>
              </a:rPr>
              <a:t>erforderlich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Intendiertes Ermessen</a:t>
            </a:r>
            <a:r>
              <a:rPr lang="de-DE" sz="2400" dirty="0">
                <a:solidFill>
                  <a:schemeClr val="tx1">
                    <a:lumMod val="65000"/>
                    <a:lumOff val="35000"/>
                  </a:schemeClr>
                </a:solidFill>
                <a:latin typeface="JKRGNR+Arial-BoldMT"/>
              </a:rPr>
              <a:t>, sodass Baubeseitigungsverfügung nur in atypischen Sonderfällen nicht ergeht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Hierzu </a:t>
            </a:r>
            <a:r>
              <a:rPr lang="de-DE" sz="2400" b="1" dirty="0">
                <a:solidFill>
                  <a:schemeClr val="tx1">
                    <a:lumMod val="65000"/>
                    <a:lumOff val="35000"/>
                  </a:schemeClr>
                </a:solidFill>
                <a:latin typeface="JKRGNR+Arial-BoldMT"/>
              </a:rPr>
              <a:t>OVG Hamburg </a:t>
            </a:r>
            <a:r>
              <a:rPr lang="de-DE" sz="2400" b="1" dirty="0" err="1">
                <a:solidFill>
                  <a:schemeClr val="tx1">
                    <a:lumMod val="65000"/>
                    <a:lumOff val="35000"/>
                  </a:schemeClr>
                </a:solidFill>
                <a:latin typeface="JKRGNR+Arial-BoldMT"/>
              </a:rPr>
              <a:t>NordÖR</a:t>
            </a:r>
            <a:r>
              <a:rPr lang="de-DE" sz="2400" b="1" dirty="0">
                <a:solidFill>
                  <a:schemeClr val="tx1">
                    <a:lumMod val="65000"/>
                    <a:lumOff val="35000"/>
                  </a:schemeClr>
                </a:solidFill>
                <a:latin typeface="JKRGNR+Arial-BoldMT"/>
              </a:rPr>
              <a:t> 2010, 29</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„Rechtmäßige Zustände können aber, wenn eine nachträgliche Legalisierung der Anlage nicht in Betracht kommt, regelhaft nur durch ein bauaufsichtliches Einschreiten hergestellt werden. In diesem Sinne mag von einem intendierten Ermessen gesprochen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6266523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nicht ersichtlich: milderes Mittel als vollständige Baubeseitigungsverfügung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Teilbeseitigung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Befreiung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a:t>
            </a:r>
            <a:r>
              <a:rPr lang="de-DE" sz="2400" b="1" dirty="0">
                <a:solidFill>
                  <a:schemeClr val="tx1">
                    <a:lumMod val="65000"/>
                    <a:lumOff val="35000"/>
                  </a:schemeClr>
                </a:solidFill>
                <a:latin typeface="JKRGNR+Arial-BoldMT"/>
              </a:rPr>
              <a:t>einzige Möglichkeit rechtmäßige Zustände herzustellen</a:t>
            </a:r>
            <a:r>
              <a:rPr lang="de-DE" sz="2400" dirty="0">
                <a:solidFill>
                  <a:schemeClr val="tx1">
                    <a:lumMod val="65000"/>
                    <a:lumOff val="35000"/>
                  </a:schemeClr>
                </a:solidFill>
                <a:latin typeface="JKRGNR+Arial-BoldMT"/>
              </a:rPr>
              <a:t>: Erlass einer Baubeseitigungsverfügung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Anordnungsanspruch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683767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Anordnungsgrund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Anordnungsgrund für die Regelungsanordnung (+), </a:t>
            </a:r>
            <a:r>
              <a:rPr lang="de-DE" sz="2400" i="1" dirty="0">
                <a:solidFill>
                  <a:schemeClr val="tx1">
                    <a:lumMod val="65000"/>
                    <a:lumOff val="35000"/>
                  </a:schemeClr>
                </a:solidFill>
                <a:latin typeface="JKRGNR+Arial-BoldMT"/>
              </a:rPr>
              <a:t>wenn diese nötig ist, um wesentliche Nachteile abzuwenden oder drohende Gewalt zu verhindern</a:t>
            </a:r>
            <a:r>
              <a:rPr lang="de-DE" sz="2400" dirty="0">
                <a:solidFill>
                  <a:schemeClr val="tx1">
                    <a:lumMod val="65000"/>
                    <a:lumOff val="35000"/>
                  </a:schemeClr>
                </a:solidFill>
                <a:latin typeface="JKRGNR+Arial-BoldMT"/>
              </a:rPr>
              <a:t>, § 123 Abs. 1 S. 2.</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erforderlich: </a:t>
            </a:r>
            <a:r>
              <a:rPr lang="de-DE" sz="2400" b="1" dirty="0">
                <a:solidFill>
                  <a:schemeClr val="tx1">
                    <a:lumMod val="65000"/>
                    <a:lumOff val="35000"/>
                  </a:schemeClr>
                </a:solidFill>
                <a:latin typeface="JKRGNR+Arial-BoldMT"/>
              </a:rPr>
              <a:t>Abwägung der Situation</a:t>
            </a:r>
            <a:r>
              <a:rPr lang="de-DE" sz="2400" dirty="0">
                <a:solidFill>
                  <a:schemeClr val="tx1">
                    <a:lumMod val="65000"/>
                    <a:lumOff val="35000"/>
                  </a:schemeClr>
                </a:solidFill>
                <a:latin typeface="JKRGNR+Arial-BoldMT"/>
              </a:rPr>
              <a:t>, die sich bei Erlass der einstweiligen Anordnung ergibt, mit der Situation, die sich ergibt, wenn der Antrag zurückgewiesen wird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a:t>
            </a:r>
            <a:r>
              <a:rPr lang="de-DE" sz="2400" b="1" dirty="0">
                <a:solidFill>
                  <a:schemeClr val="tx1">
                    <a:lumMod val="65000"/>
                    <a:lumOff val="35000"/>
                  </a:schemeClr>
                </a:solidFill>
                <a:latin typeface="JKRGNR+Arial-BoldMT"/>
              </a:rPr>
              <a:t>Dringlichkeit der Entscheidung </a:t>
            </a:r>
            <a:r>
              <a:rPr lang="de-DE" sz="2400" dirty="0">
                <a:solidFill>
                  <a:schemeClr val="tx1">
                    <a:lumMod val="65000"/>
                    <a:lumOff val="35000"/>
                  </a:schemeClr>
                </a:solidFill>
                <a:latin typeface="JKRGNR+Arial-BoldMT"/>
              </a:rPr>
              <a:t>maßgeblich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Wohl nicht ausreichend: „mögliche Gesundheitsgefahren“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Grenzwerte der </a:t>
            </a:r>
            <a:r>
              <a:rPr lang="de-DE" sz="2400" dirty="0" err="1">
                <a:solidFill>
                  <a:schemeClr val="tx1">
                    <a:lumMod val="65000"/>
                    <a:lumOff val="35000"/>
                  </a:schemeClr>
                </a:solidFill>
                <a:latin typeface="JKRGNR+Arial-BoldMT"/>
              </a:rPr>
              <a:t>BimschV</a:t>
            </a:r>
            <a:r>
              <a:rPr lang="de-DE" sz="2400" dirty="0">
                <a:solidFill>
                  <a:schemeClr val="tx1">
                    <a:lumMod val="65000"/>
                    <a:lumOff val="35000"/>
                  </a:schemeClr>
                </a:solidFill>
                <a:latin typeface="JKRGNR+Arial-BoldMT"/>
              </a:rPr>
              <a:t> nicht überschritten!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Aber: Drohende Verwässerung des Gebietes durch gebietsfremde Nutzung!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Anordnungsgrund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6507221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Keine Vorwegnahme der Hauptsache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des nunmehr feststehenden „Anspruchsinhalts“ stets zu diskutieren: </a:t>
            </a:r>
            <a:r>
              <a:rPr lang="de-DE" sz="2400" b="1" dirty="0">
                <a:solidFill>
                  <a:schemeClr val="tx1">
                    <a:lumMod val="65000"/>
                    <a:lumOff val="35000"/>
                  </a:schemeClr>
                </a:solidFill>
                <a:latin typeface="JKRGNR+Arial-BoldMT"/>
              </a:rPr>
              <a:t>Vorwegnahme der Hauptsache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Sinn und Zweck der „einstweiligen“ Anordnung: </a:t>
            </a:r>
            <a:r>
              <a:rPr lang="de-DE" sz="2400" dirty="0">
                <a:solidFill>
                  <a:schemeClr val="tx1">
                    <a:lumMod val="65000"/>
                    <a:lumOff val="35000"/>
                  </a:schemeClr>
                </a:solidFill>
                <a:latin typeface="JKRGNR+Arial-BoldMT"/>
              </a:rPr>
              <a:t>Regelung der Streitsache lediglich einstweilen, mithin: </a:t>
            </a:r>
            <a:r>
              <a:rPr lang="de-DE" sz="2400" b="1" dirty="0">
                <a:solidFill>
                  <a:schemeClr val="tx1">
                    <a:lumMod val="65000"/>
                    <a:lumOff val="35000"/>
                  </a:schemeClr>
                </a:solidFill>
                <a:latin typeface="JKRGNR+Arial-BoldMT"/>
              </a:rPr>
              <a:t>vorübergehend bis zum Hauptsacheverfahren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Problematisch</a:t>
            </a:r>
            <a:r>
              <a:rPr lang="de-DE" sz="2400" dirty="0">
                <a:solidFill>
                  <a:schemeClr val="tx1">
                    <a:lumMod val="65000"/>
                    <a:lumOff val="35000"/>
                  </a:schemeClr>
                </a:solidFill>
                <a:latin typeface="JKRGNR+Arial-BoldMT"/>
              </a:rPr>
              <a:t>: soweit es durch die einstweilige Anordnung bereits zu einer </a:t>
            </a:r>
            <a:r>
              <a:rPr lang="de-DE" sz="2400" b="1" dirty="0">
                <a:solidFill>
                  <a:schemeClr val="tx1">
                    <a:lumMod val="65000"/>
                    <a:lumOff val="35000"/>
                  </a:schemeClr>
                </a:solidFill>
                <a:latin typeface="JKRGNR+Arial-BoldMT"/>
              </a:rPr>
              <a:t>faktischen Vorwegnahme der Hauptsache</a:t>
            </a:r>
            <a:r>
              <a:rPr lang="de-DE" sz="2400" dirty="0">
                <a:solidFill>
                  <a:schemeClr val="tx1">
                    <a:lumMod val="65000"/>
                    <a:lumOff val="35000"/>
                  </a:schemeClr>
                </a:solidFill>
                <a:latin typeface="JKRGNR+Arial-BoldMT"/>
              </a:rPr>
              <a:t> kommt (bspw. wegen Zeitablauf)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 diesen Fällen durchaus diskutabel: </a:t>
            </a:r>
            <a:r>
              <a:rPr lang="de-DE" sz="2400" dirty="0">
                <a:solidFill>
                  <a:schemeClr val="tx1">
                    <a:lumMod val="65000"/>
                    <a:lumOff val="35000"/>
                  </a:schemeClr>
                </a:solidFill>
                <a:latin typeface="JKRGNR+Arial-BoldMT"/>
              </a:rPr>
              <a:t>ob der jeweilige Anspruchsinhalt eine </a:t>
            </a:r>
            <a:r>
              <a:rPr lang="de-DE" sz="2400" b="1" dirty="0">
                <a:solidFill>
                  <a:schemeClr val="tx1">
                    <a:lumMod val="65000"/>
                    <a:lumOff val="35000"/>
                  </a:schemeClr>
                </a:solidFill>
                <a:latin typeface="JKRGNR+Arial-BoldMT"/>
              </a:rPr>
              <a:t>unzulässige Vorwegnahme </a:t>
            </a:r>
            <a:r>
              <a:rPr lang="de-DE" sz="2400" dirty="0">
                <a:solidFill>
                  <a:schemeClr val="tx1">
                    <a:lumMod val="65000"/>
                    <a:lumOff val="35000"/>
                  </a:schemeClr>
                </a:solidFill>
                <a:latin typeface="JKRGNR+Arial-BoldMT"/>
              </a:rPr>
              <a:t>der Hauptsache darstellt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1723206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die </a:t>
            </a:r>
            <a:r>
              <a:rPr lang="de-DE" sz="2400" b="1" dirty="0">
                <a:solidFill>
                  <a:schemeClr val="tx1">
                    <a:lumMod val="65000"/>
                    <a:lumOff val="35000"/>
                  </a:schemeClr>
                </a:solidFill>
                <a:latin typeface="JKRGNR+Arial-BoldMT"/>
              </a:rPr>
              <a:t>Umsetzung der Beseitigungsverfügung </a:t>
            </a:r>
            <a:r>
              <a:rPr lang="de-DE" sz="2400" dirty="0">
                <a:solidFill>
                  <a:schemeClr val="tx1">
                    <a:lumMod val="65000"/>
                    <a:lumOff val="35000"/>
                  </a:schemeClr>
                </a:solidFill>
                <a:latin typeface="JKRGNR+Arial-BoldMT"/>
              </a:rPr>
              <a:t>anzunehmen: Vorwegnahme der Hauptsache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(auch endgültige) Vorwegnahme der Hauptsache immer dann zulässig, wenn </a:t>
            </a:r>
            <a:r>
              <a:rPr lang="de-DE" sz="2400" b="1" dirty="0">
                <a:solidFill>
                  <a:schemeClr val="tx1">
                    <a:lumMod val="65000"/>
                    <a:lumOff val="35000"/>
                  </a:schemeClr>
                </a:solidFill>
                <a:latin typeface="JKRGNR+Arial-BoldMT"/>
              </a:rPr>
              <a:t>andernfalls das Gebot effektiven Rechtsschutzes aus Art. 19 IV GG leerliefe </a:t>
            </a:r>
            <a:r>
              <a:rPr lang="de-DE" sz="2400" dirty="0">
                <a:solidFill>
                  <a:schemeClr val="tx1">
                    <a:lumMod val="65000"/>
                    <a:lumOff val="35000"/>
                  </a:schemeClr>
                </a:solidFill>
                <a:latin typeface="JKRGNR+Arial-BoldMT"/>
              </a:rPr>
              <a:t>und es zu einem endgültigen Rechtsverlust käme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Blick auf die drohenden </a:t>
            </a:r>
            <a:r>
              <a:rPr lang="de-DE" sz="2400" b="1" dirty="0">
                <a:solidFill>
                  <a:schemeClr val="tx1">
                    <a:lumMod val="65000"/>
                    <a:lumOff val="35000"/>
                  </a:schemeClr>
                </a:solidFill>
                <a:latin typeface="JKRGNR+Arial-BoldMT"/>
              </a:rPr>
              <a:t>Verwässerung des Gebietscharakters</a:t>
            </a:r>
            <a:r>
              <a:rPr lang="de-DE" sz="2400" dirty="0">
                <a:solidFill>
                  <a:schemeClr val="tx1">
                    <a:lumMod val="65000"/>
                    <a:lumOff val="35000"/>
                  </a:schemeClr>
                </a:solidFill>
                <a:latin typeface="JKRGNR+Arial-BoldMT"/>
              </a:rPr>
              <a:t> anzunehmen: Zulässigkeit der Vorwegnahme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Antrag zulässig und begründet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3418697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Was meint „Widerspruch zu öffentlich-rechtlichen Vorschriften“?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 jedem Fall erforderlich: sog. </a:t>
            </a:r>
            <a:r>
              <a:rPr lang="de-DE" sz="2400" b="1" dirty="0">
                <a:solidFill>
                  <a:schemeClr val="tx1">
                    <a:lumMod val="65000"/>
                    <a:lumOff val="35000"/>
                  </a:schemeClr>
                </a:solidFill>
                <a:highlight>
                  <a:srgbClr val="FFFF00"/>
                </a:highlight>
                <a:latin typeface="JKRGNR+Arial-BoldMT"/>
              </a:rPr>
              <a:t>„Formelle Illegalität“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Formell illegal: Keine Baugenehmigung trotz Genehmigungsbedürftigkeit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Ansonsten: </a:t>
            </a:r>
            <a:r>
              <a:rPr lang="de-DE" sz="2400" b="1" dirty="0">
                <a:solidFill>
                  <a:schemeClr val="tx1">
                    <a:lumMod val="65000"/>
                    <a:lumOff val="35000"/>
                  </a:schemeClr>
                </a:solidFill>
                <a:latin typeface="JKRGNR+Arial-BoldMT"/>
              </a:rPr>
              <a:t>Legalisierungswirkung der Baugenehmigung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aber: Umfang der Legalisierungswirkung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Wichtig </a:t>
            </a:r>
            <a:r>
              <a:rPr lang="de-DE" sz="2400" dirty="0" err="1">
                <a:solidFill>
                  <a:schemeClr val="tx1">
                    <a:lumMod val="65000"/>
                    <a:lumOff val="35000"/>
                  </a:schemeClr>
                </a:solidFill>
                <a:latin typeface="JKRGNR+Arial-BoldMT"/>
              </a:rPr>
              <a:t>idZ</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59 Abs. 2 </a:t>
            </a:r>
            <a:r>
              <a:rPr lang="de-DE" sz="2400" b="1"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wonach die bauaufsichtlichen Eingriffsbefugnisse unberührt bleiben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Muss das Vorhaben bzw. seine Nutzung auch </a:t>
            </a:r>
            <a:r>
              <a:rPr lang="de-DE" sz="2400" b="1" dirty="0">
                <a:solidFill>
                  <a:schemeClr val="tx1">
                    <a:lumMod val="65000"/>
                    <a:lumOff val="35000"/>
                  </a:schemeClr>
                </a:solidFill>
                <a:highlight>
                  <a:srgbClr val="FFFF00"/>
                </a:highlight>
                <a:latin typeface="JKRGNR+Arial-BoldMT"/>
              </a:rPr>
              <a:t>„materiell illegal“ </a:t>
            </a:r>
            <a:r>
              <a:rPr lang="de-DE" sz="2400" b="1" dirty="0">
                <a:solidFill>
                  <a:schemeClr val="tx1">
                    <a:lumMod val="65000"/>
                    <a:lumOff val="35000"/>
                  </a:schemeClr>
                </a:solidFill>
                <a:latin typeface="JKRGNR+Arial-BoldMT"/>
              </a:rPr>
              <a:t>sein?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Materiell illegal: Nicht genehmigungsfähig</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575149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3. Woche</a:t>
            </a:r>
          </a:p>
        </p:txBody>
      </p:sp>
    </p:spTree>
    <p:extLst>
      <p:ext uri="{BB962C8B-B14F-4D97-AF65-F5344CB8AC3E}">
        <p14:creationId xmlns:p14="http://schemas.microsoft.com/office/powerpoint/2010/main" val="731317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Bzgl</a:t>
            </a:r>
            <a:r>
              <a:rPr lang="de-DE" sz="2400" b="1" dirty="0">
                <a:solidFill>
                  <a:schemeClr val="tx1">
                    <a:lumMod val="65000"/>
                    <a:lumOff val="35000"/>
                  </a:schemeClr>
                </a:solidFill>
                <a:latin typeface="JKRGNR+Arial-BoldMT"/>
              </a:rPr>
              <a:t> „materieller Illegalität“ zu </a:t>
            </a:r>
            <a:r>
              <a:rPr lang="de-DE" sz="2400" b="1" u="sng" dirty="0">
                <a:solidFill>
                  <a:schemeClr val="tx1">
                    <a:lumMod val="65000"/>
                    <a:lumOff val="35000"/>
                  </a:schemeClr>
                </a:solidFill>
                <a:latin typeface="JKRGNR+Arial-BoldMT"/>
              </a:rPr>
              <a:t>unterscheiden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Beseitigungsverfügung („Abrissverfügung“)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a:t>
            </a:r>
            <a:r>
              <a:rPr lang="de-DE" sz="2400" b="1" dirty="0">
                <a:solidFill>
                  <a:schemeClr val="tx1">
                    <a:lumMod val="65000"/>
                    <a:lumOff val="35000"/>
                  </a:schemeClr>
                </a:solidFill>
                <a:latin typeface="JKRGNR+Arial-BoldMT"/>
              </a:rPr>
              <a:t>§ 80 I 1 </a:t>
            </a:r>
            <a:r>
              <a:rPr lang="de-DE" sz="2400" b="1" dirty="0" err="1">
                <a:solidFill>
                  <a:schemeClr val="tx1">
                    <a:lumMod val="65000"/>
                    <a:lumOff val="35000"/>
                  </a:schemeClr>
                </a:solidFill>
                <a:latin typeface="JKRGNR+Arial-BoldMT"/>
              </a:rPr>
              <a:t>aE</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 „wenn nicht auf andere Weise rechtmäßige Zustände hergestellt werden können“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Abrissverfügung nur zulässig, wenn das Vorhaben nicht genehmigungsfähig ist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VS daher: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Formelle Illegalität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Materielle Illegalität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8989966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Materielle Illegalität auch bei Nutzungsuntersagung nach § 80 I 2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Tatbestandsvoraussetzung?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Gegen dieses Erfordernis: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sieht dies nicht vor (vgl. § 80 I 1 </a:t>
            </a:r>
            <a:r>
              <a:rPr lang="de-DE" sz="2400" dirty="0" err="1">
                <a:solidFill>
                  <a:schemeClr val="tx1">
                    <a:lumMod val="65000"/>
                    <a:lumOff val="35000"/>
                  </a:schemeClr>
                </a:solidFill>
                <a:latin typeface="JKRGNR+Arial-BoldMT"/>
              </a:rPr>
              <a:t>aE</a:t>
            </a:r>
            <a:r>
              <a:rPr lang="de-DE" sz="2400" dirty="0">
                <a:solidFill>
                  <a:schemeClr val="tx1">
                    <a:lumMod val="65000"/>
                    <a:lumOff val="35000"/>
                  </a:schemeClr>
                </a:solidFill>
                <a:latin typeface="JKRGNR+Arial-BoldMT"/>
              </a:rPr>
              <a:t> dagegen)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Ratio: Negative Vorbildwirkung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Materielle Illegalität keine (!) Voraussetzung für Nutzungsuntersagung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„Offensichtliche Genehmigungsfähigkeit“ muss auf Ermessensebene berücksichtigt werden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VS daher: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Tatbestand: Formelle Illegalität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 ggf. offensichtliche „materielle Legalität“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4286152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5884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vgl. dazu OVG Berlin-Brandenburg Beschl. v. 5.6.2020 – OVG 2 S 77.19, BeckRS 2020, 12107 </a:t>
            </a:r>
            <a:r>
              <a:rPr lang="de-DE" sz="2400" b="1" dirty="0" err="1">
                <a:solidFill>
                  <a:schemeClr val="tx1">
                    <a:lumMod val="65000"/>
                    <a:lumOff val="35000"/>
                  </a:schemeClr>
                </a:solidFill>
                <a:latin typeface="JKRGNR+Arial-BoldMT"/>
              </a:rPr>
              <a:t>Rn</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„Das Verwaltungsgericht geht von dem in der Rechtsprechung anerkannten Grundsatz aus, dass, im Hinblick auf die Ordnungsfunktion des formellen Baurechts grundsätzlich </a:t>
            </a:r>
            <a:r>
              <a:rPr lang="de-DE" sz="2400" b="1" i="1" dirty="0">
                <a:solidFill>
                  <a:schemeClr val="tx1">
                    <a:lumMod val="65000"/>
                    <a:lumOff val="35000"/>
                  </a:schemeClr>
                </a:solidFill>
                <a:latin typeface="JKRGNR+Arial-BoldMT"/>
              </a:rPr>
              <a:t>bereits</a:t>
            </a:r>
            <a:r>
              <a:rPr lang="de-DE" sz="2400" i="1" dirty="0">
                <a:solidFill>
                  <a:schemeClr val="tx1">
                    <a:lumMod val="65000"/>
                    <a:lumOff val="35000"/>
                  </a:schemeClr>
                </a:solidFill>
                <a:latin typeface="JKRGNR+Arial-BoldMT"/>
              </a:rPr>
              <a:t> die </a:t>
            </a:r>
            <a:r>
              <a:rPr lang="de-DE" sz="2400" b="1" i="1" dirty="0">
                <a:solidFill>
                  <a:schemeClr val="tx1">
                    <a:lumMod val="65000"/>
                    <a:lumOff val="35000"/>
                  </a:schemeClr>
                </a:solidFill>
                <a:latin typeface="JKRGNR+Arial-BoldMT"/>
              </a:rPr>
              <a:t>formelle Illegalität den Erlass einer Nutzungsuntersagung rechtfertigt</a:t>
            </a:r>
            <a:r>
              <a:rPr lang="de-DE" sz="2400" i="1" dirty="0">
                <a:solidFill>
                  <a:schemeClr val="tx1">
                    <a:lumMod val="65000"/>
                    <a:lumOff val="35000"/>
                  </a:schemeClr>
                </a:solidFill>
                <a:latin typeface="JKRGNR+Arial-BoldMT"/>
              </a:rPr>
              <a:t>, da der Bauaufsichtsbehörde insoweit ein „intendiertes Ermessen“ eingeräumt ist und </a:t>
            </a:r>
            <a:r>
              <a:rPr lang="de-DE" sz="2400" b="1" i="1" dirty="0">
                <a:solidFill>
                  <a:schemeClr val="tx1">
                    <a:lumMod val="65000"/>
                    <a:lumOff val="35000"/>
                  </a:schemeClr>
                </a:solidFill>
                <a:highlight>
                  <a:srgbClr val="FFFF00"/>
                </a:highlight>
                <a:latin typeface="JKRGNR+Arial-BoldMT"/>
              </a:rPr>
              <a:t>die Nutzungsuntersagung sich in diesen Fällen nur dann als ermessensfehlerhaft erweist, wenn die streitige Nutzung offensichtlich genehmigungsfähig ist, unter Bestandsschutz steht oder wenn bei atypischen Fallgestaltungen ein Verstoß gegen das Verhältnismäßigkeitsprinzip vorliegt.“</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0962675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572000" y="3284984"/>
            <a:ext cx="7092280" cy="1569660"/>
          </a:xfrm>
          <a:prstGeom prst="rect">
            <a:avLst/>
          </a:prstGeom>
          <a:noFill/>
        </p:spPr>
        <p:txBody>
          <a:bodyPr wrap="square" rtlCol="0">
            <a:spAutoFit/>
          </a:bodyPr>
          <a:lstStyle/>
          <a:p>
            <a:r>
              <a:rPr lang="de-DE" sz="3200" dirty="0">
                <a:solidFill>
                  <a:schemeClr val="bg1"/>
                </a:solidFill>
                <a:latin typeface="Frutiger LT 57 Cn" pitchFamily="34" charset="0"/>
              </a:rPr>
              <a:t>Baurecht</a:t>
            </a:r>
          </a:p>
          <a:p>
            <a:r>
              <a:rPr lang="de-DE" sz="3200" dirty="0">
                <a:solidFill>
                  <a:schemeClr val="bg1"/>
                </a:solidFill>
                <a:latin typeface="Frutiger LT 57 Cn" pitchFamily="34" charset="0"/>
              </a:rPr>
              <a:t>Fall 3</a:t>
            </a:r>
          </a:p>
          <a:p>
            <a:endParaRPr lang="de-DE" sz="3200" b="1" u="sng" dirty="0">
              <a:solidFill>
                <a:schemeClr val="bg1"/>
              </a:solidFill>
              <a:latin typeface="Frutiger LT 57 Cn" pitchFamily="34" charset="0"/>
            </a:endParaRP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3875</Words>
  <Application>Microsoft Macintosh PowerPoint</Application>
  <PresentationFormat>Bildschirmpräsentation (4:3)</PresentationFormat>
  <Paragraphs>402</Paragraphs>
  <Slides>50</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50</vt:i4>
      </vt:variant>
    </vt:vector>
  </HeadingPairs>
  <TitlesOfParts>
    <vt:vector size="58"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58</cp:revision>
  <dcterms:created xsi:type="dcterms:W3CDTF">2023-10-05T14:07:58Z</dcterms:created>
  <dcterms:modified xsi:type="dcterms:W3CDTF">2026-03-15T16:02:38Z</dcterms:modified>
</cp:coreProperties>
</file>