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48"/>
  </p:notesMasterIdLst>
  <p:sldIdLst>
    <p:sldId id="256" r:id="rId2"/>
    <p:sldId id="405" r:id="rId3"/>
    <p:sldId id="439" r:id="rId4"/>
    <p:sldId id="444" r:id="rId5"/>
    <p:sldId id="441" r:id="rId6"/>
    <p:sldId id="442" r:id="rId7"/>
    <p:sldId id="443" r:id="rId8"/>
    <p:sldId id="574" r:id="rId9"/>
    <p:sldId id="595" r:id="rId10"/>
    <p:sldId id="572" r:id="rId11"/>
    <p:sldId id="596" r:id="rId12"/>
    <p:sldId id="559" r:id="rId13"/>
    <p:sldId id="594" r:id="rId14"/>
    <p:sldId id="597" r:id="rId15"/>
    <p:sldId id="598" r:id="rId16"/>
    <p:sldId id="276" r:id="rId17"/>
    <p:sldId id="438" r:id="rId18"/>
    <p:sldId id="406" r:id="rId19"/>
    <p:sldId id="407" r:id="rId20"/>
    <p:sldId id="408" r:id="rId21"/>
    <p:sldId id="446" r:id="rId22"/>
    <p:sldId id="412" r:id="rId23"/>
    <p:sldId id="413" r:id="rId24"/>
    <p:sldId id="409" r:id="rId25"/>
    <p:sldId id="414" r:id="rId26"/>
    <p:sldId id="416" r:id="rId27"/>
    <p:sldId id="417" r:id="rId28"/>
    <p:sldId id="418" r:id="rId29"/>
    <p:sldId id="410" r:id="rId30"/>
    <p:sldId id="411" r:id="rId31"/>
    <p:sldId id="419" r:id="rId32"/>
    <p:sldId id="420" r:id="rId33"/>
    <p:sldId id="421" r:id="rId34"/>
    <p:sldId id="425" r:id="rId35"/>
    <p:sldId id="426" r:id="rId36"/>
    <p:sldId id="434" r:id="rId37"/>
    <p:sldId id="435" r:id="rId38"/>
    <p:sldId id="436" r:id="rId39"/>
    <p:sldId id="437" r:id="rId40"/>
    <p:sldId id="428" r:id="rId41"/>
    <p:sldId id="429" r:id="rId42"/>
    <p:sldId id="430" r:id="rId43"/>
    <p:sldId id="431" r:id="rId44"/>
    <p:sldId id="432" r:id="rId45"/>
    <p:sldId id="433" r:id="rId46"/>
    <p:sldId id="290" r:id="rId47"/>
  </p:sldIdLst>
  <p:sldSz cx="9144000" cy="6858000" type="screen4x3"/>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5F5F5F"/>
    <a:srgbClr val="F77515"/>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ittlere Formatvorlage 2 - Akz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Keine Formatvorlage, kein Raster">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247" autoAdjust="0"/>
    <p:restoredTop sz="92969"/>
  </p:normalViewPr>
  <p:slideViewPr>
    <p:cSldViewPr>
      <p:cViewPr varScale="1">
        <p:scale>
          <a:sx n="111" d="100"/>
          <a:sy n="111" d="100"/>
        </p:scale>
        <p:origin x="272" y="19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de-DE"/>
          </a:p>
        </p:txBody>
      </p:sp>
      <p:sp>
        <p:nvSpPr>
          <p:cNvPr id="3" name="Datumsplatzhalt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9514C6A-EB18-46A0-A612-B77105F60B9D}" type="datetimeFigureOut">
              <a:rPr lang="de-DE" smtClean="0"/>
              <a:t>22.03.26</a:t>
            </a:fld>
            <a:endParaRPr lang="de-DE"/>
          </a:p>
        </p:txBody>
      </p:sp>
      <p:sp>
        <p:nvSpPr>
          <p:cNvPr id="4" name="Folienbildplatzhalt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de-DE"/>
          </a:p>
        </p:txBody>
      </p:sp>
      <p:sp>
        <p:nvSpPr>
          <p:cNvPr id="5" name="Notizenplatzhalt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de-DE"/>
              <a:t>Textmasterformat bearbeiten</a:t>
            </a:r>
          </a:p>
          <a:p>
            <a:pPr lvl="1"/>
            <a:r>
              <a:rPr lang="de-DE"/>
              <a:t>Zweite Ebene</a:t>
            </a:r>
          </a:p>
          <a:p>
            <a:pPr lvl="2"/>
            <a:r>
              <a:rPr lang="de-DE"/>
              <a:t>Dritte Ebene</a:t>
            </a:r>
          </a:p>
          <a:p>
            <a:pPr lvl="3"/>
            <a:r>
              <a:rPr lang="de-DE"/>
              <a:t>Vierte Ebene</a:t>
            </a:r>
          </a:p>
          <a:p>
            <a:pPr lvl="4"/>
            <a:r>
              <a:rPr lang="de-DE"/>
              <a:t>Fünfte Ebene</a:t>
            </a:r>
          </a:p>
        </p:txBody>
      </p:sp>
      <p:sp>
        <p:nvSpPr>
          <p:cNvPr id="6" name="Fußzeilenplatzhalt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de-DE"/>
          </a:p>
        </p:txBody>
      </p:sp>
      <p:sp>
        <p:nvSpPr>
          <p:cNvPr id="7" name="Foliennummernplatzhalt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DA97353-07D3-4549-9212-8D4A78C44740}" type="slidenum">
              <a:rPr lang="de-DE" smtClean="0"/>
              <a:t>‹Nr.›</a:t>
            </a:fld>
            <a:endParaRPr lang="de-DE"/>
          </a:p>
        </p:txBody>
      </p:sp>
    </p:spTree>
    <p:extLst>
      <p:ext uri="{BB962C8B-B14F-4D97-AF65-F5344CB8AC3E}">
        <p14:creationId xmlns:p14="http://schemas.microsoft.com/office/powerpoint/2010/main" val="156887164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elfolie">
    <p:spTree>
      <p:nvGrpSpPr>
        <p:cNvPr id="1" name=""/>
        <p:cNvGrpSpPr/>
        <p:nvPr/>
      </p:nvGrpSpPr>
      <p:grpSpPr>
        <a:xfrm>
          <a:off x="0" y="0"/>
          <a:ext cx="0" cy="0"/>
          <a:chOff x="0" y="0"/>
          <a:chExt cx="0" cy="0"/>
        </a:xfrm>
      </p:grpSpPr>
      <p:pic>
        <p:nvPicPr>
          <p:cNvPr id="2" name="Grafik 1"/>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1700808"/>
            <a:ext cx="7956376" cy="4068601"/>
          </a:xfrm>
          <a:prstGeom prst="rect">
            <a:avLst/>
          </a:prstGeom>
        </p:spPr>
      </p:pic>
      <p:sp>
        <p:nvSpPr>
          <p:cNvPr id="3" name="Rechteck 2"/>
          <p:cNvSpPr/>
          <p:nvPr userDrawn="1"/>
        </p:nvSpPr>
        <p:spPr>
          <a:xfrm>
            <a:off x="7020272" y="1700808"/>
            <a:ext cx="2123728" cy="4068601"/>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4" name="Rechteck 3"/>
          <p:cNvSpPr/>
          <p:nvPr userDrawn="1"/>
        </p:nvSpPr>
        <p:spPr>
          <a:xfrm>
            <a:off x="4860032" y="2069232"/>
            <a:ext cx="2123728" cy="2511896"/>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Tree>
    <p:extLst>
      <p:ext uri="{BB962C8B-B14F-4D97-AF65-F5344CB8AC3E}">
        <p14:creationId xmlns:p14="http://schemas.microsoft.com/office/powerpoint/2010/main" val="38245825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elfolie">
    <p:spTree>
      <p:nvGrpSpPr>
        <p:cNvPr id="1" name=""/>
        <p:cNvGrpSpPr/>
        <p:nvPr/>
      </p:nvGrpSpPr>
      <p:grpSpPr>
        <a:xfrm>
          <a:off x="0" y="0"/>
          <a:ext cx="0" cy="0"/>
          <a:chOff x="0" y="0"/>
          <a:chExt cx="0" cy="0"/>
        </a:xfrm>
      </p:grpSpPr>
    </p:spTree>
    <p:extLst>
      <p:ext uri="{BB962C8B-B14F-4D97-AF65-F5344CB8AC3E}">
        <p14:creationId xmlns:p14="http://schemas.microsoft.com/office/powerpoint/2010/main" val="256957168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jpe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4" name="Picture 3" descr="C:\Users\Henning\Desktop\Unbenannt-1.jpg"/>
          <p:cNvPicPr>
            <a:picLocks noChangeAspect="1" noChangeArrowheads="1"/>
          </p:cNvPicPr>
          <p:nvPr userDrawn="1"/>
        </p:nvPicPr>
        <p:blipFill>
          <a:blip r:embed="rId4">
            <a:extLst>
              <a:ext uri="{28A0092B-C50C-407E-A947-70E740481C1C}">
                <a14:useLocalDpi xmlns:a14="http://schemas.microsoft.com/office/drawing/2010/main" val="0"/>
              </a:ext>
            </a:extLst>
          </a:blip>
          <a:srcRect/>
          <a:stretch>
            <a:fillRect/>
          </a:stretch>
        </p:blipFill>
        <p:spPr bwMode="auto">
          <a:xfrm>
            <a:off x="6516216" y="116632"/>
            <a:ext cx="2424081" cy="114760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4128987"/>
      </p:ext>
    </p:extLst>
  </p:cSld>
  <p:clrMap bg1="lt1" tx1="dk1" bg2="lt2" tx2="dk2" accent1="accent1" accent2="accent2" accent3="accent3" accent4="accent4" accent5="accent5" accent6="accent6" hlink="hlink" folHlink="folHlink"/>
  <p:sldLayoutIdLst>
    <p:sldLayoutId id="2147483649" r:id="rId1"/>
    <p:sldLayoutId id="2147483650" r:id="rId2"/>
  </p:sldLayoutIdLst>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1pPr>
      <a:lvl2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2pPr>
      <a:lvl3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3pPr>
      <a:lvl4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4pPr>
      <a:lvl5pPr marL="0" indent="0" algn="l" defTabSz="914400" rtl="0" eaLnBrk="1" latinLnBrk="0" hangingPunct="1">
        <a:spcBef>
          <a:spcPts val="0"/>
        </a:spcBef>
        <a:buFont typeface="Arial" pitchFamily="34" charset="0"/>
        <a:buChar char="»"/>
        <a:tabLst>
          <a:tab pos="355600" algn="l"/>
          <a:tab pos="723900" algn="l"/>
          <a:tab pos="1079500" algn="l"/>
          <a:tab pos="1435100" algn="l"/>
          <a:tab pos="1879600" algn="l"/>
          <a:tab pos="2336800" algn="l"/>
          <a:tab pos="2870200" algn="l"/>
          <a:tab pos="3403600" algn="l"/>
          <a:tab pos="3860800" algn="l"/>
          <a:tab pos="4305300" algn="l"/>
          <a:tab pos="4749800" algn="l"/>
        </a:tabLst>
        <a:defRPr sz="2200" kern="1200">
          <a:solidFill>
            <a:schemeClr val="bg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211960" y="3212976"/>
            <a:ext cx="4824536" cy="1077218"/>
          </a:xfrm>
          <a:prstGeom prst="rect">
            <a:avLst/>
          </a:prstGeom>
          <a:noFill/>
        </p:spPr>
        <p:txBody>
          <a:bodyPr wrap="square" rtlCol="0">
            <a:spAutoFit/>
          </a:bodyPr>
          <a:lstStyle/>
          <a:p>
            <a:r>
              <a:rPr lang="de-DE" sz="3200" dirty="0">
                <a:solidFill>
                  <a:schemeClr val="bg1"/>
                </a:solidFill>
                <a:latin typeface="Frutiger LT 57 Cn" pitchFamily="34" charset="0"/>
              </a:rPr>
              <a:t>Baurecht</a:t>
            </a:r>
          </a:p>
          <a:p>
            <a:r>
              <a:rPr lang="de-DE" sz="3200" dirty="0">
                <a:solidFill>
                  <a:schemeClr val="bg1"/>
                </a:solidFill>
                <a:latin typeface="Frutiger LT 57 Cn" pitchFamily="34" charset="0"/>
              </a:rPr>
              <a:t>4. Woche</a:t>
            </a:r>
          </a:p>
        </p:txBody>
      </p:sp>
    </p:spTree>
    <p:extLst>
      <p:ext uri="{BB962C8B-B14F-4D97-AF65-F5344CB8AC3E}">
        <p14:creationId xmlns:p14="http://schemas.microsoft.com/office/powerpoint/2010/main" val="56926712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14254"/>
            <a:ext cx="8928992" cy="551946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Hauptanwendungsfälle der privilegierten Vorhaben nach § 35 Abs. 1 BauGB</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 35 Abs. 1 Nr. 1 BauGB?</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Vorhaben, die </a:t>
            </a:r>
            <a:r>
              <a:rPr lang="de-DE" sz="2400" b="1" u="sng" dirty="0">
                <a:solidFill>
                  <a:schemeClr val="tx1">
                    <a:lumMod val="65000"/>
                    <a:lumOff val="35000"/>
                  </a:schemeClr>
                </a:solidFill>
                <a:highlight>
                  <a:srgbClr val="FFFF00"/>
                </a:highlight>
                <a:latin typeface="JKRGNR+Arial-BoldMT"/>
              </a:rPr>
              <a:t>land- oder forstwirtschaftlichen Betrieb „dienen“ </a:t>
            </a:r>
            <a:r>
              <a:rPr lang="de-DE" sz="2400" dirty="0">
                <a:solidFill>
                  <a:schemeClr val="tx1">
                    <a:lumMod val="65000"/>
                    <a:lumOff val="35000"/>
                  </a:schemeClr>
                </a:solidFill>
                <a:latin typeface="JKRGNR+Arial-BoldMT"/>
              </a:rPr>
              <a:t>und nur einen untergeordneten Teil der Betriebsfläche einnehmen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Beachte Legaldefinition des Begriffs der „Landwirtschaft“ in </a:t>
            </a:r>
            <a:r>
              <a:rPr lang="de-DE" sz="2400" b="1" dirty="0">
                <a:solidFill>
                  <a:schemeClr val="tx1">
                    <a:lumMod val="65000"/>
                    <a:lumOff val="35000"/>
                  </a:schemeClr>
                </a:solidFill>
                <a:highlight>
                  <a:srgbClr val="FFFF00"/>
                </a:highlight>
                <a:latin typeface="JKRGNR+Arial-BoldMT"/>
              </a:rPr>
              <a:t>§ 201 BauGB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„Landwirtschaft im Sinne dieses Gesetzbuchs ist insbesondere der Ackerbau, die Wiesen- und Weidewirtschaft einschließlich </a:t>
            </a:r>
            <a:r>
              <a:rPr lang="de-DE" sz="2400" b="1" i="1" dirty="0">
                <a:solidFill>
                  <a:schemeClr val="tx1">
                    <a:lumMod val="65000"/>
                    <a:lumOff val="35000"/>
                  </a:schemeClr>
                </a:solidFill>
                <a:latin typeface="JKRGNR+Arial-BoldMT"/>
              </a:rPr>
              <a:t>Tierhaltung</a:t>
            </a:r>
            <a:r>
              <a:rPr lang="de-DE" sz="2400" i="1" dirty="0">
                <a:solidFill>
                  <a:schemeClr val="tx1">
                    <a:lumMod val="65000"/>
                    <a:lumOff val="35000"/>
                  </a:schemeClr>
                </a:solidFill>
                <a:latin typeface="JKRGNR+Arial-BoldMT"/>
              </a:rPr>
              <a:t>, soweit das Futter überwiegend auf den zum landwirtschaftlichen Betrieb gehörenden, landwirtschaftlich genutzten Flächen </a:t>
            </a:r>
            <a:r>
              <a:rPr lang="de-DE" sz="2400" b="1" i="1" dirty="0">
                <a:solidFill>
                  <a:schemeClr val="tx1">
                    <a:lumMod val="65000"/>
                    <a:lumOff val="35000"/>
                  </a:schemeClr>
                </a:solidFill>
                <a:latin typeface="JKRGNR+Arial-BoldMT"/>
              </a:rPr>
              <a:t>erzeugt werden kann</a:t>
            </a:r>
            <a:r>
              <a:rPr lang="de-DE" sz="2400" i="1" dirty="0">
                <a:solidFill>
                  <a:schemeClr val="tx1">
                    <a:lumMod val="65000"/>
                    <a:lumOff val="35000"/>
                  </a:schemeClr>
                </a:solidFill>
                <a:latin typeface="JKRGNR+Arial-BoldMT"/>
              </a:rPr>
              <a:t>“</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2169691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214254"/>
            <a:ext cx="8928992" cy="471667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P: Wann „dient“ ein Vorhaben einem solchen Betrieb?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Häufiger Streitpunkt: Wohnbebauung für Familien- oder </a:t>
            </a:r>
            <a:r>
              <a:rPr lang="de-DE" sz="2400" dirty="0" err="1">
                <a:solidFill>
                  <a:schemeClr val="tx1">
                    <a:lumMod val="65000"/>
                    <a:lumOff val="35000"/>
                  </a:schemeClr>
                </a:solidFill>
                <a:latin typeface="JKRGNR+Arial-BoldMT"/>
              </a:rPr>
              <a:t>Betriebsangehörde</a:t>
            </a:r>
            <a:endParaRPr lang="de-DE" sz="2400" dirty="0">
              <a:solidFill>
                <a:schemeClr val="tx1">
                  <a:lumMod val="65000"/>
                  <a:lumOff val="35000"/>
                </a:schemeClr>
              </a:solidFill>
              <a:latin typeface="JKRGNR+Arial-BoldMT"/>
            </a:endParaRP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Dazu BVerwG: „Dabei ist darauf abzustellen, </a:t>
            </a:r>
            <a:r>
              <a:rPr lang="de-DE" sz="2400" b="1" i="1" dirty="0">
                <a:solidFill>
                  <a:schemeClr val="tx1">
                    <a:lumMod val="65000"/>
                    <a:lumOff val="35000"/>
                  </a:schemeClr>
                </a:solidFill>
                <a:latin typeface="JKRGNR+Arial-BoldMT"/>
              </a:rPr>
              <a:t>ob ein vernünftiger Landwirt - auch und gerade unter Berücksichtigung des Gebots größtmöglicher Schonung des Außenbereichs - das Vorhaben mit etwa gleichem Verwendungszweck und mit etwa gleicher Gestaltung und Ausstattung für einen entsprechenden Betrieb errichten würde</a:t>
            </a:r>
            <a:r>
              <a:rPr lang="de-DE" sz="2400" i="1" dirty="0">
                <a:solidFill>
                  <a:schemeClr val="tx1">
                    <a:lumMod val="65000"/>
                    <a:lumOff val="35000"/>
                  </a:schemeClr>
                </a:solidFill>
                <a:latin typeface="JKRGNR+Arial-BoldMT"/>
              </a:rPr>
              <a:t>, wobei hinzukommen muss, dass das Vorhaben durch diese Zuordnung zu dem konkreten Betrieb auch äußerlich erkennbar geprägt wird.“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Funktionaler Bezug erforderlich!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9622313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280589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Privilegierung nach § 35 Abs. 1 Nr. 4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Hiernach sind im Außenbereich solche Vorhaben zulässig, die wegen ihrer besonderen Anforderungen an die Umgebung, wegen ihrer nachteiligen Wirkungen auf die Umgebung oder wegen ihrer besonderen Zweckbestimmung </a:t>
            </a:r>
            <a:r>
              <a:rPr lang="de-DE" sz="2400" b="1" dirty="0">
                <a:solidFill>
                  <a:schemeClr val="tx1">
                    <a:lumMod val="65000"/>
                    <a:lumOff val="35000"/>
                  </a:schemeClr>
                </a:solidFill>
                <a:latin typeface="JKRGNR+Arial-BoldMT"/>
              </a:rPr>
              <a:t>nur im Außenbereich </a:t>
            </a:r>
            <a:r>
              <a:rPr lang="de-DE" sz="2400" dirty="0">
                <a:solidFill>
                  <a:schemeClr val="tx1">
                    <a:lumMod val="65000"/>
                    <a:lumOff val="35000"/>
                  </a:schemeClr>
                </a:solidFill>
                <a:latin typeface="JKRGNR+Arial-BoldMT"/>
              </a:rPr>
              <a:t>ausgeführt werden sollen.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Auffangtatbestand!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402025253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73692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Prüfung des Auffangtatbestandes nach § 35 I Nr. 4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1. Schritt</a:t>
            </a:r>
            <a:r>
              <a:rPr lang="de-DE" sz="2400" dirty="0">
                <a:solidFill>
                  <a:schemeClr val="tx1">
                    <a:lumMod val="65000"/>
                    <a:lumOff val="35000"/>
                  </a:schemeClr>
                </a:solidFill>
                <a:latin typeface="JKRGNR+Arial-BoldMT"/>
              </a:rPr>
              <a:t>: Sind in rein </a:t>
            </a:r>
            <a:r>
              <a:rPr lang="de-DE" sz="2400" b="1" dirty="0">
                <a:solidFill>
                  <a:schemeClr val="tx1">
                    <a:lumMod val="65000"/>
                    <a:lumOff val="35000"/>
                  </a:schemeClr>
                </a:solidFill>
                <a:latin typeface="JKRGNR+Arial-BoldMT"/>
              </a:rPr>
              <a:t>tatsächlicher Hinsicht </a:t>
            </a:r>
            <a:r>
              <a:rPr lang="de-DE" sz="2400" dirty="0">
                <a:solidFill>
                  <a:schemeClr val="tx1">
                    <a:lumMod val="65000"/>
                    <a:lumOff val="35000"/>
                  </a:schemeClr>
                </a:solidFill>
                <a:latin typeface="JKRGNR+Arial-BoldMT"/>
              </a:rPr>
              <a:t>die Kriterien aus der Vorschrift erfüllt (sog. </a:t>
            </a:r>
            <a:r>
              <a:rPr lang="de-DE" sz="2400" b="1" dirty="0">
                <a:solidFill>
                  <a:schemeClr val="tx1">
                    <a:lumMod val="65000"/>
                    <a:lumOff val="35000"/>
                  </a:schemeClr>
                </a:solidFill>
                <a:highlight>
                  <a:srgbClr val="FFFF00"/>
                </a:highlight>
                <a:latin typeface="JKRGNR+Arial-BoldMT"/>
              </a:rPr>
              <a:t>Außenbereichsaffinität</a:t>
            </a:r>
            <a:r>
              <a:rPr lang="de-DE" sz="2400" dirty="0">
                <a:solidFill>
                  <a:schemeClr val="tx1">
                    <a:lumMod val="65000"/>
                    <a:lumOff val="35000"/>
                  </a:schemeClr>
                </a:solidFill>
                <a:latin typeface="JKRGNR+Arial-BoldMT"/>
              </a:rPr>
              <a:t> des Vorhabens)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Besondere Anforderungen an Umgebung: Wetterstationen, Funktürme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Wegen nachteiliger Wirkungen: Zementfabriken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Wegen besonderer Zweckbestimmung: Jagdhütten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Deckt sich häufig mit Nr. 1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164254112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4844916"/>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2. Schritt</a:t>
            </a:r>
            <a:r>
              <a:rPr lang="de-DE" sz="2400" dirty="0">
                <a:solidFill>
                  <a:schemeClr val="tx1">
                    <a:lumMod val="65000"/>
                    <a:lumOff val="35000"/>
                  </a:schemeClr>
                </a:solidFill>
                <a:highlight>
                  <a:srgbClr val="FFFF00"/>
                </a:highlight>
                <a:latin typeface="JKRGNR+Arial-BoldMT"/>
              </a:rPr>
              <a:t>: </a:t>
            </a:r>
            <a:r>
              <a:rPr lang="de-DE" sz="2400" dirty="0">
                <a:solidFill>
                  <a:schemeClr val="tx1">
                    <a:lumMod val="65000"/>
                    <a:lumOff val="35000"/>
                  </a:schemeClr>
                </a:solidFill>
                <a:latin typeface="JKRGNR+Arial-BoldMT"/>
              </a:rPr>
              <a:t>Wertende – d.h. rechtliche – Beurteilung, ob das Vorhaben im Außenbereich ausgeführt werden „soll“ (sog. </a:t>
            </a:r>
            <a:r>
              <a:rPr lang="de-DE" sz="2400" b="1" dirty="0">
                <a:solidFill>
                  <a:schemeClr val="tx1">
                    <a:lumMod val="65000"/>
                    <a:lumOff val="35000"/>
                  </a:schemeClr>
                </a:solidFill>
                <a:highlight>
                  <a:srgbClr val="FFFF00"/>
                </a:highlight>
                <a:latin typeface="JKRGNR+Arial-BoldMT"/>
              </a:rPr>
              <a:t>Außenbereichsnotwendigkeit</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zu beachten: </a:t>
            </a:r>
            <a:r>
              <a:rPr lang="de-DE" sz="2400" b="1" dirty="0">
                <a:solidFill>
                  <a:schemeClr val="tx1">
                    <a:lumMod val="65000"/>
                    <a:lumOff val="35000"/>
                  </a:schemeClr>
                </a:solidFill>
                <a:latin typeface="JKRGNR+Arial-BoldMT"/>
              </a:rPr>
              <a:t>Restriktive Auslegung des Merkmals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Nicht ausreichend: „allgemeine Sinn-Beziehung zum Außenbereich“ (BVerwG)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Andernfalls drohend</a:t>
            </a:r>
            <a:r>
              <a:rPr lang="de-DE" sz="2400" dirty="0">
                <a:solidFill>
                  <a:schemeClr val="tx1">
                    <a:lumMod val="65000"/>
                    <a:lumOff val="35000"/>
                  </a:schemeClr>
                </a:solidFill>
                <a:latin typeface="JKRGNR+Arial-BoldMT"/>
              </a:rPr>
              <a:t>: Schlechterstellung von Vorhaben nach § 35 I Nr. 1 BauGB </a:t>
            </a:r>
            <a:r>
              <a:rPr lang="de-DE" sz="2400" dirty="0" err="1">
                <a:solidFill>
                  <a:schemeClr val="tx1">
                    <a:lumMod val="65000"/>
                    <a:lumOff val="35000"/>
                  </a:schemeClr>
                </a:solidFill>
                <a:latin typeface="JKRGNR+Arial-BoldMT"/>
              </a:rPr>
              <a:t>ggü</a:t>
            </a:r>
            <a:r>
              <a:rPr lang="de-DE" sz="2400" dirty="0">
                <a:solidFill>
                  <a:schemeClr val="tx1">
                    <a:lumMod val="65000"/>
                    <a:lumOff val="35000"/>
                  </a:schemeClr>
                </a:solidFill>
                <a:latin typeface="JKRGNR+Arial-BoldMT"/>
              </a:rPr>
              <a:t> solchen nach Nr. 4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 prüfen daher: </a:t>
            </a:r>
            <a:r>
              <a:rPr lang="de-DE" sz="2400" b="1" dirty="0">
                <a:solidFill>
                  <a:schemeClr val="tx1">
                    <a:lumMod val="65000"/>
                    <a:lumOff val="35000"/>
                  </a:schemeClr>
                </a:solidFill>
                <a:latin typeface="JKRGNR+Arial-BoldMT"/>
              </a:rPr>
              <a:t>Ob und inwieweit Vorhaben der Allgemeinheit dient oder nur „Liebhaberei“ Einzelner</a:t>
            </a:r>
          </a:p>
          <a:p>
            <a:pPr marL="2171700" lvl="4"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Golf- und Campingplätze und Wochenendhäuser (-); da sie nicht Allgemeinheit sondern Einzelnen dienen</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4210376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801041"/>
          </a:xfrm>
          <a:prstGeom prst="rect">
            <a:avLst/>
          </a:prstGeom>
          <a:noFill/>
        </p:spPr>
        <p:txBody>
          <a:bodyPr wrap="square" rtlCol="0">
            <a:spAutoFit/>
          </a:bodyPr>
          <a:lstStyle/>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a:t>
            </a:r>
            <a:r>
              <a:rPr lang="de-DE" sz="2400" b="1" u="sng" dirty="0">
                <a:solidFill>
                  <a:schemeClr val="tx1">
                    <a:lumMod val="65000"/>
                    <a:lumOff val="35000"/>
                  </a:schemeClr>
                </a:solidFill>
                <a:latin typeface="JKRGNR+Arial-BoldMT"/>
              </a:rPr>
              <a:t>„sonstige Vorhaben“ </a:t>
            </a:r>
            <a:r>
              <a:rPr lang="de-DE" sz="2400" b="1" u="sng" dirty="0" err="1">
                <a:solidFill>
                  <a:schemeClr val="tx1">
                    <a:lumMod val="65000"/>
                    <a:lumOff val="35000"/>
                  </a:schemeClr>
                </a:solidFill>
                <a:latin typeface="JKRGNR+Arial-BoldMT"/>
              </a:rPr>
              <a:t>iSv</a:t>
            </a:r>
            <a:r>
              <a:rPr lang="de-DE" sz="2400" b="1" u="sng" dirty="0">
                <a:solidFill>
                  <a:schemeClr val="tx1">
                    <a:lumMod val="65000"/>
                    <a:lumOff val="35000"/>
                  </a:schemeClr>
                </a:solidFill>
                <a:latin typeface="JKRGNR+Arial-BoldMT"/>
              </a:rPr>
              <a:t> § 35 Abs. 2 BauGB </a:t>
            </a:r>
            <a:r>
              <a:rPr lang="de-DE" sz="2400" dirty="0">
                <a:solidFill>
                  <a:schemeClr val="tx1">
                    <a:lumMod val="65000"/>
                    <a:lumOff val="35000"/>
                  </a:schemeClr>
                </a:solidFill>
                <a:latin typeface="JKRGNR+Arial-BoldMT"/>
              </a:rPr>
              <a:t>zu beachten: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“Kann-Vorschrift“ wird zu „Muss-Vorschriften“</a:t>
            </a:r>
            <a:r>
              <a:rPr lang="de-DE" sz="2400" dirty="0">
                <a:solidFill>
                  <a:schemeClr val="tx1">
                    <a:lumMod val="65000"/>
                    <a:lumOff val="35000"/>
                  </a:schemeClr>
                </a:solidFill>
                <a:latin typeface="JKRGNR+Arial-BoldMT"/>
              </a:rPr>
              <a:t>, soweit keine öffentlichen Belange entgegenstehen </a:t>
            </a:r>
          </a:p>
          <a:p>
            <a:pPr marL="800100" lvl="1"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Ggf. </a:t>
            </a:r>
            <a:r>
              <a:rPr lang="de-DE" sz="2400" b="1" dirty="0">
                <a:solidFill>
                  <a:schemeClr val="tx1">
                    <a:lumMod val="65000"/>
                    <a:lumOff val="35000"/>
                  </a:schemeClr>
                </a:solidFill>
                <a:latin typeface="JKRGNR+Arial-BoldMT"/>
              </a:rPr>
              <a:t>Begünstigung nach § 35 Abs. 4 BauGB </a:t>
            </a:r>
            <a:r>
              <a:rPr lang="de-DE" sz="2400" dirty="0">
                <a:solidFill>
                  <a:schemeClr val="tx1">
                    <a:lumMod val="65000"/>
                    <a:lumOff val="35000"/>
                  </a:schemeClr>
                </a:solidFill>
                <a:latin typeface="JKRGNR+Arial-BoldMT"/>
              </a:rPr>
              <a:t>prüfen</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Fälle der Änderung und Nutzungsänderung bestehender Gebäude (Nrn. 1 und 4),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der Neuerrichtung von Gebäuden (Nrn. 2 und 3)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sowie der Erweiterung von Anlagen (Nrn. 5 und 6)</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Sog, aktiver Bestandsschutz! </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2600180543"/>
      </p:ext>
    </p:extLst>
  </p:cSld>
  <p:clrMapOvr>
    <a:masterClrMapping/>
  </p:clrMapOvr>
  <mc:AlternateContent xmlns:mc="http://schemas.openxmlformats.org/markup-compatibility/2006">
    <mc:Choice xmlns:p14="http://schemas.microsoft.com/office/powerpoint/2010/main" Requires="p14">
      <p:transition spd="slow" p14:dur="1200">
        <p14:prism/>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4572000" y="3284984"/>
            <a:ext cx="7092280" cy="1077218"/>
          </a:xfrm>
          <a:prstGeom prst="rect">
            <a:avLst/>
          </a:prstGeom>
          <a:noFill/>
        </p:spPr>
        <p:txBody>
          <a:bodyPr wrap="square" rtlCol="0">
            <a:spAutoFit/>
          </a:bodyPr>
          <a:lstStyle/>
          <a:p>
            <a:r>
              <a:rPr lang="de-DE" sz="3200" dirty="0">
                <a:solidFill>
                  <a:schemeClr val="bg1"/>
                </a:solidFill>
                <a:latin typeface="Frutiger LT 57 Cn" pitchFamily="34" charset="0"/>
              </a:rPr>
              <a:t>Baurecht</a:t>
            </a:r>
          </a:p>
          <a:p>
            <a:r>
              <a:rPr lang="de-DE" sz="3200" dirty="0">
                <a:solidFill>
                  <a:schemeClr val="bg1"/>
                </a:solidFill>
                <a:latin typeface="Frutiger LT 57 Cn" pitchFamily="34" charset="0"/>
              </a:rPr>
              <a:t>Fall 4</a:t>
            </a:r>
          </a:p>
        </p:txBody>
      </p:sp>
    </p:spTree>
    <p:extLst>
      <p:ext uri="{BB962C8B-B14F-4D97-AF65-F5344CB8AC3E}">
        <p14:creationId xmlns:p14="http://schemas.microsoft.com/office/powerpoint/2010/main" val="94255146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04213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 Sachentscheidungsvoraussetzungen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Eröffnung des Verwaltungsrechtswegs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Vorrangig zu prüfen, aber vorliegend </a:t>
            </a:r>
            <a:r>
              <a:rPr lang="de-DE" sz="2400" b="1" dirty="0">
                <a:solidFill>
                  <a:schemeClr val="tx1">
                    <a:lumMod val="65000"/>
                    <a:lumOff val="35000"/>
                  </a:schemeClr>
                </a:solidFill>
                <a:latin typeface="JKRGNR+Arial-BoldMT"/>
              </a:rPr>
              <a:t>nicht einschlägig</a:t>
            </a:r>
            <a:r>
              <a:rPr lang="de-DE" sz="2400" dirty="0">
                <a:solidFill>
                  <a:schemeClr val="tx1">
                    <a:lumMod val="65000"/>
                    <a:lumOff val="35000"/>
                  </a:schemeClr>
                </a:solidFill>
                <a:latin typeface="JKRGNR+Arial-BoldMT"/>
              </a:rPr>
              <a:t>: Aufdrängende Sonderzuweisung </a:t>
            </a:r>
            <a:r>
              <a:rPr lang="de-DE" sz="2400" b="1" dirty="0">
                <a:solidFill>
                  <a:schemeClr val="tx1">
                    <a:lumMod val="65000"/>
                    <a:lumOff val="35000"/>
                  </a:schemeClr>
                </a:solidFill>
                <a:latin typeface="JKRGNR+Arial-BoldMT"/>
              </a:rPr>
              <a:t>(§ 126 I BBG / § 54 I BeamtStG)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Stattdessen heranzuziehen: </a:t>
            </a:r>
            <a:r>
              <a:rPr lang="de-DE" sz="2400" b="1" dirty="0">
                <a:solidFill>
                  <a:schemeClr val="tx1">
                    <a:lumMod val="65000"/>
                    <a:lumOff val="35000"/>
                  </a:schemeClr>
                </a:solidFill>
                <a:latin typeface="JKRGNR+Arial-BoldMT"/>
              </a:rPr>
              <a:t>Verwaltungsrechtliche Generalklausel des § 40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Danach vorausgesetzt: dass es sich um eine öffentlich-rechtliche Streitigkeit, nichtverfassungsrechtlicher Art handelt, die nicht durch eine abdrängende Sonderzuweisung einem anderen Gericht zugewiesen ist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34045725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0625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Öffentlich-rechtliche Streitigkeit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öffentlich-rechtliche Natur des Rechtsverhältnisses (+), wenn </a:t>
            </a:r>
            <a:r>
              <a:rPr lang="de-DE" sz="2400" b="1" dirty="0">
                <a:solidFill>
                  <a:schemeClr val="tx1">
                    <a:lumMod val="65000"/>
                    <a:lumOff val="35000"/>
                  </a:schemeClr>
                </a:solidFill>
                <a:latin typeface="JKRGNR+Arial-BoldMT"/>
              </a:rPr>
              <a:t>streitentscheidende Norm öffentlich-rechtlicher Natur</a:t>
            </a:r>
            <a:r>
              <a:rPr lang="de-DE" sz="2400" dirty="0">
                <a:solidFill>
                  <a:schemeClr val="tx1">
                    <a:lumMod val="65000"/>
                    <a:lumOff val="35000"/>
                  </a:schemeClr>
                </a:solidFill>
                <a:latin typeface="JKRGNR+Arial-BoldMT"/>
              </a:rPr>
              <a:t>, diese also ausschließlich einen Hoheitsträger berechtigt oder verpflichtet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Streit: Vorgehen gegen „</a:t>
            </a:r>
            <a:r>
              <a:rPr lang="de-DE" sz="2400" b="1" dirty="0">
                <a:solidFill>
                  <a:schemeClr val="tx1">
                    <a:lumMod val="65000"/>
                    <a:lumOff val="35000"/>
                  </a:schemeClr>
                </a:solidFill>
                <a:latin typeface="JKRGNR+Arial-BoldMT"/>
              </a:rPr>
              <a:t>Fiktionsbescheinigung</a:t>
            </a:r>
            <a:r>
              <a:rPr lang="de-DE" sz="2400" dirty="0">
                <a:solidFill>
                  <a:schemeClr val="tx1">
                    <a:lumMod val="65000"/>
                    <a:lumOff val="35000"/>
                  </a:schemeClr>
                </a:solidFill>
                <a:latin typeface="JKRGNR+Arial-BoldMT"/>
              </a:rPr>
              <a:t>“ sowie Abriss des Hauses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Streitentscheidend </a:t>
            </a:r>
            <a:r>
              <a:rPr lang="de-DE" sz="2400" dirty="0" err="1">
                <a:solidFill>
                  <a:schemeClr val="tx1">
                    <a:lumMod val="65000"/>
                    <a:lumOff val="35000"/>
                  </a:schemeClr>
                </a:solidFill>
                <a:latin typeface="JKRGNR+Arial-BoldMT"/>
              </a:rPr>
              <a:t>bzgl</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Fiktionsbescheinigung</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63 III 4 </a:t>
            </a:r>
            <a:r>
              <a:rPr lang="de-DE" sz="2400" b="1"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wonach Genehmigungsfiktion bestätigt wird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Streitentscheidend </a:t>
            </a:r>
            <a:r>
              <a:rPr lang="de-DE" sz="2400" b="1" dirty="0" err="1">
                <a:solidFill>
                  <a:schemeClr val="tx1">
                    <a:lumMod val="65000"/>
                    <a:lumOff val="35000"/>
                  </a:schemeClr>
                </a:solidFill>
                <a:latin typeface="JKRGNR+Arial-BoldMT"/>
              </a:rPr>
              <a:t>bzgl</a:t>
            </a:r>
            <a:r>
              <a:rPr lang="de-DE" sz="2400" b="1" dirty="0">
                <a:solidFill>
                  <a:schemeClr val="tx1">
                    <a:lumMod val="65000"/>
                    <a:lumOff val="35000"/>
                  </a:schemeClr>
                </a:solidFill>
                <a:latin typeface="JKRGNR+Arial-BoldMT"/>
              </a:rPr>
              <a:t> Abriss des Hauses: § 80 I 1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öffentlich-rechtliche Streitigkeit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2597824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170372"/>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Nichtverfassungsrechtlicher 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erfüllt, da ausschließlich die Anwendung einfachen Rechts in Streit steht: Grundsatz doppelter Verfassungsunmittelbarkeit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Keine abdrängende Sonderzuweisung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nicht einschlägig: Abdrängende Sonderzuweisungen, die insbesondere in § 40 II 1 VwGO, Art. 34 S. 3 GG, Art. 14 III 4 GG und § 23 I 1 EGGVG zu finden sind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Eröffnung des Verwaltungsrechtwegs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81869396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Wiederholung: Drittschutz im Baurecht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Für Erfolg einer verwaltungsgerichtlichen Nachbarklage vorausgesetzt: </a:t>
            </a:r>
            <a:r>
              <a:rPr lang="de-DE" sz="2400" b="1" dirty="0">
                <a:solidFill>
                  <a:schemeClr val="tx1">
                    <a:lumMod val="65000"/>
                    <a:lumOff val="35000"/>
                  </a:schemeClr>
                </a:solidFill>
                <a:latin typeface="JKRGNR+Arial-BoldMT"/>
              </a:rPr>
              <a:t>Verletzung subjektiver Rechte des Nachbarn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Regelmäßig Ratio öffentlich-rechtlicher Vorschriften: </a:t>
            </a:r>
            <a:r>
              <a:rPr lang="de-DE" sz="2400" b="1" dirty="0">
                <a:solidFill>
                  <a:schemeClr val="tx1">
                    <a:lumMod val="65000"/>
                    <a:lumOff val="35000"/>
                  </a:schemeClr>
                </a:solidFill>
                <a:latin typeface="JKRGNR+Arial-BoldMT"/>
              </a:rPr>
              <a:t>Schutz der Allgemeinheit bzw. Allgemeininteressen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Gesetzesvollziehungsanspruch des Einzelnen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begründungsbedürftig: </a:t>
            </a:r>
            <a:r>
              <a:rPr lang="de-DE" sz="2400" b="1" dirty="0">
                <a:solidFill>
                  <a:schemeClr val="tx1">
                    <a:lumMod val="65000"/>
                    <a:lumOff val="35000"/>
                  </a:schemeClr>
                </a:solidFill>
                <a:latin typeface="JKRGNR+Arial-BoldMT"/>
              </a:rPr>
              <a:t>Drittschützender Charakter </a:t>
            </a:r>
            <a:r>
              <a:rPr lang="de-DE" sz="2400" dirty="0">
                <a:solidFill>
                  <a:schemeClr val="tx1">
                    <a:lumMod val="65000"/>
                    <a:lumOff val="35000"/>
                  </a:schemeClr>
                </a:solidFill>
                <a:latin typeface="JKRGNR+Arial-BoldMT"/>
              </a:rPr>
              <a:t>einer Vorschrift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 soweit eine Vorschrift neben dem Schutz der Allgemeinheit zumindest </a:t>
            </a:r>
            <a:r>
              <a:rPr lang="de-DE" sz="2400" b="1" dirty="0">
                <a:solidFill>
                  <a:schemeClr val="tx1">
                    <a:lumMod val="65000"/>
                    <a:lumOff val="35000"/>
                  </a:schemeClr>
                </a:solidFill>
                <a:latin typeface="JKRGNR+Arial-BoldMT"/>
              </a:rPr>
              <a:t>auch dem Schutz der Interessen des Einzelnen </a:t>
            </a:r>
            <a:r>
              <a:rPr lang="de-DE" sz="2400" dirty="0">
                <a:solidFill>
                  <a:schemeClr val="tx1">
                    <a:lumMod val="65000"/>
                    <a:lumOff val="35000"/>
                  </a:schemeClr>
                </a:solidFill>
                <a:latin typeface="JKRGNR+Arial-BoldMT"/>
              </a:rPr>
              <a:t>zu dienen bestimmt ist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35681706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534849"/>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Statthafte Klageart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maßgeblich: Klagebegehren nach </a:t>
            </a:r>
            <a:r>
              <a:rPr lang="de-DE" sz="2400" b="1" dirty="0">
                <a:solidFill>
                  <a:schemeClr val="tx1">
                    <a:lumMod val="65000"/>
                    <a:lumOff val="35000"/>
                  </a:schemeClr>
                </a:solidFill>
                <a:latin typeface="JKRGNR+Arial-BoldMT"/>
              </a:rPr>
              <a:t>§ 88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Klagebegehren: „</a:t>
            </a:r>
            <a:r>
              <a:rPr lang="de-DE" sz="2400" dirty="0">
                <a:solidFill>
                  <a:schemeClr val="tx1">
                    <a:lumMod val="65000"/>
                    <a:lumOff val="35000"/>
                  </a:schemeClr>
                </a:solidFill>
                <a:latin typeface="JKRGNR+Arial-BoldMT"/>
              </a:rPr>
              <a:t>Vorgehen gegen Fiktionsbescheinigung“ sowie Abriss des Hauses des B</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Vorgehen gegen Fiktionsbescheinigung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denkbar: Statthaftigkeit der Anfechtungsklage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vorausgesetzt: VA-Charakter der Fiktionsbescheinigung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Einzig zweifelhaft: </a:t>
            </a:r>
            <a:r>
              <a:rPr lang="de-DE" sz="2400" b="1" dirty="0">
                <a:solidFill>
                  <a:schemeClr val="tx1">
                    <a:lumMod val="65000"/>
                    <a:lumOff val="35000"/>
                  </a:schemeClr>
                </a:solidFill>
                <a:latin typeface="JKRGNR+Arial-BoldMT"/>
              </a:rPr>
              <a:t>Regelung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35 S. 1 VwVfG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zu bedenken: Fiktionsbescheinigung bestätigt „Eintritt der Genehmigungsfiktion“ gemäß § 63 III 4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anzunehmen: </a:t>
            </a:r>
            <a:r>
              <a:rPr lang="de-DE" sz="2400" b="1" dirty="0">
                <a:solidFill>
                  <a:schemeClr val="tx1">
                    <a:lumMod val="65000"/>
                    <a:lumOff val="35000"/>
                  </a:schemeClr>
                </a:solidFill>
                <a:latin typeface="JKRGNR+Arial-BoldMT"/>
              </a:rPr>
              <a:t>Feststellender Verwaltungsakt (</a:t>
            </a:r>
            <a:r>
              <a:rPr lang="de-DE" sz="2400" b="1" dirty="0" err="1">
                <a:solidFill>
                  <a:schemeClr val="tx1">
                    <a:lumMod val="65000"/>
                    <a:lumOff val="35000"/>
                  </a:schemeClr>
                </a:solidFill>
                <a:latin typeface="JKRGNR+Arial-BoldMT"/>
              </a:rPr>
              <a:t>str.</a:t>
            </a:r>
            <a:r>
              <a:rPr lang="de-DE" sz="2400" b="1" dirty="0">
                <a:solidFill>
                  <a:schemeClr val="tx1">
                    <a:lumMod val="65000"/>
                    <a:lumOff val="35000"/>
                  </a:schemeClr>
                </a:solidFill>
                <a:latin typeface="JKRGNR+Arial-BoldMT"/>
              </a:rPr>
              <a: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88451614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anim calcmode="lin" valueType="num">
                                      <p:cBhvr additive="base">
                                        <p:cTn id="11"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2">
                                            <p:txEl>
                                              <p:pRg st="2" end="2"/>
                                            </p:txEl>
                                          </p:spTgt>
                                        </p:tgtEl>
                                        <p:attrNameLst>
                                          <p:attrName>style.visibility</p:attrName>
                                        </p:attrNameLst>
                                      </p:cBhvr>
                                      <p:to>
                                        <p:strVal val="visible"/>
                                      </p:to>
                                    </p:set>
                                    <p:anim calcmode="lin" valueType="num">
                                      <p:cBhvr additive="base">
                                        <p:cTn id="15"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2">
                                            <p:txEl>
                                              <p:pRg st="4" end="4"/>
                                            </p:txEl>
                                          </p:spTgt>
                                        </p:tgtEl>
                                        <p:attrNameLst>
                                          <p:attrName>style.visibility</p:attrName>
                                        </p:attrNameLst>
                                      </p:cBhvr>
                                      <p:to>
                                        <p:strVal val="visible"/>
                                      </p:to>
                                    </p:set>
                                    <p:anim calcmode="lin" valueType="num">
                                      <p:cBhvr additive="base">
                                        <p:cTn id="2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5" end="5"/>
                                            </p:txEl>
                                          </p:spTgt>
                                        </p:tgtEl>
                                        <p:attrNameLst>
                                          <p:attrName>style.visibility</p:attrName>
                                        </p:attrNameLst>
                                      </p:cBhvr>
                                      <p:to>
                                        <p:strVal val="visible"/>
                                      </p:to>
                                    </p:set>
                                    <p:anim calcmode="lin" valueType="num">
                                      <p:cBhvr additive="base">
                                        <p:cTn id="2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6" end="6"/>
                                            </p:txEl>
                                          </p:spTgt>
                                        </p:tgtEl>
                                        <p:attrNameLst>
                                          <p:attrName>style.visibility</p:attrName>
                                        </p:attrNameLst>
                                      </p:cBhvr>
                                      <p:to>
                                        <p:strVal val="visible"/>
                                      </p:to>
                                    </p:set>
                                    <p:anim calcmode="lin" valueType="num">
                                      <p:cBhvr additive="base">
                                        <p:cTn id="3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7" end="7"/>
                                            </p:txEl>
                                          </p:spTgt>
                                        </p:tgtEl>
                                        <p:attrNameLst>
                                          <p:attrName>style.visibility</p:attrName>
                                        </p:attrNameLst>
                                      </p:cBhvr>
                                      <p:to>
                                        <p:strVal val="visible"/>
                                      </p:to>
                                    </p:set>
                                    <p:anim calcmode="lin" valueType="num">
                                      <p:cBhvr additive="base">
                                        <p:cTn id="3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8" end="8"/>
                                            </p:txEl>
                                          </p:spTgt>
                                        </p:tgtEl>
                                        <p:attrNameLst>
                                          <p:attrName>style.visibility</p:attrName>
                                        </p:attrNameLst>
                                      </p:cBhvr>
                                      <p:to>
                                        <p:strVal val="visible"/>
                                      </p:to>
                                    </p:set>
                                    <p:anim calcmode="lin" valueType="num">
                                      <p:cBhvr additive="base">
                                        <p:cTn id="4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47" fill="hold">
                      <p:stCondLst>
                        <p:cond delay="indefinite"/>
                      </p:stCondLst>
                      <p:childTnLst>
                        <p:par>
                          <p:cTn id="48" fill="hold">
                            <p:stCondLst>
                              <p:cond delay="0"/>
                            </p:stCondLst>
                            <p:childTnLst>
                              <p:par>
                                <p:cTn id="49" presetID="2" presetClass="entr" presetSubtype="4" fill="hold" nodeType="clickEffect">
                                  <p:stCondLst>
                                    <p:cond delay="0"/>
                                  </p:stCondLst>
                                  <p:childTnLst>
                                    <p:set>
                                      <p:cBhvr>
                                        <p:cTn id="50" dur="1" fill="hold">
                                          <p:stCondLst>
                                            <p:cond delay="0"/>
                                          </p:stCondLst>
                                        </p:cTn>
                                        <p:tgtEl>
                                          <p:spTgt spid="2">
                                            <p:txEl>
                                              <p:pRg st="9" end="9"/>
                                            </p:txEl>
                                          </p:spTgt>
                                        </p:tgtEl>
                                        <p:attrNameLst>
                                          <p:attrName>style.visibility</p:attrName>
                                        </p:attrNameLst>
                                      </p:cBhvr>
                                      <p:to>
                                        <p:strVal val="visible"/>
                                      </p:to>
                                    </p:set>
                                    <p:anim calcmode="lin" valueType="num">
                                      <p:cBhvr additive="base">
                                        <p:cTn id="51"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Allerdings Klagebegehren nicht eindeutig!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Bedenke: Fiktionsbescheinigung bestätigt nur Eintritt der Genehmigungsfiktion, vgl. § 63 Abs. 3 S. 3 und S. 4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Rechtsschutzziel nach Auslegung: Kläger will Rechtswirkungen der Genehmigungsfiktion aufheben lassen!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Vorgehen gegen eine „Fiktion“?!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Vgl. hierfür: § 42a VwVfG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 41a Abs. 1 S. 2 VwVfG: </a:t>
            </a:r>
            <a:r>
              <a:rPr lang="de-DE" sz="2400" i="1" dirty="0">
                <a:solidFill>
                  <a:schemeClr val="tx1">
                    <a:lumMod val="65000"/>
                    <a:lumOff val="35000"/>
                  </a:schemeClr>
                </a:solidFill>
                <a:highlight>
                  <a:srgbClr val="FFFF00"/>
                </a:highlight>
                <a:latin typeface="JKRGNR+Arial-BoldMT"/>
              </a:rPr>
              <a:t>Die Vorschriften über die Bestandskraft von Verwaltungsakten und über das Rechtsbehelfsverfahren gelten entsprechend.</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9575462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7" end="7"/>
                                            </p:txEl>
                                          </p:spTgt>
                                        </p:tgtEl>
                                        <p:attrNameLst>
                                          <p:attrName>style.visibility</p:attrName>
                                        </p:attrNameLst>
                                      </p:cBhvr>
                                      <p:to>
                                        <p:strVal val="visible"/>
                                      </p:to>
                                    </p:set>
                                    <p:anim calcmode="lin" valueType="num">
                                      <p:cBhvr additive="base">
                                        <p:cTn id="3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Abriss des Hauses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Ferner von K begehrt: Bauaufsichtliches Einschreiten gegen den B im Wege einer Abrissverfügung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in Betracht kommend: </a:t>
            </a:r>
            <a:r>
              <a:rPr lang="de-DE" sz="2400" b="1" dirty="0">
                <a:solidFill>
                  <a:schemeClr val="tx1">
                    <a:lumMod val="65000"/>
                    <a:lumOff val="35000"/>
                  </a:schemeClr>
                </a:solidFill>
                <a:latin typeface="JKRGNR+Arial-BoldMT"/>
              </a:rPr>
              <a:t>Verpflichtungsklage</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42 I 2. Alt.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Voraussetzung: „Verurteilung zum Erlass eines (…) Verwaltungsaktes“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chemeClr val="tx1">
                    <a:lumMod val="65000"/>
                    <a:lumOff val="35000"/>
                  </a:schemeClr>
                </a:solidFill>
                <a:highlight>
                  <a:srgbClr val="FFFF00"/>
                </a:highlight>
                <a:latin typeface="JKRGNR+Arial-BoldMT"/>
              </a:rPr>
              <a:t>Abrissverfügung</a:t>
            </a:r>
            <a:r>
              <a:rPr lang="de-DE" sz="2400" dirty="0">
                <a:solidFill>
                  <a:schemeClr val="tx1">
                    <a:lumMod val="65000"/>
                    <a:lumOff val="35000"/>
                  </a:schemeClr>
                </a:solidFill>
                <a:latin typeface="JKRGNR+Arial-BoldMT"/>
              </a:rPr>
              <a:t> ohne weiteres zu erblicken: </a:t>
            </a:r>
            <a:r>
              <a:rPr lang="de-DE" sz="2400" dirty="0">
                <a:solidFill>
                  <a:schemeClr val="tx1">
                    <a:lumMod val="65000"/>
                    <a:lumOff val="35000"/>
                  </a:schemeClr>
                </a:solidFill>
                <a:highlight>
                  <a:srgbClr val="FFFF00"/>
                </a:highlight>
                <a:latin typeface="JKRGNR+Arial-BoldMT"/>
              </a:rPr>
              <a:t>Verwaltungsakt </a:t>
            </a:r>
            <a:r>
              <a:rPr lang="de-DE" sz="2400" dirty="0" err="1">
                <a:solidFill>
                  <a:schemeClr val="tx1">
                    <a:lumMod val="65000"/>
                    <a:lumOff val="35000"/>
                  </a:schemeClr>
                </a:solidFill>
                <a:highlight>
                  <a:srgbClr val="FFFF00"/>
                </a:highlight>
                <a:latin typeface="JKRGNR+Arial-BoldMT"/>
              </a:rPr>
              <a:t>iSv</a:t>
            </a:r>
            <a:r>
              <a:rPr lang="de-DE" sz="2400" dirty="0">
                <a:solidFill>
                  <a:schemeClr val="tx1">
                    <a:lumMod val="65000"/>
                    <a:lumOff val="35000"/>
                  </a:schemeClr>
                </a:solidFill>
                <a:highlight>
                  <a:srgbClr val="FFFF00"/>
                </a:highlight>
                <a:latin typeface="JKRGNR+Arial-BoldMT"/>
              </a:rPr>
              <a:t> § 35 S. 1 VwVfG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Insoweit zu beachten: Prozessuale Besonderheit der Verbindung des Anfechtungs- und Verpflichtungsbegehrens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113 I 2 VwGO </a:t>
            </a:r>
            <a:r>
              <a:rPr lang="de-DE" sz="2400" dirty="0">
                <a:solidFill>
                  <a:schemeClr val="tx1">
                    <a:lumMod val="65000"/>
                    <a:lumOff val="35000"/>
                  </a:schemeClr>
                </a:solidFill>
                <a:latin typeface="JKRGNR+Arial-BoldMT"/>
              </a:rPr>
              <a:t>ausnahmsweise zulässig: </a:t>
            </a:r>
            <a:r>
              <a:rPr lang="de-DE" sz="2400" b="1" dirty="0">
                <a:solidFill>
                  <a:schemeClr val="tx1">
                    <a:lumMod val="65000"/>
                    <a:lumOff val="35000"/>
                  </a:schemeClr>
                </a:solidFill>
                <a:highlight>
                  <a:srgbClr val="FFFF00"/>
                </a:highlight>
                <a:latin typeface="JKRGNR+Arial-BoldMT"/>
              </a:rPr>
              <a:t>Stufenklage</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Stufe</a:t>
            </a:r>
            <a:r>
              <a:rPr lang="de-DE" sz="2400" dirty="0">
                <a:solidFill>
                  <a:schemeClr val="tx1">
                    <a:lumMod val="65000"/>
                    <a:lumOff val="35000"/>
                  </a:schemeClr>
                </a:solidFill>
                <a:latin typeface="JKRGNR+Arial-BoldMT"/>
              </a:rPr>
              <a:t>: Anfechtung der Fiktionsbescheinigung </a:t>
            </a:r>
          </a:p>
          <a:p>
            <a:pPr marL="1257300" lvl="2"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Stufe</a:t>
            </a:r>
            <a:r>
              <a:rPr lang="de-DE" sz="2400" dirty="0">
                <a:solidFill>
                  <a:schemeClr val="tx1">
                    <a:lumMod val="65000"/>
                    <a:lumOff val="35000"/>
                  </a:schemeClr>
                </a:solidFill>
                <a:latin typeface="JKRGNR+Arial-BoldMT"/>
              </a:rPr>
              <a:t>: Beseitigung der Vollzugsfolgen (§ 113 I 2 VwGO)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03937459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2">
                                            <p:txEl>
                                              <p:pRg st="7" end="7"/>
                                            </p:txEl>
                                          </p:spTgt>
                                        </p:tgtEl>
                                        <p:attrNameLst>
                                          <p:attrName>style.visibility</p:attrName>
                                        </p:attrNameLst>
                                      </p:cBhvr>
                                      <p:to>
                                        <p:strVal val="visible"/>
                                      </p:to>
                                    </p:set>
                                    <p:anim calcmode="lin" valueType="num">
                                      <p:cBhvr additive="base">
                                        <p:cTn id="47"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8" dur="500" fill="hold"/>
                                        <p:tgtEl>
                                          <p:spTgt spid="2">
                                            <p:txEl>
                                              <p:pRg st="7" end="7"/>
                                            </p:txEl>
                                          </p:spTgt>
                                        </p:tgtEl>
                                        <p:attrNameLst>
                                          <p:attrName>ppt_y</p:attrName>
                                        </p:attrNameLst>
                                      </p:cBhvr>
                                      <p:tavLst>
                                        <p:tav tm="0">
                                          <p:val>
                                            <p:strVal val="1+#ppt_h/2"/>
                                          </p:val>
                                        </p:tav>
                                        <p:tav tm="100000">
                                          <p:val>
                                            <p:strVal val="#ppt_y"/>
                                          </p:val>
                                        </p:tav>
                                      </p:tavLst>
                                    </p:anim>
                                  </p:childTnLst>
                                </p:cTn>
                              </p:par>
                              <p:par>
                                <p:cTn id="49" presetID="2" presetClass="entr" presetSubtype="4" fill="hold" grpId="0" nodeType="withEffect">
                                  <p:stCondLst>
                                    <p:cond delay="0"/>
                                  </p:stCondLst>
                                  <p:childTnLst>
                                    <p:set>
                                      <p:cBhvr>
                                        <p:cTn id="50" dur="1" fill="hold">
                                          <p:stCondLst>
                                            <p:cond delay="0"/>
                                          </p:stCondLst>
                                        </p:cTn>
                                        <p:tgtEl>
                                          <p:spTgt spid="2">
                                            <p:txEl>
                                              <p:pRg st="8" end="8"/>
                                            </p:txEl>
                                          </p:spTgt>
                                        </p:tgtEl>
                                        <p:attrNameLst>
                                          <p:attrName>style.visibility</p:attrName>
                                        </p:attrNameLst>
                                      </p:cBhvr>
                                      <p:to>
                                        <p:strVal val="visible"/>
                                      </p:to>
                                    </p:set>
                                    <p:anim calcmode="lin" valueType="num">
                                      <p:cBhvr additive="base">
                                        <p:cTn id="51"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2"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06723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Antrag nach § 113 I 2 VwGO: </a:t>
            </a:r>
            <a:r>
              <a:rPr lang="de-DE" sz="2400" b="1" dirty="0">
                <a:solidFill>
                  <a:schemeClr val="tx1">
                    <a:lumMod val="65000"/>
                    <a:lumOff val="35000"/>
                  </a:schemeClr>
                </a:solidFill>
                <a:latin typeface="JKRGNR+Arial-BoldMT"/>
              </a:rPr>
              <a:t>Annexantrag</a:t>
            </a:r>
            <a:r>
              <a:rPr lang="de-DE" sz="2400" dirty="0">
                <a:solidFill>
                  <a:schemeClr val="tx1">
                    <a:lumMod val="65000"/>
                    <a:lumOff val="35000"/>
                  </a:schemeClr>
                </a:solidFill>
                <a:latin typeface="JKRGNR+Arial-BoldMT"/>
              </a:rPr>
              <a:t> zur Anfechtungsklage gegen Fiktionsbescheinigung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Damit verbunden: </a:t>
            </a:r>
            <a:r>
              <a:rPr lang="de-DE" sz="2400" b="1" dirty="0">
                <a:solidFill>
                  <a:schemeClr val="tx1">
                    <a:lumMod val="65000"/>
                    <a:lumOff val="35000"/>
                  </a:schemeClr>
                </a:solidFill>
                <a:latin typeface="JKRGNR+Arial-BoldMT"/>
              </a:rPr>
              <a:t>Privilegierung des Klägers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Soweit Anfechtungsklage zulässig: Annexantrag auf Vollzugsfolgenbeseitigung ebenfalls zulässig!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01706696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III. Klagebefugnis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Sodann gemäß </a:t>
            </a:r>
            <a:r>
              <a:rPr lang="de-DE" sz="2400" b="1" dirty="0">
                <a:solidFill>
                  <a:schemeClr val="tx1">
                    <a:lumMod val="65000"/>
                    <a:lumOff val="35000"/>
                  </a:schemeClr>
                </a:solidFill>
                <a:latin typeface="JKRGNR+Arial-BoldMT"/>
              </a:rPr>
              <a:t>§ 42 II VwGO </a:t>
            </a:r>
            <a:r>
              <a:rPr lang="de-DE" sz="2400" dirty="0">
                <a:solidFill>
                  <a:schemeClr val="tx1">
                    <a:lumMod val="65000"/>
                    <a:lumOff val="35000"/>
                  </a:schemeClr>
                </a:solidFill>
                <a:latin typeface="JKRGNR+Arial-BoldMT"/>
              </a:rPr>
              <a:t>für Sachentscheidung vorausgesetzt: </a:t>
            </a:r>
            <a:r>
              <a:rPr lang="de-DE" sz="2400" b="1" dirty="0">
                <a:solidFill>
                  <a:schemeClr val="tx1">
                    <a:lumMod val="65000"/>
                    <a:lumOff val="35000"/>
                  </a:schemeClr>
                </a:solidFill>
                <a:latin typeface="JKRGNR+Arial-BoldMT"/>
              </a:rPr>
              <a:t>Klagebefugnis des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prüfen: </a:t>
            </a:r>
            <a:r>
              <a:rPr lang="de-DE" sz="2400" b="1" dirty="0">
                <a:solidFill>
                  <a:schemeClr val="tx1">
                    <a:lumMod val="65000"/>
                    <a:lumOff val="35000"/>
                  </a:schemeClr>
                </a:solidFill>
                <a:latin typeface="JKRGNR+Arial-BoldMT"/>
              </a:rPr>
              <a:t>Möglichkeit</a:t>
            </a:r>
            <a:r>
              <a:rPr lang="de-DE" sz="2400" dirty="0">
                <a:solidFill>
                  <a:schemeClr val="tx1">
                    <a:lumMod val="65000"/>
                    <a:lumOff val="35000"/>
                  </a:schemeClr>
                </a:solidFill>
                <a:latin typeface="JKRGNR+Arial-BoldMT"/>
              </a:rPr>
              <a:t> eines nicht zu rechtfertigenden Eingriffs in subjektive öffentliche Rechte des Klägers durch die Fiktionsbescheinigung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 bedenken: </a:t>
            </a:r>
            <a:r>
              <a:rPr lang="de-DE" sz="2400" b="1" dirty="0">
                <a:solidFill>
                  <a:schemeClr val="tx1">
                    <a:lumMod val="65000"/>
                    <a:lumOff val="35000"/>
                  </a:schemeClr>
                </a:solidFill>
                <a:latin typeface="JKRGNR+Arial-BoldMT"/>
              </a:rPr>
              <a:t>Kläger ist nicht (!) Adressat der Fiktionsbescheinigung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OVG Hamburg NJOZ 2011, 575</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Die fingierte Baugenehmigung steht der ausdrücklich erteilten Baugenehmigung in jeder Hinsicht gleich und kann ebenso wie diese auf eine Nachbarklage hin nur dann aufgehoben werden, wenn die in ihr (fiktiv) getroffenen Regelungen den Nachbarn in seinen subjektiven Rechten verletzen.“</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8763888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(vereinfachten) Genehmigungsverfahren nach § 61 II 1 Nr. 1 BauGB insbesondere zu prüfen: </a:t>
            </a:r>
            <a:r>
              <a:rPr lang="de-DE" sz="2400" b="1" dirty="0">
                <a:solidFill>
                  <a:schemeClr val="tx1">
                    <a:lumMod val="65000"/>
                    <a:lumOff val="35000"/>
                  </a:schemeClr>
                </a:solidFill>
                <a:latin typeface="JKRGNR+Arial-BoldMT"/>
              </a:rPr>
              <a:t>Bauplanungsrechtliche Zulässigkeit</a:t>
            </a:r>
            <a:r>
              <a:rPr lang="de-DE" sz="2400" dirty="0">
                <a:solidFill>
                  <a:schemeClr val="tx1">
                    <a:lumMod val="65000"/>
                    <a:lumOff val="35000"/>
                  </a:schemeClr>
                </a:solidFill>
                <a:latin typeface="JKRGNR+Arial-BoldMT"/>
              </a:rPr>
              <a:t> (§§ 29 ff.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Maßstab der bauplanungsrechtliche Zulässigkeit…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Wenn ein B-Plan vorliegt</a:t>
            </a:r>
            <a:r>
              <a:rPr lang="de-DE" sz="2400" dirty="0">
                <a:solidFill>
                  <a:schemeClr val="tx1">
                    <a:lumMod val="65000"/>
                    <a:lumOff val="35000"/>
                  </a:schemeClr>
                </a:solidFill>
                <a:latin typeface="JKRGNR+Arial-BoldMT"/>
              </a:rPr>
              <a:t>: §§ 30, 31 BauGB</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Wenn kein B-Plan vorliegt</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„unbeplanten Innenbereich“:  § 34 BauGB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Außenbereich: § 35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a:t>
            </a:r>
            <a:r>
              <a:rPr lang="de-DE" sz="2400" b="1" dirty="0">
                <a:solidFill>
                  <a:schemeClr val="tx1">
                    <a:lumMod val="65000"/>
                    <a:lumOff val="35000"/>
                  </a:schemeClr>
                </a:solidFill>
                <a:latin typeface="JKRGNR+Arial-BoldMT"/>
              </a:rPr>
              <a:t>B-Plan (-), </a:t>
            </a:r>
            <a:r>
              <a:rPr lang="de-DE" sz="2400" dirty="0">
                <a:solidFill>
                  <a:schemeClr val="tx1">
                    <a:lumMod val="65000"/>
                    <a:lumOff val="35000"/>
                  </a:schemeClr>
                </a:solidFill>
                <a:latin typeface="JKRGNR+Arial-BoldMT"/>
              </a:rPr>
              <a:t>da zwischenzeitlich vom OVG rechtkräftig für unwirksam erklärt (§ 47 V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Nicht anzunehmen: „Organisch gewachsene Siedlungsstruktur mit eigenständigem Gewicht“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34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daher: „Bauen im Außenbereich“ </a:t>
            </a:r>
            <a:r>
              <a:rPr lang="de-DE" sz="2400" b="1" dirty="0" err="1">
                <a:solidFill>
                  <a:schemeClr val="tx1">
                    <a:lumMod val="65000"/>
                    <a:lumOff val="35000"/>
                  </a:schemeClr>
                </a:solidFill>
                <a:highlight>
                  <a:srgbClr val="FFFF00"/>
                </a:highlight>
                <a:latin typeface="JKRGNR+Arial-BoldMT"/>
              </a:rPr>
              <a:t>iSv</a:t>
            </a:r>
            <a:r>
              <a:rPr lang="de-DE" sz="2400" b="1" dirty="0">
                <a:solidFill>
                  <a:schemeClr val="tx1">
                    <a:lumMod val="65000"/>
                    <a:lumOff val="35000"/>
                  </a:schemeClr>
                </a:solidFill>
                <a:highlight>
                  <a:srgbClr val="FFFF00"/>
                </a:highlight>
                <a:latin typeface="JKRGNR+Arial-BoldMT"/>
              </a:rPr>
              <a:t>. § 35 BauGB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68933321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8" end="8"/>
                                            </p:txEl>
                                          </p:spTgt>
                                        </p:tgtEl>
                                        <p:attrNameLst>
                                          <p:attrName>style.visibility</p:attrName>
                                        </p:attrNameLst>
                                      </p:cBhvr>
                                      <p:to>
                                        <p:strVal val="visible"/>
                                      </p:to>
                                    </p:set>
                                    <p:anim calcmode="lin" valueType="num">
                                      <p:cBhvr additive="base">
                                        <p:cTn id="5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60922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&gt; Als „unbenanntes“ öffentliches Belang in § 35 III BauGB verankert: </a:t>
            </a:r>
            <a:r>
              <a:rPr lang="de-DE" sz="2400" b="1" dirty="0">
                <a:solidFill>
                  <a:schemeClr val="tx1">
                    <a:lumMod val="65000"/>
                    <a:lumOff val="35000"/>
                  </a:schemeClr>
                </a:solidFill>
                <a:highlight>
                  <a:srgbClr val="FFFF00"/>
                </a:highlight>
                <a:latin typeface="JKRGNR+Arial-BoldMT"/>
              </a:rPr>
              <a:t>Gebot der Rücksichtnahme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eine Ausprägung des Rücksichtnahmegebots: Vermeidung „schädlicher Umwelteinwirkungen“ in § 35 III Nr. 3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Indes zu beachten: Rücksichtnahmegebot geht über Immissionen hinaus!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Hierzu grundlegend BVerwG </a:t>
            </a:r>
            <a:r>
              <a:rPr lang="de-DE" sz="2400" b="1" dirty="0" err="1">
                <a:solidFill>
                  <a:schemeClr val="tx1">
                    <a:lumMod val="65000"/>
                    <a:lumOff val="35000"/>
                  </a:schemeClr>
                </a:solidFill>
                <a:latin typeface="JKRGNR+Arial-BoldMT"/>
              </a:rPr>
              <a:t>NVwZ</a:t>
            </a:r>
            <a:r>
              <a:rPr lang="de-DE" sz="2400" b="1" dirty="0">
                <a:solidFill>
                  <a:schemeClr val="tx1">
                    <a:lumMod val="65000"/>
                    <a:lumOff val="35000"/>
                  </a:schemeClr>
                </a:solidFill>
                <a:latin typeface="JKRGNR+Arial-BoldMT"/>
              </a:rPr>
              <a:t> 1983, 609</a:t>
            </a:r>
            <a:r>
              <a:rPr lang="de-DE" sz="2400" dirty="0">
                <a:solidFill>
                  <a:schemeClr val="tx1">
                    <a:lumMod val="65000"/>
                    <a:lumOff val="35000"/>
                  </a:schemeClr>
                </a:solidFill>
                <a:latin typeface="JKRGNR+Arial-BoldMT"/>
              </a:rPr>
              <a:t>: „</a:t>
            </a:r>
            <a:r>
              <a:rPr lang="de-DE" sz="2200" i="1" dirty="0">
                <a:solidFill>
                  <a:schemeClr val="tx1">
                    <a:lumMod val="65000"/>
                    <a:lumOff val="35000"/>
                  </a:schemeClr>
                </a:solidFill>
                <a:latin typeface="JKRGNR+Arial-BoldMT"/>
              </a:rPr>
              <a:t>Klarzustellen ist insoweit lediglich, </a:t>
            </a:r>
            <a:r>
              <a:rPr lang="de-DE" sz="2200" i="1" dirty="0" err="1">
                <a:solidFill>
                  <a:schemeClr val="tx1">
                    <a:lumMod val="65000"/>
                    <a:lumOff val="35000"/>
                  </a:schemeClr>
                </a:solidFill>
                <a:latin typeface="JKRGNR+Arial-BoldMT"/>
              </a:rPr>
              <a:t>daß</a:t>
            </a:r>
            <a:r>
              <a:rPr lang="de-DE" sz="2200" i="1" dirty="0">
                <a:solidFill>
                  <a:schemeClr val="tx1">
                    <a:lumMod val="65000"/>
                    <a:lumOff val="35000"/>
                  </a:schemeClr>
                </a:solidFill>
                <a:latin typeface="JKRGNR+Arial-BoldMT"/>
              </a:rPr>
              <a:t> das Gebot der Rücksichtnahme über das hinausgeht, was in § 35 III 1 (…) durch den Begriff der “schädlichen Umwelteinwirkungen" </a:t>
            </a:r>
            <a:r>
              <a:rPr lang="de-DE" sz="2200" i="1" dirty="0" err="1">
                <a:solidFill>
                  <a:schemeClr val="tx1">
                    <a:lumMod val="65000"/>
                    <a:lumOff val="35000"/>
                  </a:schemeClr>
                </a:solidFill>
                <a:latin typeface="JKRGNR+Arial-BoldMT"/>
              </a:rPr>
              <a:t>erfaßt</a:t>
            </a:r>
            <a:r>
              <a:rPr lang="de-DE" sz="2200" i="1" dirty="0">
                <a:solidFill>
                  <a:schemeClr val="tx1">
                    <a:lumMod val="65000"/>
                    <a:lumOff val="35000"/>
                  </a:schemeClr>
                </a:solidFill>
                <a:latin typeface="JKRGNR+Arial-BoldMT"/>
              </a:rPr>
              <a:t> wird: Während die schädlichen Umwelteinwirkungen auf das abheben, was an Immissionen z. B. auch vom Bundes-Immissionsschutzgesetz </a:t>
            </a:r>
            <a:r>
              <a:rPr lang="de-DE" sz="2200" i="1" dirty="0" err="1">
                <a:solidFill>
                  <a:schemeClr val="tx1">
                    <a:lumMod val="65000"/>
                    <a:lumOff val="35000"/>
                  </a:schemeClr>
                </a:solidFill>
                <a:latin typeface="JKRGNR+Arial-BoldMT"/>
              </a:rPr>
              <a:t>erfaßt</a:t>
            </a:r>
            <a:r>
              <a:rPr lang="de-DE" sz="2200" i="1" dirty="0">
                <a:solidFill>
                  <a:schemeClr val="tx1">
                    <a:lumMod val="65000"/>
                    <a:lumOff val="35000"/>
                  </a:schemeClr>
                </a:solidFill>
                <a:latin typeface="JKRGNR+Arial-BoldMT"/>
              </a:rPr>
              <a:t> wird, </a:t>
            </a:r>
            <a:r>
              <a:rPr lang="de-DE" sz="2200" b="1" i="1" dirty="0">
                <a:solidFill>
                  <a:schemeClr val="tx1">
                    <a:lumMod val="65000"/>
                    <a:lumOff val="35000"/>
                  </a:schemeClr>
                </a:solidFill>
                <a:latin typeface="JKRGNR+Arial-BoldMT"/>
              </a:rPr>
              <a:t>betrifft das Gebot der Rücksichtnahme auch solche Fälle, in denen nicht Immissionsbelastungen, sondern sonstige nachteilige Wirkungen zur Rede stehen.“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35604741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Ziel des Rücksichtnahmegebots</a:t>
            </a:r>
            <a:r>
              <a:rPr lang="de-DE" sz="2400" dirty="0">
                <a:solidFill>
                  <a:schemeClr val="tx1">
                    <a:lumMod val="65000"/>
                    <a:lumOff val="35000"/>
                  </a:schemeClr>
                </a:solidFill>
                <a:latin typeface="JKRGNR+Arial-BoldMT"/>
              </a:rPr>
              <a:t>: Spannungen und Störungen, die durch unverträgliche Nutzungsinteressen benachbarter Grundstückseigentümer entstehen können, möglichst zu vermeiden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im Einzelfall erforderlich: </a:t>
            </a:r>
            <a:r>
              <a:rPr lang="de-DE" sz="2400" b="1" dirty="0">
                <a:solidFill>
                  <a:schemeClr val="tx1">
                    <a:lumMod val="65000"/>
                    <a:lumOff val="35000"/>
                  </a:schemeClr>
                </a:solidFill>
                <a:latin typeface="JKRGNR+Arial-BoldMT"/>
              </a:rPr>
              <a:t>Interessenabwägung</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 diesem „Gebot der Rücksichtnahme“ folgend: </a:t>
            </a:r>
            <a:r>
              <a:rPr lang="de-DE" sz="2400" b="1" dirty="0">
                <a:solidFill>
                  <a:schemeClr val="tx1">
                    <a:lumMod val="65000"/>
                    <a:lumOff val="35000"/>
                  </a:schemeClr>
                </a:solidFill>
                <a:latin typeface="JKRGNR+Arial-BoldMT"/>
              </a:rPr>
              <a:t>Subjektives öffentliches Recht des Klägers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anzunehmen: dass Bauvorhaben </a:t>
            </a:r>
            <a:r>
              <a:rPr lang="de-DE" sz="2400" b="1" dirty="0">
                <a:solidFill>
                  <a:schemeClr val="tx1">
                    <a:lumMod val="65000"/>
                    <a:lumOff val="35000"/>
                  </a:schemeClr>
                </a:solidFill>
                <a:latin typeface="JKRGNR+Arial-BoldMT"/>
              </a:rPr>
              <a:t>„schädlichen Umwelteinwirkungen (…) ausgesetzt wird“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latin typeface="JKRGNR+Arial-BoldMT"/>
              </a:rPr>
              <a:t>§ 35 III 1 Nr. 3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Aus den </a:t>
            </a:r>
            <a:r>
              <a:rPr lang="de-DE" sz="2400" b="1" dirty="0">
                <a:solidFill>
                  <a:schemeClr val="tx1">
                    <a:lumMod val="65000"/>
                    <a:lumOff val="35000"/>
                  </a:schemeClr>
                </a:solidFill>
                <a:highlight>
                  <a:srgbClr val="FFFF00"/>
                </a:highlight>
                <a:latin typeface="JKRGNR+Arial-BoldMT"/>
              </a:rPr>
              <a:t>„öffentlichen Belangen“ </a:t>
            </a:r>
            <a:r>
              <a:rPr lang="de-DE" sz="2400" dirty="0">
                <a:solidFill>
                  <a:schemeClr val="tx1">
                    <a:lumMod val="65000"/>
                    <a:lumOff val="35000"/>
                  </a:schemeClr>
                </a:solidFill>
                <a:latin typeface="JKRGNR+Arial-BoldMT"/>
              </a:rPr>
              <a:t>(§ 35 III BauGB) resultierend: </a:t>
            </a:r>
            <a:r>
              <a:rPr lang="de-DE" sz="2400" b="1" dirty="0">
                <a:solidFill>
                  <a:schemeClr val="tx1">
                    <a:lumMod val="65000"/>
                    <a:lumOff val="35000"/>
                  </a:schemeClr>
                </a:solidFill>
                <a:highlight>
                  <a:srgbClr val="FFFF00"/>
                </a:highlight>
                <a:latin typeface="JKRGNR+Arial-BoldMT"/>
              </a:rPr>
              <a:t>Subjektive öffentliche Rechte des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 Verletzung dieser Rechtsposition zumindest „möglich“ erscheint: </a:t>
            </a:r>
            <a:r>
              <a:rPr lang="de-DE" sz="2400" b="1" dirty="0">
                <a:solidFill>
                  <a:schemeClr val="tx1">
                    <a:lumMod val="65000"/>
                    <a:lumOff val="35000"/>
                  </a:schemeClr>
                </a:solidFill>
                <a:latin typeface="JKRGNR+Arial-BoldMT"/>
              </a:rPr>
              <a:t>Klagebefugnis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66536748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93413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IV. Erfolgloses Vorverfahren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ebenfalls durchgeführt: Erfolgloses Vorverfahren nach §§ 68 ff.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 Klagefrist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Ermangelung von Sachverhaltsangaben zu unterstellen: Einhaltung der Klagefrist aus § 74 I 1 VwGO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84848531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Passive Prozessführungsbefugnis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a:t>
            </a:r>
            <a:r>
              <a:rPr lang="de-DE" sz="2400" b="1" dirty="0">
                <a:solidFill>
                  <a:schemeClr val="tx1">
                    <a:lumMod val="65000"/>
                    <a:lumOff val="35000"/>
                  </a:schemeClr>
                </a:solidFill>
                <a:latin typeface="JKRGNR+Arial-BoldMT"/>
              </a:rPr>
              <a:t>§ 78 I Nr. 1 VwGO </a:t>
            </a:r>
            <a:r>
              <a:rPr lang="de-DE" sz="2400" dirty="0">
                <a:solidFill>
                  <a:schemeClr val="tx1">
                    <a:lumMod val="65000"/>
                    <a:lumOff val="35000"/>
                  </a:schemeClr>
                </a:solidFill>
                <a:latin typeface="JKRGNR+Arial-BoldMT"/>
              </a:rPr>
              <a:t>vorliegend passiv prozessführungsbefugt: </a:t>
            </a:r>
            <a:r>
              <a:rPr lang="de-DE" sz="2400" b="1" dirty="0">
                <a:solidFill>
                  <a:schemeClr val="tx1">
                    <a:lumMod val="65000"/>
                    <a:lumOff val="35000"/>
                  </a:schemeClr>
                </a:solidFill>
                <a:latin typeface="JKRGNR+Arial-BoldMT"/>
              </a:rPr>
              <a:t>FHH</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VI. Beteiligungs- und Prozessfähigkeit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Beteiligungsfähigkeit des </a:t>
            </a:r>
            <a:r>
              <a:rPr lang="de-DE" sz="2400" b="1" u="sng" dirty="0">
                <a:solidFill>
                  <a:schemeClr val="tx1">
                    <a:lumMod val="65000"/>
                    <a:lumOff val="35000"/>
                  </a:schemeClr>
                </a:solidFill>
                <a:latin typeface="JKRGNR+Arial-BoldMT"/>
              </a:rPr>
              <a:t>Klägers</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als natürliche Person: § 61 Nr. 1 Alt.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Prozessfähigkeit des Klägers</a:t>
            </a:r>
            <a:r>
              <a:rPr lang="de-DE" sz="2400" dirty="0">
                <a:solidFill>
                  <a:schemeClr val="tx1">
                    <a:lumMod val="65000"/>
                    <a:lumOff val="35000"/>
                  </a:schemeClr>
                </a:solidFill>
                <a:latin typeface="JKRGNR+Arial-BoldMT"/>
              </a:rPr>
              <a:t>: § 61 I Nr.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Beteiligungsfähigkeit der </a:t>
            </a:r>
            <a:r>
              <a:rPr lang="de-DE" sz="2400" b="1" u="sng" dirty="0">
                <a:solidFill>
                  <a:schemeClr val="tx1">
                    <a:lumMod val="65000"/>
                    <a:lumOff val="35000"/>
                  </a:schemeClr>
                </a:solidFill>
                <a:latin typeface="JKRGNR+Arial-BoldMT"/>
              </a:rPr>
              <a:t>FHH</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als juristische Person des öffentlichen Rechts: § 61 Nr. 1 Alt.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Prozessfähigkeit der FHH</a:t>
            </a:r>
            <a:r>
              <a:rPr lang="de-DE" sz="2400" dirty="0">
                <a:solidFill>
                  <a:schemeClr val="tx1">
                    <a:lumMod val="65000"/>
                    <a:lumOff val="35000"/>
                  </a:schemeClr>
                </a:solidFill>
                <a:latin typeface="JKRGNR+Arial-BoldMT"/>
              </a:rPr>
              <a:t>: § 62 III VwGO durch ordnungsgemäße Vertretung durch die jeweilige Fachbehörde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Darüber hinaus zu bedenken: Notwendige Beiladung des B gemäß § 65 II VwGO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92323347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6" end="6"/>
                                            </p:txEl>
                                          </p:spTgt>
                                        </p:tgtEl>
                                        <p:attrNameLst>
                                          <p:attrName>style.visibility</p:attrName>
                                        </p:attrNameLst>
                                      </p:cBhvr>
                                      <p:to>
                                        <p:strVal val="visible"/>
                                      </p:to>
                                    </p:set>
                                    <p:anim calcmode="lin" valueType="num">
                                      <p:cBhvr additive="base">
                                        <p:cTn id="43"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7" end="7"/>
                                            </p:txEl>
                                          </p:spTgt>
                                        </p:tgtEl>
                                        <p:attrNameLst>
                                          <p:attrName>style.visibility</p:attrName>
                                        </p:attrNameLst>
                                      </p:cBhvr>
                                      <p:to>
                                        <p:strVal val="visible"/>
                                      </p:to>
                                    </p:set>
                                    <p:anim calcmode="lin" valueType="num">
                                      <p:cBhvr additive="base">
                                        <p:cTn id="49"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73156"/>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Was vermittelt „Drittschutz“ im Baurecht?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Soweit B-Plan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30 I BauGB vorliegt)…</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Nachbar kann folgendes verlangen: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a:t>
            </a:r>
            <a:r>
              <a:rPr lang="de-DE" sz="2400" b="1" dirty="0">
                <a:solidFill>
                  <a:schemeClr val="tx1">
                    <a:lumMod val="65000"/>
                    <a:lumOff val="35000"/>
                  </a:schemeClr>
                </a:solidFill>
                <a:highlight>
                  <a:srgbClr val="FFFF00"/>
                </a:highlight>
                <a:latin typeface="JKRGNR+Arial-BoldMT"/>
              </a:rPr>
              <a:t>Gebietserhaltung</a:t>
            </a:r>
            <a:r>
              <a:rPr lang="de-DE" sz="2400" dirty="0">
                <a:solidFill>
                  <a:schemeClr val="tx1">
                    <a:lumMod val="65000"/>
                    <a:lumOff val="35000"/>
                  </a:schemeClr>
                </a:solidFill>
                <a:latin typeface="JKRGNR+Arial-BoldMT"/>
              </a:rPr>
              <a:t>: Einhaltung der Festsetzungen zur Art der baulichen Nutzung </a:t>
            </a:r>
            <a:r>
              <a:rPr lang="de-DE" sz="2400" dirty="0" err="1">
                <a:solidFill>
                  <a:schemeClr val="tx1">
                    <a:lumMod val="65000"/>
                    <a:lumOff val="35000"/>
                  </a:schemeClr>
                </a:solidFill>
                <a:latin typeface="JKRGNR+Arial-BoldMT"/>
              </a:rPr>
              <a:t>iSd</a:t>
            </a:r>
            <a:r>
              <a:rPr lang="de-DE" sz="2400" dirty="0">
                <a:solidFill>
                  <a:schemeClr val="tx1">
                    <a:lumMod val="65000"/>
                    <a:lumOff val="35000"/>
                  </a:schemeClr>
                </a:solidFill>
                <a:latin typeface="JKRGNR+Arial-BoldMT"/>
              </a:rPr>
              <a:t>.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Arg.: Festsetzungen haben drittschützenden Charakter, da diese Inhalt- und Schranken des Eigentums (Art. 14 I 1 GG) bestimmen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Bau- und bodenrechtliche Schicksalsgemeinschaft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Konsequenz: Anspruch des Nachbarn auf Einhaltung dieser Festsetzungen</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41501345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213135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zu bejahen: </a:t>
            </a:r>
            <a:r>
              <a:rPr lang="de-DE" sz="2400" b="1" dirty="0">
                <a:solidFill>
                  <a:schemeClr val="tx1">
                    <a:lumMod val="65000"/>
                    <a:lumOff val="35000"/>
                  </a:schemeClr>
                </a:solidFill>
                <a:latin typeface="JKRGNR+Arial-BoldMT"/>
              </a:rPr>
              <a:t>Beteiligungs- und Prozessfähigkeit des B gemäß §§ 61, 62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Allgemeine Sachentscheidungsvoraussetzungen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1439553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B. Objektive Klagehäufung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t>
            </a:r>
            <a:r>
              <a:rPr lang="de-DE" sz="2400" dirty="0">
                <a:solidFill>
                  <a:schemeClr val="tx1">
                    <a:lumMod val="65000"/>
                    <a:lumOff val="35000"/>
                  </a:schemeClr>
                </a:solidFill>
                <a:latin typeface="JKRGNR+Arial-BoldMT"/>
              </a:rPr>
              <a:t>Ferner zu prüfen: Zulässigkeit der objektiven Klagehäufung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Unproblematisch erfüllt, weil Klage sich gegen denselben Beklagten richtet, Begehren im Zusammenhang stehen und dasselbe Gericht zuständig ist: Voraussetzungen des § 44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Damit zulässig: Objektive Klagehäufung („kumulative Klagehäufung“)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3643993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C. Begründetheit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erforderlich: Differenzierung zwischen den Klagebegehren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 Begründetheit der Anfechtungsklage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a:t>
            </a:r>
            <a:r>
              <a:rPr lang="de-DE" sz="2400" i="1" dirty="0">
                <a:solidFill>
                  <a:schemeClr val="tx1">
                    <a:lumMod val="65000"/>
                    <a:lumOff val="35000"/>
                  </a:schemeClr>
                </a:solidFill>
                <a:latin typeface="JKRGNR+Arial-BoldMT"/>
              </a:rPr>
              <a:t>Die Anfechtungsklage ist begründet, soweit der Verwaltungsakt rechtswidrig und der Kläger dadurch in seinen Rechten verletzt ist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Im Falle von </a:t>
            </a:r>
            <a:r>
              <a:rPr lang="de-DE" sz="2400" b="1" dirty="0">
                <a:solidFill>
                  <a:schemeClr val="tx1">
                    <a:lumMod val="65000"/>
                    <a:lumOff val="35000"/>
                  </a:schemeClr>
                </a:solidFill>
                <a:latin typeface="JKRGNR+Arial-BoldMT"/>
              </a:rPr>
              <a:t>Drittanfechtungsklage einzig (!) zu prüfen</a:t>
            </a:r>
            <a:r>
              <a:rPr lang="de-DE" sz="2400" dirty="0">
                <a:solidFill>
                  <a:schemeClr val="tx1">
                    <a:lumMod val="65000"/>
                    <a:lumOff val="35000"/>
                  </a:schemeClr>
                </a:solidFill>
                <a:latin typeface="JKRGNR+Arial-BoldMT"/>
              </a:rPr>
              <a:t>: Verletzung von Vorschriften, die gerade oder zumindest auch dem Schutz des Klägers zu dienen bestimmt sind</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07866075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801041"/>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Rechtsgrundlage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Fiktionsbescheinigung: </a:t>
            </a:r>
            <a:r>
              <a:rPr lang="de-DE" sz="2400" b="1" dirty="0">
                <a:solidFill>
                  <a:schemeClr val="tx1">
                    <a:lumMod val="65000"/>
                    <a:lumOff val="35000"/>
                  </a:schemeClr>
                </a:solidFill>
                <a:latin typeface="JKRGNR+Arial-BoldMT"/>
              </a:rPr>
              <a:t>§ 63 III 4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Formelle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Sehr fraglich: Drittschützender Charakter von Formvorschriften </a:t>
            </a:r>
            <a:r>
              <a:rPr lang="de-DE" sz="2400" dirty="0" err="1">
                <a:solidFill>
                  <a:schemeClr val="tx1">
                    <a:lumMod val="65000"/>
                    <a:lumOff val="35000"/>
                  </a:schemeClr>
                </a:solidFill>
                <a:latin typeface="JKRGNR+Arial-BoldMT"/>
              </a:rPr>
              <a:t>iZm</a:t>
            </a:r>
            <a:r>
              <a:rPr lang="de-DE" sz="2400" dirty="0">
                <a:solidFill>
                  <a:schemeClr val="tx1">
                    <a:lumMod val="65000"/>
                    <a:lumOff val="35000"/>
                  </a:schemeClr>
                </a:solidFill>
                <a:latin typeface="JKRGNR+Arial-BoldMT"/>
              </a:rPr>
              <a:t> Fiktionsbescheinigung</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Ungeachtet dessen: </a:t>
            </a:r>
            <a:r>
              <a:rPr lang="de-DE" sz="2400" b="1" dirty="0">
                <a:solidFill>
                  <a:schemeClr val="tx1">
                    <a:lumMod val="65000"/>
                    <a:lumOff val="35000"/>
                  </a:schemeClr>
                </a:solidFill>
                <a:latin typeface="JKRGNR+Arial-BoldMT"/>
              </a:rPr>
              <a:t>Formelle Rechtmäßigkeit der Fiktionsbescheinigung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364344905"/>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4066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Verletzung des Rücksichtnahmegebots</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Zulässigkeit richtet sich nach § 35 BauGB („Bauen im Außenbereich“)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Privilegierte Vorhaben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35 I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dirty="0">
                <a:solidFill>
                  <a:schemeClr val="tx1">
                    <a:lumMod val="65000"/>
                    <a:lumOff val="35000"/>
                  </a:schemeClr>
                </a:solidFill>
                <a:highlight>
                  <a:srgbClr val="FFFF00"/>
                </a:highlight>
                <a:latin typeface="JKRGNR+Arial-BoldMT"/>
              </a:rPr>
              <a:t>Stattdessen maßgeblich: </a:t>
            </a:r>
            <a:r>
              <a:rPr lang="de-DE" sz="2400" b="1" dirty="0">
                <a:solidFill>
                  <a:schemeClr val="tx1">
                    <a:lumMod val="65000"/>
                    <a:lumOff val="35000"/>
                  </a:schemeClr>
                </a:solidFill>
                <a:highlight>
                  <a:srgbClr val="FFFF00"/>
                </a:highlight>
                <a:latin typeface="JKRGNR+Arial-BoldMT"/>
              </a:rPr>
              <a:t>§ 35 II BauGB</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wonach „sonstige Vorhaben“ im Einzelfall zugelassen werden können, </a:t>
            </a:r>
            <a:r>
              <a:rPr lang="de-DE" sz="2400" i="1" dirty="0">
                <a:solidFill>
                  <a:schemeClr val="tx1">
                    <a:lumMod val="65000"/>
                    <a:lumOff val="35000"/>
                  </a:schemeClr>
                </a:solidFill>
                <a:latin typeface="JKRGNR+Arial-BoldMT"/>
              </a:rPr>
              <a:t>„wenn ihre Ausführung oder Benutzung </a:t>
            </a:r>
            <a:r>
              <a:rPr lang="de-DE" sz="2400" i="1" dirty="0">
                <a:solidFill>
                  <a:schemeClr val="tx1">
                    <a:lumMod val="65000"/>
                    <a:lumOff val="35000"/>
                  </a:schemeClr>
                </a:solidFill>
                <a:highlight>
                  <a:srgbClr val="FFFF00"/>
                </a:highlight>
                <a:latin typeface="JKRGNR+Arial-BoldMT"/>
              </a:rPr>
              <a:t>öffentliche Belange nicht beeinträchtigt“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Vorliegend von besonderer Bedeutung: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Beeinträchtigung des „</a:t>
            </a:r>
            <a:r>
              <a:rPr lang="de-DE" sz="2400" b="1" dirty="0">
                <a:solidFill>
                  <a:schemeClr val="tx1">
                    <a:lumMod val="65000"/>
                    <a:lumOff val="35000"/>
                  </a:schemeClr>
                </a:solidFill>
                <a:latin typeface="JKRGNR+Arial-BoldMT"/>
              </a:rPr>
              <a:t>Rücksichtnahmegebotes</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Beeinträchtigung dadurch, dass Wohngebäude „</a:t>
            </a:r>
            <a:r>
              <a:rPr lang="de-DE" sz="2400" b="1" dirty="0">
                <a:solidFill>
                  <a:srgbClr val="FF0000"/>
                </a:solidFill>
                <a:latin typeface="JKRGNR+Arial-BoldMT"/>
              </a:rPr>
              <a:t>schädlichen Umwelteinwirkungen ausgesetzt wird</a:t>
            </a:r>
            <a:r>
              <a:rPr lang="de-DE" sz="2400" dirty="0">
                <a:solidFill>
                  <a:srgbClr val="FF0000"/>
                </a:solidFill>
                <a:latin typeface="JKRGNR+Arial-BoldMT"/>
              </a:rPr>
              <a:t>“ (§ 35 III 1 Nr. 3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rgbClr val="FF0000"/>
                </a:solidFill>
                <a:latin typeface="JKRGNR+Arial-BoldMT"/>
              </a:rPr>
              <a:t>Beeinträchtigung öffentlicher Belange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5124045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Gesetzgeberische Leitentscheidung des § 35 BauGB: der </a:t>
            </a:r>
            <a:r>
              <a:rPr lang="de-DE" sz="2400" b="1" dirty="0">
                <a:solidFill>
                  <a:schemeClr val="tx1">
                    <a:lumMod val="65000"/>
                    <a:lumOff val="35000"/>
                  </a:schemeClr>
                </a:solidFill>
                <a:latin typeface="JKRGNR+Arial-BoldMT"/>
              </a:rPr>
              <a:t>Außenbereich</a:t>
            </a:r>
            <a:r>
              <a:rPr lang="de-DE" sz="2400" dirty="0">
                <a:solidFill>
                  <a:schemeClr val="tx1">
                    <a:lumMod val="65000"/>
                    <a:lumOff val="35000"/>
                  </a:schemeClr>
                </a:solidFill>
                <a:latin typeface="JKRGNR+Arial-BoldMT"/>
              </a:rPr>
              <a:t> soll </a:t>
            </a:r>
            <a:r>
              <a:rPr lang="de-DE" sz="2400" b="1" dirty="0">
                <a:solidFill>
                  <a:schemeClr val="tx1">
                    <a:lumMod val="65000"/>
                    <a:lumOff val="35000"/>
                  </a:schemeClr>
                </a:solidFill>
                <a:latin typeface="JKRGNR+Arial-BoldMT"/>
              </a:rPr>
              <a:t>grundsätzlich von Bebauung freigehalten </a:t>
            </a:r>
            <a:r>
              <a:rPr lang="de-DE" sz="2400" dirty="0">
                <a:solidFill>
                  <a:schemeClr val="tx1">
                    <a:lumMod val="65000"/>
                    <a:lumOff val="35000"/>
                  </a:schemeClr>
                </a:solidFill>
                <a:latin typeface="JKRGNR+Arial-BoldMT"/>
              </a:rPr>
              <a:t>werden soll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insofern bereits abstrakt überwiegend</a:t>
            </a:r>
            <a:r>
              <a:rPr lang="de-DE" sz="2400" dirty="0">
                <a:solidFill>
                  <a:schemeClr val="tx1">
                    <a:lumMod val="65000"/>
                    <a:lumOff val="35000"/>
                  </a:schemeClr>
                </a:solidFill>
                <a:latin typeface="JKRGNR+Arial-BoldMT"/>
              </a:rPr>
              <a:t>: „öffentliche Belange“ aus § 35 III BauGB im Falle von „sonstigen Vorhaben“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Atypische Konstellation im konkreten Fall (-)</a:t>
            </a:r>
            <a:r>
              <a:rPr lang="de-DE" sz="2400" dirty="0">
                <a:solidFill>
                  <a:schemeClr val="tx1">
                    <a:lumMod val="65000"/>
                    <a:lumOff val="35000"/>
                  </a:schemeClr>
                </a:solidFill>
                <a:latin typeface="JKRGNR+Arial-BoldMT"/>
              </a:rPr>
              <a:t>, die ein Überwiegen des privaten Interesses des Bauherren B (ausnahmsweise) rechtfertigt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Beeinträchtigung öffentlicher Belange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35 III BauGB (+)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Verletzung des Rücksichtnahmegebots(+)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210643336"/>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6" end="6"/>
                                            </p:txEl>
                                          </p:spTgt>
                                        </p:tgtEl>
                                        <p:attrNameLst>
                                          <p:attrName>style.visibility</p:attrName>
                                        </p:attrNameLst>
                                      </p:cBhvr>
                                      <p:to>
                                        <p:strVal val="visible"/>
                                      </p:to>
                                    </p:set>
                                    <p:anim calcmode="lin" valueType="num">
                                      <p:cBhvr additive="base">
                                        <p:cTn id="31"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60382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4. Rechtsverletzung des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Wegen § 113 I 1 VwGO positiv festzustellen: Rechtsverletzung des Klägers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 </a:t>
            </a:r>
            <a:r>
              <a:rPr lang="de-DE" sz="2400" b="1" dirty="0">
                <a:solidFill>
                  <a:schemeClr val="tx1">
                    <a:lumMod val="65000"/>
                    <a:lumOff val="35000"/>
                  </a:schemeClr>
                </a:solidFill>
                <a:latin typeface="JKRGNR+Arial-BoldMT"/>
              </a:rPr>
              <a:t>Verletzung des subjektiven Rechts des Klägers auf Rücksichtnahme aus § 35 III 1 Nr. 3 BauGB </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fraglich: </a:t>
            </a:r>
            <a:r>
              <a:rPr lang="de-DE" sz="2400" b="1" dirty="0">
                <a:solidFill>
                  <a:srgbClr val="FF0000"/>
                </a:solidFill>
                <a:latin typeface="JKRGNR+Arial-BoldMT"/>
              </a:rPr>
              <a:t>Umfang der gerichtlichen Aufhebung nach § 113 I 1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 113 I 1 VwGO möglich: Teilweise Aufhebung („Soweit“)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68822533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508600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vgl. hierzu </a:t>
            </a:r>
            <a:r>
              <a:rPr lang="de-DE" sz="2400" b="1" dirty="0">
                <a:solidFill>
                  <a:schemeClr val="tx1">
                    <a:lumMod val="65000"/>
                    <a:lumOff val="35000"/>
                  </a:schemeClr>
                </a:solidFill>
                <a:latin typeface="JKRGNR+Arial-BoldMT"/>
              </a:rPr>
              <a:t>OVG Berlin DVBl 1993, 120 ff</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„Bei der Drittanfechtung einer Baugenehmigung ist die Befugnis des Gerichts zur </a:t>
            </a:r>
            <a:r>
              <a:rPr lang="de-DE" sz="2400" b="1" i="1" dirty="0" err="1">
                <a:solidFill>
                  <a:schemeClr val="tx1">
                    <a:lumMod val="65000"/>
                    <a:lumOff val="35000"/>
                  </a:schemeClr>
                </a:solidFill>
                <a:latin typeface="JKRGNR+Arial-BoldMT"/>
              </a:rPr>
              <a:t>Prüfung</a:t>
            </a:r>
            <a:r>
              <a:rPr lang="de-DE" sz="2400" b="1" i="1" dirty="0">
                <a:solidFill>
                  <a:schemeClr val="tx1">
                    <a:lumMod val="65000"/>
                    <a:lumOff val="35000"/>
                  </a:schemeClr>
                </a:solidFill>
                <a:latin typeface="JKRGNR+Arial-BoldMT"/>
              </a:rPr>
              <a:t> des angefochtenen VA von vornherein auf die Rechtsverletzung des klagenden Nachbarn </a:t>
            </a:r>
            <a:r>
              <a:rPr lang="de-DE" sz="2400" b="1" i="1" dirty="0" err="1">
                <a:solidFill>
                  <a:schemeClr val="tx1">
                    <a:lumMod val="65000"/>
                    <a:lumOff val="35000"/>
                  </a:schemeClr>
                </a:solidFill>
                <a:latin typeface="JKRGNR+Arial-BoldMT"/>
              </a:rPr>
              <a:t>beschränkt</a:t>
            </a:r>
            <a:r>
              <a:rPr lang="de-DE" sz="2400" i="1" dirty="0">
                <a:solidFill>
                  <a:schemeClr val="tx1">
                    <a:lumMod val="65000"/>
                    <a:lumOff val="35000"/>
                  </a:schemeClr>
                </a:solidFill>
                <a:latin typeface="JKRGNR+Arial-BoldMT"/>
              </a:rPr>
              <a:t>, </a:t>
            </a:r>
            <a:r>
              <a:rPr lang="de-DE" sz="2400" i="1" dirty="0" err="1">
                <a:solidFill>
                  <a:schemeClr val="tx1">
                    <a:lumMod val="65000"/>
                    <a:lumOff val="35000"/>
                  </a:schemeClr>
                </a:solidFill>
                <a:latin typeface="JKRGNR+Arial-BoldMT"/>
              </a:rPr>
              <a:t>während</a:t>
            </a:r>
            <a:r>
              <a:rPr lang="de-DE" sz="2400" i="1" dirty="0">
                <a:solidFill>
                  <a:schemeClr val="tx1">
                    <a:lumMod val="65000"/>
                    <a:lumOff val="35000"/>
                  </a:schemeClr>
                </a:solidFill>
                <a:latin typeface="JKRGNR+Arial-BoldMT"/>
              </a:rPr>
              <a:t> andere der Baugenehmigung anhaftende Rechtsfehler </a:t>
            </a:r>
            <a:r>
              <a:rPr lang="de-DE" sz="2400" i="1" dirty="0" err="1">
                <a:solidFill>
                  <a:schemeClr val="tx1">
                    <a:lumMod val="65000"/>
                    <a:lumOff val="35000"/>
                  </a:schemeClr>
                </a:solidFill>
                <a:latin typeface="JKRGNR+Arial-BoldMT"/>
              </a:rPr>
              <a:t>unberücksichtigt</a:t>
            </a:r>
            <a:r>
              <a:rPr lang="de-DE" sz="2400" i="1" dirty="0">
                <a:solidFill>
                  <a:schemeClr val="tx1">
                    <a:lumMod val="65000"/>
                    <a:lumOff val="35000"/>
                  </a:schemeClr>
                </a:solidFill>
                <a:latin typeface="JKRGNR+Arial-BoldMT"/>
              </a:rPr>
              <a:t> bleiben </a:t>
            </a:r>
            <a:r>
              <a:rPr lang="de-DE" sz="2400" i="1" dirty="0" err="1">
                <a:solidFill>
                  <a:schemeClr val="tx1">
                    <a:lumMod val="65000"/>
                    <a:lumOff val="35000"/>
                  </a:schemeClr>
                </a:solidFill>
                <a:latin typeface="JKRGNR+Arial-BoldMT"/>
              </a:rPr>
              <a:t>müssen</a:t>
            </a:r>
            <a:r>
              <a:rPr lang="de-DE" sz="2400" i="1" dirty="0">
                <a:solidFill>
                  <a:schemeClr val="tx1">
                    <a:lumMod val="65000"/>
                    <a:lumOff val="35000"/>
                  </a:schemeClr>
                </a:solidFill>
                <a:latin typeface="JKRGNR+Arial-BoldMT"/>
              </a:rPr>
              <a:t>. Der so </a:t>
            </a:r>
            <a:r>
              <a:rPr lang="de-DE" sz="2400" b="1" i="1" dirty="0" err="1">
                <a:solidFill>
                  <a:schemeClr val="tx1">
                    <a:lumMod val="65000"/>
                    <a:lumOff val="35000"/>
                  </a:schemeClr>
                </a:solidFill>
                <a:latin typeface="JKRGNR+Arial-BoldMT"/>
              </a:rPr>
              <a:t>beschränkten</a:t>
            </a:r>
            <a:r>
              <a:rPr lang="de-DE" sz="2400" b="1" i="1" dirty="0">
                <a:solidFill>
                  <a:schemeClr val="tx1">
                    <a:lumMod val="65000"/>
                    <a:lumOff val="35000"/>
                  </a:schemeClr>
                </a:solidFill>
                <a:latin typeface="JKRGNR+Arial-BoldMT"/>
              </a:rPr>
              <a:t> rechtlichen </a:t>
            </a:r>
            <a:r>
              <a:rPr lang="de-DE" sz="2400" b="1" i="1" dirty="0" err="1">
                <a:solidFill>
                  <a:schemeClr val="tx1">
                    <a:lumMod val="65000"/>
                    <a:lumOff val="35000"/>
                  </a:schemeClr>
                </a:solidFill>
                <a:latin typeface="JKRGNR+Arial-BoldMT"/>
              </a:rPr>
              <a:t>Pru</a:t>
            </a:r>
            <a:r>
              <a:rPr lang="de-DE" sz="2400" b="1" i="1" dirty="0">
                <a:solidFill>
                  <a:schemeClr val="tx1">
                    <a:lumMod val="65000"/>
                    <a:lumOff val="35000"/>
                  </a:schemeClr>
                </a:solidFill>
                <a:latin typeface="JKRGNR+Arial-BoldMT"/>
              </a:rPr>
              <a:t>̈- </a:t>
            </a:r>
            <a:r>
              <a:rPr lang="de-DE" sz="2400" b="1" i="1" dirty="0" err="1">
                <a:solidFill>
                  <a:schemeClr val="tx1">
                    <a:lumMod val="65000"/>
                    <a:lumOff val="35000"/>
                  </a:schemeClr>
                </a:solidFill>
                <a:latin typeface="JKRGNR+Arial-BoldMT"/>
              </a:rPr>
              <a:t>fungskompetenz</a:t>
            </a:r>
            <a:r>
              <a:rPr lang="de-DE" sz="2400" b="1" i="1" dirty="0">
                <a:solidFill>
                  <a:schemeClr val="tx1">
                    <a:lumMod val="65000"/>
                    <a:lumOff val="35000"/>
                  </a:schemeClr>
                </a:solidFill>
                <a:latin typeface="JKRGNR+Arial-BoldMT"/>
              </a:rPr>
              <a:t> muss </a:t>
            </a:r>
            <a:r>
              <a:rPr lang="de-DE" sz="2400" b="1" i="1" dirty="0" err="1">
                <a:solidFill>
                  <a:schemeClr val="tx1">
                    <a:lumMod val="65000"/>
                    <a:lumOff val="35000"/>
                  </a:schemeClr>
                </a:solidFill>
                <a:latin typeface="JKRGNR+Arial-BoldMT"/>
              </a:rPr>
              <a:t>grundsätzlich</a:t>
            </a:r>
            <a:r>
              <a:rPr lang="de-DE" sz="2400" b="1" i="1" dirty="0">
                <a:solidFill>
                  <a:schemeClr val="tx1">
                    <a:lumMod val="65000"/>
                    <a:lumOff val="35000"/>
                  </a:schemeClr>
                </a:solidFill>
                <a:latin typeface="JKRGNR+Arial-BoldMT"/>
              </a:rPr>
              <a:t> auch im Urteilsspruch in der Weise Rechnung getragen werden</a:t>
            </a:r>
            <a:r>
              <a:rPr lang="de-DE" sz="2400" i="1" dirty="0">
                <a:solidFill>
                  <a:schemeClr val="tx1">
                    <a:lumMod val="65000"/>
                    <a:lumOff val="35000"/>
                  </a:schemeClr>
                </a:solidFill>
                <a:latin typeface="JKRGNR+Arial-BoldMT"/>
              </a:rPr>
              <a:t>, dass allein derjenige Teil der Baugenehmigung aufgehoben wird, der sich auf den die Nachbarrechte des K verletzenden Bereich des Bauvorhabens bezieht.“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Dafür allerdings zwingend vorausgesetzt: Teilbarkeit der Baugenehmigung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99932782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54553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Hierzu </a:t>
            </a:r>
            <a:r>
              <a:rPr lang="de-DE" sz="2400" b="1" dirty="0">
                <a:solidFill>
                  <a:schemeClr val="tx1">
                    <a:lumMod val="65000"/>
                    <a:lumOff val="35000"/>
                  </a:schemeClr>
                </a:solidFill>
                <a:latin typeface="JKRGNR+Arial-BoldMT"/>
              </a:rPr>
              <a:t>BVerwG Beschluss vom 26.01.2004 - 4 B 1.04 </a:t>
            </a:r>
            <a:r>
              <a:rPr lang="de-DE" sz="2400"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„Voraussetzung für eine nur teilweise Aufhebung einer Baugenehmigung, die Nachbarrechte verletzt, ist die Teilbarkeit der Baugenehmigung. </a:t>
            </a:r>
            <a:r>
              <a:rPr lang="de-DE" sz="2400" b="1" i="1" dirty="0">
                <a:solidFill>
                  <a:schemeClr val="tx1">
                    <a:lumMod val="65000"/>
                    <a:lumOff val="35000"/>
                  </a:schemeClr>
                </a:solidFill>
                <a:highlight>
                  <a:srgbClr val="FFFF00"/>
                </a:highlight>
                <a:latin typeface="JKRGNR+Arial-BoldMT"/>
              </a:rPr>
              <a:t>Teilbarkeit scheidet aus, wenn der das Gebot der nachbarlichen Rücksichtnahme verletzende Teil der Genehmigung mit den übrigen Teilen der Genehmigung in einem untrennbaren inneren Zusammenhang steht</a:t>
            </a:r>
            <a:r>
              <a:rPr lang="de-DE" sz="2400" i="1" dirty="0">
                <a:solidFill>
                  <a:schemeClr val="tx1">
                    <a:lumMod val="65000"/>
                    <a:lumOff val="35000"/>
                  </a:schemeClr>
                </a:solidFill>
                <a:highlight>
                  <a:srgbClr val="FFFF00"/>
                </a:highlight>
                <a:latin typeface="JKRGNR+Arial-BoldMT"/>
              </a:rPr>
              <a:t>. </a:t>
            </a:r>
            <a:r>
              <a:rPr lang="de-DE" sz="2400" i="1" dirty="0">
                <a:solidFill>
                  <a:schemeClr val="tx1">
                    <a:lumMod val="65000"/>
                    <a:lumOff val="35000"/>
                  </a:schemeClr>
                </a:solidFill>
                <a:latin typeface="JKRGNR+Arial-BoldMT"/>
              </a:rPr>
              <a:t>Die teilweise Aufhebung einer (teilbaren) Baugenehmigung scheidet ferner aus, wenn sie vom </a:t>
            </a:r>
            <a:r>
              <a:rPr lang="de-DE" sz="2400" b="1" i="1" dirty="0">
                <a:solidFill>
                  <a:schemeClr val="tx1">
                    <a:lumMod val="65000"/>
                    <a:lumOff val="35000"/>
                  </a:schemeClr>
                </a:solidFill>
                <a:latin typeface="JKRGNR+Arial-BoldMT"/>
              </a:rPr>
              <a:t>Bauantragsteller nicht gewollt wäre </a:t>
            </a:r>
            <a:r>
              <a:rPr lang="de-DE" sz="2400" i="1" dirty="0">
                <a:solidFill>
                  <a:schemeClr val="tx1">
                    <a:lumMod val="65000"/>
                    <a:lumOff val="35000"/>
                  </a:schemeClr>
                </a:solidFill>
                <a:latin typeface="JKRGNR+Arial-BoldMT"/>
              </a:rPr>
              <a:t>und es deshalb an einem entsprechenden Bauantrag fehlte.“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i="1"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Vom </a:t>
            </a:r>
            <a:r>
              <a:rPr lang="de-DE" sz="2400" b="1" dirty="0">
                <a:solidFill>
                  <a:schemeClr val="tx1">
                    <a:lumMod val="65000"/>
                    <a:lumOff val="35000"/>
                  </a:schemeClr>
                </a:solidFill>
                <a:latin typeface="JKRGNR+Arial-BoldMT"/>
              </a:rPr>
              <a:t>OVG Bautzen </a:t>
            </a:r>
            <a:r>
              <a:rPr lang="de-DE" sz="2400" dirty="0">
                <a:solidFill>
                  <a:schemeClr val="tx1">
                    <a:lumMod val="65000"/>
                    <a:lumOff val="35000"/>
                  </a:schemeClr>
                </a:solidFill>
                <a:latin typeface="JKRGNR+Arial-BoldMT"/>
              </a:rPr>
              <a:t>gefordert: </a:t>
            </a:r>
            <a:r>
              <a:rPr lang="de-DE" sz="2400" i="1" dirty="0">
                <a:solidFill>
                  <a:schemeClr val="tx1">
                    <a:lumMod val="65000"/>
                    <a:lumOff val="35000"/>
                  </a:schemeClr>
                </a:solidFill>
                <a:latin typeface="JKRGNR+Arial-BoldMT"/>
              </a:rPr>
              <a:t>„dass im Falle einer Teilaufhebung ein sinnvoller und </a:t>
            </a:r>
            <a:r>
              <a:rPr lang="de-DE" sz="2400" b="1" i="1" dirty="0">
                <a:solidFill>
                  <a:schemeClr val="tx1">
                    <a:lumMod val="65000"/>
                    <a:lumOff val="35000"/>
                  </a:schemeClr>
                </a:solidFill>
                <a:latin typeface="JKRGNR+Arial-BoldMT"/>
              </a:rPr>
              <a:t>selbständig realisierbarer Genehmigungsumfang </a:t>
            </a:r>
            <a:r>
              <a:rPr lang="de-DE" sz="2400" i="1" dirty="0">
                <a:solidFill>
                  <a:schemeClr val="tx1">
                    <a:lumMod val="65000"/>
                    <a:lumOff val="35000"/>
                  </a:schemeClr>
                </a:solidFill>
                <a:latin typeface="JKRGNR+Arial-BoldMT"/>
              </a:rPr>
              <a:t>verbleiben müsse“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456256733"/>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3" end="3"/>
                                            </p:txEl>
                                          </p:spTgt>
                                        </p:tgtEl>
                                        <p:attrNameLst>
                                          <p:attrName>style.visibility</p:attrName>
                                        </p:attrNameLst>
                                      </p:cBhvr>
                                      <p:to>
                                        <p:strVal val="visible"/>
                                      </p:to>
                                    </p:set>
                                    <p:anim calcmode="lin" valueType="num">
                                      <p:cBhvr additive="base">
                                        <p:cTn id="7"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0" y="1484784"/>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 diesen Maßstäben hier anzunehmen: Unteilbarkeit der Baugenehmigung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rgbClr val="FF0000"/>
                </a:solidFill>
                <a:latin typeface="JKRGNR+Arial-BoldMT"/>
              </a:rPr>
              <a:t>Wohnnutzung integraler Bestandteil der Baugenehmigung (</a:t>
            </a:r>
            <a:r>
              <a:rPr lang="de-DE" sz="2400" b="1" dirty="0" err="1">
                <a:solidFill>
                  <a:srgbClr val="FF0000"/>
                </a:solidFill>
                <a:latin typeface="JKRGNR+Arial-BoldMT"/>
              </a:rPr>
              <a:t>a.A</a:t>
            </a:r>
            <a:r>
              <a:rPr lang="de-DE" sz="2400" b="1" dirty="0">
                <a:solidFill>
                  <a:srgbClr val="FF0000"/>
                </a:solidFill>
                <a:latin typeface="JKRGNR+Arial-BoldMT"/>
              </a:rPr>
              <a:t>. vertretbar!) </a:t>
            </a:r>
          </a:p>
          <a:p>
            <a:pPr lvl="1">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Insofern (+): Vollständige gerichtliche Aufhebung der Baugenehmigung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158642554"/>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4" end="4"/>
                                            </p:txEl>
                                          </p:spTgt>
                                        </p:tgtEl>
                                        <p:attrNameLst>
                                          <p:attrName>style.visibility</p:attrName>
                                        </p:attrNameLst>
                                      </p:cBhvr>
                                      <p:to>
                                        <p:strVal val="visible"/>
                                      </p:to>
                                    </p:set>
                                    <p:anim calcmode="lin" valueType="num">
                                      <p:cBhvr additive="base">
                                        <p:cTn id="13"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95776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OVG Hamburg </a:t>
            </a:r>
            <a:r>
              <a:rPr lang="de-DE" sz="2400" b="1" u="sng" dirty="0" err="1">
                <a:solidFill>
                  <a:schemeClr val="tx1">
                    <a:lumMod val="65000"/>
                    <a:lumOff val="35000"/>
                  </a:schemeClr>
                </a:solidFill>
                <a:latin typeface="JKRGNR+Arial-BoldMT"/>
              </a:rPr>
              <a:t>NVwZ</a:t>
            </a:r>
            <a:r>
              <a:rPr lang="de-DE" sz="2400" b="1" u="sng" dirty="0">
                <a:solidFill>
                  <a:schemeClr val="tx1">
                    <a:lumMod val="65000"/>
                    <a:lumOff val="35000"/>
                  </a:schemeClr>
                </a:solidFill>
                <a:latin typeface="JKRGNR+Arial-BoldMT"/>
              </a:rPr>
              <a:t> 2019, 1365 </a:t>
            </a:r>
            <a:r>
              <a:rPr lang="de-DE" sz="2400" b="1" u="sng" dirty="0" err="1">
                <a:solidFill>
                  <a:schemeClr val="tx1">
                    <a:lumMod val="65000"/>
                    <a:lumOff val="35000"/>
                  </a:schemeClr>
                </a:solidFill>
                <a:latin typeface="JKRGNR+Arial-BoldMT"/>
              </a:rPr>
              <a:t>Rn</a:t>
            </a:r>
            <a:r>
              <a:rPr lang="de-DE" sz="2400" b="1" u="sng" dirty="0">
                <a:solidFill>
                  <a:schemeClr val="tx1">
                    <a:lumMod val="65000"/>
                    <a:lumOff val="35000"/>
                  </a:schemeClr>
                </a:solidFill>
                <a:latin typeface="JKRGNR+Arial-BoldMT"/>
              </a:rPr>
              <a:t>. 23:</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i="1" dirty="0">
                <a:solidFill>
                  <a:schemeClr val="tx1">
                    <a:lumMod val="65000"/>
                    <a:lumOff val="35000"/>
                  </a:schemeClr>
                </a:solidFill>
                <a:latin typeface="JKRGNR+Arial-BoldMT"/>
              </a:rPr>
              <a:t>Der </a:t>
            </a:r>
            <a:r>
              <a:rPr lang="de-DE" sz="2400" b="1" i="1" dirty="0">
                <a:solidFill>
                  <a:schemeClr val="tx1">
                    <a:lumMod val="65000"/>
                    <a:lumOff val="35000"/>
                  </a:schemeClr>
                </a:solidFill>
                <a:latin typeface="JKRGNR+Arial-BoldMT"/>
              </a:rPr>
              <a:t>baurechtliche Nachbarschutz </a:t>
            </a:r>
            <a:r>
              <a:rPr lang="de-DE" sz="2400" i="1" dirty="0">
                <a:solidFill>
                  <a:schemeClr val="tx1">
                    <a:lumMod val="65000"/>
                    <a:lumOff val="35000"/>
                  </a:schemeClr>
                </a:solidFill>
                <a:latin typeface="JKRGNR+Arial-BoldMT"/>
              </a:rPr>
              <a:t>beruht auf dem </a:t>
            </a:r>
            <a:r>
              <a:rPr lang="de-DE" sz="2400" b="1" i="1" dirty="0">
                <a:solidFill>
                  <a:schemeClr val="tx1">
                    <a:lumMod val="65000"/>
                    <a:lumOff val="35000"/>
                  </a:schemeClr>
                </a:solidFill>
                <a:latin typeface="JKRGNR+Arial-BoldMT"/>
              </a:rPr>
              <a:t>Gedanken des wechselseitigen Austauschverhältnisses </a:t>
            </a:r>
            <a:r>
              <a:rPr lang="de-DE" sz="2400" i="1" dirty="0">
                <a:solidFill>
                  <a:schemeClr val="tx1">
                    <a:lumMod val="65000"/>
                    <a:lumOff val="35000"/>
                  </a:schemeClr>
                </a:solidFill>
                <a:latin typeface="JKRGNR+Arial-BoldMT"/>
              </a:rPr>
              <a:t>(…). Werden die Planbetroffenen auf diese Weise im Hinblick auf die Nutzung ihrer Grundstücke zu einer rechtlichen Schicksalsgemeinschaft verbunden, soll die </a:t>
            </a:r>
            <a:r>
              <a:rPr lang="de-DE" sz="2400" b="1" i="1" dirty="0">
                <a:solidFill>
                  <a:schemeClr val="tx1">
                    <a:lumMod val="65000"/>
                    <a:lumOff val="35000"/>
                  </a:schemeClr>
                </a:solidFill>
                <a:latin typeface="JKRGNR+Arial-BoldMT"/>
              </a:rPr>
              <a:t>Beschränkung der Nutzungsmöglichkeiten des eigenen Grundstücks dadurch ausgeglichen werden, dass auch die anderen Grundeigentümer diesen Beschränkungen unterworfen sind. </a:t>
            </a:r>
            <a:r>
              <a:rPr lang="de-DE" sz="2400" i="1" dirty="0">
                <a:solidFill>
                  <a:schemeClr val="tx1">
                    <a:lumMod val="65000"/>
                    <a:lumOff val="35000"/>
                  </a:schemeClr>
                </a:solidFill>
                <a:latin typeface="JKRGNR+Arial-BoldMT"/>
              </a:rPr>
              <a:t>Zur Erhaltung dieses Ausgleichs kann ein auf diese Weise einbezogener Grundeigentümer die Beachtung einer </a:t>
            </a:r>
            <a:r>
              <a:rPr lang="de-DE" sz="2400" b="1" i="1" dirty="0">
                <a:solidFill>
                  <a:schemeClr val="tx1">
                    <a:lumMod val="65000"/>
                    <a:lumOff val="35000"/>
                  </a:schemeClr>
                </a:solidFill>
                <a:latin typeface="JKRGNR+Arial-BoldMT"/>
              </a:rPr>
              <a:t>derartigen Beschränkung grundsätzlich auch im Verhältnis zu den anderen Nachbarn durchsetzen </a:t>
            </a:r>
            <a:r>
              <a:rPr lang="de-DE" sz="2400" i="1" dirty="0">
                <a:solidFill>
                  <a:schemeClr val="tx1">
                    <a:lumMod val="65000"/>
                    <a:lumOff val="35000"/>
                  </a:schemeClr>
                </a:solidFill>
                <a:latin typeface="JKRGNR+Arial-BoldMT"/>
              </a:rPr>
              <a:t>(s. BVerwGE 101, 364 = </a:t>
            </a:r>
            <a:r>
              <a:rPr lang="de-DE" sz="2400" i="1" dirty="0" err="1">
                <a:solidFill>
                  <a:schemeClr val="tx1">
                    <a:lumMod val="65000"/>
                    <a:lumOff val="35000"/>
                  </a:schemeClr>
                </a:solidFill>
                <a:latin typeface="JKRGNR+Arial-BoldMT"/>
              </a:rPr>
              <a:t>NVwZ</a:t>
            </a:r>
            <a:r>
              <a:rPr lang="de-DE" sz="2400" i="1" dirty="0">
                <a:solidFill>
                  <a:schemeClr val="tx1">
                    <a:lumMod val="65000"/>
                    <a:lumOff val="35000"/>
                  </a:schemeClr>
                </a:solidFill>
                <a:latin typeface="JKRGNR+Arial-BoldMT"/>
              </a:rPr>
              <a:t> 1997, 384, unter Hinweis auf: BVerwGE 82, 61 = </a:t>
            </a:r>
            <a:r>
              <a:rPr lang="de-DE" sz="2400" i="1" dirty="0" err="1">
                <a:solidFill>
                  <a:schemeClr val="tx1">
                    <a:lumMod val="65000"/>
                    <a:lumOff val="35000"/>
                  </a:schemeClr>
                </a:solidFill>
                <a:latin typeface="JKRGNR+Arial-BoldMT"/>
              </a:rPr>
              <a:t>NVwZ</a:t>
            </a:r>
            <a:r>
              <a:rPr lang="de-DE" sz="2400" i="1" dirty="0">
                <a:solidFill>
                  <a:schemeClr val="tx1">
                    <a:lumMod val="65000"/>
                    <a:lumOff val="35000"/>
                  </a:schemeClr>
                </a:solidFill>
                <a:latin typeface="JKRGNR+Arial-BoldMT"/>
              </a:rPr>
              <a:t> 1989, 1163).</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84568612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II. Begründetheit der Verpflichtungsklage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Obersatz: </a:t>
            </a:r>
            <a:r>
              <a:rPr lang="de-DE" sz="2400" i="1" dirty="0">
                <a:solidFill>
                  <a:schemeClr val="tx1">
                    <a:lumMod val="65000"/>
                    <a:lumOff val="35000"/>
                  </a:schemeClr>
                </a:solidFill>
                <a:latin typeface="JKRGNR+Arial-BoldMT"/>
              </a:rPr>
              <a:t>Die</a:t>
            </a:r>
            <a:r>
              <a:rPr lang="de-DE" sz="2400" dirty="0">
                <a:solidFill>
                  <a:schemeClr val="tx1">
                    <a:lumMod val="65000"/>
                    <a:lumOff val="35000"/>
                  </a:schemeClr>
                </a:solidFill>
                <a:latin typeface="JKRGNR+Arial-BoldMT"/>
              </a:rPr>
              <a:t> </a:t>
            </a:r>
            <a:r>
              <a:rPr lang="de-DE" sz="2400" i="1" dirty="0">
                <a:solidFill>
                  <a:schemeClr val="tx1">
                    <a:lumMod val="65000"/>
                    <a:lumOff val="35000"/>
                  </a:schemeClr>
                </a:solidFill>
                <a:latin typeface="JKRGNR+Arial-BoldMT"/>
              </a:rPr>
              <a:t>Verpflichtungsklage ist begründet, soweit dem Kläger ein Anspruch auf Erlass des begehrten Verwaltungsaktes zusteht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1. Anspruchsgrundlage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&gt; AGL des (Vollzugs-)Folgenbeseitigungsanspruchs: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Denkbar: Nachwirkung der Grundrechte (bzw. einfachgesetzlichen Rechtsposition des Klägers)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vertretbar: Analogie zu § 1004 I 1 BGB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Zudem möglich: Herleitung aus Art. 20 III GG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Jedenfalls: Gewohnheitsrechtlich anerkannt!</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Anspruchsgrundlage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87694813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2">
                                            <p:txEl>
                                              <p:pRg st="7" end="7"/>
                                            </p:txEl>
                                          </p:spTgt>
                                        </p:tgtEl>
                                        <p:attrNameLst>
                                          <p:attrName>style.visibility</p:attrName>
                                        </p:attrNameLst>
                                      </p:cBhvr>
                                      <p:to>
                                        <p:strVal val="visible"/>
                                      </p:to>
                                    </p:set>
                                    <p:anim calcmode="lin" valueType="num">
                                      <p:cBhvr additive="base">
                                        <p:cTn id="43"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nodeType="clickEffect">
                                  <p:stCondLst>
                                    <p:cond delay="0"/>
                                  </p:stCondLst>
                                  <p:childTnLst>
                                    <p:set>
                                      <p:cBhvr>
                                        <p:cTn id="48" dur="1" fill="hold">
                                          <p:stCondLst>
                                            <p:cond delay="0"/>
                                          </p:stCondLst>
                                        </p:cTn>
                                        <p:tgtEl>
                                          <p:spTgt spid="2">
                                            <p:txEl>
                                              <p:pRg st="8" end="8"/>
                                            </p:txEl>
                                          </p:spTgt>
                                        </p:tgtEl>
                                        <p:attrNameLst>
                                          <p:attrName>style.visibility</p:attrName>
                                        </p:attrNameLst>
                                      </p:cBhvr>
                                      <p:to>
                                        <p:strVal val="visible"/>
                                      </p:to>
                                    </p:set>
                                    <p:anim calcmode="lin" valueType="num">
                                      <p:cBhvr additive="base">
                                        <p:cTn id="49"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51" fill="hold">
                      <p:stCondLst>
                        <p:cond delay="indefinite"/>
                      </p:stCondLst>
                      <p:childTnLst>
                        <p:par>
                          <p:cTn id="52" fill="hold">
                            <p:stCondLst>
                              <p:cond delay="0"/>
                            </p:stCondLst>
                            <p:childTnLst>
                              <p:par>
                                <p:cTn id="53" presetID="2" presetClass="entr" presetSubtype="4" fill="hold" nodeType="clickEffect">
                                  <p:stCondLst>
                                    <p:cond delay="0"/>
                                  </p:stCondLst>
                                  <p:childTnLst>
                                    <p:set>
                                      <p:cBhvr>
                                        <p:cTn id="54" dur="1" fill="hold">
                                          <p:stCondLst>
                                            <p:cond delay="0"/>
                                          </p:stCondLst>
                                        </p:cTn>
                                        <p:tgtEl>
                                          <p:spTgt spid="2">
                                            <p:txEl>
                                              <p:pRg st="9" end="9"/>
                                            </p:txEl>
                                          </p:spTgt>
                                        </p:tgtEl>
                                        <p:attrNameLst>
                                          <p:attrName>style.visibility</p:attrName>
                                        </p:attrNameLst>
                                      </p:cBhvr>
                                      <p:to>
                                        <p:strVal val="visible"/>
                                      </p:to>
                                    </p:set>
                                    <p:anim calcmode="lin" valueType="num">
                                      <p:cBhvr additive="base">
                                        <p:cTn id="55" dur="500" fill="hold"/>
                                        <p:tgtEl>
                                          <p:spTgt spid="2">
                                            <p:txEl>
                                              <p:pRg st="9" end="9"/>
                                            </p:txEl>
                                          </p:spTgt>
                                        </p:tgtEl>
                                        <p:attrNameLst>
                                          <p:attrName>ppt_x</p:attrName>
                                        </p:attrNameLst>
                                      </p:cBhvr>
                                      <p:tavLst>
                                        <p:tav tm="0">
                                          <p:val>
                                            <p:strVal val="#ppt_x"/>
                                          </p:val>
                                        </p:tav>
                                        <p:tav tm="100000">
                                          <p:val>
                                            <p:strVal val="#ppt_x"/>
                                          </p:val>
                                        </p:tav>
                                      </p:tavLst>
                                    </p:anim>
                                    <p:anim calcmode="lin" valueType="num">
                                      <p:cBhvr additive="base">
                                        <p:cTn id="56" dur="500" fill="hold"/>
                                        <p:tgtEl>
                                          <p:spTgt spid="2">
                                            <p:txEl>
                                              <p:pRg st="9" end="9"/>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2. Voraussetzungen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Folgenbeseitigungsanspruch setzt voraus: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Hoheitlicher Eingriff in ein subjektives öffentliches Recht des Klägers in der Vergangenheit </a:t>
            </a:r>
          </a:p>
          <a:p>
            <a:pPr marL="800100" lvl="1" indent="-342900">
              <a:spcAft>
                <a:spcPts val="500"/>
              </a:spcAft>
              <a:buFont typeface="Arial" panose="020B0604020202020204" pitchFamily="34" charset="0"/>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Andauern rechtswidriger und zurechenbarer Folgen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Durch </a:t>
            </a:r>
            <a:r>
              <a:rPr lang="de-DE" sz="2400" b="1" dirty="0">
                <a:solidFill>
                  <a:schemeClr val="tx1">
                    <a:lumMod val="65000"/>
                    <a:lumOff val="35000"/>
                  </a:schemeClr>
                </a:solidFill>
                <a:highlight>
                  <a:srgbClr val="FFFF00"/>
                </a:highlight>
                <a:latin typeface="JKRGNR+Arial-BoldMT"/>
              </a:rPr>
              <a:t>Erlass der Fiktionsbescheinigung </a:t>
            </a:r>
            <a:r>
              <a:rPr lang="de-DE" sz="2400" dirty="0">
                <a:solidFill>
                  <a:schemeClr val="tx1">
                    <a:lumMod val="65000"/>
                    <a:lumOff val="35000"/>
                  </a:schemeClr>
                </a:solidFill>
                <a:latin typeface="JKRGNR+Arial-BoldMT"/>
              </a:rPr>
              <a:t>begründet: </a:t>
            </a:r>
            <a:r>
              <a:rPr lang="de-DE" sz="2400" b="1" dirty="0">
                <a:solidFill>
                  <a:schemeClr val="tx1">
                    <a:lumMod val="65000"/>
                    <a:lumOff val="35000"/>
                  </a:schemeClr>
                </a:solidFill>
                <a:highlight>
                  <a:srgbClr val="FFFF00"/>
                </a:highlight>
                <a:latin typeface="JKRGNR+Arial-BoldMT"/>
              </a:rPr>
              <a:t>Eingriff in „Rücksichtnahmegebot“ (§ 35 III BauGB) des Klägers</a:t>
            </a:r>
            <a:r>
              <a:rPr lang="de-DE" sz="2400" dirty="0">
                <a:solidFill>
                  <a:schemeClr val="tx1">
                    <a:lumMod val="65000"/>
                    <a:lumOff val="35000"/>
                  </a:schemeClr>
                </a:solidFill>
                <a:highlight>
                  <a:srgbClr val="FFFF00"/>
                </a:highlight>
                <a:latin typeface="JKRGNR+Arial-BoldMT"/>
              </a:rPr>
              <a:t> (s.o.)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Ohne weiteres zu bejahen, da Wohnhaus bereits errichtet: Andauern zurechenbarer Folgen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highlight>
                  <a:srgbClr val="FFFF00"/>
                </a:highlight>
                <a:latin typeface="JKRGNR+Arial-BoldMT"/>
              </a:rPr>
              <a:t>&gt; Rechtswidrigkeit dieser Folge (+), </a:t>
            </a:r>
            <a:r>
              <a:rPr lang="de-DE" sz="2400" dirty="0">
                <a:solidFill>
                  <a:schemeClr val="tx1">
                    <a:lumMod val="65000"/>
                    <a:lumOff val="35000"/>
                  </a:schemeClr>
                </a:solidFill>
                <a:latin typeface="JKRGNR+Arial-BoldMT"/>
              </a:rPr>
              <a:t>da durch erfolgreiche Anfechtungsklage </a:t>
            </a:r>
            <a:r>
              <a:rPr lang="de-DE" sz="2400" b="1" dirty="0">
                <a:solidFill>
                  <a:schemeClr val="tx1">
                    <a:lumMod val="65000"/>
                    <a:lumOff val="35000"/>
                  </a:schemeClr>
                </a:solidFill>
                <a:latin typeface="JKRGNR+Arial-BoldMT"/>
              </a:rPr>
              <a:t>Rechtsgrund für den Bestand beseitigt </a:t>
            </a:r>
            <a:r>
              <a:rPr lang="de-DE" sz="2400" dirty="0">
                <a:solidFill>
                  <a:schemeClr val="tx1">
                    <a:lumMod val="65000"/>
                    <a:lumOff val="35000"/>
                  </a:schemeClr>
                </a:solidFill>
                <a:latin typeface="JKRGNR+Arial-BoldMT"/>
              </a:rPr>
              <a:t>(§ 113 I 2 VwGO)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Anspruchsvoraussetzungen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952897859"/>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2">
                                            <p:txEl>
                                              <p:pRg st="2" end="2"/>
                                            </p:txEl>
                                          </p:spTgt>
                                        </p:tgtEl>
                                        <p:attrNameLst>
                                          <p:attrName>style.visibility</p:attrName>
                                        </p:attrNameLst>
                                      </p:cBhvr>
                                      <p:to>
                                        <p:strVal val="visible"/>
                                      </p:to>
                                    </p:set>
                                    <p:anim calcmode="lin" valueType="num">
                                      <p:cBhvr additive="base">
                                        <p:cTn id="1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8" dur="500" fill="hold"/>
                                        <p:tgtEl>
                                          <p:spTgt spid="2">
                                            <p:txEl>
                                              <p:pRg st="2" end="2"/>
                                            </p:txEl>
                                          </p:spTgt>
                                        </p:tgtEl>
                                        <p:attrNameLst>
                                          <p:attrName>ppt_y</p:attrName>
                                        </p:attrNameLst>
                                      </p:cBhvr>
                                      <p:tavLst>
                                        <p:tav tm="0">
                                          <p:val>
                                            <p:strVal val="1+#ppt_h/2"/>
                                          </p:val>
                                        </p:tav>
                                        <p:tav tm="100000">
                                          <p:val>
                                            <p:strVal val="#ppt_y"/>
                                          </p:val>
                                        </p:tav>
                                      </p:tavLst>
                                    </p:anim>
                                  </p:childTnLst>
                                </p:cTn>
                              </p:par>
                              <p:par>
                                <p:cTn id="19" presetID="2" presetClass="entr" presetSubtype="4" fill="hold" grpId="0" nodeType="withEffect">
                                  <p:stCondLst>
                                    <p:cond delay="0"/>
                                  </p:stCondLst>
                                  <p:childTnLst>
                                    <p:set>
                                      <p:cBhvr>
                                        <p:cTn id="20" dur="1" fill="hold">
                                          <p:stCondLst>
                                            <p:cond delay="0"/>
                                          </p:stCondLst>
                                        </p:cTn>
                                        <p:tgtEl>
                                          <p:spTgt spid="2">
                                            <p:txEl>
                                              <p:pRg st="3" end="3"/>
                                            </p:txEl>
                                          </p:spTgt>
                                        </p:tgtEl>
                                        <p:attrNameLst>
                                          <p:attrName>style.visibility</p:attrName>
                                        </p:attrNameLst>
                                      </p:cBhvr>
                                      <p:to>
                                        <p:strVal val="visible"/>
                                      </p:to>
                                    </p:set>
                                    <p:anim calcmode="lin" valueType="num">
                                      <p:cBhvr additive="base">
                                        <p:cTn id="21"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2"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grpId="0"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grpId="0" nodeType="click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21424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3. Anspruchsinhalt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Inhalt des FBA: </a:t>
            </a:r>
            <a:r>
              <a:rPr lang="de-DE" sz="2400" b="1" dirty="0">
                <a:solidFill>
                  <a:schemeClr val="tx1">
                    <a:lumMod val="65000"/>
                    <a:lumOff val="35000"/>
                  </a:schemeClr>
                </a:solidFill>
                <a:latin typeface="JKRGNR+Arial-BoldMT"/>
              </a:rPr>
              <a:t>Beseitigung der rechtswidrigen Folgen</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Begrenzung des FBA: </a:t>
            </a:r>
            <a:r>
              <a:rPr lang="de-DE" sz="2400" b="1" dirty="0">
                <a:solidFill>
                  <a:schemeClr val="tx1">
                    <a:lumMod val="65000"/>
                    <a:lumOff val="35000"/>
                  </a:schemeClr>
                </a:solidFill>
                <a:latin typeface="JKRGNR+Arial-BoldMT"/>
              </a:rPr>
              <a:t>§ 113 I 3 VwGO</a:t>
            </a:r>
            <a:r>
              <a:rPr lang="de-DE" sz="2400" dirty="0">
                <a:solidFill>
                  <a:schemeClr val="tx1">
                    <a:lumMod val="65000"/>
                    <a:lumOff val="35000"/>
                  </a:schemeClr>
                </a:solidFill>
                <a:latin typeface="JKRGNR+Arial-BoldMT"/>
              </a:rPr>
              <a:t>, wonach der Ausspruch nur zulässig ist, wenn die Behörde dazu in der Lage ist und Spruchreife vorliegt</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Regelmäßig hier zu problematisieren: </a:t>
            </a:r>
            <a:r>
              <a:rPr lang="de-DE" sz="2400" b="1" dirty="0">
                <a:solidFill>
                  <a:srgbClr val="FF0000"/>
                </a:solidFill>
                <a:latin typeface="JKRGNR+Arial-BoldMT"/>
              </a:rPr>
              <a:t>Rechtliche bzw. tatsächliche Unmöglichkeit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Ebenfalls häufig: </a:t>
            </a:r>
            <a:r>
              <a:rPr lang="de-DE" sz="2400" b="1" dirty="0">
                <a:solidFill>
                  <a:srgbClr val="FF0000"/>
                </a:solidFill>
                <a:latin typeface="JKRGNR+Arial-BoldMT"/>
              </a:rPr>
              <a:t>Unzumutbarkeit</a:t>
            </a:r>
            <a:r>
              <a:rPr lang="de-DE" sz="2400" dirty="0">
                <a:solidFill>
                  <a:schemeClr val="tx1">
                    <a:lumMod val="65000"/>
                    <a:lumOff val="35000"/>
                  </a:schemeClr>
                </a:solidFill>
                <a:latin typeface="JKRGNR+Arial-BoldMT"/>
              </a:rPr>
              <a:t> wegen hohen tatsächlichem oder finanziellen Aufwand (dann: Folgenentschädigungsanspruch)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a:t>
            </a:r>
            <a:r>
              <a:rPr lang="de-DE" sz="2400" b="1" dirty="0">
                <a:solidFill>
                  <a:srgbClr val="FF0000"/>
                </a:solidFill>
                <a:latin typeface="JKRGNR+Arial-BoldMT"/>
              </a:rPr>
              <a:t>Dreipersonenkonstellationen</a:t>
            </a:r>
            <a:r>
              <a:rPr lang="de-DE" sz="2400" dirty="0">
                <a:solidFill>
                  <a:schemeClr val="tx1">
                    <a:lumMod val="65000"/>
                    <a:lumOff val="35000"/>
                  </a:schemeClr>
                </a:solidFill>
                <a:latin typeface="JKRGNR+Arial-BoldMT"/>
              </a:rPr>
              <a:t> zu bedenken: </a:t>
            </a:r>
            <a:r>
              <a:rPr lang="de-DE" sz="2400" b="1" dirty="0">
                <a:solidFill>
                  <a:srgbClr val="FF0000"/>
                </a:solidFill>
                <a:latin typeface="JKRGNR+Arial-BoldMT"/>
              </a:rPr>
              <a:t>Erfüllung des Folgenbeseitigungsanspruch greift in die Rechte des Betroffenen ein (vgl. Fall zur Ausweisung von Obdachlosen)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663781001"/>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grpId="0"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775940"/>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Daher zu prüfen: Rechtmäßigkeit des Erlasses einer </a:t>
            </a:r>
            <a:r>
              <a:rPr lang="de-DE" sz="2400" b="1" u="sng" dirty="0">
                <a:solidFill>
                  <a:schemeClr val="tx1">
                    <a:lumMod val="65000"/>
                    <a:lumOff val="35000"/>
                  </a:schemeClr>
                </a:solidFill>
                <a:latin typeface="JKRGNR+Arial-BoldMT"/>
              </a:rPr>
              <a:t>Baubeseitigungsverfügung</a:t>
            </a:r>
            <a:r>
              <a:rPr lang="de-DE" sz="2400" dirty="0">
                <a:solidFill>
                  <a:schemeClr val="tx1">
                    <a:lumMod val="65000"/>
                    <a:lumOff val="35000"/>
                  </a:schemeClr>
                </a:solidFill>
                <a:latin typeface="JKRGNR+Arial-BoldMT"/>
              </a:rPr>
              <a:t> gegenüber dem 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Rechtsgrundlage: </a:t>
            </a:r>
            <a:r>
              <a:rPr lang="de-DE" sz="2400" b="1" dirty="0">
                <a:solidFill>
                  <a:schemeClr val="tx1">
                    <a:lumMod val="65000"/>
                    <a:lumOff val="35000"/>
                  </a:schemeClr>
                </a:solidFill>
                <a:latin typeface="JKRGNR+Arial-BoldMT"/>
              </a:rPr>
              <a:t>§ 80 I 1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In materieller Hinsicht vorausgesetzt: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Formelle Illegalität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Materielle Illegalität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Bereits herausgearbeitet: </a:t>
            </a:r>
            <a:r>
              <a:rPr lang="de-DE" sz="2400" b="1" dirty="0">
                <a:solidFill>
                  <a:schemeClr val="tx1">
                    <a:lumMod val="65000"/>
                    <a:lumOff val="35000"/>
                  </a:schemeClr>
                </a:solidFill>
                <a:highlight>
                  <a:srgbClr val="FFFF00"/>
                </a:highlight>
                <a:latin typeface="JKRGNR+Arial-BoldMT"/>
              </a:rPr>
              <a:t>Formelle Illegalität, da Fiktionsbescheinigung aufgehoben wird (§ 113 I 1 VwGO)</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Im Übrigen zu beachten: </a:t>
            </a:r>
            <a:r>
              <a:rPr lang="de-DE" sz="2400" dirty="0">
                <a:solidFill>
                  <a:schemeClr val="tx1">
                    <a:lumMod val="65000"/>
                    <a:lumOff val="35000"/>
                  </a:schemeClr>
                </a:solidFill>
                <a:highlight>
                  <a:srgbClr val="FFFF00"/>
                </a:highlight>
                <a:latin typeface="JKRGNR+Arial-BoldMT"/>
              </a:rPr>
              <a:t>§ 59 Abs. 2 </a:t>
            </a:r>
            <a:r>
              <a:rPr lang="de-DE" sz="2400" dirty="0" err="1">
                <a:solidFill>
                  <a:schemeClr val="tx1">
                    <a:lumMod val="65000"/>
                    <a:lumOff val="35000"/>
                  </a:schemeClr>
                </a:solidFill>
                <a:highlight>
                  <a:srgbClr val="FFFF00"/>
                </a:highlight>
                <a:latin typeface="JKRGNR+Arial-BoldMT"/>
              </a:rPr>
              <a:t>HBauO</a:t>
            </a:r>
            <a:r>
              <a:rPr lang="de-DE" sz="2400" dirty="0">
                <a:solidFill>
                  <a:schemeClr val="tx1">
                    <a:lumMod val="65000"/>
                    <a:lumOff val="35000"/>
                  </a:schemeClr>
                </a:solidFill>
                <a:latin typeface="JKRGNR+Arial-BoldMT"/>
              </a:rPr>
              <a:t>, wonach baupolizeiliche Eingriffsbefugnisse unberührt bleiben</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An dieser Stelle zu beachten: </a:t>
            </a:r>
            <a:r>
              <a:rPr lang="de-DE" sz="2400" b="1" dirty="0">
                <a:solidFill>
                  <a:schemeClr val="tx1">
                    <a:lumMod val="65000"/>
                    <a:lumOff val="35000"/>
                  </a:schemeClr>
                </a:solidFill>
                <a:highlight>
                  <a:srgbClr val="FFFF00"/>
                </a:highlight>
                <a:latin typeface="JKRGNR+Arial-BoldMT"/>
              </a:rPr>
              <a:t>Privilegierung des Antragstellers</a:t>
            </a:r>
            <a:r>
              <a:rPr lang="de-DE" sz="2400" dirty="0">
                <a:solidFill>
                  <a:schemeClr val="tx1">
                    <a:lumMod val="65000"/>
                    <a:lumOff val="35000"/>
                  </a:schemeClr>
                </a:solidFill>
                <a:latin typeface="JKRGNR+Arial-BoldMT"/>
              </a:rPr>
              <a:t>, da Anfechtungsklage noch nicht bestandskräftig im Zeitpunkt der Entscheidung über Folgenbeseitigungsanspruch!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427304516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3" end="3"/>
                                            </p:txEl>
                                          </p:spTgt>
                                        </p:tgtEl>
                                        <p:attrNameLst>
                                          <p:attrName>style.visibility</p:attrName>
                                        </p:attrNameLst>
                                      </p:cBhvr>
                                      <p:to>
                                        <p:strVal val="visible"/>
                                      </p:to>
                                    </p:set>
                                    <p:anim calcmode="lin" valueType="num">
                                      <p:cBhvr additive="base">
                                        <p:cTn id="2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3" end="3"/>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4" end="4"/>
                                            </p:txEl>
                                          </p:spTgt>
                                        </p:tgtEl>
                                        <p:attrNameLst>
                                          <p:attrName>style.visibility</p:attrName>
                                        </p:attrNameLst>
                                      </p:cBhvr>
                                      <p:to>
                                        <p:strVal val="visible"/>
                                      </p:to>
                                    </p:set>
                                    <p:anim calcmode="lin" valueType="num">
                                      <p:cBhvr additive="base">
                                        <p:cTn id="27"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5" end="5"/>
                                            </p:txEl>
                                          </p:spTgt>
                                        </p:tgtEl>
                                        <p:attrNameLst>
                                          <p:attrName>style.visibility</p:attrName>
                                        </p:attrNameLst>
                                      </p:cBhvr>
                                      <p:to>
                                        <p:strVal val="visible"/>
                                      </p:to>
                                    </p:set>
                                    <p:anim calcmode="lin" valueType="num">
                                      <p:cBhvr additive="base">
                                        <p:cTn id="3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5" fill="hold">
                      <p:stCondLst>
                        <p:cond delay="indefinite"/>
                      </p:stCondLst>
                      <p:childTnLst>
                        <p:par>
                          <p:cTn id="36" fill="hold">
                            <p:stCondLst>
                              <p:cond delay="0"/>
                            </p:stCondLst>
                            <p:childTnLst>
                              <p:par>
                                <p:cTn id="37" presetID="2" presetClass="entr" presetSubtype="4" fill="hold" nodeType="clickEffect">
                                  <p:stCondLst>
                                    <p:cond delay="0"/>
                                  </p:stCondLst>
                                  <p:childTnLst>
                                    <p:set>
                                      <p:cBhvr>
                                        <p:cTn id="38" dur="1" fill="hold">
                                          <p:stCondLst>
                                            <p:cond delay="0"/>
                                          </p:stCondLst>
                                        </p:cTn>
                                        <p:tgtEl>
                                          <p:spTgt spid="2">
                                            <p:txEl>
                                              <p:pRg st="6" end="6"/>
                                            </p:txEl>
                                          </p:spTgt>
                                        </p:tgtEl>
                                        <p:attrNameLst>
                                          <p:attrName>style.visibility</p:attrName>
                                        </p:attrNameLst>
                                      </p:cBhvr>
                                      <p:to>
                                        <p:strVal val="visible"/>
                                      </p:to>
                                    </p:set>
                                    <p:anim calcmode="lin" valueType="num">
                                      <p:cBhvr additive="base">
                                        <p:cTn id="39"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40"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41" fill="hold">
                      <p:stCondLst>
                        <p:cond delay="indefinite"/>
                      </p:stCondLst>
                      <p:childTnLst>
                        <p:par>
                          <p:cTn id="42" fill="hold">
                            <p:stCondLst>
                              <p:cond delay="0"/>
                            </p:stCondLst>
                            <p:childTnLst>
                              <p:par>
                                <p:cTn id="43" presetID="2" presetClass="entr" presetSubtype="4" fill="hold" nodeType="clickEffect">
                                  <p:stCondLst>
                                    <p:cond delay="0"/>
                                  </p:stCondLst>
                                  <p:childTnLst>
                                    <p:set>
                                      <p:cBhvr>
                                        <p:cTn id="44" dur="1" fill="hold">
                                          <p:stCondLst>
                                            <p:cond delay="0"/>
                                          </p:stCondLst>
                                        </p:cTn>
                                        <p:tgtEl>
                                          <p:spTgt spid="2">
                                            <p:txEl>
                                              <p:pRg st="7" end="7"/>
                                            </p:txEl>
                                          </p:spTgt>
                                        </p:tgtEl>
                                        <p:attrNameLst>
                                          <p:attrName>style.visibility</p:attrName>
                                        </p:attrNameLst>
                                      </p:cBhvr>
                                      <p:to>
                                        <p:strVal val="visible"/>
                                      </p:to>
                                    </p:set>
                                    <p:anim calcmode="lin" valueType="num">
                                      <p:cBhvr additive="base">
                                        <p:cTn id="45"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46" dur="500" fill="hold"/>
                                        <p:tgtEl>
                                          <p:spTgt spid="2">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34248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Ebenfalls bereits festgestellt: </a:t>
            </a:r>
            <a:r>
              <a:rPr lang="de-DE" sz="2400" b="1" dirty="0">
                <a:solidFill>
                  <a:schemeClr val="tx1">
                    <a:lumMod val="65000"/>
                    <a:lumOff val="35000"/>
                  </a:schemeClr>
                </a:solidFill>
                <a:highlight>
                  <a:srgbClr val="FFFF00"/>
                </a:highlight>
                <a:latin typeface="JKRGNR+Arial-BoldMT"/>
              </a:rPr>
              <a:t>Materielle Illegalität </a:t>
            </a:r>
            <a:r>
              <a:rPr lang="de-DE" sz="2400" dirty="0">
                <a:solidFill>
                  <a:schemeClr val="tx1">
                    <a:lumMod val="65000"/>
                    <a:lumOff val="35000"/>
                  </a:schemeClr>
                </a:solidFill>
                <a:latin typeface="JKRGNR+Arial-BoldMT"/>
              </a:rPr>
              <a:t>des Vorhabens des B, da dem Wohnhaus „öffentliche Belange“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35 III BauGB entgegenstehen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Nunmehr fraglich: </a:t>
            </a:r>
            <a:r>
              <a:rPr lang="de-DE" sz="2400" b="1" dirty="0">
                <a:solidFill>
                  <a:schemeClr val="tx1">
                    <a:lumMod val="65000"/>
                    <a:lumOff val="35000"/>
                  </a:schemeClr>
                </a:solidFill>
                <a:latin typeface="JKRGNR+Arial-BoldMT"/>
              </a:rPr>
              <a:t>Rechtsfolge des § 80 I 1 </a:t>
            </a:r>
            <a:r>
              <a:rPr lang="de-DE" sz="2400" b="1" dirty="0" err="1">
                <a:solidFill>
                  <a:schemeClr val="tx1">
                    <a:lumMod val="65000"/>
                    <a:lumOff val="35000"/>
                  </a:schemeClr>
                </a:solidFill>
                <a:latin typeface="JKRGNR+Arial-BoldMT"/>
              </a:rPr>
              <a:t>HBauO</a:t>
            </a:r>
            <a:r>
              <a:rPr lang="de-DE" sz="2400" b="1"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Wortlaut: </a:t>
            </a:r>
            <a:r>
              <a:rPr lang="de-DE" sz="2400" i="1" dirty="0">
                <a:solidFill>
                  <a:schemeClr val="tx1">
                    <a:lumMod val="65000"/>
                    <a:lumOff val="35000"/>
                  </a:schemeClr>
                </a:solidFill>
                <a:latin typeface="JKRGNR+Arial-BoldMT"/>
              </a:rPr>
              <a:t>„…kann die Behörde die vollständige oder teilweise Beseitigung der Anlage anordnen“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Somit vorgesehen: Entschließungs- und Auswahlermessen</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Aus dem </a:t>
            </a:r>
            <a:r>
              <a:rPr lang="de-DE" sz="2400" b="1" dirty="0">
                <a:solidFill>
                  <a:schemeClr val="tx1">
                    <a:lumMod val="65000"/>
                    <a:lumOff val="35000"/>
                  </a:schemeClr>
                </a:solidFill>
                <a:highlight>
                  <a:srgbClr val="FFFF00"/>
                </a:highlight>
                <a:latin typeface="JKRGNR+Arial-BoldMT"/>
              </a:rPr>
              <a:t>Ermessenszweck</a:t>
            </a:r>
            <a:r>
              <a:rPr lang="de-DE" sz="2400" dirty="0">
                <a:solidFill>
                  <a:schemeClr val="tx1">
                    <a:lumMod val="65000"/>
                    <a:lumOff val="35000"/>
                  </a:schemeClr>
                </a:solidFill>
                <a:latin typeface="JKRGNR+Arial-BoldMT"/>
              </a:rPr>
              <a:t> indes zu folgern: dass </a:t>
            </a:r>
            <a:r>
              <a:rPr lang="de-DE" sz="2400" b="1" dirty="0">
                <a:solidFill>
                  <a:schemeClr val="tx1">
                    <a:lumMod val="65000"/>
                    <a:lumOff val="35000"/>
                  </a:schemeClr>
                </a:solidFill>
                <a:highlight>
                  <a:srgbClr val="FFFF00"/>
                </a:highlight>
                <a:latin typeface="JKRGNR+Arial-BoldMT"/>
              </a:rPr>
              <a:t>regelmäßig ein bauaufsichtliches Einschreiten </a:t>
            </a:r>
            <a:r>
              <a:rPr lang="de-DE" sz="2400" dirty="0">
                <a:solidFill>
                  <a:schemeClr val="tx1">
                    <a:lumMod val="65000"/>
                    <a:lumOff val="35000"/>
                  </a:schemeClr>
                </a:solidFill>
                <a:latin typeface="JKRGNR+Arial-BoldMT"/>
              </a:rPr>
              <a:t>erforderlich ist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Mithin nach </a:t>
            </a:r>
            <a:r>
              <a:rPr lang="de-DE" sz="2400" b="1" dirty="0">
                <a:solidFill>
                  <a:schemeClr val="tx1">
                    <a:lumMod val="65000"/>
                    <a:lumOff val="35000"/>
                  </a:schemeClr>
                </a:solidFill>
                <a:latin typeface="JKRGNR+Arial-BoldMT"/>
              </a:rPr>
              <a:t>OVG Hamburg </a:t>
            </a:r>
            <a:r>
              <a:rPr lang="de-DE" sz="2400" b="1" dirty="0" err="1">
                <a:solidFill>
                  <a:schemeClr val="tx1">
                    <a:lumMod val="65000"/>
                    <a:lumOff val="35000"/>
                  </a:schemeClr>
                </a:solidFill>
                <a:latin typeface="JKRGNR+Arial-BoldMT"/>
              </a:rPr>
              <a:t>NordÖR</a:t>
            </a:r>
            <a:r>
              <a:rPr lang="de-DE" sz="2400" b="1" dirty="0">
                <a:solidFill>
                  <a:schemeClr val="tx1">
                    <a:lumMod val="65000"/>
                    <a:lumOff val="35000"/>
                  </a:schemeClr>
                </a:solidFill>
                <a:latin typeface="JKRGNR+Arial-BoldMT"/>
              </a:rPr>
              <a:t> 2010, 29 </a:t>
            </a:r>
            <a:r>
              <a:rPr lang="de-DE" sz="2400" dirty="0">
                <a:solidFill>
                  <a:schemeClr val="tx1">
                    <a:lumMod val="65000"/>
                    <a:lumOff val="35000"/>
                  </a:schemeClr>
                </a:solidFill>
                <a:latin typeface="JKRGNR+Arial-BoldMT"/>
              </a:rPr>
              <a:t>in § 76 I 1 </a:t>
            </a:r>
            <a:r>
              <a:rPr lang="de-DE" sz="2400" dirty="0" err="1">
                <a:solidFill>
                  <a:schemeClr val="tx1">
                    <a:lumMod val="65000"/>
                    <a:lumOff val="35000"/>
                  </a:schemeClr>
                </a:solidFill>
                <a:latin typeface="JKRGNR+Arial-BoldMT"/>
              </a:rPr>
              <a:t>HBauO</a:t>
            </a:r>
            <a:r>
              <a:rPr lang="de-DE" sz="2400" dirty="0">
                <a:solidFill>
                  <a:schemeClr val="tx1">
                    <a:lumMod val="65000"/>
                    <a:lumOff val="35000"/>
                  </a:schemeClr>
                </a:solidFill>
                <a:latin typeface="JKRGNR+Arial-BoldMT"/>
              </a:rPr>
              <a:t> normiert</a:t>
            </a:r>
            <a:r>
              <a:rPr lang="de-DE" sz="2400" b="1" dirty="0">
                <a:solidFill>
                  <a:schemeClr val="tx1">
                    <a:lumMod val="65000"/>
                    <a:lumOff val="35000"/>
                  </a:schemeClr>
                </a:solidFill>
                <a:latin typeface="JKRGNR+Arial-BoldMT"/>
              </a:rPr>
              <a:t>: </a:t>
            </a:r>
            <a:r>
              <a:rPr lang="de-DE" sz="2400" b="1" dirty="0">
                <a:solidFill>
                  <a:schemeClr val="tx1">
                    <a:lumMod val="65000"/>
                    <a:lumOff val="35000"/>
                  </a:schemeClr>
                </a:solidFill>
                <a:highlight>
                  <a:srgbClr val="FFFF00"/>
                </a:highlight>
                <a:latin typeface="JKRGNR+Arial-BoldMT"/>
              </a:rPr>
              <a:t>Intendiertes Ermessen</a:t>
            </a:r>
            <a:endParaRPr lang="de-DE" sz="2400" dirty="0">
              <a:solidFill>
                <a:schemeClr val="tx1">
                  <a:lumMod val="65000"/>
                  <a:lumOff val="35000"/>
                </a:schemeClr>
              </a:solidFill>
              <a:highlight>
                <a:srgbClr val="FFFF00"/>
              </a:highlight>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28484682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5" end="5"/>
                                            </p:txEl>
                                          </p:spTgt>
                                        </p:tgtEl>
                                        <p:attrNameLst>
                                          <p:attrName>style.visibility</p:attrName>
                                        </p:attrNameLst>
                                      </p:cBhvr>
                                      <p:to>
                                        <p:strVal val="visible"/>
                                      </p:to>
                                    </p:set>
                                    <p:anim calcmode="lin" valueType="num">
                                      <p:cBhvr additive="base">
                                        <p:cTn id="37"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5101397"/>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Zudem im Falle des Vollzugsfolgenbeseitigungsanspruch regelmäßig anzunehmen: sog. „</a:t>
            </a:r>
            <a:r>
              <a:rPr lang="de-DE" sz="2400" b="1" dirty="0">
                <a:solidFill>
                  <a:schemeClr val="tx1">
                    <a:lumMod val="65000"/>
                    <a:lumOff val="35000"/>
                  </a:schemeClr>
                </a:solidFill>
                <a:latin typeface="JKRGNR+Arial-BoldMT"/>
              </a:rPr>
              <a:t>Folgenbeseitigungslast</a:t>
            </a: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Achtung: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Soweit Baugenehmigung teilbar (s.o.): Beseitigungsanspruch auf den rechtswidrigen Teil der Baugenehmigung zu beschränken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Insofern denkbar: bloße Nutzungsuntersagung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Hier indes: </a:t>
            </a:r>
            <a:r>
              <a:rPr lang="de-DE" sz="2400" b="1" dirty="0">
                <a:solidFill>
                  <a:schemeClr val="tx1">
                    <a:lumMod val="65000"/>
                    <a:lumOff val="35000"/>
                  </a:schemeClr>
                </a:solidFill>
                <a:latin typeface="JKRGNR+Arial-BoldMT"/>
              </a:rPr>
              <a:t>vollständige Beseitigung als einzig denkbare Folge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D. Ergebnis </a:t>
            </a:r>
          </a:p>
          <a:p>
            <a:pPr marL="342900"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Klage zulässig und begründet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4191665108"/>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7" end="7"/>
                                            </p:txEl>
                                          </p:spTgt>
                                        </p:tgtEl>
                                        <p:attrNameLst>
                                          <p:attrName>style.visibility</p:attrName>
                                        </p:attrNameLst>
                                      </p:cBhvr>
                                      <p:to>
                                        <p:strVal val="visible"/>
                                      </p:to>
                                    </p:set>
                                    <p:anim calcmode="lin" valueType="num">
                                      <p:cBhvr additive="base">
                                        <p:cTn id="31" dur="500" fill="hold"/>
                                        <p:tgtEl>
                                          <p:spTgt spid="2">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7" end="7"/>
                                            </p:txEl>
                                          </p:spTgt>
                                        </p:tgtEl>
                                        <p:attrNameLst>
                                          <p:attrName>ppt_y</p:attrName>
                                        </p:attrNameLst>
                                      </p:cBhvr>
                                      <p:tavLst>
                                        <p:tav tm="0">
                                          <p:val>
                                            <p:strVal val="1+#ppt_h/2"/>
                                          </p:val>
                                        </p:tav>
                                        <p:tav tm="100000">
                                          <p:val>
                                            <p:strVal val="#ppt_y"/>
                                          </p:val>
                                        </p:tav>
                                      </p:tavLst>
                                    </p:anim>
                                  </p:childTnLst>
                                </p:cTn>
                              </p:par>
                              <p:par>
                                <p:cTn id="33" presetID="2" presetClass="entr" presetSubtype="4" fill="hold" nodeType="withEffect">
                                  <p:stCondLst>
                                    <p:cond delay="0"/>
                                  </p:stCondLst>
                                  <p:childTnLst>
                                    <p:set>
                                      <p:cBhvr>
                                        <p:cTn id="34" dur="1" fill="hold">
                                          <p:stCondLst>
                                            <p:cond delay="0"/>
                                          </p:stCondLst>
                                        </p:cTn>
                                        <p:tgtEl>
                                          <p:spTgt spid="2">
                                            <p:txEl>
                                              <p:pRg st="8" end="8"/>
                                            </p:txEl>
                                          </p:spTgt>
                                        </p:tgtEl>
                                        <p:attrNameLst>
                                          <p:attrName>style.visibility</p:attrName>
                                        </p:attrNameLst>
                                      </p:cBhvr>
                                      <p:to>
                                        <p:strVal val="visible"/>
                                      </p:to>
                                    </p:set>
                                    <p:anim calcmode="lin" valueType="num">
                                      <p:cBhvr additive="base">
                                        <p:cTn id="35"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feld 1"/>
          <p:cNvSpPr txBox="1"/>
          <p:nvPr/>
        </p:nvSpPr>
        <p:spPr>
          <a:xfrm>
            <a:off x="5148064" y="3284984"/>
            <a:ext cx="2376264" cy="1077218"/>
          </a:xfrm>
          <a:prstGeom prst="rect">
            <a:avLst/>
          </a:prstGeom>
          <a:noFill/>
        </p:spPr>
        <p:txBody>
          <a:bodyPr wrap="square" rtlCol="0">
            <a:spAutoFit/>
          </a:bodyPr>
          <a:lstStyle/>
          <a:p>
            <a:r>
              <a:rPr lang="de-DE" sz="3200" dirty="0">
                <a:solidFill>
                  <a:schemeClr val="bg1"/>
                </a:solidFill>
                <a:latin typeface="Frutiger LT 57 Cn" pitchFamily="34" charset="0"/>
              </a:rPr>
              <a:t>Ende</a:t>
            </a:r>
          </a:p>
          <a:p>
            <a:r>
              <a:rPr lang="de-DE" sz="3200" dirty="0">
                <a:solidFill>
                  <a:schemeClr val="bg1"/>
                </a:solidFill>
                <a:latin typeface="Frutiger LT 57 Cn" pitchFamily="34" charset="0"/>
              </a:rPr>
              <a:t>4. Woche</a:t>
            </a:r>
          </a:p>
        </p:txBody>
      </p:sp>
    </p:spTree>
    <p:extLst>
      <p:ext uri="{BB962C8B-B14F-4D97-AF65-F5344CB8AC3E}">
        <p14:creationId xmlns:p14="http://schemas.microsoft.com/office/powerpoint/2010/main" val="73131762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298613"/>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highlight>
                  <a:srgbClr val="FFFF00"/>
                </a:highlight>
                <a:latin typeface="JKRGNR+Arial-BoldMT"/>
              </a:rPr>
              <a:t>II. Rücksichtnahmegebot</a:t>
            </a:r>
            <a:endParaRPr lang="de-DE" sz="2400" dirty="0">
              <a:solidFill>
                <a:schemeClr val="tx1">
                  <a:lumMod val="65000"/>
                  <a:lumOff val="35000"/>
                </a:schemeClr>
              </a:solidFill>
              <a:highlight>
                <a:srgbClr val="FFFF00"/>
              </a:highlight>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a:t>
            </a:r>
            <a:r>
              <a:rPr lang="de-DE" sz="2400" b="1" dirty="0">
                <a:solidFill>
                  <a:schemeClr val="tx1">
                    <a:lumMod val="65000"/>
                    <a:lumOff val="35000"/>
                  </a:schemeClr>
                </a:solidFill>
                <a:latin typeface="JKRGNR+Arial-BoldMT"/>
              </a:rPr>
              <a:t>Rücksichtnahme: </a:t>
            </a:r>
            <a:r>
              <a:rPr lang="de-DE" sz="2400" dirty="0">
                <a:solidFill>
                  <a:schemeClr val="tx1">
                    <a:lumMod val="65000"/>
                    <a:lumOff val="35000"/>
                  </a:schemeClr>
                </a:solidFill>
                <a:latin typeface="JKRGNR+Arial-BoldMT"/>
              </a:rPr>
              <a:t>Bauplanungsrechtliches Instrument der </a:t>
            </a:r>
            <a:r>
              <a:rPr lang="de-DE" sz="2400" b="1" dirty="0">
                <a:solidFill>
                  <a:schemeClr val="tx1">
                    <a:lumMod val="65000"/>
                    <a:lumOff val="35000"/>
                  </a:schemeClr>
                </a:solidFill>
                <a:latin typeface="JKRGNR+Arial-BoldMT"/>
              </a:rPr>
              <a:t>Konfliktbewältigung im Einzelfall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Erforderlich: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Konkrete Betroffenheit </a:t>
            </a:r>
            <a:r>
              <a:rPr lang="de-DE" sz="2400" dirty="0">
                <a:solidFill>
                  <a:schemeClr val="tx1">
                    <a:lumMod val="65000"/>
                    <a:lumOff val="35000"/>
                  </a:schemeClr>
                </a:solidFill>
                <a:latin typeface="JKRGNR+Arial-BoldMT"/>
              </a:rPr>
              <a:t>des Nachbarn </a:t>
            </a:r>
          </a:p>
          <a:p>
            <a:pPr marL="1257300" lvl="2"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Einfachgesetzlicher Anknüpfungspunkt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Soweit „Baugebiet“ vorliegt: </a:t>
            </a:r>
            <a:r>
              <a:rPr lang="de-DE" sz="2400" b="1" dirty="0">
                <a:solidFill>
                  <a:schemeClr val="tx1">
                    <a:lumMod val="65000"/>
                    <a:lumOff val="35000"/>
                  </a:schemeClr>
                </a:solidFill>
                <a:highlight>
                  <a:srgbClr val="FFFF00"/>
                </a:highlight>
                <a:latin typeface="JKRGNR+Arial-BoldMT"/>
              </a:rPr>
              <a:t>§ 15 I 2 </a:t>
            </a:r>
            <a:r>
              <a:rPr lang="de-DE" sz="2400" b="1" dirty="0" err="1">
                <a:solidFill>
                  <a:schemeClr val="tx1">
                    <a:lumMod val="65000"/>
                    <a:lumOff val="35000"/>
                  </a:schemeClr>
                </a:solidFill>
                <a:highlight>
                  <a:srgbClr val="FFFF00"/>
                </a:highlight>
                <a:latin typeface="JKRGNR+Arial-BoldMT"/>
              </a:rPr>
              <a:t>BauNVO</a:t>
            </a:r>
            <a:r>
              <a:rPr lang="de-DE" sz="2400" b="1" dirty="0">
                <a:solidFill>
                  <a:schemeClr val="tx1">
                    <a:lumMod val="65000"/>
                    <a:lumOff val="35000"/>
                  </a:schemeClr>
                </a:solidFill>
                <a:highlight>
                  <a:srgbClr val="FFFF00"/>
                </a:highlight>
                <a:latin typeface="JKRGNR+Arial-BoldMT"/>
              </a:rPr>
              <a:t> („</a:t>
            </a:r>
            <a:r>
              <a:rPr lang="de-DE" sz="2400" b="1" i="1" dirty="0">
                <a:solidFill>
                  <a:schemeClr val="tx1">
                    <a:lumMod val="65000"/>
                    <a:lumOff val="35000"/>
                  </a:schemeClr>
                </a:solidFill>
                <a:highlight>
                  <a:srgbClr val="FFFF00"/>
                </a:highlight>
                <a:latin typeface="JKRGNR+Arial-BoldMT"/>
              </a:rPr>
              <a:t>unzumutbar</a:t>
            </a:r>
            <a:r>
              <a:rPr lang="de-DE" sz="2400" b="1" dirty="0">
                <a:solidFill>
                  <a:schemeClr val="tx1">
                    <a:lumMod val="65000"/>
                    <a:lumOff val="35000"/>
                  </a:schemeClr>
                </a:solidFill>
                <a:highlight>
                  <a:srgbClr val="FFFF00"/>
                </a:highlight>
                <a:latin typeface="JKRGNR+Arial-BoldMT"/>
              </a:rPr>
              <a: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378109750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par>
                                <p:cTn id="21" presetID="2" presetClass="entr" presetSubtype="4" fill="hold" nodeType="withEffect">
                                  <p:stCondLst>
                                    <p:cond delay="0"/>
                                  </p:stCondLst>
                                  <p:childTnLst>
                                    <p:set>
                                      <p:cBhvr>
                                        <p:cTn id="22" dur="1" fill="hold">
                                          <p:stCondLst>
                                            <p:cond delay="0"/>
                                          </p:stCondLst>
                                        </p:cTn>
                                        <p:tgtEl>
                                          <p:spTgt spid="2">
                                            <p:txEl>
                                              <p:pRg st="5" end="5"/>
                                            </p:txEl>
                                          </p:spTgt>
                                        </p:tgtEl>
                                        <p:attrNameLst>
                                          <p:attrName>style.visibility</p:attrName>
                                        </p:attrNameLst>
                                      </p:cBhvr>
                                      <p:to>
                                        <p:strVal val="visible"/>
                                      </p:to>
                                    </p:set>
                                    <p:anim calcmode="lin" valueType="num">
                                      <p:cBhvr additive="base">
                                        <p:cTn id="23"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2">
                                            <p:txEl>
                                              <p:pRg st="5" end="5"/>
                                            </p:txEl>
                                          </p:spTgt>
                                        </p:tgtEl>
                                        <p:attrNameLst>
                                          <p:attrName>ppt_y</p:attrName>
                                        </p:attrNameLst>
                                      </p:cBhvr>
                                      <p:tavLst>
                                        <p:tav tm="0">
                                          <p:val>
                                            <p:strVal val="1+#ppt_h/2"/>
                                          </p:val>
                                        </p:tav>
                                        <p:tav tm="100000">
                                          <p:val>
                                            <p:strVal val="#ppt_y"/>
                                          </p:val>
                                        </p:tav>
                                      </p:tavLst>
                                    </p:anim>
                                  </p:childTnLst>
                                </p:cTn>
                              </p:par>
                              <p:par>
                                <p:cTn id="25" presetID="2" presetClass="entr" presetSubtype="4" fill="hold" nodeType="withEffect">
                                  <p:stCondLst>
                                    <p:cond delay="0"/>
                                  </p:stCondLst>
                                  <p:childTnLst>
                                    <p:set>
                                      <p:cBhvr>
                                        <p:cTn id="26" dur="1" fill="hold">
                                          <p:stCondLst>
                                            <p:cond delay="0"/>
                                          </p:stCondLst>
                                        </p:cTn>
                                        <p:tgtEl>
                                          <p:spTgt spid="2">
                                            <p:txEl>
                                              <p:pRg st="6" end="6"/>
                                            </p:txEl>
                                          </p:spTgt>
                                        </p:tgtEl>
                                        <p:attrNameLst>
                                          <p:attrName>style.visibility</p:attrName>
                                        </p:attrNameLst>
                                      </p:cBhvr>
                                      <p:to>
                                        <p:strVal val="visible"/>
                                      </p:to>
                                    </p:set>
                                    <p:anim calcmode="lin" valueType="num">
                                      <p:cBhvr additive="base">
                                        <p:cTn id="2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nodeType="clickEffect">
                                  <p:stCondLst>
                                    <p:cond delay="0"/>
                                  </p:stCondLst>
                                  <p:childTnLst>
                                    <p:set>
                                      <p:cBhvr>
                                        <p:cTn id="32" dur="1" fill="hold">
                                          <p:stCondLst>
                                            <p:cond delay="0"/>
                                          </p:stCondLst>
                                        </p:cTn>
                                        <p:tgtEl>
                                          <p:spTgt spid="2">
                                            <p:txEl>
                                              <p:pRg st="8" end="8"/>
                                            </p:txEl>
                                          </p:spTgt>
                                        </p:tgtEl>
                                        <p:attrNameLst>
                                          <p:attrName>style.visibility</p:attrName>
                                        </p:attrNameLst>
                                      </p:cBhvr>
                                      <p:to>
                                        <p:strVal val="visible"/>
                                      </p:to>
                                    </p:set>
                                    <p:anim calcmode="lin" valueType="num">
                                      <p:cBhvr additive="base">
                                        <p:cTn id="33" dur="500" fill="hold"/>
                                        <p:tgtEl>
                                          <p:spTgt spid="2">
                                            <p:txEl>
                                              <p:pRg st="8" end="8"/>
                                            </p:txEl>
                                          </p:spTgt>
                                        </p:tgtEl>
                                        <p:attrNameLst>
                                          <p:attrName>ppt_x</p:attrName>
                                        </p:attrNameLst>
                                      </p:cBhvr>
                                      <p:tavLst>
                                        <p:tav tm="0">
                                          <p:val>
                                            <p:strVal val="#ppt_x"/>
                                          </p:val>
                                        </p:tav>
                                        <p:tav tm="100000">
                                          <p:val>
                                            <p:strVal val="#ppt_x"/>
                                          </p:val>
                                        </p:tav>
                                      </p:tavLst>
                                    </p:anim>
                                    <p:anim calcmode="lin" valueType="num">
                                      <p:cBhvr additive="base">
                                        <p:cTn id="34" dur="500" fill="hold"/>
                                        <p:tgtEl>
                                          <p:spTgt spid="2">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33034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Nachbargrundstück und das Vorhabengrundstück befinden sich im </a:t>
            </a:r>
            <a:r>
              <a:rPr lang="de-DE" sz="2400" b="1" dirty="0">
                <a:solidFill>
                  <a:schemeClr val="tx1">
                    <a:lumMod val="65000"/>
                    <a:lumOff val="35000"/>
                  </a:schemeClr>
                </a:solidFill>
                <a:latin typeface="JKRGNR+Arial-BoldMT"/>
              </a:rPr>
              <a:t>„</a:t>
            </a:r>
            <a:r>
              <a:rPr lang="de-DE" sz="2400" b="1" u="sng" dirty="0">
                <a:solidFill>
                  <a:schemeClr val="tx1">
                    <a:lumMod val="65000"/>
                    <a:lumOff val="35000"/>
                  </a:schemeClr>
                </a:solidFill>
                <a:latin typeface="JKRGNR+Arial-BoldMT"/>
              </a:rPr>
              <a:t>unbeplanten Innenbereich</a:t>
            </a:r>
            <a:r>
              <a:rPr lang="de-DE" sz="2400" b="1" dirty="0">
                <a:solidFill>
                  <a:schemeClr val="tx1">
                    <a:lumMod val="65000"/>
                    <a:lumOff val="35000"/>
                  </a:schemeClr>
                </a:solidFill>
                <a:latin typeface="JKRGNR+Arial-BoldMT"/>
              </a:rPr>
              <a:t>“ </a:t>
            </a:r>
            <a:r>
              <a:rPr lang="de-DE" sz="2400" dirty="0">
                <a:solidFill>
                  <a:schemeClr val="tx1">
                    <a:lumMod val="65000"/>
                    <a:lumOff val="35000"/>
                  </a:schemeClr>
                </a:solidFill>
                <a:latin typeface="JKRGNR+Arial-BoldMT"/>
              </a:rPr>
              <a:t>(§ 34 BauGB)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Faktisches Baugebiet </a:t>
            </a:r>
            <a:r>
              <a:rPr lang="de-DE" sz="2400" b="1" dirty="0" err="1">
                <a:solidFill>
                  <a:schemeClr val="tx1">
                    <a:lumMod val="65000"/>
                    <a:lumOff val="35000"/>
                  </a:schemeClr>
                </a:solidFill>
                <a:latin typeface="JKRGNR+Arial-BoldMT"/>
              </a:rPr>
              <a:t>iSv</a:t>
            </a:r>
            <a:r>
              <a:rPr lang="de-DE" sz="2400" b="1" dirty="0">
                <a:solidFill>
                  <a:schemeClr val="tx1">
                    <a:lumMod val="65000"/>
                    <a:lumOff val="35000"/>
                  </a:schemeClr>
                </a:solidFill>
                <a:latin typeface="JKRGNR+Arial-BoldMT"/>
              </a:rPr>
              <a:t>. § 34 II BauGB</a:t>
            </a:r>
            <a:r>
              <a:rPr lang="de-DE" sz="2400" dirty="0">
                <a:solidFill>
                  <a:schemeClr val="tx1">
                    <a:lumMod val="65000"/>
                    <a:lumOff val="35000"/>
                  </a:schemeClr>
                </a:solidFill>
                <a:latin typeface="JKRGNR+Arial-BoldMT"/>
              </a:rPr>
              <a:t>: Keine Besonderheiten (vgl. vorherige Folien); Anwendung der </a:t>
            </a:r>
            <a:r>
              <a:rPr lang="de-DE" sz="2400" dirty="0" err="1">
                <a:solidFill>
                  <a:schemeClr val="tx1">
                    <a:lumMod val="65000"/>
                    <a:lumOff val="35000"/>
                  </a:schemeClr>
                </a:solidFill>
                <a:latin typeface="JKRGNR+Arial-BoldMT"/>
              </a:rPr>
              <a:t>BauNVO</a:t>
            </a:r>
            <a:r>
              <a:rPr lang="de-DE" sz="2400" dirty="0">
                <a:solidFill>
                  <a:schemeClr val="tx1">
                    <a:lumMod val="65000"/>
                    <a:lumOff val="35000"/>
                  </a:schemeClr>
                </a:solidFill>
                <a:latin typeface="JKRGNR+Arial-BoldMT"/>
              </a:rPr>
              <a:t>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Drittschutz </a:t>
            </a:r>
            <a:r>
              <a:rPr lang="de-DE" sz="2400" dirty="0" err="1">
                <a:solidFill>
                  <a:schemeClr val="tx1">
                    <a:lumMod val="65000"/>
                    <a:lumOff val="35000"/>
                  </a:schemeClr>
                </a:solidFill>
                <a:latin typeface="JKRGNR+Arial-BoldMT"/>
              </a:rPr>
              <a:t>iRv</a:t>
            </a:r>
            <a:r>
              <a:rPr lang="de-DE" sz="2400" dirty="0">
                <a:solidFill>
                  <a:schemeClr val="tx1">
                    <a:lumMod val="65000"/>
                    <a:lumOff val="35000"/>
                  </a:schemeClr>
                </a:solidFill>
                <a:latin typeface="JKRGNR+Arial-BoldMT"/>
              </a:rPr>
              <a:t>. </a:t>
            </a:r>
            <a:r>
              <a:rPr lang="de-DE" sz="2400" b="1" dirty="0">
                <a:solidFill>
                  <a:schemeClr val="tx1">
                    <a:lumMod val="65000"/>
                    <a:lumOff val="35000"/>
                  </a:schemeClr>
                </a:solidFill>
                <a:highlight>
                  <a:srgbClr val="FFFF00"/>
                </a:highlight>
                <a:latin typeface="JKRGNR+Arial-BoldMT"/>
              </a:rPr>
              <a:t>§ 34 I BauGB? </a:t>
            </a:r>
            <a:endParaRPr lang="de-DE" sz="2400" dirty="0">
              <a:solidFill>
                <a:schemeClr val="tx1">
                  <a:lumMod val="65000"/>
                  <a:lumOff val="35000"/>
                </a:schemeClr>
              </a:solidFill>
              <a:highlight>
                <a:srgbClr val="FFFF00"/>
              </a:highlight>
              <a:latin typeface="JKRGNR+Arial-BoldMT"/>
            </a:endParaRP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Rücksichtnahmegebot</a:t>
            </a:r>
            <a:r>
              <a:rPr lang="de-DE" sz="2400" dirty="0">
                <a:solidFill>
                  <a:schemeClr val="tx1">
                    <a:lumMod val="65000"/>
                    <a:lumOff val="35000"/>
                  </a:schemeClr>
                </a:solidFill>
                <a:latin typeface="JKRGNR+Arial-BoldMT"/>
              </a:rPr>
              <a:t>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Einfachgesetzlicher Niederschlag: </a:t>
            </a:r>
            <a:r>
              <a:rPr lang="de-DE" sz="2400" dirty="0">
                <a:solidFill>
                  <a:schemeClr val="tx1">
                    <a:lumMod val="65000"/>
                    <a:lumOff val="35000"/>
                  </a:schemeClr>
                </a:solidFill>
                <a:highlight>
                  <a:srgbClr val="FFFF00"/>
                </a:highlight>
                <a:latin typeface="JKRGNR+Arial-BoldMT"/>
              </a:rPr>
              <a:t>„</a:t>
            </a:r>
            <a:r>
              <a:rPr lang="de-DE" sz="2400" b="1" i="1" dirty="0">
                <a:solidFill>
                  <a:schemeClr val="tx1">
                    <a:lumMod val="65000"/>
                    <a:lumOff val="35000"/>
                  </a:schemeClr>
                </a:solidFill>
                <a:highlight>
                  <a:srgbClr val="FFFF00"/>
                </a:highlight>
                <a:latin typeface="JKRGNR+Arial-BoldMT"/>
              </a:rPr>
              <a:t>Einfügen</a:t>
            </a:r>
            <a:r>
              <a:rPr lang="de-DE" sz="2400" dirty="0">
                <a:solidFill>
                  <a:schemeClr val="tx1">
                    <a:lumMod val="65000"/>
                    <a:lumOff val="35000"/>
                  </a:schemeClr>
                </a:solidFill>
                <a:highlight>
                  <a:srgbClr val="FFFF00"/>
                </a:highlight>
                <a:latin typeface="JKRGNR+Arial-BoldMT"/>
              </a:rPr>
              <a:t>“ </a:t>
            </a:r>
            <a:r>
              <a:rPr lang="de-DE" sz="2400" dirty="0" err="1">
                <a:solidFill>
                  <a:schemeClr val="tx1">
                    <a:lumMod val="65000"/>
                    <a:lumOff val="35000"/>
                  </a:schemeClr>
                </a:solidFill>
                <a:highlight>
                  <a:srgbClr val="FFFF00"/>
                </a:highlight>
                <a:latin typeface="JKRGNR+Arial-BoldMT"/>
              </a:rPr>
              <a:t>iSv</a:t>
            </a:r>
            <a:r>
              <a:rPr lang="de-DE" sz="2400" dirty="0">
                <a:solidFill>
                  <a:schemeClr val="tx1">
                    <a:lumMod val="65000"/>
                    <a:lumOff val="35000"/>
                  </a:schemeClr>
                </a:solidFill>
                <a:highlight>
                  <a:srgbClr val="FFFF00"/>
                </a:highlight>
                <a:latin typeface="JKRGNR+Arial-BoldMT"/>
              </a:rPr>
              <a:t>. § 34 I BauGB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53344768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1" end="1"/>
                                            </p:txEl>
                                          </p:spTgt>
                                        </p:tgtEl>
                                        <p:attrNameLst>
                                          <p:attrName>style.visibility</p:attrName>
                                        </p:attrNameLst>
                                      </p:cBhvr>
                                      <p:to>
                                        <p:strVal val="visible"/>
                                      </p:to>
                                    </p:set>
                                    <p:anim calcmode="lin" valueType="num">
                                      <p:cBhvr additive="base">
                                        <p:cTn id="13"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2" end="2"/>
                                            </p:txEl>
                                          </p:spTgt>
                                        </p:tgtEl>
                                        <p:attrNameLst>
                                          <p:attrName>style.visibility</p:attrName>
                                        </p:attrNameLst>
                                      </p:cBhvr>
                                      <p:to>
                                        <p:strVal val="visible"/>
                                      </p:to>
                                    </p:set>
                                    <p:anim calcmode="lin" valueType="num">
                                      <p:cBhvr additive="base">
                                        <p:cTn id="19"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3" end="3"/>
                                            </p:txEl>
                                          </p:spTgt>
                                        </p:tgtEl>
                                        <p:attrNameLst>
                                          <p:attrName>style.visibility</p:attrName>
                                        </p:attrNameLst>
                                      </p:cBhvr>
                                      <p:to>
                                        <p:strVal val="visible"/>
                                      </p:to>
                                    </p:set>
                                    <p:anim calcmode="lin" valueType="num">
                                      <p:cBhvr additive="base">
                                        <p:cTn id="25"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4" end="4"/>
                                            </p:txEl>
                                          </p:spTgt>
                                        </p:tgtEl>
                                        <p:attrNameLst>
                                          <p:attrName>style.visibility</p:attrName>
                                        </p:attrNameLst>
                                      </p:cBhvr>
                                      <p:to>
                                        <p:strVal val="visible"/>
                                      </p:to>
                                    </p:set>
                                    <p:anim calcmode="lin" valueType="num">
                                      <p:cBhvr additive="base">
                                        <p:cTn id="31"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2483768"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412776"/>
            <a:ext cx="8928992" cy="4539704"/>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Nachbargrundstück und das Vorhabengrundstück befinden sich im </a:t>
            </a:r>
            <a:r>
              <a:rPr lang="de-DE" sz="2400" b="1" dirty="0">
                <a:solidFill>
                  <a:schemeClr val="tx1">
                    <a:lumMod val="65000"/>
                    <a:lumOff val="35000"/>
                  </a:schemeClr>
                </a:solidFill>
                <a:highlight>
                  <a:srgbClr val="FFFF00"/>
                </a:highlight>
                <a:latin typeface="JKRGNR+Arial-BoldMT"/>
              </a:rPr>
              <a:t>„</a:t>
            </a:r>
            <a:r>
              <a:rPr lang="de-DE" sz="2400" b="1" u="sng" dirty="0">
                <a:solidFill>
                  <a:schemeClr val="tx1">
                    <a:lumMod val="65000"/>
                    <a:lumOff val="35000"/>
                  </a:schemeClr>
                </a:solidFill>
                <a:highlight>
                  <a:srgbClr val="FFFF00"/>
                </a:highlight>
                <a:latin typeface="JKRGNR+Arial-BoldMT"/>
              </a:rPr>
              <a:t>Außenbereich</a:t>
            </a:r>
            <a:r>
              <a:rPr lang="de-DE" sz="2400" b="1" dirty="0">
                <a:solidFill>
                  <a:schemeClr val="tx1">
                    <a:lumMod val="65000"/>
                    <a:lumOff val="35000"/>
                  </a:schemeClr>
                </a:solidFill>
                <a:highlight>
                  <a:srgbClr val="FFFF00"/>
                </a:highlight>
                <a:latin typeface="JKRGNR+Arial-BoldMT"/>
              </a:rPr>
              <a:t>“ (§ 35 BauGB)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&gt; Nachbar kann folgendes verlangen: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Rücksichtnahme</a:t>
            </a:r>
            <a:r>
              <a:rPr lang="de-DE" sz="2400" dirty="0">
                <a:solidFill>
                  <a:schemeClr val="tx1">
                    <a:lumMod val="65000"/>
                    <a:lumOff val="35000"/>
                  </a:schemeClr>
                </a:solidFill>
                <a:latin typeface="JKRGNR+Arial-BoldMT"/>
              </a:rPr>
              <a:t>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Einfachgesetzlicher Niederschlag: „Schädliche Umwelteinwirkungen“ </a:t>
            </a:r>
            <a:r>
              <a:rPr lang="de-DE" sz="2400" dirty="0" err="1">
                <a:solidFill>
                  <a:schemeClr val="tx1">
                    <a:lumMod val="65000"/>
                    <a:lumOff val="35000"/>
                  </a:schemeClr>
                </a:solidFill>
                <a:latin typeface="JKRGNR+Arial-BoldMT"/>
              </a:rPr>
              <a:t>iSv</a:t>
            </a:r>
            <a:r>
              <a:rPr lang="de-DE" sz="2400" dirty="0">
                <a:solidFill>
                  <a:schemeClr val="tx1">
                    <a:lumMod val="65000"/>
                    <a:lumOff val="35000"/>
                  </a:schemeClr>
                </a:solidFill>
                <a:latin typeface="JKRGNR+Arial-BoldMT"/>
              </a:rPr>
              <a:t>. § 35 III Nr. 3 BauGB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Darüber hinaus: </a:t>
            </a:r>
            <a:r>
              <a:rPr lang="de-DE" sz="2400" dirty="0">
                <a:solidFill>
                  <a:schemeClr val="tx1">
                    <a:lumMod val="65000"/>
                    <a:lumOff val="35000"/>
                  </a:schemeClr>
                </a:solidFill>
                <a:highlight>
                  <a:srgbClr val="FFFF00"/>
                </a:highlight>
                <a:latin typeface="JKRGNR+Arial-BoldMT"/>
              </a:rPr>
              <a:t>Rücksichtnahmegebot als </a:t>
            </a:r>
            <a:r>
              <a:rPr lang="de-DE" sz="2400" b="1" dirty="0">
                <a:solidFill>
                  <a:schemeClr val="tx1">
                    <a:lumMod val="65000"/>
                    <a:lumOff val="35000"/>
                  </a:schemeClr>
                </a:solidFill>
                <a:highlight>
                  <a:srgbClr val="FFFF00"/>
                </a:highlight>
                <a:latin typeface="JKRGNR+Arial-BoldMT"/>
              </a:rPr>
              <a:t>„unbenannter öffentlicher Belang“</a:t>
            </a:r>
            <a:r>
              <a:rPr lang="de-DE" sz="2400" dirty="0">
                <a:solidFill>
                  <a:schemeClr val="tx1">
                    <a:lumMod val="65000"/>
                    <a:lumOff val="35000"/>
                  </a:schemeClr>
                </a:solidFill>
                <a:highlight>
                  <a:srgbClr val="FFFF00"/>
                </a:highlight>
                <a:latin typeface="JKRGNR+Arial-BoldMT"/>
              </a:rPr>
              <a:t> </a:t>
            </a:r>
            <a:r>
              <a:rPr lang="de-DE" sz="2400" dirty="0" err="1">
                <a:solidFill>
                  <a:schemeClr val="tx1">
                    <a:lumMod val="65000"/>
                    <a:lumOff val="35000"/>
                  </a:schemeClr>
                </a:solidFill>
                <a:highlight>
                  <a:srgbClr val="FFFF00"/>
                </a:highlight>
                <a:latin typeface="JKRGNR+Arial-BoldMT"/>
              </a:rPr>
              <a:t>iSv</a:t>
            </a:r>
            <a:r>
              <a:rPr lang="de-DE" sz="2400" dirty="0">
                <a:solidFill>
                  <a:schemeClr val="tx1">
                    <a:lumMod val="65000"/>
                    <a:lumOff val="35000"/>
                  </a:schemeClr>
                </a:solidFill>
                <a:highlight>
                  <a:srgbClr val="FFFF00"/>
                </a:highlight>
                <a:latin typeface="JKRGNR+Arial-BoldMT"/>
              </a:rPr>
              <a:t>. § 35 III BauGB (BVerwG </a:t>
            </a:r>
            <a:r>
              <a:rPr lang="de-DE" sz="2400" dirty="0" err="1">
                <a:solidFill>
                  <a:schemeClr val="tx1">
                    <a:lumMod val="65000"/>
                    <a:lumOff val="35000"/>
                  </a:schemeClr>
                </a:solidFill>
                <a:highlight>
                  <a:srgbClr val="FFFF00"/>
                </a:highlight>
                <a:latin typeface="JKRGNR+Arial-BoldMT"/>
              </a:rPr>
              <a:t>NVwZ</a:t>
            </a:r>
            <a:r>
              <a:rPr lang="de-DE" sz="2400" dirty="0">
                <a:solidFill>
                  <a:schemeClr val="tx1">
                    <a:lumMod val="65000"/>
                    <a:lumOff val="35000"/>
                  </a:schemeClr>
                </a:solidFill>
                <a:highlight>
                  <a:srgbClr val="FFFF00"/>
                </a:highlight>
                <a:latin typeface="JKRGNR+Arial-BoldMT"/>
              </a:rPr>
              <a:t> 2007, 336)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Konsequenz: Nicht auf Immissionen beschränkt! </a:t>
            </a:r>
          </a:p>
        </p:txBody>
      </p:sp>
      <p:sp>
        <p:nvSpPr>
          <p:cNvPr id="3" name="Textfeld 2"/>
          <p:cNvSpPr txBox="1"/>
          <p:nvPr/>
        </p:nvSpPr>
        <p:spPr>
          <a:xfrm>
            <a:off x="251520" y="304200"/>
            <a:ext cx="2232248" cy="892552"/>
          </a:xfrm>
          <a:prstGeom prst="rect">
            <a:avLst/>
          </a:prstGeom>
          <a:noFill/>
        </p:spPr>
        <p:txBody>
          <a:bodyPr wrap="square" rtlCol="0">
            <a:spAutoFit/>
          </a:bodyPr>
          <a:lstStyle/>
          <a:p>
            <a:r>
              <a:rPr lang="de-DE" sz="2600" dirty="0">
                <a:solidFill>
                  <a:schemeClr val="bg1"/>
                </a:solidFill>
                <a:latin typeface="Frutiger LT 57 Cn" pitchFamily="34" charset="0"/>
              </a:rPr>
              <a:t>Baurecht</a:t>
            </a:r>
          </a:p>
          <a:p>
            <a:r>
              <a:rPr lang="de-DE" sz="2600" dirty="0">
                <a:solidFill>
                  <a:schemeClr val="bg1"/>
                </a:solidFill>
                <a:latin typeface="Frutiger Linotype" pitchFamily="34" charset="0"/>
              </a:rPr>
              <a:t>Fall 4</a:t>
            </a:r>
          </a:p>
        </p:txBody>
      </p:sp>
    </p:spTree>
    <p:extLst>
      <p:ext uri="{BB962C8B-B14F-4D97-AF65-F5344CB8AC3E}">
        <p14:creationId xmlns:p14="http://schemas.microsoft.com/office/powerpoint/2010/main" val="1773292682"/>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with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anim calcmode="lin" valueType="num">
                                      <p:cBhvr additive="base">
                                        <p:cTn id="7" dur="500" fill="hold"/>
                                        <p:tgtEl>
                                          <p:spTgt spid="2">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4" end="4"/>
                                            </p:txEl>
                                          </p:spTgt>
                                        </p:tgtEl>
                                        <p:attrNameLst>
                                          <p:attrName>style.visibility</p:attrName>
                                        </p:attrNameLst>
                                      </p:cBhvr>
                                      <p:to>
                                        <p:strVal val="visible"/>
                                      </p:to>
                                    </p:set>
                                    <p:anim calcmode="lin" valueType="num">
                                      <p:cBhvr additive="base">
                                        <p:cTn id="25"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2">
                                            <p:txEl>
                                              <p:pRg st="5" end="5"/>
                                            </p:txEl>
                                          </p:spTgt>
                                        </p:tgtEl>
                                        <p:attrNameLst>
                                          <p:attrName>style.visibility</p:attrName>
                                        </p:attrNameLst>
                                      </p:cBhvr>
                                      <p:to>
                                        <p:strVal val="visible"/>
                                      </p:to>
                                    </p:set>
                                    <p:anim calcmode="lin" valueType="num">
                                      <p:cBhvr additive="base">
                                        <p:cTn id="31"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2">
                                            <p:txEl>
                                              <p:pRg st="6" end="6"/>
                                            </p:txEl>
                                          </p:spTgt>
                                        </p:tgtEl>
                                        <p:attrNameLst>
                                          <p:attrName>style.visibility</p:attrName>
                                        </p:attrNameLst>
                                      </p:cBhvr>
                                      <p:to>
                                        <p:strVal val="visible"/>
                                      </p:to>
                                    </p:set>
                                    <p:anim calcmode="lin" valueType="num">
                                      <p:cBhvr additive="base">
                                        <p:cTn id="37" dur="500" fill="hold"/>
                                        <p:tgtEl>
                                          <p:spTgt spid="2">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2">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5278368"/>
          </a:xfrm>
          <a:prstGeom prst="rect">
            <a:avLst/>
          </a:prstGeom>
          <a:noFill/>
        </p:spPr>
        <p:txBody>
          <a:bodyPr wrap="square" rtlCol="0">
            <a:spAutoFit/>
          </a:bodyPr>
          <a:lstStyle/>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u="sng" dirty="0">
                <a:solidFill>
                  <a:schemeClr val="tx1">
                    <a:lumMod val="65000"/>
                    <a:lumOff val="35000"/>
                  </a:schemeClr>
                </a:solidFill>
                <a:latin typeface="JKRGNR+Arial-BoldMT"/>
              </a:rPr>
              <a:t>Schwerpunkt der heutigen Einheit: Bauen im Außenbereich</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b="1" dirty="0">
              <a:solidFill>
                <a:schemeClr val="tx1">
                  <a:lumMod val="65000"/>
                  <a:lumOff val="35000"/>
                </a:schemeClr>
              </a:solidFill>
              <a:latin typeface="JKRGNR+Arial-BoldMT"/>
            </a:endParaRP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Ratio des § 35 BauGB</a:t>
            </a:r>
            <a:r>
              <a:rPr lang="de-DE" sz="2400" dirty="0">
                <a:solidFill>
                  <a:schemeClr val="tx1">
                    <a:lumMod val="65000"/>
                    <a:lumOff val="35000"/>
                  </a:schemeClr>
                </a:solidFill>
                <a:latin typeface="JKRGNR+Arial-BoldMT"/>
              </a:rPr>
              <a:t>: Außenbereich soll geschont und grundsätzlich unbebaut bleiben, um Ziele der Erholung und des Umweltschutzes zu verwirklichen </a:t>
            </a:r>
          </a:p>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Zulässigkeit von Vorhaben zu unterscheiden: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sog. </a:t>
            </a:r>
            <a:r>
              <a:rPr lang="de-DE" sz="2400" dirty="0">
                <a:solidFill>
                  <a:schemeClr val="tx1">
                    <a:lumMod val="65000"/>
                    <a:lumOff val="35000"/>
                  </a:schemeClr>
                </a:solidFill>
                <a:highlight>
                  <a:srgbClr val="FFFF00"/>
                </a:highlight>
                <a:latin typeface="JKRGNR+Arial-BoldMT"/>
              </a:rPr>
              <a:t>„</a:t>
            </a:r>
            <a:r>
              <a:rPr lang="de-DE" sz="2400" b="1" dirty="0">
                <a:solidFill>
                  <a:schemeClr val="tx1">
                    <a:lumMod val="65000"/>
                    <a:lumOff val="35000"/>
                  </a:schemeClr>
                </a:solidFill>
                <a:highlight>
                  <a:srgbClr val="FFFF00"/>
                </a:highlight>
                <a:latin typeface="JKRGNR+Arial-BoldMT"/>
              </a:rPr>
              <a:t>Privilegierte Vorhaben“ </a:t>
            </a:r>
            <a:r>
              <a:rPr lang="de-DE" sz="2400" dirty="0">
                <a:solidFill>
                  <a:schemeClr val="tx1">
                    <a:lumMod val="65000"/>
                    <a:lumOff val="35000"/>
                  </a:schemeClr>
                </a:solidFill>
                <a:latin typeface="JKRGNR+Arial-BoldMT"/>
              </a:rPr>
              <a:t>nach </a:t>
            </a:r>
            <a:r>
              <a:rPr lang="de-DE" sz="2400" dirty="0">
                <a:solidFill>
                  <a:schemeClr val="tx1">
                    <a:lumMod val="65000"/>
                    <a:lumOff val="35000"/>
                  </a:schemeClr>
                </a:solidFill>
                <a:highlight>
                  <a:srgbClr val="FFFF00"/>
                </a:highlight>
                <a:latin typeface="JKRGNR+Arial-BoldMT"/>
              </a:rPr>
              <a:t>§ 35 I BauGB</a:t>
            </a:r>
            <a:r>
              <a:rPr lang="de-DE" sz="2400" dirty="0">
                <a:solidFill>
                  <a:schemeClr val="tx1">
                    <a:lumMod val="65000"/>
                    <a:lumOff val="35000"/>
                  </a:schemeClr>
                </a:solidFill>
                <a:latin typeface="JKRGNR+Arial-BoldMT"/>
              </a:rPr>
              <a:t>, die im Außenbereich generell zulässig sind, soweit öffentliche Belange nicht entgegenstehen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highlight>
                  <a:srgbClr val="FFFF00"/>
                </a:highlight>
                <a:latin typeface="JKRGNR+Arial-BoldMT"/>
              </a:rPr>
              <a:t>„</a:t>
            </a:r>
            <a:r>
              <a:rPr lang="de-DE" sz="2400" b="1" dirty="0">
                <a:solidFill>
                  <a:schemeClr val="tx1">
                    <a:lumMod val="65000"/>
                    <a:lumOff val="35000"/>
                  </a:schemeClr>
                </a:solidFill>
                <a:highlight>
                  <a:srgbClr val="FFFF00"/>
                </a:highlight>
                <a:latin typeface="JKRGNR+Arial-BoldMT"/>
              </a:rPr>
              <a:t>sonstige Vorhaben</a:t>
            </a:r>
            <a:r>
              <a:rPr lang="de-DE" sz="2400" dirty="0">
                <a:solidFill>
                  <a:schemeClr val="tx1">
                    <a:lumMod val="65000"/>
                    <a:lumOff val="35000"/>
                  </a:schemeClr>
                </a:solidFill>
                <a:highlight>
                  <a:srgbClr val="FFFF00"/>
                </a:highlight>
                <a:latin typeface="JKRGNR+Arial-BoldMT"/>
              </a:rPr>
              <a:t>“ </a:t>
            </a:r>
            <a:r>
              <a:rPr lang="de-DE" sz="2400" dirty="0">
                <a:solidFill>
                  <a:schemeClr val="tx1">
                    <a:lumMod val="65000"/>
                    <a:lumOff val="35000"/>
                  </a:schemeClr>
                </a:solidFill>
                <a:latin typeface="JKRGNR+Arial-BoldMT"/>
              </a:rPr>
              <a:t>nach </a:t>
            </a:r>
            <a:r>
              <a:rPr lang="de-DE" sz="2400" dirty="0">
                <a:solidFill>
                  <a:schemeClr val="tx1">
                    <a:lumMod val="65000"/>
                    <a:lumOff val="35000"/>
                  </a:schemeClr>
                </a:solidFill>
                <a:highlight>
                  <a:srgbClr val="FFFF00"/>
                </a:highlight>
                <a:latin typeface="JKRGNR+Arial-BoldMT"/>
              </a:rPr>
              <a:t>§ 35 II BauGB</a:t>
            </a:r>
            <a:r>
              <a:rPr lang="de-DE" sz="2400" dirty="0">
                <a:solidFill>
                  <a:schemeClr val="tx1">
                    <a:lumMod val="65000"/>
                    <a:lumOff val="35000"/>
                  </a:schemeClr>
                </a:solidFill>
                <a:latin typeface="JKRGNR+Arial-BoldMT"/>
              </a:rPr>
              <a:t>, die genehmigt werden können, wenn sie im Einzelfall öffentliche Belange nicht beeinträchtigen </a:t>
            </a:r>
          </a:p>
          <a:p>
            <a:pPr>
              <a:spcAft>
                <a:spcPts val="500"/>
              </a:spcAft>
              <a:tabLst>
                <a:tab pos="360363" algn="l"/>
                <a:tab pos="720725" algn="l"/>
                <a:tab pos="1081088" algn="l"/>
                <a:tab pos="1441450" algn="l"/>
                <a:tab pos="1966913" algn="l"/>
                <a:tab pos="2424113" algn="l"/>
                <a:tab pos="2965450" algn="l"/>
                <a:tab pos="3587750" algn="l"/>
                <a:tab pos="4032250" algn="l"/>
                <a:tab pos="4572000" algn="l"/>
                <a:tab pos="5111750" algn="l"/>
              </a:tabLst>
            </a:pPr>
            <a:endParaRPr lang="de-DE" sz="2400" dirty="0">
              <a:solidFill>
                <a:schemeClr val="tx1">
                  <a:lumMod val="65000"/>
                  <a:lumOff val="35000"/>
                </a:schemeClr>
              </a:solidFill>
              <a:latin typeface="JKRGNR+Arial-BoldMT"/>
            </a:endParaRP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511051107"/>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2" end="2"/>
                                            </p:txEl>
                                          </p:spTgt>
                                        </p:tgtEl>
                                        <p:attrNameLst>
                                          <p:attrName>style.visibility</p:attrName>
                                        </p:attrNameLst>
                                      </p:cBhvr>
                                      <p:to>
                                        <p:strVal val="visible"/>
                                      </p:to>
                                    </p:set>
                                    <p:anim calcmode="lin" valueType="num">
                                      <p:cBhvr additive="base">
                                        <p:cTn id="7"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3" end="3"/>
                                            </p:txEl>
                                          </p:spTgt>
                                        </p:tgtEl>
                                        <p:attrNameLst>
                                          <p:attrName>style.visibility</p:attrName>
                                        </p:attrNameLst>
                                      </p:cBhvr>
                                      <p:to>
                                        <p:strVal val="visible"/>
                                      </p:to>
                                    </p:set>
                                    <p:anim calcmode="lin" valueType="num">
                                      <p:cBhvr additive="base">
                                        <p:cTn id="13"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4" end="4"/>
                                            </p:txEl>
                                          </p:spTgt>
                                        </p:tgtEl>
                                        <p:attrNameLst>
                                          <p:attrName>style.visibility</p:attrName>
                                        </p:attrNameLst>
                                      </p:cBhvr>
                                      <p:to>
                                        <p:strVal val="visible"/>
                                      </p:to>
                                    </p:set>
                                    <p:anim calcmode="lin" valueType="num">
                                      <p:cBhvr additive="base">
                                        <p:cTn id="19" dur="500" fill="hold"/>
                                        <p:tgtEl>
                                          <p:spTgt spid="2">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2">
                                            <p:txEl>
                                              <p:pRg st="5" end="5"/>
                                            </p:txEl>
                                          </p:spTgt>
                                        </p:tgtEl>
                                        <p:attrNameLst>
                                          <p:attrName>style.visibility</p:attrName>
                                        </p:attrNameLst>
                                      </p:cBhvr>
                                      <p:to>
                                        <p:strVal val="visible"/>
                                      </p:to>
                                    </p:set>
                                    <p:anim calcmode="lin" valueType="num">
                                      <p:cBhvr additive="base">
                                        <p:cTn id="25" dur="500" fill="hold"/>
                                        <p:tgtEl>
                                          <p:spTgt spid="2">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2">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hteck 3"/>
          <p:cNvSpPr/>
          <p:nvPr/>
        </p:nvSpPr>
        <p:spPr>
          <a:xfrm>
            <a:off x="0" y="260648"/>
            <a:ext cx="4320480" cy="964560"/>
          </a:xfrm>
          <a:prstGeom prst="rect">
            <a:avLst/>
          </a:prstGeom>
          <a:solidFill>
            <a:srgbClr val="F7751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de-DE"/>
          </a:p>
        </p:txBody>
      </p:sp>
      <p:sp>
        <p:nvSpPr>
          <p:cNvPr id="2" name="Textfeld 1"/>
          <p:cNvSpPr txBox="1"/>
          <p:nvPr/>
        </p:nvSpPr>
        <p:spPr>
          <a:xfrm>
            <a:off x="107504" y="1340768"/>
            <a:ext cx="8928992" cy="3608680"/>
          </a:xfrm>
          <a:prstGeom prst="rect">
            <a:avLst/>
          </a:prstGeom>
          <a:noFill/>
        </p:spPr>
        <p:txBody>
          <a:bodyPr wrap="square" rtlCol="0">
            <a:spAutoFit/>
          </a:bodyPr>
          <a:lstStyle/>
          <a:p>
            <a:pPr marL="800100" lvl="1" indent="-342900">
              <a:spcAft>
                <a:spcPts val="500"/>
              </a:spcAft>
              <a:buFont typeface="Wingdings" pitchFamily="2" charset="2"/>
              <a:buChar char="Ø"/>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Für beide Alternativen zu prüfen: </a:t>
            </a:r>
            <a:r>
              <a:rPr lang="de-DE" sz="2400" dirty="0">
                <a:solidFill>
                  <a:schemeClr val="tx1">
                    <a:lumMod val="65000"/>
                    <a:lumOff val="35000"/>
                  </a:schemeClr>
                </a:solidFill>
                <a:highlight>
                  <a:srgbClr val="FFFF00"/>
                </a:highlight>
                <a:latin typeface="JKRGNR+Arial-BoldMT"/>
              </a:rPr>
              <a:t>„</a:t>
            </a:r>
            <a:r>
              <a:rPr lang="de-DE" sz="2400" b="1" dirty="0">
                <a:solidFill>
                  <a:schemeClr val="tx1">
                    <a:lumMod val="65000"/>
                    <a:lumOff val="35000"/>
                  </a:schemeClr>
                </a:solidFill>
                <a:highlight>
                  <a:srgbClr val="FFFF00"/>
                </a:highlight>
                <a:latin typeface="JKRGNR+Arial-BoldMT"/>
              </a:rPr>
              <a:t>öffentliche Belange</a:t>
            </a:r>
            <a:r>
              <a:rPr lang="de-DE" sz="2400" dirty="0">
                <a:solidFill>
                  <a:schemeClr val="tx1">
                    <a:lumMod val="65000"/>
                    <a:lumOff val="35000"/>
                  </a:schemeClr>
                </a:solidFill>
                <a:highlight>
                  <a:srgbClr val="FFFF00"/>
                </a:highlight>
                <a:latin typeface="JKRGNR+Arial-BoldMT"/>
              </a:rPr>
              <a:t>“ </a:t>
            </a:r>
            <a:r>
              <a:rPr lang="de-DE" sz="2400" dirty="0">
                <a:solidFill>
                  <a:schemeClr val="tx1">
                    <a:lumMod val="65000"/>
                    <a:lumOff val="35000"/>
                  </a:schemeClr>
                </a:solidFill>
                <a:latin typeface="JKRGNR+Arial-BoldMT"/>
              </a:rPr>
              <a:t>aus § 35 III BauGB (nicht abschließend!)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Privilegierte Vorhaben </a:t>
            </a:r>
            <a:r>
              <a:rPr lang="de-DE" sz="2400" dirty="0">
                <a:solidFill>
                  <a:schemeClr val="tx1">
                    <a:lumMod val="65000"/>
                    <a:lumOff val="35000"/>
                  </a:schemeClr>
                </a:solidFill>
                <a:latin typeface="JKRGNR+Arial-BoldMT"/>
              </a:rPr>
              <a:t>nach § 35 Abs. 1 BauGB: zulässig, wenn „öffentliche Belange </a:t>
            </a:r>
            <a:r>
              <a:rPr lang="de-DE" sz="2400" b="1" u="sng" dirty="0">
                <a:solidFill>
                  <a:schemeClr val="tx1">
                    <a:lumMod val="65000"/>
                    <a:lumOff val="35000"/>
                  </a:schemeClr>
                </a:solidFill>
                <a:latin typeface="JKRGNR+Arial-BoldMT"/>
              </a:rPr>
              <a:t>nicht entgegenstehen“ </a:t>
            </a:r>
          </a:p>
          <a:p>
            <a:pPr marL="1257300" lvl="2" indent="-342900">
              <a:spcAft>
                <a:spcPts val="500"/>
              </a:spcAft>
              <a:buFont typeface="Courier New" panose="02070309020205020404" pitchFamily="49" charset="0"/>
              <a:buChar char="o"/>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b="1" dirty="0">
                <a:solidFill>
                  <a:schemeClr val="tx1">
                    <a:lumMod val="65000"/>
                    <a:lumOff val="35000"/>
                  </a:schemeClr>
                </a:solidFill>
                <a:latin typeface="JKRGNR+Arial-BoldMT"/>
              </a:rPr>
              <a:t>„Sonstige Vorhaben“ </a:t>
            </a:r>
            <a:r>
              <a:rPr lang="de-DE" sz="2400" dirty="0">
                <a:solidFill>
                  <a:schemeClr val="tx1">
                    <a:lumMod val="65000"/>
                    <a:lumOff val="35000"/>
                  </a:schemeClr>
                </a:solidFill>
                <a:latin typeface="JKRGNR+Arial-BoldMT"/>
              </a:rPr>
              <a:t>nach § 35 Abs. 2 BauGB: zulässig, wenn „öffentliche Belange </a:t>
            </a:r>
            <a:r>
              <a:rPr lang="de-DE" sz="2400" b="1" u="sng" dirty="0">
                <a:solidFill>
                  <a:schemeClr val="tx1">
                    <a:lumMod val="65000"/>
                    <a:lumOff val="35000"/>
                  </a:schemeClr>
                </a:solidFill>
                <a:latin typeface="JKRGNR+Arial-BoldMT"/>
              </a:rPr>
              <a:t>nicht beeinträchtigt </a:t>
            </a:r>
            <a:r>
              <a:rPr lang="de-DE" sz="2400" dirty="0">
                <a:solidFill>
                  <a:schemeClr val="tx1">
                    <a:lumMod val="65000"/>
                    <a:lumOff val="35000"/>
                  </a:schemeClr>
                </a:solidFill>
                <a:latin typeface="JKRGNR+Arial-BoldMT"/>
              </a:rPr>
              <a:t>werden“ </a:t>
            </a:r>
          </a:p>
          <a:p>
            <a:pPr marL="1714500" lvl="3" indent="-342900">
              <a:spcAft>
                <a:spcPts val="500"/>
              </a:spcAft>
              <a:buFont typeface="Wingdings" pitchFamily="2" charset="2"/>
              <a:buChar char="§"/>
              <a:tabLst>
                <a:tab pos="360363" algn="l"/>
                <a:tab pos="720725" algn="l"/>
                <a:tab pos="1081088" algn="l"/>
                <a:tab pos="1441450" algn="l"/>
                <a:tab pos="1966913" algn="l"/>
                <a:tab pos="2424113" algn="l"/>
                <a:tab pos="2965450" algn="l"/>
                <a:tab pos="3587750" algn="l"/>
                <a:tab pos="4032250" algn="l"/>
                <a:tab pos="4572000" algn="l"/>
                <a:tab pos="5111750" algn="l"/>
              </a:tabLst>
            </a:pPr>
            <a:r>
              <a:rPr lang="de-DE" sz="2400" dirty="0">
                <a:solidFill>
                  <a:schemeClr val="tx1">
                    <a:lumMod val="65000"/>
                    <a:lumOff val="35000"/>
                  </a:schemeClr>
                </a:solidFill>
                <a:latin typeface="JKRGNR+Arial-BoldMT"/>
              </a:rPr>
              <a:t>Bei der Frage der Beeinträchtigung ist die Grundwertung des Gesetzes zu berücksichtigen, wonach </a:t>
            </a:r>
            <a:r>
              <a:rPr lang="de-DE" sz="2400" b="1" dirty="0">
                <a:solidFill>
                  <a:schemeClr val="tx1">
                    <a:lumMod val="65000"/>
                    <a:lumOff val="35000"/>
                  </a:schemeClr>
                </a:solidFill>
                <a:highlight>
                  <a:srgbClr val="FFFF00"/>
                </a:highlight>
                <a:latin typeface="JKRGNR+Arial-BoldMT"/>
              </a:rPr>
              <a:t>nicht-privilegierte Vorhaben grundsätzlich unzulässig sind</a:t>
            </a:r>
          </a:p>
        </p:txBody>
      </p:sp>
      <p:sp>
        <p:nvSpPr>
          <p:cNvPr id="3" name="Textfeld 2"/>
          <p:cNvSpPr txBox="1"/>
          <p:nvPr/>
        </p:nvSpPr>
        <p:spPr>
          <a:xfrm>
            <a:off x="251520" y="304200"/>
            <a:ext cx="4320480" cy="492443"/>
          </a:xfrm>
          <a:prstGeom prst="rect">
            <a:avLst/>
          </a:prstGeom>
          <a:noFill/>
        </p:spPr>
        <p:txBody>
          <a:bodyPr wrap="square" rtlCol="0">
            <a:spAutoFit/>
          </a:bodyPr>
          <a:lstStyle/>
          <a:p>
            <a:r>
              <a:rPr lang="de-DE" sz="2600" dirty="0">
                <a:solidFill>
                  <a:schemeClr val="bg1"/>
                </a:solidFill>
                <a:latin typeface="Frutiger LT 57 Cn" pitchFamily="34" charset="0"/>
              </a:rPr>
              <a:t>Klausurbesprechung</a:t>
            </a:r>
            <a:endParaRPr lang="de-DE" sz="2600" dirty="0">
              <a:solidFill>
                <a:schemeClr val="bg1"/>
              </a:solidFill>
              <a:latin typeface="Frutiger Linotype" pitchFamily="34" charset="0"/>
            </a:endParaRPr>
          </a:p>
        </p:txBody>
      </p:sp>
    </p:spTree>
    <p:extLst>
      <p:ext uri="{BB962C8B-B14F-4D97-AF65-F5344CB8AC3E}">
        <p14:creationId xmlns:p14="http://schemas.microsoft.com/office/powerpoint/2010/main" val="3984407580"/>
      </p:ext>
    </p:extLst>
  </p:cSld>
  <p:clrMapOvr>
    <a:masterClrMapping/>
  </p:clrMapOvr>
  <mc:AlternateContent xmlns:mc="http://schemas.openxmlformats.org/markup-compatibility/2006" xmlns:p14="http://schemas.microsoft.com/office/powerpoint/2010/main">
    <mc:Choice Requires="p14">
      <p:transition spd="slow" p14:dur="1200">
        <p14:prism/>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
                                            <p:txEl>
                                              <p:pRg st="1" end="1"/>
                                            </p:txEl>
                                          </p:spTgt>
                                        </p:tgtEl>
                                        <p:attrNameLst>
                                          <p:attrName>style.visibility</p:attrName>
                                        </p:attrNameLst>
                                      </p:cBhvr>
                                      <p:to>
                                        <p:strVal val="visible"/>
                                      </p:to>
                                    </p:set>
                                    <p:anim calcmode="lin" valueType="num">
                                      <p:cBhvr additive="base">
                                        <p:cTn id="7" dur="500" fill="hold"/>
                                        <p:tgtEl>
                                          <p:spTgt spid="2">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anim calcmode="lin" valueType="num">
                                      <p:cBhvr additive="base">
                                        <p:cTn id="13" dur="500" fill="hold"/>
                                        <p:tgtEl>
                                          <p:spTgt spid="2">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2">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2">
                                            <p:txEl>
                                              <p:pRg st="3" end="3"/>
                                            </p:txEl>
                                          </p:spTgt>
                                        </p:tgtEl>
                                        <p:attrNameLst>
                                          <p:attrName>style.visibility</p:attrName>
                                        </p:attrNameLst>
                                      </p:cBhvr>
                                      <p:to>
                                        <p:strVal val="visible"/>
                                      </p:to>
                                    </p:set>
                                    <p:anim calcmode="lin" valueType="num">
                                      <p:cBhvr additive="base">
                                        <p:cTn id="19" dur="500" fill="hold"/>
                                        <p:tgtEl>
                                          <p:spTgt spid="2">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2">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Repetitorium">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Vorlage_PPTX" id="{20EF44A1-9CCB-4FDF-80AC-F4ABCF6AD68B}" vid="{75BB5563-0F98-406E-898E-E499F06E5443}"/>
    </a:ext>
  </a:extLst>
</a:theme>
</file>

<file path=ppt/theme/theme2.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Vorlage_PPTX</Template>
  <TotalTime>0</TotalTime>
  <Words>3393</Words>
  <Application>Microsoft Macintosh PowerPoint</Application>
  <PresentationFormat>Bildschirmpräsentation (4:3)</PresentationFormat>
  <Paragraphs>352</Paragraphs>
  <Slides>46</Slides>
  <Notes>0</Notes>
  <HiddenSlides>0</HiddenSlides>
  <MMClips>0</MMClips>
  <ScaleCrop>false</ScaleCrop>
  <HeadingPairs>
    <vt:vector size="6" baseType="variant">
      <vt:variant>
        <vt:lpstr>Verwendete Schriftarten</vt:lpstr>
      </vt:variant>
      <vt:variant>
        <vt:i4>7</vt:i4>
      </vt:variant>
      <vt:variant>
        <vt:lpstr>Design</vt:lpstr>
      </vt:variant>
      <vt:variant>
        <vt:i4>1</vt:i4>
      </vt:variant>
      <vt:variant>
        <vt:lpstr>Folientitel</vt:lpstr>
      </vt:variant>
      <vt:variant>
        <vt:i4>46</vt:i4>
      </vt:variant>
    </vt:vector>
  </HeadingPairs>
  <TitlesOfParts>
    <vt:vector size="54" baseType="lpstr">
      <vt:lpstr>Arial</vt:lpstr>
      <vt:lpstr>Calibri</vt:lpstr>
      <vt:lpstr>Courier New</vt:lpstr>
      <vt:lpstr>Frutiger Linotype</vt:lpstr>
      <vt:lpstr>Frutiger LT 57 Cn</vt:lpstr>
      <vt:lpstr>JKRGNR+Arial-BoldMT</vt:lpstr>
      <vt:lpstr>Wingdings</vt:lpstr>
      <vt:lpstr>Repetitorium</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lpstr>PowerPoint-Präsentation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Jana Panten</dc:creator>
  <cp:lastModifiedBy>Thure Höre</cp:lastModifiedBy>
  <cp:revision>57</cp:revision>
  <dcterms:created xsi:type="dcterms:W3CDTF">2023-10-05T14:07:58Z</dcterms:created>
  <dcterms:modified xsi:type="dcterms:W3CDTF">2026-03-22T14:03:49Z</dcterms:modified>
</cp:coreProperties>
</file>