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56" r:id="rId2"/>
    <p:sldId id="305" r:id="rId3"/>
    <p:sldId id="344" r:id="rId4"/>
    <p:sldId id="345" r:id="rId5"/>
    <p:sldId id="346" r:id="rId6"/>
    <p:sldId id="347" r:id="rId7"/>
    <p:sldId id="348" r:id="rId8"/>
    <p:sldId id="349" r:id="rId9"/>
    <p:sldId id="343" r:id="rId10"/>
    <p:sldId id="342" r:id="rId11"/>
    <p:sldId id="306" r:id="rId12"/>
    <p:sldId id="307" r:id="rId13"/>
    <p:sldId id="308" r:id="rId14"/>
    <p:sldId id="309" r:id="rId15"/>
    <p:sldId id="310" r:id="rId16"/>
    <p:sldId id="311" r:id="rId17"/>
    <p:sldId id="312" r:id="rId18"/>
    <p:sldId id="333" r:id="rId19"/>
    <p:sldId id="335" r:id="rId20"/>
    <p:sldId id="313" r:id="rId21"/>
    <p:sldId id="314" r:id="rId22"/>
    <p:sldId id="315" r:id="rId23"/>
    <p:sldId id="316" r:id="rId24"/>
    <p:sldId id="317" r:id="rId25"/>
    <p:sldId id="318" r:id="rId26"/>
    <p:sldId id="320" r:id="rId27"/>
    <p:sldId id="319" r:id="rId28"/>
    <p:sldId id="321" r:id="rId29"/>
    <p:sldId id="322" r:id="rId30"/>
    <p:sldId id="323" r:id="rId31"/>
    <p:sldId id="324" r:id="rId32"/>
    <p:sldId id="325" r:id="rId33"/>
    <p:sldId id="336" r:id="rId34"/>
    <p:sldId id="350" r:id="rId35"/>
    <p:sldId id="327" r:id="rId36"/>
    <p:sldId id="328" r:id="rId37"/>
    <p:sldId id="329" r:id="rId38"/>
    <p:sldId id="330" r:id="rId39"/>
    <p:sldId id="338" r:id="rId40"/>
    <p:sldId id="337" r:id="rId41"/>
    <p:sldId id="339" r:id="rId42"/>
    <p:sldId id="340" r:id="rId43"/>
    <p:sldId id="341" r:id="rId44"/>
    <p:sldId id="331" r:id="rId45"/>
    <p:sldId id="290" r:id="rId4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36" autoAdjust="0"/>
    <p:restoredTop sz="92969"/>
  </p:normalViewPr>
  <p:slideViewPr>
    <p:cSldViewPr>
      <p:cViewPr varScale="1">
        <p:scale>
          <a:sx n="111" d="100"/>
          <a:sy n="111" d="100"/>
        </p:scale>
        <p:origin x="416"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29.03.26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vorausgesetzt: dass es sich um eine öffentlich-rechtliche Streitigkeit, nichtverfassungsrechtlicher Art handelt, die nicht durch eine abdrängende Sonderzuweisung einem anderen Gericht zugewiesen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6917910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streitentscheidende Norm öffentlich-rechtlicher Natur, diese also ausschließlich einen Hoheitsträger berechtigt oder verpflichtet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 Vorgehen gegen </a:t>
            </a:r>
            <a:r>
              <a:rPr lang="de-DE" sz="2400" b="1" dirty="0">
                <a:solidFill>
                  <a:schemeClr val="tx1">
                    <a:lumMod val="65000"/>
                    <a:lumOff val="35000"/>
                  </a:schemeClr>
                </a:solidFill>
                <a:latin typeface="JKRGNR+Arial-BoldMT"/>
              </a:rPr>
              <a:t>Baugenehmigung</a:t>
            </a:r>
            <a:r>
              <a:rPr lang="de-DE" sz="2400" dirty="0">
                <a:solidFill>
                  <a:schemeClr val="tx1">
                    <a:lumMod val="65000"/>
                    <a:lumOff val="35000"/>
                  </a:schemeClr>
                </a:solidFill>
                <a:latin typeface="JKRGNR+Arial-BoldMT"/>
              </a:rPr>
              <a:t> der H-GmbH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Streitentscheidende Vorschrift: </a:t>
            </a:r>
            <a:r>
              <a:rPr lang="de-DE" sz="2400" b="1" dirty="0">
                <a:solidFill>
                  <a:schemeClr val="tx1">
                    <a:lumMod val="65000"/>
                    <a:lumOff val="35000"/>
                  </a:schemeClr>
                </a:solidFill>
                <a:latin typeface="JKRGNR+Arial-BoldMT"/>
              </a:rPr>
              <a:t>§ 72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durch § 72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einzig die </a:t>
            </a:r>
            <a:r>
              <a:rPr lang="de-DE" sz="2400" b="1" dirty="0">
                <a:solidFill>
                  <a:schemeClr val="tx1">
                    <a:lumMod val="65000"/>
                    <a:lumOff val="35000"/>
                  </a:schemeClr>
                </a:solidFill>
                <a:latin typeface="JKRGNR+Arial-BoldMT"/>
              </a:rPr>
              <a:t>Bauaufsichtsbehörde</a:t>
            </a:r>
            <a:r>
              <a:rPr lang="de-DE" sz="2400" dirty="0">
                <a:solidFill>
                  <a:schemeClr val="tx1">
                    <a:lumMod val="65000"/>
                    <a:lumOff val="35000"/>
                  </a:schemeClr>
                </a:solidFill>
                <a:latin typeface="JKRGNR+Arial-BoldMT"/>
              </a:rPr>
              <a:t> ermächtigt wird zu handeln: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4474294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Streitigkeit auch nicht verfassungsrechtlicher Art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 23 I 1 EGGVG, § 40 II 1 VwGO, Art. 34 S. 3 GG und Art. 14 III 4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ersichtlich: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194196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Antragsart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Antragsbegehren, vgl. </a:t>
            </a:r>
            <a:r>
              <a:rPr lang="de-DE" sz="2400" b="1" dirty="0">
                <a:solidFill>
                  <a:schemeClr val="tx1">
                    <a:lumMod val="65000"/>
                    <a:lumOff val="35000"/>
                  </a:schemeClr>
                </a:solidFill>
                <a:latin typeface="JKRGNR+Arial-BoldMT"/>
              </a:rPr>
              <a:t>§§ 88, 122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Antragsbegehren</a:t>
            </a:r>
            <a:r>
              <a:rPr lang="de-DE" sz="2400" dirty="0">
                <a:solidFill>
                  <a:schemeClr val="tx1">
                    <a:lumMod val="65000"/>
                    <a:lumOff val="35000"/>
                  </a:schemeClr>
                </a:solidFill>
                <a:latin typeface="JKRGNR+Arial-BoldMT"/>
              </a:rPr>
              <a:t>: Verhinderung des Baubeginns bis zur Entscheidung über Hauptsache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vorläufigen Rechtsschutzverfahren wegen </a:t>
            </a:r>
            <a:r>
              <a:rPr lang="de-DE" sz="2400" b="1" dirty="0">
                <a:solidFill>
                  <a:schemeClr val="tx1">
                    <a:lumMod val="65000"/>
                    <a:lumOff val="35000"/>
                  </a:schemeClr>
                </a:solidFill>
                <a:latin typeface="JKRGNR+Arial-BoldMT"/>
              </a:rPr>
              <a:t>§ 123 V VwGO vorrangig</a:t>
            </a:r>
            <a:r>
              <a:rPr lang="de-DE" sz="2400" dirty="0">
                <a:solidFill>
                  <a:schemeClr val="tx1">
                    <a:lumMod val="65000"/>
                    <a:lumOff val="35000"/>
                  </a:schemeClr>
                </a:solidFill>
                <a:latin typeface="JKRGNR+Arial-BoldMT"/>
              </a:rPr>
              <a:t>: Verfahren nach </a:t>
            </a:r>
            <a:r>
              <a:rPr lang="de-DE" sz="2400" b="1" dirty="0">
                <a:solidFill>
                  <a:schemeClr val="tx1">
                    <a:lumMod val="65000"/>
                    <a:lumOff val="35000"/>
                  </a:schemeClr>
                </a:solidFill>
                <a:latin typeface="JKRGNR+Arial-BoldMT"/>
              </a:rPr>
              <a:t>§§ 80, 80a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Statthaftigkeit (+), soweit der Antragsteller die </a:t>
            </a:r>
            <a:r>
              <a:rPr lang="de-DE" sz="2400" b="1" dirty="0">
                <a:solidFill>
                  <a:schemeClr val="tx1">
                    <a:lumMod val="65000"/>
                    <a:lumOff val="35000"/>
                  </a:schemeClr>
                </a:solidFill>
                <a:latin typeface="JKRGNR+Arial-BoldMT"/>
              </a:rPr>
              <a:t>Anordnung oder Wiederherstellung der aufschiebenden Wirkung </a:t>
            </a:r>
            <a:r>
              <a:rPr lang="de-DE" sz="2400" dirty="0">
                <a:solidFill>
                  <a:schemeClr val="tx1">
                    <a:lumMod val="65000"/>
                    <a:lumOff val="35000"/>
                  </a:schemeClr>
                </a:solidFill>
                <a:latin typeface="JKRGNR+Arial-BoldMT"/>
              </a:rPr>
              <a:t>eines Anfechtungsrechtsbehelfs gegenüber einem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begehrt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a:t>
            </a:r>
            <a:r>
              <a:rPr lang="de-DE" sz="2400" b="1" dirty="0">
                <a:solidFill>
                  <a:schemeClr val="tx1">
                    <a:lumMod val="65000"/>
                    <a:lumOff val="35000"/>
                  </a:schemeClr>
                </a:solidFill>
                <a:latin typeface="JKRGNR+Arial-BoldMT"/>
              </a:rPr>
              <a:t>§ 80 V 1 VwGO</a:t>
            </a:r>
            <a:r>
              <a:rPr lang="de-DE" sz="2400" dirty="0">
                <a:solidFill>
                  <a:schemeClr val="tx1">
                    <a:lumMod val="65000"/>
                    <a:lumOff val="35000"/>
                  </a:schemeClr>
                </a:solidFill>
                <a:latin typeface="JKRGNR+Arial-BoldMT"/>
              </a:rPr>
              <a:t>: Zweipoliges Rechtsverhältnis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 nach </a:t>
            </a:r>
            <a:r>
              <a:rPr lang="de-DE" sz="2400" b="1" dirty="0">
                <a:solidFill>
                  <a:schemeClr val="tx1">
                    <a:lumMod val="65000"/>
                    <a:lumOff val="35000"/>
                  </a:schemeClr>
                </a:solidFill>
                <a:latin typeface="JKRGNR+Arial-BoldMT"/>
              </a:rPr>
              <a:t>§ 80a VwGO</a:t>
            </a:r>
            <a:r>
              <a:rPr lang="de-DE" sz="2400" dirty="0">
                <a:solidFill>
                  <a:schemeClr val="tx1">
                    <a:lumMod val="65000"/>
                    <a:lumOff val="35000"/>
                  </a:schemeClr>
                </a:solidFill>
                <a:latin typeface="JKRGNR+Arial-BoldMT"/>
              </a:rPr>
              <a:t>: Dreipoliges Rechtsverhältnis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37105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5012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weiteres zu bejahen: VA-Qualität der Baugenehmigung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Dreipoliges Rechtsverhältnis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80a VwGO (+), da Baugenehmigung die H-GmbH begünstigt, den Nachbar N indes belastet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80a III 2, 80 V 1 VwGO </a:t>
            </a:r>
            <a:r>
              <a:rPr lang="de-DE" sz="2400" dirty="0">
                <a:solidFill>
                  <a:schemeClr val="tx1">
                    <a:lumMod val="65000"/>
                    <a:lumOff val="35000"/>
                  </a:schemeClr>
                </a:solidFill>
                <a:latin typeface="JKRGNR+Arial-BoldMT"/>
              </a:rPr>
              <a:t>möglich: Gerichtlicher Antrag auf </a:t>
            </a:r>
            <a:r>
              <a:rPr lang="de-DE" sz="2400" b="1" dirty="0">
                <a:solidFill>
                  <a:schemeClr val="tx1">
                    <a:lumMod val="65000"/>
                    <a:lumOff val="35000"/>
                  </a:schemeClr>
                </a:solidFill>
                <a:latin typeface="JKRGNR+Arial-BoldMT"/>
              </a:rPr>
              <a:t>Anordnung bzw. Wiederstellung </a:t>
            </a:r>
            <a:r>
              <a:rPr lang="de-DE" sz="2400" dirty="0">
                <a:solidFill>
                  <a:schemeClr val="tx1">
                    <a:lumMod val="65000"/>
                    <a:lumOff val="35000"/>
                  </a:schemeClr>
                </a:solidFill>
                <a:latin typeface="JKRGNR+Arial-BoldMT"/>
              </a:rPr>
              <a:t>der aufschiebenden Wirkung gegenüber den drittbegünstigenden VA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bedenken: </a:t>
            </a:r>
            <a:r>
              <a:rPr lang="de-DE" sz="2400" b="1" dirty="0">
                <a:solidFill>
                  <a:schemeClr val="tx1">
                    <a:lumMod val="65000"/>
                    <a:lumOff val="35000"/>
                  </a:schemeClr>
                </a:solidFill>
                <a:latin typeface="JKRGNR+Arial-BoldMT"/>
              </a:rPr>
              <a:t>Aufschiebende Wirkung von Rechtsbehelfen </a:t>
            </a:r>
            <a:r>
              <a:rPr lang="de-DE" sz="2400" dirty="0">
                <a:solidFill>
                  <a:schemeClr val="tx1">
                    <a:lumMod val="65000"/>
                    <a:lumOff val="35000"/>
                  </a:schemeClr>
                </a:solidFill>
                <a:latin typeface="JKRGNR+Arial-BoldMT"/>
              </a:rPr>
              <a:t>gegen </a:t>
            </a:r>
            <a:r>
              <a:rPr lang="de-DE" sz="2400" b="1" dirty="0">
                <a:solidFill>
                  <a:schemeClr val="tx1">
                    <a:lumMod val="65000"/>
                    <a:lumOff val="35000"/>
                  </a:schemeClr>
                </a:solidFill>
                <a:latin typeface="JKRGNR+Arial-BoldMT"/>
              </a:rPr>
              <a:t>Bauzulassungen</a:t>
            </a:r>
            <a:r>
              <a:rPr lang="de-DE" sz="2400" dirty="0">
                <a:solidFill>
                  <a:schemeClr val="tx1">
                    <a:lumMod val="65000"/>
                    <a:lumOff val="35000"/>
                  </a:schemeClr>
                </a:solidFill>
                <a:latin typeface="JKRGNR+Arial-BoldMT"/>
              </a:rPr>
              <a:t> entfällt </a:t>
            </a:r>
            <a:r>
              <a:rPr lang="de-DE" sz="2400" b="1" dirty="0">
                <a:solidFill>
                  <a:schemeClr val="tx1">
                    <a:lumMod val="65000"/>
                    <a:lumOff val="35000"/>
                  </a:schemeClr>
                </a:solidFill>
                <a:latin typeface="JKRGNR+Arial-BoldMT"/>
              </a:rPr>
              <a:t>kraft Gesetzes, </a:t>
            </a:r>
            <a:r>
              <a:rPr lang="de-DE" sz="2400" dirty="0">
                <a:solidFill>
                  <a:schemeClr val="tx1">
                    <a:lumMod val="65000"/>
                    <a:lumOff val="35000"/>
                  </a:schemeClr>
                </a:solidFill>
                <a:latin typeface="JKRGNR+Arial-BoldMT"/>
              </a:rPr>
              <a:t>vgl. </a:t>
            </a:r>
            <a:r>
              <a:rPr lang="de-DE" sz="2400" b="1" dirty="0">
                <a:solidFill>
                  <a:schemeClr val="tx1">
                    <a:lumMod val="65000"/>
                    <a:lumOff val="35000"/>
                  </a:schemeClr>
                </a:solidFill>
                <a:latin typeface="JKRGNR+Arial-BoldMT"/>
              </a:rPr>
              <a:t>§ 212a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statthaft: Antrag auf Anordnung der aufschiebenden Wirkung gemäß </a:t>
            </a:r>
            <a:r>
              <a:rPr lang="de-DE" sz="2400" b="1" dirty="0">
                <a:solidFill>
                  <a:schemeClr val="tx1">
                    <a:lumMod val="65000"/>
                    <a:lumOff val="35000"/>
                  </a:schemeClr>
                </a:solidFill>
                <a:latin typeface="JKRGNR+Arial-BoldMT"/>
              </a:rPr>
              <a:t>§ 80a III 2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80 V 1 Alt. 1 VwGO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5456793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Antragsbefugnis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einstweiligen Rechtsschutzverfahren erforderlich: Antragsbefugnis, </a:t>
            </a:r>
            <a:r>
              <a:rPr lang="de-DE" sz="2400" b="1" dirty="0">
                <a:solidFill>
                  <a:schemeClr val="tx1">
                    <a:lumMod val="65000"/>
                    <a:lumOff val="35000"/>
                  </a:schemeClr>
                </a:solidFill>
                <a:latin typeface="JKRGNR+Arial-BoldMT"/>
              </a:rPr>
              <a:t>§ 42 II VwGO analog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„Adressatengedanken“ (-), da N </a:t>
            </a:r>
            <a:r>
              <a:rPr lang="de-DE" sz="2400" b="1" dirty="0">
                <a:solidFill>
                  <a:schemeClr val="tx1">
                    <a:lumMod val="65000"/>
                    <a:lumOff val="35000"/>
                  </a:schemeClr>
                </a:solidFill>
                <a:latin typeface="JKRGNR+Arial-BoldMT"/>
              </a:rPr>
              <a:t>nicht Adressat </a:t>
            </a:r>
            <a:r>
              <a:rPr lang="de-DE" sz="2400" dirty="0">
                <a:solidFill>
                  <a:schemeClr val="tx1">
                    <a:lumMod val="65000"/>
                    <a:lumOff val="35000"/>
                  </a:schemeClr>
                </a:solidFill>
                <a:latin typeface="JKRGNR+Arial-BoldMT"/>
              </a:rPr>
              <a:t>der Baugenehmigung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Damit zu prüfen: ob und inwieweit Baugenehmigung </a:t>
            </a:r>
            <a:r>
              <a:rPr lang="de-DE" sz="2400" b="1" dirty="0">
                <a:solidFill>
                  <a:schemeClr val="tx1">
                    <a:lumMod val="65000"/>
                    <a:lumOff val="35000"/>
                  </a:schemeClr>
                </a:solidFill>
                <a:highlight>
                  <a:srgbClr val="FFFF00"/>
                </a:highlight>
                <a:latin typeface="JKRGNR+Arial-BoldMT"/>
              </a:rPr>
              <a:t>subjektive Rechte des N </a:t>
            </a:r>
            <a:r>
              <a:rPr lang="de-DE" sz="2400" dirty="0">
                <a:solidFill>
                  <a:schemeClr val="tx1">
                    <a:lumMod val="65000"/>
                    <a:lumOff val="35000"/>
                  </a:schemeClr>
                </a:solidFill>
                <a:highlight>
                  <a:srgbClr val="FFFF00"/>
                </a:highlight>
                <a:latin typeface="JKRGNR+Arial-BoldMT"/>
              </a:rPr>
              <a:t>verletzen kann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erster Linie erforderlich: Vorschrift, die nicht nur der Allgemeinheit sondern zumindest auch dem Schutz der Interessen des N zu dienen bestimmt ist (sog. </a:t>
            </a:r>
            <a:r>
              <a:rPr lang="de-DE" sz="2400" b="1" dirty="0">
                <a:solidFill>
                  <a:schemeClr val="tx1">
                    <a:lumMod val="65000"/>
                    <a:lumOff val="35000"/>
                  </a:schemeClr>
                </a:solidFill>
                <a:latin typeface="JKRGNR+Arial-BoldMT"/>
              </a:rPr>
              <a:t>Schutznorm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245218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6794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Baurecht in der Lage „</a:t>
            </a:r>
            <a:r>
              <a:rPr lang="de-DE" sz="2400" b="1" dirty="0">
                <a:solidFill>
                  <a:schemeClr val="tx1">
                    <a:lumMod val="65000"/>
                    <a:lumOff val="35000"/>
                  </a:schemeClr>
                </a:solidFill>
                <a:latin typeface="JKRGNR+Arial-BoldMT"/>
              </a:rPr>
              <a:t>Drittschutz</a:t>
            </a:r>
            <a:r>
              <a:rPr lang="de-DE" sz="2400" dirty="0">
                <a:solidFill>
                  <a:schemeClr val="tx1">
                    <a:lumMod val="65000"/>
                    <a:lumOff val="35000"/>
                  </a:schemeClr>
                </a:solidFill>
                <a:latin typeface="JKRGNR+Arial-BoldMT"/>
              </a:rPr>
              <a:t>“ zu vermitteln: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Festsetzungen des Bebauungsplans</a:t>
            </a:r>
            <a:r>
              <a:rPr lang="de-DE" sz="2400" dirty="0">
                <a:solidFill>
                  <a:schemeClr val="tx1">
                    <a:lumMod val="65000"/>
                    <a:lumOff val="35000"/>
                  </a:schemeClr>
                </a:solidFill>
                <a:latin typeface="JKRGNR+Arial-BoldMT"/>
              </a:rPr>
              <a:t>: sog. Gebietserhaltungsanspruch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Rücksichtnahmegebot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15 I 2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(„im Einzelfall…unzumutbar“)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34 I BauGB („sich einfügen“)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35 III BauGB („öffentliche Belange“)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35 III 1 Nr. 3 BauGB („schädliche Umwelteinwirkungen“)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der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insb. Vorschriften zu </a:t>
            </a:r>
            <a:r>
              <a:rPr lang="de-DE" sz="2400" b="1" dirty="0">
                <a:solidFill>
                  <a:schemeClr val="tx1">
                    <a:lumMod val="65000"/>
                    <a:lumOff val="35000"/>
                  </a:schemeClr>
                </a:solidFill>
                <a:latin typeface="JKRGNR+Arial-BoldMT"/>
              </a:rPr>
              <a:t>Abstandsflächen nach § 6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(vgl. hierzu § 71 II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5811600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Im ersten Schritt zu bedenken</a:t>
            </a:r>
            <a:r>
              <a:rPr lang="de-DE" sz="2400" dirty="0">
                <a:solidFill>
                  <a:schemeClr val="tx1">
                    <a:lumMod val="65000"/>
                    <a:lumOff val="35000"/>
                  </a:schemeClr>
                </a:solidFill>
                <a:latin typeface="JKRGNR+Arial-BoldMT"/>
              </a:rPr>
              <a:t>: Grundstücke der N und H befinden sich </a:t>
            </a:r>
            <a:r>
              <a:rPr lang="de-DE" sz="2400" b="1" dirty="0">
                <a:solidFill>
                  <a:schemeClr val="tx1">
                    <a:lumMod val="65000"/>
                    <a:lumOff val="35000"/>
                  </a:schemeClr>
                </a:solidFill>
                <a:latin typeface="JKRGNR+Arial-BoldMT"/>
              </a:rPr>
              <a:t>nicht (!) im selben Baugebiet</a:t>
            </a:r>
            <a:r>
              <a:rPr lang="de-DE" sz="2400" dirty="0">
                <a:solidFill>
                  <a:schemeClr val="tx1">
                    <a:lumMod val="65000"/>
                    <a:lumOff val="35000"/>
                  </a:schemeClr>
                </a:solidFill>
                <a:latin typeface="JKRGNR+Arial-BoldMT"/>
              </a:rPr>
              <a:t>, da eigener B-Plan für das Grundstück der H vorliegt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Herleitung des subjektiven Rechts des N unmittelbar aus den Festsetzungen eines B-Plans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Indes durchaus denkbar</a:t>
            </a:r>
            <a:r>
              <a:rPr lang="de-DE" sz="2400" b="1" dirty="0">
                <a:solidFill>
                  <a:schemeClr val="tx1">
                    <a:lumMod val="65000"/>
                    <a:lumOff val="35000"/>
                  </a:schemeClr>
                </a:solidFill>
                <a:highlight>
                  <a:srgbClr val="FFFF00"/>
                </a:highlight>
                <a:latin typeface="JKRGNR+Arial-BoldMT"/>
              </a:rPr>
              <a:t>: Unwirksamkeit des B-Plans aufgrund von formellen bzw. materiellen Rechtsverstößen?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Soweit B-Plan nichtig</a:t>
            </a:r>
            <a:r>
              <a:rPr lang="de-DE" sz="2400" dirty="0">
                <a:solidFill>
                  <a:schemeClr val="tx1">
                    <a:lumMod val="65000"/>
                    <a:lumOff val="35000"/>
                  </a:schemeClr>
                </a:solidFill>
                <a:latin typeface="JKRGNR+Arial-BoldMT"/>
              </a:rPr>
              <a:t>: Beurteilung der Rechtmäßigkeit des Vorhabens nach </a:t>
            </a:r>
            <a:r>
              <a:rPr lang="de-DE" sz="2400" b="1" dirty="0">
                <a:solidFill>
                  <a:schemeClr val="tx1">
                    <a:lumMod val="65000"/>
                    <a:lumOff val="35000"/>
                  </a:schemeClr>
                </a:solidFill>
                <a:latin typeface="JKRGNR+Arial-BoldMT"/>
              </a:rPr>
              <a:t>§§ 34, 35 BauGB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diesem Zusammenhang fraglich: ob und inwieweit </a:t>
            </a:r>
            <a:r>
              <a:rPr lang="de-DE" sz="2400" b="1" dirty="0">
                <a:solidFill>
                  <a:schemeClr val="tx1">
                    <a:lumMod val="65000"/>
                    <a:lumOff val="35000"/>
                  </a:schemeClr>
                </a:solidFill>
                <a:latin typeface="JKRGNR+Arial-BoldMT"/>
              </a:rPr>
              <a:t>Gebietserhaltungsanspruch auch </a:t>
            </a:r>
            <a:r>
              <a:rPr lang="de-DE" sz="2400" b="1" dirty="0" err="1">
                <a:solidFill>
                  <a:schemeClr val="tx1">
                    <a:lumMod val="65000"/>
                    <a:lumOff val="35000"/>
                  </a:schemeClr>
                </a:solidFill>
                <a:latin typeface="JKRGNR+Arial-BoldMT"/>
              </a:rPr>
              <a:t>iRv</a:t>
            </a:r>
            <a:r>
              <a:rPr lang="de-DE" sz="2400" b="1" dirty="0">
                <a:solidFill>
                  <a:schemeClr val="tx1">
                    <a:lumMod val="65000"/>
                    <a:lumOff val="35000"/>
                  </a:schemeClr>
                </a:solidFill>
                <a:latin typeface="JKRGNR+Arial-BoldMT"/>
              </a:rPr>
              <a:t> § 34 BauGB Anwendung </a:t>
            </a:r>
            <a:r>
              <a:rPr lang="de-DE" sz="2400" dirty="0">
                <a:solidFill>
                  <a:schemeClr val="tx1">
                    <a:lumMod val="65000"/>
                    <a:lumOff val="35000"/>
                  </a:schemeClr>
                </a:solidFill>
                <a:latin typeface="JKRGNR+Arial-BoldMT"/>
              </a:rPr>
              <a:t>finden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784615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2574"/>
            <a:ext cx="8928992" cy="58913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VGH München </a:t>
            </a:r>
            <a:r>
              <a:rPr lang="de-DE" sz="2400" b="1" dirty="0" err="1">
                <a:solidFill>
                  <a:schemeClr val="tx1">
                    <a:lumMod val="65000"/>
                    <a:lumOff val="35000"/>
                  </a:schemeClr>
                </a:solidFill>
                <a:latin typeface="JKRGNR+Arial-BoldMT"/>
              </a:rPr>
              <a:t>BauR</a:t>
            </a:r>
            <a:r>
              <a:rPr lang="de-DE" sz="2400" b="1" dirty="0">
                <a:solidFill>
                  <a:schemeClr val="tx1">
                    <a:lumMod val="65000"/>
                    <a:lumOff val="35000"/>
                  </a:schemeClr>
                </a:solidFill>
                <a:latin typeface="JKRGNR+Arial-BoldMT"/>
              </a:rPr>
              <a:t> 2008, 1556</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t>
            </a:r>
            <a:r>
              <a:rPr lang="de-DE" sz="2400" i="1" dirty="0">
                <a:solidFill>
                  <a:schemeClr val="tx1">
                    <a:lumMod val="65000"/>
                    <a:lumOff val="35000"/>
                  </a:schemeClr>
                </a:solidFill>
                <a:highlight>
                  <a:srgbClr val="FFFF00"/>
                </a:highlight>
                <a:latin typeface="JKRGNR+Arial-BoldMT"/>
              </a:rPr>
              <a:t>Gebietsbewahrungsanspruch</a:t>
            </a:r>
            <a:r>
              <a:rPr lang="de-DE" sz="2400" i="1" dirty="0">
                <a:solidFill>
                  <a:schemeClr val="tx1">
                    <a:lumMod val="65000"/>
                    <a:lumOff val="35000"/>
                  </a:schemeClr>
                </a:solidFill>
                <a:latin typeface="JKRGNR+Arial-BoldMT"/>
              </a:rPr>
              <a:t> gibt den Eigentümern von Grundstücken in einem durch Bebauungsplan festgesetzten Baugebiet (§ 9 Abs. 1 Nr. 1 BauGB, § 1 Abs. 3 </a:t>
            </a:r>
            <a:r>
              <a:rPr lang="de-DE" sz="2400" i="1" dirty="0" err="1">
                <a:solidFill>
                  <a:schemeClr val="tx1">
                    <a:lumMod val="65000"/>
                    <a:lumOff val="35000"/>
                  </a:schemeClr>
                </a:solidFill>
                <a:latin typeface="JKRGNR+Arial-BoldMT"/>
              </a:rPr>
              <a:t>BauNVO</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highlight>
                  <a:srgbClr val="FFFF00"/>
                </a:highlight>
                <a:latin typeface="JKRGNR+Arial-BoldMT"/>
              </a:rPr>
              <a:t>oder in einem „faktischen“ Baugebiet (§ 34 Abs. 2 BauGB) </a:t>
            </a:r>
            <a:r>
              <a:rPr lang="de-DE" sz="2400" b="1" i="1" dirty="0">
                <a:solidFill>
                  <a:schemeClr val="tx1">
                    <a:lumMod val="65000"/>
                    <a:lumOff val="35000"/>
                  </a:schemeClr>
                </a:solidFill>
                <a:latin typeface="JKRGNR+Arial-BoldMT"/>
              </a:rPr>
              <a:t>das Recht, sich gegen hinsichtlich der Art der baulichen Nutzung nicht zulässige Vorhaben zur Wehr zu setzen</a:t>
            </a:r>
            <a:r>
              <a:rPr lang="de-DE" sz="2400" i="1" dirty="0">
                <a:solidFill>
                  <a:schemeClr val="tx1">
                    <a:lumMod val="65000"/>
                    <a:lumOff val="35000"/>
                  </a:schemeClr>
                </a:solidFill>
                <a:latin typeface="JKRGNR+Arial-BoldMT"/>
              </a:rPr>
              <a:t>. (…)  In einem </a:t>
            </a:r>
            <a:r>
              <a:rPr lang="de-DE" sz="2400" b="1" i="1" dirty="0">
                <a:solidFill>
                  <a:schemeClr val="tx1">
                    <a:lumMod val="65000"/>
                    <a:lumOff val="35000"/>
                  </a:schemeClr>
                </a:solidFill>
                <a:latin typeface="JKRGNR+Arial-BoldMT"/>
              </a:rPr>
              <a:t>„faktischen“ Baugebiet </a:t>
            </a:r>
            <a:r>
              <a:rPr lang="de-DE" sz="2400" i="1" dirty="0">
                <a:solidFill>
                  <a:schemeClr val="tx1">
                    <a:lumMod val="65000"/>
                    <a:lumOff val="35000"/>
                  </a:schemeClr>
                </a:solidFill>
                <a:latin typeface="JKRGNR+Arial-BoldMT"/>
              </a:rPr>
              <a:t>ist der Anspruch </a:t>
            </a:r>
            <a:r>
              <a:rPr lang="de-DE" sz="2400" b="1" i="1" dirty="0">
                <a:solidFill>
                  <a:schemeClr val="tx1">
                    <a:lumMod val="65000"/>
                    <a:lumOff val="35000"/>
                  </a:schemeClr>
                </a:solidFill>
                <a:latin typeface="JKRGNR+Arial-BoldMT"/>
              </a:rPr>
              <a:t>in räumlicher Hinsicht auf die Grundstücke begrenzt</a:t>
            </a:r>
            <a:r>
              <a:rPr lang="de-DE" sz="2400" i="1" dirty="0">
                <a:solidFill>
                  <a:schemeClr val="tx1">
                    <a:lumMod val="65000"/>
                    <a:lumOff val="35000"/>
                  </a:schemeClr>
                </a:solidFill>
                <a:latin typeface="JKRGNR+Arial-BoldMT"/>
              </a:rPr>
              <a:t>, die zur </a:t>
            </a:r>
            <a:r>
              <a:rPr lang="de-DE" sz="2400" b="1" i="1" dirty="0">
                <a:solidFill>
                  <a:schemeClr val="tx1">
                    <a:lumMod val="65000"/>
                    <a:lumOff val="35000"/>
                  </a:schemeClr>
                </a:solidFill>
                <a:latin typeface="JKRGNR+Arial-BoldMT"/>
              </a:rPr>
              <a:t>näheren Umgebung </a:t>
            </a:r>
            <a:r>
              <a:rPr lang="de-DE" sz="2400" i="1" dirty="0">
                <a:solidFill>
                  <a:schemeClr val="tx1">
                    <a:lumMod val="65000"/>
                    <a:lumOff val="35000"/>
                  </a:schemeClr>
                </a:solidFill>
                <a:latin typeface="JKRGNR+Arial-BoldMT"/>
              </a:rPr>
              <a:t>(§ 34 Abs. 2 Satz 1 BauGB) des Baugrundstücks zählen (BVerwG vom 20.8.1998NVwZ-RR 1999, 32).“</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einerseits möglich: </a:t>
            </a:r>
            <a:r>
              <a:rPr lang="de-DE" sz="2400" b="1" dirty="0">
                <a:solidFill>
                  <a:schemeClr val="tx1">
                    <a:lumMod val="65000"/>
                    <a:lumOff val="35000"/>
                  </a:schemeClr>
                </a:solidFill>
                <a:latin typeface="JKRGNR+Arial-BoldMT"/>
              </a:rPr>
              <a:t>Verletzung des allgemeinen Gebietserhaltungsanspruchs des 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0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7513646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2574"/>
            <a:ext cx="9144000"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Eröffnung des persönlichen Schutzbereichs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34 II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Bereits aus dem Wortlaut des § 34 II BauGB folgend: Grundstück des Dritten muss sich </a:t>
            </a:r>
            <a:r>
              <a:rPr lang="de-DE" sz="2400" b="1" dirty="0">
                <a:solidFill>
                  <a:schemeClr val="tx1">
                    <a:lumMod val="65000"/>
                    <a:lumOff val="35000"/>
                  </a:schemeClr>
                </a:solidFill>
                <a:latin typeface="JKRGNR+Arial-BoldMT"/>
              </a:rPr>
              <a:t>im selben „Baugebiet</a:t>
            </a:r>
            <a:r>
              <a:rPr lang="de-DE" sz="2400" dirty="0">
                <a:solidFill>
                  <a:schemeClr val="tx1">
                    <a:lumMod val="65000"/>
                    <a:lumOff val="35000"/>
                  </a:schemeClr>
                </a:solidFill>
                <a:latin typeface="JKRGNR+Arial-BoldMT"/>
              </a:rPr>
              <a:t>“ befinden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ob der Dritte „</a:t>
            </a:r>
            <a:r>
              <a:rPr lang="de-DE" sz="2400" b="1" dirty="0">
                <a:solidFill>
                  <a:schemeClr val="tx1">
                    <a:lumMod val="65000"/>
                    <a:lumOff val="35000"/>
                  </a:schemeClr>
                </a:solidFill>
                <a:latin typeface="JKRGNR+Arial-BoldMT"/>
              </a:rPr>
              <a:t>Nachbar</a:t>
            </a:r>
            <a:r>
              <a:rPr lang="de-DE" sz="2400" dirty="0">
                <a:solidFill>
                  <a:schemeClr val="tx1">
                    <a:lumMod val="65000"/>
                    <a:lumOff val="35000"/>
                  </a:schemeClr>
                </a:solidFill>
                <a:latin typeface="JKRGNR+Arial-BoldMT"/>
              </a:rPr>
              <a:t>“ ist, d.h. ob das Vorhaben auf seine Interessen einwirken kann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Antragsbefugnis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567954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832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Fall nach OVG Niedersachsen Urt. v. 15.01.2015, Az.: 1 KN 10/14</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Antragsteller sind Eigentümer des Grundstücks F. 3 auf C.. Das 630 qm große Grundstück ist mit einem Apartmenthaus mit zwei Ferienwohnungen bebaut. Es liegt im Geltungsbereich des (ehemaligen) Bebauungsplans „G.“ der Antragsgegnerin, den der Senat mit Urteil vom 17. Januar 2013 (- 1 KN 264/09 -) für unwirksam erklärt hat. Dies führte zu einem Wiederaufleben der insgesamt acht Vorgängerpläne, darunter des Bebauungsplans Nr. 7a „F.“ in der Fassung der 2. Änderung. Dieser Plan setzt für das Antragstellergrundstück ein Allgemeines Wohngebiet fest.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5981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78 I Nr. 1 VwGO analog passiv prozessführungsbefugt: kreisfreie Stadt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Antragsteller N: § 61 Nr. 1 Alt. 1 VwGO; § 62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Antragsgegner Gemeinde B: § 61 Nr. 1 Alt. 2 VwGO; §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bedenken: Notwendige Beiladung der H-GmbH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65 II VwGO, da die Entscheidung nach § 80 V 1 VwGO unmittelbar in die Rechte der H-GmbH eingreifen würde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 und Prozessfähigkeit (+)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266411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Verfahren nach </a:t>
            </a:r>
            <a:r>
              <a:rPr lang="de-DE" sz="2400" b="1" dirty="0">
                <a:solidFill>
                  <a:schemeClr val="tx1">
                    <a:lumMod val="65000"/>
                    <a:lumOff val="35000"/>
                  </a:schemeClr>
                </a:solidFill>
                <a:latin typeface="JKRGNR+Arial-BoldMT"/>
              </a:rPr>
              <a:t>§ 80 V 1 VwGO </a:t>
            </a:r>
            <a:r>
              <a:rPr lang="de-DE" sz="2400" dirty="0">
                <a:solidFill>
                  <a:schemeClr val="tx1">
                    <a:lumMod val="65000"/>
                    <a:lumOff val="35000"/>
                  </a:schemeClr>
                </a:solidFill>
                <a:latin typeface="JKRGNR+Arial-BoldMT"/>
              </a:rPr>
              <a:t>stets zu prüfen: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Dabei in den Blick zu nehmen: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Vorherige Einlegung eines Hauptsacherechtsbehelfs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Keine offensichtliche Unzulässigkeit in der Hauptsache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Vorheriger Antrag bei der 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Vorherige Einlegung eines Hauptsacherechtsbehelfs (+): Widerspruch eingelegt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ersichtlich: Unzulässigkeit der Hauptsache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459634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Vorheriger Antrag bei der Behörde (-), nicht erforderlich (arg. § 80 VI 1 VwGO) nur in Fällen des § 80 II 1 Nr.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Allgemeines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991996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Der Antrag nach </a:t>
            </a:r>
            <a:r>
              <a:rPr lang="de-DE" sz="2400" b="1" dirty="0">
                <a:solidFill>
                  <a:schemeClr val="tx1">
                    <a:lumMod val="65000"/>
                    <a:lumOff val="35000"/>
                  </a:schemeClr>
                </a:solidFill>
                <a:latin typeface="JKRGNR+Arial-BoldMT"/>
              </a:rPr>
              <a:t>§ 80 V 1 Alt. 1 VwGO </a:t>
            </a:r>
            <a:r>
              <a:rPr lang="de-DE" sz="2400" dirty="0">
                <a:solidFill>
                  <a:schemeClr val="tx1">
                    <a:lumMod val="65000"/>
                    <a:lumOff val="35000"/>
                  </a:schemeClr>
                </a:solidFill>
                <a:latin typeface="JKRGNR+Arial-BoldMT"/>
              </a:rPr>
              <a:t>ist begründet, soweit das </a:t>
            </a:r>
            <a:r>
              <a:rPr lang="de-DE" sz="2400" dirty="0" err="1">
                <a:solidFill>
                  <a:schemeClr val="tx1">
                    <a:lumMod val="65000"/>
                    <a:lumOff val="35000"/>
                  </a:schemeClr>
                </a:solidFill>
                <a:latin typeface="JKRGNR+Arial-BoldMT"/>
              </a:rPr>
              <a:t>Suspensivinteresse</a:t>
            </a:r>
            <a:r>
              <a:rPr lang="de-DE" sz="2400" dirty="0">
                <a:solidFill>
                  <a:schemeClr val="tx1">
                    <a:lumMod val="65000"/>
                    <a:lumOff val="35000"/>
                  </a:schemeClr>
                </a:solidFill>
                <a:latin typeface="JKRGNR+Arial-BoldMT"/>
              </a:rPr>
              <a:t> des Antragstellers das Vollziehungsinteresse des Nachbarn überwiegt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Überwiegen des </a:t>
            </a:r>
            <a:r>
              <a:rPr lang="de-DE" sz="2400" dirty="0" err="1">
                <a:solidFill>
                  <a:schemeClr val="tx1">
                    <a:lumMod val="65000"/>
                    <a:lumOff val="35000"/>
                  </a:schemeClr>
                </a:solidFill>
                <a:latin typeface="JKRGNR+Arial-BoldMT"/>
              </a:rPr>
              <a:t>Suspensivinteresses</a:t>
            </a:r>
            <a:r>
              <a:rPr lang="de-DE" sz="2400" dirty="0">
                <a:solidFill>
                  <a:schemeClr val="tx1">
                    <a:lumMod val="65000"/>
                    <a:lumOff val="35000"/>
                  </a:schemeClr>
                </a:solidFill>
                <a:latin typeface="JKRGNR+Arial-BoldMT"/>
              </a:rPr>
              <a:t> (+), soweit der </a:t>
            </a:r>
            <a:r>
              <a:rPr lang="de-DE" sz="2400" b="1" dirty="0">
                <a:solidFill>
                  <a:schemeClr val="tx1">
                    <a:lumMod val="65000"/>
                    <a:lumOff val="35000"/>
                  </a:schemeClr>
                </a:solidFill>
                <a:latin typeface="JKRGNR+Arial-BoldMT"/>
              </a:rPr>
              <a:t>zugrundeliegende VA rechtswidrig </a:t>
            </a:r>
            <a:r>
              <a:rPr lang="de-DE" sz="2400" dirty="0">
                <a:solidFill>
                  <a:schemeClr val="tx1">
                    <a:lumMod val="65000"/>
                    <a:lumOff val="35000"/>
                  </a:schemeClr>
                </a:solidFill>
                <a:latin typeface="JKRGNR+Arial-BoldMT"/>
              </a:rPr>
              <a:t>ist und den Antragsteller in seinen Rechten verletzt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An der Vollziehung rechtswidriger VA kann kein Interesse bestehen!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prüfen: </a:t>
            </a:r>
            <a:r>
              <a:rPr lang="de-DE" sz="2400" b="1" dirty="0">
                <a:solidFill>
                  <a:schemeClr val="tx1">
                    <a:lumMod val="65000"/>
                    <a:lumOff val="35000"/>
                  </a:schemeClr>
                </a:solidFill>
                <a:highlight>
                  <a:srgbClr val="FFFF00"/>
                </a:highlight>
                <a:latin typeface="JKRGNR+Arial-BoldMT"/>
              </a:rPr>
              <a:t>Rechtmäßigkeit der Baugenehmigung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5018350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 calcmode="lin" valueType="num">
                                      <p:cBhvr additive="base">
                                        <p:cTn id="2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für Baugenehmigung: § 72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denkbar: Verfahrensfehler wegen </a:t>
            </a:r>
            <a:r>
              <a:rPr lang="de-DE" sz="2400" b="1" dirty="0">
                <a:solidFill>
                  <a:schemeClr val="tx1">
                    <a:lumMod val="65000"/>
                    <a:lumOff val="35000"/>
                  </a:schemeClr>
                </a:solidFill>
                <a:latin typeface="JKRGNR+Arial-BoldMT"/>
              </a:rPr>
              <a:t>fehlender Beteiligung des 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nicht erforderlich: Beteiligung des N nach bauordnungsrechtlichen Vorschriften des </a:t>
            </a:r>
            <a:r>
              <a:rPr lang="de-DE" sz="2400" b="1" dirty="0">
                <a:solidFill>
                  <a:schemeClr val="tx1">
                    <a:lumMod val="65000"/>
                    <a:lumOff val="35000"/>
                  </a:schemeClr>
                </a:solidFill>
                <a:latin typeface="JKRGNR+Arial-BoldMT"/>
              </a:rPr>
              <a:t>§ 70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da keine </a:t>
            </a:r>
            <a:r>
              <a:rPr lang="de-DE" sz="2400" b="1" dirty="0">
                <a:solidFill>
                  <a:schemeClr val="tx1">
                    <a:lumMod val="65000"/>
                    <a:lumOff val="35000"/>
                  </a:schemeClr>
                </a:solidFill>
                <a:latin typeface="JKRGNR+Arial-BoldMT"/>
              </a:rPr>
              <a:t>Abweichungen oder Befreiungen </a:t>
            </a:r>
            <a:r>
              <a:rPr lang="de-DE" sz="2400" dirty="0">
                <a:solidFill>
                  <a:schemeClr val="tx1">
                    <a:lumMod val="65000"/>
                    <a:lumOff val="35000"/>
                  </a:schemeClr>
                </a:solidFill>
                <a:latin typeface="JKRGNR+Arial-BoldMT"/>
              </a:rPr>
              <a:t>erteilt wurden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Verfahrensfehler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210406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Materielle Rechtmäßigkeit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Rahmen der materiellen Rechtmäßigkeit zu differenzieren: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Genehmigungsbedürftigkeit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Genehmigungsfähigkeit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Genehmigungsbedürftigkeit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wegen </a:t>
            </a:r>
            <a:r>
              <a:rPr lang="de-DE" sz="2400" b="1" dirty="0">
                <a:solidFill>
                  <a:schemeClr val="tx1">
                    <a:lumMod val="65000"/>
                    <a:lumOff val="35000"/>
                  </a:schemeClr>
                </a:solidFill>
                <a:latin typeface="JKRGNR+Arial-BoldMT"/>
              </a:rPr>
              <a:t>§ 59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für die Errichtung, Änderung, Nutzungsänderung von baulichen Anlagen erforderlich: Baugenehmigung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Hotelkomplex: </a:t>
            </a:r>
            <a:r>
              <a:rPr lang="de-DE" sz="2400" b="1" dirty="0">
                <a:solidFill>
                  <a:schemeClr val="tx1">
                    <a:lumMod val="65000"/>
                    <a:lumOff val="35000"/>
                  </a:schemeClr>
                </a:solidFill>
                <a:latin typeface="JKRGNR+Arial-BoldMT"/>
              </a:rPr>
              <a:t>Bauliche Anlage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2 I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ersichtlich: Genehmigungsfreiheit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59 I 1 </a:t>
            </a:r>
            <a:r>
              <a:rPr lang="de-DE" sz="2400" b="1" dirty="0" err="1">
                <a:solidFill>
                  <a:schemeClr val="tx1">
                    <a:lumMod val="65000"/>
                    <a:lumOff val="35000"/>
                  </a:schemeClr>
                </a:solidFill>
                <a:latin typeface="JKRGNR+Arial-BoldMT"/>
              </a:rPr>
              <a:t>aE</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HBauO</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Genehmigungsbedürftigkeit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59752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9" end="9"/>
                                            </p:txEl>
                                          </p:spTgt>
                                        </p:tgtEl>
                                        <p:attrNameLst>
                                          <p:attrName>style.visibility</p:attrName>
                                        </p:attrNameLst>
                                      </p:cBhvr>
                                      <p:to>
                                        <p:strVal val="visible"/>
                                      </p:to>
                                    </p:set>
                                    <p:anim calcmode="lin" valueType="num">
                                      <p:cBhvr additive="base">
                                        <p:cTn id="4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77417"/>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Genehmigungsfähigkeit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Genehmigungsfähigkeit maßgeblich: § 72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Genehmigung erteilt wird, „</a:t>
            </a:r>
            <a:r>
              <a:rPr lang="de-DE" sz="2400" i="1" dirty="0">
                <a:solidFill>
                  <a:schemeClr val="tx1">
                    <a:lumMod val="65000"/>
                    <a:lumOff val="35000"/>
                  </a:schemeClr>
                </a:solidFill>
                <a:latin typeface="JKRGNR+Arial-BoldMT"/>
              </a:rPr>
              <a:t>wenn dem Vorhaben keine Vorschriften entgegenstehen, die bauaufsichtlichen Genehmigungsverfahren zu prüfen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zunächst herauszuarbeiten: </a:t>
            </a:r>
            <a:r>
              <a:rPr lang="de-DE" sz="2400" b="1" dirty="0">
                <a:solidFill>
                  <a:schemeClr val="tx1">
                    <a:lumMod val="65000"/>
                    <a:lumOff val="35000"/>
                  </a:schemeClr>
                </a:solidFill>
                <a:latin typeface="JKRGNR+Arial-BoldMT"/>
              </a:rPr>
              <a:t>Prüfungsmaßstab</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Prüfungsmaßstab: </a:t>
            </a:r>
            <a:r>
              <a:rPr lang="de-DE" sz="2400" b="1" dirty="0">
                <a:solidFill>
                  <a:schemeClr val="tx1">
                    <a:lumMod val="65000"/>
                    <a:lumOff val="35000"/>
                  </a:schemeClr>
                </a:solidFill>
                <a:latin typeface="JKRGNR+Arial-BoldMT"/>
              </a:rPr>
              <a:t>Baugenehmigungsverfahren, § 64 </a:t>
            </a:r>
            <a:r>
              <a:rPr lang="de-DE" sz="2400" b="1" dirty="0" err="1">
                <a:solidFill>
                  <a:schemeClr val="tx1">
                    <a:lumMod val="65000"/>
                    <a:lumOff val="35000"/>
                  </a:schemeClr>
                </a:solidFill>
                <a:latin typeface="JKRGNR+Arial-BoldMT"/>
              </a:rPr>
              <a:t>HBauO</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879997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einzig zu prüfen: </a:t>
            </a:r>
            <a:r>
              <a:rPr lang="de-DE" sz="2400" b="1" dirty="0">
                <a:solidFill>
                  <a:schemeClr val="tx1">
                    <a:lumMod val="65000"/>
                    <a:lumOff val="35000"/>
                  </a:schemeClr>
                </a:solidFill>
                <a:highlight>
                  <a:srgbClr val="FFFF00"/>
                </a:highlight>
                <a:latin typeface="JKRGNR+Arial-BoldMT"/>
              </a:rPr>
              <a:t>Bauplanungsrechtliche Zulässigkeit, § 64 I Nr. 1 </a:t>
            </a:r>
            <a:r>
              <a:rPr lang="de-DE" sz="2400" b="1" dirty="0" err="1">
                <a:solidFill>
                  <a:schemeClr val="tx1">
                    <a:lumMod val="65000"/>
                    <a:lumOff val="35000"/>
                  </a:schemeClr>
                </a:solidFill>
                <a:highlight>
                  <a:srgbClr val="FFFF00"/>
                </a:highlight>
                <a:latin typeface="JKRGNR+Arial-BoldMT"/>
              </a:rPr>
              <a:t>HBauO</a:t>
            </a:r>
            <a:r>
              <a:rPr lang="de-DE" sz="2400" b="1"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Prüfungsmaßstab: </a:t>
            </a:r>
            <a:r>
              <a:rPr lang="de-DE" sz="2400" b="1" dirty="0">
                <a:solidFill>
                  <a:schemeClr val="tx1">
                    <a:lumMod val="65000"/>
                    <a:lumOff val="35000"/>
                  </a:schemeClr>
                </a:solidFill>
                <a:latin typeface="JKRGNR+Arial-BoldMT"/>
              </a:rPr>
              <a:t>§§ 29 - 37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vorausgesetzt: Anwendbarkeit der §§ 29 ff.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Anwendungsbereich der §§ 29 ff. BauGB (+), soweit es um „Errichtung, Änderung oder Nutzungsänderung von baulichen Anlagen“ geht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„Bauliche Anlage“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29 I BauGB</a:t>
            </a:r>
            <a:r>
              <a:rPr lang="de-DE" sz="2400" dirty="0">
                <a:solidFill>
                  <a:schemeClr val="tx1">
                    <a:lumMod val="65000"/>
                    <a:lumOff val="35000"/>
                  </a:schemeClr>
                </a:solidFill>
                <a:latin typeface="JKRGNR+Arial-BoldMT"/>
              </a:rPr>
              <a:t>: künstliche Anlagen, die dauerhaft mit dem Erdboden verbunden sind und eine bodenrechtliche Relevanz aufweisen, indem </a:t>
            </a:r>
            <a:r>
              <a:rPr lang="de-DE" sz="2400" b="1" dirty="0">
                <a:solidFill>
                  <a:schemeClr val="tx1">
                    <a:lumMod val="65000"/>
                    <a:lumOff val="35000"/>
                  </a:schemeClr>
                </a:solidFill>
                <a:latin typeface="JKRGNR+Arial-BoldMT"/>
              </a:rPr>
              <a:t>Belange aus § 1 IV BauGB berührt</a:t>
            </a:r>
            <a:r>
              <a:rPr lang="de-DE" sz="2400" dirty="0">
                <a:solidFill>
                  <a:schemeClr val="tx1">
                    <a:lumMod val="65000"/>
                    <a:lumOff val="35000"/>
                  </a:schemeClr>
                </a:solidFill>
                <a:latin typeface="JKRGNR+Arial-BoldMT"/>
              </a:rPr>
              <a:t>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Bau eines Hotelkomplexes in jedem Fall berührt: Belange aus § 1 VI Nr. 2, 4, 5 BauGB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898759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Maßstab der bauplanungsrechtliche Zulässigkeit…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Wenn ein (qualifizierter) B-Plan vorliegt</a:t>
            </a:r>
            <a:r>
              <a:rPr lang="de-DE" sz="2400" dirty="0">
                <a:solidFill>
                  <a:schemeClr val="tx1">
                    <a:lumMod val="65000"/>
                    <a:lumOff val="35000"/>
                  </a:schemeClr>
                </a:solidFill>
                <a:latin typeface="JKRGNR+Arial-BoldMT"/>
              </a:rPr>
              <a:t>: §§ 30, 31 BauGB</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Wenn kein B-Plan vorliegt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„unbeplanten Innenbereich“: § 34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Außenbereich: § 35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gegeben für das fragliche Vorhaben: Qualifizierter B-Plan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Inzident zu prüfen: </a:t>
            </a:r>
            <a:r>
              <a:rPr lang="de-DE" sz="2400" b="1" dirty="0">
                <a:solidFill>
                  <a:schemeClr val="tx1">
                    <a:lumMod val="65000"/>
                    <a:lumOff val="35000"/>
                  </a:schemeClr>
                </a:solidFill>
                <a:highlight>
                  <a:srgbClr val="FFFF00"/>
                </a:highlight>
                <a:latin typeface="JKRGNR+Arial-BoldMT"/>
              </a:rPr>
              <a:t>Unwirksamkeit des B-Plans wegen Rechtsverstößen?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 der Wirksamkeit eines B-Plans: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Rechtmäßigkeit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20253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80999"/>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Formelle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einzig denkbar: </a:t>
            </a:r>
            <a:r>
              <a:rPr lang="de-DE" sz="2400" b="1" dirty="0">
                <a:solidFill>
                  <a:schemeClr val="tx1">
                    <a:lumMod val="65000"/>
                    <a:lumOff val="35000"/>
                  </a:schemeClr>
                </a:solidFill>
                <a:highlight>
                  <a:srgbClr val="FFFF00"/>
                </a:highlight>
                <a:latin typeface="JKRGNR+Arial-BoldMT"/>
              </a:rPr>
              <a:t>Fehlerhafte Öffentlichkeitsbeteiligung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3 II 1, 2 BauGB</a:t>
            </a:r>
            <a:r>
              <a:rPr lang="de-DE" sz="2400" dirty="0">
                <a:solidFill>
                  <a:schemeClr val="tx1">
                    <a:lumMod val="65000"/>
                    <a:lumOff val="35000"/>
                  </a:schemeClr>
                </a:solidFill>
                <a:latin typeface="JKRGNR+Arial-BoldMT"/>
              </a:rPr>
              <a:t> erforderlich: </a:t>
            </a:r>
            <a:r>
              <a:rPr lang="de-DE" sz="2400" i="1" dirty="0">
                <a:solidFill>
                  <a:schemeClr val="tx1">
                    <a:lumMod val="65000"/>
                    <a:lumOff val="35000"/>
                  </a:schemeClr>
                </a:solidFill>
                <a:latin typeface="JKRGNR+Arial-BoldMT"/>
              </a:rPr>
              <a:t>Veröffentlichung der Entwürfe der Bauleitpläne (…) für die Dauer eines Monats, mindestens jedoch für 30 Tage im Internet sowie durch andere leicht zu erreichende Zugangsmöglichkeiten</a:t>
            </a:r>
            <a:r>
              <a:rPr lang="de-DE" sz="2400" dirty="0">
                <a:solidFill>
                  <a:schemeClr val="tx1">
                    <a:lumMod val="65000"/>
                    <a:lumOff val="35000"/>
                  </a:schemeClr>
                </a:solidFill>
                <a:latin typeface="JKRGNR+Arial-BoldMT"/>
              </a:rPr>
              <a:t> (bspw. öffentliche Auslegung)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Dauer der Veröffentlichung vorliegend: </a:t>
            </a:r>
            <a:r>
              <a:rPr lang="de-DE" sz="2400" b="1" dirty="0">
                <a:solidFill>
                  <a:schemeClr val="tx1">
                    <a:lumMod val="65000"/>
                    <a:lumOff val="35000"/>
                  </a:schemeClr>
                </a:solidFill>
                <a:latin typeface="JKRGNR+Arial-BoldMT"/>
              </a:rPr>
              <a:t>4 Wochen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Fehlerhafte Öffentlichkeitsbeteiligung (+)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zwingend zu prüfen: </a:t>
            </a:r>
            <a:r>
              <a:rPr lang="de-DE" sz="2400" b="1" dirty="0">
                <a:solidFill>
                  <a:schemeClr val="tx1">
                    <a:lumMod val="65000"/>
                    <a:lumOff val="35000"/>
                  </a:schemeClr>
                </a:solidFill>
                <a:highlight>
                  <a:srgbClr val="FFFF00"/>
                </a:highlight>
                <a:latin typeface="JKRGNR+Arial-BoldMT"/>
              </a:rPr>
              <a:t>Beachtlichkeit des Fehlers</a:t>
            </a:r>
            <a:r>
              <a:rPr lang="de-DE" sz="2400" dirty="0">
                <a:solidFill>
                  <a:schemeClr val="tx1">
                    <a:lumMod val="65000"/>
                    <a:lumOff val="35000"/>
                  </a:schemeClr>
                </a:solidFill>
                <a:highlight>
                  <a:srgbClr val="FFFF00"/>
                </a:highlight>
                <a:latin typeface="JKRGNR+Arial-BoldMT"/>
              </a:rPr>
              <a:t> </a:t>
            </a:r>
            <a:r>
              <a:rPr lang="de-DE" sz="2400" dirty="0" err="1">
                <a:solidFill>
                  <a:schemeClr val="tx1">
                    <a:lumMod val="65000"/>
                    <a:lumOff val="35000"/>
                  </a:schemeClr>
                </a:solidFill>
                <a:highlight>
                  <a:srgbClr val="FFFF00"/>
                </a:highlight>
                <a:latin typeface="JKRGNR+Arial-BoldMT"/>
              </a:rPr>
              <a:t>iSv</a:t>
            </a:r>
            <a:r>
              <a:rPr lang="de-DE" sz="2400" dirty="0">
                <a:solidFill>
                  <a:schemeClr val="tx1">
                    <a:lumMod val="65000"/>
                    <a:lumOff val="35000"/>
                  </a:schemeClr>
                </a:solidFill>
                <a:highlight>
                  <a:srgbClr val="FFFF00"/>
                </a:highlight>
                <a:latin typeface="JKRGNR+Arial-BoldMT"/>
              </a:rPr>
              <a:t>. § 214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214 I 1 Nr. 2 BauGB </a:t>
            </a:r>
            <a:r>
              <a:rPr lang="de-DE" sz="2400" dirty="0">
                <a:solidFill>
                  <a:schemeClr val="tx1">
                    <a:lumMod val="65000"/>
                    <a:lumOff val="35000"/>
                  </a:schemeClr>
                </a:solidFill>
                <a:latin typeface="JKRGNR+Arial-BoldMT"/>
              </a:rPr>
              <a:t>„beachtlich“: Fehler bei der Öffentlichkeitsbeteiligung nach § 3 II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durch Erhebung des Widerspruchs eingehalten: </a:t>
            </a:r>
            <a:r>
              <a:rPr lang="de-DE" sz="2400" b="1" dirty="0">
                <a:solidFill>
                  <a:schemeClr val="tx1">
                    <a:lumMod val="65000"/>
                    <a:lumOff val="35000"/>
                  </a:schemeClr>
                </a:solidFill>
                <a:latin typeface="JKRGNR+Arial-BoldMT"/>
              </a:rPr>
              <a:t>Rügefrist</a:t>
            </a:r>
            <a:r>
              <a:rPr lang="de-DE" sz="2400" dirty="0">
                <a:solidFill>
                  <a:schemeClr val="tx1">
                    <a:lumMod val="65000"/>
                    <a:lumOff val="35000"/>
                  </a:schemeClr>
                </a:solidFill>
                <a:latin typeface="JKRGNR+Arial-BoldMT"/>
              </a:rPr>
              <a:t> aus </a:t>
            </a:r>
            <a:r>
              <a:rPr lang="de-DE" sz="2400" b="1" dirty="0">
                <a:solidFill>
                  <a:schemeClr val="tx1">
                    <a:lumMod val="65000"/>
                    <a:lumOff val="35000"/>
                  </a:schemeClr>
                </a:solidFill>
                <a:latin typeface="JKRGNR+Arial-BoldMT"/>
              </a:rPr>
              <a:t>§ 215 BauGB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882859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8058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Mit Gesuch vom 10. September 2013 beantragten die Antragsteller die Erteilung einer Baugenehmigung zum Umbau und zur Erweiterung ihres Beherbergungsbetriebs. Vorgesehen waren eine Erweiterung des Betriebs um zwei weitere Ferienwohnungen sowie eine Vergrößerung der Bruttogrundfläche des Gebäudes auf 197,53 qm.</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Was kann die Gemeinde tun?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02977510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8951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Unwirksamkeit des B-Plans aus formellen Gründen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645011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Materielle Rechtmäßigkeit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denkbar: Materielle Fehler bei der Aufstellung des B-Plans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highlight>
                  <a:srgbClr val="FFFF00"/>
                </a:highlight>
                <a:latin typeface="JKRGNR+Arial-BoldMT"/>
              </a:rPr>
              <a:t>aa</a:t>
            </a:r>
            <a:r>
              <a:rPr lang="de-DE" sz="2400" b="1" dirty="0">
                <a:solidFill>
                  <a:schemeClr val="tx1">
                    <a:lumMod val="65000"/>
                    <a:lumOff val="35000"/>
                  </a:schemeClr>
                </a:solidFill>
                <a:highlight>
                  <a:srgbClr val="FFFF00"/>
                </a:highlight>
                <a:latin typeface="JKRGNR+Arial-BoldMT"/>
              </a:rPr>
              <a:t>) Erforderlichkeit des B-Plans, § 1 III BauGB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Insbesondere materielle Voraussetzung: </a:t>
            </a:r>
            <a:r>
              <a:rPr lang="de-DE" sz="2400" b="1" dirty="0">
                <a:solidFill>
                  <a:schemeClr val="tx1">
                    <a:lumMod val="65000"/>
                    <a:lumOff val="35000"/>
                  </a:schemeClr>
                </a:solidFill>
                <a:latin typeface="JKRGNR+Arial-BoldMT"/>
              </a:rPr>
              <a:t>Erforderlichkeit des B-Plans nach § 1 III 1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Rahmen der Erforderlichkeit zu bedenken: </a:t>
            </a:r>
            <a:r>
              <a:rPr lang="de-DE" sz="2400" b="1" dirty="0">
                <a:solidFill>
                  <a:schemeClr val="tx1">
                    <a:lumMod val="65000"/>
                    <a:lumOff val="35000"/>
                  </a:schemeClr>
                </a:solidFill>
                <a:latin typeface="JKRGNR+Arial-BoldMT"/>
              </a:rPr>
              <a:t>Beurteilungsspielraum</a:t>
            </a:r>
            <a:r>
              <a:rPr lang="de-DE" sz="2400" dirty="0">
                <a:solidFill>
                  <a:schemeClr val="tx1">
                    <a:lumMod val="65000"/>
                    <a:lumOff val="35000"/>
                  </a:schemeClr>
                </a:solidFill>
                <a:latin typeface="JKRGNR+Arial-BoldMT"/>
              </a:rPr>
              <a:t> der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Erforderlichkeit (-) </a:t>
            </a:r>
            <a:r>
              <a:rPr lang="de-DE" sz="2400" dirty="0">
                <a:solidFill>
                  <a:schemeClr val="tx1">
                    <a:lumMod val="65000"/>
                    <a:lumOff val="35000"/>
                  </a:schemeClr>
                </a:solidFill>
                <a:latin typeface="JKRGNR+Arial-BoldMT"/>
              </a:rPr>
              <a:t>bei Festsetzungen, die ungeeignet sind, den mit ihnen verfolgten Zweck zu erreichen bzw. aus tatsächlichen Gründen </a:t>
            </a:r>
            <a:r>
              <a:rPr lang="de-DE" sz="2400" b="1" dirty="0">
                <a:solidFill>
                  <a:schemeClr val="tx1">
                    <a:lumMod val="65000"/>
                    <a:lumOff val="35000"/>
                  </a:schemeClr>
                </a:solidFill>
                <a:latin typeface="JKRGNR+Arial-BoldMT"/>
              </a:rPr>
              <a:t>keine Aussicht auf Verwirklichung </a:t>
            </a:r>
            <a:r>
              <a:rPr lang="de-DE" sz="2400" dirty="0">
                <a:solidFill>
                  <a:schemeClr val="tx1">
                    <a:lumMod val="65000"/>
                    <a:lumOff val="35000"/>
                  </a:schemeClr>
                </a:solidFill>
                <a:latin typeface="JKRGNR+Arial-BoldMT"/>
              </a:rPr>
              <a:t>haben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Sog. </a:t>
            </a:r>
            <a:r>
              <a:rPr lang="de-DE" sz="2400" b="1" dirty="0">
                <a:solidFill>
                  <a:schemeClr val="tx1">
                    <a:lumMod val="65000"/>
                    <a:lumOff val="35000"/>
                  </a:schemeClr>
                </a:solidFill>
                <a:highlight>
                  <a:srgbClr val="FFFF00"/>
                </a:highlight>
                <a:latin typeface="JKRGNR+Arial-BoldMT"/>
              </a:rPr>
              <a:t>Funktionslosigkeit</a:t>
            </a:r>
            <a:r>
              <a:rPr lang="de-DE" sz="2400" dirty="0">
                <a:solidFill>
                  <a:schemeClr val="tx1">
                    <a:lumMod val="65000"/>
                    <a:lumOff val="35000"/>
                  </a:schemeClr>
                </a:solidFill>
                <a:highlight>
                  <a:srgbClr val="FFFF00"/>
                </a:highlight>
                <a:latin typeface="JKRGNR+Arial-BoldMT"/>
              </a:rPr>
              <a:t> von Festsetzungen</a:t>
            </a:r>
            <a:br>
              <a:rPr lang="de-DE" sz="2400" dirty="0">
                <a:solidFill>
                  <a:schemeClr val="tx1">
                    <a:lumMod val="65000"/>
                    <a:lumOff val="35000"/>
                  </a:schemeClr>
                </a:solidFill>
                <a:highlight>
                  <a:srgbClr val="FFFF00"/>
                </a:highlight>
                <a:latin typeface="JKRGNR+Arial-BoldMT"/>
              </a:rPr>
            </a:br>
            <a:endParaRPr lang="de-DE" sz="2400" dirty="0">
              <a:solidFill>
                <a:schemeClr val="tx1">
                  <a:lumMod val="65000"/>
                  <a:lumOff val="35000"/>
                </a:schemeClr>
              </a:solidFill>
              <a:highlight>
                <a:srgbClr val="FFFF00"/>
              </a:highlight>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617121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0999"/>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festgesetzt: Besonderes Wohngebiet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highlight>
                  <a:srgbClr val="FFFF00"/>
                </a:highlight>
                <a:latin typeface="JKRGNR+Arial-BoldMT"/>
              </a:rPr>
              <a:t>§ 4a I 2 </a:t>
            </a:r>
            <a:r>
              <a:rPr lang="de-DE" sz="2400" b="1" dirty="0" err="1">
                <a:solidFill>
                  <a:schemeClr val="tx1">
                    <a:lumMod val="65000"/>
                    <a:lumOff val="35000"/>
                  </a:schemeClr>
                </a:solidFill>
                <a:highlight>
                  <a:srgbClr val="FFFF00"/>
                </a:highlight>
                <a:latin typeface="JKRGNR+Arial-BoldMT"/>
              </a:rPr>
              <a:t>BauNVO</a:t>
            </a:r>
            <a:r>
              <a:rPr lang="de-DE" sz="2400" b="1"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highlight>
                  <a:srgbClr val="FFFF00"/>
                </a:highlight>
                <a:latin typeface="JKRGNR+Arial-BoldMT"/>
              </a:rPr>
              <a:t>dienen „besondere Wohngebiete“ </a:t>
            </a:r>
            <a:r>
              <a:rPr lang="de-DE" sz="2400" dirty="0">
                <a:solidFill>
                  <a:schemeClr val="tx1">
                    <a:lumMod val="65000"/>
                    <a:lumOff val="35000"/>
                  </a:schemeClr>
                </a:solidFill>
                <a:latin typeface="JKRGNR+Arial-BoldMT"/>
              </a:rPr>
              <a:t>vorwiegend dem Wohnen und in diesen soll </a:t>
            </a:r>
            <a:r>
              <a:rPr lang="de-DE" sz="2400" b="1" dirty="0">
                <a:solidFill>
                  <a:schemeClr val="tx1">
                    <a:lumMod val="65000"/>
                    <a:lumOff val="35000"/>
                  </a:schemeClr>
                </a:solidFill>
                <a:latin typeface="JKRGNR+Arial-BoldMT"/>
              </a:rPr>
              <a:t>Eigenart der Wohnnutzung erhalten und fortentwickelt</a:t>
            </a:r>
            <a:r>
              <a:rPr lang="de-DE" sz="2400" dirty="0">
                <a:solidFill>
                  <a:schemeClr val="tx1">
                    <a:lumMod val="65000"/>
                    <a:lumOff val="35000"/>
                  </a:schemeClr>
                </a:solidFill>
                <a:latin typeface="JKRGNR+Arial-BoldMT"/>
              </a:rPr>
              <a:t> werden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die sonstigen Festsetzungen (Grundflächenzahl, Geschossflächenzahl) indes </a:t>
            </a:r>
            <a:r>
              <a:rPr lang="de-DE" sz="2400" dirty="0">
                <a:solidFill>
                  <a:srgbClr val="FF0000"/>
                </a:solidFill>
                <a:latin typeface="JKRGNR+Arial-BoldMT"/>
              </a:rPr>
              <a:t>einzig bezweckt</a:t>
            </a:r>
            <a:r>
              <a:rPr lang="de-DE" sz="2400" dirty="0">
                <a:solidFill>
                  <a:schemeClr val="tx1">
                    <a:lumMod val="65000"/>
                    <a:lumOff val="35000"/>
                  </a:schemeClr>
                </a:solidFill>
                <a:latin typeface="JKRGNR+Arial-BoldMT"/>
              </a:rPr>
              <a:t>: </a:t>
            </a:r>
            <a:r>
              <a:rPr lang="de-DE" sz="2400" b="1" dirty="0">
                <a:solidFill>
                  <a:srgbClr val="FF0000"/>
                </a:solidFill>
                <a:latin typeface="JKRGNR+Arial-BoldMT"/>
              </a:rPr>
              <a:t>Realisierung der Hotelanlage</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(„maßgeschneiderter B-Plan“) </a:t>
            </a: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im geplanten Gebiet unmöglich: Realisierung einer Wohnbebauung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4a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(„vorwiegend dem Wohnen“)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b="1" dirty="0">
                <a:solidFill>
                  <a:schemeClr val="tx1">
                    <a:lumMod val="65000"/>
                    <a:lumOff val="35000"/>
                  </a:schemeClr>
                </a:solidFill>
                <a:highlight>
                  <a:srgbClr val="FFFF00"/>
                </a:highlight>
                <a:latin typeface="JKRGNR+Arial-BoldMT"/>
              </a:rPr>
              <a:t>Verstoß gegen </a:t>
            </a:r>
            <a:r>
              <a:rPr lang="de-DE" sz="2400" b="1" dirty="0" err="1">
                <a:solidFill>
                  <a:schemeClr val="tx1">
                    <a:lumMod val="65000"/>
                    <a:lumOff val="35000"/>
                  </a:schemeClr>
                </a:solidFill>
                <a:highlight>
                  <a:srgbClr val="FFFF00"/>
                </a:highlight>
                <a:latin typeface="JKRGNR+Arial-BoldMT"/>
              </a:rPr>
              <a:t>Erforderlichkeitsgebot</a:t>
            </a:r>
            <a:r>
              <a:rPr lang="de-DE" sz="2400" b="1" dirty="0">
                <a:solidFill>
                  <a:schemeClr val="tx1">
                    <a:lumMod val="65000"/>
                    <a:lumOff val="35000"/>
                  </a:schemeClr>
                </a:solidFill>
                <a:highlight>
                  <a:srgbClr val="FFFF00"/>
                </a:highlight>
                <a:latin typeface="JKRGNR+Arial-BoldMT"/>
              </a:rPr>
              <a:t>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1 III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Beachtlichkeit des Fehlers (+)</a:t>
            </a:r>
            <a:r>
              <a:rPr lang="de-DE" sz="2400" dirty="0">
                <a:solidFill>
                  <a:schemeClr val="tx1">
                    <a:lumMod val="65000"/>
                    <a:lumOff val="35000"/>
                  </a:schemeClr>
                </a:solidFill>
                <a:latin typeface="JKRGNR+Arial-BoldMT"/>
              </a:rPr>
              <a:t>, da dieser nicht gemäß § 214 II BauGB für ausnahmsweise unbeachtlich erklärt wird (arg. </a:t>
            </a:r>
            <a:r>
              <a:rPr lang="de-DE" sz="2400" dirty="0" err="1">
                <a:solidFill>
                  <a:schemeClr val="tx1">
                    <a:lumMod val="65000"/>
                    <a:lumOff val="35000"/>
                  </a:schemeClr>
                </a:solidFill>
                <a:latin typeface="JKRGNR+Arial-BoldMT"/>
              </a:rPr>
              <a:t>e</a:t>
            </a:r>
            <a:r>
              <a:rPr lang="de-DE" sz="2400" dirty="0">
                <a:solidFill>
                  <a:schemeClr val="tx1">
                    <a:lumMod val="65000"/>
                    <a:lumOff val="35000"/>
                  </a:schemeClr>
                </a:solidFill>
                <a:latin typeface="JKRGNR+Arial-BoldMT"/>
              </a:rPr>
              <a:t> contrario)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Erforderlichkeit (-): </a:t>
            </a:r>
            <a:r>
              <a:rPr lang="de-DE" sz="2400" b="1" dirty="0">
                <a:solidFill>
                  <a:schemeClr val="tx1">
                    <a:lumMod val="65000"/>
                    <a:lumOff val="35000"/>
                  </a:schemeClr>
                </a:solidFill>
                <a:latin typeface="JKRGNR+Arial-BoldMT"/>
              </a:rPr>
              <a:t>B-Plan regelmäßig nichtig (BVerwG)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672784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0999"/>
            <a:ext cx="8928992" cy="27417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err="1">
                <a:solidFill>
                  <a:schemeClr val="tx1">
                    <a:lumMod val="65000"/>
                    <a:lumOff val="35000"/>
                  </a:schemeClr>
                </a:solidFill>
                <a:latin typeface="JKRGNR+Arial-BoldMT"/>
              </a:rPr>
              <a:t>HessVGH</a:t>
            </a:r>
            <a:r>
              <a:rPr lang="de-DE" sz="2400" b="1" dirty="0">
                <a:solidFill>
                  <a:schemeClr val="tx1">
                    <a:lumMod val="65000"/>
                    <a:lumOff val="35000"/>
                  </a:schemeClr>
                </a:solidFill>
                <a:latin typeface="JKRGNR+Arial-BoldMT"/>
              </a:rPr>
              <a:t> vom 15.2.2005 </a:t>
            </a:r>
            <a:r>
              <a:rPr lang="de-DE" sz="2400" b="1" dirty="0" err="1">
                <a:solidFill>
                  <a:schemeClr val="tx1">
                    <a:lumMod val="65000"/>
                    <a:lumOff val="35000"/>
                  </a:schemeClr>
                </a:solidFill>
                <a:latin typeface="JKRGNR+Arial-BoldMT"/>
              </a:rPr>
              <a:t>ZfBR</a:t>
            </a:r>
            <a:r>
              <a:rPr lang="de-DE" sz="2400" b="1" dirty="0">
                <a:solidFill>
                  <a:schemeClr val="tx1">
                    <a:lumMod val="65000"/>
                    <a:lumOff val="35000"/>
                  </a:schemeClr>
                </a:solidFill>
                <a:latin typeface="JKRGNR+Arial-BoldMT"/>
              </a:rPr>
              <a:t> 2005, 386</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Eine Baugebietsdarstellung oder -festsetzung (§ 1 Abs. 2 und 3 </a:t>
            </a:r>
            <a:r>
              <a:rPr lang="de-DE" sz="2400" i="1" dirty="0" err="1">
                <a:solidFill>
                  <a:schemeClr val="tx1">
                    <a:lumMod val="65000"/>
                    <a:lumOff val="35000"/>
                  </a:schemeClr>
                </a:solidFill>
                <a:latin typeface="JKRGNR+Arial-BoldMT"/>
              </a:rPr>
              <a:t>BauNVO</a:t>
            </a:r>
            <a:r>
              <a:rPr lang="de-DE" sz="2400" i="1" dirty="0">
                <a:solidFill>
                  <a:schemeClr val="tx1">
                    <a:lumMod val="65000"/>
                    <a:lumOff val="35000"/>
                  </a:schemeClr>
                </a:solidFill>
                <a:latin typeface="JKRGNR+Arial-BoldMT"/>
              </a:rPr>
              <a:t>) verstößt gegen § 1 Abs. 3 Satz 1 BauGB, wenn von vorneherein feststeht, dass die in dem Gebiet zulässigen baulichen Anlagen nicht in einer Weise genutzt werden, die dem Zweck des Baugebiets entspricht (so genannte </a:t>
            </a:r>
            <a:r>
              <a:rPr lang="de-DE" sz="2400" b="1" i="1" dirty="0">
                <a:solidFill>
                  <a:schemeClr val="tx1">
                    <a:lumMod val="65000"/>
                    <a:lumOff val="35000"/>
                  </a:schemeClr>
                </a:solidFill>
                <a:latin typeface="JKRGNR+Arial-BoldMT"/>
              </a:rPr>
              <a:t>anfängliche Funktionslosigkeit</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9852066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0999"/>
            <a:ext cx="8928992" cy="45884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a:t>
            </a:r>
            <a:r>
              <a:rPr lang="de-DE" sz="2400" b="1" dirty="0">
                <a:solidFill>
                  <a:schemeClr val="tx1">
                    <a:lumMod val="65000"/>
                    <a:lumOff val="35000"/>
                  </a:schemeClr>
                </a:solidFill>
                <a:latin typeface="JKRGNR+Arial-BoldMT"/>
              </a:rPr>
              <a:t>nachträgliche Funktionslosigkeit </a:t>
            </a:r>
            <a:r>
              <a:rPr lang="de-DE" sz="2400" dirty="0">
                <a:solidFill>
                  <a:schemeClr val="tx1">
                    <a:lumMod val="65000"/>
                    <a:lumOff val="35000"/>
                  </a:schemeClr>
                </a:solidFill>
                <a:latin typeface="JKRGNR+Arial-BoldMT"/>
              </a:rPr>
              <a:t>VGH Mannheim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2010, 960:</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„Wegen Funktionslosigkeit tritt eine bauplanerische Festsetzung erst dann außer Kraft, </a:t>
            </a:r>
            <a:r>
              <a:rPr lang="de-DE" sz="2400" b="1" i="1" dirty="0">
                <a:solidFill>
                  <a:schemeClr val="tx1">
                    <a:lumMod val="65000"/>
                    <a:lumOff val="35000"/>
                  </a:schemeClr>
                </a:solidFill>
                <a:latin typeface="JKRGNR+Arial-BoldMT"/>
              </a:rPr>
              <a:t>wenn und soweit die Verhältnisse, auf die sie sich bezieht, in der tatsächlichen Entwicklung einen Zustand erreicht haben, der eine Verwirklichung der Festsetzung auf unabsehbare Zeit ausschließt</a:t>
            </a:r>
            <a:r>
              <a:rPr lang="de-DE" sz="2400" i="1" dirty="0">
                <a:solidFill>
                  <a:schemeClr val="tx1">
                    <a:lumMod val="65000"/>
                    <a:lumOff val="35000"/>
                  </a:schemeClr>
                </a:solidFill>
                <a:latin typeface="JKRGNR+Arial-BoldMT"/>
              </a:rPr>
              <a:t>, und wenn diese Tatsache so offensichtlich ist, dass ein in ihre Fortgeltung gesetztes Vertrauen keinen Schutz verdient (vgl. BVerwGE 54, 5 = NJW 1977, 2325). </a:t>
            </a:r>
            <a:r>
              <a:rPr lang="de-DE" sz="2400" b="1" i="1" dirty="0">
                <a:solidFill>
                  <a:schemeClr val="tx1">
                    <a:lumMod val="65000"/>
                    <a:lumOff val="35000"/>
                  </a:schemeClr>
                </a:solidFill>
                <a:highlight>
                  <a:srgbClr val="FFFF00"/>
                </a:highlight>
                <a:latin typeface="JKRGNR+Arial-BoldMT"/>
              </a:rPr>
              <a:t>Entscheidend ist, ob die jeweilige Festsetzung noch geeignet ist, zur städtebaulichen Ordnung i.S. des § 1 III BauGB im Geltungsbereich des Bebauungsplans einen sinnvollen Beitrag zu leisten.“</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868059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19547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bb</a:t>
            </a:r>
            <a:r>
              <a:rPr lang="de-DE" sz="2400" dirty="0">
                <a:solidFill>
                  <a:schemeClr val="tx1">
                    <a:lumMod val="65000"/>
                    <a:lumOff val="35000"/>
                  </a:schemeClr>
                </a:solidFill>
                <a:latin typeface="JKRGNR+Arial-BoldMT"/>
              </a:rPr>
              <a:t>) Sonstige Verletzung materieller Vorgaben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Unwirksamkeit des B-Plans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Prüfungsmaßstab: §§ 34, 35 BauGB</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8230207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Zulässigkeit des Vorhabens nach § 34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in den Blick zu nehmen: Zulässigkeit des Vorhabens nach § 34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34 BauGB </a:t>
            </a:r>
            <a:r>
              <a:rPr lang="de-DE" sz="2400" dirty="0">
                <a:solidFill>
                  <a:schemeClr val="tx1">
                    <a:lumMod val="65000"/>
                    <a:lumOff val="35000"/>
                  </a:schemeClr>
                </a:solidFill>
                <a:latin typeface="JKRGNR+Arial-BoldMT"/>
              </a:rPr>
              <a:t>normiert: </a:t>
            </a:r>
            <a:r>
              <a:rPr lang="de-DE" sz="2400" b="1" dirty="0">
                <a:solidFill>
                  <a:schemeClr val="tx1">
                    <a:lumMod val="65000"/>
                    <a:lumOff val="35000"/>
                  </a:schemeClr>
                </a:solidFill>
                <a:highlight>
                  <a:srgbClr val="FFFF00"/>
                </a:highlight>
                <a:latin typeface="JKRGNR+Arial-BoldMT"/>
              </a:rPr>
              <a:t>Unbeplanter Innenbereich</a:t>
            </a:r>
            <a:r>
              <a:rPr lang="de-DE" sz="2400" dirty="0">
                <a:solidFill>
                  <a:schemeClr val="tx1">
                    <a:lumMod val="65000"/>
                    <a:lumOff val="35000"/>
                  </a:schemeClr>
                </a:solidFill>
                <a:highlight>
                  <a:srgbClr val="FFFF00"/>
                </a:highlight>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Zusammenhang bebauter Ortsteil“ (+), soweit ein </a:t>
            </a:r>
            <a:r>
              <a:rPr lang="de-DE" sz="2400" b="1" dirty="0">
                <a:solidFill>
                  <a:schemeClr val="tx1">
                    <a:lumMod val="65000"/>
                    <a:lumOff val="35000"/>
                  </a:schemeClr>
                </a:solidFill>
                <a:latin typeface="JKRGNR+Arial-BoldMT"/>
              </a:rPr>
              <a:t>Bebauungskomplex</a:t>
            </a:r>
            <a:r>
              <a:rPr lang="de-DE" sz="2400" dirty="0">
                <a:solidFill>
                  <a:schemeClr val="tx1">
                    <a:lumMod val="65000"/>
                    <a:lumOff val="35000"/>
                  </a:schemeClr>
                </a:solidFill>
                <a:latin typeface="JKRGNR+Arial-BoldMT"/>
              </a:rPr>
              <a:t> gegeben ist, der ein </a:t>
            </a:r>
            <a:r>
              <a:rPr lang="de-DE" sz="2400" b="1" dirty="0">
                <a:solidFill>
                  <a:schemeClr val="tx1">
                    <a:lumMod val="65000"/>
                    <a:lumOff val="35000"/>
                  </a:schemeClr>
                </a:solidFill>
                <a:latin typeface="JKRGNR+Arial-BoldMT"/>
              </a:rPr>
              <a:t>gewisses Gewicht </a:t>
            </a:r>
            <a:r>
              <a:rPr lang="de-DE" sz="2400" dirty="0">
                <a:solidFill>
                  <a:schemeClr val="tx1">
                    <a:lumMod val="65000"/>
                    <a:lumOff val="35000"/>
                  </a:schemeClr>
                </a:solidFill>
                <a:latin typeface="JKRGNR+Arial-BoldMT"/>
              </a:rPr>
              <a:t>besitzt und Ausdruck einer </a:t>
            </a:r>
            <a:r>
              <a:rPr lang="de-DE" sz="2400" b="1" dirty="0">
                <a:solidFill>
                  <a:schemeClr val="tx1">
                    <a:lumMod val="65000"/>
                    <a:lumOff val="35000"/>
                  </a:schemeClr>
                </a:solidFill>
                <a:latin typeface="JKRGNR+Arial-BoldMT"/>
              </a:rPr>
              <a:t>geschlossenen Siedlungsstruktur </a:t>
            </a:r>
            <a:r>
              <a:rPr lang="de-DE" sz="2400" dirty="0">
                <a:solidFill>
                  <a:schemeClr val="tx1">
                    <a:lumMod val="65000"/>
                    <a:lumOff val="35000"/>
                  </a:schemeClr>
                </a:solidFill>
                <a:latin typeface="JKRGNR+Arial-BoldMT"/>
              </a:rPr>
              <a:t>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Splittersiedlungen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anzunehmen: </a:t>
            </a:r>
            <a:r>
              <a:rPr lang="de-DE" sz="2400" b="1" dirty="0">
                <a:solidFill>
                  <a:schemeClr val="tx1">
                    <a:lumMod val="65000"/>
                    <a:lumOff val="35000"/>
                  </a:schemeClr>
                </a:solidFill>
                <a:latin typeface="JKRGNR+Arial-BoldMT"/>
              </a:rPr>
              <a:t>Unbeplanter Innenbereich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 34 BauGB zunächst zu prüfen: Vorliegen eines sog. </a:t>
            </a:r>
            <a:r>
              <a:rPr lang="de-DE" sz="2400" b="1" dirty="0">
                <a:solidFill>
                  <a:schemeClr val="tx1">
                    <a:lumMod val="65000"/>
                    <a:lumOff val="35000"/>
                  </a:schemeClr>
                </a:solidFill>
                <a:highlight>
                  <a:srgbClr val="FFFF00"/>
                </a:highlight>
                <a:latin typeface="JKRGNR+Arial-BoldMT"/>
              </a:rPr>
              <a:t>Faktischen Baugebiets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34 II BauGB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6059322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„faktisches Baugebiet“ (+), wenn die tatsächlich vorhandene Bebauung der näheren Umgebung einem </a:t>
            </a:r>
            <a:r>
              <a:rPr lang="de-DE" sz="2400" b="1" dirty="0">
                <a:solidFill>
                  <a:schemeClr val="tx1">
                    <a:lumMod val="65000"/>
                    <a:lumOff val="35000"/>
                  </a:schemeClr>
                </a:solidFill>
                <a:latin typeface="JKRGNR+Arial-BoldMT"/>
              </a:rPr>
              <a:t>Baugebietstypus der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entspricht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die vorhandene Bebauung anzunehmen: Vorliegen eines </a:t>
            </a:r>
            <a:r>
              <a:rPr lang="de-DE" sz="2400" b="1" dirty="0">
                <a:solidFill>
                  <a:schemeClr val="tx1">
                    <a:lumMod val="65000"/>
                    <a:lumOff val="35000"/>
                  </a:schemeClr>
                </a:solidFill>
                <a:highlight>
                  <a:srgbClr val="FFFF00"/>
                </a:highlight>
                <a:latin typeface="JKRGNR+Arial-BoldMT"/>
              </a:rPr>
              <a:t>Mischgebietes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6 </a:t>
            </a:r>
            <a:r>
              <a:rPr lang="de-DE" sz="2400" b="1" dirty="0" err="1">
                <a:solidFill>
                  <a:schemeClr val="tx1">
                    <a:lumMod val="65000"/>
                    <a:lumOff val="35000"/>
                  </a:schemeClr>
                </a:solidFill>
                <a:highlight>
                  <a:srgbClr val="FFFF00"/>
                </a:highlight>
                <a:latin typeface="JKRGNR+Arial-BoldMT"/>
              </a:rPr>
              <a:t>BauNVO</a:t>
            </a:r>
            <a:r>
              <a:rPr lang="de-DE" sz="2400" b="1" dirty="0">
                <a:solidFill>
                  <a:schemeClr val="tx1">
                    <a:lumMod val="65000"/>
                    <a:lumOff val="35000"/>
                  </a:schemeClr>
                </a:solidFill>
                <a:highlight>
                  <a:srgbClr val="FFFF00"/>
                </a:highlight>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 6 I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dienen Mischgebiete dem Wohnen und der Unterbringung nicht wesentlich störender Gewerbebetriebe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6 II Nr. 3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im Mischgebiet zulässig: Beherbergungsgewerbe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grundsätzlich gemäß </a:t>
            </a:r>
            <a:r>
              <a:rPr lang="de-DE" sz="2400" b="1" dirty="0">
                <a:solidFill>
                  <a:schemeClr val="tx1">
                    <a:lumMod val="65000"/>
                    <a:lumOff val="35000"/>
                  </a:schemeClr>
                </a:solidFill>
                <a:latin typeface="JKRGNR+Arial-BoldMT"/>
              </a:rPr>
              <a:t>§ 34 II BauGB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6 </a:t>
            </a:r>
            <a:r>
              <a:rPr lang="de-DE" sz="2400" b="1" dirty="0" err="1">
                <a:solidFill>
                  <a:schemeClr val="tx1">
                    <a:lumMod val="65000"/>
                    <a:lumOff val="35000"/>
                  </a:schemeClr>
                </a:solidFill>
                <a:latin typeface="JKRGNR+Arial-BoldMT"/>
              </a:rPr>
              <a:t>BauNVO</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zulässig: Hotelanlage der H-GmbH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3669307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114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Verstoß gegen „Gebietsprägungserhaltungsanspruch“?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Inhalt: Abwehranspruch des Nachbarn im Hinblick allein im Hinblick auf den Erhalt eines charakteristischen (harmonischen) Erscheinungsbildes des Baugebiets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Unabhängig von Art der Nutzung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Tlw. Abgeleitet aus § 15 I 1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a:t>
            </a:r>
            <a:r>
              <a:rPr lang="de-DE" sz="2400" i="1" dirty="0">
                <a:solidFill>
                  <a:schemeClr val="tx1">
                    <a:lumMod val="65000"/>
                    <a:lumOff val="35000"/>
                  </a:schemeClr>
                </a:solidFill>
                <a:latin typeface="JKRGNR+Arial-BoldMT"/>
              </a:rPr>
              <a:t> „Ein als Regelbebauung grundsätzlich zulässiges Vorhaben kann </a:t>
            </a:r>
            <a:r>
              <a:rPr lang="de-DE" sz="2400" b="1" i="1" dirty="0">
                <a:solidFill>
                  <a:schemeClr val="tx1">
                    <a:lumMod val="65000"/>
                    <a:lumOff val="35000"/>
                  </a:schemeClr>
                </a:solidFill>
                <a:latin typeface="JKRGNR+Arial-BoldMT"/>
              </a:rPr>
              <a:t>im Einzelfall unzulässig sein</a:t>
            </a:r>
            <a:r>
              <a:rPr lang="de-DE" sz="2400" i="1" dirty="0">
                <a:solidFill>
                  <a:schemeClr val="tx1">
                    <a:lumMod val="65000"/>
                    <a:lumOff val="35000"/>
                  </a:schemeClr>
                </a:solidFill>
                <a:latin typeface="JKRGNR+Arial-BoldMT"/>
              </a:rPr>
              <a:t>, wenn es nach </a:t>
            </a:r>
            <a:r>
              <a:rPr lang="de-DE" sz="2400" b="1" i="1" dirty="0">
                <a:solidFill>
                  <a:schemeClr val="tx1">
                    <a:lumMod val="65000"/>
                    <a:lumOff val="35000"/>
                  </a:schemeClr>
                </a:solidFill>
                <a:latin typeface="JKRGNR+Arial-BoldMT"/>
              </a:rPr>
              <a:t>Anzahl, Lage, Umfang oder Zweckbestimmung der typischen Eigenart des Baugebiets widerspricht.“</a:t>
            </a:r>
            <a:endParaRPr lang="de-DE" sz="2400" i="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Allerdings: bereits Existenz eines solchen Anspruchs strittig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52199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vgl. beispielhaft VG Schleswig BeckRS 2020, 4879: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„Einen darüber hinausgehenden Gebietsprägungserhaltungsanspruch des Inhalts, dass dieser unabhängig von der Art der Nutzung des geplanten Bauvorhabens einen Abwehranspruch vermittelt, weil das Vorhaben einem für das Baugebiet charakteristischen harmonischen Erscheinungsbild, etwa im Sinne einer vorrangigen Bebauung mit Einzel- oder Doppelhäusern mit geringer Grundflächenzahl, nicht entspricht, erkennt die Kammer in ständiger Rechtsprechung nicht an.“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Gerichte, die diesem Ansatz folgen</a:t>
            </a:r>
            <a:r>
              <a:rPr lang="de-DE" sz="2400" b="1" i="1" dirty="0">
                <a:solidFill>
                  <a:schemeClr val="tx1">
                    <a:lumMod val="65000"/>
                    <a:lumOff val="35000"/>
                  </a:schemeClr>
                </a:solidFill>
                <a:highlight>
                  <a:srgbClr val="FFFF00"/>
                </a:highlight>
                <a:latin typeface="JKRGNR+Arial-BoldMT"/>
              </a:rPr>
              <a:t> </a:t>
            </a:r>
            <a:r>
              <a:rPr lang="de-DE" sz="2400" b="1" dirty="0">
                <a:solidFill>
                  <a:schemeClr val="tx1">
                    <a:lumMod val="65000"/>
                    <a:lumOff val="35000"/>
                  </a:schemeClr>
                </a:solidFill>
                <a:highlight>
                  <a:srgbClr val="FFFF00"/>
                </a:highlight>
                <a:latin typeface="JKRGNR+Arial-BoldMT"/>
              </a:rPr>
              <a:t>prüfen Umstände des Einzelfalls allein </a:t>
            </a:r>
            <a:r>
              <a:rPr lang="de-DE" sz="2400" b="1" dirty="0" err="1">
                <a:solidFill>
                  <a:schemeClr val="tx1">
                    <a:lumMod val="65000"/>
                    <a:lumOff val="35000"/>
                  </a:schemeClr>
                </a:solidFill>
                <a:highlight>
                  <a:srgbClr val="FFFF00"/>
                </a:highlight>
                <a:latin typeface="JKRGNR+Arial-BoldMT"/>
              </a:rPr>
              <a:t>iRd</a:t>
            </a:r>
            <a:r>
              <a:rPr lang="de-DE" sz="2400" b="1" dirty="0">
                <a:solidFill>
                  <a:schemeClr val="tx1">
                    <a:lumMod val="65000"/>
                    <a:lumOff val="35000"/>
                  </a:schemeClr>
                </a:solidFill>
                <a:highlight>
                  <a:srgbClr val="FFFF00"/>
                </a:highlight>
                <a:latin typeface="JKRGNR+Arial-BoldMT"/>
              </a:rPr>
              <a:t>. Rücksichtnahmegebotes!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7221392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176202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Maßnahmen zur Sicherung der Bauleitplanung: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Veränderungssperre, § 14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Zurückstellung von Baugesuchen, § 15 BauGB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28234067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„Gebietsprägungserhaltungsanspruchs“ im Einzelfall zu prüfen: </a:t>
            </a:r>
            <a:r>
              <a:rPr lang="de-DE" sz="2400" b="1" dirty="0">
                <a:solidFill>
                  <a:schemeClr val="tx1">
                    <a:lumMod val="65000"/>
                    <a:lumOff val="35000"/>
                  </a:schemeClr>
                </a:solidFill>
                <a:latin typeface="JKRGNR+Arial-BoldMT"/>
              </a:rPr>
              <a:t>Gebietsverträglichkeit</a:t>
            </a:r>
            <a:r>
              <a:rPr lang="de-DE" sz="2400" dirty="0">
                <a:solidFill>
                  <a:schemeClr val="tx1">
                    <a:lumMod val="65000"/>
                    <a:lumOff val="35000"/>
                  </a:schemeClr>
                </a:solidFill>
                <a:latin typeface="JKRGNR+Arial-BoldMT"/>
              </a:rPr>
              <a:t> des Vorhabens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Vorhaben erweist sich als </a:t>
            </a:r>
            <a:r>
              <a:rPr lang="de-DE" sz="2400" b="1" dirty="0">
                <a:solidFill>
                  <a:schemeClr val="tx1">
                    <a:lumMod val="65000"/>
                    <a:lumOff val="35000"/>
                  </a:schemeClr>
                </a:solidFill>
                <a:latin typeface="JKRGNR+Arial-BoldMT"/>
              </a:rPr>
              <a:t>regelhaft oder ausnahmsweise zulässig</a:t>
            </a:r>
            <a:r>
              <a:rPr lang="de-DE" sz="2400" dirty="0">
                <a:solidFill>
                  <a:schemeClr val="tx1">
                    <a:lumMod val="65000"/>
                    <a:lumOff val="35000"/>
                  </a:schemeClr>
                </a:solidFill>
                <a:latin typeface="JKRGNR+Arial-BoldMT"/>
              </a:rPr>
              <a:t> (nach Gebietstyp der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 2-14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bezogen auf den Gebietscharakter des Baugebietes, in dem es verwirklicht werden soll, wirkt es aufgrund seiner typischen Nutzungsweise störend und ist deswegen </a:t>
            </a:r>
            <a:r>
              <a:rPr lang="de-DE" sz="2400" b="1" dirty="0">
                <a:solidFill>
                  <a:schemeClr val="tx1">
                    <a:lumMod val="65000"/>
                    <a:lumOff val="35000"/>
                  </a:schemeClr>
                </a:solidFill>
                <a:latin typeface="JKRGNR+Arial-BoldMT"/>
              </a:rPr>
              <a:t>gebietsunverträglich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Erforderlich: Umschlagen von „Quantität in Qualität“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009610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551" y="1268760"/>
            <a:ext cx="8928992" cy="59144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VGH München </a:t>
            </a:r>
            <a:r>
              <a:rPr lang="de-DE" sz="2400" dirty="0" err="1">
                <a:solidFill>
                  <a:schemeClr val="tx1">
                    <a:lumMod val="65000"/>
                    <a:lumOff val="35000"/>
                  </a:schemeClr>
                </a:solidFill>
                <a:latin typeface="JKRGNR+Arial-BoldMT"/>
              </a:rPr>
              <a:t>BayVBl</a:t>
            </a:r>
            <a:r>
              <a:rPr lang="de-DE" sz="2400" dirty="0">
                <a:solidFill>
                  <a:schemeClr val="tx1">
                    <a:lumMod val="65000"/>
                    <a:lumOff val="35000"/>
                  </a:schemeClr>
                </a:solidFill>
                <a:latin typeface="JKRGNR+Arial-BoldMT"/>
              </a:rPr>
              <a:t> 2020, 273: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„Unabhängig von dieser Streitfrage kann ein „</a:t>
            </a:r>
            <a:r>
              <a:rPr lang="de-DE" sz="2300" b="1" i="1" dirty="0">
                <a:solidFill>
                  <a:schemeClr val="tx1">
                    <a:lumMod val="65000"/>
                    <a:lumOff val="35000"/>
                  </a:schemeClr>
                </a:solidFill>
                <a:latin typeface="JKRGNR+Arial-BoldMT"/>
              </a:rPr>
              <a:t>Gebietsprägungserhaltungsanspruch</a:t>
            </a:r>
            <a:r>
              <a:rPr lang="de-DE" sz="2300" i="1" dirty="0">
                <a:solidFill>
                  <a:schemeClr val="tx1">
                    <a:lumMod val="65000"/>
                    <a:lumOff val="35000"/>
                  </a:schemeClr>
                </a:solidFill>
                <a:latin typeface="JKRGNR+Arial-BoldMT"/>
              </a:rPr>
              <a:t>“ aus § 15 Abs. 1 Satz 1 </a:t>
            </a:r>
            <a:r>
              <a:rPr lang="de-DE" sz="2300" i="1" dirty="0" err="1">
                <a:solidFill>
                  <a:schemeClr val="tx1">
                    <a:lumMod val="65000"/>
                    <a:lumOff val="35000"/>
                  </a:schemeClr>
                </a:solidFill>
                <a:latin typeface="JKRGNR+Arial-BoldMT"/>
              </a:rPr>
              <a:t>BauNVO</a:t>
            </a:r>
            <a:r>
              <a:rPr lang="de-DE" sz="2300" i="1" dirty="0">
                <a:solidFill>
                  <a:schemeClr val="tx1">
                    <a:lumMod val="65000"/>
                    <a:lumOff val="35000"/>
                  </a:schemeClr>
                </a:solidFill>
                <a:latin typeface="JKRGNR+Arial-BoldMT"/>
              </a:rPr>
              <a:t> (i.V. mit § 34 Abs. 2 BauGB) - sei es als eigenständiger Anspruch, sei es als Bestandteil des Rücksichtnahmegebots (mit dann zu fordernder „fühlbarer“ Beeinträchtigung des Nachbarn) - von vornherein nur einschlägig sein, wenn das den Vorgaben gem. §§ 2 - 14 </a:t>
            </a:r>
            <a:r>
              <a:rPr lang="de-DE" sz="2300" i="1" dirty="0" err="1">
                <a:solidFill>
                  <a:schemeClr val="tx1">
                    <a:lumMod val="65000"/>
                    <a:lumOff val="35000"/>
                  </a:schemeClr>
                </a:solidFill>
                <a:latin typeface="JKRGNR+Arial-BoldMT"/>
              </a:rPr>
              <a:t>BauNVO</a:t>
            </a:r>
            <a:r>
              <a:rPr lang="de-DE" sz="2300" i="1" dirty="0">
                <a:solidFill>
                  <a:schemeClr val="tx1">
                    <a:lumMod val="65000"/>
                    <a:lumOff val="35000"/>
                  </a:schemeClr>
                </a:solidFill>
                <a:latin typeface="JKRGNR+Arial-BoldMT"/>
              </a:rPr>
              <a:t> (hier i.V. mit § 34 Abs. 2 BauGB) an sich entsprechende Bauvorhaben bei typisierender Betrachtung gleichwohl als </a:t>
            </a:r>
            <a:r>
              <a:rPr lang="de-DE" sz="2300" b="1" i="1" dirty="0">
                <a:solidFill>
                  <a:schemeClr val="tx1">
                    <a:lumMod val="65000"/>
                    <a:lumOff val="35000"/>
                  </a:schemeClr>
                </a:solidFill>
                <a:latin typeface="JKRGNR+Arial-BoldMT"/>
              </a:rPr>
              <a:t>gebietsunverträglich</a:t>
            </a:r>
            <a:r>
              <a:rPr lang="de-DE" sz="2300" i="1" dirty="0">
                <a:solidFill>
                  <a:schemeClr val="tx1">
                    <a:lumMod val="65000"/>
                    <a:lumOff val="35000"/>
                  </a:schemeClr>
                </a:solidFill>
                <a:latin typeface="JKRGNR+Arial-BoldMT"/>
              </a:rPr>
              <a:t> zu bewerten ist, weil es der </a:t>
            </a:r>
            <a:r>
              <a:rPr lang="de-DE" sz="2300" b="1" i="1" dirty="0">
                <a:solidFill>
                  <a:schemeClr val="tx1">
                    <a:lumMod val="65000"/>
                    <a:lumOff val="35000"/>
                  </a:schemeClr>
                </a:solidFill>
                <a:latin typeface="JKRGNR+Arial-BoldMT"/>
              </a:rPr>
              <a:t>allgemeinen Zweckbestimmung des Baugebiets widerspricht</a:t>
            </a:r>
            <a:r>
              <a:rPr lang="de-DE" sz="2300" i="1" dirty="0">
                <a:solidFill>
                  <a:schemeClr val="tx1">
                    <a:lumMod val="65000"/>
                    <a:lumOff val="35000"/>
                  </a:schemeClr>
                </a:solidFill>
                <a:latin typeface="JKRGNR+Arial-BoldMT"/>
              </a:rPr>
              <a:t>. Für ein vom Kläger behauptetes (nachbar-) rechtswidriges </a:t>
            </a:r>
            <a:r>
              <a:rPr lang="de-DE" sz="2300" b="1" i="1" dirty="0">
                <a:solidFill>
                  <a:schemeClr val="tx1">
                    <a:lumMod val="65000"/>
                    <a:lumOff val="35000"/>
                  </a:schemeClr>
                </a:solidFill>
                <a:latin typeface="JKRGNR+Arial-BoldMT"/>
              </a:rPr>
              <a:t>Umschlagen von Quantität in Qualität </a:t>
            </a:r>
            <a:r>
              <a:rPr lang="de-DE" sz="2300" i="1" dirty="0">
                <a:solidFill>
                  <a:schemeClr val="tx1">
                    <a:lumMod val="65000"/>
                    <a:lumOff val="35000"/>
                  </a:schemeClr>
                </a:solidFill>
                <a:latin typeface="JKRGNR+Arial-BoldMT"/>
              </a:rPr>
              <a:t>in diesem Sinne müsste das Bauvorhaben die Art der baulichen Nutzung derart erfassen oder berühren, dass bei typisierender Betrachtung im Ergebnis ein Widerspruch zur Eigenart des Baugebiets angenommen werden müsste“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5655829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24744"/>
            <a:ext cx="8928992" cy="586057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weiter: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300" i="1" dirty="0">
                <a:solidFill>
                  <a:schemeClr val="tx1">
                    <a:lumMod val="65000"/>
                    <a:lumOff val="35000"/>
                  </a:schemeClr>
                </a:solidFill>
                <a:latin typeface="JKRGNR+Arial-BoldMT"/>
              </a:rPr>
              <a:t>„Voraussetzung dafür, dass im Sinne eines </a:t>
            </a:r>
            <a:r>
              <a:rPr lang="de-DE" sz="2300" b="1" i="1" dirty="0">
                <a:solidFill>
                  <a:schemeClr val="tx1">
                    <a:lumMod val="65000"/>
                    <a:lumOff val="35000"/>
                  </a:schemeClr>
                </a:solidFill>
                <a:latin typeface="JKRGNR+Arial-BoldMT"/>
              </a:rPr>
              <a:t>Umschlagens von </a:t>
            </a:r>
            <a:r>
              <a:rPr lang="de-DE" sz="2300" b="1" i="1" dirty="0" err="1">
                <a:solidFill>
                  <a:schemeClr val="tx1">
                    <a:lumMod val="65000"/>
                    <a:lumOff val="35000"/>
                  </a:schemeClr>
                </a:solidFill>
                <a:latin typeface="JKRGNR+Arial-BoldMT"/>
              </a:rPr>
              <a:t>Quanitiät</a:t>
            </a:r>
            <a:r>
              <a:rPr lang="de-DE" sz="2300" b="1" i="1" dirty="0">
                <a:solidFill>
                  <a:schemeClr val="tx1">
                    <a:lumMod val="65000"/>
                    <a:lumOff val="35000"/>
                  </a:schemeClr>
                </a:solidFill>
                <a:latin typeface="JKRGNR+Arial-BoldMT"/>
              </a:rPr>
              <a:t> in Qualität</a:t>
            </a:r>
            <a:r>
              <a:rPr lang="de-DE" sz="2300" i="1" dirty="0">
                <a:solidFill>
                  <a:schemeClr val="tx1">
                    <a:lumMod val="65000"/>
                    <a:lumOff val="35000"/>
                  </a:schemeClr>
                </a:solidFill>
                <a:latin typeface="JKRGNR+Arial-BoldMT"/>
              </a:rPr>
              <a:t> die </a:t>
            </a:r>
            <a:r>
              <a:rPr lang="de-DE" sz="2300" b="1" i="1" u="sng" dirty="0">
                <a:solidFill>
                  <a:schemeClr val="tx1">
                    <a:lumMod val="65000"/>
                    <a:lumOff val="35000"/>
                  </a:schemeClr>
                </a:solidFill>
                <a:latin typeface="JKRGNR+Arial-BoldMT"/>
              </a:rPr>
              <a:t>Größe einer baulichen Anlage die Zulässigkeit der Art der baulichen Nutzung </a:t>
            </a:r>
            <a:r>
              <a:rPr lang="de-DE" sz="2300" i="1" dirty="0">
                <a:solidFill>
                  <a:schemeClr val="tx1">
                    <a:lumMod val="65000"/>
                    <a:lumOff val="35000"/>
                  </a:schemeClr>
                </a:solidFill>
                <a:latin typeface="JKRGNR+Arial-BoldMT"/>
              </a:rPr>
              <a:t>in einer die Regelung des § 15 Abs. 1 Satz 1 </a:t>
            </a:r>
            <a:r>
              <a:rPr lang="de-DE" sz="2300" i="1" dirty="0" err="1">
                <a:solidFill>
                  <a:schemeClr val="tx1">
                    <a:lumMod val="65000"/>
                    <a:lumOff val="35000"/>
                  </a:schemeClr>
                </a:solidFill>
                <a:latin typeface="JKRGNR+Arial-BoldMT"/>
              </a:rPr>
              <a:t>BauNVO</a:t>
            </a:r>
            <a:r>
              <a:rPr lang="de-DE" sz="2300" i="1" dirty="0">
                <a:solidFill>
                  <a:schemeClr val="tx1">
                    <a:lumMod val="65000"/>
                    <a:lumOff val="35000"/>
                  </a:schemeClr>
                </a:solidFill>
                <a:latin typeface="JKRGNR+Arial-BoldMT"/>
              </a:rPr>
              <a:t> verletzenden Weise </a:t>
            </a:r>
            <a:r>
              <a:rPr lang="de-DE" sz="2300" b="1" i="1" dirty="0">
                <a:solidFill>
                  <a:schemeClr val="tx1">
                    <a:lumMod val="65000"/>
                    <a:lumOff val="35000"/>
                  </a:schemeClr>
                </a:solidFill>
                <a:latin typeface="JKRGNR+Arial-BoldMT"/>
              </a:rPr>
              <a:t>verletzen</a:t>
            </a:r>
            <a:r>
              <a:rPr lang="de-DE" sz="2300" i="1" dirty="0">
                <a:solidFill>
                  <a:schemeClr val="tx1">
                    <a:lumMod val="65000"/>
                    <a:lumOff val="35000"/>
                  </a:schemeClr>
                </a:solidFill>
                <a:latin typeface="JKRGNR+Arial-BoldMT"/>
              </a:rPr>
              <a:t> könne, sei, dass </a:t>
            </a:r>
            <a:r>
              <a:rPr lang="de-DE" sz="2300" b="1" i="1" u="sng" dirty="0">
                <a:solidFill>
                  <a:schemeClr val="tx1">
                    <a:lumMod val="65000"/>
                    <a:lumOff val="35000"/>
                  </a:schemeClr>
                </a:solidFill>
                <a:latin typeface="JKRGNR+Arial-BoldMT"/>
              </a:rPr>
              <a:t>aufgrund der Dimensionierung der Anlage eine neue Art der baulichen Nutzung in das Wohngebiet hineingetragen werde</a:t>
            </a:r>
            <a:r>
              <a:rPr lang="de-DE" sz="2300" i="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wichtig: Maß der baulichen Nutzung regelmäßig nicht (!) drittschützend!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Daher: Größe der Anlage wird über „Umweg“ drittschützend, wenn dadurch Art der baulichen Nutzung (Prägung) verändert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Geplante Hotelanlage führt zu Veränderung der Gebietsprägung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3754445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4576" y="1196752"/>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zur Argumentation VGH München Beschluss vom 26.05.2008 - 1 CS 08.881, 08.882, BeckRS 2008, 39233: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„Ein </a:t>
            </a:r>
            <a:r>
              <a:rPr lang="de-DE" sz="2400" b="1" i="1" dirty="0">
                <a:solidFill>
                  <a:schemeClr val="tx1">
                    <a:lumMod val="65000"/>
                    <a:lumOff val="35000"/>
                  </a:schemeClr>
                </a:solidFill>
                <a:latin typeface="JKRGNR+Arial-BoldMT"/>
              </a:rPr>
              <a:t>Hotelkomplex mit diesen Ausmaßen </a:t>
            </a:r>
            <a:r>
              <a:rPr lang="de-DE" sz="2400" i="1" dirty="0">
                <a:solidFill>
                  <a:schemeClr val="tx1">
                    <a:lumMod val="65000"/>
                    <a:lumOff val="35000"/>
                  </a:schemeClr>
                </a:solidFill>
                <a:latin typeface="JKRGNR+Arial-BoldMT"/>
              </a:rPr>
              <a:t>gehört städtebaulich gesehen </a:t>
            </a:r>
            <a:r>
              <a:rPr lang="de-DE" sz="2400" b="1" i="1" dirty="0">
                <a:solidFill>
                  <a:schemeClr val="tx1">
                    <a:lumMod val="65000"/>
                    <a:lumOff val="35000"/>
                  </a:schemeClr>
                </a:solidFill>
                <a:latin typeface="JKRGNR+Arial-BoldMT"/>
              </a:rPr>
              <a:t>zu einer anderen Kategorie </a:t>
            </a:r>
            <a:r>
              <a:rPr lang="de-DE" sz="2400" i="1" dirty="0">
                <a:solidFill>
                  <a:schemeClr val="tx1">
                    <a:lumMod val="65000"/>
                    <a:lumOff val="35000"/>
                  </a:schemeClr>
                </a:solidFill>
                <a:latin typeface="JKRGNR+Arial-BoldMT"/>
              </a:rPr>
              <a:t>als die vorhandenen Betriebe. Als Vorhaben, </a:t>
            </a:r>
            <a:r>
              <a:rPr lang="de-DE" sz="2400" b="1" i="1" dirty="0">
                <a:solidFill>
                  <a:schemeClr val="tx1">
                    <a:lumMod val="65000"/>
                    <a:lumOff val="35000"/>
                  </a:schemeClr>
                </a:solidFill>
                <a:latin typeface="JKRGNR+Arial-BoldMT"/>
              </a:rPr>
              <a:t>das von seinem Zuschnitt her seinen Standort auch in einem Kerngebiet einer mittelgroßen Stadt </a:t>
            </a:r>
            <a:r>
              <a:rPr lang="de-DE" sz="2400" i="1" dirty="0">
                <a:solidFill>
                  <a:schemeClr val="tx1">
                    <a:lumMod val="65000"/>
                    <a:lumOff val="35000"/>
                  </a:schemeClr>
                </a:solidFill>
                <a:latin typeface="JKRGNR+Arial-BoldMT"/>
              </a:rPr>
              <a:t>haben könnte, wird das geplante Hotel seiner näheren Umgebung eine </a:t>
            </a:r>
            <a:r>
              <a:rPr lang="de-DE" sz="2400" b="1" i="1" dirty="0">
                <a:solidFill>
                  <a:schemeClr val="tx1">
                    <a:lumMod val="65000"/>
                    <a:lumOff val="35000"/>
                  </a:schemeClr>
                </a:solidFill>
                <a:latin typeface="JKRGNR+Arial-BoldMT"/>
              </a:rPr>
              <a:t>mittelstädtische Prägung geben und dadurch der Eigenart des durch kleinere Betriebe geprägten „faktischen“ Mischgebiets im Zentrum der Marktgemeinde widersprechen.</a:t>
            </a:r>
            <a:r>
              <a:rPr lang="de-DE" sz="2400" i="1" dirty="0">
                <a:solidFill>
                  <a:schemeClr val="tx1">
                    <a:lumMod val="65000"/>
                    <a:lumOff val="35000"/>
                  </a:schemeClr>
                </a:solidFill>
                <a:latin typeface="JKRGNR+Arial-BoldMT"/>
              </a:rPr>
              <a:t> Das Baurecht für ein Vorhaben mit solchen Auswirkungen lässt sich nicht nur hinsichtlich des Nutzungsmaßes, sondern auch hinsichtlich der Art der baulichen Nutzung nicht aus der vorhandenen Bebauung ableiten.“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2900634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25888"/>
            <a:ext cx="9144000"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Zwischenergebnis: </a:t>
            </a:r>
            <a:r>
              <a:rPr lang="de-DE" sz="2400" b="1" dirty="0">
                <a:solidFill>
                  <a:schemeClr val="tx1">
                    <a:lumMod val="65000"/>
                    <a:lumOff val="35000"/>
                  </a:schemeClr>
                </a:solidFill>
                <a:latin typeface="JKRGNR+Arial-BoldMT"/>
              </a:rPr>
              <a:t>„Einfügen“ bzgl. Art der baulichen Nutzung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Zulässigkeit des Vorhaben im unbeplanten Innenbereich nach § 34 BauGB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Falls „Gebietsprägungserhaltungsanspruch“ abgelehnt wird: Prüfung des Rücksichtnahmegebotes mit Blick auf „Einengungs-“ bzw. Bedrängungswirkung des Vorhabens gegenüber 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Rücksichtnahmegebot hier: „Einfügen“ gemäß § 34 I BauGB oder § 15 I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Ergebnis</a:t>
            </a:r>
            <a:r>
              <a:rPr lang="de-DE" sz="2400" dirty="0">
                <a:solidFill>
                  <a:schemeClr val="tx1">
                    <a:lumMod val="65000"/>
                    <a:lumOff val="35000"/>
                  </a:schemeClr>
                </a:solidFill>
                <a:latin typeface="JKRGNR+Arial-BoldMT"/>
              </a:rPr>
              <a:t>: Antrag zulässig und begründet!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
        <p:nvSpPr>
          <p:cNvPr id="6" name="Rectangle 1">
            <a:extLst>
              <a:ext uri="{FF2B5EF4-FFF2-40B4-BE49-F238E27FC236}">
                <a16:creationId xmlns:a16="http://schemas.microsoft.com/office/drawing/2014/main" id="{E66760EB-4127-78DC-9EB1-9502ECFD4F7C}"/>
              </a:ext>
            </a:extLst>
          </p:cNvPr>
          <p:cNvSpPr>
            <a:spLocks noChangeArrowheads="1"/>
          </p:cNvSpPr>
          <p:nvPr/>
        </p:nvSpPr>
        <p:spPr bwMode="auto">
          <a:xfrm>
            <a:off x="539552" y="587678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Tree>
    <p:extLst>
      <p:ext uri="{BB962C8B-B14F-4D97-AF65-F5344CB8AC3E}">
        <p14:creationId xmlns:p14="http://schemas.microsoft.com/office/powerpoint/2010/main" val="11247909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Veränderungssperre, § 14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Rechtsnatur: </a:t>
            </a:r>
            <a:r>
              <a:rPr lang="de-DE" sz="2400" dirty="0">
                <a:solidFill>
                  <a:schemeClr val="tx1">
                    <a:lumMod val="65000"/>
                    <a:lumOff val="35000"/>
                  </a:schemeClr>
                </a:solidFill>
                <a:latin typeface="JKRGNR+Arial-BoldMT"/>
              </a:rPr>
              <a:t>Satzung, § 16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HH: Rechtsverordnung, vgl. 4 </a:t>
            </a:r>
            <a:r>
              <a:rPr lang="de-DE" sz="2400" dirty="0" err="1">
                <a:solidFill>
                  <a:schemeClr val="tx1">
                    <a:lumMod val="65000"/>
                    <a:lumOff val="35000"/>
                  </a:schemeClr>
                </a:solidFill>
                <a:latin typeface="JKRGNR+Arial-BoldMT"/>
              </a:rPr>
              <a:t>HbgBLPFestG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Formelle Rechtmäßigkeit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Zuständigkeit: Senat, § 1 </a:t>
            </a:r>
            <a:r>
              <a:rPr lang="de-DE" sz="2400" dirty="0" err="1">
                <a:solidFill>
                  <a:schemeClr val="tx1">
                    <a:lumMod val="65000"/>
                    <a:lumOff val="35000"/>
                  </a:schemeClr>
                </a:solidFill>
                <a:latin typeface="JKRGNR+Arial-BoldMT"/>
              </a:rPr>
              <a:t>HbgBLPFestG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16 Abs. 2 BauGB: </a:t>
            </a:r>
            <a:r>
              <a:rPr lang="de-DE" sz="2400" dirty="0">
                <a:solidFill>
                  <a:schemeClr val="tx1">
                    <a:lumMod val="65000"/>
                    <a:lumOff val="35000"/>
                  </a:schemeClr>
                </a:solidFill>
                <a:highlight>
                  <a:srgbClr val="FFFF00"/>
                </a:highlight>
                <a:latin typeface="JKRGNR+Arial-BoldMT"/>
              </a:rPr>
              <a:t>„ortsübliche Bekanntmachung“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HH heranzuziehen: § 27a VwVfG, wonach auf Website der Stadt im Internet bekannt gemacht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für formelle Fehler: </a:t>
            </a:r>
            <a:r>
              <a:rPr lang="de-DE" sz="2400" b="1" dirty="0">
                <a:solidFill>
                  <a:schemeClr val="tx1">
                    <a:lumMod val="65000"/>
                    <a:lumOff val="35000"/>
                  </a:schemeClr>
                </a:solidFill>
                <a:latin typeface="JKRGNR+Arial-BoldMT"/>
              </a:rPr>
              <a:t>§ 214 BauGB!!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27216066"/>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 calcmode="lin" valueType="num">
                                      <p:cBhvr additive="base">
                                        <p:cTn id="47"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nodeType="clickEffect">
                                  <p:stCondLst>
                                    <p:cond delay="0"/>
                                  </p:stCondLst>
                                  <p:childTnLst>
                                    <p:set>
                                      <p:cBhvr>
                                        <p:cTn id="52" dur="1" fill="hold">
                                          <p:stCondLst>
                                            <p:cond delay="0"/>
                                          </p:stCondLst>
                                        </p:cTn>
                                        <p:tgtEl>
                                          <p:spTgt spid="2">
                                            <p:txEl>
                                              <p:pRg st="10" end="10"/>
                                            </p:txEl>
                                          </p:spTgt>
                                        </p:tgtEl>
                                        <p:attrNameLst>
                                          <p:attrName>style.visibility</p:attrName>
                                        </p:attrNameLst>
                                      </p:cBhvr>
                                      <p:to>
                                        <p:strVal val="visible"/>
                                      </p:to>
                                    </p:set>
                                    <p:anim calcmode="lin" valueType="num">
                                      <p:cBhvr additive="base">
                                        <p:cTn id="5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Materielle Rechtmäßigkeit</a:t>
            </a:r>
            <a:r>
              <a:rPr lang="de-DE" sz="2400" dirty="0">
                <a:solidFill>
                  <a:schemeClr val="tx1">
                    <a:lumMod val="65000"/>
                    <a:lumOff val="35000"/>
                  </a:schemeClr>
                </a:solidFill>
                <a:latin typeface="JKRGNR+Arial-BoldMT"/>
              </a:rPr>
              <a:t>: „Ist ein Beschluss über die Aufstellung eines Bebauungsplans gefasst…“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b="1" dirty="0">
                <a:solidFill>
                  <a:schemeClr val="tx1">
                    <a:lumMod val="65000"/>
                    <a:lumOff val="35000"/>
                  </a:schemeClr>
                </a:solidFill>
                <a:highlight>
                  <a:srgbClr val="FFFF00"/>
                </a:highlight>
                <a:latin typeface="JKRGNR+Arial-BoldMT"/>
              </a:rPr>
              <a:t>Planaufstellungsbeschluss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2 Abs. 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Anforderung: „Ortsübliche Bekanntmachung“ (§ 2 Abs. 1 S. 2 BauGB) muss noch nicht erfolgt sein!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Anforderungen?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hinreichend konkretisierte Planung erkennbar</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Ausreichend: Vorstellungen über die Art der baulichen Nutzung!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zulässig: sog. Verhinderungsplanung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08953359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14" dur="500"/>
                                        <p:tgtEl>
                                          <p:spTgt spid="2">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9121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&gt;hierzu: </a:t>
            </a:r>
            <a:r>
              <a:rPr lang="de-DE" sz="2400" i="1" dirty="0">
                <a:solidFill>
                  <a:schemeClr val="tx1">
                    <a:lumMod val="65000"/>
                    <a:lumOff val="35000"/>
                  </a:schemeClr>
                </a:solidFill>
                <a:latin typeface="JKRGNR+Arial-BoldMT"/>
              </a:rPr>
              <a:t>Nach der Rechtsprechung des Bundesverwaltungsgerichts (vgl. zusammenfassend </a:t>
            </a:r>
            <a:r>
              <a:rPr lang="de-DE" sz="2400" b="1" i="1" dirty="0">
                <a:solidFill>
                  <a:schemeClr val="tx1">
                    <a:lumMod val="65000"/>
                    <a:lumOff val="35000"/>
                  </a:schemeClr>
                </a:solidFill>
                <a:latin typeface="JKRGNR+Arial-BoldMT"/>
              </a:rPr>
              <a:t>BVerwG, </a:t>
            </a:r>
            <a:r>
              <a:rPr lang="de-DE" sz="2400" b="1" i="1" dirty="0" err="1">
                <a:solidFill>
                  <a:schemeClr val="tx1">
                    <a:lumMod val="65000"/>
                    <a:lumOff val="35000"/>
                  </a:schemeClr>
                </a:solidFill>
                <a:latin typeface="JKRGNR+Arial-BoldMT"/>
              </a:rPr>
              <a:t>B.v</a:t>
            </a:r>
            <a:r>
              <a:rPr lang="de-DE" sz="2400" b="1" i="1" dirty="0">
                <a:solidFill>
                  <a:schemeClr val="tx1">
                    <a:lumMod val="65000"/>
                    <a:lumOff val="35000"/>
                  </a:schemeClr>
                </a:solidFill>
                <a:latin typeface="JKRGNR+Arial-BoldMT"/>
              </a:rPr>
              <a:t>. 22.1.2013 - 4 BN 7/13 - </a:t>
            </a:r>
            <a:r>
              <a:rPr lang="de-DE" sz="2400" b="1" i="1" dirty="0" err="1">
                <a:solidFill>
                  <a:schemeClr val="tx1">
                    <a:lumMod val="65000"/>
                    <a:lumOff val="35000"/>
                  </a:schemeClr>
                </a:solidFill>
                <a:latin typeface="JKRGNR+Arial-BoldMT"/>
              </a:rPr>
              <a:t>juris</a:t>
            </a:r>
            <a:r>
              <a:rPr lang="de-DE" sz="2400" b="1" i="1" dirty="0">
                <a:solidFill>
                  <a:schemeClr val="tx1">
                    <a:lumMod val="65000"/>
                    <a:lumOff val="35000"/>
                  </a:schemeClr>
                </a:solidFill>
                <a:latin typeface="JKRGNR+Arial-BoldMT"/>
              </a:rPr>
              <a:t> </a:t>
            </a:r>
            <a:r>
              <a:rPr lang="de-DE" sz="2400" b="1" i="1" dirty="0" err="1">
                <a:solidFill>
                  <a:schemeClr val="tx1">
                    <a:lumMod val="65000"/>
                    <a:lumOff val="35000"/>
                  </a:schemeClr>
                </a:solidFill>
                <a:latin typeface="JKRGNR+Arial-BoldMT"/>
              </a:rPr>
              <a:t>Rn</a:t>
            </a:r>
            <a:r>
              <a:rPr lang="de-DE" sz="2400" b="1" i="1" dirty="0">
                <a:solidFill>
                  <a:schemeClr val="tx1">
                    <a:lumMod val="65000"/>
                    <a:lumOff val="35000"/>
                  </a:schemeClr>
                </a:solidFill>
                <a:latin typeface="JKRGNR+Arial-BoldMT"/>
              </a:rPr>
              <a:t>. 3</a:t>
            </a:r>
            <a:r>
              <a:rPr lang="de-DE" sz="2400" i="1" dirty="0">
                <a:solidFill>
                  <a:schemeClr val="tx1">
                    <a:lumMod val="65000"/>
                    <a:lumOff val="35000"/>
                  </a:schemeClr>
                </a:solidFill>
                <a:latin typeface="JKRGNR+Arial-BoldMT"/>
              </a:rPr>
              <a:t>) darf eine Veränderungssperre erst erlassen werden, wenn die Planung, die sie sichern soll, ein Mindestmaß dessen erkennen lässt, was Inhalt des zu erwartenden Bebauungsplans sein soll. </a:t>
            </a:r>
            <a:r>
              <a:rPr lang="de-DE" sz="2400" b="1" i="1" dirty="0">
                <a:solidFill>
                  <a:schemeClr val="tx1">
                    <a:lumMod val="65000"/>
                    <a:lumOff val="35000"/>
                  </a:schemeClr>
                </a:solidFill>
                <a:latin typeface="JKRGNR+Arial-BoldMT"/>
              </a:rPr>
              <a:t>Wesentlich ist dabei, dass die Gemeinde bereits positive Vorstellungen über den Inhalt des Bebauungsplans entwickelt hat</a:t>
            </a:r>
            <a:r>
              <a:rPr lang="de-DE" sz="2400" i="1" dirty="0">
                <a:solidFill>
                  <a:schemeClr val="tx1">
                    <a:lumMod val="65000"/>
                    <a:lumOff val="35000"/>
                  </a:schemeClr>
                </a:solidFill>
                <a:latin typeface="JKRGNR+Arial-BoldMT"/>
              </a:rPr>
              <a:t>. Eine </a:t>
            </a:r>
            <a:r>
              <a:rPr lang="de-DE" sz="2400" b="1" i="1" dirty="0">
                <a:solidFill>
                  <a:schemeClr val="tx1">
                    <a:lumMod val="65000"/>
                    <a:lumOff val="35000"/>
                  </a:schemeClr>
                </a:solidFill>
                <a:latin typeface="JKRGNR+Arial-BoldMT"/>
              </a:rPr>
              <a:t>Negativplanung</a:t>
            </a:r>
            <a:r>
              <a:rPr lang="de-DE" sz="2400" i="1" dirty="0">
                <a:solidFill>
                  <a:schemeClr val="tx1">
                    <a:lumMod val="65000"/>
                    <a:lumOff val="35000"/>
                  </a:schemeClr>
                </a:solidFill>
                <a:latin typeface="JKRGNR+Arial-BoldMT"/>
              </a:rPr>
              <a:t>, die sich darin erschöpft, einzelne Vorhaben auszuschließen, reicht nicht aus. Sind positive Planungsvorstellungen nur vorgeschoben und ist in Wahrheit eine Verhinderungsplanung gewollt, so handelt es sich um eine Negativplanung, die den Erlass einer Veränderungssperre nicht rechtfertigt.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Einzelfallentscheidung! </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33583131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79618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t>
            </a:r>
            <a:r>
              <a:rPr lang="de-DE" sz="2400" b="1" dirty="0">
                <a:solidFill>
                  <a:schemeClr val="tx1">
                    <a:lumMod val="65000"/>
                    <a:lumOff val="35000"/>
                  </a:schemeClr>
                </a:solidFill>
                <a:highlight>
                  <a:srgbClr val="FFFF00"/>
                </a:highlight>
                <a:latin typeface="JKRGNR+Arial-BoldMT"/>
              </a:rPr>
              <a:t>Folge einer zulässigen Veränderungssperre: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Gesperrte Vorhaben, § 14 Abs. 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aber: Ausnahmemöglichkeit, § 14 Abs. 2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gesperrte Vorhaben: § 14 Abs. 3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Bestandsschutzgedanke!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Klausurperspektive: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Prinzipale Normenkontrolle, § 47 VwGO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Inzidente Normenkontrolle bei Antrag auf Baugenehmigung</a:t>
            </a:r>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T 57 Cn" pitchFamily="34" charset="0"/>
              </a:rPr>
              <a:t>5. Woche</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08064097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10" end="10"/>
                                            </p:txEl>
                                          </p:spTgt>
                                        </p:tgtEl>
                                        <p:attrNameLst>
                                          <p:attrName>style.visibility</p:attrName>
                                        </p:attrNameLst>
                                      </p:cBhvr>
                                      <p:to>
                                        <p:strVal val="visible"/>
                                      </p:to>
                                    </p:set>
                                    <p:anim calcmode="lin" valueType="num">
                                      <p:cBhvr additive="base">
                                        <p:cTn id="49"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Fall 5 im Downloadbereich</a:t>
            </a:r>
          </a:p>
        </p:txBody>
      </p:sp>
    </p:spTree>
    <p:extLst>
      <p:ext uri="{BB962C8B-B14F-4D97-AF65-F5344CB8AC3E}">
        <p14:creationId xmlns:p14="http://schemas.microsoft.com/office/powerpoint/2010/main" val="132159237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3511</Words>
  <Application>Microsoft Macintosh PowerPoint</Application>
  <PresentationFormat>Bildschirmpräsentation (4:3)</PresentationFormat>
  <Paragraphs>332</Paragraphs>
  <Slides>45</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45</vt:i4>
      </vt:variant>
    </vt:vector>
  </HeadingPairs>
  <TitlesOfParts>
    <vt:vector size="53"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52</cp:revision>
  <dcterms:created xsi:type="dcterms:W3CDTF">2023-10-05T14:07:58Z</dcterms:created>
  <dcterms:modified xsi:type="dcterms:W3CDTF">2026-03-29T14:41:48Z</dcterms:modified>
</cp:coreProperties>
</file>