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6"/>
  </p:notesMasterIdLst>
  <p:sldIdLst>
    <p:sldId id="256" r:id="rId2"/>
    <p:sldId id="305" r:id="rId3"/>
    <p:sldId id="434" r:id="rId4"/>
    <p:sldId id="435" r:id="rId5"/>
    <p:sldId id="474" r:id="rId6"/>
    <p:sldId id="442" r:id="rId7"/>
    <p:sldId id="436" r:id="rId8"/>
    <p:sldId id="475" r:id="rId9"/>
    <p:sldId id="437" r:id="rId10"/>
    <p:sldId id="443" r:id="rId11"/>
    <p:sldId id="438" r:id="rId12"/>
    <p:sldId id="439" r:id="rId13"/>
    <p:sldId id="276" r:id="rId14"/>
    <p:sldId id="405" r:id="rId15"/>
    <p:sldId id="406" r:id="rId16"/>
    <p:sldId id="407" r:id="rId17"/>
    <p:sldId id="408" r:id="rId18"/>
    <p:sldId id="409" r:id="rId19"/>
    <p:sldId id="410" r:id="rId20"/>
    <p:sldId id="441" r:id="rId21"/>
    <p:sldId id="411" r:id="rId22"/>
    <p:sldId id="412" r:id="rId23"/>
    <p:sldId id="413" r:id="rId24"/>
    <p:sldId id="414" r:id="rId25"/>
    <p:sldId id="415" r:id="rId26"/>
    <p:sldId id="444" r:id="rId27"/>
    <p:sldId id="416" r:id="rId28"/>
    <p:sldId id="417" r:id="rId29"/>
    <p:sldId id="418" r:id="rId30"/>
    <p:sldId id="419" r:id="rId31"/>
    <p:sldId id="420" r:id="rId32"/>
    <p:sldId id="421" r:id="rId33"/>
    <p:sldId id="422" r:id="rId34"/>
    <p:sldId id="423" r:id="rId35"/>
    <p:sldId id="424" r:id="rId36"/>
    <p:sldId id="425" r:id="rId37"/>
    <p:sldId id="426" r:id="rId38"/>
    <p:sldId id="427" r:id="rId39"/>
    <p:sldId id="428" r:id="rId40"/>
    <p:sldId id="430" r:id="rId41"/>
    <p:sldId id="431" r:id="rId42"/>
    <p:sldId id="432" r:id="rId43"/>
    <p:sldId id="433" r:id="rId44"/>
    <p:sldId id="290" r:id="rId4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5F5F"/>
    <a:srgbClr val="F775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80" autoAdjust="0"/>
    <p:restoredTop sz="92969"/>
  </p:normalViewPr>
  <p:slideViewPr>
    <p:cSldViewPr>
      <p:cViewPr varScale="1">
        <p:scale>
          <a:sx n="111" d="100"/>
          <a:sy n="111" d="100"/>
        </p:scale>
        <p:origin x="1368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14C6A-EB18-46A0-A612-B77105F60B9D}" type="datetimeFigureOut">
              <a:rPr lang="de-DE" smtClean="0"/>
              <a:t>03.03.26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A97353-07D3-4549-9212-8D4A78C4474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8871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7956376" cy="4068601"/>
          </a:xfrm>
          <a:prstGeom prst="rect">
            <a:avLst/>
          </a:prstGeom>
        </p:spPr>
      </p:pic>
      <p:sp>
        <p:nvSpPr>
          <p:cNvPr id="3" name="Rechteck 2"/>
          <p:cNvSpPr/>
          <p:nvPr userDrawn="1"/>
        </p:nvSpPr>
        <p:spPr>
          <a:xfrm>
            <a:off x="7020272" y="1700808"/>
            <a:ext cx="2123728" cy="4068601"/>
          </a:xfrm>
          <a:prstGeom prst="rect">
            <a:avLst/>
          </a:prstGeom>
          <a:solidFill>
            <a:srgbClr val="F77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/>
          <p:cNvSpPr/>
          <p:nvPr userDrawn="1"/>
        </p:nvSpPr>
        <p:spPr>
          <a:xfrm>
            <a:off x="4860032" y="2069232"/>
            <a:ext cx="2123728" cy="2511896"/>
          </a:xfrm>
          <a:prstGeom prst="rect">
            <a:avLst/>
          </a:prstGeom>
          <a:solidFill>
            <a:srgbClr val="F77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4582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571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Henning\Desktop\Unbenannt-1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16632"/>
            <a:ext cx="2424081" cy="114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28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 typeface="Arial" pitchFamily="34" charset="0"/>
        <a:buChar char="•"/>
        <a:tabLst>
          <a:tab pos="355600" algn="l"/>
          <a:tab pos="723900" algn="l"/>
          <a:tab pos="1079500" algn="l"/>
          <a:tab pos="1435100" algn="l"/>
          <a:tab pos="1879600" algn="l"/>
          <a:tab pos="2336800" algn="l"/>
          <a:tab pos="2870200" algn="l"/>
          <a:tab pos="3403600" algn="l"/>
          <a:tab pos="3860800" algn="l"/>
          <a:tab pos="4305300" algn="l"/>
          <a:tab pos="4749800" algn="l"/>
        </a:tabLst>
        <a:defRPr sz="22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0" indent="0" algn="l" defTabSz="914400" rtl="0" eaLnBrk="1" latinLnBrk="0" hangingPunct="1">
        <a:spcBef>
          <a:spcPts val="0"/>
        </a:spcBef>
        <a:buFont typeface="Arial" pitchFamily="34" charset="0"/>
        <a:buChar char="–"/>
        <a:tabLst>
          <a:tab pos="355600" algn="l"/>
          <a:tab pos="723900" algn="l"/>
          <a:tab pos="1079500" algn="l"/>
          <a:tab pos="1435100" algn="l"/>
          <a:tab pos="1879600" algn="l"/>
          <a:tab pos="2336800" algn="l"/>
          <a:tab pos="2870200" algn="l"/>
          <a:tab pos="3403600" algn="l"/>
          <a:tab pos="3860800" algn="l"/>
          <a:tab pos="4305300" algn="l"/>
          <a:tab pos="4749800" algn="l"/>
        </a:tabLst>
        <a:defRPr sz="22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0" indent="0" algn="l" defTabSz="914400" rtl="0" eaLnBrk="1" latinLnBrk="0" hangingPunct="1">
        <a:spcBef>
          <a:spcPts val="0"/>
        </a:spcBef>
        <a:buFont typeface="Arial" pitchFamily="34" charset="0"/>
        <a:buChar char="•"/>
        <a:tabLst>
          <a:tab pos="355600" algn="l"/>
          <a:tab pos="723900" algn="l"/>
          <a:tab pos="1079500" algn="l"/>
          <a:tab pos="1435100" algn="l"/>
          <a:tab pos="1879600" algn="l"/>
          <a:tab pos="2336800" algn="l"/>
          <a:tab pos="2870200" algn="l"/>
          <a:tab pos="3403600" algn="l"/>
          <a:tab pos="3860800" algn="l"/>
          <a:tab pos="4305300" algn="l"/>
          <a:tab pos="4749800" algn="l"/>
        </a:tabLst>
        <a:defRPr sz="22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0" indent="0" algn="l" defTabSz="914400" rtl="0" eaLnBrk="1" latinLnBrk="0" hangingPunct="1">
        <a:spcBef>
          <a:spcPts val="0"/>
        </a:spcBef>
        <a:buFont typeface="Arial" pitchFamily="34" charset="0"/>
        <a:buChar char="–"/>
        <a:tabLst>
          <a:tab pos="355600" algn="l"/>
          <a:tab pos="723900" algn="l"/>
          <a:tab pos="1079500" algn="l"/>
          <a:tab pos="1435100" algn="l"/>
          <a:tab pos="1879600" algn="l"/>
          <a:tab pos="2336800" algn="l"/>
          <a:tab pos="2870200" algn="l"/>
          <a:tab pos="3403600" algn="l"/>
          <a:tab pos="3860800" algn="l"/>
          <a:tab pos="4305300" algn="l"/>
          <a:tab pos="4749800" algn="l"/>
        </a:tabLst>
        <a:defRPr sz="22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0" indent="0" algn="l" defTabSz="914400" rtl="0" eaLnBrk="1" latinLnBrk="0" hangingPunct="1">
        <a:spcBef>
          <a:spcPts val="0"/>
        </a:spcBef>
        <a:buFont typeface="Arial" pitchFamily="34" charset="0"/>
        <a:buChar char="»"/>
        <a:tabLst>
          <a:tab pos="355600" algn="l"/>
          <a:tab pos="723900" algn="l"/>
          <a:tab pos="1079500" algn="l"/>
          <a:tab pos="1435100" algn="l"/>
          <a:tab pos="1879600" algn="l"/>
          <a:tab pos="2336800" algn="l"/>
          <a:tab pos="2870200" algn="l"/>
          <a:tab pos="3403600" algn="l"/>
          <a:tab pos="3860800" algn="l"/>
          <a:tab pos="4305300" algn="l"/>
          <a:tab pos="4749800" algn="l"/>
        </a:tabLst>
        <a:defRPr sz="22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211960" y="3212976"/>
            <a:ext cx="4824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Frutiger LT 57 Cn" pitchFamily="34" charset="0"/>
              </a:rPr>
              <a:t>Baurecht</a:t>
            </a:r>
          </a:p>
          <a:p>
            <a:r>
              <a:rPr lang="de-DE" sz="3200" dirty="0">
                <a:solidFill>
                  <a:schemeClr val="bg1"/>
                </a:solidFill>
                <a:latin typeface="Frutiger LT 57 Cn" pitchFamily="34" charset="0"/>
              </a:rPr>
              <a:t>1. Woche</a:t>
            </a:r>
          </a:p>
        </p:txBody>
      </p:sp>
    </p:spTree>
    <p:extLst>
      <p:ext uri="{BB962C8B-B14F-4D97-AF65-F5344CB8AC3E}">
        <p14:creationId xmlns:p14="http://schemas.microsoft.com/office/powerpoint/2010/main" val="56926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260648"/>
            <a:ext cx="2771800" cy="964560"/>
          </a:xfrm>
          <a:prstGeom prst="rect">
            <a:avLst/>
          </a:prstGeom>
          <a:solidFill>
            <a:srgbClr val="F77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107504" y="1412776"/>
            <a:ext cx="8928992" cy="3736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Sinn des Bebauungsplans: </a:t>
            </a:r>
          </a:p>
          <a:p>
            <a:pPr marL="800100" lvl="1" indent="-342900">
              <a:spcAft>
                <a:spcPts val="500"/>
              </a:spcAft>
              <a:buFont typeface="Wingdings" pitchFamily="2" charset="2"/>
              <a:buChar char="Ø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Aufstellung von rechtsverbindlichen „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Festsetzungen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“ (vgl. § 9 BauGB) </a:t>
            </a:r>
          </a:p>
          <a:p>
            <a:pPr marL="800100" lvl="1" indent="-342900">
              <a:spcAft>
                <a:spcPts val="500"/>
              </a:spcAft>
              <a:buFont typeface="Wingdings" pitchFamily="2" charset="2"/>
              <a:buChar char="Ø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Grundlage weiterer Maßnahmen nach dem BauGB (vgl. § 8 I 2 BauGB)  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JKRGNR+Arial-BoldMT"/>
            </a:endParaRP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wichtig: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Zulässigkeit von Vorhaben 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bemisst sich in der Regel nach den Vorgaben des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Bebauungsplans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(vgl. § 30 I BauGB)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JKRGNR+Arial-BoldMT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51520" y="304200"/>
            <a:ext cx="23762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>
                <a:solidFill>
                  <a:schemeClr val="bg1"/>
                </a:solidFill>
                <a:latin typeface="Frutiger LT 57 Cn" pitchFamily="34" charset="0"/>
              </a:rPr>
              <a:t>Baurecht</a:t>
            </a:r>
          </a:p>
          <a:p>
            <a:r>
              <a:rPr lang="de-DE" sz="2600" dirty="0">
                <a:solidFill>
                  <a:schemeClr val="bg1"/>
                </a:solidFill>
                <a:latin typeface="Frutiger LT 57 Cn" pitchFamily="34" charset="0"/>
              </a:rPr>
              <a:t>1. Woche</a:t>
            </a:r>
            <a:endParaRPr lang="de-DE" sz="2600" dirty="0">
              <a:solidFill>
                <a:schemeClr val="bg1"/>
              </a:solidFill>
              <a:latin typeface="Frutiger Linotyp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2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260648"/>
            <a:ext cx="2771800" cy="964560"/>
          </a:xfrm>
          <a:prstGeom prst="rect">
            <a:avLst/>
          </a:prstGeom>
          <a:solidFill>
            <a:srgbClr val="F77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251520" y="304200"/>
            <a:ext cx="23762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>
                <a:solidFill>
                  <a:schemeClr val="bg1"/>
                </a:solidFill>
                <a:latin typeface="Frutiger LT 57 Cn" pitchFamily="34" charset="0"/>
              </a:rPr>
              <a:t>Baurecht</a:t>
            </a:r>
          </a:p>
          <a:p>
            <a:r>
              <a:rPr lang="de-DE" sz="2600" dirty="0">
                <a:solidFill>
                  <a:schemeClr val="bg1"/>
                </a:solidFill>
                <a:latin typeface="Frutiger LT 57 Cn" pitchFamily="34" charset="0"/>
              </a:rPr>
              <a:t>1. Woche</a:t>
            </a:r>
            <a:endParaRPr lang="de-DE" sz="2600" dirty="0">
              <a:solidFill>
                <a:schemeClr val="bg1"/>
              </a:solidFill>
              <a:latin typeface="Frutiger Linotype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591F50A-F094-8E52-8E76-F859F907A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06" y="1268760"/>
            <a:ext cx="7022385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39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260648"/>
            <a:ext cx="2771800" cy="964560"/>
          </a:xfrm>
          <a:prstGeom prst="rect">
            <a:avLst/>
          </a:prstGeom>
          <a:solidFill>
            <a:srgbClr val="F77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107504" y="1412776"/>
            <a:ext cx="8928992" cy="4780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Denkbare Klausurperspektive: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Prüfung der Rechtmäßigkeit eines Bebauungsplans </a:t>
            </a:r>
          </a:p>
          <a:p>
            <a:pPr marL="800100" lvl="1" indent="-342900">
              <a:spcAft>
                <a:spcPts val="500"/>
              </a:spcAft>
              <a:buFont typeface="Wingdings" pitchFamily="2" charset="2"/>
              <a:buChar char="Ø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Grundsätzlich nach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§ 10 I BauGB Rechtsnatur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des Bebauungsplans: „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Satzung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“</a:t>
            </a:r>
          </a:p>
          <a:p>
            <a:pPr marL="800100" lvl="1" indent="-342900">
              <a:spcAft>
                <a:spcPts val="500"/>
              </a:spcAft>
              <a:buFont typeface="Wingdings" pitchFamily="2" charset="2"/>
              <a:buChar char="Ø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Rechtsschutzmöglichkeit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: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Prinzipale Normenkontrolle nach § 47 I Nr. 1 VwGO </a:t>
            </a:r>
          </a:p>
          <a:p>
            <a:pPr marL="1257300" lvl="2" indent="-342900">
              <a:spcAft>
                <a:spcPts val="500"/>
              </a:spcAft>
              <a:buFont typeface="Courier New" panose="02070309020205020404" pitchFamily="49" charset="0"/>
              <a:buChar char="o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Nach „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Stadtstaatenklausel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“ des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§ 246 II 1 BauGB 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indes möglich: dass „die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Länder Berlin und Hamburg 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bestimmen, welche Form der Rechtssetzung an die Stelle der (…) Satzungen tritt“ </a:t>
            </a:r>
          </a:p>
          <a:p>
            <a:pPr marL="1714500" lvl="3" indent="-342900">
              <a:spcAft>
                <a:spcPts val="500"/>
              </a:spcAft>
              <a:buFont typeface="Wingdings" pitchFamily="2" charset="2"/>
              <a:buChar char="§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Berlin: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B-Plan als Rechtsverordnung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, § 6 Abs. 3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AGBauGB</a:t>
            </a: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JKRGNR+Arial-BoldMT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51520" y="304200"/>
            <a:ext cx="23762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>
                <a:solidFill>
                  <a:schemeClr val="bg1"/>
                </a:solidFill>
                <a:latin typeface="Frutiger LT 57 Cn" pitchFamily="34" charset="0"/>
              </a:rPr>
              <a:t>Baurecht</a:t>
            </a:r>
          </a:p>
          <a:p>
            <a:r>
              <a:rPr lang="de-DE" sz="2600" dirty="0">
                <a:solidFill>
                  <a:schemeClr val="bg1"/>
                </a:solidFill>
                <a:latin typeface="Frutiger LT 57 Cn" pitchFamily="34" charset="0"/>
              </a:rPr>
              <a:t>1. Woche</a:t>
            </a:r>
            <a:endParaRPr lang="de-DE" sz="2600" dirty="0">
              <a:solidFill>
                <a:schemeClr val="bg1"/>
              </a:solidFill>
              <a:latin typeface="Frutiger Linotyp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38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572000" y="3284984"/>
            <a:ext cx="7092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Frutiger LT 57 Cn" pitchFamily="34" charset="0"/>
              </a:rPr>
              <a:t>Baurecht</a:t>
            </a:r>
          </a:p>
          <a:p>
            <a:r>
              <a:rPr lang="de-DE" sz="3200" dirty="0">
                <a:solidFill>
                  <a:schemeClr val="bg1"/>
                </a:solidFill>
                <a:latin typeface="Frutiger LT 57 Cn" pitchFamily="34" charset="0"/>
              </a:rPr>
              <a:t>Fall 1</a:t>
            </a:r>
          </a:p>
        </p:txBody>
      </p:sp>
    </p:spTree>
    <p:extLst>
      <p:ext uri="{BB962C8B-B14F-4D97-AF65-F5344CB8AC3E}">
        <p14:creationId xmlns:p14="http://schemas.microsoft.com/office/powerpoint/2010/main" val="94255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260648"/>
            <a:ext cx="2483768" cy="964560"/>
          </a:xfrm>
          <a:prstGeom prst="rect">
            <a:avLst/>
          </a:prstGeom>
          <a:solidFill>
            <a:srgbClr val="F77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107504" y="1412776"/>
            <a:ext cx="8928992" cy="6337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Zu prüfen: Erfolgsaussichten des Antrages vor dem OVG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JKRGNR+Arial-BoldMT"/>
            </a:endParaRP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A. Sachentscheidungsvoraussetzungen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I. Eröffnung des Verwaltungsrechtwegs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Da OVG gemäß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§ 47 I VwGO 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„im Rahmen seiner Gerichtsbarkeit“ entscheidet, erforderlich: Eröffnung des Verwaltungsrechtsweges nach der Generalklausel des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§ 40 I 1 VwGO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Dafür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von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§ 40 I 1 VwGO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vorausgesetzt: </a:t>
            </a:r>
          </a:p>
          <a:p>
            <a:pPr marL="800100" lvl="1" indent="-342900">
              <a:spcAft>
                <a:spcPts val="500"/>
              </a:spcAft>
              <a:buFont typeface="Wingdings" pitchFamily="2" charset="2"/>
              <a:buChar char="Ø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Öffentlich-rechtliche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Streitigkeit </a:t>
            </a:r>
          </a:p>
          <a:p>
            <a:pPr marL="800100" lvl="1" indent="-342900">
              <a:spcAft>
                <a:spcPts val="500"/>
              </a:spcAft>
              <a:buFont typeface="Wingdings" pitchFamily="2" charset="2"/>
              <a:buChar char="Ø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nichtverfassungsrechtlicher Art, </a:t>
            </a:r>
          </a:p>
          <a:p>
            <a:pPr marL="800100" lvl="1" indent="-342900">
              <a:spcAft>
                <a:spcPts val="500"/>
              </a:spcAft>
              <a:buFont typeface="Wingdings" pitchFamily="2" charset="2"/>
              <a:buChar char="Ø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die nicht durch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abdrängende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Sonderzuweisung einem anderen Gericht zugewiesen ist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JKRGNR+Arial-BoldMT"/>
            </a:endParaRP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JKRGNR+Arial-BoldMT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51520" y="304200"/>
            <a:ext cx="22322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>
                <a:solidFill>
                  <a:schemeClr val="bg1"/>
                </a:solidFill>
                <a:latin typeface="Frutiger LT 57 Cn" pitchFamily="34" charset="0"/>
              </a:rPr>
              <a:t>Baurecht</a:t>
            </a:r>
          </a:p>
          <a:p>
            <a:r>
              <a:rPr lang="de-DE" sz="2600" dirty="0">
                <a:solidFill>
                  <a:schemeClr val="bg1"/>
                </a:solidFill>
                <a:latin typeface="Frutiger Linotype" pitchFamily="34" charset="0"/>
              </a:rPr>
              <a:t>Fall 1</a:t>
            </a:r>
          </a:p>
        </p:txBody>
      </p:sp>
    </p:spTree>
    <p:extLst>
      <p:ext uri="{BB962C8B-B14F-4D97-AF65-F5344CB8AC3E}">
        <p14:creationId xmlns:p14="http://schemas.microsoft.com/office/powerpoint/2010/main" val="135681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260648"/>
            <a:ext cx="2483768" cy="964560"/>
          </a:xfrm>
          <a:prstGeom prst="rect">
            <a:avLst/>
          </a:prstGeom>
          <a:solidFill>
            <a:srgbClr val="F77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107504" y="1412776"/>
            <a:ext cx="8928992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1) Öffentlich-rechtliche Streitigkeit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Regelmäßig maßgeblich: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Streitentscheidende Norm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, die dann dem Öffentlichen Recht entspringt, wenn sie ausschließlich Hoheitsträger berechtigt oder verpflichtet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Streit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: </a:t>
            </a:r>
            <a:r>
              <a:rPr lang="de-DE" sz="24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Vorgehen gegen Bebauungsplan </a:t>
            </a:r>
          </a:p>
          <a:p>
            <a:pPr marL="800100" lvl="1" indent="-342900">
              <a:spcAft>
                <a:spcPts val="500"/>
              </a:spcAft>
              <a:buFont typeface="Wingdings" pitchFamily="2" charset="2"/>
              <a:buChar char="Ø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Rechtsgrundlage: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§ 2 I 1 BauGB </a:t>
            </a:r>
          </a:p>
          <a:p>
            <a:pPr marL="800100" lvl="1" indent="-342900">
              <a:spcAft>
                <a:spcPts val="500"/>
              </a:spcAft>
              <a:buFont typeface="Wingdings" pitchFamily="2" charset="2"/>
              <a:buChar char="Ø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Öffentlich-rechtliche Streitigkeit (+)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JKRGNR+Arial-BoldMT"/>
            </a:endParaRP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JKRGNR+Arial-BoldMT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51520" y="304200"/>
            <a:ext cx="22322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>
                <a:solidFill>
                  <a:schemeClr val="bg1"/>
                </a:solidFill>
                <a:latin typeface="Frutiger LT 57 Cn" pitchFamily="34" charset="0"/>
              </a:rPr>
              <a:t>Baurecht</a:t>
            </a:r>
          </a:p>
          <a:p>
            <a:r>
              <a:rPr lang="de-DE" sz="2600" dirty="0">
                <a:solidFill>
                  <a:schemeClr val="bg1"/>
                </a:solidFill>
                <a:latin typeface="Frutiger Linotype" pitchFamily="34" charset="0"/>
              </a:rPr>
              <a:t>Fall 1</a:t>
            </a:r>
          </a:p>
        </p:txBody>
      </p:sp>
    </p:spTree>
    <p:extLst>
      <p:ext uri="{BB962C8B-B14F-4D97-AF65-F5344CB8AC3E}">
        <p14:creationId xmlns:p14="http://schemas.microsoft.com/office/powerpoint/2010/main" val="312016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260648"/>
            <a:ext cx="2483768" cy="964560"/>
          </a:xfrm>
          <a:prstGeom prst="rect">
            <a:avLst/>
          </a:prstGeom>
          <a:solidFill>
            <a:srgbClr val="F77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107504" y="1412776"/>
            <a:ext cx="8928992" cy="1328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2) Nichtverfassungsrechtlicher Art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(+), Parteien streiten über einfaches Recht!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JKRGNR+Arial-BoldMT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51520" y="304200"/>
            <a:ext cx="22322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>
                <a:solidFill>
                  <a:schemeClr val="bg1"/>
                </a:solidFill>
                <a:latin typeface="Frutiger LT 57 Cn" pitchFamily="34" charset="0"/>
              </a:rPr>
              <a:t>Baurecht</a:t>
            </a:r>
          </a:p>
          <a:p>
            <a:r>
              <a:rPr lang="de-DE" sz="2600" dirty="0">
                <a:solidFill>
                  <a:schemeClr val="bg1"/>
                </a:solidFill>
                <a:latin typeface="Frutiger Linotype" pitchFamily="34" charset="0"/>
              </a:rPr>
              <a:t>Fall 1</a:t>
            </a:r>
          </a:p>
        </p:txBody>
      </p:sp>
    </p:spTree>
    <p:extLst>
      <p:ext uri="{BB962C8B-B14F-4D97-AF65-F5344CB8AC3E}">
        <p14:creationId xmlns:p14="http://schemas.microsoft.com/office/powerpoint/2010/main" val="38278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260648"/>
            <a:ext cx="2483768" cy="964560"/>
          </a:xfrm>
          <a:prstGeom prst="rect">
            <a:avLst/>
          </a:prstGeom>
          <a:solidFill>
            <a:srgbClr val="F77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107504" y="1412776"/>
            <a:ext cx="8928992" cy="3367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3) Keine abdrängende Sonderzuweisung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Nicht einschlägig: Abdrängende Sonderzuweisung, wobei insbesondere § 40 II 1 VwGO, Art. 34 S. 3 GG, Art. 14 III 4 GG und § 23 I 1 EGGVG relevant sind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Keine abdrängende Sonderzuweisung (+)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JKRGNR+Arial-BoldMT"/>
            </a:endParaRP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Eröffnung des Verwaltungsrechtswegs (+)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JKRGNR+Arial-BoldMT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51520" y="304200"/>
            <a:ext cx="22322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>
                <a:solidFill>
                  <a:schemeClr val="bg1"/>
                </a:solidFill>
                <a:latin typeface="Frutiger LT 57 Cn" pitchFamily="34" charset="0"/>
              </a:rPr>
              <a:t>Baurecht</a:t>
            </a:r>
          </a:p>
          <a:p>
            <a:r>
              <a:rPr lang="de-DE" sz="2600" dirty="0">
                <a:solidFill>
                  <a:schemeClr val="bg1"/>
                </a:solidFill>
                <a:latin typeface="Frutiger Linotype" pitchFamily="34" charset="0"/>
              </a:rPr>
              <a:t>Fall 1</a:t>
            </a:r>
          </a:p>
        </p:txBody>
      </p:sp>
    </p:spTree>
    <p:extLst>
      <p:ext uri="{BB962C8B-B14F-4D97-AF65-F5344CB8AC3E}">
        <p14:creationId xmlns:p14="http://schemas.microsoft.com/office/powerpoint/2010/main" val="282386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260648"/>
            <a:ext cx="2483768" cy="964560"/>
          </a:xfrm>
          <a:prstGeom prst="rect">
            <a:avLst/>
          </a:prstGeom>
          <a:solidFill>
            <a:srgbClr val="F77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107504" y="1412776"/>
            <a:ext cx="8928992" cy="5214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II. Statthafte Verfahrensart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Vorliegend lediglich „entsprechend“ (vgl. § 122 I VwGO) anzuwenden: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§ 88 VwGO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, da da im Normenkontrollverfahren gemäß §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47 V 1 VwGO Beschlüsse 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ergehen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Begehren der Antragsteller: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Vorgehen gegen Bebauungsplan </a:t>
            </a:r>
          </a:p>
          <a:p>
            <a:pPr marL="800100" lvl="1" indent="-342900">
              <a:spcAft>
                <a:spcPts val="500"/>
              </a:spcAft>
              <a:buFont typeface="Wingdings" pitchFamily="2" charset="2"/>
              <a:buChar char="Ø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JKRGNR+Arial-BoldMT"/>
              </a:rPr>
              <a:t>Normenkontrollverfahren gemäß § 47 I VwGO </a:t>
            </a:r>
          </a:p>
          <a:p>
            <a:pPr marL="800100" lvl="1" indent="-342900">
              <a:spcAft>
                <a:spcPts val="500"/>
              </a:spcAft>
              <a:buFont typeface="Wingdings" pitchFamily="2" charset="2"/>
              <a:buChar char="Ø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in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§ 47 I Nr. 1 VwGO 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vorgesehen: Anträge zur Feststellung der Gültigkeit von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Satzungen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, die nach Vorschriften des BauGB erlassen worden sind, sowie von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Rechtsverordnungen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auf Grund des § 246 II BauGB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Daher möglich und vorliegend die statthafte Antragsart: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Normenkontrollverfahren durch das angerufene OVG nach § 47 I Nr. 1 VwGO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51520" y="304200"/>
            <a:ext cx="22322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>
                <a:solidFill>
                  <a:schemeClr val="bg1"/>
                </a:solidFill>
                <a:latin typeface="Frutiger LT 57 Cn" pitchFamily="34" charset="0"/>
              </a:rPr>
              <a:t>Baurecht</a:t>
            </a:r>
          </a:p>
          <a:p>
            <a:r>
              <a:rPr lang="de-DE" sz="2600" dirty="0">
                <a:solidFill>
                  <a:schemeClr val="bg1"/>
                </a:solidFill>
                <a:latin typeface="Frutiger Linotype" pitchFamily="34" charset="0"/>
              </a:rPr>
              <a:t>Fall 1</a:t>
            </a:r>
          </a:p>
        </p:txBody>
      </p:sp>
    </p:spTree>
    <p:extLst>
      <p:ext uri="{BB962C8B-B14F-4D97-AF65-F5344CB8AC3E}">
        <p14:creationId xmlns:p14="http://schemas.microsoft.com/office/powerpoint/2010/main" val="259114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260648"/>
            <a:ext cx="2483768" cy="964560"/>
          </a:xfrm>
          <a:prstGeom prst="rect">
            <a:avLst/>
          </a:prstGeom>
          <a:solidFill>
            <a:srgbClr val="F77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107504" y="1412776"/>
            <a:ext cx="8928992" cy="4106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III. Antragsbefugnis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In § 47 II 1 VwGO als besondere Sachentscheidungsvoraussetzung normiert: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Antragsbefugnis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Für Antragsbefugnis vorausgesetzt: Dass Antragsteller geltend macht, durch die Rechtsvorschrift oder deren Anwendung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in ihren Rechten verletzt zu sein oder in absehbarer Zeit verletzt zu werden</a:t>
            </a:r>
          </a:p>
          <a:p>
            <a:pPr marL="800100" lvl="1" indent="-342900">
              <a:spcAft>
                <a:spcPts val="500"/>
              </a:spcAft>
              <a:buFont typeface="Wingdings" pitchFamily="2" charset="2"/>
              <a:buChar char="Ø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Möglichkeit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eines nicht zu rechtfertigenden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Eingriffs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in eine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subjektive Rechtsposition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JKRGNR+Arial-BoldMT"/>
            </a:endParaRP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Zu beachten: </a:t>
            </a:r>
            <a:r>
              <a:rPr lang="de-DE" sz="2400" b="1" u="sng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JKRGNR+Arial-BoldMT"/>
              </a:rPr>
              <a:t>Besonderheiten </a:t>
            </a:r>
            <a:r>
              <a:rPr lang="de-DE" sz="2400" b="1" u="sng" dirty="0" err="1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JKRGNR+Arial-BoldMT"/>
              </a:rPr>
              <a:t>iZm</a:t>
            </a:r>
            <a:r>
              <a:rPr lang="de-DE" sz="2400" b="1" u="sng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JKRGNR+Arial-BoldMT"/>
              </a:rPr>
              <a:t> B-Plänen 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51520" y="304200"/>
            <a:ext cx="22322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>
                <a:solidFill>
                  <a:schemeClr val="bg1"/>
                </a:solidFill>
                <a:latin typeface="Frutiger LT 57 Cn" pitchFamily="34" charset="0"/>
              </a:rPr>
              <a:t>Baurecht</a:t>
            </a:r>
          </a:p>
          <a:p>
            <a:r>
              <a:rPr lang="de-DE" sz="2600" dirty="0">
                <a:solidFill>
                  <a:schemeClr val="bg1"/>
                </a:solidFill>
                <a:latin typeface="Frutiger Linotype" pitchFamily="34" charset="0"/>
              </a:rPr>
              <a:t>Fall 1</a:t>
            </a:r>
          </a:p>
        </p:txBody>
      </p:sp>
    </p:spTree>
    <p:extLst>
      <p:ext uri="{BB962C8B-B14F-4D97-AF65-F5344CB8AC3E}">
        <p14:creationId xmlns:p14="http://schemas.microsoft.com/office/powerpoint/2010/main" val="88461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260648"/>
            <a:ext cx="2771800" cy="964560"/>
          </a:xfrm>
          <a:prstGeom prst="rect">
            <a:avLst/>
          </a:prstGeom>
          <a:solidFill>
            <a:srgbClr val="F77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107504" y="1268760"/>
            <a:ext cx="8928992" cy="5470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Schwerpunkt der heutigen Einheit: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Grundsätze Baurecht; Wirksamkeit von Bebauungsplänen</a:t>
            </a: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JKRGNR+Arial-BoldMT"/>
            </a:endParaRP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im Ausgangspunkt zu unterscheiden: </a:t>
            </a:r>
          </a:p>
          <a:p>
            <a:pPr marL="800100" lvl="1" indent="-342900">
              <a:spcAft>
                <a:spcPts val="500"/>
              </a:spcAft>
              <a:buFont typeface="Wingdings" pitchFamily="2" charset="2"/>
              <a:buChar char="Ø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JKRGNR+Arial-BoldMT"/>
              </a:rPr>
              <a:t>Bauplanungsrecht</a:t>
            </a:r>
          </a:p>
          <a:p>
            <a:pPr marL="1257300" lvl="2" indent="-342900">
              <a:spcAft>
                <a:spcPts val="500"/>
              </a:spcAft>
              <a:buFont typeface="Courier New" panose="02070309020205020404" pitchFamily="49" charset="0"/>
              <a:buChar char="o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Rechtsquelle: insb.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BauGB, </a:t>
            </a:r>
            <a:r>
              <a:rPr lang="de-DE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BauNVO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</a:t>
            </a:r>
          </a:p>
          <a:p>
            <a:pPr marL="1257300" lvl="2" indent="-342900">
              <a:spcAft>
                <a:spcPts val="500"/>
              </a:spcAft>
              <a:buFont typeface="Courier New" panose="02070309020205020404" pitchFamily="49" charset="0"/>
              <a:buChar char="o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Kompetenz: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Bodenrecht, Art. 74 I Nr. 18 GG</a:t>
            </a:r>
          </a:p>
          <a:p>
            <a:pPr marL="1257300" lvl="2" indent="-342900">
              <a:spcAft>
                <a:spcPts val="500"/>
              </a:spcAft>
              <a:buFont typeface="Courier New" panose="02070309020205020404" pitchFamily="49" charset="0"/>
              <a:buChar char="o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Regelungsgegenstand: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Nutzungsmöglichkeiten des Grund und Bodens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; Ob und wie darf gebaut werden?  </a:t>
            </a:r>
          </a:p>
          <a:p>
            <a:pPr marL="800100" lvl="1" indent="-342900">
              <a:spcAft>
                <a:spcPts val="500"/>
              </a:spcAft>
              <a:buFont typeface="Wingdings" pitchFamily="2" charset="2"/>
              <a:buChar char="Ø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JKRGNR+Arial-BoldMT"/>
              </a:rPr>
              <a:t>Bauordnungsrecht:  </a:t>
            </a:r>
          </a:p>
          <a:p>
            <a:pPr marL="1257300" lvl="2" indent="-342900">
              <a:spcAft>
                <a:spcPts val="500"/>
              </a:spcAft>
              <a:buFont typeface="Courier New" panose="02070309020205020404" pitchFamily="49" charset="0"/>
              <a:buChar char="o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Rechtsquelle: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HBauO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</a:t>
            </a:r>
          </a:p>
          <a:p>
            <a:pPr marL="1257300" lvl="2" indent="-342900">
              <a:spcAft>
                <a:spcPts val="500"/>
              </a:spcAft>
              <a:buFont typeface="Courier New" panose="02070309020205020404" pitchFamily="49" charset="0"/>
              <a:buChar char="o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Regelungsgegenstand: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Gefahrenabwehr</a:t>
            </a:r>
          </a:p>
          <a:p>
            <a:pPr marL="1714500" lvl="3" indent="-342900">
              <a:spcAft>
                <a:spcPts val="500"/>
              </a:spcAft>
              <a:buFont typeface="Wingdings" pitchFamily="2" charset="2"/>
              <a:buChar char="§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Insb. Durch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technische und sicherheitsrechtliche Anforderungen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an bauliche Anlagen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51520" y="304200"/>
            <a:ext cx="23762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>
                <a:solidFill>
                  <a:schemeClr val="bg1"/>
                </a:solidFill>
                <a:latin typeface="Frutiger LT 57 Cn" pitchFamily="34" charset="0"/>
              </a:rPr>
              <a:t>Baurecht</a:t>
            </a:r>
          </a:p>
          <a:p>
            <a:r>
              <a:rPr lang="de-DE" sz="2600" dirty="0">
                <a:solidFill>
                  <a:schemeClr val="bg1"/>
                </a:solidFill>
                <a:latin typeface="Frutiger LT 57 Cn" pitchFamily="34" charset="0"/>
              </a:rPr>
              <a:t>1. Woche</a:t>
            </a:r>
            <a:endParaRPr lang="de-DE" sz="2600" dirty="0">
              <a:solidFill>
                <a:schemeClr val="bg1"/>
              </a:solidFill>
              <a:latin typeface="Frutiger Linotyp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8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260648"/>
            <a:ext cx="2483768" cy="964560"/>
          </a:xfrm>
          <a:prstGeom prst="rect">
            <a:avLst/>
          </a:prstGeom>
          <a:solidFill>
            <a:srgbClr val="F77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107504" y="1412776"/>
            <a:ext cx="8928992" cy="4973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Antragsbefugnis des L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Zu beachten: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Grundstück des L unmittelbar in den B-Plan 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mit einbezogen wird</a:t>
            </a:r>
          </a:p>
          <a:p>
            <a:pPr marL="800100" lvl="1" indent="-342900">
              <a:spcAft>
                <a:spcPts val="500"/>
              </a:spcAft>
              <a:buFont typeface="Wingdings" pitchFamily="2" charset="2"/>
              <a:buChar char="Ø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Sog. 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JKRGNR+Arial-BoldMT"/>
              </a:rPr>
              <a:t>„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JKRGNR+Arial-BoldMT"/>
              </a:rPr>
              <a:t>Planadressat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JKRGNR+Arial-BoldMT"/>
              </a:rPr>
              <a:t>“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JKRGNR+Arial-BoldMT"/>
            </a:endParaRP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Insofern betroffen: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Eigentumsfreiheit aus Art. 14 I 1 GG </a:t>
            </a:r>
          </a:p>
          <a:p>
            <a:pPr marL="800100" lvl="1" indent="-342900">
              <a:spcAft>
                <a:spcPts val="500"/>
              </a:spcAft>
              <a:buFont typeface="Wingdings" pitchFamily="2" charset="2"/>
              <a:buChar char="Ø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Verfassungsrechtliche Qualifikation von „Festsetzungen“: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Inhalts- und Schrankbestimmungen </a:t>
            </a:r>
            <a:r>
              <a:rPr lang="de-DE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iSv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Art. 14 I 2 GG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, da sie die zulässige Nutzung vom (Grund-)Eigentum bestimmen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JKRGNR+Arial-BoldMT"/>
            </a:endParaRP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Somit in jedem Fall als antragsbefugt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iSv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§ 47 II 1 VwGO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: L als Grundstückseigentümer im Gebiet des B-Plans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51520" y="304200"/>
            <a:ext cx="22322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>
                <a:solidFill>
                  <a:schemeClr val="bg1"/>
                </a:solidFill>
                <a:latin typeface="Frutiger LT 57 Cn" pitchFamily="34" charset="0"/>
              </a:rPr>
              <a:t>Baurecht</a:t>
            </a:r>
          </a:p>
          <a:p>
            <a:r>
              <a:rPr lang="de-DE" sz="2600" dirty="0">
                <a:solidFill>
                  <a:schemeClr val="bg1"/>
                </a:solidFill>
                <a:latin typeface="Frutiger Linotype" pitchFamily="34" charset="0"/>
              </a:rPr>
              <a:t>Fall 1</a:t>
            </a:r>
          </a:p>
        </p:txBody>
      </p:sp>
    </p:spTree>
    <p:extLst>
      <p:ext uri="{BB962C8B-B14F-4D97-AF65-F5344CB8AC3E}">
        <p14:creationId xmlns:p14="http://schemas.microsoft.com/office/powerpoint/2010/main" val="111922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260648"/>
            <a:ext cx="2483768" cy="964560"/>
          </a:xfrm>
          <a:prstGeom prst="rect">
            <a:avLst/>
          </a:prstGeom>
          <a:solidFill>
            <a:srgbClr val="F77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107504" y="1412776"/>
            <a:ext cx="8928992" cy="5101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Antragsbefugnis des K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Zunächst festzustellen: </a:t>
            </a:r>
            <a:r>
              <a:rPr lang="de-DE" sz="2400" b="1" dirty="0">
                <a:solidFill>
                  <a:srgbClr val="FF0000"/>
                </a:solidFill>
                <a:latin typeface="JKRGNR+Arial-BoldMT"/>
              </a:rPr>
              <a:t>K ist kein (!) Planadressat</a:t>
            </a:r>
            <a:r>
              <a:rPr lang="de-DE" sz="2400" dirty="0">
                <a:solidFill>
                  <a:srgbClr val="FF0000"/>
                </a:solidFill>
                <a:latin typeface="JKRGNR+Arial-BoldMT"/>
              </a:rPr>
              <a:t>! </a:t>
            </a:r>
          </a:p>
          <a:p>
            <a:pPr marL="800100" lvl="1" indent="-342900">
              <a:spcAft>
                <a:spcPts val="500"/>
              </a:spcAft>
              <a:buFont typeface="Wingdings" pitchFamily="2" charset="2"/>
              <a:buChar char="Ø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Unmittelbarer Rückgriff auf Art. 14 I GG nicht möglich</a:t>
            </a:r>
          </a:p>
          <a:p>
            <a:pPr marL="800100" lvl="1" indent="-342900">
              <a:spcAft>
                <a:spcPts val="500"/>
              </a:spcAft>
              <a:buFont typeface="Wingdings" pitchFamily="2" charset="2"/>
              <a:buChar char="Ø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Fraglich: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JKRGNR+Arial-BoldMT"/>
              </a:rPr>
              <a:t>Antragsbefugnis sog. „mittelbar Betroffener“ </a:t>
            </a:r>
          </a:p>
          <a:p>
            <a:pPr marL="1257300" lvl="2" indent="-342900">
              <a:spcAft>
                <a:spcPts val="500"/>
              </a:spcAft>
              <a:buFont typeface="Courier New" panose="02070309020205020404" pitchFamily="49" charset="0"/>
              <a:buChar char="o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Erforderlich: Subjektives öffentliches Recht </a:t>
            </a:r>
          </a:p>
          <a:p>
            <a:pPr marL="1257300" lvl="2" indent="-342900">
              <a:spcAft>
                <a:spcPts val="500"/>
              </a:spcAft>
              <a:buFont typeface="Courier New" panose="02070309020205020404" pitchFamily="49" charset="0"/>
              <a:buChar char="o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In Betracht kommend: in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§ 1 VII BauGB 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zum Ausdruck kommendes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JKRGNR+Arial-BoldMT"/>
              </a:rPr>
              <a:t>„Recht auf gerechte Abwägung“ </a:t>
            </a:r>
          </a:p>
          <a:p>
            <a:pPr marL="1257300" lvl="2" indent="-342900">
              <a:spcAft>
                <a:spcPts val="500"/>
              </a:spcAft>
              <a:buFont typeface="Courier New" panose="02070309020205020404" pitchFamily="49" charset="0"/>
              <a:buChar char="o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Drittschützender Charakter der Vorschrift (BVerwG) (+)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Nunmehr herauszuarbeiten: ob und inwieweit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private Belange 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bei der Bauleitplanung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konkret zu berücksichtigen 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waren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Maßgeblich: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Aufzählung in § 1 VI BauGB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JKRGNR+Arial-BoldMT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51520" y="304200"/>
            <a:ext cx="22322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>
                <a:solidFill>
                  <a:schemeClr val="bg1"/>
                </a:solidFill>
                <a:latin typeface="Frutiger LT 57 Cn" pitchFamily="34" charset="0"/>
              </a:rPr>
              <a:t>Baurecht</a:t>
            </a:r>
          </a:p>
          <a:p>
            <a:r>
              <a:rPr lang="de-DE" sz="2600" dirty="0">
                <a:solidFill>
                  <a:schemeClr val="bg1"/>
                </a:solidFill>
                <a:latin typeface="Frutiger Linotype" pitchFamily="34" charset="0"/>
              </a:rPr>
              <a:t>Fall 1</a:t>
            </a:r>
          </a:p>
        </p:txBody>
      </p:sp>
    </p:spTree>
    <p:extLst>
      <p:ext uri="{BB962C8B-B14F-4D97-AF65-F5344CB8AC3E}">
        <p14:creationId xmlns:p14="http://schemas.microsoft.com/office/powerpoint/2010/main" val="400084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260648"/>
            <a:ext cx="2483768" cy="964560"/>
          </a:xfrm>
          <a:prstGeom prst="rect">
            <a:avLst/>
          </a:prstGeom>
          <a:solidFill>
            <a:srgbClr val="F77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107504" y="1412776"/>
            <a:ext cx="8928992" cy="5214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Gemäß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§ 1 VI Nr. 1 BauGB 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zu berücksichtigen: </a:t>
            </a:r>
            <a:r>
              <a:rPr lang="de-DE" sz="2400" b="1" i="1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JKRGNR+Arial-BoldMT"/>
              </a:rPr>
              <a:t>„allgemeine Anforderungen an gesunde Wohn- und Arbeitsverhältnisse“ </a:t>
            </a:r>
          </a:p>
          <a:p>
            <a:pPr marL="800100" lvl="1" indent="-342900">
              <a:spcAft>
                <a:spcPts val="500"/>
              </a:spcAft>
              <a:buFont typeface="Wingdings" pitchFamily="2" charset="2"/>
              <a:buChar char="Ø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Hierzu zählend: Schutz vor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JKRGNR+Arial-BoldMT"/>
              </a:rPr>
              <a:t>„schädlichen Umwelteinwirkungen“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iSv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.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JKRGNR+Arial-BoldMT"/>
              </a:rPr>
              <a:t>§ 3 I BImSchG </a:t>
            </a:r>
          </a:p>
          <a:p>
            <a:pPr marL="800100" lvl="1" indent="-342900">
              <a:spcAft>
                <a:spcPts val="500"/>
              </a:spcAft>
              <a:buFont typeface="Wingdings" pitchFamily="2" charset="2"/>
              <a:buChar char="Ø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Nach Wortlaut des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§ 3 I BImSchG 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vermittelt: Subjektives öffentliches Recht der </a:t>
            </a:r>
            <a:r>
              <a:rPr lang="de-DE" sz="2400" b="1" u="sng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JKRGNR+Arial-BoldMT"/>
              </a:rPr>
              <a:t>Nachbarn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JKRGNR+Arial-BoldMT"/>
              </a:rPr>
              <a:t> 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auf Vermeidung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schädl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. Umwelteinwirkungen</a:t>
            </a:r>
          </a:p>
          <a:p>
            <a:pPr marL="800100" lvl="1" indent="-342900">
              <a:spcAft>
                <a:spcPts val="500"/>
              </a:spcAft>
              <a:buFont typeface="Wingdings" pitchFamily="2" charset="2"/>
              <a:buChar char="Ø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Da K auch „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Nachbar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“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iSd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. Vorschrift ebenfalls eröffnet: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Persönlicher Schutzbereich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des § 3 I BImSchG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Somit zu seinen Gunsten vermittelt: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„Recht auf gerechte Abwägung“, 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bei der die durch zunehmende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Verkehrsgeräusche zu erwartenden Umwelteinwirkungen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Berücksichtigung finden müssen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Antragsbefugnis des K (+)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51520" y="304200"/>
            <a:ext cx="22322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>
                <a:solidFill>
                  <a:schemeClr val="bg1"/>
                </a:solidFill>
                <a:latin typeface="Frutiger LT 57 Cn" pitchFamily="34" charset="0"/>
              </a:rPr>
              <a:t>Baurecht</a:t>
            </a:r>
          </a:p>
          <a:p>
            <a:r>
              <a:rPr lang="de-DE" sz="2600" dirty="0">
                <a:solidFill>
                  <a:schemeClr val="bg1"/>
                </a:solidFill>
                <a:latin typeface="Frutiger Linotype" pitchFamily="34" charset="0"/>
              </a:rPr>
              <a:t>Fall 1</a:t>
            </a:r>
          </a:p>
        </p:txBody>
      </p:sp>
    </p:spTree>
    <p:extLst>
      <p:ext uri="{BB962C8B-B14F-4D97-AF65-F5344CB8AC3E}">
        <p14:creationId xmlns:p14="http://schemas.microsoft.com/office/powerpoint/2010/main" val="19647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260648"/>
            <a:ext cx="2483768" cy="964560"/>
          </a:xfrm>
          <a:prstGeom prst="rect">
            <a:avLst/>
          </a:prstGeom>
          <a:solidFill>
            <a:srgbClr val="F77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0" y="1196752"/>
            <a:ext cx="8928992" cy="5711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Antragsbefugnis des M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Da </a:t>
            </a:r>
            <a:r>
              <a:rPr lang="de-DE" sz="2400" dirty="0">
                <a:solidFill>
                  <a:srgbClr val="FF0000"/>
                </a:solidFill>
                <a:latin typeface="JKRGNR+Arial-BoldMT"/>
              </a:rPr>
              <a:t>M kein Planadressat ist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, maßgeblich: Ob schutzwürdige Belange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iSv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.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§ 1 VI BauGB 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zu berücksichtigen waren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denkbar: </a:t>
            </a:r>
          </a:p>
          <a:p>
            <a:pPr marL="800100" lvl="1" indent="-342900">
              <a:spcAft>
                <a:spcPts val="500"/>
              </a:spcAft>
              <a:buFont typeface="Wingdings" pitchFamily="2" charset="2"/>
              <a:buChar char="Ø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§ 1 VI Nr. 4 BauGB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„Erhaltung und Entwicklung zentraler Versorgungsbereiche“ </a:t>
            </a:r>
          </a:p>
          <a:p>
            <a:pPr marL="800100" lvl="1" indent="-342900">
              <a:spcAft>
                <a:spcPts val="500"/>
              </a:spcAft>
              <a:buFont typeface="Wingdings" pitchFamily="2" charset="2"/>
              <a:buChar char="Ø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§ 1 VI Nr. 8 a) BauGB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: Interessen „der Wirtschaft, auch ihrer mittelständischen Struktur im Interesse einer verbrauchsnahen Versorgung der Bevölkerung“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Indes in diesen Belangen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nicht enthalten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: Schutz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privater (!) Belange 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mit städtebaulichen Bezug 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Gerade nicht von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§ 1 VI Nr. 8 a) BauGB 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bezweckt: Schutz von Unternehmen vor Konkurrenz „auf der grünen Wiese“ (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hM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)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Antragsbefugnis des M (-)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51520" y="304200"/>
            <a:ext cx="22322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>
                <a:solidFill>
                  <a:schemeClr val="bg1"/>
                </a:solidFill>
                <a:latin typeface="Frutiger LT 57 Cn" pitchFamily="34" charset="0"/>
              </a:rPr>
              <a:t>Baurecht</a:t>
            </a:r>
          </a:p>
          <a:p>
            <a:r>
              <a:rPr lang="de-DE" sz="2600" dirty="0">
                <a:solidFill>
                  <a:schemeClr val="bg1"/>
                </a:solidFill>
                <a:latin typeface="Frutiger Linotype" pitchFamily="34" charset="0"/>
              </a:rPr>
              <a:t>Fall 1</a:t>
            </a:r>
          </a:p>
        </p:txBody>
      </p:sp>
    </p:spTree>
    <p:extLst>
      <p:ext uri="{BB962C8B-B14F-4D97-AF65-F5344CB8AC3E}">
        <p14:creationId xmlns:p14="http://schemas.microsoft.com/office/powerpoint/2010/main" val="408654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260648"/>
            <a:ext cx="2483768" cy="964560"/>
          </a:xfrm>
          <a:prstGeom prst="rect">
            <a:avLst/>
          </a:prstGeom>
          <a:solidFill>
            <a:srgbClr val="F77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107504" y="1412776"/>
            <a:ext cx="8928992" cy="2934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III. Antragsfrist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Gemäß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§ 47 II 1 VwGO 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zu wahren: Antragsfrist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Insoweit geboten: Antragstellung </a:t>
            </a:r>
            <a:r>
              <a:rPr lang="de-DE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„innerhalb eines Jahres nach Bekanntmachung der Rechtsvorschrift“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Nach den zu würdigenden Umständen des Sachverhaltes gewahrt: Jahresfrist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Antragsfrist (+)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51520" y="304200"/>
            <a:ext cx="22322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>
                <a:solidFill>
                  <a:schemeClr val="bg1"/>
                </a:solidFill>
                <a:latin typeface="Frutiger LT 57 Cn" pitchFamily="34" charset="0"/>
              </a:rPr>
              <a:t>Baurecht</a:t>
            </a:r>
          </a:p>
          <a:p>
            <a:r>
              <a:rPr lang="de-DE" sz="2600" dirty="0">
                <a:solidFill>
                  <a:schemeClr val="bg1"/>
                </a:solidFill>
                <a:latin typeface="Frutiger Linotype" pitchFamily="34" charset="0"/>
              </a:rPr>
              <a:t>Fall 1</a:t>
            </a:r>
          </a:p>
        </p:txBody>
      </p:sp>
    </p:spTree>
    <p:extLst>
      <p:ext uri="{BB962C8B-B14F-4D97-AF65-F5344CB8AC3E}">
        <p14:creationId xmlns:p14="http://schemas.microsoft.com/office/powerpoint/2010/main" val="144659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260648"/>
            <a:ext cx="2483768" cy="964560"/>
          </a:xfrm>
          <a:prstGeom prst="rect">
            <a:avLst/>
          </a:prstGeom>
          <a:solidFill>
            <a:srgbClr val="F77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107504" y="1412776"/>
            <a:ext cx="8928992" cy="5342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IV. Beteiligungs- und Prozessfähigkeit der Beteiligten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Insoweit als </a:t>
            </a:r>
            <a:r>
              <a:rPr lang="de-DE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lex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specialis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: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§ 47 II 1 VwGO und § 47 II 2 VwGO </a:t>
            </a:r>
          </a:p>
          <a:p>
            <a:pPr marL="800100" lvl="1" indent="-342900">
              <a:spcAft>
                <a:spcPts val="500"/>
              </a:spcAft>
              <a:buFont typeface="Wingdings" pitchFamily="2" charset="2"/>
              <a:buChar char="Ø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Gemäß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§ 47 II 1 VwGO 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als </a:t>
            </a:r>
            <a:r>
              <a:rPr lang="de-DE" sz="24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Antragsteller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in Betracht kommend: „Jede natürliche oder juristische Person“ </a:t>
            </a:r>
          </a:p>
          <a:p>
            <a:pPr marL="1257300" lvl="2" indent="-342900">
              <a:spcAft>
                <a:spcPts val="500"/>
              </a:spcAft>
              <a:buFont typeface="Courier New" panose="02070309020205020404" pitchFamily="49" charset="0"/>
              <a:buChar char="o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Mit Antragstellern vorhanden: Natürliche Personen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iSv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.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§ 47 II 1 1. Alt. VwGO </a:t>
            </a:r>
          </a:p>
          <a:p>
            <a:pPr marL="1257300" lvl="2" indent="-342900">
              <a:spcAft>
                <a:spcPts val="500"/>
              </a:spcAft>
              <a:buFont typeface="Courier New" panose="02070309020205020404" pitchFamily="49" charset="0"/>
              <a:buChar char="o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Gemäß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§ 64 VwGO </a:t>
            </a:r>
            <a:r>
              <a:rPr lang="de-DE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iVm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§ 60 ZPO 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zudem zulässig: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Subjektive Antragshäufung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JKRGNR+Arial-BoldMT"/>
            </a:endParaRP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Gem.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§ 47 II 2 VwGO 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als </a:t>
            </a:r>
            <a:r>
              <a:rPr lang="de-DE" sz="24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Antragsgegner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in Betracht kommend: „Körperschaft, Anstalt oder Stiftung, welche die Rechtsvorschrift erlassen hat“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Mit Stadt Berlin vorhanden: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Gebietskörperschaft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51520" y="304200"/>
            <a:ext cx="22322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>
                <a:solidFill>
                  <a:schemeClr val="bg1"/>
                </a:solidFill>
                <a:latin typeface="Frutiger LT 57 Cn" pitchFamily="34" charset="0"/>
              </a:rPr>
              <a:t>Baurecht</a:t>
            </a:r>
          </a:p>
          <a:p>
            <a:r>
              <a:rPr lang="de-DE" sz="2600" dirty="0">
                <a:solidFill>
                  <a:schemeClr val="bg1"/>
                </a:solidFill>
                <a:latin typeface="Frutiger Linotype" pitchFamily="34" charset="0"/>
              </a:rPr>
              <a:t>Fall 1</a:t>
            </a:r>
          </a:p>
        </p:txBody>
      </p:sp>
    </p:spTree>
    <p:extLst>
      <p:ext uri="{BB962C8B-B14F-4D97-AF65-F5344CB8AC3E}">
        <p14:creationId xmlns:p14="http://schemas.microsoft.com/office/powerpoint/2010/main" val="137311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260648"/>
            <a:ext cx="2483768" cy="964560"/>
          </a:xfrm>
          <a:prstGeom prst="rect">
            <a:avLst/>
          </a:prstGeom>
          <a:solidFill>
            <a:srgbClr val="F77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107504" y="1412776"/>
            <a:ext cx="8928992" cy="250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Gem.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§ 47 II 2 VwGO 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als </a:t>
            </a:r>
            <a:r>
              <a:rPr lang="de-DE" sz="24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Antragsgegner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in Betracht kommend: „Körperschaft, Anstalt oder Stiftung, welche die Rechtsvorschrift erlassen hat“ </a:t>
            </a:r>
          </a:p>
          <a:p>
            <a:pPr marL="800100" lvl="1" indent="-342900">
              <a:spcAft>
                <a:spcPts val="500"/>
              </a:spcAft>
              <a:buFont typeface="Wingdings" pitchFamily="2" charset="2"/>
              <a:buChar char="Ø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Mit Stadt Berlin vorhanden: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Gebietskörperschaft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</a:t>
            </a:r>
          </a:p>
          <a:p>
            <a:pPr marL="800100" lvl="1" indent="-342900">
              <a:spcAft>
                <a:spcPts val="500"/>
              </a:spcAft>
              <a:buFont typeface="Wingdings" pitchFamily="2" charset="2"/>
              <a:buChar char="Ø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Brandenburg: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„Behördenprinzip“ greift hier nicht! </a:t>
            </a:r>
          </a:p>
          <a:p>
            <a:pPr marL="1257300" lvl="2" indent="-342900">
              <a:spcAft>
                <a:spcPts val="500"/>
              </a:spcAft>
              <a:buFont typeface="Courier New" panose="02070309020205020404" pitchFamily="49" charset="0"/>
              <a:buChar char="o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Jeweilige Gemeinde Antragsgegner!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51520" y="304200"/>
            <a:ext cx="22322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>
                <a:solidFill>
                  <a:schemeClr val="bg1"/>
                </a:solidFill>
                <a:latin typeface="Frutiger LT 57 Cn" pitchFamily="34" charset="0"/>
              </a:rPr>
              <a:t>Baurecht</a:t>
            </a:r>
          </a:p>
          <a:p>
            <a:r>
              <a:rPr lang="de-DE" sz="2600" dirty="0">
                <a:solidFill>
                  <a:schemeClr val="bg1"/>
                </a:solidFill>
                <a:latin typeface="Frutiger Linotype" pitchFamily="34" charset="0"/>
              </a:rPr>
              <a:t>Fall 1</a:t>
            </a:r>
          </a:p>
        </p:txBody>
      </p:sp>
    </p:spTree>
    <p:extLst>
      <p:ext uri="{BB962C8B-B14F-4D97-AF65-F5344CB8AC3E}">
        <p14:creationId xmlns:p14="http://schemas.microsoft.com/office/powerpoint/2010/main" val="396319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260648"/>
            <a:ext cx="2483768" cy="964560"/>
          </a:xfrm>
          <a:prstGeom prst="rect">
            <a:avLst/>
          </a:prstGeom>
          <a:solidFill>
            <a:srgbClr val="F77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107504" y="1412776"/>
            <a:ext cx="8928992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Prozessfähigkeit gemäß § 62 VwGO </a:t>
            </a:r>
          </a:p>
          <a:p>
            <a:pPr marL="800100" lvl="1" indent="-342900">
              <a:spcAft>
                <a:spcPts val="500"/>
              </a:spcAft>
              <a:buFont typeface="Wingdings" pitchFamily="2" charset="2"/>
              <a:buChar char="Ø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K und L als natürliche Personen gemäß § 62 I Nr. 1 VwGO </a:t>
            </a:r>
          </a:p>
          <a:p>
            <a:pPr marL="800100" lvl="1" indent="-342900">
              <a:spcAft>
                <a:spcPts val="500"/>
              </a:spcAft>
              <a:buFont typeface="Wingdings" pitchFamily="2" charset="2"/>
              <a:buChar char="Ø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Stadt Berlin durch ordnungsgemäße Vertretung nach § 62 III VwGO   </a:t>
            </a:r>
          </a:p>
          <a:p>
            <a:pPr marL="800100" lvl="1" indent="-342900">
              <a:spcAft>
                <a:spcPts val="500"/>
              </a:spcAft>
              <a:buFont typeface="Wingdings" pitchFamily="2" charset="2"/>
              <a:buChar char="Ø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JKRGNR+Arial-BoldMT"/>
            </a:endParaRPr>
          </a:p>
          <a:p>
            <a:pPr marL="800100" lvl="1" indent="-342900">
              <a:spcAft>
                <a:spcPts val="500"/>
              </a:spcAft>
              <a:buFont typeface="Wingdings" pitchFamily="2" charset="2"/>
              <a:buChar char="Ø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rgbClr val="FF0000"/>
                </a:solidFill>
                <a:latin typeface="JKRGNR+Arial-BoldMT"/>
              </a:rPr>
              <a:t>Besonderheit vor OVG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: Anwaltszwang;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Vertretung durch Prozessbevollmächtigte 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gemäß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§ 67 IV 1 VwGO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endParaRPr lang="de-DE" sz="2400" b="1" dirty="0">
              <a:solidFill>
                <a:schemeClr val="tx1">
                  <a:lumMod val="65000"/>
                  <a:lumOff val="35000"/>
                </a:schemeClr>
              </a:solidFill>
              <a:latin typeface="JKRGNR+Arial-BoldMT"/>
            </a:endParaRP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Beteiligungs- und Prozessfähigkeit der Beteiligten (+)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51520" y="304200"/>
            <a:ext cx="22322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>
                <a:solidFill>
                  <a:schemeClr val="bg1"/>
                </a:solidFill>
                <a:latin typeface="Frutiger LT 57 Cn" pitchFamily="34" charset="0"/>
              </a:rPr>
              <a:t>Baurecht</a:t>
            </a:r>
          </a:p>
          <a:p>
            <a:r>
              <a:rPr lang="de-DE" sz="2600" dirty="0">
                <a:solidFill>
                  <a:schemeClr val="bg1"/>
                </a:solidFill>
                <a:latin typeface="Frutiger Linotype" pitchFamily="34" charset="0"/>
              </a:rPr>
              <a:t>Fall 1</a:t>
            </a:r>
          </a:p>
        </p:txBody>
      </p:sp>
    </p:spTree>
    <p:extLst>
      <p:ext uri="{BB962C8B-B14F-4D97-AF65-F5344CB8AC3E}">
        <p14:creationId xmlns:p14="http://schemas.microsoft.com/office/powerpoint/2010/main" val="30456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260648"/>
            <a:ext cx="2483768" cy="964560"/>
          </a:xfrm>
          <a:prstGeom prst="rect">
            <a:avLst/>
          </a:prstGeom>
          <a:solidFill>
            <a:srgbClr val="F77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107504" y="1412776"/>
            <a:ext cx="8928992" cy="5214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B. Begründetheit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Obersatz: </a:t>
            </a:r>
            <a:r>
              <a:rPr lang="de-DE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Die </a:t>
            </a:r>
            <a:r>
              <a:rPr lang="de-DE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prinzipale</a:t>
            </a:r>
            <a:r>
              <a:rPr lang="de-DE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Normenkontrolle ist begründet, soweit die angegriffene Rechtsvorschrift gegen höherrangiges Recht verstößt und sich deshalb als nichtig erweist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Bei </a:t>
            </a:r>
            <a:r>
              <a:rPr lang="de-DE" sz="2400" b="1" dirty="0">
                <a:solidFill>
                  <a:srgbClr val="FF0000"/>
                </a:solidFill>
                <a:latin typeface="JKRGNR+Arial-BoldMT"/>
              </a:rPr>
              <a:t>Rechtsvorschriften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generell die Konsequenz ihrer Rechtswidrigkeit: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Ungültigkeit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(sog. </a:t>
            </a:r>
            <a:r>
              <a:rPr lang="de-DE" sz="2400" dirty="0">
                <a:solidFill>
                  <a:srgbClr val="FF0000"/>
                </a:solidFill>
                <a:latin typeface="JKRGNR+Arial-BoldMT"/>
              </a:rPr>
              <a:t>Nichtigkeitsdogma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)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rgbClr val="FF0000"/>
                </a:solidFill>
                <a:latin typeface="JKRGNR+Arial-BoldMT"/>
              </a:rPr>
              <a:t>&gt; Ausnahme: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Rechtsschutz gegen Bebauungspläne </a:t>
            </a:r>
          </a:p>
          <a:p>
            <a:pPr marL="800100" lvl="1" indent="-342900">
              <a:spcAft>
                <a:spcPts val="500"/>
              </a:spcAft>
              <a:buFont typeface="Wingdings" pitchFamily="2" charset="2"/>
              <a:buChar char="Ø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Vgl. § 214 I 1 BauGB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, demzufolge „eine Verletzung von Verfahrens- und Formvorschriften“ nur unter dort näher bezeichneten Voraussetzung „beachtlich“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(Grundsatz der Planerhaltung) </a:t>
            </a:r>
          </a:p>
          <a:p>
            <a:pPr marL="800100" lvl="1" indent="-342900">
              <a:spcAft>
                <a:spcPts val="500"/>
              </a:spcAft>
              <a:buFont typeface="Wingdings" pitchFamily="2" charset="2"/>
              <a:buChar char="Ø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Ferner zu berücksichtigen: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Frist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für die Geltendmachung von etwaigen Verletzungen von Vorschriften,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§ 215 I 1 BauGB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51520" y="304200"/>
            <a:ext cx="22322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>
                <a:solidFill>
                  <a:schemeClr val="bg1"/>
                </a:solidFill>
                <a:latin typeface="Frutiger LT 57 Cn" pitchFamily="34" charset="0"/>
              </a:rPr>
              <a:t>Baurecht</a:t>
            </a:r>
          </a:p>
          <a:p>
            <a:r>
              <a:rPr lang="de-DE" sz="2600" dirty="0">
                <a:solidFill>
                  <a:schemeClr val="bg1"/>
                </a:solidFill>
                <a:latin typeface="Frutiger Linotype" pitchFamily="34" charset="0"/>
              </a:rPr>
              <a:t>Fall 1</a:t>
            </a:r>
          </a:p>
        </p:txBody>
      </p:sp>
    </p:spTree>
    <p:extLst>
      <p:ext uri="{BB962C8B-B14F-4D97-AF65-F5344CB8AC3E}">
        <p14:creationId xmlns:p14="http://schemas.microsoft.com/office/powerpoint/2010/main" val="111093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260648"/>
            <a:ext cx="2483768" cy="964560"/>
          </a:xfrm>
          <a:prstGeom prst="rect">
            <a:avLst/>
          </a:prstGeom>
          <a:solidFill>
            <a:srgbClr val="F77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107504" y="1412776"/>
            <a:ext cx="8928992" cy="6209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Im Verfahren gegen Bebauungspläne daher wie folgt aufzubauen: </a:t>
            </a:r>
          </a:p>
          <a:p>
            <a:pPr marL="800100" lvl="1" indent="-342900">
              <a:spcAft>
                <a:spcPts val="500"/>
              </a:spcAft>
              <a:buFont typeface="Arial" panose="020B0604020202020204" pitchFamily="34" charset="0"/>
              <a:buChar char="•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Rechtswidrigkeit des Bebauungsplans </a:t>
            </a:r>
          </a:p>
          <a:p>
            <a:pPr marL="800100" lvl="1" indent="-342900">
              <a:spcAft>
                <a:spcPts val="500"/>
              </a:spcAft>
              <a:buFont typeface="Arial" panose="020B0604020202020204" pitchFamily="34" charset="0"/>
              <a:buChar char="•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Beachtlichkeit der Verletzung von Vorschriften nach §§ 214, 215 BauGB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JKRGNR+Arial-BoldMT"/>
            </a:endParaRP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I. Rechtswidrigkeit des Bebauungsplans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1) Rechtsgrundlage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Rechtsgrundlage und Maßstab der Prüfung: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§ 2 I 1 BauGB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, wonach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Bauleitpläne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von der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Gemeinde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in eigener Verantwortung aufzustellen sind </a:t>
            </a:r>
          </a:p>
          <a:p>
            <a:pPr marL="800100" lvl="1" indent="-342900">
              <a:spcAft>
                <a:spcPts val="500"/>
              </a:spcAft>
              <a:buFont typeface="Wingdings" pitchFamily="2" charset="2"/>
              <a:buChar char="Ø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Hierzu zählend: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§ 1 II BauGB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: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Flächennutzungsplan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(vorbereitender Bauleitplan) und der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Bebauungsplan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(verbindlicher Bauleitplan)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JKRGNR+Arial-BoldMT"/>
            </a:endParaRP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JKRGNR+Arial-BoldMT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51520" y="304200"/>
            <a:ext cx="22322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>
                <a:solidFill>
                  <a:schemeClr val="bg1"/>
                </a:solidFill>
                <a:latin typeface="Frutiger LT 57 Cn" pitchFamily="34" charset="0"/>
              </a:rPr>
              <a:t>Baurecht</a:t>
            </a:r>
          </a:p>
          <a:p>
            <a:r>
              <a:rPr lang="de-DE" sz="2600" dirty="0">
                <a:solidFill>
                  <a:schemeClr val="bg1"/>
                </a:solidFill>
                <a:latin typeface="Frutiger Linotype" pitchFamily="34" charset="0"/>
              </a:rPr>
              <a:t>Fall 1</a:t>
            </a:r>
          </a:p>
        </p:txBody>
      </p:sp>
    </p:spTree>
    <p:extLst>
      <p:ext uri="{BB962C8B-B14F-4D97-AF65-F5344CB8AC3E}">
        <p14:creationId xmlns:p14="http://schemas.microsoft.com/office/powerpoint/2010/main" val="376205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260648"/>
            <a:ext cx="2771800" cy="964560"/>
          </a:xfrm>
          <a:prstGeom prst="rect">
            <a:avLst/>
          </a:prstGeom>
          <a:solidFill>
            <a:srgbClr val="F77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107504" y="1412776"/>
            <a:ext cx="8928992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Verbindendes Element: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JKRGNR+Arial-BoldMT"/>
              </a:rPr>
              <a:t>Baugenehmigung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(§ 71 I 1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BauO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Bln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bzw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§ 67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BbgBO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)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Nach § 71 I 1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BauO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Bln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ist die Baugenehmigung zu erteilen, </a:t>
            </a:r>
            <a:r>
              <a:rPr lang="de-DE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wenn dem Vorhaben keine öffentlich-rechtlichen Vorschriften entgegenstehen, die im bauaufsichtlichen Genehmigungsverfahren zu prüfen sind</a:t>
            </a:r>
          </a:p>
          <a:p>
            <a:pPr marL="800100" lvl="1" indent="-342900">
              <a:spcAft>
                <a:spcPts val="500"/>
              </a:spcAft>
              <a:buFont typeface="Wingdings" pitchFamily="2" charset="2"/>
              <a:buChar char="Ø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Prüfungsrelevante „öffentlich-rechtliche Vorschriften“ in diesem Sinne: </a:t>
            </a:r>
          </a:p>
          <a:p>
            <a:pPr marL="1257300" lvl="2" indent="-342900">
              <a:spcAft>
                <a:spcPts val="500"/>
              </a:spcAft>
              <a:buFont typeface="Courier New" panose="02070309020205020404" pitchFamily="49" charset="0"/>
              <a:buChar char="o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BauO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</a:t>
            </a:r>
            <a:r>
              <a:rPr lang="de-DE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Bln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/ </a:t>
            </a:r>
            <a:r>
              <a:rPr lang="de-DE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BbGBO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</a:t>
            </a:r>
          </a:p>
          <a:p>
            <a:pPr marL="1257300" lvl="2" indent="-342900">
              <a:spcAft>
                <a:spcPts val="500"/>
              </a:spcAft>
              <a:buFont typeface="Courier New" panose="02070309020205020404" pitchFamily="49" charset="0"/>
              <a:buChar char="o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BauGB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JKRGNR+Arial-BoldMT"/>
            </a:endParaRP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JKRGNR+Arial-BoldMT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51520" y="304200"/>
            <a:ext cx="23762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>
                <a:solidFill>
                  <a:schemeClr val="bg1"/>
                </a:solidFill>
                <a:latin typeface="Frutiger LT 57 Cn" pitchFamily="34" charset="0"/>
              </a:rPr>
              <a:t>Baurecht</a:t>
            </a:r>
          </a:p>
          <a:p>
            <a:r>
              <a:rPr lang="de-DE" sz="2600" dirty="0">
                <a:solidFill>
                  <a:schemeClr val="bg1"/>
                </a:solidFill>
                <a:latin typeface="Frutiger LT 57 Cn" pitchFamily="34" charset="0"/>
              </a:rPr>
              <a:t>1. Woche</a:t>
            </a:r>
            <a:endParaRPr lang="de-DE" sz="2600" dirty="0">
              <a:solidFill>
                <a:schemeClr val="bg1"/>
              </a:solidFill>
              <a:latin typeface="Frutiger Linotyp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8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260648"/>
            <a:ext cx="2483768" cy="964560"/>
          </a:xfrm>
          <a:prstGeom prst="rect">
            <a:avLst/>
          </a:prstGeom>
          <a:solidFill>
            <a:srgbClr val="F77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107504" y="1412776"/>
            <a:ext cx="8928992" cy="4234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2) Formelle Voraussetzungen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Wie regelmäßig zu prüfen: Zuständigkeit, Verfahren, Form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JKRGNR+Arial-BoldMT"/>
            </a:endParaRP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a) Zuständigkeit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Grundsätzlich zuständig zum Erlass der Bauleitpläne gemäß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§§ 1 III, 10 I BauGB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: </a:t>
            </a:r>
            <a:r>
              <a:rPr lang="de-DE" sz="24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„Gemeinden“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In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Berlin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zuständig gemäß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§ 246 IV BauGB </a:t>
            </a:r>
            <a:r>
              <a:rPr lang="de-DE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iVm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§ 6 Abs. 1 </a:t>
            </a:r>
            <a:r>
              <a:rPr lang="de-DE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AGBauGB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: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(jeweiliges) </a:t>
            </a:r>
            <a:r>
              <a:rPr lang="de-DE" sz="24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Bezirksamt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JKRGNR+Arial-BoldMT"/>
            </a:endParaRP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JKRGNR+Arial-BoldMT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51520" y="304200"/>
            <a:ext cx="22322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>
                <a:solidFill>
                  <a:schemeClr val="bg1"/>
                </a:solidFill>
                <a:latin typeface="Frutiger LT 57 Cn" pitchFamily="34" charset="0"/>
              </a:rPr>
              <a:t>Baurecht</a:t>
            </a:r>
          </a:p>
          <a:p>
            <a:r>
              <a:rPr lang="de-DE" sz="2600" dirty="0">
                <a:solidFill>
                  <a:schemeClr val="bg1"/>
                </a:solidFill>
                <a:latin typeface="Frutiger Linotype" pitchFamily="34" charset="0"/>
              </a:rPr>
              <a:t>Fall 1</a:t>
            </a:r>
          </a:p>
        </p:txBody>
      </p:sp>
    </p:spTree>
    <p:extLst>
      <p:ext uri="{BB962C8B-B14F-4D97-AF65-F5344CB8AC3E}">
        <p14:creationId xmlns:p14="http://schemas.microsoft.com/office/powerpoint/2010/main" val="318048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260648"/>
            <a:ext cx="2483768" cy="964560"/>
          </a:xfrm>
          <a:prstGeom prst="rect">
            <a:avLst/>
          </a:prstGeom>
          <a:solidFill>
            <a:srgbClr val="F77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107504" y="1412776"/>
            <a:ext cx="8928992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b) Verfahren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In §§ 2 ff. BauGB normiert: Verfahrensvorgaben bei der Aufstellung der Bauleitpläne </a:t>
            </a:r>
          </a:p>
          <a:p>
            <a:pPr marL="800100" lvl="1" indent="-342900">
              <a:spcAft>
                <a:spcPts val="500"/>
              </a:spcAft>
              <a:buFont typeface="Wingdings" pitchFamily="2" charset="2"/>
              <a:buChar char="Ø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Planaufstellungsbeschluss, § 2 I BauGB </a:t>
            </a:r>
          </a:p>
          <a:p>
            <a:pPr marL="800100" lvl="1" indent="-342900">
              <a:spcAft>
                <a:spcPts val="500"/>
              </a:spcAft>
              <a:buFont typeface="Wingdings" pitchFamily="2" charset="2"/>
              <a:buChar char="Ø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Umweltprüfung und Erstellung eines Umweltberichts, § 2 IV BauGB </a:t>
            </a:r>
          </a:p>
          <a:p>
            <a:pPr marL="800100" lvl="1" indent="-342900">
              <a:spcAft>
                <a:spcPts val="500"/>
              </a:spcAft>
              <a:buFont typeface="Wingdings" pitchFamily="2" charset="2"/>
              <a:buChar char="Ø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Beteiligung der Öffentlichkeit und weiterer Behörden, §§ 3, 4 BauGB </a:t>
            </a:r>
          </a:p>
          <a:p>
            <a:pPr marL="800100" lvl="1" indent="-342900">
              <a:spcAft>
                <a:spcPts val="500"/>
              </a:spcAft>
              <a:buFont typeface="Wingdings" pitchFamily="2" charset="2"/>
              <a:buChar char="Ø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Von besonderer Bedeutung: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JKRGNR+Arial-BoldMT"/>
              </a:rPr>
              <a:t>Ermittlung und Bewertung des Abwägungsmaterials </a:t>
            </a:r>
            <a:r>
              <a:rPr lang="de-DE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JKRGNR+Arial-BoldMT"/>
              </a:rPr>
              <a:t>iSv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JKRGNR+Arial-BoldMT"/>
              </a:rPr>
              <a:t> § 2 III BauGB </a:t>
            </a:r>
          </a:p>
          <a:p>
            <a:pPr marL="1257300" lvl="2" indent="-342900">
              <a:spcAft>
                <a:spcPts val="500"/>
              </a:spcAft>
              <a:buFont typeface="Courier New" panose="02070309020205020404" pitchFamily="49" charset="0"/>
              <a:buChar char="o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Etwaige Fehler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iRv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. § 2 III BauGB: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Ermittlungsausfall bzw. –</a:t>
            </a:r>
            <a:r>
              <a:rPr lang="de-DE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defizit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sowie Bewertungsausfall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51520" y="304200"/>
            <a:ext cx="22322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>
                <a:solidFill>
                  <a:schemeClr val="bg1"/>
                </a:solidFill>
                <a:latin typeface="Frutiger LT 57 Cn" pitchFamily="34" charset="0"/>
              </a:rPr>
              <a:t>Baurecht</a:t>
            </a:r>
          </a:p>
          <a:p>
            <a:r>
              <a:rPr lang="de-DE" sz="2600" dirty="0">
                <a:solidFill>
                  <a:schemeClr val="bg1"/>
                </a:solidFill>
                <a:latin typeface="Frutiger Linotype" pitchFamily="34" charset="0"/>
              </a:rPr>
              <a:t>Fall 1</a:t>
            </a:r>
          </a:p>
        </p:txBody>
      </p:sp>
    </p:spTree>
    <p:extLst>
      <p:ext uri="{BB962C8B-B14F-4D97-AF65-F5344CB8AC3E}">
        <p14:creationId xmlns:p14="http://schemas.microsoft.com/office/powerpoint/2010/main" val="290912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260648"/>
            <a:ext cx="2483768" cy="964560"/>
          </a:xfrm>
          <a:prstGeom prst="rect">
            <a:avLst/>
          </a:prstGeom>
          <a:solidFill>
            <a:srgbClr val="F77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107504" y="1412776"/>
            <a:ext cx="8928992" cy="5534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Hier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: Berücksichtigung der Belange der K und L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aus § 1 VI BauGB im Rahmen der Aufstellung des Bebauungsplans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(-)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Insoweit belegt: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Bewertungsausfall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Damit ebenfalls belegt: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Verletzung der Verfahrensvorschrift aus § 2 III BauGB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Ordnungsgemäßes Verfahren (-)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JKRGNR+Arial-BoldMT"/>
            </a:endParaRP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3) Form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Brandenburg: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Satzung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, § 10 I BauGB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Berlin: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Rechtsverordnung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, § 6 Abs. 3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AGBauGB</a:t>
            </a: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JKRGNR+Arial-BoldMT"/>
            </a:endParaRP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JKRGNR+Arial-BoldMT"/>
            </a:endParaRP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Form (+)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JKRGNR+Arial-BoldMT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51520" y="304200"/>
            <a:ext cx="22322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>
                <a:solidFill>
                  <a:schemeClr val="bg1"/>
                </a:solidFill>
                <a:latin typeface="Frutiger LT 57 Cn" pitchFamily="34" charset="0"/>
              </a:rPr>
              <a:t>Baurecht</a:t>
            </a:r>
          </a:p>
          <a:p>
            <a:r>
              <a:rPr lang="de-DE" sz="2600" dirty="0">
                <a:solidFill>
                  <a:schemeClr val="bg1"/>
                </a:solidFill>
                <a:latin typeface="Frutiger Linotype" pitchFamily="34" charset="0"/>
              </a:rPr>
              <a:t>Fall 1</a:t>
            </a:r>
          </a:p>
        </p:txBody>
      </p:sp>
    </p:spTree>
    <p:extLst>
      <p:ext uri="{BB962C8B-B14F-4D97-AF65-F5344CB8AC3E}">
        <p14:creationId xmlns:p14="http://schemas.microsoft.com/office/powerpoint/2010/main" val="290394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260648"/>
            <a:ext cx="2483768" cy="964560"/>
          </a:xfrm>
          <a:prstGeom prst="rect">
            <a:avLst/>
          </a:prstGeom>
          <a:solidFill>
            <a:srgbClr val="F77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107504" y="1412776"/>
            <a:ext cx="8928992" cy="466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3) Materielle Voraussetzungen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Im Hinblick auf die materiellen Voraussetzungen herauszuarbeiten: Inhaltliche Anforderungen an Bebauungsplan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Regelmäßig in diesem Zusammenhang erwähnenswert: </a:t>
            </a:r>
          </a:p>
          <a:p>
            <a:pPr marL="800100" lvl="1" indent="-342900">
              <a:spcAft>
                <a:spcPts val="500"/>
              </a:spcAft>
              <a:buFont typeface="Arial" panose="020B0604020202020204" pitchFamily="34" charset="0"/>
              <a:buChar char="•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Erforderlichkeit des B-Plans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,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§ 1 III 1 BauGB </a:t>
            </a:r>
          </a:p>
          <a:p>
            <a:pPr marL="800100" lvl="1" indent="-342900">
              <a:spcAft>
                <a:spcPts val="500"/>
              </a:spcAft>
              <a:buFont typeface="Arial" panose="020B0604020202020204" pitchFamily="34" charset="0"/>
              <a:buChar char="•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Kein Verstoß gegen Entwicklungsgebot, § 8 II 1 BauGB</a:t>
            </a:r>
          </a:p>
          <a:p>
            <a:pPr marL="800100" lvl="1" indent="-342900">
              <a:spcAft>
                <a:spcPts val="500"/>
              </a:spcAft>
              <a:buFont typeface="Arial" panose="020B0604020202020204" pitchFamily="34" charset="0"/>
              <a:buChar char="•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Zulässigkeit der Festsetzungen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,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§ 9 BauGB </a:t>
            </a:r>
          </a:p>
          <a:p>
            <a:pPr marL="800100" lvl="1" indent="-342900">
              <a:spcAft>
                <a:spcPts val="500"/>
              </a:spcAft>
              <a:buFont typeface="Arial" panose="020B0604020202020204" pitchFamily="34" charset="0"/>
              <a:buChar char="•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Kein Verstoß gegen interkommunales Abstimmungsgebot, § 2 II 1 BauGB </a:t>
            </a:r>
          </a:p>
          <a:p>
            <a:pPr marL="800100" lvl="1" indent="-342900">
              <a:spcAft>
                <a:spcPts val="500"/>
              </a:spcAft>
              <a:buFont typeface="Arial" panose="020B0604020202020204" pitchFamily="34" charset="0"/>
              <a:buChar char="•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Abwägung gemäß § 1 VII BauGB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JKRGNR+Arial-BoldMT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51520" y="304200"/>
            <a:ext cx="22322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>
                <a:solidFill>
                  <a:schemeClr val="bg1"/>
                </a:solidFill>
                <a:latin typeface="Frutiger LT 57 Cn" pitchFamily="34" charset="0"/>
              </a:rPr>
              <a:t>Baurecht</a:t>
            </a:r>
          </a:p>
          <a:p>
            <a:r>
              <a:rPr lang="de-DE" sz="2600" dirty="0">
                <a:solidFill>
                  <a:schemeClr val="bg1"/>
                </a:solidFill>
                <a:latin typeface="Frutiger Linotype" pitchFamily="34" charset="0"/>
              </a:rPr>
              <a:t>Fall 1</a:t>
            </a:r>
          </a:p>
        </p:txBody>
      </p:sp>
    </p:spTree>
    <p:extLst>
      <p:ext uri="{BB962C8B-B14F-4D97-AF65-F5344CB8AC3E}">
        <p14:creationId xmlns:p14="http://schemas.microsoft.com/office/powerpoint/2010/main" val="261206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260648"/>
            <a:ext cx="2483768" cy="964560"/>
          </a:xfrm>
          <a:prstGeom prst="rect">
            <a:avLst/>
          </a:prstGeom>
          <a:solidFill>
            <a:srgbClr val="F77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107504" y="1412776"/>
            <a:ext cx="8928992" cy="540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1. Erforderlichkeit des Bebauungsplans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Nach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§ 1 III BauGB 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sind Bauleitpläne aufzustellen, „sobald und soweit es für die städtebauliche Entwicklung und Ordnung </a:t>
            </a:r>
            <a:r>
              <a:rPr lang="de-DE" sz="2400" b="1" dirty="0">
                <a:solidFill>
                  <a:srgbClr val="FF0000"/>
                </a:solidFill>
                <a:latin typeface="JKRGNR+Arial-BoldMT"/>
              </a:rPr>
              <a:t>erforderlich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ist“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Danach vorausgesetzt: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„Qualifizierter Planungsbedarf“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rgbClr val="FF0000"/>
                </a:solidFill>
                <a:latin typeface="JKRGNR+Arial-BoldMT"/>
              </a:rPr>
              <a:t>&gt; Beachte: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Beurteilungsspielraum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der Gemeinden</a:t>
            </a:r>
          </a:p>
          <a:p>
            <a:pPr marL="800100" lvl="1" indent="-342900">
              <a:spcAft>
                <a:spcPts val="500"/>
              </a:spcAft>
              <a:buFont typeface="Wingdings" pitchFamily="2" charset="2"/>
              <a:buChar char="Ø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Eingeschränkter Prüfungsumfang 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bzgl. „Erforderlichkeit“ </a:t>
            </a:r>
          </a:p>
          <a:p>
            <a:pPr marL="800100" lvl="1" indent="-342900">
              <a:spcAft>
                <a:spcPts val="500"/>
              </a:spcAft>
              <a:buFont typeface="Wingdings" pitchFamily="2" charset="2"/>
              <a:buChar char="Ø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Im Falle eines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Beurteilungsspielraums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letztlich einzig zu prüfen: </a:t>
            </a:r>
          </a:p>
          <a:p>
            <a:pPr marL="1257300" lvl="2" indent="-342900">
              <a:spcAft>
                <a:spcPts val="500"/>
              </a:spcAft>
              <a:buFont typeface="Arial" panose="020B0604020202020204" pitchFamily="34" charset="0"/>
              <a:buChar char="•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Ob Behörde von einem zutreffenden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Sachverhalt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ausgegangen ist </a:t>
            </a:r>
          </a:p>
          <a:p>
            <a:pPr marL="1257300" lvl="2" indent="-342900">
              <a:spcAft>
                <a:spcPts val="500"/>
              </a:spcAft>
              <a:buFont typeface="Arial" panose="020B0604020202020204" pitchFamily="34" charset="0"/>
              <a:buChar char="•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Ob alle einschlägigen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Verfahrensvorschriften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eingehalten sind</a:t>
            </a:r>
          </a:p>
          <a:p>
            <a:pPr marL="1257300" lvl="2" indent="-342900">
              <a:spcAft>
                <a:spcPts val="500"/>
              </a:spcAft>
              <a:buFont typeface="Arial" panose="020B0604020202020204" pitchFamily="34" charset="0"/>
              <a:buChar char="•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Keine sachfremden Erwägungen 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angestellt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51520" y="304200"/>
            <a:ext cx="22322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>
                <a:solidFill>
                  <a:schemeClr val="bg1"/>
                </a:solidFill>
                <a:latin typeface="Frutiger LT 57 Cn" pitchFamily="34" charset="0"/>
              </a:rPr>
              <a:t>Baurecht</a:t>
            </a:r>
          </a:p>
          <a:p>
            <a:r>
              <a:rPr lang="de-DE" sz="2600" dirty="0">
                <a:solidFill>
                  <a:schemeClr val="bg1"/>
                </a:solidFill>
                <a:latin typeface="Frutiger Linotype" pitchFamily="34" charset="0"/>
              </a:rPr>
              <a:t>Fall 1</a:t>
            </a:r>
          </a:p>
        </p:txBody>
      </p:sp>
    </p:spTree>
    <p:extLst>
      <p:ext uri="{BB962C8B-B14F-4D97-AF65-F5344CB8AC3E}">
        <p14:creationId xmlns:p14="http://schemas.microsoft.com/office/powerpoint/2010/main" val="247928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260648"/>
            <a:ext cx="2483768" cy="964560"/>
          </a:xfrm>
          <a:prstGeom prst="rect">
            <a:avLst/>
          </a:prstGeom>
          <a:solidFill>
            <a:srgbClr val="F77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107504" y="1412776"/>
            <a:ext cx="8928992" cy="4042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2) Entwicklungsgebot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Ferner in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§ 8 II 1 BauGB 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vorgesehen: sog. Entwicklungsgebot, wonach Bebauungsplan aus dem Flächennutzungsplan zu entwickeln ist (Zweistufigkeit) </a:t>
            </a:r>
          </a:p>
          <a:p>
            <a:pPr marL="800100" lvl="1" indent="-342900">
              <a:spcAft>
                <a:spcPts val="500"/>
              </a:spcAft>
              <a:buFont typeface="Wingdings" pitchFamily="2" charset="2"/>
              <a:buChar char="Ø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Allerdings gemäß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§ 8 III 1 BauGB 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ebenfalls möglich: „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Parallelverfahren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“, bei dem die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gleichzeitige Aufstellung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, Änderung, Ergänzung oder Aufhebung eines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B-Plans und eines Flächennutzungsplans 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erfolgen darf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endParaRPr lang="de-DE" sz="2400" b="1" dirty="0">
              <a:solidFill>
                <a:schemeClr val="tx1">
                  <a:lumMod val="65000"/>
                  <a:lumOff val="35000"/>
                </a:schemeClr>
              </a:solidFill>
              <a:latin typeface="JKRGNR+Arial-BoldMT"/>
            </a:endParaRP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Verletzung des Entwicklungsgebotes (-) 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51520" y="304200"/>
            <a:ext cx="22322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>
                <a:solidFill>
                  <a:schemeClr val="bg1"/>
                </a:solidFill>
                <a:latin typeface="Frutiger LT 57 Cn" pitchFamily="34" charset="0"/>
              </a:rPr>
              <a:t>Baurecht</a:t>
            </a:r>
          </a:p>
          <a:p>
            <a:r>
              <a:rPr lang="de-DE" sz="2600" dirty="0">
                <a:solidFill>
                  <a:schemeClr val="bg1"/>
                </a:solidFill>
                <a:latin typeface="Frutiger Linotype" pitchFamily="34" charset="0"/>
              </a:rPr>
              <a:t>Fall 1</a:t>
            </a:r>
          </a:p>
        </p:txBody>
      </p:sp>
    </p:spTree>
    <p:extLst>
      <p:ext uri="{BB962C8B-B14F-4D97-AF65-F5344CB8AC3E}">
        <p14:creationId xmlns:p14="http://schemas.microsoft.com/office/powerpoint/2010/main" val="256506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260648"/>
            <a:ext cx="2483768" cy="964560"/>
          </a:xfrm>
          <a:prstGeom prst="rect">
            <a:avLst/>
          </a:prstGeom>
          <a:solidFill>
            <a:srgbClr val="F77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107504" y="1412776"/>
            <a:ext cx="8928992" cy="5214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3) Zulässige Festsetzungen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In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§ 9 BauGB 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enthalten: Abschließender Katalog zulässiger Festsetzungen („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Typenzwang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“)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Von besonderer Bedeutung in baurechtlichen Klausuren: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JKRGNR+Arial-BoldMT"/>
              </a:rPr>
              <a:t>Festsetzungen über „die Art und das Maß der baulichen Nutzung“, 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vgl. § 9 I Nr. 1 BauGB  </a:t>
            </a:r>
          </a:p>
          <a:p>
            <a:pPr marL="800100" lvl="1" indent="-342900">
              <a:spcAft>
                <a:spcPts val="500"/>
              </a:spcAft>
              <a:buFont typeface="Wingdings" pitchFamily="2" charset="2"/>
              <a:buChar char="Ø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Insofern beachtlich: § 9a Nr. 1 </a:t>
            </a:r>
            <a:r>
              <a:rPr lang="de-DE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lit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. a BauGB,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der eine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Verordnungsermächtigung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für die „Darstellungen und Festsetzungen in den Bauleitplänen“ vorsieht</a:t>
            </a:r>
          </a:p>
          <a:p>
            <a:pPr marL="1257300" lvl="2" indent="-342900">
              <a:spcAft>
                <a:spcPts val="500"/>
              </a:spcAft>
              <a:buFont typeface="Wingdings" pitchFamily="2" charset="2"/>
              <a:buChar char="§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Baunutzungsverordnung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, die gemäß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§ 1 III 1 </a:t>
            </a:r>
            <a:r>
              <a:rPr lang="de-DE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BauNVO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die Festsetzungen der näher bezeichneten Baugebiete gestattet</a:t>
            </a:r>
          </a:p>
          <a:p>
            <a:pPr marL="1714500" lvl="3" indent="-342900">
              <a:spcAft>
                <a:spcPts val="500"/>
              </a:spcAft>
              <a:buFont typeface="Arial" panose="020B0604020202020204" pitchFamily="34" charset="0"/>
              <a:buChar char="•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Gemäß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§ 1 II Nr. 12 </a:t>
            </a:r>
            <a:r>
              <a:rPr lang="de-DE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BauNVO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ausdrücklich zulässig: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JKRGNR+Arial-BoldMT"/>
              </a:rPr>
              <a:t>Festsetzung von Sondergebieten (+)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51520" y="304200"/>
            <a:ext cx="22322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>
                <a:solidFill>
                  <a:schemeClr val="bg1"/>
                </a:solidFill>
                <a:latin typeface="Frutiger LT 57 Cn" pitchFamily="34" charset="0"/>
              </a:rPr>
              <a:t>Baurecht</a:t>
            </a:r>
          </a:p>
          <a:p>
            <a:r>
              <a:rPr lang="de-DE" sz="2600" dirty="0">
                <a:solidFill>
                  <a:schemeClr val="bg1"/>
                </a:solidFill>
                <a:latin typeface="Frutiger Linotype" pitchFamily="34" charset="0"/>
              </a:rPr>
              <a:t>Fall 1</a:t>
            </a:r>
          </a:p>
        </p:txBody>
      </p:sp>
    </p:spTree>
    <p:extLst>
      <p:ext uri="{BB962C8B-B14F-4D97-AF65-F5344CB8AC3E}">
        <p14:creationId xmlns:p14="http://schemas.microsoft.com/office/powerpoint/2010/main" val="265729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260648"/>
            <a:ext cx="2483768" cy="964560"/>
          </a:xfrm>
          <a:prstGeom prst="rect">
            <a:avLst/>
          </a:prstGeom>
          <a:solidFill>
            <a:srgbClr val="F77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107504" y="1412776"/>
            <a:ext cx="8928992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Ferner gemäß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§ 9 I Nr. 11 BauGB 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ausdrücklich zulässig: 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JKRGNR+Arial-BoldMT"/>
              </a:rPr>
              <a:t>Festsetzung von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JKRGNR+Arial-BoldMT"/>
              </a:rPr>
              <a:t>Verkehrsflächen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JKRGNR+Arial-BoldMT"/>
              </a:rPr>
              <a:t> (+)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§ 9 I a 1 BauGB 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: 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JKRGNR+Arial-BoldMT"/>
              </a:rPr>
              <a:t>„Flächen zum Ausgleich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JKRGNR+Arial-BoldMT"/>
              </a:rPr>
              <a:t>iSv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JKRGNR+Arial-BoldMT"/>
              </a:rPr>
              <a:t> § 1 a III BauGB“ (+)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Insofern festzuhalten: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Zulässigkeit der Festsetzungen (+)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JKRGNR+Arial-BoldMT"/>
            </a:endParaRP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4) Kein Verstoß gegen interkommunales Abstimmungsgebot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In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§ 2 II 1 BauGB 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enthalten: interkommunales Abstimmungsgebot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Einhaltung des interkommunalen Abstimmungsgebots (+)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51520" y="304200"/>
            <a:ext cx="22322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>
                <a:solidFill>
                  <a:schemeClr val="bg1"/>
                </a:solidFill>
                <a:latin typeface="Frutiger LT 57 Cn" pitchFamily="34" charset="0"/>
              </a:rPr>
              <a:t>Baurecht</a:t>
            </a:r>
          </a:p>
          <a:p>
            <a:r>
              <a:rPr lang="de-DE" sz="2600" dirty="0">
                <a:solidFill>
                  <a:schemeClr val="bg1"/>
                </a:solidFill>
                <a:latin typeface="Frutiger Linotype" pitchFamily="34" charset="0"/>
              </a:rPr>
              <a:t>Fall 1</a:t>
            </a:r>
          </a:p>
        </p:txBody>
      </p:sp>
    </p:spTree>
    <p:extLst>
      <p:ext uri="{BB962C8B-B14F-4D97-AF65-F5344CB8AC3E}">
        <p14:creationId xmlns:p14="http://schemas.microsoft.com/office/powerpoint/2010/main" val="68358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260648"/>
            <a:ext cx="2483768" cy="964560"/>
          </a:xfrm>
          <a:prstGeom prst="rect">
            <a:avLst/>
          </a:prstGeom>
          <a:solidFill>
            <a:srgbClr val="F77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107504" y="1412776"/>
            <a:ext cx="8928992" cy="527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5) Keine fehlerhafte Abwägung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Nach dem in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§ 1 VII BauGB enthaltenen Abwägungsgebot 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erforderlich: Die </a:t>
            </a:r>
            <a:r>
              <a:rPr lang="de-DE" sz="2400" b="1" i="1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JKRGNR+Arial-BoldMT"/>
              </a:rPr>
              <a:t>„öffentlichen und privaten Belange gegeneinander und untereinander gerecht abzuwägen“ </a:t>
            </a:r>
          </a:p>
          <a:p>
            <a:pPr marL="800100" lvl="1" indent="-342900">
              <a:spcAft>
                <a:spcPts val="500"/>
              </a:spcAft>
              <a:buFont typeface="Wingdings" pitchFamily="2" charset="2"/>
              <a:buChar char="Ø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Dabei insbesondere als – materieller – Abwägungsfehler in Betracht kommend: „</a:t>
            </a:r>
            <a:r>
              <a:rPr lang="de-DE" sz="2400" b="1" dirty="0">
                <a:solidFill>
                  <a:srgbClr val="FF0000"/>
                </a:solidFill>
                <a:latin typeface="JKRGNR+Arial-BoldMT"/>
              </a:rPr>
              <a:t>Abwägungsdisproportionalität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“ </a:t>
            </a:r>
          </a:p>
          <a:p>
            <a:pPr marL="800100" lvl="1" indent="-342900">
              <a:spcAft>
                <a:spcPts val="500"/>
              </a:spcAft>
              <a:buFont typeface="Wingdings" pitchFamily="2" charset="2"/>
              <a:buChar char="Ø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Bereits herausgearbeitet: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Bewertungsausfall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(s.o.) </a:t>
            </a:r>
          </a:p>
          <a:p>
            <a:pPr marL="800100" lvl="1" indent="-342900">
              <a:spcAft>
                <a:spcPts val="500"/>
              </a:spcAft>
              <a:buFont typeface="Wingdings" pitchFamily="2" charset="2"/>
              <a:buChar char="Ø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rgbClr val="FF0000"/>
                </a:solidFill>
                <a:latin typeface="JKRGNR+Arial-BoldMT"/>
              </a:rPr>
              <a:t>Achtung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: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§ 214 III 2 BauGB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, wonach „Mängel, die Gegenstand der Regelung in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§ 214 I 1 Nr. 1 BauGB 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sind, nicht als Mängel der Abwägung geltend gemacht werden“ können (sog. </a:t>
            </a:r>
            <a:r>
              <a:rPr lang="de-DE" sz="2400" b="1" dirty="0">
                <a:solidFill>
                  <a:srgbClr val="FF0000"/>
                </a:solidFill>
                <a:latin typeface="JKRGNR+Arial-BoldMT"/>
              </a:rPr>
              <a:t>Doppelverwertungsverbot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) 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JKRGNR+Arial-BoldMT"/>
            </a:endParaRP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Von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§ 214 I Nr. 1 BauGB 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ausdrücklich erfasst: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Bewertungsausfall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51520" y="304200"/>
            <a:ext cx="22322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>
                <a:solidFill>
                  <a:schemeClr val="bg1"/>
                </a:solidFill>
                <a:latin typeface="Frutiger LT 57 Cn" pitchFamily="34" charset="0"/>
              </a:rPr>
              <a:t>Baurecht</a:t>
            </a:r>
          </a:p>
          <a:p>
            <a:r>
              <a:rPr lang="de-DE" sz="2600" dirty="0">
                <a:solidFill>
                  <a:schemeClr val="bg1"/>
                </a:solidFill>
                <a:latin typeface="Frutiger Linotype" pitchFamily="34" charset="0"/>
              </a:rPr>
              <a:t>Fall 1</a:t>
            </a:r>
          </a:p>
        </p:txBody>
      </p:sp>
    </p:spTree>
    <p:extLst>
      <p:ext uri="{BB962C8B-B14F-4D97-AF65-F5344CB8AC3E}">
        <p14:creationId xmlns:p14="http://schemas.microsoft.com/office/powerpoint/2010/main" val="52867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260648"/>
            <a:ext cx="2483768" cy="964560"/>
          </a:xfrm>
          <a:prstGeom prst="rect">
            <a:avLst/>
          </a:prstGeom>
          <a:solidFill>
            <a:srgbClr val="F77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107504" y="1412776"/>
            <a:ext cx="8928992" cy="1328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Fehlerhafte Abwägung (-); keine Angaben!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endParaRPr lang="de-DE" sz="2400" b="1" dirty="0">
              <a:solidFill>
                <a:schemeClr val="tx1">
                  <a:lumMod val="65000"/>
                  <a:lumOff val="35000"/>
                </a:schemeClr>
              </a:solidFill>
              <a:latin typeface="JKRGNR+Arial-BoldMT"/>
            </a:endParaRP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ZE: Materielle Voraussetzungen (+)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51520" y="304200"/>
            <a:ext cx="22322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>
                <a:solidFill>
                  <a:schemeClr val="bg1"/>
                </a:solidFill>
                <a:latin typeface="Frutiger LT 57 Cn" pitchFamily="34" charset="0"/>
              </a:rPr>
              <a:t>Baurecht</a:t>
            </a:r>
          </a:p>
          <a:p>
            <a:r>
              <a:rPr lang="de-DE" sz="2600" dirty="0">
                <a:solidFill>
                  <a:schemeClr val="bg1"/>
                </a:solidFill>
                <a:latin typeface="Frutiger Linotype" pitchFamily="34" charset="0"/>
              </a:rPr>
              <a:t>Fall 1</a:t>
            </a:r>
          </a:p>
        </p:txBody>
      </p:sp>
    </p:spTree>
    <p:extLst>
      <p:ext uri="{BB962C8B-B14F-4D97-AF65-F5344CB8AC3E}">
        <p14:creationId xmlns:p14="http://schemas.microsoft.com/office/powerpoint/2010/main" val="12069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260648"/>
            <a:ext cx="2771800" cy="964560"/>
          </a:xfrm>
          <a:prstGeom prst="rect">
            <a:avLst/>
          </a:prstGeom>
          <a:solidFill>
            <a:srgbClr val="F77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107504" y="1412776"/>
            <a:ext cx="8928992" cy="5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Umfasst von Bauplanungsrecht: </a:t>
            </a:r>
          </a:p>
          <a:p>
            <a:pPr marL="800100" lvl="1" indent="-342900">
              <a:spcAft>
                <a:spcPts val="500"/>
              </a:spcAft>
              <a:buFont typeface="Wingdings" pitchFamily="2" charset="2"/>
              <a:buChar char="Ø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Bauleitplanung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</a:t>
            </a:r>
          </a:p>
          <a:p>
            <a:pPr marL="1257300" lvl="2" indent="-342900">
              <a:spcAft>
                <a:spcPts val="500"/>
              </a:spcAft>
              <a:buFont typeface="Courier New" panose="02070309020205020404" pitchFamily="49" charset="0"/>
              <a:buChar char="o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Gemäß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§ 1 I BauGB 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Aufgabe der Bauleitplanung: </a:t>
            </a:r>
            <a:r>
              <a:rPr lang="de-DE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„Die bauliche und sonstige Nutzung der Grundstücke in der </a:t>
            </a:r>
            <a:r>
              <a:rPr lang="de-DE" sz="2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Gemeinde</a:t>
            </a:r>
            <a:r>
              <a:rPr lang="de-DE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nach Maßgabe dieses Gesetzbuchs vorzubereiten und zu leiten“</a:t>
            </a:r>
          </a:p>
          <a:p>
            <a:pPr marL="1257300" lvl="2" indent="-342900">
              <a:spcAft>
                <a:spcPts val="500"/>
              </a:spcAft>
              <a:buFont typeface="Courier New" panose="02070309020205020404" pitchFamily="49" charset="0"/>
              <a:buChar char="o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Verfassungsrechtlicher Hintergrund: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Selbstverwaltungsgarantie der Gemeinden, Art. 28 II 1 GG</a:t>
            </a:r>
          </a:p>
          <a:p>
            <a:pPr marL="1714500" lvl="3" indent="-342900">
              <a:spcAft>
                <a:spcPts val="500"/>
              </a:spcAft>
              <a:buFont typeface="Wingdings" pitchFamily="2" charset="2"/>
              <a:buChar char="§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Gestaltungs- und Entscheidungsspielraum 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über Verwendung und Nutzung des Bodens in Gemeindegebiet </a:t>
            </a:r>
          </a:p>
          <a:p>
            <a:pPr marL="1257300" lvl="2" indent="-342900">
              <a:spcAft>
                <a:spcPts val="500"/>
              </a:spcAft>
              <a:buFont typeface="Courier New" panose="02070309020205020404" pitchFamily="49" charset="0"/>
              <a:buChar char="o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Rechtslage Berlin: 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Aufgaben der „Gemeinde“ aus BauGB werden von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Bezirken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wahrgenommen,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§ 1 </a:t>
            </a:r>
            <a:r>
              <a:rPr lang="de-DE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AGBauGB</a:t>
            </a:r>
            <a:endParaRPr lang="de-DE" sz="2400" b="1" dirty="0">
              <a:solidFill>
                <a:schemeClr val="tx1">
                  <a:lumMod val="65000"/>
                  <a:lumOff val="35000"/>
                </a:schemeClr>
              </a:solidFill>
              <a:latin typeface="JKRGNR+Arial-BoldMT"/>
            </a:endParaRP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JKRGNR+Arial-BoldMT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51520" y="304200"/>
            <a:ext cx="23762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>
                <a:solidFill>
                  <a:schemeClr val="bg1"/>
                </a:solidFill>
                <a:latin typeface="Frutiger LT 57 Cn" pitchFamily="34" charset="0"/>
              </a:rPr>
              <a:t>Baurecht</a:t>
            </a:r>
          </a:p>
          <a:p>
            <a:r>
              <a:rPr lang="de-DE" sz="2600" dirty="0">
                <a:solidFill>
                  <a:schemeClr val="bg1"/>
                </a:solidFill>
                <a:latin typeface="Frutiger LT 57 Cn" pitchFamily="34" charset="0"/>
              </a:rPr>
              <a:t>1. Woche</a:t>
            </a:r>
            <a:endParaRPr lang="de-DE" sz="2600" dirty="0">
              <a:solidFill>
                <a:schemeClr val="bg1"/>
              </a:solidFill>
              <a:latin typeface="Frutiger Linotyp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28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260648"/>
            <a:ext cx="2483768" cy="964560"/>
          </a:xfrm>
          <a:prstGeom prst="rect">
            <a:avLst/>
          </a:prstGeom>
          <a:solidFill>
            <a:srgbClr val="F77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107504" y="1412776"/>
            <a:ext cx="8928992" cy="4780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II. Beachtlichkeit des Fehlers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Nunmehr herauszuarbeiten: Ob der festgestellte Verfahrensfehler beachtlich ist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Insofern maßgeblich: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JKRGNR+Arial-BoldMT"/>
              </a:rPr>
              <a:t>Vorgaben der §§ 214, 215 BauGB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Für die Rechtswirksamkeit von Bebauungsplänen gemäß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JKRGNR+Arial-BoldMT"/>
              </a:rPr>
              <a:t>§ 214 I Nr. 1 BauGB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beachtlich: Wenn </a:t>
            </a:r>
            <a:r>
              <a:rPr lang="de-DE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„entgegen </a:t>
            </a:r>
            <a:r>
              <a:rPr lang="de-DE" sz="2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§ 2 III BauGB </a:t>
            </a:r>
            <a:r>
              <a:rPr lang="de-DE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die von der Planung berührten </a:t>
            </a:r>
            <a:r>
              <a:rPr lang="de-DE" sz="2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Belange</a:t>
            </a:r>
            <a:r>
              <a:rPr lang="de-DE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, die der Gemeinde bekannt waren oder hätten bekannt sein müssen, in wesentlichen Punkten </a:t>
            </a:r>
            <a:r>
              <a:rPr lang="de-DE" sz="2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nicht zutreffend ermittelt oder bewertet worden sind und wenn der Mangel offensichtlich und auf das Ergebnis des Verfahrens von Einfluss gewesen ist“</a:t>
            </a:r>
            <a:r>
              <a:rPr lang="de-DE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JKRGNR+Arial-BoldMT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51520" y="304200"/>
            <a:ext cx="22322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>
                <a:solidFill>
                  <a:schemeClr val="bg1"/>
                </a:solidFill>
                <a:latin typeface="Frutiger LT 57 Cn" pitchFamily="34" charset="0"/>
              </a:rPr>
              <a:t>Baurecht</a:t>
            </a:r>
          </a:p>
          <a:p>
            <a:r>
              <a:rPr lang="de-DE" sz="2600" dirty="0">
                <a:solidFill>
                  <a:schemeClr val="bg1"/>
                </a:solidFill>
                <a:latin typeface="Frutiger Linotype" pitchFamily="34" charset="0"/>
              </a:rPr>
              <a:t>Fall 1</a:t>
            </a:r>
          </a:p>
        </p:txBody>
      </p:sp>
    </p:spTree>
    <p:extLst>
      <p:ext uri="{BB962C8B-B14F-4D97-AF65-F5344CB8AC3E}">
        <p14:creationId xmlns:p14="http://schemas.microsoft.com/office/powerpoint/2010/main" val="62612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260648"/>
            <a:ext cx="2483768" cy="964560"/>
          </a:xfrm>
          <a:prstGeom prst="rect">
            <a:avLst/>
          </a:prstGeom>
          <a:solidFill>
            <a:srgbClr val="F77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107504" y="1412776"/>
            <a:ext cx="8928992" cy="527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„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JKRGNR+Arial-BoldMT"/>
              </a:rPr>
              <a:t>Offensichtlich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“ 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ist ein Mangel, wenn er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äußerlich nachvollziehbar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, d.h. aus den Unterlagen oder Äußerungen erkennbar war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Hier (+):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Einwände der Antragsteller waren Behörde bekannt 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aber wurden nicht berücksichtigt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JKRGNR+Arial-BoldMT"/>
            </a:endParaRP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JKRGNR+Arial-BoldMT"/>
              </a:rPr>
              <a:t>&gt;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JKRGNR+Arial-BoldMT"/>
              </a:rPr>
              <a:t>„auf das Ergebnis des Verfahrens von Einfluss gewesen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“ 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ist ein Mangel, wenn die konkrete Möglichkeit besteht, dass das Abwägungsergebnis ohne den Fehler anders ausgefallen wäre (sog. „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JKRGNR+Arial-BoldMT"/>
              </a:rPr>
              <a:t>Ergebniskausalität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“) </a:t>
            </a:r>
          </a:p>
          <a:p>
            <a:pPr marL="800100" lvl="1" indent="-342900">
              <a:spcAft>
                <a:spcPts val="500"/>
              </a:spcAft>
              <a:buFont typeface="Wingdings" pitchFamily="2" charset="2"/>
              <a:buChar char="Ø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Verkehrslärm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  <a:sym typeface="Wingdings" pitchFamily="2" charset="2"/>
              </a:rPr>
              <a:t> (+), da laut Gutachten die zulässigen Grenzwerte überschritten werden </a:t>
            </a:r>
          </a:p>
          <a:p>
            <a:pPr lvl="1"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JKRGNR+Arial-BoldMT"/>
            </a:endParaRP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JKRGNR+Arial-BoldMT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51520" y="304200"/>
            <a:ext cx="22322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>
                <a:solidFill>
                  <a:schemeClr val="bg1"/>
                </a:solidFill>
                <a:latin typeface="Frutiger LT 57 Cn" pitchFamily="34" charset="0"/>
              </a:rPr>
              <a:t>Baurecht</a:t>
            </a:r>
          </a:p>
          <a:p>
            <a:r>
              <a:rPr lang="de-DE" sz="2600" dirty="0">
                <a:solidFill>
                  <a:schemeClr val="bg1"/>
                </a:solidFill>
                <a:latin typeface="Frutiger Linotype" pitchFamily="34" charset="0"/>
              </a:rPr>
              <a:t>Fall 1</a:t>
            </a:r>
          </a:p>
        </p:txBody>
      </p:sp>
    </p:spTree>
    <p:extLst>
      <p:ext uri="{BB962C8B-B14F-4D97-AF65-F5344CB8AC3E}">
        <p14:creationId xmlns:p14="http://schemas.microsoft.com/office/powerpoint/2010/main" val="373516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260648"/>
            <a:ext cx="2483768" cy="964560"/>
          </a:xfrm>
          <a:prstGeom prst="rect">
            <a:avLst/>
          </a:prstGeom>
          <a:solidFill>
            <a:srgbClr val="F77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107504" y="1412776"/>
            <a:ext cx="8928992" cy="5342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spcAft>
                <a:spcPts val="500"/>
              </a:spcAft>
              <a:buFont typeface="Wingdings" pitchFamily="2" charset="2"/>
              <a:buChar char="Ø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Ausgleichsflächen (-), 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nicht ersichtlich, dass bei Beachtung der Belange des L nicht trotzdem die Festsetzungen erfolgt wären (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a.A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. vertretbar)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JKRGNR+Arial-BoldMT"/>
            </a:endParaRP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Abschließend erforderlich: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JKRGNR+Arial-BoldMT"/>
              </a:rPr>
              <a:t>Wahrung der Jahresfrist 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aus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JKRGNR+Arial-BoldMT"/>
              </a:rPr>
              <a:t>§ 215 I Nr. 1 BauGB 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für die Geltendmachung des Verfahrensfehlers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Hier eingehalten: Jahresfrist aus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§ 215 I Nr. 1 BauGB (+)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JKRGNR+Arial-BoldMT"/>
            </a:endParaRP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ZE: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JKRGNR+Arial-BoldMT"/>
              </a:rPr>
              <a:t>Verfahrensfehler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JKRGNR+Arial-BoldMT"/>
              </a:rPr>
              <a:t> aus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JKRGNR+Arial-BoldMT"/>
              </a:rPr>
              <a:t>§ 2 III BauGB 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bezüglich der Straßenführung und des daraus resultierenden Verkehrslärms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JKRGNR+Arial-BoldMT"/>
              </a:rPr>
              <a:t>beachtlich </a:t>
            </a:r>
            <a:r>
              <a:rPr lang="de-DE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JKRGNR+Arial-BoldMT"/>
              </a:rPr>
              <a:t>iSv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JKRGNR+Arial-BoldMT"/>
              </a:rPr>
              <a:t>. §§ 214, 215 BauGB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Beachtlichkeit insoweit (+)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JKRGNR+Arial-BoldMT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51520" y="304200"/>
            <a:ext cx="22322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>
                <a:solidFill>
                  <a:schemeClr val="bg1"/>
                </a:solidFill>
                <a:latin typeface="Frutiger LT 57 Cn" pitchFamily="34" charset="0"/>
              </a:rPr>
              <a:t>Baurecht</a:t>
            </a:r>
          </a:p>
          <a:p>
            <a:r>
              <a:rPr lang="de-DE" sz="2600" dirty="0">
                <a:solidFill>
                  <a:schemeClr val="bg1"/>
                </a:solidFill>
                <a:latin typeface="Frutiger Linotype" pitchFamily="34" charset="0"/>
              </a:rPr>
              <a:t>Fall 1</a:t>
            </a:r>
          </a:p>
        </p:txBody>
      </p:sp>
    </p:spTree>
    <p:extLst>
      <p:ext uri="{BB962C8B-B14F-4D97-AF65-F5344CB8AC3E}">
        <p14:creationId xmlns:p14="http://schemas.microsoft.com/office/powerpoint/2010/main" val="12536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260648"/>
            <a:ext cx="2483768" cy="964560"/>
          </a:xfrm>
          <a:prstGeom prst="rect">
            <a:avLst/>
          </a:prstGeom>
          <a:solidFill>
            <a:srgbClr val="F77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107504" y="1412776"/>
            <a:ext cx="8928992" cy="213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Begründetheit insoweit (+)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JKRGNR+Arial-BoldMT"/>
            </a:endParaRP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C. Ergebnis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OVG stellt die Ungültigkeit des B-Plans bezüglich der Straßenführung fest; im Übrigen ist der Antrag unbegründet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51520" y="304200"/>
            <a:ext cx="22322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>
                <a:solidFill>
                  <a:schemeClr val="bg1"/>
                </a:solidFill>
                <a:latin typeface="Frutiger LT 57 Cn" pitchFamily="34" charset="0"/>
              </a:rPr>
              <a:t>Baurecht</a:t>
            </a:r>
          </a:p>
          <a:p>
            <a:r>
              <a:rPr lang="de-DE" sz="2600" dirty="0">
                <a:solidFill>
                  <a:schemeClr val="bg1"/>
                </a:solidFill>
                <a:latin typeface="Frutiger Linotype" pitchFamily="34" charset="0"/>
              </a:rPr>
              <a:t>Fall 1</a:t>
            </a:r>
          </a:p>
        </p:txBody>
      </p:sp>
    </p:spTree>
    <p:extLst>
      <p:ext uri="{BB962C8B-B14F-4D97-AF65-F5344CB8AC3E}">
        <p14:creationId xmlns:p14="http://schemas.microsoft.com/office/powerpoint/2010/main" val="378713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5148064" y="3284984"/>
            <a:ext cx="23762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Frutiger LT 57 Cn" pitchFamily="34" charset="0"/>
              </a:rPr>
              <a:t>Ende</a:t>
            </a:r>
          </a:p>
          <a:p>
            <a:r>
              <a:rPr lang="de-DE" sz="3200" dirty="0">
                <a:solidFill>
                  <a:schemeClr val="bg1"/>
                </a:solidFill>
                <a:latin typeface="Frutiger LT 57 Cn" pitchFamily="34" charset="0"/>
              </a:rPr>
              <a:t>1. Woche</a:t>
            </a:r>
          </a:p>
        </p:txBody>
      </p:sp>
    </p:spTree>
    <p:extLst>
      <p:ext uri="{BB962C8B-B14F-4D97-AF65-F5344CB8AC3E}">
        <p14:creationId xmlns:p14="http://schemas.microsoft.com/office/powerpoint/2010/main" val="73131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260648"/>
            <a:ext cx="2771800" cy="964560"/>
          </a:xfrm>
          <a:prstGeom prst="rect">
            <a:avLst/>
          </a:prstGeom>
          <a:solidFill>
            <a:srgbClr val="F77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107504" y="1412776"/>
            <a:ext cx="8928992" cy="5101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Die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Bauleitplanung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betrifft Fragen wie:</a:t>
            </a:r>
          </a:p>
          <a:p>
            <a:pPr marL="800100" lvl="1" indent="-342900">
              <a:spcAft>
                <a:spcPts val="500"/>
              </a:spcAft>
              <a:buFont typeface="Wingdings" pitchFamily="2" charset="2"/>
              <a:buChar char="Ø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Wo entsteht Wohnraum?</a:t>
            </a:r>
          </a:p>
          <a:p>
            <a:pPr marL="800100" lvl="1" indent="-342900">
              <a:spcAft>
                <a:spcPts val="500"/>
              </a:spcAft>
              <a:buFont typeface="Wingdings" pitchFamily="2" charset="2"/>
              <a:buChar char="Ø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Wo werden Gewerbegebiete ausgewiesen?</a:t>
            </a:r>
          </a:p>
          <a:p>
            <a:pPr marL="800100" lvl="1" indent="-342900">
              <a:spcAft>
                <a:spcPts val="500"/>
              </a:spcAft>
              <a:buFont typeface="Wingdings" pitchFamily="2" charset="2"/>
              <a:buChar char="Ø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Wo bleiben Grünflächen?</a:t>
            </a:r>
          </a:p>
          <a:p>
            <a:pPr marL="800100" lvl="1" indent="-342900">
              <a:spcAft>
                <a:spcPts val="500"/>
              </a:spcAft>
              <a:buFont typeface="Wingdings" pitchFamily="2" charset="2"/>
              <a:buChar char="Ø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Wie entwickelt sich das Ortsbild?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JKRGNR+Arial-BoldMT"/>
            </a:endParaRP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Beachte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JKRGNR+Arial-BoldMT"/>
              </a:rPr>
              <a:t>Art. 28 II 1 GG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: </a:t>
            </a:r>
            <a:r>
              <a:rPr lang="de-DE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Den Gemeinden </a:t>
            </a:r>
            <a:r>
              <a:rPr lang="de-DE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muß</a:t>
            </a:r>
            <a:r>
              <a:rPr lang="de-DE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 das Recht gewährleistet sein, </a:t>
            </a:r>
            <a:r>
              <a:rPr lang="de-DE" sz="2400" b="1" i="1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JKRGNR+Arial-BoldMT"/>
              </a:rPr>
              <a:t>alle Angelegenheiten der örtlichen Gemeinschaft </a:t>
            </a:r>
            <a:r>
              <a:rPr lang="de-DE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im Rahmen der Gesetze in eigener Verantwortung zu regeln</a:t>
            </a:r>
          </a:p>
          <a:p>
            <a:pPr marL="800100" lvl="1" indent="-342900">
              <a:spcAft>
                <a:spcPts val="500"/>
              </a:spcAft>
              <a:buFont typeface="Courier New" panose="02070309020205020404" pitchFamily="49" charset="0"/>
              <a:buChar char="o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JKRGNR+Arial-BoldMT"/>
              </a:rPr>
              <a:t>Bauleitplanung als klassisch örtliche Strukturentscheidungen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JKRGNR+Arial-BoldMT"/>
            </a:endParaRP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JKRGNR+Arial-BoldMT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51520" y="304200"/>
            <a:ext cx="23762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>
                <a:solidFill>
                  <a:schemeClr val="bg1"/>
                </a:solidFill>
                <a:latin typeface="Frutiger LT 57 Cn" pitchFamily="34" charset="0"/>
              </a:rPr>
              <a:t>Baurecht</a:t>
            </a:r>
          </a:p>
          <a:p>
            <a:r>
              <a:rPr lang="de-DE" sz="2600" dirty="0">
                <a:solidFill>
                  <a:schemeClr val="bg1"/>
                </a:solidFill>
                <a:latin typeface="Frutiger LT 57 Cn" pitchFamily="34" charset="0"/>
              </a:rPr>
              <a:t>1. Woche</a:t>
            </a:r>
            <a:endParaRPr lang="de-DE" sz="2600" dirty="0">
              <a:solidFill>
                <a:schemeClr val="bg1"/>
              </a:solidFill>
              <a:latin typeface="Frutiger Linotyp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61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260648"/>
            <a:ext cx="2771800" cy="964560"/>
          </a:xfrm>
          <a:prstGeom prst="rect">
            <a:avLst/>
          </a:prstGeom>
          <a:solidFill>
            <a:srgbClr val="F77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107504" y="1412776"/>
            <a:ext cx="8928992" cy="1697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Zur Umsetzung der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Bauleitplanung nach § 1 II BauGB 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gesetzlich vorgesehen: </a:t>
            </a:r>
          </a:p>
          <a:p>
            <a:pPr marL="800100" lvl="1" indent="-342900">
              <a:spcAft>
                <a:spcPts val="500"/>
              </a:spcAft>
              <a:buFont typeface="Wingdings" pitchFamily="2" charset="2"/>
              <a:buChar char="Ø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Vorbereitender Bauleitplan: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Flächennutzungsplan</a:t>
            </a: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JKRGNR+Arial-BoldMT"/>
            </a:endParaRPr>
          </a:p>
          <a:p>
            <a:pPr marL="800100" lvl="1" indent="-342900">
              <a:spcAft>
                <a:spcPts val="500"/>
              </a:spcAft>
              <a:buFont typeface="Wingdings" pitchFamily="2" charset="2"/>
              <a:buChar char="Ø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Verbindlicher Bauleitplan: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Bebauungsplan</a:t>
            </a: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JKRGNR+Arial-BoldMT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51520" y="304200"/>
            <a:ext cx="23762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>
                <a:solidFill>
                  <a:schemeClr val="bg1"/>
                </a:solidFill>
                <a:latin typeface="Frutiger LT 57 Cn" pitchFamily="34" charset="0"/>
              </a:rPr>
              <a:t>Baurecht</a:t>
            </a:r>
          </a:p>
          <a:p>
            <a:r>
              <a:rPr lang="de-DE" sz="2600" dirty="0">
                <a:solidFill>
                  <a:schemeClr val="bg1"/>
                </a:solidFill>
                <a:latin typeface="Frutiger LT 57 Cn" pitchFamily="34" charset="0"/>
              </a:rPr>
              <a:t>1. Woche</a:t>
            </a:r>
            <a:endParaRPr lang="de-DE" sz="2600" dirty="0">
              <a:solidFill>
                <a:schemeClr val="bg1"/>
              </a:solidFill>
              <a:latin typeface="Frutiger Linotyp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86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260648"/>
            <a:ext cx="2771800" cy="964560"/>
          </a:xfrm>
          <a:prstGeom prst="rect">
            <a:avLst/>
          </a:prstGeom>
          <a:solidFill>
            <a:srgbClr val="F77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107504" y="1412776"/>
            <a:ext cx="8928992" cy="2067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Dabei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Sinn des Flächennutzungsplans 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(§ 5 BauGB): grobe – meist zeichnerische – Planung für künftige Bebauung des Raumes („programmatischer Charakter“)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Rechtsnatur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: verwaltungsinterne Maßnahme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JKRGNR+Arial-BoldMT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51520" y="304200"/>
            <a:ext cx="23762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>
                <a:solidFill>
                  <a:schemeClr val="bg1"/>
                </a:solidFill>
                <a:latin typeface="Frutiger LT 57 Cn" pitchFamily="34" charset="0"/>
              </a:rPr>
              <a:t>Baurecht</a:t>
            </a:r>
          </a:p>
          <a:p>
            <a:r>
              <a:rPr lang="de-DE" sz="2600" dirty="0">
                <a:solidFill>
                  <a:schemeClr val="bg1"/>
                </a:solidFill>
                <a:latin typeface="Frutiger LT 57 Cn" pitchFamily="34" charset="0"/>
              </a:rPr>
              <a:t>1. Woche</a:t>
            </a:r>
            <a:endParaRPr lang="de-DE" sz="2600" dirty="0">
              <a:solidFill>
                <a:schemeClr val="bg1"/>
              </a:solidFill>
              <a:latin typeface="Frutiger Linotyp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29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260648"/>
            <a:ext cx="2771800" cy="964560"/>
          </a:xfrm>
          <a:prstGeom prst="rect">
            <a:avLst/>
          </a:prstGeom>
          <a:solidFill>
            <a:srgbClr val="F77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107504" y="1412776"/>
            <a:ext cx="8928992" cy="2998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&gt; Dabei 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Sinn des Flächennutzungsplans 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(§ 5 BauGB): </a:t>
            </a:r>
          </a:p>
          <a:p>
            <a:pPr marL="800100" lvl="1" indent="-342900">
              <a:spcAft>
                <a:spcPts val="500"/>
              </a:spcAft>
              <a:buFont typeface="Wingdings" pitchFamily="2" charset="2"/>
              <a:buChar char="Ø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grobe Planung für künftige Bebauung des Raumes („programmatischer Charakter“)</a:t>
            </a:r>
          </a:p>
          <a:p>
            <a:pPr marL="800100" lvl="1" indent="-342900">
              <a:spcAft>
                <a:spcPts val="500"/>
              </a:spcAft>
              <a:buFont typeface="Wingdings" pitchFamily="2" charset="2"/>
              <a:buChar char="Ø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Sorgt für 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JKRGNR+Arial-BoldMT"/>
              </a:rPr>
              <a:t>städtebauliches Gesamtkonzept</a:t>
            </a:r>
          </a:p>
          <a:p>
            <a:pPr marL="800100" lvl="1" indent="-342900">
              <a:spcAft>
                <a:spcPts val="500"/>
              </a:spcAft>
              <a:buFont typeface="Wingdings" pitchFamily="2" charset="2"/>
              <a:buChar char="Ø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Rechtsnatur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: verwaltungsinterne Maßnahme</a:t>
            </a:r>
          </a:p>
          <a:p>
            <a:pPr marL="1257300" lvl="2" indent="-342900">
              <a:spcAft>
                <a:spcPts val="500"/>
              </a:spcAft>
              <a:buFont typeface="Courier New" panose="02070309020205020404" pitchFamily="49" charset="0"/>
              <a:buChar char="o"/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JKRGNR+Arial-BoldMT"/>
              </a:rPr>
              <a:t>Grundsatz: keine externe Wirkung </a:t>
            </a:r>
          </a:p>
          <a:p>
            <a:pPr>
              <a:spcAft>
                <a:spcPts val="500"/>
              </a:spcAft>
              <a:tabLst>
                <a:tab pos="360363" algn="l"/>
                <a:tab pos="720725" algn="l"/>
                <a:tab pos="1081088" algn="l"/>
                <a:tab pos="1441450" algn="l"/>
                <a:tab pos="1966913" algn="l"/>
                <a:tab pos="2424113" algn="l"/>
                <a:tab pos="2965450" algn="l"/>
                <a:tab pos="3587750" algn="l"/>
                <a:tab pos="4032250" algn="l"/>
                <a:tab pos="4572000" algn="l"/>
                <a:tab pos="5111750" algn="l"/>
              </a:tabLst>
            </a:pP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JKRGNR+Arial-BoldMT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51520" y="304200"/>
            <a:ext cx="23762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>
                <a:solidFill>
                  <a:schemeClr val="bg1"/>
                </a:solidFill>
                <a:latin typeface="Frutiger LT 57 Cn" pitchFamily="34" charset="0"/>
              </a:rPr>
              <a:t>Baurecht</a:t>
            </a:r>
          </a:p>
          <a:p>
            <a:r>
              <a:rPr lang="de-DE" sz="2600" dirty="0">
                <a:solidFill>
                  <a:schemeClr val="bg1"/>
                </a:solidFill>
                <a:latin typeface="Frutiger LT 57 Cn" pitchFamily="34" charset="0"/>
              </a:rPr>
              <a:t>1. Woche</a:t>
            </a:r>
            <a:endParaRPr lang="de-DE" sz="2600" dirty="0">
              <a:solidFill>
                <a:schemeClr val="bg1"/>
              </a:solidFill>
              <a:latin typeface="Frutiger Linotyp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99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260648"/>
            <a:ext cx="2771800" cy="964560"/>
          </a:xfrm>
          <a:prstGeom prst="rect">
            <a:avLst/>
          </a:prstGeom>
          <a:solidFill>
            <a:srgbClr val="F77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251520" y="304200"/>
            <a:ext cx="23762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>
                <a:solidFill>
                  <a:schemeClr val="bg1"/>
                </a:solidFill>
                <a:latin typeface="Frutiger LT 57 Cn" pitchFamily="34" charset="0"/>
              </a:rPr>
              <a:t>Baurecht</a:t>
            </a:r>
          </a:p>
          <a:p>
            <a:r>
              <a:rPr lang="de-DE" sz="2600" dirty="0">
                <a:solidFill>
                  <a:schemeClr val="bg1"/>
                </a:solidFill>
                <a:latin typeface="Frutiger LT 57 Cn" pitchFamily="34" charset="0"/>
              </a:rPr>
              <a:t>1. Woche</a:t>
            </a:r>
            <a:endParaRPr lang="de-DE" sz="2600" dirty="0">
              <a:solidFill>
                <a:schemeClr val="bg1"/>
              </a:solidFill>
              <a:latin typeface="Frutiger Linotype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4E25643-A6B0-AB55-A60F-B8DFDA325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53185"/>
            <a:ext cx="7772400" cy="550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99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Repetitorium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orlage_PPTX" id="{20EF44A1-9CCB-4FDF-80AC-F4ABCF6AD68B}" vid="{75BB5563-0F98-406E-898E-E499F06E5443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Vorlage_PPTX</Template>
  <TotalTime>0</TotalTime>
  <Words>2793</Words>
  <Application>Microsoft Macintosh PowerPoint</Application>
  <PresentationFormat>Bildschirmpräsentation (4:3)</PresentationFormat>
  <Paragraphs>328</Paragraphs>
  <Slides>44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44</vt:i4>
      </vt:variant>
    </vt:vector>
  </HeadingPairs>
  <TitlesOfParts>
    <vt:vector size="52" baseType="lpstr">
      <vt:lpstr>Arial</vt:lpstr>
      <vt:lpstr>Calibri</vt:lpstr>
      <vt:lpstr>Courier New</vt:lpstr>
      <vt:lpstr>Frutiger Linotype</vt:lpstr>
      <vt:lpstr>Frutiger LT 57 Cn</vt:lpstr>
      <vt:lpstr>JKRGNR+Arial-BoldMT</vt:lpstr>
      <vt:lpstr>Wingdings</vt:lpstr>
      <vt:lpstr>Repetitorium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Jana Panten</dc:creator>
  <cp:lastModifiedBy>Thure Höre</cp:lastModifiedBy>
  <cp:revision>49</cp:revision>
  <dcterms:created xsi:type="dcterms:W3CDTF">2023-10-05T14:07:58Z</dcterms:created>
  <dcterms:modified xsi:type="dcterms:W3CDTF">2026-03-03T07:40:12Z</dcterms:modified>
</cp:coreProperties>
</file>