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5"/>
  </p:notesMasterIdLst>
  <p:sldIdLst>
    <p:sldId id="256" r:id="rId2"/>
    <p:sldId id="305" r:id="rId3"/>
    <p:sldId id="438" r:id="rId4"/>
    <p:sldId id="437" r:id="rId5"/>
    <p:sldId id="425" r:id="rId6"/>
    <p:sldId id="431" r:id="rId7"/>
    <p:sldId id="426" r:id="rId8"/>
    <p:sldId id="433" r:id="rId9"/>
    <p:sldId id="428" r:id="rId10"/>
    <p:sldId id="440" r:id="rId11"/>
    <p:sldId id="441" r:id="rId12"/>
    <p:sldId id="442" r:id="rId13"/>
    <p:sldId id="451" r:id="rId14"/>
    <p:sldId id="452" r:id="rId15"/>
    <p:sldId id="443" r:id="rId16"/>
    <p:sldId id="434" r:id="rId17"/>
    <p:sldId id="429" r:id="rId18"/>
    <p:sldId id="435" r:id="rId19"/>
    <p:sldId id="436" r:id="rId20"/>
    <p:sldId id="430" r:id="rId21"/>
    <p:sldId id="276" r:id="rId22"/>
    <p:sldId id="405" r:id="rId23"/>
    <p:sldId id="406" r:id="rId24"/>
    <p:sldId id="407" r:id="rId25"/>
    <p:sldId id="408" r:id="rId26"/>
    <p:sldId id="409" r:id="rId27"/>
    <p:sldId id="410" r:id="rId28"/>
    <p:sldId id="444" r:id="rId29"/>
    <p:sldId id="411" r:id="rId30"/>
    <p:sldId id="412" r:id="rId31"/>
    <p:sldId id="414" r:id="rId32"/>
    <p:sldId id="415" r:id="rId33"/>
    <p:sldId id="416" r:id="rId34"/>
    <p:sldId id="418" r:id="rId35"/>
    <p:sldId id="427" r:id="rId36"/>
    <p:sldId id="450" r:id="rId37"/>
    <p:sldId id="419" r:id="rId38"/>
    <p:sldId id="420" r:id="rId39"/>
    <p:sldId id="439" r:id="rId40"/>
    <p:sldId id="422" r:id="rId41"/>
    <p:sldId id="423" r:id="rId42"/>
    <p:sldId id="424" r:id="rId43"/>
    <p:sldId id="290" r:id="rId4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6" autoAdjust="0"/>
    <p:restoredTop sz="92969"/>
  </p:normalViewPr>
  <p:slideViewPr>
    <p:cSldViewPr>
      <p:cViewPr varScale="1">
        <p:scale>
          <a:sx n="111" d="100"/>
          <a:sy n="111" d="100"/>
        </p:scale>
        <p:origin x="33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10.03.26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1543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BERLIN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Gebäude mit Wohnfläche &gt;2500 qm bzw. öffentlich &gt; 50 Besucher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gilt: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Vereinfachtes Genehmigungsverfahren“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63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Sonderbauten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gilt: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Baugenehmigungsverfahren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64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BauOBln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Wesentlicher Unterschied: hier ist Bauordnungsrecht zu prüfen! (vgl. § 64 S. 1 Nr.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98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1543"/>
            <a:ext cx="8928992" cy="6578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BERLIN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alle anderen baulichen Anlagen gilt: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Reines Anzeigeverfahren bzw. „Freistellungsverfahren“ nach § 62 Abs. 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Bauherr/in hat Unterlagen einzureichen, § 62 Abs. 3 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Behörde prüft, insbesondere ob 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Festsetzungen des B-Plans entspricht sowie Erschließung gesichert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 (vgl. § 62 Abs. 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Achtung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Behörde hat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Ermessen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sie „vereinfachtes Genehmigungsverfahren“ durchführen wollen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§ 62 Abs. 4 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wenn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„sie es für erforderlich hält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77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6383" y="1148745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Brandenburg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Bauanzeigeverfahren nach § 62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BbgBO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„auf Wunsch“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Wohngebäude Klasse 1 und 2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§ 2 Abs. 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(+), wenn Anlage den Festsetzungen des B-Plans entspricht und Erschließung gesichert ist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Vereinfachtes Verfahren nach § 63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BbgBO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„auf Antrag“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Wohngebäude Klasse 1 bis 3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Festsetzungen des B-Plans und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„andere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Vorschriften“, die beachtlich sind werden geprüft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Baugenehmigungsverfahren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alle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„genehmigungspflichtigen Anlagen“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64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BbGBO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404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6383" y="1148745"/>
            <a:ext cx="8928992" cy="5968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Zusammenfassend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Wohngebäude (Klasse 1, 2, 3) regelmäßig: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Anzeigeverfahren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Berlin: § 62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Brandenburg: § 62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BOBbg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alle Gebäude (außer Sonderbauten):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Berlin stets: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Vereinfachtes Genehmigungsverfahren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§ 63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Brandenburg „auf Antrag“ vgl. § 63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BOBbg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714500" lvl="3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Vorhaben muss in Geltungsbereich eines B-Plan sein!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961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6383" y="1148745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„Sonderbauten“: Vollständiges Baugenehmigungsverfahren, § 64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§ 64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BOBbg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605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25208"/>
            <a:ext cx="8928992" cy="1264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 auf den Fall: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Baugenehmigungsverfahren nach § 64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bzw.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führen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328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449" y="1198374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 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Genehmigungsfähigkeit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71 I 1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Regelmäßig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Schwerpunkt der Prüfung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: Genehmigungsfähigkeit des Bauvorhabens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71 I 1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Baugenehmigung ist zu erteilen, wenn dem Vorhaben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öffentlich-rechtlichen Vorschriften entgegenstehen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bauaufsichtlichen Genehmigungsverfahren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 sind“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Frage: Welche Vorschriften sind vorliegend zu prüfen?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Prüfungsmaßstab?!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5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zu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Reines Anzeigeverfahren (§ 62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Vereinfachtes Genehmigungsverfahren, § 61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Genehmigungsverfahren mit Konzentrationswirkung, § 62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Reichweite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Legalisierungswirkung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unterschiedlich!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Schwerpunkt der Prüfung und in jedem Verfahren zu prüfen: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 geplantes Vorhaben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„Festsetzungen des B-Plans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entspricht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Anzeigeverfahren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des Vorhabens nach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„§§ 29 – 38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Vereinfachtes 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3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64488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Einstieg in die Prüfung: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Erster Abschnitt des BauGB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von Vorhaben  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29 ff. BauGB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Anwendungsbereich (+), soweit es sich um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bauliche Anlage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29 I BauGB handelt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BauGB = Bodenrecht (vgl. Art. 72 Nr. 18 GG)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Anlage, die zumindest in der Absicht der Dauer künstlich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dem Erdboden verbunden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wird und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Planungsrechtliche Relevanz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 VI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aufweist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47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64488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Anwendungsbereich der §§ 30 bis 37 BauGB (+)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30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Grundstück liegt im Plangebiet eines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Bebauungsplans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Festsetzungen (§ 9 BauGB) müssen eingehalten werden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Erschließung muss gesichert sein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34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Grundstück liegt im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unbeplanten Innenbereich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lvl="2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35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Grundstück liegt im „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Außenbereich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65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Themenkomplex: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Öffentliches Baurecht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unterteilen in: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Grundstücksbezogenes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Bauplanungsrecht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BauGB,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Objektbezogenes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Bauordnungsrecht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bzw.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Umsetzung planerischer Entscheidungen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die Gemeinden (§ 10 I BauGB) im Wege von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Flächennutzungsplan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(§§ 5 ff. BauGB)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Bebauungsplan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(§§ 8 ff. BauGB)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8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449" y="1198374"/>
            <a:ext cx="8928992" cy="4106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Rechtsfolge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dem Vorhaben „keine öffentlich rechtlichen Vorschriften entgegenstehen (…) ist die Baugenehmigung zu erteilen“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Anspruchsinhalt: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Gebundene Entscheidung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möglich und u.U. geboten: Erlass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Nebenbestimmungen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zur Baugenehmigung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71 III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§ 72 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 als „milderes Mittel“ gegenüber einer Ablehnung des Antrages geboten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316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572000" y="3284984"/>
            <a:ext cx="7092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Genehmigungsbedürftigkeit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Genehmigungsverfahren regelmäßig zu prüfen: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Genehmigungsbedürftigkeit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zunächst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Genehmigungsbedürftigkeit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geplanten Vorhabens „Fast Food Restaurant“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59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„Errichtung, Änderung und Nutzungsänderung von Anlagen“ einer Baugenehmigung bedürfen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35681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Errichtung, Änderung, Nutzungsänderung und die Beseitigung von Anlagen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erforderlich: Vorliegen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„Anlage“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heranzuziehen: Legaldefinition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 I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Anlagen insbesondere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„bauliche Anlagen“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„Bauliche Anlagen“: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dem Erdboden verbundene, aus Bauprodukten hergestellte Anlagen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Fast-Food-Restaurant als „bauliche Anlage“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Umbau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=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Errichtung bzw. Nutzungsänderung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einer solchen baulichen Anlage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59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11056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Ausnahmen nach § 59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vorgesehen: „Verfahrensfreie Vorhaben“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Genehmigungsfreiheit für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Werbeanlagen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61 I Nr. 12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beachten: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Berlin: nur bis zu einer Höhe von 3m über Geländeoberfläche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Brandenburg: bis zu 10m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Verfahrensfreiheit der Werbeanlage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417750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Vorrang anderer Gestattungsverfahren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Gedanke: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Konzentrationswirkung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solcher Verfahren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Baurechtliche Fragestellungen werden in „anderem Verfahren“ mitgeklärt; Verfahren wird dort „konzentriert“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Hauptanwendungsfall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Immissionsschutzrechtliche Genehmigung, die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BImschG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„andere die Anlage betreffende behördliche Entscheidungen, insbesondere Genehmigungen“ einschließt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Genehmigungsbedürftige Anlage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 I 3 BImSchG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ZE: Vorrang anderer Verfahren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72255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Genehmigungsfreiheit nach §§ 76, 77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Bbg: Fliegende Bauten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bauliche Anlagen, die geeignet und bestimmt sind, an verschiedenen Orten wiederholt aufgestellt und zerlegt zu werden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Zirkuszelt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77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Bbg: Beteiligung des Staates (-)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Genehmigungsbedürftigkeit des Fast-Food Lokals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4209664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870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Genehmigungsfähigkeit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72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Erteilung der Baugenehmigung zu prüfen: „Ob dem Vorhaben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Vorschriften entgegenstehen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bauaufsichtlichen Genehmigungsverfahren zu prüfen sind“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immer (!) zu klären: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Prüfungsumfang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97180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4899" y="1240304"/>
            <a:ext cx="8928992" cy="5229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Verfahrensarten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4200AAE6-3BD4-04C5-E023-A2093BE17757}"/>
              </a:ext>
            </a:extLst>
          </p:cNvPr>
          <p:cNvSpPr/>
          <p:nvPr/>
        </p:nvSpPr>
        <p:spPr>
          <a:xfrm>
            <a:off x="179512" y="1828508"/>
            <a:ext cx="2304256" cy="12241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Anzeigeverfahren</a:t>
            </a:r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1C3C5A77-4654-2C11-D510-EB90256DDB1B}"/>
              </a:ext>
            </a:extLst>
          </p:cNvPr>
          <p:cNvSpPr/>
          <p:nvPr/>
        </p:nvSpPr>
        <p:spPr>
          <a:xfrm>
            <a:off x="6615081" y="1882792"/>
            <a:ext cx="2304256" cy="12241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Bau-Genehmigungsverfahren</a:t>
            </a:r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19337306-F59D-F452-1CCE-58C3BA948D96}"/>
              </a:ext>
            </a:extLst>
          </p:cNvPr>
          <p:cNvSpPr/>
          <p:nvPr/>
        </p:nvSpPr>
        <p:spPr>
          <a:xfrm>
            <a:off x="3400849" y="1856528"/>
            <a:ext cx="2304256" cy="12241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Vereinfachtes Verfahren</a:t>
            </a:r>
          </a:p>
        </p:txBody>
      </p:sp>
      <p:sp>
        <p:nvSpPr>
          <p:cNvPr id="8" name="Abgerundetes Rechteck 7">
            <a:extLst>
              <a:ext uri="{FF2B5EF4-FFF2-40B4-BE49-F238E27FC236}">
                <a16:creationId xmlns:a16="http://schemas.microsoft.com/office/drawing/2014/main" id="{2A9B5150-4631-D365-0DF8-220B475814FE}"/>
              </a:ext>
            </a:extLst>
          </p:cNvPr>
          <p:cNvSpPr/>
          <p:nvPr/>
        </p:nvSpPr>
        <p:spPr>
          <a:xfrm>
            <a:off x="215516" y="3052645"/>
            <a:ext cx="2304256" cy="37773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de-DE" u="sng" dirty="0"/>
              <a:t>Brandenburg</a:t>
            </a:r>
            <a:r>
              <a:rPr lang="de-DE" dirty="0"/>
              <a:t>: Wohngebäude Klasse 1 und 2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de-DE" u="sng" dirty="0"/>
              <a:t>Berlin</a:t>
            </a:r>
            <a:r>
              <a:rPr lang="de-DE" dirty="0"/>
              <a:t>: alle baulichen Anlagen, die </a:t>
            </a:r>
            <a:br>
              <a:rPr lang="de-DE" dirty="0"/>
            </a:br>
            <a:r>
              <a:rPr lang="de-DE" dirty="0"/>
              <a:t>a) im Geltungsbereich eines B-Plans liegen </a:t>
            </a:r>
            <a:br>
              <a:rPr lang="de-DE" dirty="0"/>
            </a:br>
            <a:r>
              <a:rPr lang="de-DE" dirty="0"/>
              <a:t>b) keine Sonderbauten sind </a:t>
            </a:r>
          </a:p>
        </p:txBody>
      </p:sp>
      <p:sp>
        <p:nvSpPr>
          <p:cNvPr id="9" name="Abgerundetes Rechteck 8">
            <a:extLst>
              <a:ext uri="{FF2B5EF4-FFF2-40B4-BE49-F238E27FC236}">
                <a16:creationId xmlns:a16="http://schemas.microsoft.com/office/drawing/2014/main" id="{35D30EC9-561B-8409-ABE8-0C690BFB6AC2}"/>
              </a:ext>
            </a:extLst>
          </p:cNvPr>
          <p:cNvSpPr/>
          <p:nvPr/>
        </p:nvSpPr>
        <p:spPr>
          <a:xfrm>
            <a:off x="3350055" y="3080664"/>
            <a:ext cx="2493147" cy="37773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de-DE" u="sng" dirty="0"/>
              <a:t>Brandenburg</a:t>
            </a:r>
            <a:r>
              <a:rPr lang="de-DE" dirty="0"/>
              <a:t>: Wohngebäude Klasse 1 - 3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de-DE" u="sng" dirty="0"/>
              <a:t>Berlin</a:t>
            </a:r>
            <a:r>
              <a:rPr lang="de-DE" dirty="0"/>
              <a:t>: alle baulichen Anlagen, die </a:t>
            </a:r>
            <a:br>
              <a:rPr lang="de-DE" dirty="0"/>
            </a:br>
            <a:r>
              <a:rPr lang="de-DE" dirty="0"/>
              <a:t>a) nicht unter das Anzeigeverfahren fallen und</a:t>
            </a:r>
            <a:br>
              <a:rPr lang="de-DE" dirty="0"/>
            </a:br>
            <a:r>
              <a:rPr lang="de-DE" dirty="0"/>
              <a:t>b) keine Sonderbauten sind </a:t>
            </a:r>
          </a:p>
        </p:txBody>
      </p:sp>
      <p:sp>
        <p:nvSpPr>
          <p:cNvPr id="10" name="Abgerundetes Rechteck 9">
            <a:extLst>
              <a:ext uri="{FF2B5EF4-FFF2-40B4-BE49-F238E27FC236}">
                <a16:creationId xmlns:a16="http://schemas.microsoft.com/office/drawing/2014/main" id="{C319A13D-63D8-4769-7C6E-993E88CEF57A}"/>
              </a:ext>
            </a:extLst>
          </p:cNvPr>
          <p:cNvSpPr/>
          <p:nvPr/>
        </p:nvSpPr>
        <p:spPr>
          <a:xfrm>
            <a:off x="6535189" y="3151762"/>
            <a:ext cx="2493147" cy="37773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de-DE" u="sng" dirty="0"/>
              <a:t>Brandenburg</a:t>
            </a:r>
            <a:r>
              <a:rPr lang="de-DE" dirty="0"/>
              <a:t>: bei allen „genehmigungspflichtigen Anlagen“ </a:t>
            </a:r>
          </a:p>
          <a:p>
            <a:pPr marL="285750" indent="-285750">
              <a:buFont typeface="Wingdings" pitchFamily="2" charset="2"/>
              <a:buChar char="Ø"/>
            </a:pPr>
            <a:endParaRPr lang="de-DE" u="sng" dirty="0"/>
          </a:p>
          <a:p>
            <a:pPr marL="285750" indent="-285750">
              <a:buFont typeface="Wingdings" pitchFamily="2" charset="2"/>
              <a:buChar char="Ø"/>
            </a:pPr>
            <a:r>
              <a:rPr lang="de-DE" u="sng" dirty="0"/>
              <a:t>Berlin</a:t>
            </a:r>
            <a:r>
              <a:rPr lang="de-DE" dirty="0"/>
              <a:t>: Sonderbauten </a:t>
            </a:r>
            <a:r>
              <a:rPr lang="de-DE" dirty="0" err="1"/>
              <a:t>iSv</a:t>
            </a:r>
            <a:r>
              <a:rPr lang="de-DE" dirty="0"/>
              <a:t>. § 2 Abs. 4 </a:t>
            </a:r>
            <a:r>
              <a:rPr lang="de-DE" dirty="0" err="1"/>
              <a:t>BauOBln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563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Einordnung des „Drive-In“ in die Genehmigungsverfahren: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Umfang: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Restaurant mit 120 Sitzplätzen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Sonderbau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 Abs. 4 Nr. 8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Es ist ein (vollständiges) Baugenehmigungsverfahren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64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 zu durchlaufen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Prüfungsumfang: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Vorschriften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(in Berlin nur §§ 29-38 BauGB)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Regelmäßig Schwerpunkt!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Bauordnung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 öffentlich-rechtliche Vorschriften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Baunebenrecht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lvl="2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25102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Rechtsschutz gegen B-Plan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Verfahrensart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Prinzipale Normenkontrolle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47 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zu unterscheiden sind…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Planadressaten (Art. 14 I 1 GG)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Mittelbar Betroffene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Subjektives öffentliches Recht: Recht auf gerechte Abwägung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1 VII BauGB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Ob „private Belange“ aus § 1 VI BauGB für Ast. streiten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(+), soweit…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B-Plan rechtswidrig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Fehler beachtlich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§§ 214, 215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(Grundsatz der Planerhaltung)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24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Vereinbarkeit mit öffentlich-rechtlichen Vorschriften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Bauplanungsrechtliche Zulässigkeit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29 I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normiert: Anwendbarkeit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30 - 37 BauGB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„für Vorhaben, die die Errichtung, Änderung oder Nutzungsänderung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baulichen Anlagen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zum Inhalt haben“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bauplanungsrechtlichen Anlagenbegriff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„Vorhaben, das in einer auf Dauer gedachten Weise künstlich mit dem Erdboden verbunden ist und eine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bodenrechtliche Relevanz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aufweist, so dass die in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VI BauGB genannten Belange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einer Weise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berührt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werden oder berührt werden können, dass das Bedürfnis nach einer die Zulässigkeit regelnden verbindlichen Bauleitplanung hervorgerufen wird“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weiteres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Bauliche Anlage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29 I BauGB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828354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anwendbar: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30 – 37 BauGB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Bebauungsplan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besteht,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30, 31 BauGB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kein B-Plan!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zunächst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Zulässigkeit des Vorhabens nach § 34 BauGB (Unbeplanter Innenbereich)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34 I 1 BauGB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„Im Zusammenhang bebaute Ortsteile“, was einen organisch gewachsenen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Siedlungskomplex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mit eigenständigem Gewicht erfordert, der trotz möglicher Baulücken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Eindruck von Geschlossenheit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vermittelt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den Angaben im Sachverhalt anzunehmen: „im Zusammenhang bebauter Ortsteil“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34 I 1 BauGB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 zu beachten: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Vorgaben des § 34 II BauGB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43297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780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die Eigenart der näheren Umgebung einem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Baugebiete der §§ 2 – 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entspricht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Prüfungsmaßstab: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Vorgaben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Faktisches Baugebiet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 II Nr. 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Mischgebiete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gemäß § 6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der Unterbringung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wesentlich störender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Gewerbebetriebe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dienen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Mischgebieten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 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Wohngebäude, Geschäfts- und Bürogebäude, Einzelhandelsbetriebe,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Schank- und Speisewirtschaften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Blick auf den Sachverhalt insoweit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Faktisches Baugebiet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34 II BauGB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6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Prüfungsmaßstab daher: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91365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der 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Regelbebauung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ohne weiteres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 II Nr. 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Schank- und Speisewirtschaften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Zulässigkeit der Werbeanlage?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zu berücksichtigen: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14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wonach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untergeordnete Nebenanlagen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Einrichtungen, die dem Nutzungszweck der in dem Baugebiet gelegenen Grundstücke (…) dienen und die seiner Eigenart nicht widersprechen“ zulässig sind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Werbeanlage als Nebenanlage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Rahmen einer generalisierenden Prüfung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 im unbeplanten Innenbereich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34 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§§ 6, 14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Fast-Food-Restaurant samt Werbeanlage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23076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Feinsteuerung: Prüfung im Einzelfall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Gleichwohl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15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in den §§ 2 bi 14 aufgeführten baulichen und sonstigen Anlagen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Einzelfall (!) unzulässig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sein können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Feinsteuerung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Vorhaben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„Einzelfall“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unzulässig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15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wenn von Vorhaben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„Störungen oder Belästigungen ausgehen, die (…) unzumutbar sind“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Gesetzlicher Anknüpfungspunkt: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Unzumutbarkeit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15 I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§ 15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damit enthalten: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Gebot der Rücksichtnahme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kraft dessen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 qualifizierter und zugleich individualisierter Weise auf besondere Rechtspositionen Dritter Rücksicht zu nehmen ist“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(BVerwG)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753681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27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 NJW 1978, 62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Welche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Anforderungen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 das Gebot der Rücksichtnahme zu stellen sind,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beurteilt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Umständen des Einzelfalls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insbesondere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nach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konkreten Schutzwürdigkeit der im Einwirkungsbereich der baulichen Anlage liegenden Grundstücke und ihrer Bewohner,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wobei Schutzbedürftigkeit und Schutzwürdigkeit ihrerseits maßgeblich von der bebauungsrechtlichen Prägung der Situation sowie 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tatsächlichen und rechtlichen Vorbelastungen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abhängen.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Je empfindlicher und schutzwürdiger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Stellung desjenigen ist, dem die Rücksichtnahme im gegebenen Zusammenhang zugute kommt,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umso mehr kann er an Rücksichtnahme verlangen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; </a:t>
            </a:r>
            <a:r>
              <a:rPr lang="de-DE" sz="2400" b="1" i="1" dirty="0">
                <a:solidFill>
                  <a:srgbClr val="FF0000"/>
                </a:solidFill>
                <a:latin typeface="JKRGNR+Arial-BoldMT"/>
              </a:rPr>
              <a:t>umgekehrt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braucht derjenige, der das Vorhaben verwirklichen will, </a:t>
            </a:r>
            <a:r>
              <a:rPr lang="de-DE" sz="2400" i="1" dirty="0">
                <a:solidFill>
                  <a:srgbClr val="FF0000"/>
                </a:solidFill>
                <a:latin typeface="JKRGNR+Arial-BoldMT"/>
              </a:rPr>
              <a:t>umso weniger Rücksicht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nehmen, </a:t>
            </a:r>
            <a:r>
              <a:rPr lang="de-DE" sz="2400" b="1" i="1" dirty="0">
                <a:solidFill>
                  <a:srgbClr val="FF0000"/>
                </a:solidFill>
                <a:latin typeface="JKRGNR+Arial-BoldMT"/>
              </a:rPr>
              <a:t>je verständlicher und unabweisbarer die von ihm mit seinem Vorhaben verfolgten Interessen sind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55260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495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Hauptfallgruppen: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FF0000"/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Immissionen (Grenzwerte TA-Luft und Lärm relevant!)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„erdrückende Wirkung“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Indizwirkung: Abstandsvorgaben aus dem Landesrecht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denkbar: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Einsichtmöglichkeiten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privaten Bereich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Eingemauertsein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rgbClr val="FF0000"/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420188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5517" y="1484784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Umstände des Einzelfalls: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Faktisches Mischgebiet grenzt hier an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festgesetzes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Wohngebiet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Wohnnutzung „war zuerst da“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Drive-In verursacht erhebliche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(140 Sitzplätze) 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zeitintensive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(10.00 Uhr – 24.00 Uhr)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Immissionen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Verstoß gegen – baugebietsübergreifendes – Gebot der Rücksichtnahme aus § 15 I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BauNVO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Bauplanungsrechtliche Zulässigkeit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51043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5517" y="1484784"/>
            <a:ext cx="8928992" cy="176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Bauordnungsrechtliche Zulässigkeit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Hauptanwendungsfälle: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Abstandsflächen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Vorgaben zur Gestaltung in § 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47796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5517" y="1484784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denkbar: Verstoß gegen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Verunstaltungsverbot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§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„bauliche Anlagen (…) so“ zu gestalten, „dass sie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verunstaltend wirken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 für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Verunstaltung“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Zustand, der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ästhetische Empfinden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Beschauers nicht bloß beeinträchtigt, sondern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Beurteilung zu Grunde zu legen: Empfinden eines für ästhetische Eindrücke offenen Betrachters („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gebildeter Durchschnittsmensch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insoweit einzig relevant: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Werbeanlage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Werbeanlagen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Vorgaben § 10 II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wohl (+) Verunstaltung des Ortsbildes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25583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484784"/>
            <a:ext cx="8928992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Einheit: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Baugenehmigung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Verbindendes Element zwischen Bauplanungs- und Bauordnungsrecht: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Baugenehmigung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59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/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BbgBO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geregelt: Dass „die Errichtung, Änderung, Nutzungsänderung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grundsätzlich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Baugenehmigung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bedürfen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71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§ 72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geregelt: „Baugenehmigung“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Rechtsnatur der Baugenehmigung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Verwaltungsakt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35 S. 1 VwVfG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97768" y="277957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52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5517" y="1484784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Baunebenrechtliche Zulässigkeit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Prüfungsumfang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Berlin: Konzentrationswirkung nur soweit Fachrecht dies bestimmt (bspw. § 12 Abs. 3 S. 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DenkmalschutzG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Straßenrechtliche Erlaubnis (-)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parallel erforderlich für „Werbeanlage“: Sondernutzungsgenehmigung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Brandenburg: Volle Konzentrationswirkung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§ 60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nur im Falle des Atomgesetzes eine andere Genehmigung erforderlich 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56455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87725"/>
            <a:ext cx="892899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in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Brandenburg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prüfen: Straßenrechtliche Genehmigungsfähigkeit der Werbeanlage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 Praxis: Beteiligung der Straßenverkehrsbehörde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Keine Einwände!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Straßenrechtliche Zulässigkeit des Vorhabens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Kein Verstoß gegen Baunebenrecht!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348507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87725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Abschließend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des Erlasses von Nebenbestimmungen nach § 71 III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bzw. § 72 II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Insbesondere denkbar: Erlass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Auflagen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gemäß § 36 II Nr. 4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Beispielhaft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Bestimmung dass Werbeanlage in kleinerem Umfang errichtet wird; Autoschalter durch Lärmschutzwände absichern; Errichtung einer Überdachung bzw. Verlegung des Drive-In Schalters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Unter den gegebenen Voraussetzungen: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Genehmigungsfähigkeit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2</a:t>
            </a:r>
          </a:p>
        </p:txBody>
      </p:sp>
    </p:spTree>
    <p:extLst>
      <p:ext uri="{BB962C8B-B14F-4D97-AF65-F5344CB8AC3E}">
        <p14:creationId xmlns:p14="http://schemas.microsoft.com/office/powerpoint/2010/main" val="2159257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</a:t>
            </a:r>
            <a:r>
              <a:rPr lang="de-DE" sz="3200">
                <a:solidFill>
                  <a:schemeClr val="bg1"/>
                </a:solidFill>
                <a:latin typeface="Frutiger LT 57 Cn" pitchFamily="34" charset="0"/>
              </a:rPr>
              <a:t>. </a:t>
            </a:r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Woche</a:t>
            </a:r>
          </a:p>
        </p:txBody>
      </p:sp>
    </p:spTree>
    <p:extLst>
      <p:ext uri="{BB962C8B-B14F-4D97-AF65-F5344CB8AC3E}">
        <p14:creationId xmlns:p14="http://schemas.microsoft.com/office/powerpoint/2010/main" val="7313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888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„Regelung“: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verbindliche Setzung einer Rechtsfolge, d.h. die unmittelbare Begründung, Aufhebung, Änderung oder Feststellung von Rechten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Rechtsgestaltende Wirkung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Bauherr erhält die verbindliche Erlaubnis, die in der Baugenehmigung konkret beschriebene Anlage auszuführen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Baufreigabe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vgl. § 72 II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§ 72 VII Nr.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Feststellende 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es wird verbindlich festgestellt, dass dem Vorhaben keine im bauaufsichtlichen Verfahren zu prüfende öffentlich-rechtliche Vorschriften entgegenstehen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Legalisierungswirkung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bzw.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formeller Bestandsschutz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mit dem Erlass einer Baugenehmigung regelmäßig einhergehend: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Belastende Wirkung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Baugenehmigung für Dritte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(insb. Nachbarn)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4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4784"/>
            <a:ext cx="8928992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Beispiel: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Student S ist zu Geld gekommen und plant – bescheiden wie er ist – den Bau eines Hotels mit 25 Zimmern, Saunen und Swimming Pools.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 sammelt die wesentlichen Unterlagen zusammen und stellt einen Antrag auf Erteilung einer Baugenehmigung bei der zuständigen Behörde.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Beamte B soll den Antrag prüfen und bescheiden. Wonach richtet sich die Prüfung?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2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449" y="1198374"/>
            <a:ext cx="8928992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Anspruch auf Erteilung einer Baugenehmigung </a:t>
            </a:r>
          </a:p>
          <a:p>
            <a:pPr marL="514350" indent="-514350">
              <a:spcAft>
                <a:spcPts val="500"/>
              </a:spcAft>
              <a:buAutoNum type="romanUcParenR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Anspruchsgrundlage: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§ 72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514350" indent="-514350">
              <a:spcAft>
                <a:spcPts val="500"/>
              </a:spcAft>
              <a:buAutoNum type="romanUcParenR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 Formelle Anspruchsvoraussetzungen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a)  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Zuständigkeit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Bauaufsichtsbehörde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b) 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 von Nachbarn, § 70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BbgBO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specialis zu § 28 VwVfG! </a:t>
            </a:r>
          </a:p>
          <a:p>
            <a:pPr marL="2171700" lvl="4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Materielle Präklusion bei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Verstreichenlassen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Frist für Einwendungen!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c) 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Vollständiger Antrag mit „Bauvorlagen“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BauVorlVO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durch Bauvorlagenberechtigte,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65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80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170" y="1325825"/>
            <a:ext cx="8928992" cy="2195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 Materielle Anspruchsvoraussetzungen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&gt; Prüfung einer Genehmigung erfolgt immer (!) auf die gleiche Weise: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Genehmigungsbedürftigkeit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23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25829" y="1268760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 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Genehmigungsbedürftigkeit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59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Errichtung,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Änderung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Nutzungsänderung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oder Beseitigung von 		Anlagen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Wohnhaus =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Bauliche Anlage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§ 2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bzw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Bbg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Ausnahmen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§§ 60 - 62 bzw. §§ 76, 77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Verfahrensfreie Vorhaben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61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BauOBln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/ Bbg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„Genehmigungsfreistellung“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. § 62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BauOBln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für alle baulichen Anlagen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Ausnahmen vgl. § 62 Abs.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BauOBln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JKRGNR+Arial-BoldMT"/>
            </a:endParaRP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Sog. „Sonderbauten“ (vgl. § 2 Abs. 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BauOBln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/ Bbg)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Gebäude mit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Wohnfläche von mind. 2500 qm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Öffentlich zugängliche Gebäude, die gleichzeitig mehr als 50 Besucher zulassen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Baurecht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93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3009</Words>
  <Application>Microsoft Macintosh PowerPoint</Application>
  <PresentationFormat>Bildschirmpräsentation (4:3)</PresentationFormat>
  <Paragraphs>377</Paragraphs>
  <Slides>43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43</vt:i4>
      </vt:variant>
    </vt:vector>
  </HeadingPairs>
  <TitlesOfParts>
    <vt:vector size="51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45</cp:revision>
  <dcterms:created xsi:type="dcterms:W3CDTF">2023-10-05T14:07:58Z</dcterms:created>
  <dcterms:modified xsi:type="dcterms:W3CDTF">2026-03-10T07:44:30Z</dcterms:modified>
</cp:coreProperties>
</file>