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9"/>
  </p:notesMasterIdLst>
  <p:sldIdLst>
    <p:sldId id="256" r:id="rId2"/>
    <p:sldId id="405" r:id="rId3"/>
    <p:sldId id="439" r:id="rId4"/>
    <p:sldId id="444" r:id="rId5"/>
    <p:sldId id="441" r:id="rId6"/>
    <p:sldId id="442" r:id="rId7"/>
    <p:sldId id="443" r:id="rId8"/>
    <p:sldId id="574" r:id="rId9"/>
    <p:sldId id="595" r:id="rId10"/>
    <p:sldId id="572" r:id="rId11"/>
    <p:sldId id="596" r:id="rId12"/>
    <p:sldId id="559" r:id="rId13"/>
    <p:sldId id="594" r:id="rId14"/>
    <p:sldId id="597" r:id="rId15"/>
    <p:sldId id="598" r:id="rId16"/>
    <p:sldId id="276" r:id="rId17"/>
    <p:sldId id="438" r:id="rId18"/>
    <p:sldId id="406" r:id="rId19"/>
    <p:sldId id="407" r:id="rId20"/>
    <p:sldId id="408" r:id="rId21"/>
    <p:sldId id="446" r:id="rId22"/>
    <p:sldId id="412" r:id="rId23"/>
    <p:sldId id="413" r:id="rId24"/>
    <p:sldId id="409" r:id="rId25"/>
    <p:sldId id="414" r:id="rId26"/>
    <p:sldId id="415" r:id="rId27"/>
    <p:sldId id="416" r:id="rId28"/>
    <p:sldId id="417" r:id="rId29"/>
    <p:sldId id="418" r:id="rId30"/>
    <p:sldId id="410" r:id="rId31"/>
    <p:sldId id="411" r:id="rId32"/>
    <p:sldId id="419" r:id="rId33"/>
    <p:sldId id="420" r:id="rId34"/>
    <p:sldId id="421" r:id="rId35"/>
    <p:sldId id="425" r:id="rId36"/>
    <p:sldId id="426" r:id="rId37"/>
    <p:sldId id="434" r:id="rId38"/>
    <p:sldId id="435" r:id="rId39"/>
    <p:sldId id="436" r:id="rId40"/>
    <p:sldId id="437" r:id="rId41"/>
    <p:sldId id="428" r:id="rId42"/>
    <p:sldId id="429" r:id="rId43"/>
    <p:sldId id="430" r:id="rId44"/>
    <p:sldId id="431" r:id="rId45"/>
    <p:sldId id="432" r:id="rId46"/>
    <p:sldId id="433" r:id="rId47"/>
    <p:sldId id="290" r:id="rId4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33" autoAdjust="0"/>
    <p:restoredTop sz="92969"/>
  </p:normalViewPr>
  <p:slideViewPr>
    <p:cSldViewPr>
      <p:cViewPr varScale="1">
        <p:scale>
          <a:sx n="111" d="100"/>
          <a:sy n="111" d="100"/>
        </p:scale>
        <p:origin x="147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22.03.26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14254"/>
            <a:ext cx="8928992" cy="551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Hauptanwendungsfälle der privilegierten Vorhaben nach § 35 Abs. 1 BauGB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§ 35 Abs. 1 Nr. 1 BauGB?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Vorhaben, die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land- oder forstwirtschaftlichen Betrieb „dienen“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nur einen untergeordneten Teil der Betriebsfläche einnehmen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 Legaldefinition des Begriffs der „Landwirtschaft“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201 BauGB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„Landwirtschaft im Sinne dieses Gesetzbuchs ist insbesondere der Ackerbau, die Wiesen- und Weidewirtschaft einschließlich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Tierhaltung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soweit das Futter überwiegend auf den zum landwirtschaftlichen Betrieb gehörenden, landwirtschaftlich genutzten Flächen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erzeugt werden kann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Klausurbesprechung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96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14254"/>
            <a:ext cx="8928992" cy="471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P: Wann „dient“ ein Vorhaben einem solchen Betrieb?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Häufiger Streitpunkt: Wohnbebauung für Familien- oder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Betriebsangehörde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Dazu BVerwG: „Dabei ist darauf abzustellen,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ein vernünftiger Landwirt - auch und gerade unter Berücksichtigung des Gebots größtmöglicher Schonung des Außenbereichs - das Vorhaben mit etwa gleichem Verwendungszweck und mit etwa gleicher Gestaltung und Ausstattung für einen entsprechenden Betrieb errichten würde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wobei hinzukommen muss, dass das Vorhaben durch diese Zuordnung zu dem konkreten Betrieb auch äußerlich erkennbar geprägt wird.“ 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Funktionaler Bezug erforderlich!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Klausurbesprechung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231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2805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Privilegierung nach § 35 Abs. 1 Nr. 4 BauGB?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Hiernach sind im Außenbereich solche Vorhaben zulässig, die wegen ihrer besonderen Anforderungen an die Umgebung, wegen ihrer nachteiligen Wirkungen auf die Umgebung oder wegen ihrer besonderen Zweckbestimmung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im Außenbereich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ausgeführt werden sollen. 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Auffangtatbestand!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Klausurbesprechung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252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 des Auffangtatbestandes nach § 35 I Nr. 4 BauGB: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1. Schritt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Sind in rein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tatsächlicher Hinsicht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Kriterien aus der Vorschrift erfüllt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Außenbereichsaffinität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Vorhabens)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Besondere Anforderungen an Umgebung: Wetterstationen, Funktürme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Wegen nachteiliger Wirkungen: Zementfabriken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Wegen besonderer Zweckbestimmung: Jagdhütten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Deckt sich häufig mit Nr. 1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Klausurbesprechung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54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2. Schritt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Wertende – d.h. rechtliche – Beurteilung, ob das Vorhaben im Außenbereich ausgeführt werden „soll“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Außenbereichsnotwendigkeit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Restriktive Auslegung des Merkmals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ausreichend: „allgemeine Sinn-Beziehung zum Außenbereich“ (BVerwG)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Andernfalls drohend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Schlechterstellung von Vorhaben nach § 35 I Nr. 1 BauGB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solchen nach Nr. 4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 daher: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und inwieweit Vorhaben der Allgemeinheit dient oder nur „Liebhaberei“ Einzelner</a:t>
            </a:r>
          </a:p>
          <a:p>
            <a:pPr marL="2171700" lvl="4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Golf- und Campingplätze und Wochenendhäuser (-); da sie nicht Allgemeinheit sondern Einzelnen dienen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Klausurbesprechung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03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„sonstige Vorhaben“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35 Abs. 2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“Kann-Vorschrift“ wird zu „Muss-Vorschriften“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soweit keine öffentlichen Belange entgegenstehen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Ggf.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Begünstigung nach § 35 Abs. 4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prüfen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Fälle der Änderung und Nutzungsänderung bestehender Gebäude (Nrn. 1 und 4),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Neuerrichtung von Gebäuden (Nrn. 2 und 3)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sowie der Erweiterung von Anlagen (Nrn. 5 und 6)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Sog, aktiver Bestandsschutz!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Klausurbesprechung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180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572000" y="3284984"/>
            <a:ext cx="7092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zu prüfen, aber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einschlägig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Aufdrängende Sonderzuweisung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126 I BBG / § 54 I BeamtStG)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Stattdessen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Verwaltungsrechtliche Generalklausel des § 40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Danach vorausgesetzt: dass es sich um eine öffentlich-rechtliche Streitigkeit, nichtverfassungsrechtlicher Art handelt, die nicht durch eine abdrängende Sonderzuweisung einem anderen Gericht zugewiesen 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234045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 Natur des Rechtsverhältnisses (+), wenn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streitentscheidende Norm öffentlich-rechtlicher Natur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diese also ausschließlich einen Hoheitsträger berechtigt oder verpflichtet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Streit: Vorgehen gegen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Fiktionsbescheinigung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sowie Abriss des Hauses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Berlin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Streitentscheidend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bzgl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Fiktionsbescheinigung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ist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69 Abs. 4 S. 5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Genehmigungsfiktion bestätigt wird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Brandenburg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regelt lediglich die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Baugenehmigungsfiktion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solche,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§ 63 Abs. 4 S. 3 </a:t>
            </a:r>
            <a:r>
              <a:rPr lang="de-DE" sz="2400" b="1" dirty="0" err="1">
                <a:solidFill>
                  <a:srgbClr val="FF0000"/>
                </a:solidFill>
                <a:latin typeface="JKRGNR+Arial-BoldMT"/>
              </a:rPr>
              <a:t>BbgBO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bzgl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Abriss des Hauses: § 80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2259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Nichtverfassungsrechtlicher 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erfüllt, da ausschließlich die Anwendung einfachen Rechts in Streit steht: Grundsatz doppelter Verfassungsunmittelbarkeit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nicht einschlägig: Abdrängende Sonderzuweisungen, die insbesondere in § 40 II 1 VwGO, Art. 34 S. 3 GG, Art. 14 III 4 GG und § 23 I 1 EGGVG zu finden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Verwaltungsrechtwegs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181869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Drittschutz im Baurecht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Erfolg einer verwaltungsgerichtlichen Nachbarklage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subjektiver Rechte des Nachbarn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Ratio öffentlich-rechtlicher Vorschriften: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 der Allgemeinheit bzw. Allgemeininteressen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Gesetzesvollziehungsanspruch des Einzelnen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begründungsbedürftig: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Drittschützender Charakter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einer Vorschrift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(+), soweit eine Vorschrift neben dem Schutz der Allgemeinheit zumindest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dem Schutz der Interessen des Einzelnen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dienen bestimmt 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135681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Statthafte Klageart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Klagebegehren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Klagebegehren: „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Vorgehen gegen Fiktionsbescheinigung“ sowie Abriss des Hauses des 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Vorgehen gegen Fiktionsbescheinigung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denkbar: Statthaftigkeit der Anfechtungsklage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vorausgesetzt: VA-Charakter der Fiktionsbescheinigung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zweifelhaft: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35 S. 1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zu bedenken: Fiktionsbescheinigung bestätigt „Eintritt der Genehmigungsfiktion“ gemäß § 69 Abs. 4 S. 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Feststellender Verwaltungsakt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str.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288451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Allerdings Klagebegehren nicht eindeutig!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Bedenke: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Fiktionsbescheinigung bestätigt nur Eintritt der Genehmigungsfiktion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Rechtsschutzziel nach Auslegung: Kläger will Rechtswirkungen der Genehmigungsfiktion aufheben lassen!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Vorgehen gegen eine „Fiktion“?!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hierfür: § 42a VwVfG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41a Abs. 1 S. 2 VwVfG: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Die Vorschriften über die Bestandskraft von Verwaltungsakten und über das Rechtsbehelfsverfahren gelten entsprechend.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295754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Abriss des Hauses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Ferner von K begehrt: Bauaufsichtliches Einschreiten gegen den B im Wege einer Abrissverfügung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Verpflichtungsklage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42 I 2. Alt.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Voraussetzung: „Verurteilung zum Erlass eines (…) Verwaltungsaktes“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Abrissverfügung ohne weiteres zu erblicken: Verwaltungsakt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35 S.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beachten: Prozessuale Besonderheit der Verbindung des Anfechtungs- und Verpflichtungsbegehrens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113 I 2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ausnahmsweise 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Stufenklage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Stufe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Anfechtung der Fiktionsbescheinigung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Stufe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Beseitigung der Vollzugsfolgen (§ 113 I 2 VwGO)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039374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 nach § 113 I 2 VwGO: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Annexantrag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zur Anfechtungsklage gegen Fiktionsbescheinigung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verbunden: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Privilegierung des Klägers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Anfechtungsklage zulässig: Annexantrag auf Vollzugsfolgenbeseitigung ebenfalls zulässig!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01706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Klagebefugnis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42 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Sachentscheidung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 des Klägers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eines nicht zu rechtfertigenden Eingriffs in subjektive öffentliche Rechte des Klägers durch die Fiktionsbescheinigung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Kläger ist nicht (!) Adressat der Fiktionsbescheinigung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OVG Hamburg NJOZ 2011, 575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fingierte Baugenehmigung steht der ausdrücklich erteilten Baugenehmigung in jeder Hinsicht gleich und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kann ebenso wie diese auf eine Nachbarklage hin nur dann aufgehoben werden, wenn die in ihr (fiktiv) getroffenen Regelungen den Nachbarn in seinen subjektiven Rechten verletzen.“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2876388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(vereinfachten) Genehmigungsverfahren nach § 61 II 1 Nr. 1 BauGB insbesondere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Bauplanungsrechtliche Zulässigkeit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(§§ 29 ff. BauGB)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Maßstab der bauplanungsrechtliche Zulässigkeit…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ein B-Plan vorliegt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§§ 30, 31 BauGB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kein B-Plan vorliegt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„unbeplanten Innenbereich“:  § 34 BauGB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Außenbereich: § 35 BauGB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B-Plan (-),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zwischenzeitlich vom OVG rechtkräftig für unwirksam erklärt (§ 47 V 2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anzunehmen: „Organisch gewachsene Siedlungsstruktur mit eigenständigem Gewicht“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34 BauGB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68933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Mithin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„Bauen im Außenbereich“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§ 35 BauGB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 des § 35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Außenbereich soll geschont und grundsätzlich unbebaut bleiben, um Ziele der Erholung und des Umweltschutzes zu verwirklichen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Zulässigkeit von Vorhaben zu unterscheiden: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Privilegierte Vorhaben“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nach § 35 I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im Außenbereich generell zulässig sind, soweit öffentliche Belange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entgegenstehen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sonstige Vorhaben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 nach § 35 II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genehmigt werden können, wenn sie im Einzelfall öffentliche Belange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beeinträchtigen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beide Alternativen zu prüfen: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 Belange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aus § 35 III BauGB (nicht abschließend!)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250326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609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Als „unbenanntes“ öffentliches Belang in § 35 III BauGB verankert: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Gebot der Rücksichtnahme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eine Ausprägung des Rücksichtnahmegebots: Vermeidung „schädlicher Umwelteinwirkungen“ in § 35 III Nr. 3 BauGB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zu beachten: Rücksichtnahmegebot geht über Immissionen hinaus!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Hierzu grundlegend BVerwG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1983, 609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Klarzustellen ist insoweit lediglich, </a:t>
            </a:r>
            <a:r>
              <a:rPr lang="de-DE" sz="22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daß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das Gebot der Rücksichtnahme über das hinausgeht, was in § 35 III 1 (…) durch den Begriff der “schädlichen Umwelteinwirkungen" </a:t>
            </a:r>
            <a:r>
              <a:rPr lang="de-DE" sz="22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erfaßt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wird: Während die schädlichen Umwelteinwirkungen auf das abheben, was an Immissionen z. B. auch vom Bundes-Immissionsschutzgesetz </a:t>
            </a:r>
            <a:r>
              <a:rPr lang="de-DE" sz="22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erfaßt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wird,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betrifft das Gebot der Rücksichtnahme auch solche Fälle, in denen nicht Immissionsbelastungen, sondern sonstige nachteilige Wirkungen zur Rede stehen.“ 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135604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Ziel des Rücksichtnahmegebots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Spannungen und Störungen, die durch unverträgliche Nutzungsinteressen benachbarter Grundstückseigentümer entstehen können, möglichst zu vermeiden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im Einzelfall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Interessenabwägung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diesem „Gebot der Rücksichtnahme“ folgend: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Subjektives öffentliches Recht des Klägers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anzunehmen: dass Bauvorhaben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„schädlichen Umwelteinwirkungen (…) ausgesetzt wird“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35 III 1 Nr. 3 BauGB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„öffentlichen Belangen“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35 III BauGB) resultierend: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Subjektive öffentliche Rechte des Klägers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Verletzung dieser Rechtsposition zumindest „möglich“ erscheint: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166536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Erfolgloses Vorverfahren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ebenfalls durchgeführt: Erfolgloses Vorverfahren nach §§ 68 ff.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Klagefrist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Ermangelung von Sachverhaltsangaben zu unterstellen: Einhaltung der Klagefrist aus § 74 I 1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84848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Was vermittelt „Drittschutz“ im Baurecht?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B-Plan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30 I BauGB vorliegt)…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Nachbar kann folgendes verlangen: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Gebietserhaltung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Einhaltung der Festsetzungen zur Art der baulichen Nutzung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Festsetzungen haben drittschützenden Charakter, da diese Inhalt- und Schranken des Eigentums (Art. 14 I 1 GG) bestimmen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Bau- und bodenrechtliche Schicksalsgemeinschaft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Konsequenz: Anspruch des Nachbarn auf Einhaltung dieser Festsetzungen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415013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VI.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78 I Nr.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passiv prozessführungsbefugt: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Stadt Berlin / in Brandenburg: Behördenprinzip!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VI. Beteiligungs- und Prozessfähigkeit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Beteiligungsfähigkeit des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Klägers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natürliche Person: § 61 Nr. 1 Alt.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Prozessfähigkeit des Klägers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 61 I Nr.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Beteiligungsfähigkeit der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Stadt Berlin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juristische Person des öffentlichen Rechts: § 61 Nr. 1 Alt. 2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Prozessfähigkeit der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Stadt Berlin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 62 III VwGO durch ordnungsgemäße Vertretung durch die jeweilige Fachbehörde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zu bedenken: Notwendige Beiladung des B gemäß § 65 II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192323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Beteiligungs- und Prozessfähigkeit des B gemäß §§ 61, 62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Allgemeine Sachentscheidungsvoraussetzungen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14395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Objektive Klagehäufung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Ferner zu prüfen: Zulässigkeit der objektiven Klagehäufung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erfüllt, weil Klage sich gegen denselben Beklagten richtet, Begehren im Zusammenhang stehen und dasselbe Gericht zuständig ist: Voraussetzungen des § 44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zulässig: Objektive Klagehäufung („kumulative Klagehäufung“)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36439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erforderlich: Differenzierung zwischen den Klagebegehren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Begründetheit der Anfechtungsklage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Anfechtungsklage ist begründet, soweit der Verwaltungsakt rechtswidrig und der Kläger dadurch in seinen Rechten verletzt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Falle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Drittanfechtungsklage einzig (!) zu prüfen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Verletzung von Vorschriften, die gerade oder zumindest auch dem Schutz des Klägers zu dienen bestimmt sind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107866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Baugenehmigungsfiktion: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69 Abs. 4 S. 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bzw. § 63 Abs. 4 S.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Sehr fraglich: Drittschützender Charakter von Formvorschriften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36434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Verletzung des Rücksichtnahmegebots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richtet sich nach § 35 BauGB („Bauen im Außenbereich“)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Privilegierte Vorhaben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35 I BauGB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Stattdessen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35 II BauGB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wonach „sonstige Vorhaben“ im Einzelfall zugelassen werden können,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„wenn ihre Ausführung oder Benutzung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öffentliche Belange nicht beeinträchtigt“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von besonderer Bedeutung: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Beeinträchtigung des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Rücksichtnahmegebotes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Beeinträchtigung dadurch, dass Wohngebäude „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schädlichen Umwelteinwirkungen ausgesetzt wird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“ (§ 35 III 1 Nr. 3 BauGB)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Beeinträchtigung öffentlicher Belange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51240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Gesetzgeberische Leitentscheidung des § 35 BauGB: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Außenbereich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soll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 von Bebauung freigehalten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werden soll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bereits abstrakt überwiegend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„öffentliche Belange“ aus § 35 III BauGB im Falle von „sonstigen Vorhaben“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Atypische Konstellation im konkreten Fall (-)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ein Überwiegen des privaten Interesses des Bauherren B (ausnahmsweise) rechtfertigt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Beeinträchtigung öffentlicher Belange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35 III BauGB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Verletzung des Rücksichtnahmegebots(+)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21064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4. Rechtsverletzung des Klägers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§ 113 I 1 VwGO positiv festzustellen: Rechtsverletzung des Klägers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des subjektiven Rechts des Klägers auf Rücksichtnahme aus § 35 III 1 Nr. 3 BauGB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fraglich: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Umfang der gerichtlichen Aufhebung nach § 113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113 I 1 VwGO möglich: Teilweise Aufhebung („Soweit“)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68822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28992" cy="508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vgl. 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OVG Berlin DVBl 1993, 120 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„Bei der Drittanfechtung einer Baugenehmigung ist die Befugnis des Gerichts zur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Prüfung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angefochtenen VA von vornherein auf die Rechtsverletzung des klagenden Nachbarn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beschränkt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während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andere der Baugenehmigung anhaftende Rechtsfehler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unberücksichtigt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bleiben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müssen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Der so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beschränkten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rechtlichen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Pru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̈-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fungskompetenz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muss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grundsätzlich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auch im Urteilsspruch in der Weise Rechnung getragen werden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dass allein derjenige Teil der Baugenehmigung aufgehoben wird, der sich auf den die Nachbarrechte des K verletzenden Bereich des Bauvorhabens bezieht.“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allerdings zwingend vorausgesetzt: Teilbarkeit der Baugenehmigung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299932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28992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 Beschluss vom 26.01.2004 - 4 B 1.04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„Voraussetzung für eine nur teilweise Aufhebung einer Baugenehmigung, die Nachbarrechte verletzt, ist die Teilbarkeit der Baugenehmigung.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Teilbarkeit scheidet aus, wenn der das Gebot der nachbarlichen Rücksichtnahme verletzende Teil der Genehmigung mit den übrigen Teilen der Genehmigung in einem untrennbaren inneren Zusammenhang steht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teilweise Aufhebung einer (teilbaren) Baugenehmigung scheidet ferner aus, wenn sie vom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Bauantragsteller nicht gewollt wäre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es deshalb an einem entsprechenden Bauantrag fehlte.“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OVG Bautzen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gefordert: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„dass im Falle einer Teilaufhebung ein sinnvoller und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selbständig realisierbarer Genehmigungsumfang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verbleiben müsse“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45625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57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OVG Hamburg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2019, 1365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Rn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23: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baurechtliche Nachbarschutz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beruht auf dem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Gedanken des wechselseitigen Austauschverhältnisses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(…). Werden die Planbetroffenen auf diese Weise im Hinblick auf die Nutzung ihrer Grundstücke zu einer rechtlichen Schicksalsgemeinschaft verbunden, soll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Beschränkung der Nutzungsmöglichkeiten des eigenen Grundstücks dadurch ausgeglichen werden, dass auch die anderen Grundeigentümer diesen Beschränkungen unterworfen sind.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Erhaltung dieses Ausgleichs kann ein auf diese Weise einbezogener Grundeigentümer die Beachtung einer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derartigen Beschränkung grundsätzlich auch im Verhältnis zu den anderen Nachbarn durchsetzen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(s. BVerwGE 101, 364 =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1997, 384, unter Hinweis auf: BVerwGE 82, 61 =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1989, 1163).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84568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diesen Maßstäben hier anzunehmen: Unteilbarkeit der Baugenehmigung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Wohnnutzung integraler Bestandteil der Baugenehmigung (</a:t>
            </a:r>
            <a:r>
              <a:rPr lang="de-DE" sz="2400" b="1" dirty="0" err="1">
                <a:solidFill>
                  <a:srgbClr val="FF0000"/>
                </a:solidFill>
                <a:latin typeface="JKRGNR+Arial-BoldMT"/>
              </a:rPr>
              <a:t>a.A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. vertretbar!)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(+): Vollständige gerichtliche Aufhebung der Baugenehmigung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15864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Begründetheit der Verpflichtungsklage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Verpflichtungsklage ist begründet, soweit dem Kläger ein Anspruch auf Erlass des begehrten Verwaltungsaktes zusteht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Anspruchsgrundlage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AGL des (Vollzugs-)Folgenbeseitigungsanspruchs: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Nachwirkung der Grundrechte (bzw. einfachgesetzlichen Rechtsposition des Klägers)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vertretbar: Analogie zu § 1004 I 1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möglich: Herleitung aus Art. 20 III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Jedenfalls: Gewohnheitsrechtlich anerkannt!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Anspruchsgrundlage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87694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Folgenbeseitigungsanspruch setzt voraus: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Hoheitlicher Eingriff in ein subjektives öffentliches Recht des Klägers in der Vergangenheit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Andauern rechtswidriger und zurechenbarer Folgen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Erlass der Fiktionsbescheinigung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Eingriff in „Rücksichtnahmegebot“ (§ 35 III BauGB) des Klägers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(s.o.)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zu bejahen, da Wohnhaus bereits errichtet: Andauern zurechenbarer Folgen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Rechtswidrigkeit dieser Folge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durch erfolgreiche Anfechtungsklage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Rechtsgrund für den Bestand beseitigt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113 I 2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295289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Anspruchsinhalt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Inhalt des FBA: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Beseitigung der rechtswidrigen Folgen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Begrenzung des FBA: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113 I 3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der Ausspruch nur zulässig ist, wenn die Behörde dazu in der Lage ist und Spruchreife vorliegt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Regelmäßig hier zu problematisieren: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Rechtliche bzw. tatsächliche Unmöglichkeit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häufig: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Unzumutbarkeit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wegen hohen tatsächlichem oder finanziellen Aufwand (dann: Folgenentschädigungsanspruch)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Dreipersonenkonstellationen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bedenken: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Erfüllung des Folgenbeseitigungsanspruch greift in die Rechte des Betroffenen ein (vgl. Fall zur Ausweisung von Obdachlosen)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66378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zu prüfen: Rechtmäßigkeit des Erlasses einer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Baubeseitigungsverfügung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gegenüber dem 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materieller Hinsicht vorausgesetzt: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Illegalität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Illegalität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herausgearbeitet: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Formelle Illegalität, da Fiktionsbescheinigung aufgehoben wird (§ 113 I 1 VwGO)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Übrigen zu beachten: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59 Abs.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BauOBln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/ Bbg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baupolizeiliche Eingriffsbefugnisse unberührt bleiben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 dieser Stelle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Privilegierung des Antragstellers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Anfechtungsklage noch nicht bestandskräftig im Zeitpunkt der Entscheidung über Folgenbeseitigungsanspruch!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427304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bereits festgestellt: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Materielle Illegalität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Vorhabens des B, da dem Wohnhaus „öffentliche Belange“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III BauGB entgegenstehen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Rechtsfolge des § 80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„…kann die Behörde die vollständige oder teilweise Beseitigung der Anlage anordnen“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Somit vorgesehen: Entschließungs- und Auswahlermessen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Ermessenszweck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indes zu folgern: dass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regelmäßig ein bauaufsichtliches Einschreiten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 ist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OVG Hamburg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NordÖR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2010, 29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§ 76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normiert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Intendiertes Ermessen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28484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 im Falle des Vollzugsfolgenbeseitigungsanspruch regelmäßig anzunehmen: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Folgenbeseitigungslast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Achtung: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Baugenehmigung teilbar (s.o.): Beseitigungsanspruch auf den rechtswidrigen Teil der Baugenehmigung zu beschränken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denkbar: bloße Nutzungsuntersagung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indes: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vollständige Beseitigung als einzig denkbare Folge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D. Ergebnis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zulässig und begründet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4191665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</a:p>
        </p:txBody>
      </p:sp>
    </p:spTree>
    <p:extLst>
      <p:ext uri="{BB962C8B-B14F-4D97-AF65-F5344CB8AC3E}">
        <p14:creationId xmlns:p14="http://schemas.microsoft.com/office/powerpoint/2010/main" val="7313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II. Rücksichtnahmegebot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Rücksichtnahme: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Bauplanungsrechtliches Instrument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Konfliktbewältigung im Einzelfall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Erforderlich: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Konkrete Betroffenheit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Nachbarn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Einfachgesetzlicher Anknüpfungspunkt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„Baugebiet“ vorliegt: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15 I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(„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unzumutbar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378109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Nachbargrundstück und das Vorhabengrundstück befinden sich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unbeplanten Innenbereich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(§ 34 BauGB)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Faktisches Baugebiet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34 II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Keine Besonderheiten (vgl. vorherige Folien); Anwendung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Drittschutz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34 I BauGB?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Rücksichtnahmegebot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Einfachgesetzlicher Niederschlag: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Einfügen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§ 34 I BauGB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153344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Nachbargrundstück und das Vorhabengrundstück befinden sich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Außenbereich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(§ 35 BauGB)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Nachbar kann folgendes verlangen: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Rücksichtnahme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Einfachgesetzlicher Niederschlag: „Schädliche Umwelteinwirkungen“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III Nr. 3 BauGB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Darüber hinaus: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Rücksichtnahmegebot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„unbenannter öffentlicher Belang“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§ 35 III BauGB (BVerwG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NVwZ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2007, 336)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Konsequenz: Nicht auf Immissionen beschränkt!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4</a:t>
            </a:r>
          </a:p>
        </p:txBody>
      </p:sp>
    </p:spTree>
    <p:extLst>
      <p:ext uri="{BB962C8B-B14F-4D97-AF65-F5344CB8AC3E}">
        <p14:creationId xmlns:p14="http://schemas.microsoft.com/office/powerpoint/2010/main" val="177329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Bauen im Außenbereich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Ratio des § 35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Außenbereich soll geschont und grundsätzlich unbebaut bleiben, um Ziele der Erholung und des Umweltschutzes zu verwirklichen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Zulässigkeit von Vorhaben zu unterscheiden: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Privilegierte Vorhaben“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35 I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im Außenbereich generell zulässig sind, soweit öffentliche Belange nicht entgegenstehen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sonstige Vorhaben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35 II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genehmigt werden können, wenn sie im Einzelfall öffentliche Belange nicht beeinträchtigen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Klausurbesprechung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05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360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beide Alternativen zu prüfen: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öffentliche Belange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§ 35 III BauGB (nicht abschließend!)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Privilegierte Vorhaben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35 Abs. 1 BauGB: zulässig, wenn „öffentliche Belange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entgegenstehen“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„Sonstige Vorhaben“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35 Abs. 2 BauGB: zulässig, wenn „öffentliche Belange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beeinträchtigt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werden“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der Frage der Beeinträchtigung ist die Grundwertung des Gesetzes zu berücksichtigen, wonach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nicht-privilegierte Vorhaben grundsätzlich unzulässig sind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Klausurbesprechung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40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3522</Words>
  <Application>Microsoft Macintosh PowerPoint</Application>
  <PresentationFormat>Bildschirmpräsentation (4:3)</PresentationFormat>
  <Paragraphs>359</Paragraphs>
  <Slides>47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47</vt:i4>
      </vt:variant>
    </vt:vector>
  </HeadingPairs>
  <TitlesOfParts>
    <vt:vector size="55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55</cp:revision>
  <dcterms:created xsi:type="dcterms:W3CDTF">2023-10-05T14:07:58Z</dcterms:created>
  <dcterms:modified xsi:type="dcterms:W3CDTF">2026-03-22T14:00:45Z</dcterms:modified>
</cp:coreProperties>
</file>