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4"/>
  </p:notesMasterIdLst>
  <p:sldIdLst>
    <p:sldId id="256" r:id="rId2"/>
    <p:sldId id="575" r:id="rId3"/>
    <p:sldId id="576" r:id="rId4"/>
    <p:sldId id="584" r:id="rId5"/>
    <p:sldId id="585" r:id="rId6"/>
    <p:sldId id="586" r:id="rId7"/>
    <p:sldId id="588" r:id="rId8"/>
    <p:sldId id="587" r:id="rId9"/>
    <p:sldId id="583" r:id="rId10"/>
    <p:sldId id="589" r:id="rId11"/>
    <p:sldId id="276" r:id="rId12"/>
    <p:sldId id="582" r:id="rId13"/>
    <p:sldId id="536" r:id="rId14"/>
    <p:sldId id="538" r:id="rId15"/>
    <p:sldId id="540" r:id="rId16"/>
    <p:sldId id="541" r:id="rId17"/>
    <p:sldId id="570" r:id="rId18"/>
    <p:sldId id="544" r:id="rId19"/>
    <p:sldId id="546" r:id="rId20"/>
    <p:sldId id="547" r:id="rId21"/>
    <p:sldId id="548" r:id="rId22"/>
    <p:sldId id="551" r:id="rId23"/>
    <p:sldId id="568" r:id="rId24"/>
    <p:sldId id="553" r:id="rId25"/>
    <p:sldId id="554" r:id="rId26"/>
    <p:sldId id="555" r:id="rId27"/>
    <p:sldId id="556" r:id="rId28"/>
    <p:sldId id="557" r:id="rId29"/>
    <p:sldId id="559" r:id="rId30"/>
    <p:sldId id="558" r:id="rId31"/>
    <p:sldId id="561" r:id="rId32"/>
    <p:sldId id="560" r:id="rId33"/>
    <p:sldId id="562" r:id="rId34"/>
    <p:sldId id="563" r:id="rId35"/>
    <p:sldId id="577" r:id="rId36"/>
    <p:sldId id="578" r:id="rId37"/>
    <p:sldId id="564" r:id="rId38"/>
    <p:sldId id="565" r:id="rId39"/>
    <p:sldId id="566" r:id="rId40"/>
    <p:sldId id="579" r:id="rId41"/>
    <p:sldId id="580" r:id="rId42"/>
    <p:sldId id="439" r:id="rId4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73" autoAdjust="0"/>
    <p:restoredTop sz="92969"/>
  </p:normalViewPr>
  <p:slideViewPr>
    <p:cSldViewPr>
      <p:cViewPr varScale="1">
        <p:scale>
          <a:sx n="111" d="100"/>
          <a:sy n="111" d="100"/>
        </p:scale>
        <p:origin x="32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29.03.26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13.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Hauptmaßnahme nach dem GewO: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Gewerbeuntersagung wegen Unzuverlässigkeit nach § 35 Abs. 1 GastG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„Unzuverlässigkeit“: wenn der Gewerbetreibende nach dem Gesamteindruck seines Verhaltens keine Gewähr dafür bietet, sein Gewerbe künftig ordnungsgemäß auszuüben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Prognoseentscheidung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Verschulden unerheblich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Gründe?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Straftaten mit Gewerbebezug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Massive Steuerschulden</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Nichtentrichtung von Sozialversicherungsbeiträgen</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6329029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17</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vorliegend </a:t>
            </a:r>
            <a:r>
              <a:rPr lang="de-DE" sz="2400" b="1" dirty="0">
                <a:solidFill>
                  <a:schemeClr val="tx1">
                    <a:lumMod val="65000"/>
                    <a:lumOff val="35000"/>
                  </a:schemeClr>
                </a:solidFill>
                <a:latin typeface="JKRGNR+Arial-BoldMT"/>
              </a:rPr>
              <a:t>nicht einschlägig</a:t>
            </a:r>
            <a:r>
              <a:rPr lang="de-DE" sz="2400" dirty="0">
                <a:solidFill>
                  <a:schemeClr val="tx1">
                    <a:lumMod val="65000"/>
                    <a:lumOff val="35000"/>
                  </a:schemeClr>
                </a:solidFill>
                <a:latin typeface="JKRGNR+Arial-BoldMT"/>
              </a:rPr>
              <a:t>: Aufdrängende Sonderzuweisung </a:t>
            </a:r>
            <a:r>
              <a:rPr lang="de-DE" sz="2400" b="1" dirty="0">
                <a:solidFill>
                  <a:schemeClr val="tx1">
                    <a:lumMod val="65000"/>
                    <a:lumOff val="35000"/>
                  </a:schemeClr>
                </a:solidFill>
                <a:latin typeface="JKRGNR+Arial-BoldMT"/>
              </a:rPr>
              <a:t>(§ 126 I BBG / § 54 I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Stattdessen heranzuziehen: </a:t>
            </a:r>
            <a:r>
              <a:rPr lang="de-DE" sz="2400" b="1" dirty="0">
                <a:solidFill>
                  <a:schemeClr val="tx1">
                    <a:lumMod val="65000"/>
                    <a:lumOff val="35000"/>
                  </a:schemeClr>
                </a:solidFill>
                <a:latin typeface="JKRGNR+Arial-BoldMT"/>
              </a:rPr>
              <a:t>Verwaltungsrechtliche Generalklausel des §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Danach vorausgesetzt: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nichtverfassungsrechtlicher 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abdrängende Sonderzuweisung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448239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soweit vorhanden: </a:t>
            </a:r>
            <a:r>
              <a:rPr lang="de-DE" sz="2400" b="1" dirty="0">
                <a:solidFill>
                  <a:schemeClr val="tx1">
                    <a:lumMod val="65000"/>
                    <a:lumOff val="35000"/>
                  </a:schemeClr>
                </a:solidFill>
                <a:latin typeface="JKRGNR+Arial-BoldMT"/>
              </a:rPr>
              <a:t>Streitentscheidende Norm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Bzgl. Untersagungsverfügung hat sich Behörde auf § 35 GewO gestützt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Androhen der Versiegelung: §§ 8 I </a:t>
            </a:r>
            <a:r>
              <a:rPr lang="de-DE" sz="2400" b="1" dirty="0" err="1">
                <a:solidFill>
                  <a:schemeClr val="tx1">
                    <a:lumMod val="65000"/>
                    <a:lumOff val="35000"/>
                  </a:schemeClr>
                </a:solidFill>
                <a:latin typeface="JKRGNR+Arial-BoldMT"/>
              </a:rPr>
              <a:t>VwVfGBln</a:t>
            </a:r>
            <a:r>
              <a:rPr lang="de-DE" sz="2400" b="1" dirty="0">
                <a:solidFill>
                  <a:schemeClr val="tx1">
                    <a:lumMod val="65000"/>
                    <a:lumOff val="35000"/>
                  </a:schemeClr>
                </a:solidFill>
                <a:latin typeface="JKRGNR+Arial-BoldMT"/>
              </a:rPr>
              <a:t>, 6 Abs. 1, 9, 12, 13 VwVG (in Bbg: §§ 3, 27 Abs. 1 S. 1, Abs. 2 Nr. 4, 28, 34 </a:t>
            </a:r>
            <a:r>
              <a:rPr lang="de-DE" sz="2400" b="1" dirty="0" err="1">
                <a:solidFill>
                  <a:schemeClr val="tx1">
                    <a:lumMod val="65000"/>
                    <a:lumOff val="35000"/>
                  </a:schemeClr>
                </a:solidFill>
                <a:latin typeface="JKRGNR+Arial-BoldMT"/>
              </a:rPr>
              <a:t>VwVGBbg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somit: öffentlich-rechtlicher Streit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1650356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06237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Parteien streiten über einfaches Recht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Abdrängende Sonderzuweisung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620765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Zuständigkeit des Gerichts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Zuständiges Gericht in </a:t>
            </a:r>
            <a:r>
              <a:rPr lang="de-DE" sz="2400" b="1" dirty="0">
                <a:solidFill>
                  <a:schemeClr val="tx1">
                    <a:lumMod val="65000"/>
                    <a:lumOff val="35000"/>
                  </a:schemeClr>
                </a:solidFill>
                <a:latin typeface="JKRGNR+Arial-BoldMT"/>
              </a:rPr>
              <a:t>allen Verfahren des einstweiligen Rechtsschutzes</a:t>
            </a:r>
            <a:r>
              <a:rPr lang="de-DE" sz="2400" dirty="0">
                <a:solidFill>
                  <a:schemeClr val="tx1">
                    <a:lumMod val="65000"/>
                    <a:lumOff val="35000"/>
                  </a:schemeClr>
                </a:solidFill>
                <a:latin typeface="JKRGNR+Arial-BoldMT"/>
              </a:rPr>
              <a:t> gemäß…</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80 V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80a III 2 VwGO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80 V 1 VwGO sowie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123 II 1 VwGO: </a:t>
            </a:r>
            <a:r>
              <a:rPr lang="de-DE" sz="2400" b="1" dirty="0">
                <a:solidFill>
                  <a:schemeClr val="tx1">
                    <a:lumMod val="65000"/>
                    <a:lumOff val="35000"/>
                  </a:schemeClr>
                </a:solidFill>
                <a:latin typeface="JKRGNR+Arial-BoldMT"/>
              </a:rPr>
              <a:t>„Gericht der Hauptsache“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Beteiligte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Beteiligte sind K als Antragsteller sowie das Land Berlin als Antragsgegner (vgl. §§ 61 Nr. 1, 63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Brandenburg: Behörde, die VA erlassen hat</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0029622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Statthafte Antragsart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Begehren einer „</a:t>
            </a:r>
            <a:r>
              <a:rPr lang="de-DE" sz="2400" b="1" dirty="0">
                <a:solidFill>
                  <a:schemeClr val="tx1">
                    <a:lumMod val="65000"/>
                    <a:lumOff val="35000"/>
                  </a:schemeClr>
                </a:solidFill>
                <a:latin typeface="JKRGNR+Arial-BoldMT"/>
              </a:rPr>
              <a:t>sofortigen</a:t>
            </a:r>
            <a:r>
              <a:rPr lang="de-DE" sz="2400" dirty="0">
                <a:solidFill>
                  <a:schemeClr val="tx1">
                    <a:lumMod val="65000"/>
                    <a:lumOff val="35000"/>
                  </a:schemeClr>
                </a:solidFill>
                <a:latin typeface="JKRGNR+Arial-BoldMT"/>
              </a:rPr>
              <a:t>“ Rückgabe: </a:t>
            </a:r>
            <a:r>
              <a:rPr lang="de-DE" sz="2400" b="1" dirty="0">
                <a:solidFill>
                  <a:schemeClr val="tx1">
                    <a:lumMod val="65000"/>
                    <a:lumOff val="35000"/>
                  </a:schemeClr>
                </a:solidFill>
                <a:latin typeface="JKRGNR+Arial-BoldMT"/>
              </a:rPr>
              <a:t>Einstweiliger Rechtsschutz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gemäß </a:t>
            </a:r>
            <a:r>
              <a:rPr lang="de-DE" sz="2400" b="1" dirty="0">
                <a:solidFill>
                  <a:schemeClr val="tx1">
                    <a:lumMod val="65000"/>
                    <a:lumOff val="35000"/>
                  </a:schemeClr>
                </a:solidFill>
                <a:latin typeface="JKRGNR+Arial-BoldMT"/>
              </a:rPr>
              <a:t>§ 88 VwGO: Begehren des Antragstellers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88 VwGO gilt gemäß § 122 I VwGO auch für Beschlüsse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a:t>
            </a:r>
            <a:r>
              <a:rPr lang="de-DE" sz="2400" b="1" dirty="0">
                <a:solidFill>
                  <a:schemeClr val="tx1">
                    <a:lumMod val="65000"/>
                    <a:lumOff val="35000"/>
                  </a:schemeClr>
                </a:solidFill>
                <a:latin typeface="JKRGNR+Arial-BoldMT"/>
              </a:rPr>
              <a:t>einstweiligen Rechtsschutzverfahren ergehen Beschlüsse</a:t>
            </a:r>
            <a:r>
              <a:rPr lang="de-DE" sz="2400" dirty="0">
                <a:solidFill>
                  <a:schemeClr val="tx1">
                    <a:lumMod val="65000"/>
                    <a:lumOff val="35000"/>
                  </a:schemeClr>
                </a:solidFill>
                <a:latin typeface="JKRGNR+Arial-BoldMT"/>
              </a:rPr>
              <a:t>: vgl. </a:t>
            </a:r>
            <a:r>
              <a:rPr lang="de-DE" sz="2400" b="1" dirty="0">
                <a:solidFill>
                  <a:schemeClr val="tx1">
                    <a:lumMod val="65000"/>
                    <a:lumOff val="35000"/>
                  </a:schemeClr>
                </a:solidFill>
                <a:latin typeface="JKRGNR+Arial-BoldMT"/>
              </a:rPr>
              <a:t>§ 122 II 2 VwGO </a:t>
            </a:r>
            <a:r>
              <a:rPr lang="de-DE" sz="2400" dirty="0">
                <a:solidFill>
                  <a:schemeClr val="tx1">
                    <a:lumMod val="65000"/>
                    <a:lumOff val="35000"/>
                  </a:schemeClr>
                </a:solidFill>
                <a:latin typeface="JKRGNR+Arial-BoldMT"/>
              </a:rPr>
              <a:t>sowie </a:t>
            </a:r>
            <a:r>
              <a:rPr lang="de-DE" sz="2400" b="1" dirty="0">
                <a:solidFill>
                  <a:schemeClr val="tx1">
                    <a:lumMod val="65000"/>
                    <a:lumOff val="35000"/>
                  </a:schemeClr>
                </a:solidFill>
                <a:latin typeface="JKRGNR+Arial-BoldMT"/>
              </a:rPr>
              <a:t>§ 123 IV VwGO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Begeht des Ast.: </a:t>
            </a:r>
            <a:r>
              <a:rPr lang="de-DE" sz="2400" b="1" dirty="0">
                <a:solidFill>
                  <a:schemeClr val="tx1">
                    <a:lumMod val="65000"/>
                    <a:lumOff val="35000"/>
                  </a:schemeClr>
                </a:solidFill>
                <a:latin typeface="JKRGNR+Arial-BoldMT"/>
              </a:rPr>
              <a:t>Vorgehen gegen Untersagungsverfügung sowie Androhung der Versiegelung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1313933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notwendig: </a:t>
            </a:r>
            <a:r>
              <a:rPr lang="de-DE" sz="2400" b="1" dirty="0">
                <a:solidFill>
                  <a:schemeClr val="tx1">
                    <a:lumMod val="65000"/>
                    <a:lumOff val="35000"/>
                  </a:schemeClr>
                </a:solidFill>
                <a:latin typeface="JKRGNR+Arial-BoldMT"/>
              </a:rPr>
              <a:t>Differenzierung</a:t>
            </a:r>
            <a:r>
              <a:rPr lang="de-DE" sz="2400" dirty="0">
                <a:solidFill>
                  <a:schemeClr val="tx1">
                    <a:lumMod val="65000"/>
                    <a:lumOff val="35000"/>
                  </a:schemeClr>
                </a:solidFill>
                <a:latin typeface="JKRGNR+Arial-BoldMT"/>
              </a:rPr>
              <a:t> zwischen den verschiedenen Antragsbegehren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Statthafte Antragsart für Vorgehen gegen Untersagungsverfügung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 </a:t>
            </a:r>
            <a:r>
              <a:rPr lang="de-DE" sz="2400" b="1" dirty="0">
                <a:solidFill>
                  <a:schemeClr val="tx1">
                    <a:lumMod val="65000"/>
                    <a:lumOff val="35000"/>
                  </a:schemeClr>
                </a:solidFill>
                <a:latin typeface="JKRGNR+Arial-BoldMT"/>
              </a:rPr>
              <a:t>§ 123 V VwGO</a:t>
            </a:r>
            <a:r>
              <a:rPr lang="de-DE" sz="2400" dirty="0">
                <a:solidFill>
                  <a:schemeClr val="tx1">
                    <a:lumMod val="65000"/>
                    <a:lumOff val="35000"/>
                  </a:schemeClr>
                </a:solidFill>
                <a:latin typeface="JKRGNR+Arial-BoldMT"/>
              </a:rPr>
              <a:t> vorrangig: </a:t>
            </a:r>
            <a:r>
              <a:rPr lang="de-DE" sz="2400" b="1" dirty="0">
                <a:solidFill>
                  <a:schemeClr val="tx1">
                    <a:lumMod val="65000"/>
                    <a:lumOff val="35000"/>
                  </a:schemeClr>
                </a:solidFill>
                <a:latin typeface="JKRGNR+Arial-BoldMT"/>
              </a:rPr>
              <a:t>Verfahren über Suspendierung von Verwaltungsakten gemäß §§ 80, 80a VwGO</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In Verfahren nach §§ 80 ff. VwGO vorausgesetzt: dass der „Angriffsgegenstand“ ein </a:t>
            </a:r>
            <a:r>
              <a:rPr lang="de-DE" sz="2400" b="1" dirty="0">
                <a:solidFill>
                  <a:schemeClr val="tx1">
                    <a:lumMod val="65000"/>
                    <a:lumOff val="35000"/>
                  </a:schemeClr>
                </a:solidFill>
                <a:latin typeface="JKRGNR+Arial-BoldMT"/>
                <a:sym typeface="Wingdings" pitchFamily="2" charset="2"/>
              </a:rPr>
              <a:t>Verwaltungsakt</a:t>
            </a:r>
            <a:r>
              <a:rPr lang="de-DE" sz="2400" dirty="0">
                <a:solidFill>
                  <a:schemeClr val="tx1">
                    <a:lumMod val="65000"/>
                    <a:lumOff val="35000"/>
                  </a:schemeClr>
                </a:solidFill>
                <a:latin typeface="JKRGNR+Arial-BoldMT"/>
                <a:sym typeface="Wingdings" pitchFamily="2" charset="2"/>
              </a:rPr>
              <a:t>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Untersagungsverfügung = VA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0802995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Auswahl des Antrages entscheidend: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ob aufschiebende Wirkung </a:t>
            </a:r>
            <a:r>
              <a:rPr lang="de-DE" sz="2400" b="1" dirty="0">
                <a:solidFill>
                  <a:schemeClr val="tx1">
                    <a:lumMod val="65000"/>
                    <a:lumOff val="35000"/>
                  </a:schemeClr>
                </a:solidFill>
                <a:latin typeface="JKRGNR+Arial-BoldMT"/>
              </a:rPr>
              <a:t>kraft Gesetzes </a:t>
            </a:r>
            <a:r>
              <a:rPr lang="de-DE" sz="2400" dirty="0">
                <a:solidFill>
                  <a:schemeClr val="tx1">
                    <a:lumMod val="65000"/>
                    <a:lumOff val="35000"/>
                  </a:schemeClr>
                </a:solidFill>
                <a:latin typeface="JKRGNR+Arial-BoldMT"/>
              </a:rPr>
              <a:t>gemäß § 80 II 1 Nr. 1-3 VwGO </a:t>
            </a:r>
            <a:r>
              <a:rPr lang="de-DE" sz="2400" b="1" dirty="0">
                <a:solidFill>
                  <a:schemeClr val="tx1">
                    <a:lumMod val="65000"/>
                    <a:lumOff val="35000"/>
                  </a:schemeClr>
                </a:solidFill>
                <a:latin typeface="JKRGNR+Arial-BoldMT"/>
              </a:rPr>
              <a:t>entfallen</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Antrag nach </a:t>
            </a:r>
            <a:r>
              <a:rPr lang="de-DE" sz="2400" b="1" dirty="0">
                <a:solidFill>
                  <a:schemeClr val="tx1">
                    <a:lumMod val="65000"/>
                    <a:lumOff val="35000"/>
                  </a:schemeClr>
                </a:solidFill>
                <a:latin typeface="JKRGNR+Arial-BoldMT"/>
                <a:sym typeface="Wingdings" pitchFamily="2" charset="2"/>
              </a:rPr>
              <a:t>§ 80 V 1 Alt. 1 VwGO </a:t>
            </a:r>
            <a:r>
              <a:rPr lang="de-DE" sz="2400" dirty="0">
                <a:solidFill>
                  <a:schemeClr val="tx1">
                    <a:lumMod val="65000"/>
                    <a:lumOff val="35000"/>
                  </a:schemeClr>
                </a:solidFill>
                <a:latin typeface="JKRGNR+Arial-BoldMT"/>
                <a:sym typeface="Wingdings" pitchFamily="2" charset="2"/>
              </a:rPr>
              <a:t>auf Anordnung der aufschiebenden Wirkung statthaft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Oder ob Wegfall der aufschiebenden Wirkung auf </a:t>
            </a:r>
            <a:r>
              <a:rPr lang="de-DE" sz="2400" b="1" dirty="0">
                <a:solidFill>
                  <a:schemeClr val="tx1">
                    <a:lumMod val="65000"/>
                    <a:lumOff val="35000"/>
                  </a:schemeClr>
                </a:solidFill>
                <a:latin typeface="JKRGNR+Arial-BoldMT"/>
                <a:sym typeface="Wingdings" pitchFamily="2" charset="2"/>
              </a:rPr>
              <a:t>Anordnung der sofortigen Vollziehung</a:t>
            </a:r>
            <a:r>
              <a:rPr lang="de-DE" sz="2400" dirty="0">
                <a:solidFill>
                  <a:schemeClr val="tx1">
                    <a:lumMod val="65000"/>
                    <a:lumOff val="35000"/>
                  </a:schemeClr>
                </a:solidFill>
                <a:latin typeface="JKRGNR+Arial-BoldMT"/>
                <a:sym typeface="Wingdings" pitchFamily="2" charset="2"/>
              </a:rPr>
              <a:t> beruht (vgl. § 80 II 1 Nr. 4 VwGO)</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Antrag nach </a:t>
            </a:r>
            <a:r>
              <a:rPr lang="de-DE" sz="2400" b="1" dirty="0">
                <a:solidFill>
                  <a:schemeClr val="tx1">
                    <a:lumMod val="65000"/>
                    <a:lumOff val="35000"/>
                  </a:schemeClr>
                </a:solidFill>
                <a:latin typeface="JKRGNR+Arial-BoldMT"/>
                <a:sym typeface="Wingdings" pitchFamily="2" charset="2"/>
              </a:rPr>
              <a:t>§ 80 V 1 Alt. 2 VwGO </a:t>
            </a:r>
            <a:r>
              <a:rPr lang="de-DE" sz="2400" dirty="0">
                <a:solidFill>
                  <a:schemeClr val="tx1">
                    <a:lumMod val="65000"/>
                    <a:lumOff val="35000"/>
                  </a:schemeClr>
                </a:solidFill>
                <a:latin typeface="JKRGNR+Arial-BoldMT"/>
                <a:sym typeface="Wingdings" pitchFamily="2" charset="2"/>
              </a:rPr>
              <a:t>auf Wiederherstellung der aufschiebenden Wirkung statthaft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hier: Aufschiebende Wirkung kraft </a:t>
            </a:r>
            <a:r>
              <a:rPr lang="de-DE" sz="2400" dirty="0" err="1">
                <a:solidFill>
                  <a:schemeClr val="tx1">
                    <a:lumMod val="65000"/>
                    <a:lumOff val="35000"/>
                  </a:schemeClr>
                </a:solidFill>
                <a:latin typeface="JKRGNR+Arial-BoldMT"/>
                <a:sym typeface="Wingdings" pitchFamily="2" charset="2"/>
              </a:rPr>
              <a:t>behörderlicher</a:t>
            </a:r>
            <a:r>
              <a:rPr lang="de-DE" sz="2400" dirty="0">
                <a:solidFill>
                  <a:schemeClr val="tx1">
                    <a:lumMod val="65000"/>
                    <a:lumOff val="35000"/>
                  </a:schemeClr>
                </a:solidFill>
                <a:latin typeface="JKRGNR+Arial-BoldMT"/>
                <a:sym typeface="Wingdings" pitchFamily="2" charset="2"/>
              </a:rPr>
              <a:t> Anordnung entfallen, </a:t>
            </a:r>
            <a:r>
              <a:rPr lang="de-DE" sz="2400" b="1" dirty="0">
                <a:solidFill>
                  <a:schemeClr val="tx1">
                    <a:lumMod val="65000"/>
                    <a:lumOff val="35000"/>
                  </a:schemeClr>
                </a:solidFill>
                <a:latin typeface="JKRGNR+Arial-BoldMT"/>
                <a:sym typeface="Wingdings" pitchFamily="2" charset="2"/>
              </a:rPr>
              <a:t>Antrag nach § 80 V 1 Alt. 2 VwGO statthaft!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5819971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62892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Statthafte Antragsart für Androhung der Versiegelung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Erneut vorrangig: Verfahren nach §§ 80, 80a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Androhung der Versiegelung = VA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Entfallen des Suspensiveffektes?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kraft gesetzlicher Anordnung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80 II 1 Nr. 3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63 Abs. 1 </a:t>
            </a:r>
            <a:r>
              <a:rPr lang="de-DE" sz="2400" b="1" dirty="0" err="1">
                <a:solidFill>
                  <a:schemeClr val="tx1">
                    <a:lumMod val="65000"/>
                    <a:lumOff val="35000"/>
                  </a:schemeClr>
                </a:solidFill>
                <a:latin typeface="JKRGNR+Arial-BoldMT"/>
              </a:rPr>
              <a:t>JustGBln</a:t>
            </a:r>
            <a:r>
              <a:rPr lang="de-DE" sz="2400" b="1" dirty="0">
                <a:solidFill>
                  <a:schemeClr val="tx1">
                    <a:lumMod val="65000"/>
                    <a:lumOff val="35000"/>
                  </a:schemeClr>
                </a:solidFill>
                <a:latin typeface="JKRGNR+Arial-BoldMT"/>
              </a:rPr>
              <a:t> (in Bbg: § 16 </a:t>
            </a:r>
            <a:r>
              <a:rPr lang="de-DE" sz="2400" b="1" dirty="0" err="1">
                <a:solidFill>
                  <a:schemeClr val="tx1">
                    <a:lumMod val="65000"/>
                    <a:lumOff val="35000"/>
                  </a:schemeClr>
                </a:solidFill>
                <a:latin typeface="JKRGNR+Arial-BoldMT"/>
              </a:rPr>
              <a:t>VwVGBbg</a:t>
            </a:r>
            <a:r>
              <a:rPr lang="de-DE" sz="2400" b="1" dirty="0">
                <a:solidFill>
                  <a:schemeClr val="tx1">
                    <a:lumMod val="65000"/>
                    <a:lumOff val="35000"/>
                  </a:schemeClr>
                </a:solidFill>
                <a:latin typeface="JKRGNR+Arial-BoldMT"/>
              </a:rPr>
              <a:t>).</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4221200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6836" y="1340768"/>
            <a:ext cx="8928992" cy="13285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Gewerberecht   </a:t>
            </a:r>
            <a:endParaRPr lang="de-DE" sz="2400" dirty="0">
              <a:solidFill>
                <a:schemeClr val="tx1">
                  <a:lumMod val="65000"/>
                  <a:lumOff val="35000"/>
                </a:schemeClr>
              </a:solidFill>
              <a:latin typeface="JKRGNR+Arial-BoldMT"/>
            </a:endParaRP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
        <p:nvSpPr>
          <p:cNvPr id="5" name="Abgerundetes Rechteck 4">
            <a:extLst>
              <a:ext uri="{FF2B5EF4-FFF2-40B4-BE49-F238E27FC236}">
                <a16:creationId xmlns:a16="http://schemas.microsoft.com/office/drawing/2014/main" id="{C864F76F-842D-74BE-DED4-03EE8AD31D2E}"/>
              </a:ext>
            </a:extLst>
          </p:cNvPr>
          <p:cNvSpPr/>
          <p:nvPr/>
        </p:nvSpPr>
        <p:spPr>
          <a:xfrm>
            <a:off x="2267744" y="1832730"/>
            <a:ext cx="2520280" cy="64807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Ordnungsrecht </a:t>
            </a:r>
          </a:p>
        </p:txBody>
      </p:sp>
      <p:sp>
        <p:nvSpPr>
          <p:cNvPr id="6" name="Abgerundetes Rechteck 5">
            <a:extLst>
              <a:ext uri="{FF2B5EF4-FFF2-40B4-BE49-F238E27FC236}">
                <a16:creationId xmlns:a16="http://schemas.microsoft.com/office/drawing/2014/main" id="{6FCA15C6-9088-DF8B-601F-AE7F39309A67}"/>
              </a:ext>
            </a:extLst>
          </p:cNvPr>
          <p:cNvSpPr/>
          <p:nvPr/>
        </p:nvSpPr>
        <p:spPr>
          <a:xfrm>
            <a:off x="5364088" y="5661248"/>
            <a:ext cx="2520280" cy="10857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Besonderes </a:t>
            </a:r>
            <a:r>
              <a:rPr lang="de-DE" dirty="0" err="1"/>
              <a:t>GewerbeR</a:t>
            </a:r>
            <a:r>
              <a:rPr lang="de-DE" dirty="0"/>
              <a:t>: </a:t>
            </a:r>
          </a:p>
          <a:p>
            <a:pPr marL="285750" indent="-285750" algn="ctr">
              <a:buFont typeface="Arial" panose="020B0604020202020204" pitchFamily="34" charset="0"/>
              <a:buChar char="•"/>
            </a:pPr>
            <a:r>
              <a:rPr lang="de-DE" dirty="0"/>
              <a:t>GastG  </a:t>
            </a:r>
          </a:p>
          <a:p>
            <a:pPr marL="285750" indent="-285750" algn="ctr">
              <a:buFont typeface="Arial" panose="020B0604020202020204" pitchFamily="34" charset="0"/>
              <a:buChar char="•"/>
            </a:pPr>
            <a:r>
              <a:rPr lang="de-DE" dirty="0" err="1"/>
              <a:t>ApoG</a:t>
            </a:r>
            <a:endParaRPr lang="de-DE" dirty="0"/>
          </a:p>
          <a:p>
            <a:pPr marL="285750" indent="-285750" algn="ctr">
              <a:buFont typeface="Arial" panose="020B0604020202020204" pitchFamily="34" charset="0"/>
              <a:buChar char="•"/>
            </a:pPr>
            <a:r>
              <a:rPr lang="de-DE" dirty="0"/>
              <a:t>………</a:t>
            </a:r>
          </a:p>
        </p:txBody>
      </p:sp>
      <p:sp>
        <p:nvSpPr>
          <p:cNvPr id="7" name="Abgerundetes Rechteck 6">
            <a:extLst>
              <a:ext uri="{FF2B5EF4-FFF2-40B4-BE49-F238E27FC236}">
                <a16:creationId xmlns:a16="http://schemas.microsoft.com/office/drawing/2014/main" id="{37DA76BF-AB83-435F-1DF1-E3DAB24203E6}"/>
              </a:ext>
            </a:extLst>
          </p:cNvPr>
          <p:cNvSpPr/>
          <p:nvPr/>
        </p:nvSpPr>
        <p:spPr>
          <a:xfrm>
            <a:off x="342219" y="3839347"/>
            <a:ext cx="2520280" cy="64807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Polizeirecht </a:t>
            </a:r>
          </a:p>
        </p:txBody>
      </p:sp>
      <p:sp>
        <p:nvSpPr>
          <p:cNvPr id="8" name="Abgerundetes Rechteck 7">
            <a:extLst>
              <a:ext uri="{FF2B5EF4-FFF2-40B4-BE49-F238E27FC236}">
                <a16:creationId xmlns:a16="http://schemas.microsoft.com/office/drawing/2014/main" id="{303E187C-A567-D461-938A-14AFAE2AD1FD}"/>
              </a:ext>
            </a:extLst>
          </p:cNvPr>
          <p:cNvSpPr/>
          <p:nvPr/>
        </p:nvSpPr>
        <p:spPr>
          <a:xfrm>
            <a:off x="342219" y="2812091"/>
            <a:ext cx="2520280" cy="64807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Allgemeines Ordnungsrecht </a:t>
            </a:r>
          </a:p>
        </p:txBody>
      </p:sp>
      <p:sp>
        <p:nvSpPr>
          <p:cNvPr id="9" name="Abgerundetes Rechteck 8">
            <a:extLst>
              <a:ext uri="{FF2B5EF4-FFF2-40B4-BE49-F238E27FC236}">
                <a16:creationId xmlns:a16="http://schemas.microsoft.com/office/drawing/2014/main" id="{BD51D0E8-53BB-D0A7-E7B7-B947D8F2D4B4}"/>
              </a:ext>
            </a:extLst>
          </p:cNvPr>
          <p:cNvSpPr/>
          <p:nvPr/>
        </p:nvSpPr>
        <p:spPr>
          <a:xfrm>
            <a:off x="3789272" y="2799777"/>
            <a:ext cx="2520280" cy="64807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Besonderes Ordnungsrecht </a:t>
            </a:r>
          </a:p>
        </p:txBody>
      </p:sp>
      <p:sp>
        <p:nvSpPr>
          <p:cNvPr id="10" name="Abgerundetes Rechteck 9">
            <a:extLst>
              <a:ext uri="{FF2B5EF4-FFF2-40B4-BE49-F238E27FC236}">
                <a16:creationId xmlns:a16="http://schemas.microsoft.com/office/drawing/2014/main" id="{6E4250BC-883F-6DA7-A597-77F7B87718C6}"/>
              </a:ext>
            </a:extLst>
          </p:cNvPr>
          <p:cNvSpPr/>
          <p:nvPr/>
        </p:nvSpPr>
        <p:spPr>
          <a:xfrm>
            <a:off x="3789272" y="3839347"/>
            <a:ext cx="2520280" cy="64807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Gewerberecht</a:t>
            </a:r>
          </a:p>
        </p:txBody>
      </p:sp>
      <p:sp>
        <p:nvSpPr>
          <p:cNvPr id="11" name="Abgerundetes Rechteck 10">
            <a:extLst>
              <a:ext uri="{FF2B5EF4-FFF2-40B4-BE49-F238E27FC236}">
                <a16:creationId xmlns:a16="http://schemas.microsoft.com/office/drawing/2014/main" id="{FCE45896-B0EB-B17C-48B8-BC2A7DB4B460}"/>
              </a:ext>
            </a:extLst>
          </p:cNvPr>
          <p:cNvSpPr/>
          <p:nvPr/>
        </p:nvSpPr>
        <p:spPr>
          <a:xfrm>
            <a:off x="4788024" y="4745658"/>
            <a:ext cx="2520280" cy="64807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Allgemeines </a:t>
            </a:r>
            <a:r>
              <a:rPr lang="de-DE" dirty="0" err="1"/>
              <a:t>GewerbeR</a:t>
            </a:r>
            <a:r>
              <a:rPr lang="de-DE" dirty="0"/>
              <a:t>: GewO </a:t>
            </a:r>
          </a:p>
        </p:txBody>
      </p:sp>
      <p:cxnSp>
        <p:nvCxnSpPr>
          <p:cNvPr id="13" name="Gerade Verbindung 12">
            <a:extLst>
              <a:ext uri="{FF2B5EF4-FFF2-40B4-BE49-F238E27FC236}">
                <a16:creationId xmlns:a16="http://schemas.microsoft.com/office/drawing/2014/main" id="{421A9B5A-ED27-4A59-6B76-EADFFACFA5D0}"/>
              </a:ext>
            </a:extLst>
          </p:cNvPr>
          <p:cNvCxnSpPr/>
          <p:nvPr/>
        </p:nvCxnSpPr>
        <p:spPr>
          <a:xfrm flipH="1">
            <a:off x="2267744" y="2480802"/>
            <a:ext cx="432048" cy="31897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Gerade Verbindung 14">
            <a:extLst>
              <a:ext uri="{FF2B5EF4-FFF2-40B4-BE49-F238E27FC236}">
                <a16:creationId xmlns:a16="http://schemas.microsoft.com/office/drawing/2014/main" id="{968B9E90-7B70-2888-652A-58F2A74C937F}"/>
              </a:ext>
            </a:extLst>
          </p:cNvPr>
          <p:cNvCxnSpPr/>
          <p:nvPr/>
        </p:nvCxnSpPr>
        <p:spPr>
          <a:xfrm>
            <a:off x="4067944" y="2489816"/>
            <a:ext cx="252536" cy="2800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Gerade Verbindung 17">
            <a:extLst>
              <a:ext uri="{FF2B5EF4-FFF2-40B4-BE49-F238E27FC236}">
                <a16:creationId xmlns:a16="http://schemas.microsoft.com/office/drawing/2014/main" id="{198D8B31-F9E7-A743-81CA-4C31401C9D15}"/>
              </a:ext>
            </a:extLst>
          </p:cNvPr>
          <p:cNvCxnSpPr>
            <a:stCxn id="8" idx="2"/>
            <a:endCxn id="7" idx="0"/>
          </p:cNvCxnSpPr>
          <p:nvPr/>
        </p:nvCxnSpPr>
        <p:spPr>
          <a:xfrm>
            <a:off x="1602359" y="3460163"/>
            <a:ext cx="0" cy="379184"/>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Gerade Verbindung 23">
            <a:extLst>
              <a:ext uri="{FF2B5EF4-FFF2-40B4-BE49-F238E27FC236}">
                <a16:creationId xmlns:a16="http://schemas.microsoft.com/office/drawing/2014/main" id="{CFD0959B-EB18-0247-F735-7491E52784FD}"/>
              </a:ext>
            </a:extLst>
          </p:cNvPr>
          <p:cNvCxnSpPr>
            <a:stCxn id="9" idx="2"/>
            <a:endCxn id="10" idx="0"/>
          </p:cNvCxnSpPr>
          <p:nvPr/>
        </p:nvCxnSpPr>
        <p:spPr>
          <a:xfrm>
            <a:off x="5049412" y="3447849"/>
            <a:ext cx="0" cy="391498"/>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Gerade Verbindung 26">
            <a:extLst>
              <a:ext uri="{FF2B5EF4-FFF2-40B4-BE49-F238E27FC236}">
                <a16:creationId xmlns:a16="http://schemas.microsoft.com/office/drawing/2014/main" id="{587B1E41-574C-488A-97D5-C9DD6D49C5A5}"/>
              </a:ext>
            </a:extLst>
          </p:cNvPr>
          <p:cNvCxnSpPr>
            <a:stCxn id="10" idx="2"/>
          </p:cNvCxnSpPr>
          <p:nvPr/>
        </p:nvCxnSpPr>
        <p:spPr>
          <a:xfrm>
            <a:off x="5049412" y="4487419"/>
            <a:ext cx="0" cy="258239"/>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Gerade Verbindung 28">
            <a:extLst>
              <a:ext uri="{FF2B5EF4-FFF2-40B4-BE49-F238E27FC236}">
                <a16:creationId xmlns:a16="http://schemas.microsoft.com/office/drawing/2014/main" id="{AB372640-95ED-E8D5-E6E3-0B395159828A}"/>
              </a:ext>
            </a:extLst>
          </p:cNvPr>
          <p:cNvCxnSpPr>
            <a:stCxn id="11" idx="2"/>
          </p:cNvCxnSpPr>
          <p:nvPr/>
        </p:nvCxnSpPr>
        <p:spPr>
          <a:xfrm>
            <a:off x="6048164" y="5393730"/>
            <a:ext cx="0" cy="26751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14660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4"/>
                                        </p:tgtEl>
                                        <p:attrNameLst>
                                          <p:attrName>style.visibility</p:attrName>
                                        </p:attrNameLst>
                                      </p:cBhvr>
                                      <p:to>
                                        <p:strVal val="visible"/>
                                      </p:to>
                                    </p:set>
                                    <p:anim calcmode="lin" valueType="num">
                                      <p:cBhvr additive="base">
                                        <p:cTn id="49" dur="500" fill="hold"/>
                                        <p:tgtEl>
                                          <p:spTgt spid="24"/>
                                        </p:tgtEl>
                                        <p:attrNameLst>
                                          <p:attrName>ppt_x</p:attrName>
                                        </p:attrNameLst>
                                      </p:cBhvr>
                                      <p:tavLst>
                                        <p:tav tm="0">
                                          <p:val>
                                            <p:strVal val="#ppt_x"/>
                                          </p:val>
                                        </p:tav>
                                        <p:tav tm="100000">
                                          <p:val>
                                            <p:strVal val="#ppt_x"/>
                                          </p:val>
                                        </p:tav>
                                      </p:tavLst>
                                    </p:anim>
                                    <p:anim calcmode="lin" valueType="num">
                                      <p:cBhvr additive="base">
                                        <p:cTn id="5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7"/>
                                        </p:tgtEl>
                                        <p:attrNameLst>
                                          <p:attrName>style.visibility</p:attrName>
                                        </p:attrNameLst>
                                      </p:cBhvr>
                                      <p:to>
                                        <p:strVal val="visible"/>
                                      </p:to>
                                    </p:set>
                                    <p:anim calcmode="lin" valueType="num">
                                      <p:cBhvr additive="base">
                                        <p:cTn id="61" dur="500" fill="hold"/>
                                        <p:tgtEl>
                                          <p:spTgt spid="27"/>
                                        </p:tgtEl>
                                        <p:attrNameLst>
                                          <p:attrName>ppt_x</p:attrName>
                                        </p:attrNameLst>
                                      </p:cBhvr>
                                      <p:tavLst>
                                        <p:tav tm="0">
                                          <p:val>
                                            <p:strVal val="#ppt_x"/>
                                          </p:val>
                                        </p:tav>
                                        <p:tav tm="100000">
                                          <p:val>
                                            <p:strVal val="#ppt_x"/>
                                          </p:val>
                                        </p:tav>
                                      </p:tavLst>
                                    </p:anim>
                                    <p:anim calcmode="lin" valueType="num">
                                      <p:cBhvr additive="base">
                                        <p:cTn id="62"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 calcmode="lin" valueType="num">
                                      <p:cBhvr additive="base">
                                        <p:cTn id="67" dur="500" fill="hold"/>
                                        <p:tgtEl>
                                          <p:spTgt spid="11"/>
                                        </p:tgtEl>
                                        <p:attrNameLst>
                                          <p:attrName>ppt_x</p:attrName>
                                        </p:attrNameLst>
                                      </p:cBhvr>
                                      <p:tavLst>
                                        <p:tav tm="0">
                                          <p:val>
                                            <p:strVal val="#ppt_x"/>
                                          </p:val>
                                        </p:tav>
                                        <p:tav tm="100000">
                                          <p:val>
                                            <p:strVal val="#ppt_x"/>
                                          </p:val>
                                        </p:tav>
                                      </p:tavLst>
                                    </p:anim>
                                    <p:anim calcmode="lin" valueType="num">
                                      <p:cBhvr additive="base">
                                        <p:cTn id="6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29"/>
                                        </p:tgtEl>
                                        <p:attrNameLst>
                                          <p:attrName>style.visibility</p:attrName>
                                        </p:attrNameLst>
                                      </p:cBhvr>
                                      <p:to>
                                        <p:strVal val="visible"/>
                                      </p:to>
                                    </p:set>
                                    <p:anim calcmode="lin" valueType="num">
                                      <p:cBhvr additive="base">
                                        <p:cTn id="73" dur="500" fill="hold"/>
                                        <p:tgtEl>
                                          <p:spTgt spid="29"/>
                                        </p:tgtEl>
                                        <p:attrNameLst>
                                          <p:attrName>ppt_x</p:attrName>
                                        </p:attrNameLst>
                                      </p:cBhvr>
                                      <p:tavLst>
                                        <p:tav tm="0">
                                          <p:val>
                                            <p:strVal val="#ppt_x"/>
                                          </p:val>
                                        </p:tav>
                                        <p:tav tm="100000">
                                          <p:val>
                                            <p:strVal val="#ppt_x"/>
                                          </p:val>
                                        </p:tav>
                                      </p:tavLst>
                                    </p:anim>
                                    <p:anim calcmode="lin" valueType="num">
                                      <p:cBhvr additive="base">
                                        <p:cTn id="74"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6"/>
                                        </p:tgtEl>
                                        <p:attrNameLst>
                                          <p:attrName>style.visibility</p:attrName>
                                        </p:attrNameLst>
                                      </p:cBhvr>
                                      <p:to>
                                        <p:strVal val="visible"/>
                                      </p:to>
                                    </p:set>
                                    <p:anim calcmode="lin" valueType="num">
                                      <p:cBhvr additive="base">
                                        <p:cTn id="79" dur="500" fill="hold"/>
                                        <p:tgtEl>
                                          <p:spTgt spid="6"/>
                                        </p:tgtEl>
                                        <p:attrNameLst>
                                          <p:attrName>ppt_x</p:attrName>
                                        </p:attrNameLst>
                                      </p:cBhvr>
                                      <p:tavLst>
                                        <p:tav tm="0">
                                          <p:val>
                                            <p:strVal val="#ppt_x"/>
                                          </p:val>
                                        </p:tav>
                                        <p:tav tm="100000">
                                          <p:val>
                                            <p:strVal val="#ppt_x"/>
                                          </p:val>
                                        </p:tav>
                                      </p:tavLst>
                                    </p:anim>
                                    <p:anim calcmode="lin" valueType="num">
                                      <p:cBhvr additive="base">
                                        <p:cTn id="8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Antragsbefugnis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erforderlich zwecks Ausschluss von Popularklagen: </a:t>
            </a:r>
            <a:r>
              <a:rPr lang="de-DE" sz="2400" b="1" dirty="0">
                <a:solidFill>
                  <a:schemeClr val="tx1">
                    <a:lumMod val="65000"/>
                    <a:lumOff val="35000"/>
                  </a:schemeClr>
                </a:solidFill>
                <a:latin typeface="JKRGNR+Arial-BoldMT"/>
              </a:rPr>
              <a:t>Analoge Anwendung des § 42 II VwGO </a:t>
            </a:r>
            <a:r>
              <a:rPr lang="de-DE" sz="2400" dirty="0">
                <a:solidFill>
                  <a:schemeClr val="tx1">
                    <a:lumMod val="65000"/>
                    <a:lumOff val="35000"/>
                  </a:schemeClr>
                </a:solidFill>
                <a:latin typeface="JKRGNR+Arial-BoldMT"/>
              </a:rPr>
              <a:t>auf Aussetzungsverfahren nach § 80 V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Modifikation des § 42 II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Antragsbefugnis (+), soweit die Möglichkeit besteht, dass </a:t>
            </a:r>
            <a:r>
              <a:rPr lang="de-DE" sz="2400" b="1" dirty="0">
                <a:solidFill>
                  <a:schemeClr val="tx1">
                    <a:lumMod val="65000"/>
                    <a:lumOff val="35000"/>
                  </a:schemeClr>
                </a:solidFill>
                <a:latin typeface="JKRGNR+Arial-BoldMT"/>
              </a:rPr>
              <a:t>die Vollziehung des VA </a:t>
            </a:r>
            <a:r>
              <a:rPr lang="de-DE" sz="2400" dirty="0">
                <a:solidFill>
                  <a:schemeClr val="tx1">
                    <a:lumMod val="65000"/>
                    <a:lumOff val="35000"/>
                  </a:schemeClr>
                </a:solidFill>
                <a:latin typeface="JKRGNR+Arial-BoldMT"/>
              </a:rPr>
              <a:t>den Kläger in seinen Rechten verletzt </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 </a:t>
            </a:r>
            <a:r>
              <a:rPr lang="de-DE" sz="2400" b="1" dirty="0">
                <a:solidFill>
                  <a:schemeClr val="tx1">
                    <a:lumMod val="65000"/>
                    <a:lumOff val="35000"/>
                  </a:schemeClr>
                </a:solidFill>
                <a:latin typeface="JKRGNR+Arial-BoldMT"/>
              </a:rPr>
              <a:t>Vollziehung der Untersagungsverfügung </a:t>
            </a:r>
            <a:r>
              <a:rPr lang="de-DE" sz="2400" dirty="0">
                <a:solidFill>
                  <a:schemeClr val="tx1">
                    <a:lumMod val="65000"/>
                    <a:lumOff val="35000"/>
                  </a:schemeClr>
                </a:solidFill>
                <a:latin typeface="JKRGNR+Arial-BoldMT"/>
              </a:rPr>
              <a:t>ohne weiteres möglich: </a:t>
            </a:r>
            <a:r>
              <a:rPr lang="de-DE" sz="2400" b="1" dirty="0">
                <a:solidFill>
                  <a:schemeClr val="tx1">
                    <a:lumMod val="65000"/>
                    <a:lumOff val="35000"/>
                  </a:schemeClr>
                </a:solidFill>
                <a:latin typeface="JKRGNR+Arial-BoldMT"/>
              </a:rPr>
              <a:t>Eingriff in Art. 2 I GG </a:t>
            </a:r>
            <a:r>
              <a:rPr lang="de-DE" sz="2400" dirty="0">
                <a:solidFill>
                  <a:schemeClr val="tx1">
                    <a:lumMod val="65000"/>
                    <a:lumOff val="35000"/>
                  </a:schemeClr>
                </a:solidFill>
                <a:latin typeface="JKRGNR+Arial-BoldMT"/>
              </a:rPr>
              <a:t>(Allgemeine Handlungsfreiheit)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Antragsbefugnis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0660715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Unmittelbare Anwendung des § 78 VwGO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t>
            </a:r>
            <a:r>
              <a:rPr lang="de-DE" sz="2400" b="1" dirty="0">
                <a:solidFill>
                  <a:schemeClr val="tx1">
                    <a:lumMod val="65000"/>
                    <a:lumOff val="35000"/>
                  </a:schemeClr>
                </a:solidFill>
                <a:latin typeface="JKRGNR+Arial-BoldMT"/>
              </a:rPr>
              <a:t>8. Abschnitt der VwGO </a:t>
            </a:r>
            <a:r>
              <a:rPr lang="de-DE" sz="2400" dirty="0">
                <a:solidFill>
                  <a:schemeClr val="tx1">
                    <a:lumMod val="65000"/>
                    <a:lumOff val="35000"/>
                  </a:schemeClr>
                </a:solidFill>
                <a:latin typeface="JKRGNR+Arial-BoldMT"/>
              </a:rPr>
              <a:t>(Anfechtungs- und Verpflichtungsklagen)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allen anderen Verfahrensarten: </a:t>
            </a:r>
            <a:r>
              <a:rPr lang="de-DE" sz="2400" b="1" dirty="0">
                <a:solidFill>
                  <a:schemeClr val="tx1">
                    <a:lumMod val="65000"/>
                    <a:lumOff val="35000"/>
                  </a:schemeClr>
                </a:solidFill>
                <a:latin typeface="JKRGNR+Arial-BoldMT"/>
              </a:rPr>
              <a:t>entsprechende oder analoge Anwendung des § 78 VwGO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maßgeblich: </a:t>
            </a:r>
            <a:r>
              <a:rPr lang="de-DE" sz="2400" b="1" dirty="0">
                <a:solidFill>
                  <a:schemeClr val="tx1">
                    <a:lumMod val="65000"/>
                    <a:lumOff val="35000"/>
                  </a:schemeClr>
                </a:solidFill>
                <a:latin typeface="JKRGNR+Arial-BoldMT"/>
              </a:rPr>
              <a:t>Rechtsträger der Behörde</a:t>
            </a:r>
            <a:r>
              <a:rPr lang="de-DE" sz="2400" dirty="0">
                <a:solidFill>
                  <a:schemeClr val="tx1">
                    <a:lumMod val="65000"/>
                    <a:lumOff val="35000"/>
                  </a:schemeClr>
                </a:solidFill>
                <a:latin typeface="JKRGNR+Arial-BoldMT"/>
              </a:rPr>
              <a:t> (sog. Rechtsträgerprinzip, § 78 I Nr. 1 VwGO)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 Berlin: Stadt Berlin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 Brandenburg: </a:t>
            </a:r>
            <a:r>
              <a:rPr lang="de-DE" sz="2400" b="1" dirty="0" err="1">
                <a:solidFill>
                  <a:schemeClr val="tx1">
                    <a:lumMod val="65000"/>
                    <a:lumOff val="35000"/>
                  </a:schemeClr>
                </a:solidFill>
                <a:latin typeface="JKRGNR+Arial-BoldMT"/>
              </a:rPr>
              <a:t>jew</a:t>
            </a:r>
            <a:r>
              <a:rPr lang="de-DE" sz="2400" b="1" dirty="0">
                <a:solidFill>
                  <a:schemeClr val="tx1">
                    <a:lumMod val="65000"/>
                    <a:lumOff val="35000"/>
                  </a:schemeClr>
                </a:solidFill>
                <a:latin typeface="JKRGNR+Arial-BoldMT"/>
              </a:rPr>
              <a:t>. Behörde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5713072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Allgemeines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 wenn Anstrengung eines </a:t>
            </a:r>
            <a:r>
              <a:rPr lang="de-DE" sz="2400" b="1" dirty="0">
                <a:solidFill>
                  <a:schemeClr val="tx1">
                    <a:lumMod val="65000"/>
                    <a:lumOff val="35000"/>
                  </a:schemeClr>
                </a:solidFill>
                <a:latin typeface="JKRGNR+Arial-BoldMT"/>
              </a:rPr>
              <a:t>gerichtlichen Verfahrens nicht erforderlich </a:t>
            </a:r>
            <a:r>
              <a:rPr lang="de-DE" sz="2400" dirty="0">
                <a:solidFill>
                  <a:schemeClr val="tx1">
                    <a:lumMod val="65000"/>
                    <a:lumOff val="35000"/>
                  </a:schemeClr>
                </a:solidFill>
                <a:latin typeface="JKRGNR+Arial-BoldMT"/>
              </a:rPr>
              <a:t>ist, weil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Rechtsschutz auf einfacherem Wege</a:t>
            </a:r>
            <a:r>
              <a:rPr lang="de-DE" sz="2400" dirty="0">
                <a:solidFill>
                  <a:schemeClr val="tx1">
                    <a:lumMod val="65000"/>
                    <a:lumOff val="35000"/>
                  </a:schemeClr>
                </a:solidFill>
                <a:latin typeface="JKRGNR+Arial-BoldMT"/>
              </a:rPr>
              <a:t> erreicht werden kann (Subsidiarität) oder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 rechtsschutzwürdiges Interesse</a:t>
            </a:r>
            <a:r>
              <a:rPr lang="de-DE" sz="2400" dirty="0">
                <a:solidFill>
                  <a:schemeClr val="tx1">
                    <a:lumMod val="65000"/>
                    <a:lumOff val="35000"/>
                  </a:schemeClr>
                </a:solidFill>
                <a:latin typeface="JKRGNR+Arial-BoldMT"/>
              </a:rPr>
              <a:t> verfolgt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Fallgruppen in Verfahren nach §§ 80, 80a VwGO: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Vorherige Einlegung eines Hauptsacherechtsbehelfs</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Offensichtliche Unzulässigkeit in Hauptsache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Vorheriger Antrag bei der Behörde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240425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Vorherige Einlegung eines Rechtsbehelfs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80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strittig</a:t>
            </a:r>
            <a:r>
              <a:rPr lang="de-DE" sz="2400" dirty="0">
                <a:solidFill>
                  <a:schemeClr val="tx1">
                    <a:lumMod val="65000"/>
                    <a:lumOff val="35000"/>
                  </a:schemeClr>
                </a:solidFill>
                <a:latin typeface="JKRGNR+Arial-BoldMT"/>
              </a:rPr>
              <a:t>: ob </a:t>
            </a:r>
            <a:r>
              <a:rPr lang="de-DE" sz="2400" b="1" dirty="0">
                <a:solidFill>
                  <a:schemeClr val="tx1">
                    <a:lumMod val="65000"/>
                    <a:lumOff val="35000"/>
                  </a:schemeClr>
                </a:solidFill>
                <a:latin typeface="JKRGNR+Arial-BoldMT"/>
              </a:rPr>
              <a:t>vor (bzw. gleichzeitig mit</a:t>
            </a:r>
            <a:r>
              <a:rPr lang="de-DE" sz="2400" dirty="0">
                <a:solidFill>
                  <a:schemeClr val="tx1">
                    <a:lumMod val="65000"/>
                    <a:lumOff val="35000"/>
                  </a:schemeClr>
                </a:solidFill>
                <a:latin typeface="JKRGNR+Arial-BoldMT"/>
              </a:rPr>
              <a:t>) dem Antrag nach § 80 V 1 VwGO </a:t>
            </a:r>
            <a:r>
              <a:rPr lang="de-DE" sz="2400" b="1" dirty="0">
                <a:solidFill>
                  <a:schemeClr val="tx1">
                    <a:lumMod val="65000"/>
                    <a:lumOff val="35000"/>
                  </a:schemeClr>
                </a:solidFill>
                <a:latin typeface="JKRGNR+Arial-BoldMT"/>
              </a:rPr>
              <a:t>Widerspruch bzw. Anfechtungsklage </a:t>
            </a:r>
            <a:r>
              <a:rPr lang="de-DE" sz="2400" dirty="0">
                <a:solidFill>
                  <a:schemeClr val="tx1">
                    <a:lumMod val="65000"/>
                    <a:lumOff val="35000"/>
                  </a:schemeClr>
                </a:solidFill>
                <a:latin typeface="JKRGNR+Arial-BoldMT"/>
              </a:rPr>
              <a:t>erhoben werden muss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Streit kann dahinstehen: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 hat Widerspruch eingelegt!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Rücknahme und erneute Einlegung unschädlich!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6921932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Keine offensichtliche Unzulässigkeit der Hauptsache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Rechtsschutzbedürfnis ferner (-) soweit </a:t>
            </a:r>
            <a:r>
              <a:rPr lang="de-DE" sz="2400" b="1" dirty="0">
                <a:solidFill>
                  <a:schemeClr val="tx1">
                    <a:lumMod val="65000"/>
                    <a:lumOff val="35000"/>
                  </a:schemeClr>
                </a:solidFill>
                <a:latin typeface="JKRGNR+Arial-BoldMT"/>
              </a:rPr>
              <a:t>Rechtsbehelf in der Hauptsache offensichtlich unzulässig</a:t>
            </a:r>
            <a:r>
              <a:rPr lang="de-DE" sz="2400" dirty="0">
                <a:solidFill>
                  <a:schemeClr val="tx1">
                    <a:lumMod val="65000"/>
                    <a:lumOff val="35000"/>
                  </a:schemeClr>
                </a:solidFill>
                <a:latin typeface="JKRGNR+Arial-BoldMT"/>
              </a:rPr>
              <a:t> wäre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einzig erwähnenswertes, </a:t>
            </a:r>
            <a:r>
              <a:rPr lang="de-DE" sz="2400" b="1" dirty="0">
                <a:solidFill>
                  <a:schemeClr val="tx1">
                    <a:lumMod val="65000"/>
                    <a:lumOff val="35000"/>
                  </a:schemeClr>
                </a:solidFill>
                <a:latin typeface="JKRGNR+Arial-BoldMT"/>
              </a:rPr>
              <a:t>evidentes Zulässigkeitshindernis</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Verstreichen der Widerspruchsfrist (</a:t>
            </a:r>
            <a:r>
              <a:rPr lang="de-DE" sz="2400" b="1" dirty="0">
                <a:solidFill>
                  <a:schemeClr val="tx1">
                    <a:lumMod val="65000"/>
                    <a:lumOff val="35000"/>
                  </a:schemeClr>
                </a:solidFill>
                <a:latin typeface="JKRGNR+Arial-BoldMT"/>
              </a:rPr>
              <a:t>§ 70 I 1 VwGO</a:t>
            </a:r>
            <a:r>
              <a:rPr lang="de-DE" sz="2400" dirty="0">
                <a:solidFill>
                  <a:schemeClr val="tx1">
                    <a:lumMod val="65000"/>
                    <a:lumOff val="35000"/>
                  </a:schemeClr>
                </a:solidFill>
                <a:latin typeface="JKRGNR+Arial-BoldMT"/>
              </a:rPr>
              <a:t>) bzw.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Klagefrist </a:t>
            </a:r>
            <a:r>
              <a:rPr lang="de-DE" sz="2400" b="1" dirty="0">
                <a:solidFill>
                  <a:schemeClr val="tx1">
                    <a:lumMod val="65000"/>
                    <a:lumOff val="35000"/>
                  </a:schemeClr>
                </a:solidFill>
                <a:latin typeface="JKRGNR+Arial-BoldMT"/>
              </a:rPr>
              <a:t>(§ 74 I VwGO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t>
            </a:r>
            <a:r>
              <a:rPr lang="de-DE" sz="2400" b="1" dirty="0">
                <a:solidFill>
                  <a:schemeClr val="tx1">
                    <a:lumMod val="65000"/>
                    <a:lumOff val="35000"/>
                  </a:schemeClr>
                </a:solidFill>
                <a:latin typeface="JKRGNR+Arial-BoldMT"/>
              </a:rPr>
              <a:t>Bestandskraft des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Bestandskraft der Untersagungsverfügung?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laut Sachverhalt auch erneuter Widerspruch innerhalb der Widerspruchsfrist (§ 70 I 1 VwGO)  </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0689280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Vorheriger Antrag bei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 80 IV VwGO </a:t>
            </a:r>
            <a:r>
              <a:rPr lang="de-DE" sz="2400" dirty="0">
                <a:solidFill>
                  <a:schemeClr val="tx1">
                    <a:lumMod val="65000"/>
                    <a:lumOff val="35000"/>
                  </a:schemeClr>
                </a:solidFill>
                <a:latin typeface="JKRGNR+Arial-BoldMT"/>
              </a:rPr>
              <a:t>vorgesehen: </a:t>
            </a:r>
            <a:r>
              <a:rPr lang="de-DE" sz="2400" b="1" dirty="0">
                <a:solidFill>
                  <a:schemeClr val="tx1">
                    <a:lumMod val="65000"/>
                    <a:lumOff val="35000"/>
                  </a:schemeClr>
                </a:solidFill>
                <a:latin typeface="JKRGNR+Arial-BoldMT"/>
              </a:rPr>
              <a:t>Behördliches Rechtsschutzverfahren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Insofern denkbar</a:t>
            </a:r>
            <a:r>
              <a:rPr lang="de-DE" sz="2400" dirty="0">
                <a:solidFill>
                  <a:schemeClr val="tx1">
                    <a:lumMod val="65000"/>
                    <a:lumOff val="35000"/>
                  </a:schemeClr>
                </a:solidFill>
                <a:latin typeface="JKRGNR+Arial-BoldMT"/>
              </a:rPr>
              <a:t>: Rechtschutzbedürfnis abzulehnen, da einfachere Rechtsschutzmöglichkeit besteht </a:t>
            </a:r>
            <a:r>
              <a:rPr lang="de-DE" sz="2400" b="1" dirty="0">
                <a:solidFill>
                  <a:schemeClr val="tx1">
                    <a:lumMod val="65000"/>
                    <a:lumOff val="35000"/>
                  </a:schemeClr>
                </a:solidFill>
                <a:latin typeface="JKRGNR+Arial-BoldMT"/>
              </a:rPr>
              <a:t>(Gedanke der Subsidiarität)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Allerdings zu beachten</a:t>
            </a:r>
            <a:r>
              <a:rPr lang="de-DE" sz="2400" dirty="0">
                <a:solidFill>
                  <a:schemeClr val="tx1">
                    <a:lumMod val="65000"/>
                    <a:lumOff val="35000"/>
                  </a:schemeClr>
                </a:solidFill>
                <a:latin typeface="JKRGNR+Arial-BoldMT"/>
              </a:rPr>
              <a:t>: Wortlaut des </a:t>
            </a:r>
            <a:r>
              <a:rPr lang="de-DE" sz="2400" b="1" dirty="0">
                <a:solidFill>
                  <a:schemeClr val="tx1">
                    <a:lumMod val="65000"/>
                    <a:lumOff val="35000"/>
                  </a:schemeClr>
                </a:solidFill>
                <a:latin typeface="JKRGNR+Arial-BoldMT"/>
              </a:rPr>
              <a:t>§ 80 VI 1 VwGO</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Danach Antrag nach § 80 IV VwGO </a:t>
            </a:r>
            <a:r>
              <a:rPr lang="de-DE" sz="2400" b="1" dirty="0">
                <a:solidFill>
                  <a:schemeClr val="tx1">
                    <a:lumMod val="65000"/>
                    <a:lumOff val="35000"/>
                  </a:schemeClr>
                </a:solidFill>
                <a:latin typeface="JKRGNR+Arial-BoldMT"/>
              </a:rPr>
              <a:t>nur im Falle des § 80 II 1 Nr. 2 VwGO</a:t>
            </a:r>
            <a:r>
              <a:rPr lang="de-DE" sz="2400" dirty="0">
                <a:solidFill>
                  <a:schemeClr val="tx1">
                    <a:lumMod val="65000"/>
                    <a:lumOff val="35000"/>
                  </a:schemeClr>
                </a:solidFill>
                <a:latin typeface="JKRGNR+Arial-BoldMT"/>
              </a:rPr>
              <a:t> (Kosten/ Abgaben) erforderlich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Umkehrschluss (</a:t>
            </a:r>
            <a:r>
              <a:rPr lang="de-DE" sz="2400" b="1" dirty="0">
                <a:solidFill>
                  <a:schemeClr val="tx1">
                    <a:lumMod val="65000"/>
                    <a:lumOff val="35000"/>
                  </a:schemeClr>
                </a:solidFill>
                <a:latin typeface="JKRGNR+Arial-BoldMT"/>
              </a:rPr>
              <a:t>argumentum </a:t>
            </a:r>
            <a:r>
              <a:rPr lang="de-DE" sz="2400" b="1" dirty="0" err="1">
                <a:solidFill>
                  <a:schemeClr val="tx1">
                    <a:lumMod val="65000"/>
                    <a:lumOff val="35000"/>
                  </a:schemeClr>
                </a:solidFill>
                <a:latin typeface="JKRGNR+Arial-BoldMT"/>
              </a:rPr>
              <a:t>e</a:t>
            </a:r>
            <a:r>
              <a:rPr lang="de-DE" sz="2400" b="1" dirty="0">
                <a:solidFill>
                  <a:schemeClr val="tx1">
                    <a:lumMod val="65000"/>
                    <a:lumOff val="35000"/>
                  </a:schemeClr>
                </a:solidFill>
                <a:latin typeface="JKRGNR+Arial-BoldMT"/>
              </a:rPr>
              <a:t> contrario</a:t>
            </a:r>
            <a:r>
              <a:rPr lang="de-DE" sz="2400" dirty="0">
                <a:solidFill>
                  <a:schemeClr val="tx1">
                    <a:lumMod val="65000"/>
                    <a:lumOff val="35000"/>
                  </a:schemeClr>
                </a:solidFill>
                <a:latin typeface="JKRGNR+Arial-BoldMT"/>
              </a:rPr>
              <a:t>): in allen </a:t>
            </a:r>
            <a:r>
              <a:rPr lang="de-DE" sz="2400" b="1" dirty="0">
                <a:solidFill>
                  <a:schemeClr val="tx1">
                    <a:lumMod val="65000"/>
                    <a:lumOff val="35000"/>
                  </a:schemeClr>
                </a:solidFill>
                <a:latin typeface="JKRGNR+Arial-BoldMT"/>
              </a:rPr>
              <a:t>anderen Fällen </a:t>
            </a:r>
            <a:r>
              <a:rPr lang="de-DE" sz="2400" dirty="0">
                <a:solidFill>
                  <a:schemeClr val="tx1">
                    <a:lumMod val="65000"/>
                    <a:lumOff val="35000"/>
                  </a:schemeClr>
                </a:solidFill>
                <a:latin typeface="JKRGNR+Arial-BoldMT"/>
              </a:rPr>
              <a:t>ist nach gesetzgeberischer Wertung ein </a:t>
            </a:r>
            <a:r>
              <a:rPr lang="de-DE" sz="2400" b="1" dirty="0">
                <a:solidFill>
                  <a:schemeClr val="tx1">
                    <a:lumMod val="65000"/>
                    <a:lumOff val="35000"/>
                  </a:schemeClr>
                </a:solidFill>
                <a:latin typeface="JKRGNR+Arial-BoldMT"/>
              </a:rPr>
              <a:t>vorheriger Antrag nach § 80 IV VwGO bei der Behörde nicht erforderlich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3138652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13285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a:t>
            </a:r>
            <a:r>
              <a:rPr lang="de-DE" sz="2400" b="1" dirty="0">
                <a:solidFill>
                  <a:schemeClr val="tx1">
                    <a:lumMod val="65000"/>
                    <a:lumOff val="35000"/>
                  </a:schemeClr>
                </a:solidFill>
                <a:latin typeface="JKRGNR+Arial-BoldMT"/>
              </a:rPr>
              <a:t>Rechtsschutzbedürfnis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7144741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Objektive Antragshäufung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Antragsteller mehrere Antragsbegehren in einem Antrag verfolgt, sodann zu prüfen: Zulässigkeit der objektiven Antragshäufung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Andernfalls: Trennungsbeschluss nach </a:t>
            </a:r>
            <a:r>
              <a:rPr lang="de-DE" sz="2400" b="1" dirty="0">
                <a:solidFill>
                  <a:schemeClr val="tx1">
                    <a:lumMod val="65000"/>
                    <a:lumOff val="35000"/>
                  </a:schemeClr>
                </a:solidFill>
                <a:latin typeface="JKRGNR+Arial-BoldMT"/>
              </a:rPr>
              <a:t>§ 93 S.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a:t>
            </a:r>
            <a:r>
              <a:rPr lang="de-DE" sz="2400" b="1" dirty="0">
                <a:solidFill>
                  <a:schemeClr val="tx1">
                    <a:lumMod val="65000"/>
                    <a:lumOff val="35000"/>
                  </a:schemeClr>
                </a:solidFill>
                <a:latin typeface="JKRGNR+Arial-BoldMT"/>
              </a:rPr>
              <a:t>Anträge sich gegen denselben Antragsgegner richten, im Zusammenhang stehen und dasselbe Gericht zuständig </a:t>
            </a:r>
            <a:r>
              <a:rPr lang="de-DE" sz="2400" dirty="0">
                <a:solidFill>
                  <a:schemeClr val="tx1">
                    <a:lumMod val="65000"/>
                    <a:lumOff val="35000"/>
                  </a:schemeClr>
                </a:solidFill>
                <a:latin typeface="JKRGNR+Arial-BoldMT"/>
              </a:rPr>
              <a:t>ist, unproblematisch erfüllt: Voraussetzungen des § 44 VwGO analog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Zulässige objektive Antragshäufung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4961200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Aussetzungsantrag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Formulierung des Obersatzes bei einem Verfahren nach § 80 V 1 2. Alt. VwGO hilfreich: </a:t>
            </a:r>
            <a:r>
              <a:rPr lang="de-DE" sz="2400" b="1" dirty="0">
                <a:solidFill>
                  <a:schemeClr val="tx1">
                    <a:lumMod val="65000"/>
                    <a:lumOff val="35000"/>
                  </a:schemeClr>
                </a:solidFill>
                <a:latin typeface="JKRGNR+Arial-BoldMT"/>
              </a:rPr>
              <a:t>§ 80 III VwGO sowie § 80 II 1 Nr. 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Obersatz</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Antrag ist begründet, wenn die </a:t>
            </a:r>
            <a:r>
              <a:rPr lang="de-DE" sz="2400" b="1" i="1" dirty="0">
                <a:solidFill>
                  <a:schemeClr val="tx1">
                    <a:lumMod val="65000"/>
                    <a:lumOff val="35000"/>
                  </a:schemeClr>
                </a:solidFill>
                <a:latin typeface="JKRGNR+Arial-BoldMT"/>
              </a:rPr>
              <a:t>Anordnung der sofortigen Vollziehung formell rechtswidrig</a:t>
            </a:r>
            <a:r>
              <a:rPr lang="de-DE" sz="2400" i="1" dirty="0">
                <a:solidFill>
                  <a:schemeClr val="tx1">
                    <a:lumMod val="65000"/>
                    <a:lumOff val="35000"/>
                  </a:schemeClr>
                </a:solidFill>
                <a:latin typeface="JKRGNR+Arial-BoldMT"/>
              </a:rPr>
              <a:t> ist und/ oder das </a:t>
            </a:r>
            <a:r>
              <a:rPr lang="de-DE" sz="2400" b="1" i="1" dirty="0" err="1">
                <a:solidFill>
                  <a:schemeClr val="tx1">
                    <a:lumMod val="65000"/>
                    <a:lumOff val="35000"/>
                  </a:schemeClr>
                </a:solidFill>
                <a:latin typeface="JKRGNR+Arial-BoldMT"/>
              </a:rPr>
              <a:t>Suspensivinteresse</a:t>
            </a:r>
            <a:r>
              <a:rPr lang="de-DE" sz="2400" b="1" i="1" dirty="0">
                <a:solidFill>
                  <a:schemeClr val="tx1">
                    <a:lumMod val="65000"/>
                    <a:lumOff val="35000"/>
                  </a:schemeClr>
                </a:solidFill>
                <a:latin typeface="JKRGNR+Arial-BoldMT"/>
              </a:rPr>
              <a:t> des Antragstellers das allgemeine Vollziehungsinteresse überwiegt</a:t>
            </a:r>
            <a:r>
              <a:rPr lang="de-DE" sz="2400" i="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Prüfungsumfang des Gerichts: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tatsächlicher Hinsicht: </a:t>
            </a:r>
            <a:r>
              <a:rPr lang="de-DE" sz="2400" b="1" dirty="0">
                <a:solidFill>
                  <a:schemeClr val="tx1">
                    <a:lumMod val="65000"/>
                    <a:lumOff val="35000"/>
                  </a:schemeClr>
                </a:solidFill>
                <a:latin typeface="JKRGNR+Arial-BoldMT"/>
              </a:rPr>
              <a:t>Summarische Prüfung </a:t>
            </a:r>
            <a:r>
              <a:rPr lang="de-DE" sz="2400" dirty="0">
                <a:solidFill>
                  <a:schemeClr val="tx1">
                    <a:lumMod val="65000"/>
                    <a:lumOff val="35000"/>
                  </a:schemeClr>
                </a:solidFill>
                <a:latin typeface="JKRGNR+Arial-BoldMT"/>
              </a:rPr>
              <a:t>(vgl. § 920 II ZPO, wonach „Glaubhaftmachung“ erforderlich)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rechtlicher Hinsicht: umfassende Prüfung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3734465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wie folgt zu unterteilen: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Formelle Rechtswidrigkeit der Vollziehungsanordnung</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Interessenabwägung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Suspensivinteresse</a:t>
            </a:r>
            <a:r>
              <a:rPr lang="de-DE" sz="2400" dirty="0">
                <a:solidFill>
                  <a:schemeClr val="tx1">
                    <a:lumMod val="65000"/>
                    <a:lumOff val="35000"/>
                  </a:schemeClr>
                </a:solidFill>
                <a:latin typeface="JKRGNR+Arial-BoldMT"/>
              </a:rPr>
              <a:t> gegenüber Vollziehungsinteresse)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Formelle Rechtswidrigkeit der Vollziehungsanordnung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relevant: Zuständigkeit, Verfahren, Form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Zuständigkeit der handelnden Behörde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Hinblick auf </a:t>
            </a:r>
            <a:r>
              <a:rPr lang="de-DE" sz="2400" b="1" dirty="0">
                <a:solidFill>
                  <a:schemeClr val="tx1">
                    <a:lumMod val="65000"/>
                    <a:lumOff val="35000"/>
                  </a:schemeClr>
                </a:solidFill>
                <a:latin typeface="JKRGNR+Arial-BoldMT"/>
              </a:rPr>
              <a:t>verfahrensrechtliche Voraussetzungen fraglich</a:t>
            </a:r>
            <a:r>
              <a:rPr lang="de-DE" sz="2400" dirty="0">
                <a:solidFill>
                  <a:schemeClr val="tx1">
                    <a:lumMod val="65000"/>
                    <a:lumOff val="35000"/>
                  </a:schemeClr>
                </a:solidFill>
                <a:latin typeface="JKRGNR+Arial-BoldMT"/>
              </a:rPr>
              <a:t>: ob vor Erlass einer Vollziehungsanordnung eine </a:t>
            </a:r>
            <a:r>
              <a:rPr lang="de-DE" sz="2400" b="1" dirty="0">
                <a:solidFill>
                  <a:schemeClr val="tx1">
                    <a:lumMod val="65000"/>
                    <a:lumOff val="35000"/>
                  </a:schemeClr>
                </a:solidFill>
                <a:latin typeface="JKRGNR+Arial-BoldMT"/>
              </a:rPr>
              <a:t>Anhörung des Betroffenen nach § 28 VwVfG </a:t>
            </a:r>
            <a:r>
              <a:rPr lang="de-DE" sz="2400" dirty="0">
                <a:solidFill>
                  <a:schemeClr val="tx1">
                    <a:lumMod val="65000"/>
                    <a:lumOff val="35000"/>
                  </a:schemeClr>
                </a:solidFill>
                <a:latin typeface="JKRGNR+Arial-BoldMT"/>
              </a:rPr>
              <a:t>zu erfolgen hat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wenn Vollziehungsanordnung ein </a:t>
            </a:r>
            <a:r>
              <a:rPr lang="de-DE" sz="2400" b="1" dirty="0">
                <a:solidFill>
                  <a:schemeClr val="tx1">
                    <a:lumMod val="65000"/>
                    <a:lumOff val="35000"/>
                  </a:schemeClr>
                </a:solidFill>
                <a:latin typeface="JKRGNR+Arial-BoldMT"/>
              </a:rPr>
              <a:t>belastender VA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28 I VwVfG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1019904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 Allgemeines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Was ist ein Gewerbe?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selbstständige Tätigkeit,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auf Dauer angelegt ist und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Gewinnerzielungsabsicht vorgenommen wird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Trotz Vorliegens der Kriterien, kein Gewerbe: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Urproduktion</a:t>
            </a:r>
            <a:r>
              <a:rPr lang="de-DE" sz="2400" dirty="0">
                <a:solidFill>
                  <a:schemeClr val="tx1">
                    <a:lumMod val="65000"/>
                    <a:lumOff val="35000"/>
                  </a:schemeClr>
                </a:solidFill>
                <a:latin typeface="JKRGNR+Arial-BoldMT"/>
              </a:rPr>
              <a:t>, d.h. die Nutzung von Grund und Boden zur Gewinnung roher Naturerzeugnisse wie etwa bei der Fischerei, der Viehzucht oder dem Ackerbau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Freiberufler</a:t>
            </a:r>
            <a:r>
              <a:rPr lang="de-DE" sz="2400" dirty="0">
                <a:solidFill>
                  <a:schemeClr val="tx1">
                    <a:lumMod val="65000"/>
                    <a:lumOff val="35000"/>
                  </a:schemeClr>
                </a:solidFill>
                <a:latin typeface="JKRGNR+Arial-BoldMT"/>
              </a:rPr>
              <a:t>: Dienstleistungen auf wissenschaftlichem, künstlerischem oder erzieherischem Gebiet (Anwaltstätigkeit)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376048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Verwaltungsakt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S. 1 VwVfG</a:t>
            </a:r>
            <a:r>
              <a:rPr lang="de-DE" sz="2400" dirty="0">
                <a:solidFill>
                  <a:schemeClr val="tx1">
                    <a:lumMod val="65000"/>
                    <a:lumOff val="35000"/>
                  </a:schemeClr>
                </a:solidFill>
                <a:latin typeface="JKRGNR+Arial-BoldMT"/>
              </a:rPr>
              <a:t>: jede behördliche Regelung eines Einzelfalls auf dem Gebiet des öffentlichen Rechts mit unmittelbarer Rechtswirkung nach außen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fraglich: </a:t>
            </a:r>
            <a:r>
              <a:rPr lang="de-DE" sz="2400" b="1" dirty="0">
                <a:solidFill>
                  <a:schemeClr val="tx1">
                    <a:lumMod val="65000"/>
                    <a:lumOff val="35000"/>
                  </a:schemeClr>
                </a:solidFill>
                <a:latin typeface="JKRGNR+Arial-BoldMT"/>
              </a:rPr>
              <a:t>Regelung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materielle Rechtsfolge </a:t>
            </a:r>
            <a:r>
              <a:rPr lang="de-DE" sz="2400" dirty="0">
                <a:solidFill>
                  <a:schemeClr val="tx1">
                    <a:lumMod val="65000"/>
                    <a:lumOff val="35000"/>
                  </a:schemeClr>
                </a:solidFill>
                <a:latin typeface="JKRGNR+Arial-BoldMT"/>
              </a:rPr>
              <a:t>mit dem </a:t>
            </a:r>
            <a:r>
              <a:rPr lang="de-DE" sz="2400" b="1" dirty="0">
                <a:solidFill>
                  <a:schemeClr val="tx1">
                    <a:lumMod val="65000"/>
                    <a:lumOff val="35000"/>
                  </a:schemeClr>
                </a:solidFill>
                <a:latin typeface="JKRGNR+Arial-BoldMT"/>
              </a:rPr>
              <a:t>Ziel der Bestandskraft (-)</a:t>
            </a:r>
            <a:r>
              <a:rPr lang="de-DE" sz="2400" dirty="0">
                <a:solidFill>
                  <a:schemeClr val="tx1">
                    <a:lumMod val="65000"/>
                    <a:lumOff val="35000"/>
                  </a:schemeClr>
                </a:solidFill>
                <a:latin typeface="JKRGNR+Arial-BoldMT"/>
              </a:rPr>
              <a:t>; nur Vollziehung des Verwaltungsaktes wird geregelt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praktischer Hinsicht zu bedenken</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Anordnung = VA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Rechtsbehelfe (Widerspruch/ Anfechtungsklage) würden Suspensiveffekt auslösen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Unmittelbare Anwendung des § 28 VwVfG (-)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941057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Sodann in Betracht zu ziehen: </a:t>
            </a:r>
            <a:r>
              <a:rPr lang="de-DE" sz="2400" b="1" dirty="0">
                <a:solidFill>
                  <a:schemeClr val="tx1">
                    <a:lumMod val="65000"/>
                    <a:lumOff val="35000"/>
                  </a:schemeClr>
                </a:solidFill>
                <a:latin typeface="JKRGNR+Arial-BoldMT"/>
              </a:rPr>
              <a:t>Analoge Anwendung des § 28 I VwVfG </a:t>
            </a:r>
            <a:r>
              <a:rPr lang="de-DE" sz="2400" dirty="0">
                <a:solidFill>
                  <a:schemeClr val="tx1">
                    <a:lumMod val="65000"/>
                    <a:lumOff val="35000"/>
                  </a:schemeClr>
                </a:solidFill>
                <a:latin typeface="JKRGNR+Arial-BoldMT"/>
              </a:rPr>
              <a:t>auf die Vollziehungsanordnung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Planwidrige Regelungslücke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 eine </a:t>
            </a:r>
            <a:r>
              <a:rPr lang="de-DE" sz="2400" b="1" dirty="0">
                <a:solidFill>
                  <a:schemeClr val="tx1">
                    <a:lumMod val="65000"/>
                    <a:lumOff val="35000"/>
                  </a:schemeClr>
                </a:solidFill>
                <a:latin typeface="JKRGNR+Arial-BoldMT"/>
              </a:rPr>
              <a:t>planwidrige Regelungslücke </a:t>
            </a:r>
            <a:r>
              <a:rPr lang="de-DE" sz="2400" dirty="0">
                <a:solidFill>
                  <a:schemeClr val="tx1">
                    <a:lumMod val="65000"/>
                    <a:lumOff val="35000"/>
                  </a:schemeClr>
                </a:solidFill>
                <a:latin typeface="JKRGNR+Arial-BoldMT"/>
              </a:rPr>
              <a:t>sprechend: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 80 III VwGO </a:t>
            </a:r>
            <a:r>
              <a:rPr lang="de-DE" sz="2400" dirty="0">
                <a:solidFill>
                  <a:schemeClr val="tx1">
                    <a:lumMod val="65000"/>
                    <a:lumOff val="35000"/>
                  </a:schemeClr>
                </a:solidFill>
                <a:latin typeface="JKRGNR+Arial-BoldMT"/>
              </a:rPr>
              <a:t>sind </a:t>
            </a:r>
            <a:r>
              <a:rPr lang="de-DE" sz="2400" b="1" dirty="0">
                <a:solidFill>
                  <a:schemeClr val="tx1">
                    <a:lumMod val="65000"/>
                    <a:lumOff val="35000"/>
                  </a:schemeClr>
                </a:solidFill>
                <a:latin typeface="JKRGNR+Arial-BoldMT"/>
              </a:rPr>
              <a:t>Schriftform- sowie Begründungserfordernis </a:t>
            </a:r>
            <a:r>
              <a:rPr lang="de-DE" sz="2400" dirty="0">
                <a:solidFill>
                  <a:schemeClr val="tx1">
                    <a:lumMod val="65000"/>
                    <a:lumOff val="35000"/>
                  </a:schemeClr>
                </a:solidFill>
                <a:latin typeface="JKRGNR+Arial-BoldMT"/>
              </a:rPr>
              <a:t>durch Gesetzgeber normiert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naheliegend: </a:t>
            </a:r>
            <a:r>
              <a:rPr lang="de-DE" sz="2400" b="1" dirty="0">
                <a:solidFill>
                  <a:schemeClr val="tx1">
                    <a:lumMod val="65000"/>
                    <a:lumOff val="35000"/>
                  </a:schemeClr>
                </a:solidFill>
                <a:latin typeface="JKRGNR+Arial-BoldMT"/>
              </a:rPr>
              <a:t>§ 80 III VwGO als abschließende formelle Vorgaben zu verstehen (wohl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nicht erforderlich: </a:t>
            </a:r>
            <a:r>
              <a:rPr lang="de-DE" sz="2400" b="1" dirty="0">
                <a:solidFill>
                  <a:schemeClr val="tx1">
                    <a:lumMod val="65000"/>
                    <a:lumOff val="35000"/>
                  </a:schemeClr>
                </a:solidFill>
                <a:latin typeface="JKRGNR+Arial-BoldMT"/>
              </a:rPr>
              <a:t>Anhörung des Betroffenen vor Erlass der Anordnung der sofortigen Vollziehung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9558778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p:tgtEl>
                                          <p:spTgt spid="2">
                                            <p:txEl>
                                              <p:pRg st="5" end="5"/>
                                            </p:txEl>
                                          </p:spTgt>
                                        </p:tgtEl>
                                        <p:attrNameLst>
                                          <p:attrName>ppt_y</p:attrName>
                                        </p:attrNameLst>
                                      </p:cBhvr>
                                      <p:tavLst>
                                        <p:tav tm="0">
                                          <p:val>
                                            <p:strVal val="#ppt_y+#ppt_h*1.125000"/>
                                          </p:val>
                                        </p:tav>
                                        <p:tav tm="100000">
                                          <p:val>
                                            <p:strVal val="#ppt_y"/>
                                          </p:val>
                                        </p:tav>
                                      </p:tavLst>
                                    </p:anim>
                                    <p:animEffect transition="in" filter="wipe(up)">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Hinreichende Begründung der Vollziehungsanordnung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Schwerpunkt </a:t>
            </a:r>
            <a:r>
              <a:rPr lang="de-DE" sz="2400" b="1" dirty="0" err="1">
                <a:solidFill>
                  <a:schemeClr val="tx1">
                    <a:lumMod val="65000"/>
                    <a:lumOff val="35000"/>
                  </a:schemeClr>
                </a:solidFill>
                <a:latin typeface="JKRGNR+Arial-BoldMT"/>
              </a:rPr>
              <a:t>iRd</a:t>
            </a:r>
            <a:r>
              <a:rPr lang="de-DE" sz="2400" b="1" dirty="0">
                <a:solidFill>
                  <a:schemeClr val="tx1">
                    <a:lumMod val="65000"/>
                    <a:lumOff val="35000"/>
                  </a:schemeClr>
                </a:solidFill>
                <a:latin typeface="JKRGNR+Arial-BoldMT"/>
              </a:rPr>
              <a:t>. formellen Rechtmäßigkeit </a:t>
            </a:r>
            <a:r>
              <a:rPr lang="de-DE" sz="2400" dirty="0">
                <a:solidFill>
                  <a:schemeClr val="tx1">
                    <a:lumMod val="65000"/>
                    <a:lumOff val="35000"/>
                  </a:schemeClr>
                </a:solidFill>
                <a:latin typeface="JKRGNR+Arial-BoldMT"/>
              </a:rPr>
              <a:t>der Vollziehungsanordnung: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Begründungserfordernis aus § 80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den </a:t>
            </a:r>
            <a:r>
              <a:rPr lang="de-DE" sz="2400" b="1" dirty="0">
                <a:solidFill>
                  <a:schemeClr val="tx1">
                    <a:lumMod val="65000"/>
                    <a:lumOff val="35000"/>
                  </a:schemeClr>
                </a:solidFill>
                <a:latin typeface="JKRGNR+Arial-BoldMT"/>
              </a:rPr>
              <a:t>Ausnahmecharakter des § 80 II 1 Nr. 4 VwGO </a:t>
            </a:r>
            <a:r>
              <a:rPr lang="de-DE" sz="2400" dirty="0">
                <a:solidFill>
                  <a:schemeClr val="tx1">
                    <a:lumMod val="65000"/>
                    <a:lumOff val="35000"/>
                  </a:schemeClr>
                </a:solidFill>
                <a:latin typeface="JKRGNR+Arial-BoldMT"/>
              </a:rPr>
              <a:t>vorausgesetzt: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Dass die Behörde die </a:t>
            </a:r>
            <a:r>
              <a:rPr lang="de-DE" sz="2400" b="1" dirty="0">
                <a:solidFill>
                  <a:schemeClr val="tx1">
                    <a:lumMod val="65000"/>
                    <a:lumOff val="35000"/>
                  </a:schemeClr>
                </a:solidFill>
                <a:latin typeface="JKRGNR+Arial-BoldMT"/>
              </a:rPr>
              <a:t>Tatsachen des Einzelfalls bezeichnet</a:t>
            </a:r>
            <a:r>
              <a:rPr lang="de-DE" sz="2400" dirty="0">
                <a:solidFill>
                  <a:schemeClr val="tx1">
                    <a:lumMod val="65000"/>
                    <a:lumOff val="35000"/>
                  </a:schemeClr>
                </a:solidFill>
                <a:latin typeface="JKRGNR+Arial-BoldMT"/>
              </a:rPr>
              <a:t>, aus denen sich das besondere Interesse an einer sofortigen Vollziehung ergibt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Dass die Begründung </a:t>
            </a:r>
            <a:r>
              <a:rPr lang="de-DE" sz="2400" b="1" dirty="0">
                <a:solidFill>
                  <a:schemeClr val="tx1">
                    <a:lumMod val="65000"/>
                    <a:lumOff val="35000"/>
                  </a:schemeClr>
                </a:solidFill>
                <a:latin typeface="JKRGNR+Arial-BoldMT"/>
              </a:rPr>
              <a:t>einzelfallbezogen argumentiert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Nicht (!) ausreichend</a:t>
            </a:r>
            <a:r>
              <a:rPr lang="de-DE" sz="2400" dirty="0">
                <a:solidFill>
                  <a:schemeClr val="tx1">
                    <a:lumMod val="65000"/>
                    <a:lumOff val="35000"/>
                  </a:schemeClr>
                </a:solidFill>
                <a:latin typeface="JKRGNR+Arial-BoldMT"/>
              </a:rPr>
              <a:t>: bloße Wiedergabe des Gesetzestextes und formelhafte, pauschale Erwägungen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4425862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778" y="1214254"/>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Vorliegend (+): </a:t>
            </a:r>
            <a:r>
              <a:rPr lang="de-DE" sz="2400" dirty="0">
                <a:solidFill>
                  <a:schemeClr val="tx1">
                    <a:lumMod val="65000"/>
                    <a:lumOff val="35000"/>
                  </a:schemeClr>
                </a:solidFill>
                <a:latin typeface="JKRGNR+Arial-BoldMT"/>
              </a:rPr>
              <a:t>ausreichender Bezug auf den Einzelfall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Rechtmäßigkeit der Vollziehungsanordnung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Interessenabwägung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Gegenüberstehende Interessen: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Suspensivinteresse</a:t>
            </a:r>
            <a:r>
              <a:rPr lang="de-DE" sz="2400" dirty="0">
                <a:solidFill>
                  <a:schemeClr val="tx1">
                    <a:lumMod val="65000"/>
                    <a:lumOff val="35000"/>
                  </a:schemeClr>
                </a:solidFill>
                <a:latin typeface="JKRGNR+Arial-BoldMT"/>
              </a:rPr>
              <a:t> des Betroffenen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Vollziehungsinteresse</a:t>
            </a:r>
            <a:r>
              <a:rPr lang="de-DE" sz="2400" dirty="0">
                <a:solidFill>
                  <a:schemeClr val="tx1">
                    <a:lumMod val="65000"/>
                    <a:lumOff val="35000"/>
                  </a:schemeClr>
                </a:solidFill>
                <a:latin typeface="JKRGNR+Arial-BoldMT"/>
              </a:rPr>
              <a:t> der Allgemeinheit oder eines Beteiligten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Suspensivinteresse</a:t>
            </a:r>
            <a:r>
              <a:rPr lang="de-DE" sz="2400" dirty="0">
                <a:solidFill>
                  <a:schemeClr val="tx1">
                    <a:lumMod val="65000"/>
                    <a:lumOff val="35000"/>
                  </a:schemeClr>
                </a:solidFill>
                <a:latin typeface="JKRGNR+Arial-BoldMT"/>
              </a:rPr>
              <a:t> überwiegt (zumindest!), wenn…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VA rechtswidrig </a:t>
            </a:r>
            <a:r>
              <a:rPr lang="de-DE" sz="2400" dirty="0">
                <a:solidFill>
                  <a:schemeClr val="tx1">
                    <a:lumMod val="65000"/>
                    <a:lumOff val="35000"/>
                  </a:schemeClr>
                </a:solidFill>
                <a:latin typeface="JKRGNR+Arial-BoldMT"/>
              </a:rPr>
              <a:t>ergangen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Merksatz: an rechtswidrigem VA kann kein Vollziehungsinteresse bestehen (</a:t>
            </a:r>
            <a:r>
              <a:rPr lang="de-DE" sz="2400" b="1" dirty="0">
                <a:solidFill>
                  <a:schemeClr val="tx1">
                    <a:lumMod val="65000"/>
                    <a:lumOff val="35000"/>
                  </a:schemeClr>
                </a:solidFill>
                <a:latin typeface="JKRGNR+Arial-BoldMT"/>
              </a:rPr>
              <a:t>Art. 20 III GG</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954603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79009"/>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Rechtmäßigkeit der Untersagungsverfügung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laut Behörde: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35 Abs. 1 GewO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 Anwendbarkeit?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 35 Abs. 8 GewO, wonach Abs. 1 – 7 nicht gelten, wenn „für Gewerbe besondere Untersagungs- oder Betriebsschließungsvorschriften bestehen, die auf die Unzuverlässigkeit des Gewerbetreibenden abstellen“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Bewachungsgewerbe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34a GewO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 34a Abs. 1 Nr. 1 normiert: Gewerbeversagungsgrund wegen Unzuverlässigkeit des Gewerbetreibenden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einer Untersagung nach § 35 Abs. 1 GewO entgegenstehend: Legalisierungswirkung der einstigen Genehmigung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6857144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1342"/>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Richtige Rechtsgrundlage für „Untersagung“: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 48, 49 VwVfG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Rechtswidrigkeit der Gewerbeerlaubnis</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Gewerbeerlaubnis ist ein Dauer-VA, weil für die gesamte Dauer ihrer Wirksamkeit die Ausübung seines Gewerbes gestattet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Maßgeblicher Zeitpunkt bei Dauer-VA hinsichtlich Rechtswidrigkeit: Gerichtliche Entscheidung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Nunmehr zu klären: </a:t>
            </a:r>
            <a:r>
              <a:rPr lang="de-DE" sz="2400" b="1" dirty="0">
                <a:solidFill>
                  <a:schemeClr val="tx1">
                    <a:lumMod val="65000"/>
                    <a:lumOff val="35000"/>
                  </a:schemeClr>
                </a:solidFill>
                <a:latin typeface="JKRGNR+Arial-BoldMT"/>
              </a:rPr>
              <a:t>Liegen Versagungsgründe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34a Abs. 1 S. 3 GewO vor?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in jedem Fall maßgeblich: </a:t>
            </a:r>
            <a:r>
              <a:rPr lang="de-DE" sz="2400" b="1" dirty="0">
                <a:solidFill>
                  <a:schemeClr val="tx1">
                    <a:lumMod val="65000"/>
                    <a:lumOff val="35000"/>
                  </a:schemeClr>
                </a:solidFill>
                <a:latin typeface="JKRGNR+Arial-BoldMT"/>
              </a:rPr>
              <a:t>§ 48 Abs. 1, 3 VwVfG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4459937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1342"/>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Unzuverlässigkeit des 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i="1" dirty="0">
                <a:solidFill>
                  <a:schemeClr val="tx1">
                    <a:lumMod val="65000"/>
                    <a:lumOff val="35000"/>
                  </a:schemeClr>
                </a:solidFill>
                <a:latin typeface="JKRGNR+Arial-BoldMT"/>
              </a:rPr>
              <a:t>Nach ständiger Rechtsprechung ist ein Gewerbetreibender jedoch dann unzuverlässig, wenn er nach dem Gesamteindruck seines Verhaltens nicht die Gewähr dafür bietet, dass er sein Gewerbe künftig ordnungsgemäß betreibt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 zweimal rechtskräftig verurteilt!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bei Straftaten: diese müssen </a:t>
            </a:r>
            <a:r>
              <a:rPr lang="de-DE" sz="2400" b="1" dirty="0">
                <a:solidFill>
                  <a:schemeClr val="tx1">
                    <a:lumMod val="65000"/>
                    <a:lumOff val="35000"/>
                  </a:schemeClr>
                </a:solidFill>
                <a:latin typeface="JKRGNR+Arial-BoldMT"/>
              </a:rPr>
              <a:t>„gewerbebezogen“ sein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Unzuverlässigkeit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damit: Versagungsgrund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34a Abs. 1 S. 3 Nr. 1 GewO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Rücknahme muss nach § 48 VwVfG erfolgen!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4466123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Austausch der Rechtsgrundlage durch Gericht?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Zulässig?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BVerwG:  </a:t>
            </a:r>
            <a:r>
              <a:rPr lang="de-DE" sz="2400" i="1" dirty="0">
                <a:solidFill>
                  <a:schemeClr val="tx1">
                    <a:lumMod val="65000"/>
                    <a:lumOff val="35000"/>
                  </a:schemeClr>
                </a:solidFill>
                <a:latin typeface="JKRGNR+Arial-BoldMT"/>
              </a:rPr>
              <a:t>Im Rahmen der Überprüfung eines angefochtenen Heranziehungsbescheids nach § 113 I 1 VwGO kommt es nicht (allein) auf das von der Verwaltung herangezogene Recht an; vielmehr ist die Kontrolle im Sinne schlichter Rechtsanwendung auf das Recht zu erstrecken, das geeignet ist, an Stelle des von der Verwaltung herangezogenen, sich (etwa) als nicht tragfähig erweisenden Rechts den Spruch des Bescheids zu rechtfertigen, vorausgesetzt,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dabei am Spruch des Bescheids nichts Wesentliches geändert wird (vgl. u. a. BVerwGE 80, 96(98) =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1989, 471 = NJW 1989, 2831)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Wesentliche Änderung durch Wechsel auf § 48 VwVfG (+); da hierdurch unmittelbar Rechtslage geändert wird!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9673248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Umdeutung des VA nach § 47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Fehlerhafter VA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Problem: § 47 Abs. 3 VwVfG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Eine Entscheidung, die nur als gesetzlich gebundene Entscheidung ergehen kann, kann nicht in eine Ermessensentscheidung umgedeutet werden.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Ausgangsmaßnahme: § 35 Abs. 1 GewO ist eine „gebundene Entscheidung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Rücknahmeentscheidung nach § 48 Abs. 1 VwVfG begründet Ermessen („kann zurückgenommen werden“)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Ermessensreduktion auf Null?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Anhaltspunkte nicht gegeben!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573119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Untersagungsverfügung rechtswidrig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Interessenabwägung fällt zugunsten des </a:t>
            </a:r>
            <a:r>
              <a:rPr lang="de-DE" sz="2400" b="1" dirty="0" err="1">
                <a:solidFill>
                  <a:schemeClr val="tx1">
                    <a:lumMod val="65000"/>
                    <a:lumOff val="35000"/>
                  </a:schemeClr>
                </a:solidFill>
                <a:latin typeface="JKRGNR+Arial-BoldMT"/>
              </a:rPr>
              <a:t>Suspensivinteresses</a:t>
            </a:r>
            <a:r>
              <a:rPr lang="de-DE" sz="2400" b="1" dirty="0">
                <a:solidFill>
                  <a:schemeClr val="tx1">
                    <a:lumMod val="65000"/>
                    <a:lumOff val="35000"/>
                  </a:schemeClr>
                </a:solidFill>
                <a:latin typeface="JKRGNR+Arial-BoldMT"/>
              </a:rPr>
              <a:t> aus!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Ergebnis: Antrag auf Wiederherstellung der aufschiebenden Wirkung begründet</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7427331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GewO unterscheidet drei Arten von Gewerben: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Stehendes Gewerbe, §§ 14 – 54 GewO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Negativabgrenzung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Reisegewerbe, §§ 55 – 61a GewO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 Waren/ Leistungen anbietet außerhalb einer festen Niederlassung, vgl. § 55 GewO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Mobiler Service; klassisch: Haustürgeschäfte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Marktverkehr, §§ 64 – 71b GewO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Messen, Ausstellungen und Märkte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Hauptanwendungsfall: Jahrmärkte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68 Abs. 2 GewO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8040560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 Androhung der Versiegelung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Antrag begründet, soweit </a:t>
            </a:r>
            <a:r>
              <a:rPr lang="de-DE" sz="2400" dirty="0" err="1">
                <a:solidFill>
                  <a:schemeClr val="tx1">
                    <a:lumMod val="65000"/>
                    <a:lumOff val="35000"/>
                  </a:schemeClr>
                </a:solidFill>
                <a:latin typeface="JKRGNR+Arial-BoldMT"/>
              </a:rPr>
              <a:t>Suspensivinteresse</a:t>
            </a:r>
            <a:r>
              <a:rPr lang="de-DE" sz="2400" dirty="0">
                <a:solidFill>
                  <a:schemeClr val="tx1">
                    <a:lumMod val="65000"/>
                    <a:lumOff val="35000"/>
                  </a:schemeClr>
                </a:solidFill>
                <a:latin typeface="JKRGNR+Arial-BoldMT"/>
              </a:rPr>
              <a:t> das Vollziehungsinteresse überwiegt.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nur: </a:t>
            </a:r>
            <a:r>
              <a:rPr lang="de-DE" sz="2400" b="1" dirty="0">
                <a:solidFill>
                  <a:schemeClr val="tx1">
                    <a:lumMod val="65000"/>
                    <a:lumOff val="35000"/>
                  </a:schemeClr>
                </a:solidFill>
                <a:latin typeface="JKRGNR+Arial-BoldMT"/>
              </a:rPr>
              <a:t>Interessenabwägung zu prüfen!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Rechtmäßigkeit der Androhung der Versiegelung?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Maßgebliche Voraussetzung der ZV: Vollstreckbare Grundverfügung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 (-) durch Suspendierung (s.o.)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Interessenabwägung </a:t>
            </a:r>
            <a:r>
              <a:rPr lang="de-DE" sz="2400" dirty="0" err="1">
                <a:solidFill>
                  <a:schemeClr val="tx1">
                    <a:lumMod val="65000"/>
                    <a:lumOff val="35000"/>
                  </a:schemeClr>
                </a:solidFill>
                <a:latin typeface="JKRGNR+Arial-BoldMT"/>
              </a:rPr>
              <a:t>zG</a:t>
            </a:r>
            <a:r>
              <a:rPr lang="de-DE" sz="2400" dirty="0">
                <a:solidFill>
                  <a:schemeClr val="tx1">
                    <a:lumMod val="65000"/>
                    <a:lumOff val="35000"/>
                  </a:schemeClr>
                </a:solidFill>
                <a:latin typeface="JKRGNR+Arial-BoldMT"/>
              </a:rPr>
              <a:t> des Antragstellers!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3788487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13285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D.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 zulässig und begründet!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 </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5101677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13. Woche</a:t>
            </a:r>
          </a:p>
        </p:txBody>
      </p:sp>
    </p:spTree>
    <p:extLst>
      <p:ext uri="{BB962C8B-B14F-4D97-AF65-F5344CB8AC3E}">
        <p14:creationId xmlns:p14="http://schemas.microsoft.com/office/powerpoint/2010/main" val="1707742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Typische Klausursituation rund um Jahrmärkte: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Stadt Berlin veranstaltet jährlich einen beliebten Jahrmarkt. Für den Bereich „Süßwarenstände“ gibt es nur drei Standplätze. Die Stadt hat dabei die Durchführung des Jahrmarktes auf die C-GmbH übertragen.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 betreibt seit Kurzem einen innovativen Süßwarenstand und bewirbt sich erstmals um einen Platz. Obwohl sein Angebot qualitativ hochwertig und preislich konkurrenzfähig ist, erhält er eine Absage. Stattdessen werden ausschließlich drei andere langjährige Anbieter zugelassen. Die Stadt verweist darauf, dass diese sich über die vielen Jahren bewährt hätten.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 erhebt Klage und begehrt die Zulassung zum Jahrmarkt.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967039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Zulässigkeit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Eröffnung Verwaltungsrechtsweg: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Streitentscheidend: § 70 Abs. 1 GewO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Rechtsnatur?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P1: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Leistungsverwaltung gilt Zwei-Stufen-Theorie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Stufe: „Ob“ der Leistung immer öffentlich-rechtlich!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2. Stufe: „Wie“ d.h. konkrete Ausgestaltung kann auch privatrechtlich sein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Statthafte Klageart?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 will Zulassung, d.h. 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Verpflichtungsklage statthaft!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 Kapazität ist erschöpft!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8320430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2709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nötig: Anfechtung der Zulassungsbescheide der anderen Bewerber (sog. </a:t>
            </a:r>
            <a:r>
              <a:rPr lang="de-DE" sz="2400" dirty="0" err="1">
                <a:solidFill>
                  <a:schemeClr val="tx1">
                    <a:lumMod val="65000"/>
                    <a:lumOff val="35000"/>
                  </a:schemeClr>
                </a:solidFill>
                <a:latin typeface="JKRGNR+Arial-BoldMT"/>
              </a:rPr>
              <a:t>Konkurrentenverdrängungsklage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vgl. OVG Lüneburg </a:t>
            </a:r>
            <a:r>
              <a:rPr lang="de-DE" sz="2400" b="1" dirty="0" err="1">
                <a:solidFill>
                  <a:schemeClr val="tx1">
                    <a:lumMod val="65000"/>
                    <a:lumOff val="35000"/>
                  </a:schemeClr>
                </a:solidFill>
                <a:latin typeface="JKRGNR+Arial-BoldMT"/>
              </a:rPr>
              <a:t>GewA</a:t>
            </a:r>
            <a:r>
              <a:rPr lang="de-DE" sz="2400" b="1" dirty="0">
                <a:solidFill>
                  <a:schemeClr val="tx1">
                    <a:lumMod val="65000"/>
                    <a:lumOff val="35000"/>
                  </a:schemeClr>
                </a:solidFill>
                <a:latin typeface="JKRGNR+Arial-BoldMT"/>
              </a:rPr>
              <a:t> 2010, 245</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Durch den Erlass der (positiven) Zulassungsbescheide an die berücksichtigten Bewerber wird (unter der regelmäßigen Voraussetzung der vollständigen Vergabe der vorhandenen Plätze) die Kapazität erschöpft. Will ein nicht berücksichtigter Bewerber um eine Marktzulassung den einem Mitbewerber zugesprochenen Standplatz erstreiten – erstrebt er also seine Zulassung „innerhalb der festgelegten Kapazität“ unter Verdrängung eines bei der Vergabe berücksichtigten Konkurrenten muss er daher neben dem Verpflichtungsantrag </a:t>
            </a:r>
            <a:r>
              <a:rPr lang="de-DE" sz="2400" i="1" dirty="0" err="1">
                <a:solidFill>
                  <a:schemeClr val="tx1">
                    <a:lumMod val="65000"/>
                    <a:lumOff val="35000"/>
                  </a:schemeClr>
                </a:solidFill>
                <a:latin typeface="JKRGNR+Arial-BoldMT"/>
              </a:rPr>
              <a:t>grds</a:t>
            </a:r>
            <a:r>
              <a:rPr lang="de-DE" sz="2400" i="1" dirty="0">
                <a:solidFill>
                  <a:schemeClr val="tx1">
                    <a:lumMod val="65000"/>
                    <a:lumOff val="35000"/>
                  </a:schemeClr>
                </a:solidFill>
                <a:latin typeface="JKRGNR+Arial-BoldMT"/>
              </a:rPr>
              <a:t>. Anfechtungsklage erheben, um die dem begünstigten Konkurrenten erteilte Zulassung für eine erneute Auswahlentscheidung wieder verfügbar zu machen.“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9276290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Anspruchsgrundlage: § 70 I GewO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 Ermessensentscheidung der Behörde nach § 70 Abs. 3 GewO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Veranstalter kann aus sachlich gerechtfertigten Gründen, insbesondere wenn der zur Verfügung stehende Platz nicht ausreicht, einzelne Aussteller, Anbieter oder Besucher von der Teilnahme ausschließen.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„Bekannt und bewährt“ sachlich gerechtfertigt?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Grundsätzlich zulässig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unzulässig, wenn es das einzige Kriterium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Bewerber müssen </a:t>
            </a:r>
            <a:r>
              <a:rPr lang="de-DE" sz="2400" i="1" dirty="0">
                <a:solidFill>
                  <a:schemeClr val="tx1">
                    <a:lumMod val="65000"/>
                    <a:lumOff val="35000"/>
                  </a:schemeClr>
                </a:solidFill>
                <a:latin typeface="JKRGNR+Arial-BoldMT"/>
              </a:rPr>
              <a:t>„in einem absehbaren zeitlichen Turnus eine Zulassungschance“</a:t>
            </a:r>
            <a:r>
              <a:rPr lang="de-DE" sz="2400" dirty="0">
                <a:solidFill>
                  <a:schemeClr val="tx1">
                    <a:lumMod val="65000"/>
                    <a:lumOff val="35000"/>
                  </a:schemeClr>
                </a:solidFill>
                <a:latin typeface="JKRGNR+Arial-BoldMT"/>
              </a:rPr>
              <a:t> haben (BVerwG)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0326497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Maßnahmen nach der GewO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Grundsatz der Gewerbefreiheit</a:t>
            </a:r>
            <a:r>
              <a:rPr lang="de-DE" sz="2400" dirty="0">
                <a:solidFill>
                  <a:schemeClr val="tx1">
                    <a:lumMod val="65000"/>
                    <a:lumOff val="35000"/>
                  </a:schemeClr>
                </a:solidFill>
                <a:latin typeface="JKRGNR+Arial-BoldMT"/>
              </a:rPr>
              <a:t>: Der Betrieb eines Gewerbes ist jedermann gestattet, soweit nicht durch </a:t>
            </a:r>
            <a:r>
              <a:rPr lang="de-DE" sz="2400" b="1" dirty="0">
                <a:solidFill>
                  <a:schemeClr val="tx1">
                    <a:lumMod val="65000"/>
                    <a:lumOff val="35000"/>
                  </a:schemeClr>
                </a:solidFill>
                <a:latin typeface="JKRGNR+Arial-BoldMT"/>
              </a:rPr>
              <a:t>dieses Gesetz Ausnahmen oder Beschränkungen vorgeschrieben oder zugelassen </a:t>
            </a:r>
            <a:r>
              <a:rPr lang="de-DE" sz="2400" dirty="0">
                <a:solidFill>
                  <a:schemeClr val="tx1">
                    <a:lumMod val="65000"/>
                    <a:lumOff val="35000"/>
                  </a:schemeClr>
                </a:solidFill>
                <a:latin typeface="JKRGNR+Arial-BoldMT"/>
              </a:rPr>
              <a:t>sind, vgl. § 1 Abs. 1 GewO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t>
            </a:r>
            <a:r>
              <a:rPr lang="de-DE" sz="2400" b="1" u="sng" dirty="0">
                <a:solidFill>
                  <a:schemeClr val="tx1">
                    <a:lumMod val="65000"/>
                    <a:lumOff val="35000"/>
                  </a:schemeClr>
                </a:solidFill>
                <a:latin typeface="JKRGNR+Arial-BoldMT"/>
              </a:rPr>
              <a:t>jedes Gewerbe </a:t>
            </a:r>
            <a:r>
              <a:rPr lang="de-DE" sz="2400" dirty="0">
                <a:solidFill>
                  <a:schemeClr val="tx1">
                    <a:lumMod val="65000"/>
                    <a:lumOff val="35000"/>
                  </a:schemeClr>
                </a:solidFill>
                <a:latin typeface="JKRGNR+Arial-BoldMT"/>
              </a:rPr>
              <a:t>gilt: </a:t>
            </a:r>
            <a:r>
              <a:rPr lang="de-DE" sz="2400" b="1" dirty="0">
                <a:solidFill>
                  <a:schemeClr val="tx1">
                    <a:lumMod val="65000"/>
                    <a:lumOff val="35000"/>
                  </a:schemeClr>
                </a:solidFill>
                <a:latin typeface="JKRGNR+Arial-BoldMT"/>
              </a:rPr>
              <a:t>Anzeigepflicht, § 14 Abs. 1 GewO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Nichtanzeige: Ordnungswidrigkeit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146 Abs. 2 Nr. 2 </a:t>
            </a:r>
            <a:r>
              <a:rPr lang="de-DE" sz="2400" b="1" dirty="0" err="1">
                <a:solidFill>
                  <a:schemeClr val="tx1">
                    <a:lumMod val="65000"/>
                    <a:lumOff val="35000"/>
                  </a:schemeClr>
                </a:solidFill>
                <a:latin typeface="JKRGNR+Arial-BoldMT"/>
              </a:rPr>
              <a:t>lit</a:t>
            </a:r>
            <a:r>
              <a:rPr lang="de-DE" sz="2400" b="1" dirty="0">
                <a:solidFill>
                  <a:schemeClr val="tx1">
                    <a:lumMod val="65000"/>
                    <a:lumOff val="35000"/>
                  </a:schemeClr>
                </a:solidFill>
                <a:latin typeface="JKRGNR+Arial-BoldMT"/>
              </a:rPr>
              <a:t> b) GewO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Nur teilweise: Genehmigungspflicht!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 33 ff. GewO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bspw. Spielhallenbetrieb &amp; Automatenaufstellung (§ 33c, 33i GewO)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Gaststätten, § 2 GastG</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Gewerberecht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7420443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2779</Words>
  <Application>Microsoft Macintosh PowerPoint</Application>
  <PresentationFormat>Bildschirmpräsentation (4:3)</PresentationFormat>
  <Paragraphs>337</Paragraphs>
  <Slides>42</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42</vt:i4>
      </vt:variant>
    </vt:vector>
  </HeadingPairs>
  <TitlesOfParts>
    <vt:vector size="50"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63</cp:revision>
  <dcterms:created xsi:type="dcterms:W3CDTF">2023-10-19T08:58:07Z</dcterms:created>
  <dcterms:modified xsi:type="dcterms:W3CDTF">2026-03-29T14:46:32Z</dcterms:modified>
</cp:coreProperties>
</file>