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56" r:id="rId2"/>
    <p:sldId id="305" r:id="rId3"/>
    <p:sldId id="440" r:id="rId4"/>
    <p:sldId id="428" r:id="rId5"/>
    <p:sldId id="429" r:id="rId6"/>
    <p:sldId id="430" r:id="rId7"/>
    <p:sldId id="431" r:id="rId8"/>
    <p:sldId id="444" r:id="rId9"/>
    <p:sldId id="445" r:id="rId10"/>
    <p:sldId id="432" r:id="rId11"/>
    <p:sldId id="433" r:id="rId12"/>
    <p:sldId id="446" r:id="rId13"/>
    <p:sldId id="438" r:id="rId14"/>
    <p:sldId id="434" r:id="rId15"/>
    <p:sldId id="435" r:id="rId16"/>
    <p:sldId id="437" r:id="rId17"/>
    <p:sldId id="447" r:id="rId18"/>
    <p:sldId id="436" r:id="rId19"/>
    <p:sldId id="276" r:id="rId20"/>
    <p:sldId id="403" r:id="rId21"/>
    <p:sldId id="405" r:id="rId22"/>
    <p:sldId id="404" r:id="rId23"/>
    <p:sldId id="406" r:id="rId24"/>
    <p:sldId id="407" r:id="rId25"/>
    <p:sldId id="411" r:id="rId26"/>
    <p:sldId id="412" r:id="rId27"/>
    <p:sldId id="413" r:id="rId28"/>
    <p:sldId id="441" r:id="rId29"/>
    <p:sldId id="414" r:id="rId30"/>
    <p:sldId id="415" r:id="rId31"/>
    <p:sldId id="410" r:id="rId32"/>
    <p:sldId id="408" r:id="rId33"/>
    <p:sldId id="409" r:id="rId34"/>
    <p:sldId id="439" r:id="rId35"/>
    <p:sldId id="416" r:id="rId36"/>
    <p:sldId id="417" r:id="rId37"/>
    <p:sldId id="418" r:id="rId38"/>
    <p:sldId id="419" r:id="rId39"/>
    <p:sldId id="420" r:id="rId40"/>
    <p:sldId id="421" r:id="rId41"/>
    <p:sldId id="425" r:id="rId42"/>
    <p:sldId id="424" r:id="rId43"/>
    <p:sldId id="423" r:id="rId44"/>
    <p:sldId id="426" r:id="rId45"/>
    <p:sldId id="442" r:id="rId46"/>
    <p:sldId id="443" r:id="rId47"/>
    <p:sldId id="427" r:id="rId48"/>
    <p:sldId id="290" r:id="rId4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0" autoAdjust="0"/>
    <p:restoredTop sz="92969"/>
  </p:normalViewPr>
  <p:slideViewPr>
    <p:cSldViewPr>
      <p:cViewPr varScale="1">
        <p:scale>
          <a:sx n="111" d="100"/>
          <a:sy n="111" d="100"/>
        </p:scale>
        <p:origin x="14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31.01.26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beck-online.beck.de/?vpath=bibdata/zeits/NVWZ/2007/cont/NVWZ.2007.462.1.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selten: Eingriffe im </a:t>
            </a:r>
            <a:r>
              <a:rPr lang="de-DE" sz="2400" b="1" dirty="0">
                <a:solidFill>
                  <a:schemeClr val="tx1">
                    <a:lumMod val="65000"/>
                    <a:lumOff val="35000"/>
                  </a:schemeClr>
                </a:solidFill>
                <a:latin typeface="JKRGNR+Arial-BoldMT"/>
              </a:rPr>
              <a:t>klassischen Sinne (</a:t>
            </a:r>
            <a:r>
              <a:rPr lang="de-DE" sz="2400" b="1" dirty="0" err="1">
                <a:solidFill>
                  <a:schemeClr val="tx1">
                    <a:lumMod val="65000"/>
                    <a:lumOff val="35000"/>
                  </a:schemeClr>
                </a:solidFill>
                <a:latin typeface="JKRGNR+Arial-BoldMT"/>
              </a:rPr>
              <a:t>Rechtsförmigkeit</a:t>
            </a:r>
            <a:r>
              <a:rPr lang="de-DE" sz="2400" b="1" dirty="0">
                <a:solidFill>
                  <a:schemeClr val="tx1">
                    <a:lumMod val="65000"/>
                    <a:lumOff val="35000"/>
                  </a:schemeClr>
                </a:solidFill>
                <a:latin typeface="JKRGNR+Arial-BoldMT"/>
              </a:rPr>
              <a:t>, etc.)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einen Grundrechtseingriff begründend: </a:t>
            </a:r>
            <a:r>
              <a:rPr lang="de-DE" sz="2400" b="1" dirty="0">
                <a:solidFill>
                  <a:schemeClr val="tx1">
                    <a:lumMod val="65000"/>
                    <a:lumOff val="35000"/>
                  </a:schemeClr>
                </a:solidFill>
                <a:latin typeface="JKRGNR+Arial-BoldMT"/>
              </a:rPr>
              <a:t>mittelbare bzw. faktische Beeinträchtigungen</a:t>
            </a:r>
            <a:r>
              <a:rPr lang="de-DE" sz="2400" dirty="0">
                <a:solidFill>
                  <a:schemeClr val="tx1">
                    <a:lumMod val="65000"/>
                    <a:lumOff val="35000"/>
                  </a:schemeClr>
                </a:solidFill>
                <a:latin typeface="JKRGNR+Arial-BoldMT"/>
              </a:rPr>
              <a:t> grundrechtlich geschützter Freiheiten, soweit…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 dem </a:t>
            </a:r>
            <a:r>
              <a:rPr lang="de-DE" sz="2400" b="1" dirty="0">
                <a:solidFill>
                  <a:schemeClr val="tx1">
                    <a:lumMod val="65000"/>
                    <a:lumOff val="35000"/>
                  </a:schemeClr>
                </a:solidFill>
                <a:latin typeface="JKRGNR+Arial-BoldMT"/>
              </a:rPr>
              <a:t>Staat zurechenbar </a:t>
            </a:r>
            <a:r>
              <a:rPr lang="de-DE" sz="2400" dirty="0">
                <a:solidFill>
                  <a:schemeClr val="tx1">
                    <a:lumMod val="65000"/>
                    <a:lumOff val="35000"/>
                  </a:schemeClr>
                </a:solidFill>
                <a:latin typeface="JKRGNR+Arial-BoldMT"/>
              </a:rPr>
              <a:t>sind,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und kraft </a:t>
            </a:r>
            <a:r>
              <a:rPr lang="de-DE" sz="2400" b="1" dirty="0">
                <a:solidFill>
                  <a:schemeClr val="tx1">
                    <a:lumMod val="65000"/>
                    <a:lumOff val="35000"/>
                  </a:schemeClr>
                </a:solidFill>
                <a:latin typeface="JKRGNR+Arial-BoldMT"/>
              </a:rPr>
              <a:t>Intention bzw. Intensität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 </a:t>
            </a:r>
            <a:r>
              <a:rPr lang="de-DE" sz="2400" b="1" dirty="0">
                <a:solidFill>
                  <a:schemeClr val="tx1">
                    <a:lumMod val="65000"/>
                    <a:lumOff val="35000"/>
                  </a:schemeClr>
                </a:solidFill>
                <a:latin typeface="JKRGNR+Arial-BoldMT"/>
              </a:rPr>
              <a:t>sog. Funktionales Äquivalent </a:t>
            </a:r>
            <a:r>
              <a:rPr lang="de-DE" sz="2400" dirty="0">
                <a:solidFill>
                  <a:schemeClr val="tx1">
                    <a:lumMod val="65000"/>
                    <a:lumOff val="35000"/>
                  </a:schemeClr>
                </a:solidFill>
                <a:latin typeface="JKRGNR+Arial-BoldMT"/>
              </a:rPr>
              <a:t>darstellen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„moderner Eingriffsbegriff“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Problemfeld: </a:t>
            </a:r>
            <a:r>
              <a:rPr lang="de-DE" sz="2400" dirty="0">
                <a:solidFill>
                  <a:schemeClr val="tx1">
                    <a:lumMod val="65000"/>
                    <a:lumOff val="35000"/>
                  </a:schemeClr>
                </a:solidFill>
                <a:latin typeface="JKRGNR+Arial-BoldMT"/>
                <a:sym typeface="Wingdings" pitchFamily="2" charset="2"/>
              </a:rPr>
              <a:t>Staatliche Warnungen vor Sekten (BVerfGE 105, 279)</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298208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Einschränkbarkeit des Grundrechts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tauglichen Schranke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Verfassungskonformität der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32027113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a:t>
            </a:r>
            <a:r>
              <a:rPr lang="de-DE" sz="2400" b="1" dirty="0">
                <a:solidFill>
                  <a:schemeClr val="tx1">
                    <a:lumMod val="65000"/>
                    <a:lumOff val="35000"/>
                  </a:schemeClr>
                </a:solidFill>
                <a:latin typeface="JKRGNR+Arial-BoldMT"/>
              </a:rPr>
              <a:t>Einschränkbarkeit von Art. 4 I,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Schrankenvorbehalt in Art. 4 I, II GG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sog. „</a:t>
            </a:r>
            <a:r>
              <a:rPr lang="de-DE" sz="2400" b="1" dirty="0">
                <a:solidFill>
                  <a:schemeClr val="tx1">
                    <a:lumMod val="65000"/>
                    <a:lumOff val="35000"/>
                  </a:schemeClr>
                </a:solidFill>
                <a:latin typeface="JKRGNR+Arial-BoldMT"/>
              </a:rPr>
              <a:t>Schrankenleihe“</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Art. 136 I WRV</a:t>
            </a:r>
            <a:r>
              <a:rPr lang="de-DE" sz="2400" dirty="0">
                <a:solidFill>
                  <a:schemeClr val="tx1">
                    <a:lumMod val="65000"/>
                    <a:lumOff val="35000"/>
                  </a:schemeClr>
                </a:solidFill>
                <a:latin typeface="JKRGNR+Arial-BoldMT"/>
              </a:rPr>
              <a:t>, wonach „staatsbürgerliche Rechte und Pflichten“ durch die Ausübung der Religionsfreiheit weder bedingt noch beschränkt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Auslegung des Art. 4 GG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Systematik?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Schranke würde dann nur für Religionsfreiheit gelten </a:t>
            </a:r>
          </a:p>
          <a:p>
            <a:pPr marL="1714500" lvl="3"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Folge: </a:t>
            </a:r>
            <a:r>
              <a:rPr lang="de-DE" sz="2400" b="1" dirty="0">
                <a:solidFill>
                  <a:schemeClr val="tx1">
                    <a:lumMod val="65000"/>
                    <a:lumOff val="35000"/>
                  </a:schemeClr>
                </a:solidFill>
                <a:latin typeface="JKRGNR+Arial-BoldMT"/>
              </a:rPr>
              <a:t>Unzulässige Privilegierung von Gewissens- und Weltanschauungsfreiheit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Letztlich: Schranke außerhalb des Grundrechts dem GG wesensfremd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2028539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Gesetzesvorbehalt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fraglich: Einschränkbarkeit der Glaubensfreiheit?!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Merke: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„Vorbehaltslos ≠ Schrankenlos“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Taugliche Schranke der Glaubensfreiheit: </a:t>
            </a:r>
            <a:r>
              <a:rPr lang="de-DE" sz="2400" b="1" dirty="0">
                <a:solidFill>
                  <a:schemeClr val="tx1">
                    <a:lumMod val="65000"/>
                    <a:lumOff val="35000"/>
                  </a:schemeClr>
                </a:solidFill>
                <a:latin typeface="JKRGNR+Arial-BoldMT"/>
              </a:rPr>
              <a:t>Werte von Verfassungsrang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Grundrechte Dritter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Sog. Verfassungsimmanente Schranken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8866253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Darstellung in der Klausur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Prüfungspunkt: Verfassungsrechtliche Rechtfertigung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Eingriff könnte jedoch gerechtfertigt sein.“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Einschränkbarkeit von Art. 4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„Fraglich ist insoweit zunächst, ob und inwieweit das Grundrecht auf Glaubensfreiheit aus Art. 4 I GG einschränkbar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Ggf. kurz ablehnen: Schrankenleihe aus Art. 136 I WRV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Schrankenvorbehalt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27950926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b) Konkrete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„Bei Art. 4 I GG handelt es sich insofern um ein vorbehaltlos gewährleistetes Grundrecht. Das bedeutet indes nicht, dass diese Freiheit keinen Einschränkungen unterliegt.“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Vorbehalts- aber nicht schrankenlos!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„Zur Rechtfertigung von Eingriffen kommen jedoch nur verfassungsimmanente Schranken, also Grundrechte Dritter sowie Gemeinschaftswerte von Verfassungsrang in Betracht.“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Grundsatz verfassungsimmanenter Schranken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„Als kollidierendes Grundrecht Dritter kommt vorliegend die negative Glaubensfreiheit (Art. 4 I GG) der… in Betracht.“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27573774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c) Erfordernis einer gesetzlichen 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Staatliches Handeln, welches in Grundrechte eingreift, bedarf wegen des aus </a:t>
            </a:r>
            <a:r>
              <a:rPr lang="de-DE" sz="2400" b="1" dirty="0">
                <a:solidFill>
                  <a:schemeClr val="tx1">
                    <a:lumMod val="65000"/>
                    <a:lumOff val="35000"/>
                  </a:schemeClr>
                </a:solidFill>
                <a:latin typeface="JKRGNR+Arial-BoldMT"/>
                <a:sym typeface="Wingdings" pitchFamily="2" charset="2"/>
              </a:rPr>
              <a:t>Art. 20 II 1 GG folgenden Wesentlichkeitsgrundsatzes </a:t>
            </a:r>
            <a:r>
              <a:rPr lang="de-DE" sz="2400" dirty="0">
                <a:solidFill>
                  <a:schemeClr val="tx1">
                    <a:lumMod val="65000"/>
                    <a:lumOff val="35000"/>
                  </a:schemeClr>
                </a:solidFill>
                <a:latin typeface="JKRGNR+Arial-BoldMT"/>
                <a:sym typeface="Wingdings" pitchFamily="2" charset="2"/>
              </a:rPr>
              <a:t>einer </a:t>
            </a:r>
            <a:r>
              <a:rPr lang="de-DE" sz="2400" b="1" dirty="0">
                <a:solidFill>
                  <a:schemeClr val="tx1">
                    <a:lumMod val="65000"/>
                    <a:lumOff val="35000"/>
                  </a:schemeClr>
                </a:solidFill>
                <a:latin typeface="JKRGNR+Arial-BoldMT"/>
                <a:sym typeface="Wingdings" pitchFamily="2" charset="2"/>
              </a:rPr>
              <a:t>gesetzlichen 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beachte: selbst für Eingriffe in Art. 2 I GG bedarf es eines formellen Parlamentsgesetz („verfassungsmäßige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Dann muss dies </a:t>
            </a:r>
            <a:r>
              <a:rPr lang="de-DE" sz="2400" b="1" dirty="0">
                <a:solidFill>
                  <a:schemeClr val="tx1">
                    <a:lumMod val="65000"/>
                    <a:lumOff val="35000"/>
                  </a:schemeClr>
                </a:solidFill>
                <a:latin typeface="JKRGNR+Arial-BoldMT"/>
                <a:sym typeface="Wingdings" pitchFamily="2" charset="2"/>
              </a:rPr>
              <a:t>erst Recht (!) </a:t>
            </a:r>
            <a:r>
              <a:rPr lang="de-DE" sz="2400" dirty="0">
                <a:solidFill>
                  <a:schemeClr val="tx1">
                    <a:lumMod val="65000"/>
                    <a:lumOff val="35000"/>
                  </a:schemeClr>
                </a:solidFill>
                <a:latin typeface="JKRGNR+Arial-BoldMT"/>
                <a:sym typeface="Wingdings" pitchFamily="2" charset="2"/>
              </a:rPr>
              <a:t>für </a:t>
            </a:r>
            <a:r>
              <a:rPr lang="de-DE" sz="2400" b="1" dirty="0">
                <a:solidFill>
                  <a:schemeClr val="tx1">
                    <a:lumMod val="65000"/>
                    <a:lumOff val="35000"/>
                  </a:schemeClr>
                </a:solidFill>
                <a:latin typeface="JKRGNR+Arial-BoldMT"/>
                <a:sym typeface="Wingdings" pitchFamily="2" charset="2"/>
              </a:rPr>
              <a:t>vorbehaltslos</a:t>
            </a:r>
            <a:r>
              <a:rPr lang="de-DE" sz="2400" dirty="0">
                <a:solidFill>
                  <a:schemeClr val="tx1">
                    <a:lumMod val="65000"/>
                    <a:lumOff val="35000"/>
                  </a:schemeClr>
                </a:solidFill>
                <a:latin typeface="JKRGNR+Arial-BoldMT"/>
                <a:sym typeface="Wingdings" pitchFamily="2" charset="2"/>
              </a:rPr>
              <a:t> gewährleistete </a:t>
            </a:r>
            <a:r>
              <a:rPr lang="de-DE" sz="2400" b="1" dirty="0">
                <a:solidFill>
                  <a:schemeClr val="tx1">
                    <a:lumMod val="65000"/>
                    <a:lumOff val="35000"/>
                  </a:schemeClr>
                </a:solidFill>
                <a:latin typeface="JKRGNR+Arial-BoldMT"/>
                <a:sym typeface="Wingdings" pitchFamily="2" charset="2"/>
              </a:rPr>
              <a:t>Grundrechte</a:t>
            </a:r>
            <a:r>
              <a:rPr lang="de-DE" sz="2400" dirty="0">
                <a:solidFill>
                  <a:schemeClr val="tx1">
                    <a:lumMod val="65000"/>
                    <a:lumOff val="35000"/>
                  </a:schemeClr>
                </a:solidFill>
                <a:latin typeface="JKRGNR+Arial-BoldMT"/>
                <a:sym typeface="Wingdings" pitchFamily="2" charset="2"/>
              </a:rPr>
              <a:t> gelten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Daher stets erforderlich: </a:t>
            </a:r>
            <a:r>
              <a:rPr lang="de-DE" sz="2400" b="1" dirty="0">
                <a:solidFill>
                  <a:schemeClr val="tx1">
                    <a:lumMod val="65000"/>
                    <a:lumOff val="35000"/>
                  </a:schemeClr>
                </a:solidFill>
                <a:latin typeface="JKRGNR+Arial-BoldMT"/>
                <a:sym typeface="Wingdings" pitchFamily="2" charset="2"/>
              </a:rPr>
              <a:t>Formelles Parlamentsgesetz</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Bedenke: „</a:t>
            </a:r>
            <a:r>
              <a:rPr lang="de-DE" sz="2400" dirty="0" err="1">
                <a:solidFill>
                  <a:schemeClr val="tx1">
                    <a:lumMod val="65000"/>
                    <a:lumOff val="35000"/>
                  </a:schemeClr>
                </a:solidFill>
                <a:latin typeface="JKRGNR+Arial-BoldMT"/>
                <a:sym typeface="Wingdings" pitchFamily="2" charset="2"/>
              </a:rPr>
              <a:t>verfassungsimmante</a:t>
            </a:r>
            <a:r>
              <a:rPr lang="de-DE" sz="2400" dirty="0">
                <a:solidFill>
                  <a:schemeClr val="tx1">
                    <a:lumMod val="65000"/>
                    <a:lumOff val="35000"/>
                  </a:schemeClr>
                </a:solidFill>
                <a:latin typeface="JKRGNR+Arial-BoldMT"/>
                <a:sym typeface="Wingdings" pitchFamily="2" charset="2"/>
              </a:rPr>
              <a:t> Schranke“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Konsequenz: formelles Parlamentsgesetz muss als </a:t>
            </a:r>
            <a:r>
              <a:rPr lang="de-DE" sz="2400" b="1" dirty="0">
                <a:solidFill>
                  <a:schemeClr val="tx1">
                    <a:lumMod val="65000"/>
                    <a:lumOff val="35000"/>
                  </a:schemeClr>
                </a:solidFill>
                <a:latin typeface="JKRGNR+Arial-BoldMT"/>
                <a:sym typeface="Wingdings" pitchFamily="2" charset="2"/>
              </a:rPr>
              <a:t>Regelungsziel der im Einzelfall gegenläufigen Verfassungsposition dienen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5454405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575" y="1240362"/>
            <a:ext cx="8928992" cy="311110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sym typeface="Wingdings" pitchFamily="2" charset="2"/>
              </a:rPr>
              <a:t>§ 2</a:t>
            </a:r>
            <a:br>
              <a:rPr lang="de-DE" sz="2400" b="1" i="1" dirty="0">
                <a:solidFill>
                  <a:schemeClr val="tx1">
                    <a:lumMod val="65000"/>
                    <a:lumOff val="35000"/>
                  </a:schemeClr>
                </a:solidFill>
                <a:latin typeface="JKRGNR+Arial-BoldMT"/>
                <a:sym typeface="Wingdings" pitchFamily="2" charset="2"/>
              </a:rPr>
            </a:br>
            <a:r>
              <a:rPr lang="de-DE" sz="2400" b="1" i="1" dirty="0">
                <a:solidFill>
                  <a:schemeClr val="tx1">
                    <a:lumMod val="65000"/>
                    <a:lumOff val="35000"/>
                  </a:schemeClr>
                </a:solidFill>
                <a:latin typeface="JKRGNR+Arial-BoldMT"/>
                <a:sym typeface="Wingdings" pitchFamily="2" charset="2"/>
              </a:rPr>
              <a:t>Verbot religiös, weltanschaulich oder politisch geprägter Symbole und Kleidung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(1) Beschäftigte sowie ehrenamtliche Richterinnen und Richter dürfen in der gerichtlichen Verhandlung keine wahrnehmbaren Symbole oder Kleidungsstücke tragen, die bei objektiver Betrachtung eine bestimmte religiöse, weltanschauliche oder politische Auffassung zum Ausdruck bringen.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350726390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88146"/>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d) Schranke-Schranke der Verfassung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Anschließend Prüfung der…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Formellen Verfassungsmäßigkeit des einschränkenden Gesetzes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Materiellen Verfassungsmäßigkeit des Gesetzes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Verhältnismäßigkeit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Bestimmtheit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Rückwirkungsverbot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Im Rahmen der Verhältnismäßigkeitsprüfung bedenken: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Glaubensfreiheit</a:t>
            </a:r>
            <a:r>
              <a:rPr lang="de-DE" sz="2400" dirty="0">
                <a:solidFill>
                  <a:schemeClr val="tx1">
                    <a:lumMod val="65000"/>
                    <a:lumOff val="35000"/>
                  </a:schemeClr>
                </a:solidFill>
                <a:latin typeface="JKRGNR+Arial-BoldMT"/>
                <a:sym typeface="Wingdings" pitchFamily="2" charset="2"/>
              </a:rPr>
              <a:t> knüpft in besonderem Maße an die </a:t>
            </a:r>
            <a:r>
              <a:rPr lang="de-DE" sz="2400" b="1" dirty="0">
                <a:solidFill>
                  <a:schemeClr val="tx1">
                    <a:lumMod val="65000"/>
                    <a:lumOff val="35000"/>
                  </a:schemeClr>
                </a:solidFill>
                <a:latin typeface="JKRGNR+Arial-BoldMT"/>
                <a:sym typeface="Wingdings" pitchFamily="2" charset="2"/>
              </a:rPr>
              <a:t>persönliche Identität </a:t>
            </a:r>
            <a:r>
              <a:rPr lang="de-DE" sz="2400" dirty="0">
                <a:solidFill>
                  <a:schemeClr val="tx1">
                    <a:lumMod val="65000"/>
                    <a:lumOff val="35000"/>
                  </a:schemeClr>
                </a:solidFill>
                <a:latin typeface="JKRGNR+Arial-BoldMT"/>
                <a:sym typeface="Wingdings" pitchFamily="2" charset="2"/>
              </a:rPr>
              <a:t>des Betroffenen (Art. 2 I GG </a:t>
            </a:r>
            <a:r>
              <a:rPr lang="de-DE" sz="2400" dirty="0" err="1">
                <a:solidFill>
                  <a:schemeClr val="tx1">
                    <a:lumMod val="65000"/>
                    <a:lumOff val="35000"/>
                  </a:schemeClr>
                </a:solidFill>
                <a:latin typeface="JKRGNR+Arial-BoldMT"/>
                <a:sym typeface="Wingdings" pitchFamily="2" charset="2"/>
              </a:rPr>
              <a:t>iVm</a:t>
            </a:r>
            <a:r>
              <a:rPr lang="de-DE" sz="2400" dirty="0">
                <a:solidFill>
                  <a:schemeClr val="tx1">
                    <a:lumMod val="65000"/>
                    <a:lumOff val="35000"/>
                  </a:schemeClr>
                </a:solidFill>
                <a:latin typeface="JKRGNR+Arial-BoldMT"/>
                <a:sym typeface="Wingdings" pitchFamily="2" charset="2"/>
              </a:rPr>
              <a:t> Art. 1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Grundgesetz begründet für den Staat als Heimstatt aller Staatsbürger die </a:t>
            </a:r>
            <a:r>
              <a:rPr lang="de-DE" sz="2400" b="1" dirty="0">
                <a:solidFill>
                  <a:schemeClr val="tx1">
                    <a:lumMod val="65000"/>
                    <a:lumOff val="35000"/>
                  </a:schemeClr>
                </a:solidFill>
                <a:latin typeface="JKRGNR+Arial-BoldMT"/>
                <a:sym typeface="Wingdings" pitchFamily="2" charset="2"/>
              </a:rPr>
              <a:t>Pflicht zur weltanschaulich-religiöser Neutralität</a:t>
            </a:r>
            <a:r>
              <a:rPr lang="de-DE" sz="2400" dirty="0">
                <a:solidFill>
                  <a:schemeClr val="tx1">
                    <a:lumMod val="65000"/>
                    <a:lumOff val="35000"/>
                  </a:schemeClr>
                </a:solidFill>
                <a:latin typeface="JKRGNR+Arial-BoldMT"/>
                <a:sym typeface="Wingdings" pitchFamily="2" charset="2"/>
              </a:rPr>
              <a:t> (vgl. Art. 137 I WRV)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
        <p:nvSpPr>
          <p:cNvPr id="6" name="Rectangle 1">
            <a:hlinkClick r:id="rId2"/>
            <a:extLst>
              <a:ext uri="{FF2B5EF4-FFF2-40B4-BE49-F238E27FC236}">
                <a16:creationId xmlns:a16="http://schemas.microsoft.com/office/drawing/2014/main" id="{A8C26CEC-A6F8-A994-7A93-DCFCDA54DDBE}"/>
              </a:ext>
            </a:extLst>
          </p:cNvPr>
          <p:cNvSpPr>
            <a:spLocks noChangeArrowheads="1"/>
          </p:cNvSpPr>
          <p:nvPr/>
        </p:nvSpPr>
        <p:spPr bwMode="auto">
          <a:xfrm>
            <a:off x="1238250" y="44369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50784"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7352226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292080" y="3284984"/>
            <a:ext cx="6372200" cy="1569660"/>
          </a:xfrm>
          <a:prstGeom prst="rect">
            <a:avLst/>
          </a:prstGeom>
          <a:noFill/>
        </p:spPr>
        <p:txBody>
          <a:bodyPr wrap="square" rtlCol="0">
            <a:spAutoFit/>
          </a:bodyPr>
          <a:lstStyle/>
          <a:p>
            <a:r>
              <a:rPr lang="de-DE" sz="3200" dirty="0">
                <a:solidFill>
                  <a:schemeClr val="bg1"/>
                </a:solidFill>
                <a:latin typeface="Frutiger LT 57 Cn" pitchFamily="34" charset="0"/>
              </a:rPr>
              <a:t>Grundrechte</a:t>
            </a:r>
          </a:p>
          <a:p>
            <a:r>
              <a:rPr lang="de-DE" sz="3200" dirty="0">
                <a:solidFill>
                  <a:schemeClr val="bg1"/>
                </a:solidFill>
                <a:latin typeface="Frutiger LT 57 Cn" pitchFamily="34" charset="0"/>
              </a:rPr>
              <a:t>Fall 6</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159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Glaubensfreiheit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 verbürgt in </a:t>
            </a:r>
            <a:r>
              <a:rPr lang="de-DE" sz="2400" b="1" dirty="0">
                <a:solidFill>
                  <a:schemeClr val="tx1">
                    <a:lumMod val="65000"/>
                    <a:lumOff val="35000"/>
                  </a:schemeClr>
                </a:solidFill>
                <a:latin typeface="JKRGNR+Arial-BoldMT"/>
              </a:rPr>
              <a:t>Art. 4 I GG</a:t>
            </a:r>
            <a:r>
              <a:rPr lang="de-DE" sz="2400" dirty="0">
                <a:solidFill>
                  <a:schemeClr val="tx1">
                    <a:lumMod val="65000"/>
                    <a:lumOff val="35000"/>
                  </a:schemeClr>
                </a:solidFill>
                <a:latin typeface="JKRGNR+Arial-BoldMT"/>
              </a:rPr>
              <a:t>: Unverletzlichkeit der „Freiheit des </a:t>
            </a:r>
            <a:r>
              <a:rPr lang="de-DE" sz="2400" b="1" dirty="0">
                <a:solidFill>
                  <a:schemeClr val="tx1">
                    <a:lumMod val="65000"/>
                    <a:lumOff val="35000"/>
                  </a:schemeClr>
                </a:solidFill>
                <a:latin typeface="JKRGNR+Arial-BoldMT"/>
              </a:rPr>
              <a:t>Glaubens</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Gewissens</a:t>
            </a:r>
            <a:r>
              <a:rPr lang="de-DE" sz="2400" dirty="0">
                <a:solidFill>
                  <a:schemeClr val="tx1">
                    <a:lumMod val="65000"/>
                    <a:lumOff val="35000"/>
                  </a:schemeClr>
                </a:solidFill>
                <a:latin typeface="JKRGNR+Arial-BoldMT"/>
              </a:rPr>
              <a:t> und der Freiheit des </a:t>
            </a:r>
            <a:r>
              <a:rPr lang="de-DE" sz="2400" b="1" dirty="0">
                <a:solidFill>
                  <a:schemeClr val="tx1">
                    <a:lumMod val="65000"/>
                    <a:lumOff val="35000"/>
                  </a:schemeClr>
                </a:solidFill>
                <a:latin typeface="JKRGNR+Arial-BoldMT"/>
              </a:rPr>
              <a:t>religiösen und weltanschaulichen Bekenntnisses</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in </a:t>
            </a:r>
            <a:r>
              <a:rPr lang="de-DE" sz="2400" b="1" dirty="0">
                <a:solidFill>
                  <a:schemeClr val="tx1">
                    <a:lumMod val="65000"/>
                    <a:lumOff val="35000"/>
                  </a:schemeClr>
                </a:solidFill>
                <a:latin typeface="JKRGNR+Arial-BoldMT"/>
              </a:rPr>
              <a:t>Art. 4 II GG </a:t>
            </a:r>
            <a:r>
              <a:rPr lang="de-DE" sz="2400" dirty="0">
                <a:solidFill>
                  <a:schemeClr val="tx1">
                    <a:lumMod val="65000"/>
                    <a:lumOff val="35000"/>
                  </a:schemeClr>
                </a:solidFill>
                <a:latin typeface="JKRGNR+Arial-BoldMT"/>
              </a:rPr>
              <a:t>gewährleistet: </a:t>
            </a:r>
            <a:r>
              <a:rPr lang="de-DE" sz="2400" b="1" dirty="0">
                <a:solidFill>
                  <a:schemeClr val="tx1">
                    <a:lumMod val="65000"/>
                    <a:lumOff val="35000"/>
                  </a:schemeClr>
                </a:solidFill>
                <a:latin typeface="JKRGNR+Arial-BoldMT"/>
              </a:rPr>
              <a:t>„Ungestörte Religionsausübung“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b="1" dirty="0">
                <a:solidFill>
                  <a:schemeClr val="tx1">
                    <a:lumMod val="65000"/>
                    <a:lumOff val="35000"/>
                  </a:schemeClr>
                </a:solidFill>
                <a:latin typeface="JKRGNR+Arial-BoldMT"/>
              </a:rPr>
              <a:t>umfassend zu verstehendes einheitliches Grundrecht der Glaubensfreiheit</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195981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Aufdrängende Sonderzuweisung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Verwaltungsgerichtliche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nichtverfassungsrechtlicher Art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a:t>
            </a:r>
            <a:r>
              <a:rPr lang="de-DE" sz="2400" b="1" dirty="0">
                <a:solidFill>
                  <a:schemeClr val="tx1">
                    <a:lumMod val="65000"/>
                    <a:lumOff val="35000"/>
                  </a:schemeClr>
                </a:solidFill>
                <a:latin typeface="JKRGNR+Arial-BoldMT"/>
              </a:rPr>
              <a:t>keine abdrängenden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0722859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t>
            </a:r>
            <a:r>
              <a:rPr lang="de-DE" sz="2400" b="1" dirty="0">
                <a:solidFill>
                  <a:schemeClr val="tx1">
                    <a:lumMod val="65000"/>
                    <a:lumOff val="35000"/>
                  </a:schemeClr>
                </a:solidFill>
                <a:latin typeface="JKRGNR+Arial-BoldMT"/>
              </a:rPr>
              <a:t>streitentscheidende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Verbot des </a:t>
            </a:r>
            <a:r>
              <a:rPr lang="de-DE" sz="2400" b="1" dirty="0">
                <a:solidFill>
                  <a:schemeClr val="tx1">
                    <a:lumMod val="65000"/>
                    <a:lumOff val="35000"/>
                  </a:schemeClr>
                </a:solidFill>
                <a:latin typeface="JKRGNR+Arial-BoldMT"/>
              </a:rPr>
              <a:t>„nächtlich profane und sakrale Glockenschlages“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 gegen </a:t>
            </a:r>
            <a:r>
              <a:rPr lang="de-DE" sz="2400" b="1" dirty="0">
                <a:solidFill>
                  <a:schemeClr val="tx1">
                    <a:lumMod val="65000"/>
                    <a:lumOff val="35000"/>
                  </a:schemeClr>
                </a:solidFill>
                <a:latin typeface="JKRGNR+Arial-BoldMT"/>
              </a:rPr>
              <a:t>Immissionen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in Betracht kommend: </a:t>
            </a:r>
            <a:r>
              <a:rPr lang="de-DE" sz="2400" b="1" dirty="0">
                <a:solidFill>
                  <a:schemeClr val="tx1">
                    <a:lumMod val="65000"/>
                    <a:lumOff val="35000"/>
                  </a:schemeClr>
                </a:solidFill>
                <a:latin typeface="JKRGNR+Arial-BoldMT"/>
              </a:rPr>
              <a:t>§ 24 S. 1 BImSchG</a:t>
            </a:r>
            <a:r>
              <a:rPr lang="de-DE" sz="2400" dirty="0">
                <a:solidFill>
                  <a:schemeClr val="tx1">
                    <a:lumMod val="65000"/>
                    <a:lumOff val="35000"/>
                  </a:schemeClr>
                </a:solidFill>
                <a:latin typeface="JKRGNR+Arial-BoldMT"/>
              </a:rPr>
              <a:t>, der die Behörde zur Durchsetzung der </a:t>
            </a:r>
            <a:r>
              <a:rPr lang="de-DE" sz="2400" b="1" dirty="0">
                <a:solidFill>
                  <a:schemeClr val="tx1">
                    <a:lumMod val="65000"/>
                    <a:lumOff val="35000"/>
                  </a:schemeClr>
                </a:solidFill>
                <a:latin typeface="JKRGNR+Arial-BoldMT"/>
              </a:rPr>
              <a:t>Betreiberpflichten</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 22 BImSchG </a:t>
            </a:r>
            <a:r>
              <a:rPr lang="de-DE" sz="2400" dirty="0">
                <a:solidFill>
                  <a:schemeClr val="tx1">
                    <a:lumMod val="65000"/>
                    <a:lumOff val="35000"/>
                  </a:schemeClr>
                </a:solidFill>
                <a:latin typeface="JKRGNR+Arial-BoldMT"/>
              </a:rPr>
              <a:t>ermächtigt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Anwendbarkeit?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dass es sich bei der Kirche um eine </a:t>
            </a:r>
            <a:r>
              <a:rPr lang="de-DE" sz="2400" b="1" dirty="0">
                <a:solidFill>
                  <a:schemeClr val="tx1">
                    <a:lumMod val="65000"/>
                    <a:lumOff val="35000"/>
                  </a:schemeClr>
                </a:solidFill>
                <a:latin typeface="JKRGNR+Arial-BoldMT"/>
              </a:rPr>
              <a:t>„nicht genehmigungsbedürftige Anlage“ </a:t>
            </a:r>
            <a:r>
              <a:rPr lang="de-DE" sz="2400" b="1" dirty="0" err="1">
                <a:solidFill>
                  <a:schemeClr val="tx1">
                    <a:lumMod val="65000"/>
                    <a:lumOff val="35000"/>
                  </a:schemeClr>
                </a:solidFill>
                <a:latin typeface="JKRGNR+Arial-BoldMT"/>
              </a:rPr>
              <a:t>iSd</a:t>
            </a:r>
            <a:r>
              <a:rPr lang="de-DE" sz="2400" b="1" dirty="0">
                <a:solidFill>
                  <a:schemeClr val="tx1">
                    <a:lumMod val="65000"/>
                    <a:lumOff val="35000"/>
                  </a:schemeClr>
                </a:solidFill>
                <a:latin typeface="JKRGNR+Arial-BoldMT"/>
              </a:rPr>
              <a:t>. § 22 I 1 BImSchG </a:t>
            </a:r>
            <a:r>
              <a:rPr lang="de-DE" sz="2400" dirty="0">
                <a:solidFill>
                  <a:schemeClr val="tx1">
                    <a:lumMod val="65000"/>
                    <a:lumOff val="35000"/>
                  </a:schemeClr>
                </a:solidFill>
                <a:latin typeface="JKRGNR+Arial-BoldMT"/>
              </a:rPr>
              <a:t>handelt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2655654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65161"/>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Frage der „Genehmigungsbedürftigkeit“ heranzuziehen: </a:t>
            </a:r>
            <a:r>
              <a:rPr lang="de-DE" sz="2400" b="1" dirty="0">
                <a:solidFill>
                  <a:schemeClr val="tx1">
                    <a:lumMod val="65000"/>
                    <a:lumOff val="35000"/>
                  </a:schemeClr>
                </a:solidFill>
                <a:latin typeface="JKRGNR+Arial-BoldMT"/>
              </a:rPr>
              <a:t>§ 4 I 3 BImSchG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4. BImSchV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Genehmigungsbedürftigkeit von Kirchen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Anwendbarkeit der §§ 24, 22 I 1 BImSchG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der Norm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24 S. 1 </a:t>
            </a:r>
            <a:r>
              <a:rPr lang="de-DE" sz="2400" dirty="0" err="1">
                <a:solidFill>
                  <a:schemeClr val="tx1">
                    <a:lumMod val="65000"/>
                    <a:lumOff val="35000"/>
                  </a:schemeClr>
                </a:solidFill>
                <a:latin typeface="JKRGNR+Arial-BoldMT"/>
              </a:rPr>
              <a:t>BimSchG</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zuständige Behörde </a:t>
            </a:r>
            <a:r>
              <a:rPr lang="de-DE" sz="2400" dirty="0">
                <a:solidFill>
                  <a:schemeClr val="tx1">
                    <a:lumMod val="65000"/>
                    <a:lumOff val="35000"/>
                  </a:schemeClr>
                </a:solidFill>
                <a:latin typeface="JKRGNR+Arial-BoldMT"/>
              </a:rPr>
              <a:t>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4630623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einschlägig: Abdrängende Sonderzuweisung der § 40 II 1 VwGO, Art. 34 S. 3 GG, Art. 14 III 4 GG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154373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Behördliches Verbot „nächtlich profanen und sakralen Glockenschlagens“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Verpflichtungsklage?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Dafür vorausgesetzt gemäß § 42 I 2. Alt. VwGO: dass die Kläger die </a:t>
            </a:r>
            <a:r>
              <a:rPr lang="de-DE" sz="2400" b="1" dirty="0">
                <a:solidFill>
                  <a:schemeClr val="tx1">
                    <a:lumMod val="65000"/>
                    <a:lumOff val="35000"/>
                  </a:schemeClr>
                </a:solidFill>
                <a:latin typeface="JKRGNR+Arial-BoldMT"/>
              </a:rPr>
              <a:t>„Verurteilung zum Erlass eines abgelehnten oder unterlassenen Verwaltungsaktes“ </a:t>
            </a:r>
            <a:r>
              <a:rPr lang="de-DE" sz="2400" dirty="0">
                <a:solidFill>
                  <a:schemeClr val="tx1">
                    <a:lumMod val="65000"/>
                    <a:lumOff val="35000"/>
                  </a:schemeClr>
                </a:solidFill>
                <a:latin typeface="JKRGNR+Arial-BoldMT"/>
              </a:rPr>
              <a:t>begehren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Qualität der </a:t>
            </a:r>
            <a:r>
              <a:rPr lang="de-DE" sz="2400" b="1" dirty="0">
                <a:solidFill>
                  <a:schemeClr val="tx1">
                    <a:lumMod val="65000"/>
                    <a:lumOff val="35000"/>
                  </a:schemeClr>
                </a:solidFill>
                <a:latin typeface="JKRGNR+Arial-BoldMT"/>
              </a:rPr>
              <a:t>Anordnungen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24 S. 1 BImSchG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iFe</a:t>
            </a:r>
            <a:r>
              <a:rPr lang="de-DE" sz="2400" dirty="0">
                <a:solidFill>
                  <a:schemeClr val="tx1">
                    <a:lumMod val="65000"/>
                    <a:lumOff val="35000"/>
                  </a:schemeClr>
                </a:solidFill>
                <a:latin typeface="JKRGNR+Arial-BoldMT"/>
              </a:rPr>
              <a:t>. einer Untätigkeitsklage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434286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42 II VwGO </a:t>
            </a:r>
            <a:r>
              <a:rPr lang="de-DE" sz="2400" dirty="0">
                <a:solidFill>
                  <a:schemeClr val="tx1">
                    <a:lumMod val="65000"/>
                    <a:lumOff val="35000"/>
                  </a:schemeClr>
                </a:solidFill>
                <a:latin typeface="JKRGNR+Arial-BoldMT"/>
              </a:rPr>
              <a:t>im Falle von Verpflichtungsklagen vorausgesetzt: </a:t>
            </a:r>
            <a:r>
              <a:rPr lang="de-DE" sz="2400" b="1" dirty="0">
                <a:solidFill>
                  <a:schemeClr val="tx1">
                    <a:lumMod val="65000"/>
                    <a:lumOff val="35000"/>
                  </a:schemeClr>
                </a:solidFill>
                <a:latin typeface="JKRGNR+Arial-BoldMT"/>
              </a:rPr>
              <a:t>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wenn Ablehnung bzw. Unterlassung des begehrten VA eine Rechtsverletzung begründet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zu prüfen: </a:t>
            </a:r>
            <a:r>
              <a:rPr lang="de-DE" sz="2400" b="1" dirty="0">
                <a:solidFill>
                  <a:schemeClr val="tx1">
                    <a:lumMod val="65000"/>
                    <a:lumOff val="35000"/>
                  </a:schemeClr>
                </a:solidFill>
                <a:latin typeface="JKRGNR+Arial-BoldMT"/>
              </a:rPr>
              <a:t>Möglichkeit eines Anspruchs auf den Erlass des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a:t>
            </a:r>
            <a:r>
              <a:rPr lang="de-DE" sz="2400" b="1" dirty="0">
                <a:solidFill>
                  <a:schemeClr val="tx1">
                    <a:lumMod val="65000"/>
                    <a:lumOff val="35000"/>
                  </a:schemeClr>
                </a:solidFill>
                <a:latin typeface="JKRGNR+Arial-BoldMT"/>
              </a:rPr>
              <a:t>Anspruchsgrundlagen</a:t>
            </a:r>
            <a:r>
              <a:rPr lang="de-DE" sz="2400" dirty="0">
                <a:solidFill>
                  <a:schemeClr val="tx1">
                    <a:lumMod val="65000"/>
                    <a:lumOff val="35000"/>
                  </a:schemeClr>
                </a:solidFill>
                <a:latin typeface="JKRGNR+Arial-BoldMT"/>
              </a:rPr>
              <a:t> grundsätzlich in Betracht kommend: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Sonderrechtsbeziehung (Zusicherung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Einfaches Recht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Grundrechte (insb. Grundrechtliche Abwehransprüche)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317977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als Anspruchsgrundlage in Betracht kommend: </a:t>
            </a:r>
            <a:r>
              <a:rPr lang="de-DE" sz="2400" b="1" dirty="0">
                <a:solidFill>
                  <a:schemeClr val="tx1">
                    <a:lumMod val="65000"/>
                    <a:lumOff val="35000"/>
                  </a:schemeClr>
                </a:solidFill>
                <a:latin typeface="JKRGNR+Arial-BoldMT"/>
              </a:rPr>
              <a:t>§ 24 S. 1 BImSchG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 I 1 Nr. 1 BImSchG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Vorschrift vermittelt dem Kläger ein </a:t>
            </a:r>
            <a:r>
              <a:rPr lang="de-DE" sz="2400" b="1" dirty="0">
                <a:solidFill>
                  <a:schemeClr val="tx1">
                    <a:lumMod val="65000"/>
                    <a:lumOff val="35000"/>
                  </a:schemeClr>
                </a:solidFill>
                <a:latin typeface="JKRGNR+Arial-BoldMT"/>
              </a:rPr>
              <a:t>subjektives öffentliches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Schutznormgedanke</a:t>
            </a:r>
            <a:r>
              <a:rPr lang="de-DE" sz="2400" dirty="0">
                <a:solidFill>
                  <a:schemeClr val="tx1">
                    <a:lumMod val="65000"/>
                    <a:lumOff val="35000"/>
                  </a:schemeClr>
                </a:solidFill>
                <a:latin typeface="JKRGNR+Arial-BoldMT"/>
              </a:rPr>
              <a:t>: Vorschrift muss neben der Allgemeinheit zumindest auch dem </a:t>
            </a:r>
            <a:r>
              <a:rPr lang="de-DE" sz="2400" b="1" dirty="0">
                <a:solidFill>
                  <a:schemeClr val="tx1">
                    <a:lumMod val="65000"/>
                    <a:lumOff val="35000"/>
                  </a:schemeClr>
                </a:solidFill>
                <a:latin typeface="JKRGNR+Arial-BoldMT"/>
              </a:rPr>
              <a:t>Schutz des Klägers </a:t>
            </a:r>
            <a:r>
              <a:rPr lang="de-DE" sz="2400" dirty="0">
                <a:solidFill>
                  <a:schemeClr val="tx1">
                    <a:lumMod val="65000"/>
                    <a:lumOff val="35000"/>
                  </a:schemeClr>
                </a:solidFill>
                <a:latin typeface="JKRGNR+Arial-BoldMT"/>
              </a:rPr>
              <a:t>dienen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 wenn die Vorschrift in der </a:t>
            </a:r>
            <a:r>
              <a:rPr lang="de-DE" sz="2400" b="1" dirty="0">
                <a:solidFill>
                  <a:schemeClr val="tx1">
                    <a:lumMod val="65000"/>
                    <a:lumOff val="35000"/>
                  </a:schemeClr>
                </a:solidFill>
                <a:latin typeface="JKRGNR+Arial-BoldMT"/>
              </a:rPr>
              <a:t>Rechtsfolge eine Begünstigung</a:t>
            </a:r>
            <a:r>
              <a:rPr lang="de-DE" sz="2400" dirty="0">
                <a:solidFill>
                  <a:schemeClr val="tx1">
                    <a:lumMod val="65000"/>
                    <a:lumOff val="35000"/>
                  </a:schemeClr>
                </a:solidFill>
                <a:latin typeface="JKRGNR+Arial-BoldMT"/>
              </a:rPr>
              <a:t> vorsieht und Kläger vom persönlichen SB umfasst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a:t>
            </a:r>
            <a:r>
              <a:rPr lang="de-DE" sz="2400" dirty="0">
                <a:solidFill>
                  <a:schemeClr val="tx1">
                    <a:lumMod val="65000"/>
                    <a:lumOff val="35000"/>
                  </a:schemeClr>
                </a:solidFill>
                <a:latin typeface="JKRGNR+Arial-BoldMT"/>
              </a:rPr>
              <a:t>: Anspruch auf behördliches Einschreiten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allgemeiner Gesetzesvollziehungsanspruch!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Auslegung zu ermitteln: Ob Vorschrift „</a:t>
            </a:r>
            <a:r>
              <a:rPr lang="de-DE" sz="2400" b="1" dirty="0">
                <a:solidFill>
                  <a:schemeClr val="tx1">
                    <a:lumMod val="65000"/>
                    <a:lumOff val="35000"/>
                  </a:schemeClr>
                </a:solidFill>
                <a:latin typeface="JKRGNR+Arial-BoldMT"/>
              </a:rPr>
              <a:t>Drittschutz</a:t>
            </a:r>
            <a:r>
              <a:rPr lang="de-DE" sz="2400" dirty="0">
                <a:solidFill>
                  <a:schemeClr val="tx1">
                    <a:lumMod val="65000"/>
                    <a:lumOff val="35000"/>
                  </a:schemeClr>
                </a:solidFill>
                <a:latin typeface="JKRGNR+Arial-BoldMT"/>
              </a:rPr>
              <a:t>“ vermittelt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8612638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Herleitung des Drittschutzes: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Tatbestandlich</a:t>
            </a:r>
            <a:r>
              <a:rPr lang="de-DE" sz="2400" dirty="0">
                <a:solidFill>
                  <a:schemeClr val="tx1">
                    <a:lumMod val="65000"/>
                    <a:lumOff val="35000"/>
                  </a:schemeClr>
                </a:solidFill>
                <a:latin typeface="JKRGNR+Arial-BoldMT"/>
              </a:rPr>
              <a:t> von </a:t>
            </a:r>
            <a:r>
              <a:rPr lang="de-DE" sz="2400" b="1" dirty="0">
                <a:solidFill>
                  <a:schemeClr val="tx1">
                    <a:lumMod val="65000"/>
                    <a:lumOff val="35000"/>
                  </a:schemeClr>
                </a:solidFill>
                <a:latin typeface="JKRGNR+Arial-BoldMT"/>
              </a:rPr>
              <a:t>§ 24 S. 1 BImSchG </a:t>
            </a:r>
            <a:r>
              <a:rPr lang="de-DE" sz="2400" dirty="0">
                <a:solidFill>
                  <a:schemeClr val="tx1">
                    <a:lumMod val="65000"/>
                    <a:lumOff val="35000"/>
                  </a:schemeClr>
                </a:solidFill>
                <a:latin typeface="JKRGNR+Arial-BoldMT"/>
              </a:rPr>
              <a:t>vorausgesetzt: „zur Durchführung des § 22 BImSchG“ können Anordnungen getroffen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Pflichten</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22 I Nr. 1 BImSchG</a:t>
            </a:r>
            <a:r>
              <a:rPr lang="de-DE" sz="2400" dirty="0">
                <a:solidFill>
                  <a:schemeClr val="tx1">
                    <a:lumMod val="65000"/>
                    <a:lumOff val="35000"/>
                  </a:schemeClr>
                </a:solidFill>
                <a:latin typeface="JKRGNR+Arial-BoldMT"/>
              </a:rPr>
              <a:t>: Verhinderung </a:t>
            </a:r>
            <a:r>
              <a:rPr lang="de-DE" sz="2400" b="1" dirty="0">
                <a:solidFill>
                  <a:schemeClr val="tx1">
                    <a:lumMod val="65000"/>
                    <a:lumOff val="35000"/>
                  </a:schemeClr>
                </a:solidFill>
                <a:latin typeface="JKRGNR+Arial-BoldMT"/>
              </a:rPr>
              <a:t>schädlicher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Umwelteinwirkungen</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Legaldefinition für </a:t>
            </a:r>
            <a:r>
              <a:rPr lang="de-DE" sz="2400" b="1" dirty="0">
                <a:solidFill>
                  <a:schemeClr val="tx1">
                    <a:lumMod val="65000"/>
                    <a:lumOff val="35000"/>
                  </a:schemeClr>
                </a:solidFill>
                <a:latin typeface="JKRGNR+Arial-BoldMT"/>
              </a:rPr>
              <a:t>„schädliche Umwelteinwirkungen“ aus § 3 I BImSchG</a:t>
            </a:r>
            <a:r>
              <a:rPr lang="de-DE" sz="2400" dirty="0">
                <a:solidFill>
                  <a:schemeClr val="tx1">
                    <a:lumMod val="65000"/>
                    <a:lumOff val="35000"/>
                  </a:schemeClr>
                </a:solidFill>
                <a:latin typeface="JKRGNR+Arial-BoldMT"/>
              </a:rPr>
              <a:t> ausdrücklich umfasst: „</a:t>
            </a:r>
            <a:r>
              <a:rPr lang="de-DE" sz="2400" b="1" dirty="0">
                <a:solidFill>
                  <a:schemeClr val="tx1">
                    <a:lumMod val="65000"/>
                    <a:lumOff val="35000"/>
                  </a:schemeClr>
                </a:solidFill>
                <a:latin typeface="JKRGNR+Arial-BoldMT"/>
              </a:rPr>
              <a:t>Nachbarschaft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die Bezugnahme auf „Nachbarschaft“ vermittelt: </a:t>
            </a:r>
            <a:r>
              <a:rPr lang="de-DE" sz="2400" b="1" dirty="0">
                <a:solidFill>
                  <a:schemeClr val="tx1">
                    <a:lumMod val="65000"/>
                    <a:lumOff val="35000"/>
                  </a:schemeClr>
                </a:solidFill>
                <a:latin typeface="JKRGNR+Arial-BoldMT"/>
              </a:rPr>
              <a:t>Drittschutz der §§ 24 S. 1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 I 1 Nr. 1 BImSchG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832844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Persönlicher Schutzbereich „Nachbar“?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Nachbarbegriff im BImSchG weit zu verstehen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bei bloß gelegentlicher oder zufälliger Betroffenheit von Immissionen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sowohl K als auch L „Nachbarn“ </a:t>
            </a:r>
            <a:r>
              <a:rPr lang="de-DE" sz="2400" b="1" dirty="0" err="1">
                <a:solidFill>
                  <a:schemeClr val="tx1">
                    <a:lumMod val="65000"/>
                    <a:lumOff val="35000"/>
                  </a:schemeClr>
                </a:solidFill>
                <a:latin typeface="JKRGNR+Arial-BoldMT"/>
              </a:rPr>
              <a:t>iSd</a:t>
            </a:r>
            <a:r>
              <a:rPr lang="de-DE" sz="2400" b="1" dirty="0">
                <a:solidFill>
                  <a:schemeClr val="tx1">
                    <a:lumMod val="65000"/>
                    <a:lumOff val="35000"/>
                  </a:schemeClr>
                </a:solidFill>
                <a:latin typeface="JKRGNR+Arial-BoldMT"/>
              </a:rPr>
              <a:t>.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Persönlicher Anwendungsbereich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a:t>
            </a:r>
            <a:r>
              <a:rPr lang="de-DE" sz="2400" b="1" dirty="0">
                <a:solidFill>
                  <a:schemeClr val="tx1">
                    <a:lumMod val="65000"/>
                    <a:lumOff val="35000"/>
                  </a:schemeClr>
                </a:solidFill>
                <a:latin typeface="JKRGNR+Arial-BoldMT"/>
              </a:rPr>
              <a:t>möglich</a:t>
            </a:r>
            <a:r>
              <a:rPr lang="de-DE" sz="2400" dirty="0">
                <a:solidFill>
                  <a:schemeClr val="tx1">
                    <a:lumMod val="65000"/>
                    <a:lumOff val="35000"/>
                  </a:schemeClr>
                </a:solidFill>
                <a:latin typeface="JKRGNR+Arial-BoldMT"/>
              </a:rPr>
              <a:t>: Vorliegen der </a:t>
            </a:r>
            <a:r>
              <a:rPr lang="de-DE" sz="2400" b="1" dirty="0">
                <a:solidFill>
                  <a:schemeClr val="tx1">
                    <a:lumMod val="65000"/>
                    <a:lumOff val="35000"/>
                  </a:schemeClr>
                </a:solidFill>
                <a:latin typeface="JKRGNR+Arial-BoldMT"/>
              </a:rPr>
              <a:t>Anspruchsvoraussetzungen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Klagebefugnis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6590294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erforderlich im Falle einer Verpflichtungsklage: Durchführung eines </a:t>
            </a:r>
            <a:r>
              <a:rPr lang="de-DE" sz="2400" b="1" dirty="0">
                <a:solidFill>
                  <a:schemeClr val="tx1">
                    <a:lumMod val="65000"/>
                    <a:lumOff val="35000"/>
                  </a:schemeClr>
                </a:solidFill>
                <a:latin typeface="JKRGNR+Arial-BoldMT"/>
              </a:rPr>
              <a:t>erfolglosen Vorverfahrens nach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Untätigkeitsklage, vgl. </a:t>
            </a:r>
            <a:r>
              <a:rPr lang="de-DE" sz="2400" b="1" dirty="0">
                <a:solidFill>
                  <a:schemeClr val="tx1">
                    <a:lumMod val="65000"/>
                    <a:lumOff val="35000"/>
                  </a:schemeClr>
                </a:solidFill>
                <a:latin typeface="JKRGNR+Arial-BoldMT"/>
              </a:rPr>
              <a:t>§ 75 S.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7 Monate </a:t>
            </a:r>
            <a:r>
              <a:rPr lang="de-DE" sz="2400" dirty="0">
                <a:solidFill>
                  <a:schemeClr val="tx1">
                    <a:lumMod val="65000"/>
                    <a:lumOff val="35000"/>
                  </a:schemeClr>
                </a:solidFill>
                <a:latin typeface="JKRGNR+Arial-BoldMT"/>
              </a:rPr>
              <a:t>untätig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Regelfrist: 3 Monate, vgl. § 75 S. 2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Voraussetzungen des § 75 S. 1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„Klage </a:t>
            </a:r>
            <a:r>
              <a:rPr lang="de-DE" sz="2400" b="1" i="1" dirty="0">
                <a:solidFill>
                  <a:schemeClr val="tx1">
                    <a:lumMod val="65000"/>
                    <a:lumOff val="35000"/>
                  </a:schemeClr>
                </a:solidFill>
                <a:latin typeface="JKRGNR+Arial-BoldMT"/>
              </a:rPr>
              <a:t>abweichend von § 68 VwGO </a:t>
            </a:r>
            <a:r>
              <a:rPr lang="de-DE" sz="2400" i="1" dirty="0">
                <a:solidFill>
                  <a:schemeClr val="tx1">
                    <a:lumMod val="65000"/>
                    <a:lumOff val="35000"/>
                  </a:schemeClr>
                </a:solidFill>
                <a:latin typeface="JKRGNR+Arial-BoldMT"/>
              </a:rPr>
              <a:t>zulässig“ </a:t>
            </a:r>
            <a:r>
              <a:rPr lang="de-DE" sz="2400" dirty="0">
                <a:solidFill>
                  <a:schemeClr val="tx1">
                    <a:lumMod val="65000"/>
                    <a:lumOff val="35000"/>
                  </a:schemeClr>
                </a:solidFill>
                <a:latin typeface="JKRGNR+Arial-BoldMT"/>
              </a:rPr>
              <a:t>(vgl. § 75 S. 1 VwGO)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507623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159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Glaubensfreiheit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167 Störung der Religionsausübung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Wer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1.den Gottesdienst oder eine gottesdienstliche Handlung einer im Inland bestehenden Kirche oder anderen Religionsgesellschaft absichtlich und in grober Weise stört oder</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2.an einem Ort, der dem Gottesdienst einer solchen Religionsgesellschaft gewidmet ist, beschimpfenden Unfug verübt,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wird mit Freiheitsstrafe bis zu drei Jahren oder mit Geldstrafe bestraft.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Dem Gottesdienst stehen entsprechende Feiern einer im Inland bestehenden Weltanschauungsvereinigung gleich.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738226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a:t>
            </a:r>
            <a:r>
              <a:rPr lang="de-DE" sz="2400" b="1" dirty="0">
                <a:solidFill>
                  <a:schemeClr val="tx1">
                    <a:lumMod val="65000"/>
                    <a:lumOff val="35000"/>
                  </a:schemeClr>
                </a:solidFill>
                <a:latin typeface="JKRGNR+Arial-BoldMT"/>
              </a:rPr>
              <a:t>§ 74 II VwGO </a:t>
            </a:r>
            <a:r>
              <a:rPr lang="de-DE" sz="2400" dirty="0">
                <a:solidFill>
                  <a:schemeClr val="tx1">
                    <a:lumMod val="65000"/>
                    <a:lumOff val="35000"/>
                  </a:schemeClr>
                </a:solidFill>
                <a:latin typeface="JKRGNR+Arial-BoldMT"/>
              </a:rPr>
              <a:t>verlangt: Dass „der </a:t>
            </a:r>
            <a:r>
              <a:rPr lang="de-DE" sz="2400" b="1" dirty="0">
                <a:solidFill>
                  <a:schemeClr val="tx1">
                    <a:lumMod val="65000"/>
                    <a:lumOff val="35000"/>
                  </a:schemeClr>
                </a:solidFill>
                <a:latin typeface="JKRGNR+Arial-BoldMT"/>
              </a:rPr>
              <a:t>Antrag auf Vornahme des Verwaltungsakts abgelehnt</a:t>
            </a:r>
            <a:r>
              <a:rPr lang="de-DE" sz="2400" dirty="0">
                <a:solidFill>
                  <a:schemeClr val="tx1">
                    <a:lumMod val="65000"/>
                    <a:lumOff val="35000"/>
                  </a:schemeClr>
                </a:solidFill>
                <a:latin typeface="JKRGNR+Arial-BoldMT"/>
              </a:rPr>
              <a:t>“ worden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t>
            </a:r>
            <a:r>
              <a:rPr lang="de-DE" sz="2400" b="1" dirty="0">
                <a:solidFill>
                  <a:schemeClr val="tx1">
                    <a:lumMod val="65000"/>
                    <a:lumOff val="35000"/>
                  </a:schemeClr>
                </a:solidFill>
                <a:latin typeface="JKRGNR+Arial-BoldMT"/>
              </a:rPr>
              <a:t>Untätigkeitsklage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gemäß § 75 S. 1 VwGO </a:t>
            </a:r>
            <a:r>
              <a:rPr lang="de-DE" sz="2400" dirty="0">
                <a:solidFill>
                  <a:schemeClr val="tx1">
                    <a:lumMod val="65000"/>
                    <a:lumOff val="35000"/>
                  </a:schemeClr>
                </a:solidFill>
                <a:latin typeface="JKRGNR+Arial-BoldMT"/>
              </a:rPr>
              <a:t>demnach von vornherein </a:t>
            </a:r>
            <a:r>
              <a:rPr lang="de-DE" sz="2400" b="1" dirty="0">
                <a:solidFill>
                  <a:schemeClr val="tx1">
                    <a:lumMod val="65000"/>
                    <a:lumOff val="35000"/>
                  </a:schemeClr>
                </a:solidFill>
                <a:latin typeface="JKRGNR+Arial-BoldMT"/>
              </a:rPr>
              <a:t>ohne Bedeutung: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005127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Klagegegner gemäß 78 I Nr. 1 VwGO: Rechtsträger der Behörde, die den beantragten Verwaltungsakt unterlassen hat („</a:t>
            </a:r>
            <a:r>
              <a:rPr lang="de-DE" sz="2400" b="1" dirty="0">
                <a:solidFill>
                  <a:schemeClr val="tx1">
                    <a:lumMod val="65000"/>
                    <a:lumOff val="35000"/>
                  </a:schemeClr>
                </a:solidFill>
                <a:latin typeface="JKRGNR+Arial-BoldMT"/>
              </a:rPr>
              <a:t>Rechtsträgerprinzip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Saarland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jedem Fall ausreichend wegen § 78 I Nr. 1 </a:t>
            </a:r>
            <a:r>
              <a:rPr lang="de-DE" sz="2400" dirty="0" err="1">
                <a:solidFill>
                  <a:schemeClr val="tx1">
                    <a:lumMod val="65000"/>
                    <a:lumOff val="35000"/>
                  </a:schemeClr>
                </a:solidFill>
                <a:latin typeface="JKRGNR+Arial-BoldMT"/>
              </a:rPr>
              <a:t>aE</a:t>
            </a:r>
            <a:r>
              <a:rPr lang="de-DE" sz="2400" dirty="0">
                <a:solidFill>
                  <a:schemeClr val="tx1">
                    <a:lumMod val="65000"/>
                    <a:lumOff val="35000"/>
                  </a:schemeClr>
                </a:solidFill>
                <a:latin typeface="JKRGNR+Arial-BoldMT"/>
              </a:rPr>
              <a:t> VwGO: „Angabe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Passive Prozessführungsbefugnis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751854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in diesem Zusammenhang zu beachten: </a:t>
            </a:r>
            <a:r>
              <a:rPr lang="de-DE" sz="2400" b="1" dirty="0">
                <a:solidFill>
                  <a:schemeClr val="tx1">
                    <a:lumMod val="65000"/>
                    <a:lumOff val="35000"/>
                  </a:schemeClr>
                </a:solidFill>
                <a:latin typeface="JKRGNR+Arial-BoldMT"/>
              </a:rPr>
              <a:t>K und V klagen „gemeinsam“ </a:t>
            </a:r>
            <a:r>
              <a:rPr lang="de-DE" sz="2400" dirty="0">
                <a:solidFill>
                  <a:schemeClr val="tx1">
                    <a:lumMod val="65000"/>
                    <a:lumOff val="35000"/>
                  </a:schemeClr>
                </a:solidFill>
                <a:latin typeface="JKRGNR+Arial-BoldMT"/>
              </a:rPr>
              <a:t>gegen die Beklagte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Subjektive Klagehäufung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Zulässig gemäß gemäß </a:t>
            </a:r>
            <a:r>
              <a:rPr lang="de-DE" sz="2400" b="1" dirty="0">
                <a:solidFill>
                  <a:schemeClr val="tx1">
                    <a:lumMod val="65000"/>
                    <a:lumOff val="35000"/>
                  </a:schemeClr>
                </a:solidFill>
                <a:latin typeface="JKRGNR+Arial-BoldMT"/>
              </a:rPr>
              <a:t>§ 64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60 ZPO </a:t>
            </a:r>
            <a:r>
              <a:rPr lang="de-DE" sz="2400" dirty="0">
                <a:solidFill>
                  <a:schemeClr val="tx1">
                    <a:lumMod val="65000"/>
                    <a:lumOff val="35000"/>
                  </a:schemeClr>
                </a:solidFill>
                <a:latin typeface="JKRGNR+Arial-BoldMT"/>
              </a:rPr>
              <a:t>(Streitgenossenschaft bei Gleichartigkeit der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Beteiligungsfähigkeit der Kläger als natürliche Personen </a:t>
            </a:r>
            <a:r>
              <a:rPr lang="de-DE" sz="2400" b="1" dirty="0">
                <a:solidFill>
                  <a:schemeClr val="tx1">
                    <a:lumMod val="65000"/>
                    <a:lumOff val="35000"/>
                  </a:schemeClr>
                </a:solidFill>
                <a:latin typeface="JKRGNR+Arial-BoldMT"/>
              </a:rPr>
              <a:t>(§ 61 Nr. 1 Alt. 1 VwGO</a:t>
            </a:r>
            <a:r>
              <a:rPr lang="de-DE" sz="2400" dirty="0">
                <a:solidFill>
                  <a:schemeClr val="tx1">
                    <a:lumMod val="65000"/>
                    <a:lumOff val="35000"/>
                  </a:schemeClr>
                </a:solidFill>
                <a:latin typeface="JKRGNR+Arial-BoldMT"/>
              </a:rPr>
              <a:t>) sowie Prozessfähigkeit </a:t>
            </a:r>
            <a:r>
              <a:rPr lang="de-DE" sz="2400" b="1" dirty="0">
                <a:solidFill>
                  <a:schemeClr val="tx1">
                    <a:lumMod val="65000"/>
                    <a:lumOff val="35000"/>
                  </a:schemeClr>
                </a:solidFill>
                <a:latin typeface="JKRGNR+Arial-BoldMT"/>
              </a:rPr>
              <a:t>(§ 61 I Nr. 1 VwGO</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der Beklagten als juristische Person des öffentlichen Recht (</a:t>
            </a:r>
            <a:r>
              <a:rPr lang="de-DE" sz="2400" b="1" dirty="0">
                <a:solidFill>
                  <a:schemeClr val="tx1">
                    <a:lumMod val="65000"/>
                    <a:lumOff val="35000"/>
                  </a:schemeClr>
                </a:solidFill>
                <a:latin typeface="JKRGNR+Arial-BoldMT"/>
              </a:rPr>
              <a:t>vgl. § 61 Nr. 1 Alt. 2 VwGO sowie § 62 III VwGO</a:t>
            </a:r>
            <a:r>
              <a:rPr lang="de-DE" sz="2400" dirty="0">
                <a:solidFill>
                  <a:schemeClr val="tx1">
                    <a:lumMod val="65000"/>
                    <a:lumOff val="35000"/>
                  </a:schemeClr>
                </a:solidFill>
                <a:latin typeface="JKRGNR+Arial-BoldMT"/>
              </a:rPr>
              <a: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7167576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abzulehnen, soweit…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rechtsschutzwürdiges Interesse verfolgt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Einfachere, effektive Rechtsschutzmöglichkeiten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Zeitschlagen“ </a:t>
            </a:r>
            <a:r>
              <a:rPr lang="de-DE" sz="2400" dirty="0">
                <a:solidFill>
                  <a:schemeClr val="tx1">
                    <a:lumMod val="65000"/>
                    <a:lumOff val="35000"/>
                  </a:schemeClr>
                </a:solidFill>
                <a:latin typeface="JKRGNR+Arial-BoldMT"/>
              </a:rPr>
              <a:t>denkbar: Geltendmachung eines Unterlassungsanspruchs nach </a:t>
            </a:r>
            <a:r>
              <a:rPr lang="de-DE" sz="2400" b="1" dirty="0">
                <a:solidFill>
                  <a:schemeClr val="tx1">
                    <a:lumMod val="65000"/>
                    <a:lumOff val="35000"/>
                  </a:schemeClr>
                </a:solidFill>
                <a:latin typeface="JKRGNR+Arial-BoldMT"/>
              </a:rPr>
              <a:t>§ 1004 BGB</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Kein Vorrangverhältnis des Zivilrechtsweges!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780013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Notwendige Beiladung?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 bedenken: Beteiligung eines </a:t>
            </a:r>
            <a:r>
              <a:rPr lang="de-DE" sz="2400" b="1" dirty="0">
                <a:solidFill>
                  <a:schemeClr val="tx1">
                    <a:lumMod val="65000"/>
                    <a:lumOff val="35000"/>
                  </a:schemeClr>
                </a:solidFill>
                <a:latin typeface="JKRGNR+Arial-BoldMT"/>
              </a:rPr>
              <a:t>Beigeladenen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62 Nr. 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einschlägig: Fall der </a:t>
            </a:r>
            <a:r>
              <a:rPr lang="de-DE" sz="2400" b="1" dirty="0">
                <a:solidFill>
                  <a:schemeClr val="tx1">
                    <a:lumMod val="65000"/>
                    <a:lumOff val="35000"/>
                  </a:schemeClr>
                </a:solidFill>
                <a:latin typeface="JKRGNR+Arial-BoldMT"/>
              </a:rPr>
              <a:t>notwendigen Beiladung nach § 65 II VwGO</a:t>
            </a:r>
            <a:r>
              <a:rPr lang="de-DE" sz="2400" dirty="0">
                <a:solidFill>
                  <a:schemeClr val="tx1">
                    <a:lumMod val="65000"/>
                    <a:lumOff val="35000"/>
                  </a:schemeClr>
                </a:solidFill>
                <a:latin typeface="JKRGNR+Arial-BoldMT"/>
              </a:rPr>
              <a:t>, da in die Rechte der M durch die Entscheidung „eingegriffen“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Beiladung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wegen Art. 140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137 V 1 WRV: Beteiligungsfähigkeit der Beigeladenen als juristische Person des öffentlichen Rechts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2. Alt. VwGO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Prozessfähigkeit als Vereinigung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62 III VwGO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909712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Die Klage ist begründet, soweit den Klägern ein </a:t>
            </a:r>
            <a:r>
              <a:rPr lang="de-DE" sz="2400" b="1" dirty="0">
                <a:solidFill>
                  <a:schemeClr val="tx1">
                    <a:lumMod val="65000"/>
                    <a:lumOff val="35000"/>
                  </a:schemeClr>
                </a:solidFill>
                <a:latin typeface="JKRGNR+Arial-BoldMT"/>
              </a:rPr>
              <a:t>Anspruch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auf den Erlass des begehrten Verwaltungsaktes </a:t>
            </a:r>
            <a:r>
              <a:rPr lang="de-DE" sz="2400" dirty="0">
                <a:solidFill>
                  <a:schemeClr val="tx1">
                    <a:lumMod val="65000"/>
                    <a:lumOff val="35000"/>
                  </a:schemeClr>
                </a:solidFill>
                <a:latin typeface="JKRGNR+Arial-BoldMT"/>
              </a:rPr>
              <a:t>zusteht </a:t>
            </a:r>
            <a:r>
              <a:rPr lang="de-DE" sz="2400" b="1" u="sng" dirty="0">
                <a:solidFill>
                  <a:schemeClr val="tx1">
                    <a:lumMod val="65000"/>
                    <a:lumOff val="35000"/>
                  </a:schemeClr>
                </a:solidFill>
                <a:latin typeface="JKRGNR+Arial-BoldMT"/>
              </a:rPr>
              <a:t>oder</a:t>
            </a:r>
            <a:r>
              <a:rPr lang="de-DE" sz="2400" dirty="0">
                <a:solidFill>
                  <a:schemeClr val="tx1">
                    <a:lumMod val="65000"/>
                    <a:lumOff val="35000"/>
                  </a:schemeClr>
                </a:solidFill>
                <a:latin typeface="JKRGNR+Arial-BoldMT"/>
              </a:rPr>
              <a:t> zumindest auf </a:t>
            </a:r>
            <a:r>
              <a:rPr lang="de-DE" sz="2400" b="1" dirty="0">
                <a:solidFill>
                  <a:schemeClr val="tx1">
                    <a:lumMod val="65000"/>
                    <a:lumOff val="35000"/>
                  </a:schemeClr>
                </a:solidFill>
                <a:latin typeface="JKRGNR+Arial-BoldMT"/>
              </a:rPr>
              <a:t>Neubescheidung</a:t>
            </a:r>
            <a:r>
              <a:rPr lang="de-DE" sz="2400" dirty="0">
                <a:solidFill>
                  <a:schemeClr val="tx1">
                    <a:lumMod val="65000"/>
                    <a:lumOff val="35000"/>
                  </a:schemeClr>
                </a:solidFill>
                <a:latin typeface="JKRGNR+Arial-BoldMT"/>
              </a:rPr>
              <a:t> unter Beachtung der Rechtsauffassung des Gerichts.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a:t>
            </a:r>
            <a:r>
              <a:rPr lang="de-DE" sz="2400" b="1" dirty="0">
                <a:solidFill>
                  <a:schemeClr val="tx1">
                    <a:lumMod val="65000"/>
                    <a:lumOff val="35000"/>
                  </a:schemeClr>
                </a:solidFill>
                <a:latin typeface="JKRGNR+Arial-BoldMT"/>
              </a:rPr>
              <a:t>§§ 24 S. 1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22 I 1 Nr. 1 BImSchG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Formelle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insbesondere: ob das </a:t>
            </a:r>
            <a:r>
              <a:rPr lang="de-DE" sz="2400" b="1" dirty="0">
                <a:solidFill>
                  <a:schemeClr val="tx1">
                    <a:lumMod val="65000"/>
                    <a:lumOff val="35000"/>
                  </a:schemeClr>
                </a:solidFill>
                <a:latin typeface="JKRGNR+Arial-BoldMT"/>
              </a:rPr>
              <a:t>Gewerbeaufsichtsamt zuständig </a:t>
            </a:r>
            <a:r>
              <a:rPr lang="de-DE" sz="2400" dirty="0">
                <a:solidFill>
                  <a:schemeClr val="tx1">
                    <a:lumMod val="65000"/>
                    <a:lumOff val="35000"/>
                  </a:schemeClr>
                </a:solidFill>
                <a:latin typeface="JKRGNR+Arial-BoldMT"/>
              </a:rPr>
              <a:t>ist, zum Erlass des begehrten Verwaltungsakts gegenüber der 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256055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zum Erlass von Maßnahmen nach dem BImSchG </a:t>
            </a:r>
            <a:r>
              <a:rPr lang="de-DE" sz="2400" b="1" dirty="0">
                <a:solidFill>
                  <a:schemeClr val="tx1">
                    <a:lumMod val="65000"/>
                    <a:lumOff val="35000"/>
                  </a:schemeClr>
                </a:solidFill>
                <a:latin typeface="JKRGNR+Arial-BoldMT"/>
              </a:rPr>
              <a:t>grundsätzlich zuständig: Gewerbeaufsichtsamt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rgbClr val="FF0000"/>
                </a:solidFill>
                <a:latin typeface="JKRGNR+Arial-BoldMT"/>
              </a:rPr>
              <a:t>Problematisch</a:t>
            </a:r>
            <a:r>
              <a:rPr lang="de-DE" sz="2400" b="1" dirty="0">
                <a:solidFill>
                  <a:schemeClr val="tx1">
                    <a:lumMod val="65000"/>
                    <a:lumOff val="35000"/>
                  </a:schemeClr>
                </a:solidFill>
                <a:latin typeface="JKRGNR+Arial-BoldMT"/>
              </a:rPr>
              <a:t>: Maßnahme</a:t>
            </a:r>
            <a:r>
              <a:rPr lang="de-DE" sz="2400" dirty="0">
                <a:solidFill>
                  <a:schemeClr val="tx1">
                    <a:lumMod val="65000"/>
                    <a:lumOff val="35000"/>
                  </a:schemeClr>
                </a:solidFill>
                <a:latin typeface="JKRGNR+Arial-BoldMT"/>
              </a:rPr>
              <a:t> soll gegenüber der </a:t>
            </a:r>
            <a:r>
              <a:rPr lang="de-DE" sz="2400" b="1" dirty="0">
                <a:solidFill>
                  <a:schemeClr val="tx1">
                    <a:lumMod val="65000"/>
                    <a:lumOff val="35000"/>
                  </a:schemeClr>
                </a:solidFill>
                <a:latin typeface="JKRGNR+Arial-BoldMT"/>
              </a:rPr>
              <a:t>M, d.h. einer Körperschaft des öffentlichen Rechts erlassen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denkbar: (ungeschriebene) </a:t>
            </a:r>
            <a:r>
              <a:rPr lang="de-DE" sz="2400" b="1" dirty="0">
                <a:solidFill>
                  <a:schemeClr val="tx1">
                    <a:lumMod val="65000"/>
                    <a:lumOff val="35000"/>
                  </a:schemeClr>
                </a:solidFill>
                <a:latin typeface="JKRGNR+Arial-BoldMT"/>
              </a:rPr>
              <a:t>Kompetenzbegrenzung bei „störendem Hoheitsträger“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zu bedenken: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20 III GG </a:t>
            </a:r>
            <a:r>
              <a:rPr lang="de-DE" sz="2400" dirty="0">
                <a:solidFill>
                  <a:schemeClr val="tx1">
                    <a:lumMod val="65000"/>
                    <a:lumOff val="35000"/>
                  </a:schemeClr>
                </a:solidFill>
                <a:latin typeface="JKRGNR+Arial-BoldMT"/>
              </a:rPr>
              <a:t>bindet alle Hoheitsträger an die Einhaltung von Recht und Gesetz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grundsätzlich zu fordern: dass der „störende“ </a:t>
            </a:r>
            <a:r>
              <a:rPr lang="de-DE" sz="2400" b="1" dirty="0">
                <a:solidFill>
                  <a:schemeClr val="tx1">
                    <a:lumMod val="65000"/>
                    <a:lumOff val="35000"/>
                  </a:schemeClr>
                </a:solidFill>
                <a:latin typeface="JKRGNR+Arial-BoldMT"/>
              </a:rPr>
              <a:t>Hoheitsträger</a:t>
            </a:r>
            <a:r>
              <a:rPr lang="de-DE" sz="2400" dirty="0">
                <a:solidFill>
                  <a:schemeClr val="tx1">
                    <a:lumMod val="65000"/>
                    <a:lumOff val="35000"/>
                  </a:schemeClr>
                </a:solidFill>
                <a:latin typeface="JKRGNR+Arial-BoldMT"/>
              </a:rPr>
              <a:t> etwaige </a:t>
            </a:r>
            <a:r>
              <a:rPr lang="de-DE" sz="2400" b="1" dirty="0">
                <a:solidFill>
                  <a:schemeClr val="tx1">
                    <a:lumMod val="65000"/>
                    <a:lumOff val="35000"/>
                  </a:schemeClr>
                </a:solidFill>
                <a:latin typeface="JKRGNR+Arial-BoldMT"/>
              </a:rPr>
              <a:t>Gesetzesverstöße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autonom beseitigt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Annahme einer „Anordnungsbefugnis“ gegenüber Hoheitsträgern </a:t>
            </a:r>
            <a:r>
              <a:rPr lang="de-DE" sz="2400" b="1" dirty="0">
                <a:solidFill>
                  <a:schemeClr val="tx1">
                    <a:lumMod val="65000"/>
                    <a:lumOff val="35000"/>
                  </a:schemeClr>
                </a:solidFill>
                <a:latin typeface="JKRGNR+Arial-BoldMT"/>
              </a:rPr>
              <a:t>zu besorgen: </a:t>
            </a:r>
            <a:r>
              <a:rPr lang="de-DE" sz="2400" dirty="0">
                <a:solidFill>
                  <a:schemeClr val="tx1">
                    <a:lumMod val="65000"/>
                    <a:lumOff val="35000"/>
                  </a:schemeClr>
                </a:solidFill>
                <a:latin typeface="JKRGNR+Arial-BoldMT"/>
              </a:rPr>
              <a:t>Überordnung der anordnenden Behörde</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5700151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im Grundsatz abzulehnen: Formelle Polizeipflicht von Hoheitsträgern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Hoheitsgewalt gegenüber Hoheitsträgern“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wenn mit der Verfügung </a:t>
            </a:r>
            <a:r>
              <a:rPr lang="de-DE" sz="2400" b="1" dirty="0">
                <a:solidFill>
                  <a:schemeClr val="tx1">
                    <a:lumMod val="65000"/>
                    <a:lumOff val="35000"/>
                  </a:schemeClr>
                </a:solidFill>
                <a:latin typeface="JKRGNR+Arial-BoldMT"/>
              </a:rPr>
              <a:t>kein Eingriff in den hoheitlichen Aufgabenkreis des Adressaten</a:t>
            </a:r>
            <a:r>
              <a:rPr lang="de-DE" sz="2400" dirty="0">
                <a:solidFill>
                  <a:schemeClr val="tx1">
                    <a:lumMod val="65000"/>
                    <a:lumOff val="35000"/>
                  </a:schemeClr>
                </a:solidFill>
                <a:latin typeface="JKRGNR+Arial-BoldMT"/>
              </a:rPr>
              <a:t> verbunden ist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kein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a:t>
            </a:r>
            <a:r>
              <a:rPr lang="de-DE" sz="2400" b="1" dirty="0">
                <a:solidFill>
                  <a:schemeClr val="tx1">
                    <a:lumMod val="65000"/>
                    <a:lumOff val="35000"/>
                  </a:schemeClr>
                </a:solidFill>
                <a:latin typeface="JKRGNR+Arial-BoldMT"/>
              </a:rPr>
              <a:t>Kompetenzbereich</a:t>
            </a:r>
            <a:r>
              <a:rPr lang="de-DE" sz="2400" dirty="0">
                <a:solidFill>
                  <a:schemeClr val="tx1">
                    <a:lumMod val="65000"/>
                    <a:lumOff val="35000"/>
                  </a:schemeClr>
                </a:solidFill>
                <a:latin typeface="JKRGNR+Arial-BoldMT"/>
              </a:rPr>
              <a:t> des anderen Hoheitsträgers!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t>
            </a:r>
            <a:r>
              <a:rPr lang="de-DE" sz="2400" b="1" dirty="0">
                <a:solidFill>
                  <a:schemeClr val="tx1">
                    <a:lumMod val="65000"/>
                    <a:lumOff val="35000"/>
                  </a:schemeClr>
                </a:solidFill>
                <a:latin typeface="JKRGNR+Arial-BoldMT"/>
              </a:rPr>
              <a:t>nicht (!) </a:t>
            </a:r>
            <a:r>
              <a:rPr lang="de-DE" sz="2400" dirty="0">
                <a:solidFill>
                  <a:schemeClr val="tx1">
                    <a:lumMod val="65000"/>
                    <a:lumOff val="35000"/>
                  </a:schemeClr>
                </a:solidFill>
                <a:latin typeface="JKRGNR+Arial-BoldMT"/>
              </a:rPr>
              <a:t>möglich: </a:t>
            </a:r>
            <a:r>
              <a:rPr lang="de-DE" sz="2400" b="1" dirty="0">
                <a:solidFill>
                  <a:schemeClr val="tx1">
                    <a:lumMod val="65000"/>
                    <a:lumOff val="35000"/>
                  </a:schemeClr>
                </a:solidFill>
                <a:latin typeface="JKRGNR+Arial-BoldMT"/>
              </a:rPr>
              <a:t>Vollstreckung</a:t>
            </a:r>
            <a:r>
              <a:rPr lang="de-DE" sz="2400" dirty="0">
                <a:solidFill>
                  <a:schemeClr val="tx1">
                    <a:lumMod val="65000"/>
                    <a:lumOff val="35000"/>
                  </a:schemeClr>
                </a:solidFill>
                <a:latin typeface="JKRGNR+Arial-BoldMT"/>
              </a:rPr>
              <a:t> der jeweiligen Ordnungsverfügung gegenüber Hoheitsträgern, vgl. </a:t>
            </a:r>
            <a:r>
              <a:rPr lang="de-DE" sz="2400" b="1" dirty="0">
                <a:solidFill>
                  <a:schemeClr val="tx1">
                    <a:lumMod val="65000"/>
                    <a:lumOff val="35000"/>
                  </a:schemeClr>
                </a:solidFill>
                <a:latin typeface="JKRGNR+Arial-BoldMT"/>
              </a:rPr>
              <a:t>§ 17 </a:t>
            </a:r>
            <a:r>
              <a:rPr lang="de-DE" sz="2400" b="1" dirty="0" err="1">
                <a:solidFill>
                  <a:schemeClr val="tx1">
                    <a:lumMod val="65000"/>
                    <a:lumOff val="35000"/>
                  </a:schemeClr>
                </a:solidFill>
                <a:latin typeface="JKRGNR+Arial-BoldMT"/>
              </a:rPr>
              <a:t>BVwVG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0456200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Anwendung auf den 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r>
              <a:rPr lang="de-DE" sz="2400" b="1" dirty="0">
                <a:solidFill>
                  <a:schemeClr val="tx1">
                    <a:lumMod val="65000"/>
                    <a:lumOff val="35000"/>
                  </a:schemeClr>
                </a:solidFill>
                <a:latin typeface="JKRGNR+Arial-BoldMT"/>
              </a:rPr>
              <a:t>Hoheitsgewalt</a:t>
            </a:r>
            <a:r>
              <a:rPr lang="de-DE" sz="2400" dirty="0">
                <a:solidFill>
                  <a:schemeClr val="tx1">
                    <a:lumMod val="65000"/>
                    <a:lumOff val="35000"/>
                  </a:schemeClr>
                </a:solidFill>
                <a:latin typeface="JKRGNR+Arial-BoldMT"/>
              </a:rPr>
              <a:t>/ Kompetenzbereich der </a:t>
            </a:r>
            <a:r>
              <a:rPr lang="de-DE" sz="2400" b="1" dirty="0">
                <a:solidFill>
                  <a:schemeClr val="tx1">
                    <a:lumMod val="65000"/>
                    <a:lumOff val="35000"/>
                  </a:schemeClr>
                </a:solidFill>
                <a:latin typeface="JKRGNR+Arial-BoldMT"/>
              </a:rPr>
              <a:t>Kirchen</a:t>
            </a:r>
            <a:r>
              <a:rPr lang="de-DE" sz="2400" dirty="0">
                <a:solidFill>
                  <a:schemeClr val="tx1">
                    <a:lumMod val="65000"/>
                    <a:lumOff val="35000"/>
                  </a:schemeClr>
                </a:solidFill>
                <a:latin typeface="JKRGNR+Arial-BoldMT"/>
              </a:rPr>
              <a:t> beschränkt sich auf </a:t>
            </a:r>
            <a:r>
              <a:rPr lang="de-DE" sz="2400" b="1" dirty="0">
                <a:solidFill>
                  <a:schemeClr val="tx1">
                    <a:lumMod val="65000"/>
                    <a:lumOff val="35000"/>
                  </a:schemeClr>
                </a:solidFill>
                <a:latin typeface="JKRGNR+Arial-BoldMT"/>
              </a:rPr>
              <a:t>„innerkirchliche Angelegenheiten“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Umfassende Zuständigkeit der Kirche in allen übrigen rechtlichen Bereichen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Fachfremdes Ordnungsgesetz wird </a:t>
            </a:r>
            <a:r>
              <a:rPr lang="de-DE" sz="2400" dirty="0">
                <a:solidFill>
                  <a:schemeClr val="tx1">
                    <a:lumMod val="65000"/>
                    <a:lumOff val="35000"/>
                  </a:schemeClr>
                </a:solidFill>
                <a:latin typeface="JKRGNR+Arial-BoldMT"/>
              </a:rPr>
              <a:t>von den dafür </a:t>
            </a:r>
            <a:r>
              <a:rPr lang="de-DE" sz="2400" b="1" dirty="0">
                <a:solidFill>
                  <a:schemeClr val="tx1">
                    <a:lumMod val="65000"/>
                    <a:lumOff val="35000"/>
                  </a:schemeClr>
                </a:solidFill>
                <a:latin typeface="JKRGNR+Arial-BoldMT"/>
              </a:rPr>
              <a:t>besonders ausgestatteten Ordnungsbehörden </a:t>
            </a:r>
            <a:r>
              <a:rPr lang="de-DE" sz="2400" dirty="0">
                <a:solidFill>
                  <a:schemeClr val="tx1">
                    <a:lumMod val="65000"/>
                    <a:lumOff val="35000"/>
                  </a:schemeClr>
                </a:solidFill>
                <a:latin typeface="JKRGNR+Arial-BoldMT"/>
              </a:rPr>
              <a:t>angewandt!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zulässig: Erlass einer Ordnungsverfügung nach BImSchG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kein Eingriff in Kompetenzbereich der Kirche!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Zuständigkeit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00194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Voraussetzung der §§ 24 S. 1, 22 BImSchG: dass von der Kirche </a:t>
            </a:r>
            <a:r>
              <a:rPr lang="de-DE" sz="2400" b="1" dirty="0">
                <a:solidFill>
                  <a:schemeClr val="tx1">
                    <a:lumMod val="65000"/>
                    <a:lumOff val="35000"/>
                  </a:schemeClr>
                </a:solidFill>
                <a:latin typeface="JKRGNR+Arial-BoldMT"/>
              </a:rPr>
              <a:t>„schädliche Umwelteinwirkung“</a:t>
            </a:r>
            <a:r>
              <a:rPr lang="de-DE" sz="2400" dirty="0">
                <a:solidFill>
                  <a:schemeClr val="tx1">
                    <a:lumMod val="65000"/>
                    <a:lumOff val="35000"/>
                  </a:schemeClr>
                </a:solidFill>
                <a:latin typeface="JKRGNR+Arial-BoldMT"/>
              </a:rPr>
              <a:t> ausgehen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3 I BImSchG </a:t>
            </a:r>
            <a:r>
              <a:rPr lang="de-DE" sz="2400" dirty="0">
                <a:solidFill>
                  <a:schemeClr val="tx1">
                    <a:lumMod val="65000"/>
                    <a:lumOff val="35000"/>
                  </a:schemeClr>
                </a:solidFill>
                <a:latin typeface="JKRGNR+Arial-BoldMT"/>
              </a:rPr>
              <a:t>„schädliche Umwelteinwirkungen“: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Immissionen</a:t>
            </a:r>
            <a:r>
              <a:rPr lang="de-DE" sz="2400" i="1" dirty="0">
                <a:solidFill>
                  <a:schemeClr val="tx1">
                    <a:lumMod val="65000"/>
                    <a:lumOff val="35000"/>
                  </a:schemeClr>
                </a:solidFill>
                <a:latin typeface="JKRGNR+Arial-BoldMT"/>
              </a:rPr>
              <a:t>, die nach Art, Ausmaß oder Dauer geeignet sind, Gefahren, </a:t>
            </a:r>
            <a:r>
              <a:rPr lang="de-DE" sz="2400" b="1" i="1" dirty="0">
                <a:solidFill>
                  <a:schemeClr val="tx1">
                    <a:lumMod val="65000"/>
                    <a:lumOff val="35000"/>
                  </a:schemeClr>
                </a:solidFill>
                <a:latin typeface="JKRGNR+Arial-BoldMT"/>
              </a:rPr>
              <a:t>erhebliche Nachteile oder erhebliche Belästigungen für die Allgemeinheit oder die Nachbarschaft </a:t>
            </a:r>
            <a:r>
              <a:rPr lang="de-DE" sz="2400" i="1" dirty="0">
                <a:solidFill>
                  <a:schemeClr val="tx1">
                    <a:lumMod val="65000"/>
                    <a:lumOff val="35000"/>
                  </a:schemeClr>
                </a:solidFill>
                <a:latin typeface="JKRGNR+Arial-BoldMT"/>
              </a:rPr>
              <a:t>herbeizuführen“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Erhebliche Nachteile </a:t>
            </a:r>
            <a:r>
              <a:rPr lang="de-DE" sz="2400" dirty="0">
                <a:solidFill>
                  <a:schemeClr val="tx1">
                    <a:lumMod val="65000"/>
                    <a:lumOff val="35000"/>
                  </a:schemeClr>
                </a:solidFill>
                <a:latin typeface="JKRGNR+Arial-BoldMT"/>
              </a:rPr>
              <a:t>oder </a:t>
            </a:r>
            <a:r>
              <a:rPr lang="de-DE" sz="2400" b="1" dirty="0">
                <a:solidFill>
                  <a:schemeClr val="tx1">
                    <a:lumMod val="65000"/>
                    <a:lumOff val="35000"/>
                  </a:schemeClr>
                </a:solidFill>
                <a:latin typeface="JKRGNR+Arial-BoldMT"/>
              </a:rPr>
              <a:t>erhebliche Belästigungen </a:t>
            </a:r>
            <a:r>
              <a:rPr lang="de-DE" sz="2400" dirty="0">
                <a:solidFill>
                  <a:schemeClr val="tx1">
                    <a:lumMod val="65000"/>
                    <a:lumOff val="35000"/>
                  </a:schemeClr>
                </a:solidFill>
                <a:latin typeface="JKRGNR+Arial-BoldMT"/>
              </a:rPr>
              <a:t>für die </a:t>
            </a:r>
            <a:r>
              <a:rPr lang="de-DE" sz="2400" b="1" dirty="0">
                <a:solidFill>
                  <a:schemeClr val="tx1">
                    <a:lumMod val="65000"/>
                    <a:lumOff val="35000"/>
                  </a:schemeClr>
                </a:solidFill>
                <a:latin typeface="JKRGNR+Arial-BoldMT"/>
              </a:rPr>
              <a:t>Nachbarschaft“</a:t>
            </a:r>
            <a:r>
              <a:rPr lang="de-DE" sz="2400" dirty="0">
                <a:solidFill>
                  <a:schemeClr val="tx1">
                    <a:lumMod val="65000"/>
                    <a:lumOff val="35000"/>
                  </a:schemeClr>
                </a:solidFill>
                <a:latin typeface="JKRGNR+Arial-BoldMT"/>
              </a:rPr>
              <a:t> durch die Kirchenglocken?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„Erheblichkeit“?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Unbestimmter Rechtsbegriff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Auslegung!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844124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5036" y="1268760"/>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Persönlicher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Jede lebende natürliche Person (sog. „</a:t>
            </a:r>
            <a:r>
              <a:rPr lang="de-DE" sz="2400" b="1" dirty="0">
                <a:solidFill>
                  <a:schemeClr val="tx1">
                    <a:lumMod val="65000"/>
                    <a:lumOff val="35000"/>
                  </a:schemeClr>
                </a:solidFill>
                <a:latin typeface="JKRGNR+Arial-BoldMT"/>
              </a:rPr>
              <a:t>individuelle Glaubensfreiheit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Wesensgemäße Anwendbarkeit auf </a:t>
            </a:r>
            <a:r>
              <a:rPr lang="de-DE" sz="2400" b="1" dirty="0">
                <a:solidFill>
                  <a:schemeClr val="tx1">
                    <a:lumMod val="65000"/>
                    <a:lumOff val="35000"/>
                  </a:schemeClr>
                </a:solidFill>
                <a:latin typeface="JKRGNR+Arial-BoldMT"/>
              </a:rPr>
              <a:t>juristische Personen</a:t>
            </a:r>
            <a:r>
              <a:rPr lang="de-DE" sz="2400" dirty="0">
                <a:solidFill>
                  <a:schemeClr val="tx1">
                    <a:lumMod val="65000"/>
                    <a:lumOff val="35000"/>
                  </a:schemeClr>
                </a:solidFill>
                <a:latin typeface="JKRGNR+Arial-BoldMT"/>
              </a:rPr>
              <a:t> gemäß Art. 19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Kollektive Glaubensfreiheit</a:t>
            </a:r>
            <a:r>
              <a:rPr lang="de-DE" sz="2400" dirty="0">
                <a:solidFill>
                  <a:schemeClr val="tx1">
                    <a:lumMod val="65000"/>
                    <a:lumOff val="35000"/>
                  </a:schemeClr>
                </a:solidFill>
                <a:latin typeface="JKRGNR+Arial-BoldMT"/>
              </a:rPr>
              <a:t>“ zu Gunsten von Glaubensvereinigungen, soweit ihr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in der </a:t>
            </a:r>
            <a:r>
              <a:rPr lang="de-DE" sz="2400" b="1" dirty="0">
                <a:solidFill>
                  <a:schemeClr val="tx1">
                    <a:lumMod val="65000"/>
                    <a:lumOff val="35000"/>
                  </a:schemeClr>
                </a:solidFill>
                <a:latin typeface="JKRGNR+Arial-BoldMT"/>
              </a:rPr>
              <a:t>Förderung</a:t>
            </a:r>
            <a:r>
              <a:rPr lang="de-DE" sz="2400" dirty="0">
                <a:solidFill>
                  <a:schemeClr val="tx1">
                    <a:lumMod val="65000"/>
                    <a:lumOff val="35000"/>
                  </a:schemeClr>
                </a:solidFill>
                <a:latin typeface="JKRGNR+Arial-BoldMT"/>
              </a:rPr>
              <a:t> eines religiösen oder weltanschaulichen Bekenntnis ihrer Mitglieder besteht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 </a:t>
            </a:r>
            <a:r>
              <a:rPr lang="de-DE" sz="2400" b="1" dirty="0">
                <a:solidFill>
                  <a:schemeClr val="tx1">
                    <a:lumMod val="65000"/>
                    <a:lumOff val="35000"/>
                  </a:schemeClr>
                </a:solidFill>
                <a:latin typeface="JKRGNR+Arial-BoldMT"/>
              </a:rPr>
              <a:t>Wirtschaftliche Zielsetzungen </a:t>
            </a:r>
            <a:r>
              <a:rPr lang="de-DE" sz="2400" dirty="0">
                <a:solidFill>
                  <a:schemeClr val="tx1">
                    <a:lumMod val="65000"/>
                    <a:lumOff val="35000"/>
                  </a:schemeClr>
                </a:solidFill>
                <a:latin typeface="JKRGNR+Arial-BoldMT"/>
              </a:rPr>
              <a:t>(bspw. Scientology)?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Schutz Art. 4 GG nur dann (-), wenn die „Lehren als bloßer Vorwand dienen“  (BVerwG)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Grenze: Missbrauch der Glaubensfreiheit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9968036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heranzuziehen: </a:t>
            </a:r>
            <a:r>
              <a:rPr lang="de-DE" sz="2400" b="1" dirty="0">
                <a:solidFill>
                  <a:schemeClr val="tx1">
                    <a:lumMod val="65000"/>
                    <a:lumOff val="35000"/>
                  </a:schemeClr>
                </a:solidFill>
                <a:latin typeface="JKRGNR+Arial-BoldMT"/>
              </a:rPr>
              <a:t>Vorgaben der TA-Lärm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Nach ihrem Wortlaut gilt der Anwendungsbereich der TA Lärm nicht für </a:t>
            </a:r>
            <a:r>
              <a:rPr lang="de-DE" sz="2400" b="1" dirty="0">
                <a:solidFill>
                  <a:schemeClr val="tx1">
                    <a:lumMod val="65000"/>
                    <a:lumOff val="35000"/>
                  </a:schemeClr>
                </a:solidFill>
                <a:latin typeface="JKRGNR+Arial-BoldMT"/>
              </a:rPr>
              <a:t>„Anlagen für soziale Zwecke" </a:t>
            </a:r>
            <a:r>
              <a:rPr lang="de-DE" sz="2400" dirty="0">
                <a:solidFill>
                  <a:schemeClr val="tx1">
                    <a:lumMod val="65000"/>
                    <a:lumOff val="35000"/>
                  </a:schemeClr>
                </a:solidFill>
                <a:latin typeface="JKRGNR+Arial-BoldMT"/>
              </a:rPr>
              <a:t>(Ziffer 1 h TA Lärm)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BVerwG</a:t>
            </a:r>
            <a:r>
              <a:rPr lang="de-DE" sz="2400" dirty="0">
                <a:solidFill>
                  <a:schemeClr val="tx1">
                    <a:lumMod val="65000"/>
                    <a:lumOff val="35000"/>
                  </a:schemeClr>
                </a:solidFill>
                <a:latin typeface="JKRGNR+Arial-BoldMT"/>
              </a:rPr>
              <a:t> : </a:t>
            </a:r>
            <a:r>
              <a:rPr lang="de-DE" sz="2400" i="1" dirty="0">
                <a:solidFill>
                  <a:schemeClr val="tx1">
                    <a:lumMod val="65000"/>
                    <a:lumOff val="35000"/>
                  </a:schemeClr>
                </a:solidFill>
                <a:latin typeface="JKRGNR+Arial-BoldMT"/>
              </a:rPr>
              <a:t>„die in ihr </a:t>
            </a:r>
            <a:r>
              <a:rPr lang="de-DE" sz="2400" dirty="0">
                <a:solidFill>
                  <a:schemeClr val="tx1">
                    <a:lumMod val="65000"/>
                    <a:lumOff val="35000"/>
                  </a:schemeClr>
                </a:solidFill>
                <a:latin typeface="JKRGNR+Arial-BoldMT"/>
              </a:rPr>
              <a:t>(der TA-Lärm) </a:t>
            </a:r>
            <a:r>
              <a:rPr lang="de-DE" sz="2400" i="1" dirty="0">
                <a:solidFill>
                  <a:schemeClr val="tx1">
                    <a:lumMod val="65000"/>
                    <a:lumOff val="35000"/>
                  </a:schemeClr>
                </a:solidFill>
                <a:latin typeface="JKRGNR+Arial-BoldMT"/>
              </a:rPr>
              <a:t>niedergelegten </a:t>
            </a:r>
            <a:r>
              <a:rPr lang="de-DE" sz="2400" i="1" dirty="0" err="1">
                <a:solidFill>
                  <a:schemeClr val="tx1">
                    <a:lumMod val="65000"/>
                    <a:lumOff val="35000"/>
                  </a:schemeClr>
                </a:solidFill>
                <a:latin typeface="JKRGNR+Arial-BoldMT"/>
              </a:rPr>
              <a:t>Lärmermittlungs</a:t>
            </a:r>
            <a:r>
              <a:rPr lang="de-DE" sz="2400" i="1" dirty="0">
                <a:solidFill>
                  <a:schemeClr val="tx1">
                    <a:lumMod val="65000"/>
                    <a:lumOff val="35000"/>
                  </a:schemeClr>
                </a:solidFill>
                <a:latin typeface="JKRGNR+Arial-BoldMT"/>
              </a:rPr>
              <a:t>- und </a:t>
            </a:r>
            <a:r>
              <a:rPr lang="de-DE" sz="2400" i="1" dirty="0" err="1">
                <a:solidFill>
                  <a:schemeClr val="tx1">
                    <a:lumMod val="65000"/>
                    <a:lumOff val="35000"/>
                  </a:schemeClr>
                </a:solidFill>
                <a:latin typeface="JKRGNR+Arial-BoldMT"/>
              </a:rPr>
              <a:t>Bewertungsgrundsätze</a:t>
            </a:r>
            <a:r>
              <a:rPr lang="de-DE" sz="2400" i="1" dirty="0">
                <a:solidFill>
                  <a:schemeClr val="tx1">
                    <a:lumMod val="65000"/>
                    <a:lumOff val="35000"/>
                  </a:schemeClr>
                </a:solidFill>
                <a:latin typeface="JKRGNR+Arial-BoldMT"/>
              </a:rPr>
              <a:t> sind aber </a:t>
            </a:r>
            <a:r>
              <a:rPr lang="de-DE" sz="2400" b="1" i="1" dirty="0">
                <a:solidFill>
                  <a:schemeClr val="tx1">
                    <a:lumMod val="65000"/>
                    <a:lumOff val="35000"/>
                  </a:schemeClr>
                </a:solidFill>
                <a:latin typeface="JKRGNR+Arial-BoldMT"/>
              </a:rPr>
              <a:t>auch </a:t>
            </a:r>
            <a:r>
              <a:rPr lang="de-DE" sz="2400" b="1" i="1" dirty="0" err="1">
                <a:solidFill>
                  <a:schemeClr val="tx1">
                    <a:lumMod val="65000"/>
                    <a:lumOff val="35000"/>
                  </a:schemeClr>
                </a:solidFill>
                <a:latin typeface="JKRGNR+Arial-BoldMT"/>
              </a:rPr>
              <a:t>für</a:t>
            </a:r>
            <a:r>
              <a:rPr lang="de-DE" sz="2400" b="1" i="1" dirty="0">
                <a:solidFill>
                  <a:schemeClr val="tx1">
                    <a:lumMod val="65000"/>
                    <a:lumOff val="35000"/>
                  </a:schemeClr>
                </a:solidFill>
                <a:latin typeface="JKRGNR+Arial-BoldMT"/>
              </a:rPr>
              <a:t> andere </a:t>
            </a:r>
            <a:r>
              <a:rPr lang="de-DE" sz="2400" b="1" i="1" dirty="0" err="1">
                <a:solidFill>
                  <a:schemeClr val="tx1">
                    <a:lumMod val="65000"/>
                    <a:lumOff val="35000"/>
                  </a:schemeClr>
                </a:solidFill>
                <a:latin typeface="JKRGNR+Arial-BoldMT"/>
              </a:rPr>
              <a:t>Lärmarten</a:t>
            </a:r>
            <a:r>
              <a:rPr lang="de-DE" sz="2400" i="1" dirty="0">
                <a:solidFill>
                  <a:schemeClr val="tx1">
                    <a:lumMod val="65000"/>
                    <a:lumOff val="35000"/>
                  </a:schemeClr>
                </a:solidFill>
                <a:latin typeface="JKRGNR+Arial-BoldMT"/>
              </a:rPr>
              <a:t> - je nach deren </a:t>
            </a:r>
            <a:r>
              <a:rPr lang="de-DE" sz="2400" i="1" dirty="0" err="1">
                <a:solidFill>
                  <a:schemeClr val="tx1">
                    <a:lumMod val="65000"/>
                    <a:lumOff val="35000"/>
                  </a:schemeClr>
                </a:solidFill>
                <a:latin typeface="JKRGNR+Arial-BoldMT"/>
              </a:rPr>
              <a:t>Ähnlichkeit</a:t>
            </a:r>
            <a:r>
              <a:rPr lang="de-DE" sz="2400" i="1" dirty="0">
                <a:solidFill>
                  <a:schemeClr val="tx1">
                    <a:lumMod val="65000"/>
                    <a:lumOff val="35000"/>
                  </a:schemeClr>
                </a:solidFill>
                <a:latin typeface="JKRGNR+Arial-BoldMT"/>
              </a:rPr>
              <a:t> mit gewerblichem </a:t>
            </a:r>
            <a:r>
              <a:rPr lang="de-DE" sz="2400" i="1" dirty="0" err="1">
                <a:solidFill>
                  <a:schemeClr val="tx1">
                    <a:lumMod val="65000"/>
                    <a:lumOff val="35000"/>
                  </a:schemeClr>
                </a:solidFill>
                <a:latin typeface="JKRGNR+Arial-BoldMT"/>
              </a:rPr>
              <a:t>Lärm</a:t>
            </a:r>
            <a:r>
              <a:rPr lang="de-DE" sz="2400" i="1" dirty="0">
                <a:solidFill>
                  <a:schemeClr val="tx1">
                    <a:lumMod val="65000"/>
                    <a:lumOff val="35000"/>
                  </a:schemeClr>
                </a:solidFill>
                <a:latin typeface="JKRGNR+Arial-BoldMT"/>
              </a:rPr>
              <a:t> - bedeutsam“ </a:t>
            </a:r>
            <a:r>
              <a:rPr lang="de-DE" sz="2400" dirty="0">
                <a:solidFill>
                  <a:schemeClr val="tx1">
                    <a:lumMod val="65000"/>
                    <a:lumOff val="35000"/>
                  </a:schemeClr>
                </a:solidFill>
                <a:latin typeface="JKRGNR+Arial-BoldMT"/>
              </a:rPr>
              <a:t>(BVerwG, NJW 1992, 2779)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Überschreiten der zulässigen Wertgrenzen der TA-Lärm durch kultisches sowie profanes Glockenläuten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„schädliche Umwelteinwirkung“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der §§ 24 S. 1, 22 I 1 Nr. 1 BImSchG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7083806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den Anspruchsinhalt zunächst zu bedenken: </a:t>
            </a:r>
            <a:r>
              <a:rPr lang="de-DE" sz="2400" b="1" dirty="0">
                <a:solidFill>
                  <a:schemeClr val="tx1">
                    <a:lumMod val="65000"/>
                    <a:lumOff val="35000"/>
                  </a:schemeClr>
                </a:solidFill>
                <a:latin typeface="JKRGNR+Arial-BoldMT"/>
              </a:rPr>
              <a:t>§ 24 S. 1 BImSchG</a:t>
            </a:r>
            <a:r>
              <a:rPr lang="de-DE" sz="2400" dirty="0">
                <a:solidFill>
                  <a:schemeClr val="tx1">
                    <a:lumMod val="65000"/>
                    <a:lumOff val="35000"/>
                  </a:schemeClr>
                </a:solidFill>
                <a:latin typeface="JKRGNR+Arial-BoldMT"/>
              </a:rPr>
              <a:t> sieht </a:t>
            </a:r>
            <a:r>
              <a:rPr lang="de-DE" sz="2400" b="1" dirty="0">
                <a:solidFill>
                  <a:schemeClr val="tx1">
                    <a:lumMod val="65000"/>
                    <a:lumOff val="35000"/>
                  </a:schemeClr>
                </a:solidFill>
                <a:latin typeface="JKRGNR+Arial-BoldMT"/>
              </a:rPr>
              <a:t>Ermessen</a:t>
            </a:r>
            <a:r>
              <a:rPr lang="de-DE" sz="2400" dirty="0">
                <a:solidFill>
                  <a:schemeClr val="tx1">
                    <a:lumMod val="65000"/>
                    <a:lumOff val="35000"/>
                  </a:schemeClr>
                </a:solidFill>
                <a:latin typeface="JKRGNR+Arial-BoldMT"/>
              </a:rPr>
              <a:t> der Behörde vor („</a:t>
            </a:r>
            <a:r>
              <a:rPr lang="de-DE" sz="2400" b="1" dirty="0">
                <a:solidFill>
                  <a:schemeClr val="tx1">
                    <a:lumMod val="65000"/>
                    <a:lumOff val="35000"/>
                  </a:schemeClr>
                </a:solidFill>
                <a:latin typeface="JKRGNR+Arial-BoldMT"/>
              </a:rPr>
              <a:t>kann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Ermessensüberschreitung durch Erlass einer Ordnungsverfügung?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Höherrangiges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Grundrechte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zunächst klärungsbedürftig: ob eine </a:t>
            </a:r>
            <a:r>
              <a:rPr lang="de-DE" sz="2400" b="1" dirty="0">
                <a:solidFill>
                  <a:schemeClr val="tx1">
                    <a:lumMod val="65000"/>
                    <a:lumOff val="35000"/>
                  </a:schemeClr>
                </a:solidFill>
                <a:latin typeface="JKRGNR+Arial-BoldMT"/>
              </a:rPr>
              <a:t>Ordnungsverfügung</a:t>
            </a:r>
            <a:r>
              <a:rPr lang="de-DE" sz="2400" dirty="0">
                <a:solidFill>
                  <a:schemeClr val="tx1">
                    <a:lumMod val="65000"/>
                    <a:lumOff val="35000"/>
                  </a:schemeClr>
                </a:solidFill>
                <a:latin typeface="JKRGNR+Arial-BoldMT"/>
              </a:rPr>
              <a:t> gegenüber der M, die ihr </a:t>
            </a:r>
            <a:r>
              <a:rPr lang="de-DE" sz="2400" b="1" dirty="0">
                <a:solidFill>
                  <a:schemeClr val="tx1">
                    <a:lumMod val="65000"/>
                    <a:lumOff val="35000"/>
                  </a:schemeClr>
                </a:solidFill>
                <a:latin typeface="JKRGNR+Arial-BoldMT"/>
              </a:rPr>
              <a:t>das Glockenschlagen verbietet gegen Grundrechte verstieße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Profanes Zeitschlagen der Kirchenglocken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Kultisches Schlagen der Kirchenglocken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034798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6752"/>
            <a:ext cx="8928992" cy="59683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Kultisches Glockenschlagen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Verletzung der Glaubensfreiheit aus Art. 4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Sachlicher Schutzbereich: sämtliche Ausdrucksformen geschützt, soweit sie von einem Glauben getragen sind (sog. </a:t>
            </a:r>
            <a:r>
              <a:rPr lang="de-DE" sz="2400" b="1" dirty="0">
                <a:solidFill>
                  <a:schemeClr val="tx1">
                    <a:lumMod val="65000"/>
                    <a:lumOff val="35000"/>
                  </a:schemeClr>
                </a:solidFill>
                <a:latin typeface="JKRGNR+Arial-BoldMT"/>
              </a:rPr>
              <a:t>Forum externum</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a:t>
            </a:r>
            <a:r>
              <a:rPr lang="de-DE" sz="2400" b="1" dirty="0">
                <a:solidFill>
                  <a:schemeClr val="tx1">
                    <a:lumMod val="65000"/>
                    <a:lumOff val="35000"/>
                  </a:schemeClr>
                </a:solidFill>
                <a:latin typeface="JKRGNR+Arial-BoldMT"/>
              </a:rPr>
              <a:t>Staatliche Neutralitätspflicht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a:t>
            </a:r>
            <a:r>
              <a:rPr lang="de-DE" sz="2400" b="1" dirty="0">
                <a:solidFill>
                  <a:schemeClr val="tx1">
                    <a:lumMod val="65000"/>
                    <a:lumOff val="35000"/>
                  </a:schemeClr>
                </a:solidFill>
                <a:latin typeface="JKRGNR+Arial-BoldMT"/>
              </a:rPr>
              <a:t>Selbstbestimmungsrecht des Grundrechtsträgers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vorzunehmen: </a:t>
            </a:r>
            <a:r>
              <a:rPr lang="de-DE" sz="2400" b="1" dirty="0">
                <a:solidFill>
                  <a:schemeClr val="tx1">
                    <a:lumMod val="65000"/>
                    <a:lumOff val="35000"/>
                  </a:schemeClr>
                </a:solidFill>
                <a:latin typeface="JKRGNR+Arial-BoldMT"/>
              </a:rPr>
              <a:t>Plausibilitätskontrolle</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dem (kultischen) Glockengeläut verbunden: </a:t>
            </a:r>
            <a:r>
              <a:rPr lang="de-DE" sz="2400" b="1" dirty="0">
                <a:solidFill>
                  <a:schemeClr val="tx1">
                    <a:lumMod val="65000"/>
                    <a:lumOff val="35000"/>
                  </a:schemeClr>
                </a:solidFill>
                <a:latin typeface="JKRGNR+Arial-BoldMT"/>
              </a:rPr>
              <a:t>Ruf zum Gebet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anzunehmen: </a:t>
            </a:r>
            <a:r>
              <a:rPr lang="de-DE" sz="2400" b="1" dirty="0">
                <a:solidFill>
                  <a:schemeClr val="tx1">
                    <a:lumMod val="65000"/>
                    <a:lumOff val="35000"/>
                  </a:schemeClr>
                </a:solidFill>
                <a:latin typeface="JKRGNR+Arial-BoldMT"/>
              </a:rPr>
              <a:t>Religiöse Motivation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Sachlicher Schutzbereich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946906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10" end="10"/>
                                            </p:txEl>
                                          </p:spTgt>
                                        </p:tgtEl>
                                        <p:attrNameLst>
                                          <p:attrName>style.visibility</p:attrName>
                                        </p:attrNameLst>
                                      </p:cBhvr>
                                      <p:to>
                                        <p:strVal val="visible"/>
                                      </p:to>
                                    </p:set>
                                    <p:anim calcmode="lin" valueType="num">
                                      <p:cBhvr additive="base">
                                        <p:cTn id="5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Eingriff in Art. 4 I GG  durch etwaige Verbotsverfügung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fraglich: </a:t>
            </a:r>
            <a:r>
              <a:rPr lang="de-DE" sz="2400" b="1" dirty="0">
                <a:solidFill>
                  <a:schemeClr val="tx1">
                    <a:lumMod val="65000"/>
                    <a:lumOff val="35000"/>
                  </a:schemeClr>
                </a:solidFill>
                <a:latin typeface="JKRGNR+Arial-BoldMT"/>
              </a:rPr>
              <a:t>Verfassungsrechtliche Rechtfertigung </a:t>
            </a:r>
            <a:r>
              <a:rPr lang="de-DE" sz="2400" dirty="0">
                <a:solidFill>
                  <a:schemeClr val="tx1">
                    <a:lumMod val="65000"/>
                    <a:lumOff val="35000"/>
                  </a:schemeClr>
                </a:solidFill>
                <a:latin typeface="JKRGNR+Arial-BoldMT"/>
              </a:rPr>
              <a:t>eines solchen Eingriffs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Einschränkbarkeit von Art. 4 I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vorgesehen: Schrankenvorbehalt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Daraus folgend: Eingriff nur durch </a:t>
            </a:r>
            <a:r>
              <a:rPr lang="de-DE" sz="2400" b="1" dirty="0">
                <a:solidFill>
                  <a:schemeClr val="tx1">
                    <a:lumMod val="65000"/>
                    <a:lumOff val="35000"/>
                  </a:schemeClr>
                </a:solidFill>
                <a:latin typeface="JKRGNR+Arial-BoldMT"/>
              </a:rPr>
              <a:t>kollidierendes Verfassungsrecht</a:t>
            </a:r>
            <a:r>
              <a:rPr lang="de-DE" sz="2400" dirty="0">
                <a:solidFill>
                  <a:schemeClr val="tx1">
                    <a:lumMod val="65000"/>
                    <a:lumOff val="35000"/>
                  </a:schemeClr>
                </a:solidFill>
                <a:latin typeface="JKRGNR+Arial-BoldMT"/>
              </a:rPr>
              <a:t> möglich (sog. Verfassungsimmanente Schranke)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Kollidierende Verfassungspositionen?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II 1 GG (-), </a:t>
            </a:r>
            <a:r>
              <a:rPr lang="de-DE" sz="2400" dirty="0">
                <a:solidFill>
                  <a:schemeClr val="tx1">
                    <a:lumMod val="65000"/>
                    <a:lumOff val="35000"/>
                  </a:schemeClr>
                </a:solidFill>
                <a:latin typeface="JKRGNR+Arial-BoldMT"/>
              </a:rPr>
              <a:t>da vorliegend ausweislich des Sachverhaltes keine Gesundheitsgefahren mit dem Glockengeläut einhergehen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9912505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775940"/>
          </a:xfrm>
          <a:prstGeom prst="rect">
            <a:avLst/>
          </a:prstGeom>
          <a:noFill/>
        </p:spPr>
        <p:txBody>
          <a:bodyPr wrap="square" rtlCol="0">
            <a:spAutoFit/>
          </a:bodyPr>
          <a:lstStyle/>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a:t>
            </a:r>
            <a:r>
              <a:rPr lang="de-DE" sz="2400" b="1" dirty="0">
                <a:solidFill>
                  <a:schemeClr val="tx1">
                    <a:lumMod val="65000"/>
                    <a:lumOff val="35000"/>
                  </a:schemeClr>
                </a:solidFill>
                <a:latin typeface="JKRGNR+Arial-BoldMT"/>
              </a:rPr>
              <a:t>Allgemeine Handlungsfreiheit der Kläger aus Art. 2 I GG auf „Nachtruhe“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Ausgleich zu bringen: kollidierendes Verfassungsrecht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Bewertung der Interessen: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4 I GG</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Vielzahl von Gläubigen </a:t>
            </a:r>
            <a:r>
              <a:rPr lang="de-DE" sz="2400" dirty="0">
                <a:solidFill>
                  <a:schemeClr val="tx1">
                    <a:lumMod val="65000"/>
                    <a:lumOff val="35000"/>
                  </a:schemeClr>
                </a:solidFill>
                <a:latin typeface="JKRGNR+Arial-BoldMT"/>
              </a:rPr>
              <a:t>wäre von einem Verbot betroffen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2 I GG: Beeinträchtigung der Kläger </a:t>
            </a:r>
            <a:r>
              <a:rPr lang="de-DE" sz="2400" dirty="0">
                <a:solidFill>
                  <a:schemeClr val="tx1">
                    <a:lumMod val="65000"/>
                    <a:lumOff val="35000"/>
                  </a:schemeClr>
                </a:solidFill>
                <a:latin typeface="JKRGNR+Arial-BoldMT"/>
              </a:rPr>
              <a:t>(Schläge lediglich von 6.00 bis 6.05 Uhr) nicht erheblich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Offenheit des Art. 2 I GG (Auffanggrundrecht) berücksichtigen!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Verfassungsrechtliche </a:t>
            </a:r>
            <a:r>
              <a:rPr lang="de-DE" sz="2400" b="1" dirty="0">
                <a:solidFill>
                  <a:schemeClr val="tx1">
                    <a:lumMod val="65000"/>
                    <a:lumOff val="35000"/>
                  </a:schemeClr>
                </a:solidFill>
                <a:latin typeface="JKRGNR+Arial-BoldMT"/>
              </a:rPr>
              <a:t>Rechtfertigung</a:t>
            </a:r>
            <a:r>
              <a:rPr lang="de-DE" sz="2400" dirty="0">
                <a:solidFill>
                  <a:schemeClr val="tx1">
                    <a:lumMod val="65000"/>
                    <a:lumOff val="35000"/>
                  </a:schemeClr>
                </a:solidFill>
                <a:latin typeface="JKRGNR+Arial-BoldMT"/>
              </a:rPr>
              <a:t> eines </a:t>
            </a:r>
            <a:r>
              <a:rPr lang="de-DE" sz="2400" b="1" dirty="0">
                <a:solidFill>
                  <a:schemeClr val="tx1">
                    <a:lumMod val="65000"/>
                    <a:lumOff val="35000"/>
                  </a:schemeClr>
                </a:solidFill>
                <a:latin typeface="JKRGNR+Arial-BoldMT"/>
              </a:rPr>
              <a:t>Verbots</a:t>
            </a:r>
            <a:r>
              <a:rPr lang="de-DE" sz="2400" dirty="0">
                <a:solidFill>
                  <a:schemeClr val="tx1">
                    <a:lumMod val="65000"/>
                    <a:lumOff val="35000"/>
                  </a:schemeClr>
                </a:solidFill>
                <a:latin typeface="JKRGNR+Arial-BoldMT"/>
              </a:rPr>
              <a:t> bezüglich des </a:t>
            </a:r>
            <a:r>
              <a:rPr lang="de-DE" sz="2400" b="1" dirty="0">
                <a:solidFill>
                  <a:schemeClr val="tx1">
                    <a:lumMod val="65000"/>
                    <a:lumOff val="35000"/>
                  </a:schemeClr>
                </a:solidFill>
                <a:latin typeface="JKRGNR+Arial-BoldMT"/>
              </a:rPr>
              <a:t>kultischen Glockengeläuts </a:t>
            </a:r>
            <a:r>
              <a:rPr lang="de-DE" sz="2400" dirty="0">
                <a:solidFill>
                  <a:schemeClr val="tx1">
                    <a:lumMod val="65000"/>
                    <a:lumOff val="35000"/>
                  </a:schemeClr>
                </a:solidFill>
                <a:latin typeface="JKRGNR+Arial-BoldMT"/>
              </a:rPr>
              <a:t>(-)</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9952601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6964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 dem Ergebnis VGH München Urt. v. 1.3.2002 – 22 B 99.338, BeckRS 2002, 20953: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„Entscheidendes Kriterium für die Zumutbarkeit ist es nämlich, dass sich das </a:t>
            </a:r>
            <a:r>
              <a:rPr lang="de-DE" sz="2400" b="1" i="1" dirty="0">
                <a:solidFill>
                  <a:schemeClr val="tx1">
                    <a:lumMod val="65000"/>
                    <a:lumOff val="35000"/>
                  </a:schemeClr>
                </a:solidFill>
                <a:latin typeface="JKRGNR+Arial-BoldMT"/>
              </a:rPr>
              <a:t>liturgische Glockengeläut </a:t>
            </a:r>
            <a:r>
              <a:rPr lang="de-DE" sz="2400" i="1" dirty="0">
                <a:solidFill>
                  <a:schemeClr val="tx1">
                    <a:lumMod val="65000"/>
                    <a:lumOff val="35000"/>
                  </a:schemeClr>
                </a:solidFill>
                <a:latin typeface="JKRGNR+Arial-BoldMT"/>
              </a:rPr>
              <a:t>auch bei neuen Kirchenbauten </a:t>
            </a:r>
            <a:r>
              <a:rPr lang="de-DE" sz="2400" b="1" i="1" dirty="0">
                <a:solidFill>
                  <a:schemeClr val="tx1">
                    <a:lumMod val="65000"/>
                    <a:lumOff val="35000"/>
                  </a:schemeClr>
                </a:solidFill>
                <a:latin typeface="JKRGNR+Arial-BoldMT"/>
              </a:rPr>
              <a:t>nach Zeit, Dauer und Intensität als jahrhundertealte kirchliche Lebensäußerung im Rahmen des Herkömmlichen hält. </a:t>
            </a:r>
            <a:r>
              <a:rPr lang="de-DE" sz="2400" i="1" dirty="0">
                <a:solidFill>
                  <a:schemeClr val="tx1">
                    <a:lumMod val="65000"/>
                    <a:lumOff val="35000"/>
                  </a:schemeClr>
                </a:solidFill>
                <a:latin typeface="JKRGNR+Arial-BoldMT"/>
              </a:rPr>
              <a:t>Eine solche sich im Rahmen des Herkömmlichen haltende kirchliche Lebensäußerung ist </a:t>
            </a:r>
            <a:r>
              <a:rPr lang="de-DE" sz="2400" b="1" i="1" dirty="0">
                <a:solidFill>
                  <a:schemeClr val="tx1">
                    <a:lumMod val="65000"/>
                    <a:lumOff val="35000"/>
                  </a:schemeClr>
                </a:solidFill>
                <a:latin typeface="JKRGNR+Arial-BoldMT"/>
              </a:rPr>
              <a:t>vom verfassungsrechtlich garantierten Selbstbestimmungsrecht der Kirchen gedeckt </a:t>
            </a:r>
            <a:r>
              <a:rPr lang="de-DE" sz="2400" i="1" dirty="0">
                <a:solidFill>
                  <a:schemeClr val="tx1">
                    <a:lumMod val="65000"/>
                    <a:lumOff val="35000"/>
                  </a:schemeClr>
                </a:solidFill>
                <a:latin typeface="JKRGNR+Arial-BoldMT"/>
              </a:rPr>
              <a:t>und stellt zugleich einen vom Schutz des Art. 4 Abs. 2 GG erfassten </a:t>
            </a:r>
            <a:r>
              <a:rPr lang="de-DE" sz="2400" b="1" i="1" dirty="0">
                <a:solidFill>
                  <a:schemeClr val="tx1">
                    <a:lumMod val="65000"/>
                    <a:lumOff val="35000"/>
                  </a:schemeClr>
                </a:solidFill>
                <a:latin typeface="JKRGNR+Arial-BoldMT"/>
              </a:rPr>
              <a:t>Akt freier Religionsausübung dar.</a:t>
            </a:r>
            <a:r>
              <a:rPr lang="de-DE" sz="2400" i="1" dirty="0">
                <a:solidFill>
                  <a:schemeClr val="tx1">
                    <a:lumMod val="65000"/>
                    <a:lumOff val="35000"/>
                  </a:schemeClr>
                </a:solidFill>
                <a:latin typeface="JKRGNR+Arial-BoldMT"/>
              </a:rPr>
              <a:t> Sie überschreitet nicht die Grenzen des Angemessenen und </a:t>
            </a:r>
            <a:r>
              <a:rPr lang="de-DE" sz="2400" b="1" i="1" dirty="0">
                <a:solidFill>
                  <a:schemeClr val="tx1">
                    <a:lumMod val="65000"/>
                    <a:lumOff val="35000"/>
                  </a:schemeClr>
                </a:solidFill>
                <a:latin typeface="JKRGNR+Arial-BoldMT"/>
              </a:rPr>
              <a:t>muss daher von sich gestört fühlenden Einzelpersonen - auch unter dem Gebot gegenseitiger Toleranz - als sozial adäquat ertragen werden </a:t>
            </a:r>
            <a:r>
              <a:rPr lang="de-DE" sz="2400" i="1" dirty="0">
                <a:solidFill>
                  <a:schemeClr val="tx1">
                    <a:lumMod val="65000"/>
                    <a:lumOff val="35000"/>
                  </a:schemeClr>
                </a:solidFill>
                <a:latin typeface="JKRGNR+Arial-BoldMT"/>
              </a:rPr>
              <a:t>(BVerwG vom 24.10.1983, NJW 1984, 989/990).“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3041439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VGH München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Diese Betrachtungsweise ist hinsichtlich der Immissionsrichtwerte für den Beurteilungspegel auch deshalb gerechtfertigt, weil diese ungeachtet der prinzipiellen Eignung </a:t>
            </a:r>
            <a:r>
              <a:rPr lang="de-DE" sz="2400" b="1" i="1" dirty="0">
                <a:solidFill>
                  <a:schemeClr val="tx1">
                    <a:lumMod val="65000"/>
                    <a:lumOff val="35000"/>
                  </a:schemeClr>
                </a:solidFill>
                <a:latin typeface="JKRGNR+Arial-BoldMT"/>
              </a:rPr>
              <a:t>der TA Lärm </a:t>
            </a:r>
            <a:r>
              <a:rPr lang="de-DE" sz="2400" i="1" dirty="0">
                <a:solidFill>
                  <a:schemeClr val="tx1">
                    <a:lumMod val="65000"/>
                    <a:lumOff val="35000"/>
                  </a:schemeClr>
                </a:solidFill>
                <a:latin typeface="JKRGNR+Arial-BoldMT"/>
              </a:rPr>
              <a:t>für die Beurteilung der Zumutbarkeit von Glockengeläut für die Nachbarschaft (BVerwG vom 30.4.1992, DVBl 1992, 1234/1235) </a:t>
            </a:r>
            <a:r>
              <a:rPr lang="de-DE" sz="2400" b="1" i="1" dirty="0">
                <a:solidFill>
                  <a:schemeClr val="tx1">
                    <a:lumMod val="65000"/>
                    <a:lumOff val="35000"/>
                  </a:schemeClr>
                </a:solidFill>
                <a:latin typeface="JKRGNR+Arial-BoldMT"/>
              </a:rPr>
              <a:t>lediglich die Funktion eines "groben Anhalts" haben </a:t>
            </a:r>
            <a:r>
              <a:rPr lang="de-DE" sz="2400" i="1" dirty="0">
                <a:solidFill>
                  <a:schemeClr val="tx1">
                    <a:lumMod val="65000"/>
                    <a:lumOff val="35000"/>
                  </a:schemeClr>
                </a:solidFill>
                <a:latin typeface="JKRGNR+Arial-BoldMT"/>
              </a:rPr>
              <a:t>(BVerwG vom 2.9.1996, UPR 1997, 39)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nachbarrechtlichen Streitigkeiten </a:t>
            </a:r>
            <a:r>
              <a:rPr lang="de-DE" sz="2400" dirty="0">
                <a:solidFill>
                  <a:schemeClr val="tx1">
                    <a:lumMod val="65000"/>
                    <a:lumOff val="35000"/>
                  </a:schemeClr>
                </a:solidFill>
                <a:latin typeface="JKRGNR+Arial-BoldMT"/>
              </a:rPr>
              <a:t>zudem regelmäßig relevant hinsichtlich einer „Zumutbarkeit“ von „Störungen“: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Wer war zuerst da?!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5557477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717" y="1282959"/>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Profanes Glockenschlagen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religiösem Bezug: </a:t>
            </a:r>
            <a:r>
              <a:rPr lang="de-DE" sz="2400" b="1" dirty="0">
                <a:solidFill>
                  <a:schemeClr val="tx1">
                    <a:lumMod val="65000"/>
                    <a:lumOff val="35000"/>
                  </a:schemeClr>
                </a:solidFill>
                <a:latin typeface="JKRGNR+Arial-BoldMT"/>
              </a:rPr>
              <a:t>Schutzbereich der Glaubensfreiheit, Art. 4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bedenken: </a:t>
            </a:r>
            <a:r>
              <a:rPr lang="de-DE" sz="2400" b="1" dirty="0">
                <a:solidFill>
                  <a:schemeClr val="tx1">
                    <a:lumMod val="65000"/>
                    <a:lumOff val="35000"/>
                  </a:schemeClr>
                </a:solidFill>
                <a:latin typeface="JKRGNR+Arial-BoldMT"/>
              </a:rPr>
              <a:t>§ 24 S. 1 BImSchG </a:t>
            </a:r>
            <a:r>
              <a:rPr lang="de-DE" sz="2400" dirty="0">
                <a:solidFill>
                  <a:schemeClr val="tx1">
                    <a:lumMod val="65000"/>
                    <a:lumOff val="35000"/>
                  </a:schemeClr>
                </a:solidFill>
                <a:latin typeface="JKRGNR+Arial-BoldMT"/>
              </a:rPr>
              <a:t>sieht Ermessen vor („zuständige Behörde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abzulehnen: Ermessensreduktion auf Null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Ausnahmecharakter!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drohen keine Gesundheitsrisiken (Art. 2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einzig möglich: </a:t>
            </a:r>
            <a:r>
              <a:rPr lang="de-DE" sz="2400" b="1" dirty="0">
                <a:solidFill>
                  <a:schemeClr val="tx1">
                    <a:lumMod val="65000"/>
                    <a:lumOff val="35000"/>
                  </a:schemeClr>
                </a:solidFill>
                <a:latin typeface="JKRGNR+Arial-BoldMT"/>
              </a:rPr>
              <a:t>Bescheidungsurteil, § 113 V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a:t>
            </a:r>
            <a:r>
              <a:rPr lang="de-DE" sz="2400" dirty="0" err="1">
                <a:solidFill>
                  <a:schemeClr val="tx1">
                    <a:lumMod val="65000"/>
                    <a:lumOff val="35000"/>
                  </a:schemeClr>
                </a:solidFill>
                <a:latin typeface="JKRGNR+Arial-BoldMT"/>
              </a:rPr>
              <a:t>Behörde</a:t>
            </a:r>
            <a:r>
              <a:rPr lang="de-DE" sz="2400" dirty="0">
                <a:solidFill>
                  <a:schemeClr val="tx1">
                    <a:lumMod val="65000"/>
                    <a:lumOff val="35000"/>
                  </a:schemeClr>
                </a:solidFill>
                <a:latin typeface="JKRGNR+Arial-BoldMT"/>
              </a:rPr>
              <a:t> wird </a:t>
            </a:r>
            <a:r>
              <a:rPr lang="de-DE" sz="2400" dirty="0" err="1">
                <a:solidFill>
                  <a:schemeClr val="tx1">
                    <a:lumMod val="65000"/>
                    <a:lumOff val="35000"/>
                  </a:schemeClr>
                </a:solidFill>
                <a:latin typeface="JKRGNR+Arial-BoldMT"/>
              </a:rPr>
              <a:t>bezüglich</a:t>
            </a:r>
            <a:r>
              <a:rPr lang="de-DE" sz="2400" dirty="0">
                <a:solidFill>
                  <a:schemeClr val="tx1">
                    <a:lumMod val="65000"/>
                    <a:lumOff val="35000"/>
                  </a:schemeClr>
                </a:solidFill>
                <a:latin typeface="JKRGNR+Arial-BoldMT"/>
              </a:rPr>
              <a:t> des Zeitschlagens zur Bescheidung verurteilt, im </a:t>
            </a:r>
            <a:r>
              <a:rPr lang="de-DE" sz="2400" dirty="0" err="1">
                <a:solidFill>
                  <a:schemeClr val="tx1">
                    <a:lumMod val="65000"/>
                    <a:lumOff val="35000"/>
                  </a:schemeClr>
                </a:solidFill>
                <a:latin typeface="JKRGNR+Arial-BoldMT"/>
              </a:rPr>
              <a:t>Übrigen</a:t>
            </a:r>
            <a:r>
              <a:rPr lang="de-DE" sz="2400" dirty="0">
                <a:solidFill>
                  <a:schemeClr val="tx1">
                    <a:lumMod val="65000"/>
                    <a:lumOff val="35000"/>
                  </a:schemeClr>
                </a:solidFill>
                <a:latin typeface="JKRGNR+Arial-BoldMT"/>
              </a:rPr>
              <a:t> wird die Klage abgewiesen.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8855358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5</a:t>
            </a:r>
            <a:r>
              <a:rPr lang="de-DE" sz="3200">
                <a:solidFill>
                  <a:schemeClr val="bg1"/>
                </a:solidFill>
                <a:latin typeface="Frutiger LT 57 Cn" pitchFamily="34" charset="0"/>
              </a:rPr>
              <a:t>.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Grundrechtsfähigkeit von juristischen Personen des </a:t>
            </a:r>
            <a:r>
              <a:rPr lang="de-DE" sz="2400" b="1" u="sng" dirty="0" err="1">
                <a:solidFill>
                  <a:schemeClr val="tx1">
                    <a:lumMod val="65000"/>
                    <a:lumOff val="35000"/>
                  </a:schemeClr>
                </a:solidFill>
                <a:latin typeface="JKRGNR+Arial-BoldMT"/>
              </a:rPr>
              <a:t>öR</a:t>
            </a:r>
            <a:r>
              <a:rPr lang="de-DE" sz="2400" b="1" u="sng"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 137 V 1 WRV</a:t>
            </a:r>
            <a:r>
              <a:rPr lang="de-DE" sz="2400" dirty="0">
                <a:solidFill>
                  <a:schemeClr val="tx1">
                    <a:lumMod val="65000"/>
                    <a:lumOff val="35000"/>
                  </a:schemeClr>
                </a:solidFill>
                <a:latin typeface="JKRGNR+Arial-BoldMT"/>
              </a:rPr>
              <a:t>: Religionsgesellschaften als </a:t>
            </a:r>
            <a:r>
              <a:rPr lang="de-DE" sz="2400" b="1" dirty="0">
                <a:solidFill>
                  <a:schemeClr val="tx1">
                    <a:lumMod val="65000"/>
                    <a:lumOff val="35000"/>
                  </a:schemeClr>
                </a:solidFill>
                <a:latin typeface="JKRGNR+Arial-BoldMT"/>
              </a:rPr>
              <a:t>Körperschaften des öffentlichen Rechts </a:t>
            </a:r>
            <a:r>
              <a:rPr lang="de-DE" sz="2400" dirty="0">
                <a:solidFill>
                  <a:schemeClr val="tx1">
                    <a:lumMod val="65000"/>
                    <a:lumOff val="35000"/>
                  </a:schemeClr>
                </a:solidFill>
                <a:latin typeface="JKRGNR+Arial-BoldMT"/>
              </a:rPr>
              <a:t>(insb. evangelische/ katholische Kirche)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Art. 140 GG</a:t>
            </a:r>
            <a:r>
              <a:rPr lang="de-DE" sz="2400" dirty="0">
                <a:solidFill>
                  <a:schemeClr val="tx1">
                    <a:lumMod val="65000"/>
                    <a:lumOff val="35000"/>
                  </a:schemeClr>
                </a:solidFill>
                <a:latin typeface="JKRGNR+Arial-BoldMT"/>
              </a:rPr>
              <a:t>, wonach „die Bestimmungen der </a:t>
            </a:r>
            <a:r>
              <a:rPr lang="de-DE" sz="2400" b="1" dirty="0" err="1">
                <a:solidFill>
                  <a:schemeClr val="tx1">
                    <a:lumMod val="65000"/>
                    <a:lumOff val="35000"/>
                  </a:schemeClr>
                </a:solidFill>
                <a:latin typeface="JKRGNR+Arial-BoldMT"/>
              </a:rPr>
              <a:t>Artt</a:t>
            </a:r>
            <a:r>
              <a:rPr lang="de-DE" sz="2400" b="1" dirty="0">
                <a:solidFill>
                  <a:schemeClr val="tx1">
                    <a:lumMod val="65000"/>
                    <a:lumOff val="35000"/>
                  </a:schemeClr>
                </a:solidFill>
                <a:latin typeface="JKRGNR+Arial-BoldMT"/>
              </a:rPr>
              <a:t>. 136, 137, 138, 139 und 141 WRV </a:t>
            </a:r>
            <a:r>
              <a:rPr lang="de-DE" sz="2400" dirty="0">
                <a:solidFill>
                  <a:schemeClr val="tx1">
                    <a:lumMod val="65000"/>
                    <a:lumOff val="35000"/>
                  </a:schemeClr>
                </a:solidFill>
                <a:latin typeface="JKRGNR+Arial-BoldMT"/>
              </a:rPr>
              <a:t>Bestandteil dieses Grundgesetzes“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Religionsgemeinschaften sind </a:t>
            </a:r>
            <a:r>
              <a:rPr lang="de-DE" sz="2400" b="1" dirty="0">
                <a:solidFill>
                  <a:schemeClr val="tx1">
                    <a:lumMod val="65000"/>
                    <a:lumOff val="35000"/>
                  </a:schemeClr>
                </a:solidFill>
                <a:latin typeface="JKRGNR+Arial-BoldMT"/>
              </a:rPr>
              <a:t>nicht (!) in Staatsverwaltung </a:t>
            </a:r>
            <a:r>
              <a:rPr lang="de-DE" sz="2400" dirty="0">
                <a:solidFill>
                  <a:schemeClr val="tx1">
                    <a:lumMod val="65000"/>
                    <a:lumOff val="35000"/>
                  </a:schemeClr>
                </a:solidFill>
                <a:latin typeface="JKRGNR+Arial-BoldMT"/>
              </a:rPr>
              <a:t>eingegliedert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Religionsgemeinschaften üben keine öffentliche Gewalt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 III GG aus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137 I WRV: „keine Staatskirche“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Religionsgemeinschaften sind </a:t>
            </a:r>
            <a:r>
              <a:rPr lang="de-DE" sz="2400" b="1" dirty="0">
                <a:solidFill>
                  <a:schemeClr val="tx1">
                    <a:lumMod val="65000"/>
                    <a:lumOff val="35000"/>
                  </a:schemeClr>
                </a:solidFill>
                <a:latin typeface="JKRGNR+Arial-BoldMT"/>
              </a:rPr>
              <a:t>generell</a:t>
            </a:r>
            <a:r>
              <a:rPr lang="de-DE" sz="2400" dirty="0">
                <a:solidFill>
                  <a:schemeClr val="tx1">
                    <a:lumMod val="65000"/>
                    <a:lumOff val="35000"/>
                  </a:schemeClr>
                </a:solidFill>
                <a:latin typeface="JKRGNR+Arial-BoldMT"/>
              </a:rPr>
              <a:t> – über Art. 4 I GG hinaus – </a:t>
            </a:r>
            <a:r>
              <a:rPr lang="de-DE" sz="2400" b="1" dirty="0">
                <a:solidFill>
                  <a:schemeClr val="tx1">
                    <a:lumMod val="65000"/>
                    <a:lumOff val="35000"/>
                  </a:schemeClr>
                </a:solidFill>
                <a:latin typeface="JKRGNR+Arial-BoldMT"/>
              </a:rPr>
              <a:t>grundrechtsfähig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1476977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Sachlicher Schutzbereich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Geschützt vom einheitliche Grundrecht des Art. 4 I, II GG: </a:t>
            </a:r>
            <a:r>
              <a:rPr lang="de-DE" sz="2400" b="1" dirty="0">
                <a:solidFill>
                  <a:schemeClr val="tx1">
                    <a:lumMod val="65000"/>
                    <a:lumOff val="35000"/>
                  </a:schemeClr>
                </a:solidFill>
                <a:latin typeface="JKRGNR+Arial-BoldMT"/>
              </a:rPr>
              <a:t>Freiheit des Glaubens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„Glaube“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Religion bzw. Weltanschauung) „eine mit der Person des Menschen verbundene </a:t>
            </a:r>
            <a:r>
              <a:rPr lang="de-DE" sz="2400" b="1" dirty="0">
                <a:solidFill>
                  <a:schemeClr val="tx1">
                    <a:lumMod val="65000"/>
                    <a:lumOff val="35000"/>
                  </a:schemeClr>
                </a:solidFill>
                <a:latin typeface="JKRGNR+Arial-BoldMT"/>
              </a:rPr>
              <a:t>Gewissheit über bestimmte Aussagen zum Weltganzen</a:t>
            </a:r>
            <a:r>
              <a:rPr lang="de-DE" sz="2400" dirty="0">
                <a:solidFill>
                  <a:schemeClr val="tx1">
                    <a:lumMod val="65000"/>
                    <a:lumOff val="35000"/>
                  </a:schemeClr>
                </a:solidFill>
                <a:latin typeface="JKRGNR+Arial-BoldMT"/>
              </a:rPr>
              <a:t> sowie zur </a:t>
            </a:r>
            <a:r>
              <a:rPr lang="de-DE" sz="2400" b="1" dirty="0">
                <a:solidFill>
                  <a:schemeClr val="tx1">
                    <a:lumMod val="65000"/>
                    <a:lumOff val="35000"/>
                  </a:schemeClr>
                </a:solidFill>
                <a:latin typeface="JKRGNR+Arial-BoldMT"/>
              </a:rPr>
              <a:t>Herkunft und zum Ziel des menschlichen Lebens</a:t>
            </a:r>
            <a:r>
              <a:rPr lang="de-DE" sz="2400" dirty="0">
                <a:solidFill>
                  <a:schemeClr val="tx1">
                    <a:lumMod val="65000"/>
                    <a:lumOff val="35000"/>
                  </a:schemeClr>
                </a:solidFill>
                <a:latin typeface="JKRGNR+Arial-BoldMT"/>
              </a:rPr>
              <a:t> zu verstehen“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Verhaltensweisen: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 Glauben zu bilden und inne zu haben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internum</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 diesen nach außen kundzutun sowie sein Verhalten an den Lehren dieses Glaubens auszurichten und demgemäß zu handeln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forum</a:t>
            </a:r>
            <a:r>
              <a:rPr lang="de-DE" sz="2400" b="1" dirty="0">
                <a:solidFill>
                  <a:schemeClr val="tx1">
                    <a:lumMod val="65000"/>
                    <a:lumOff val="35000"/>
                  </a:schemeClr>
                </a:solidFill>
                <a:latin typeface="JKRGNR+Arial-BoldMT"/>
              </a:rPr>
              <a:t> externum“)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geschützt: </a:t>
            </a:r>
            <a:r>
              <a:rPr lang="de-DE" sz="2400" b="1" dirty="0">
                <a:solidFill>
                  <a:schemeClr val="tx1">
                    <a:lumMod val="65000"/>
                    <a:lumOff val="35000"/>
                  </a:schemeClr>
                </a:solidFill>
                <a:latin typeface="JKRGNR+Arial-BoldMT"/>
              </a:rPr>
              <a:t>„Negative Glaubensfreiheit“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4231126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Dilemma der Reichweite der Religionsfreiheit: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 Neutralitätspflicht</a:t>
            </a:r>
            <a:r>
              <a:rPr lang="de-DE" sz="2400" dirty="0">
                <a:solidFill>
                  <a:schemeClr val="tx1">
                    <a:lumMod val="65000"/>
                    <a:lumOff val="35000"/>
                  </a:schemeClr>
                </a:solidFill>
                <a:latin typeface="JKRGNR+Arial-BoldMT"/>
              </a:rPr>
              <a:t>: vgl. Art. 33 III, Art. 3 III, Art. 137 I WRV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grundsätzlich zu bejahen: </a:t>
            </a:r>
            <a:r>
              <a:rPr lang="de-DE" sz="2400" b="1" dirty="0">
                <a:solidFill>
                  <a:schemeClr val="tx1">
                    <a:lumMod val="65000"/>
                    <a:lumOff val="35000"/>
                  </a:schemeClr>
                </a:solidFill>
                <a:latin typeface="JKRGNR+Arial-BoldMT"/>
              </a:rPr>
              <a:t>Religiöses Selbstbestimmungsrecht</a:t>
            </a:r>
            <a:r>
              <a:rPr lang="de-DE" sz="2400" dirty="0">
                <a:solidFill>
                  <a:schemeClr val="tx1">
                    <a:lumMod val="65000"/>
                    <a:lumOff val="35000"/>
                  </a:schemeClr>
                </a:solidFill>
                <a:latin typeface="JKRGNR+Arial-BoldMT"/>
              </a:rPr>
              <a:t> des Einzelnen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Staatliche Letztentscheidungsbefugnis und -pflicht </a:t>
            </a:r>
            <a:r>
              <a:rPr lang="de-DE" sz="2400" dirty="0">
                <a:solidFill>
                  <a:schemeClr val="tx1">
                    <a:lumMod val="65000"/>
                    <a:lumOff val="35000"/>
                  </a:schemeClr>
                </a:solidFill>
                <a:latin typeface="JKRGNR+Arial-BoldMT"/>
              </a:rPr>
              <a:t>durch Rechtsanwendung der Gerichte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Was soll als Religion gelten?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Welche Verhaltensweisen sollen als „religiös“ gelten? </a:t>
            </a:r>
          </a:p>
          <a:p>
            <a:pPr marL="1714500" lvl="3"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Plausibilitätskontrolle</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3608827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6055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Kläger wehrt sich gegen staatlich verordnete </a:t>
            </a:r>
            <a:r>
              <a:rPr lang="de-DE" sz="2400" b="1" dirty="0">
                <a:solidFill>
                  <a:schemeClr val="tx1">
                    <a:lumMod val="65000"/>
                    <a:lumOff val="35000"/>
                  </a:schemeClr>
                </a:solidFill>
                <a:latin typeface="JKRGNR+Arial-BoldMT"/>
              </a:rPr>
              <a:t>Schließung von Fitness-Studios </a:t>
            </a:r>
            <a:r>
              <a:rPr lang="de-DE" sz="2400" dirty="0">
                <a:solidFill>
                  <a:schemeClr val="tx1">
                    <a:lumMod val="65000"/>
                    <a:lumOff val="35000"/>
                  </a:schemeClr>
                </a:solidFill>
                <a:latin typeface="JKRGNR+Arial-BoldMT"/>
              </a:rPr>
              <a:t>während der Corona-Pandemie. Er trägt vor, dass er Teil der </a:t>
            </a:r>
            <a:r>
              <a:rPr lang="de-DE" sz="2400" b="1" dirty="0">
                <a:solidFill>
                  <a:schemeClr val="tx1">
                    <a:lumMod val="65000"/>
                    <a:lumOff val="35000"/>
                  </a:schemeClr>
                </a:solidFill>
                <a:latin typeface="JKRGNR+Arial-BoldMT"/>
              </a:rPr>
              <a:t>„Kirche des Bizeps“ </a:t>
            </a:r>
            <a:r>
              <a:rPr lang="de-DE" sz="2400" dirty="0">
                <a:solidFill>
                  <a:schemeClr val="tx1">
                    <a:lumMod val="65000"/>
                    <a:lumOff val="35000"/>
                  </a:schemeClr>
                </a:solidFill>
                <a:latin typeface="JKRGNR+Arial-BoldMT"/>
              </a:rPr>
              <a:t>sei und die Schließung der Studios ihn daher in seinem </a:t>
            </a:r>
            <a:r>
              <a:rPr lang="de-DE" sz="2400" b="1" dirty="0">
                <a:solidFill>
                  <a:schemeClr val="tx1">
                    <a:lumMod val="65000"/>
                    <a:lumOff val="35000"/>
                  </a:schemeClr>
                </a:solidFill>
                <a:latin typeface="JKRGNR+Arial-BoldMT"/>
              </a:rPr>
              <a:t>Recht auf Glaubensfreiheit nach Art. 4 I GG verletze</a:t>
            </a:r>
            <a:r>
              <a:rPr lang="de-DE" sz="2400" dirty="0">
                <a:solidFill>
                  <a:schemeClr val="tx1">
                    <a:lumMod val="65000"/>
                    <a:lumOff val="35000"/>
                  </a:schemeClr>
                </a:solidFill>
                <a:latin typeface="JKRGNR+Arial-BoldMT"/>
              </a:rPr>
              <a:t>. Bestandteil der Religionsausübung sei der regelmäßige Besuch des Fitnessstudios. </a:t>
            </a:r>
            <a:r>
              <a:rPr lang="de-DE" sz="2400" b="1" dirty="0">
                <a:solidFill>
                  <a:schemeClr val="tx1">
                    <a:lumMod val="65000"/>
                    <a:lumOff val="35000"/>
                  </a:schemeClr>
                </a:solidFill>
                <a:latin typeface="JKRGNR+Arial-BoldMT"/>
              </a:rPr>
              <a:t>Mit der angegriffenen Verordnung werde ihm das Praktizieren der von seiner Glaubensgemeinschaft geforderten religiösen Rituale im Fitnessstudio, wie beispielsweise das Gewichte stemmen, verboten</a:t>
            </a:r>
            <a:r>
              <a:rPr lang="de-DE" sz="2400" dirty="0">
                <a:solidFill>
                  <a:schemeClr val="tx1">
                    <a:lumMod val="65000"/>
                    <a:lumOff val="35000"/>
                  </a:schemeClr>
                </a:solidFill>
                <a:latin typeface="JKRGNR+Arial-BoldMT"/>
              </a:rPr>
              <a:t>. Er werde in seiner Glaubensgemeinschaft nicht mehr als vollwertiges Mitglied anerkannt und müsse täglich aufgrund seiner ständig nachlassenden körperlichen Fitness den Rauswurf aus der Glaubensgemeinschaft befürchten.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VGH Mannheim (1. Senat), Beschluss vom 26.02.2021 – 1 S 550/21)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5660857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Schutzbereichs von Art. 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Wesensmerkmal der </a:t>
            </a:r>
            <a:r>
              <a:rPr lang="de-DE" sz="2400" b="1" dirty="0">
                <a:solidFill>
                  <a:schemeClr val="tx1">
                    <a:lumMod val="65000"/>
                    <a:lumOff val="35000"/>
                  </a:schemeClr>
                </a:solidFill>
                <a:latin typeface="JKRGNR+Arial-BoldMT"/>
              </a:rPr>
              <a:t>Religion</a:t>
            </a:r>
            <a:r>
              <a:rPr lang="de-DE" sz="2400" dirty="0">
                <a:solidFill>
                  <a:schemeClr val="tx1">
                    <a:lumMod val="65000"/>
                    <a:lumOff val="35000"/>
                  </a:schemeClr>
                </a:solidFill>
                <a:latin typeface="JKRGNR+Arial-BoldMT"/>
              </a:rPr>
              <a:t>: Deutung der Welt aus einer im Jenseitigen (</a:t>
            </a:r>
            <a:r>
              <a:rPr lang="de-DE" sz="2400" b="1" dirty="0">
                <a:solidFill>
                  <a:schemeClr val="tx1">
                    <a:lumMod val="65000"/>
                    <a:lumOff val="35000"/>
                  </a:schemeClr>
                </a:solidFill>
                <a:latin typeface="JKRGNR+Arial-BoldMT"/>
              </a:rPr>
              <a:t>Transzendenz</a:t>
            </a:r>
            <a:r>
              <a:rPr lang="de-DE" sz="2400" dirty="0">
                <a:solidFill>
                  <a:schemeClr val="tx1">
                    <a:lumMod val="65000"/>
                    <a:lumOff val="35000"/>
                  </a:schemeClr>
                </a:solidFill>
                <a:latin typeface="JKRGNR+Arial-BoldMT"/>
              </a:rPr>
              <a:t>) liegenden, ganzheitlichen Sicht (meist „Gott“)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Selbstdefinition als „Kirche“ reicht dabei nicht aus (BVerfG)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Weltanschauung</a:t>
            </a:r>
            <a:r>
              <a:rPr lang="de-DE" sz="2400" dirty="0">
                <a:solidFill>
                  <a:schemeClr val="tx1">
                    <a:lumMod val="65000"/>
                    <a:lumOff val="35000"/>
                  </a:schemeClr>
                </a:solidFill>
                <a:latin typeface="JKRGNR+Arial-BoldMT"/>
              </a:rPr>
              <a:t>: Gedankliche Systeme, die eine wertende Stellungnahme zum </a:t>
            </a:r>
            <a:r>
              <a:rPr lang="de-DE" sz="2400" b="1" dirty="0">
                <a:solidFill>
                  <a:schemeClr val="tx1">
                    <a:lumMod val="65000"/>
                    <a:lumOff val="35000"/>
                  </a:schemeClr>
                </a:solidFill>
                <a:latin typeface="JKRGNR+Arial-BoldMT"/>
              </a:rPr>
              <a:t>Sinn des Weltgeschehens </a:t>
            </a:r>
            <a:r>
              <a:rPr lang="de-DE" sz="2400" dirty="0">
                <a:solidFill>
                  <a:schemeClr val="tx1">
                    <a:lumMod val="65000"/>
                    <a:lumOff val="35000"/>
                  </a:schemeClr>
                </a:solidFill>
                <a:latin typeface="JKRGNR+Arial-BoldMT"/>
              </a:rPr>
              <a:t>bieten, ohne dabei auf Gott/Götter, das Jenseits oder die Idee der Transzendenz zurückzugreifen (häufig: </a:t>
            </a:r>
            <a:r>
              <a:rPr lang="de-DE" sz="2400" b="1" dirty="0">
                <a:solidFill>
                  <a:schemeClr val="tx1">
                    <a:lumMod val="65000"/>
                    <a:lumOff val="35000"/>
                  </a:schemeClr>
                </a:solidFill>
                <a:latin typeface="JKRGNR+Arial-BoldMT"/>
              </a:rPr>
              <a:t>Immanenz</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Jeweils erforderlich: System, das </a:t>
            </a:r>
            <a:r>
              <a:rPr lang="de-DE" sz="2400" b="1" dirty="0">
                <a:solidFill>
                  <a:schemeClr val="tx1">
                    <a:lumMod val="65000"/>
                    <a:lumOff val="35000"/>
                  </a:schemeClr>
                </a:solidFill>
                <a:latin typeface="JKRGNR+Arial-BoldMT"/>
              </a:rPr>
              <a:t>Aussagen zum „Weltganzen“</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Stellung des Menschen in der Welt </a:t>
            </a:r>
            <a:r>
              <a:rPr lang="de-DE" sz="2400" dirty="0">
                <a:solidFill>
                  <a:schemeClr val="tx1">
                    <a:lumMod val="65000"/>
                    <a:lumOff val="35000"/>
                  </a:schemeClr>
                </a:solidFill>
                <a:latin typeface="JKRGNR+Arial-BoldMT"/>
              </a:rPr>
              <a:t>trifft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„Kirche des Bizeps“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Grundrechte</a:t>
            </a:r>
          </a:p>
          <a:p>
            <a:r>
              <a:rPr lang="de-DE" sz="2600" dirty="0">
                <a:solidFill>
                  <a:schemeClr val="bg1"/>
                </a:solidFill>
                <a:latin typeface="Frutiger Linotype" pitchFamily="34" charset="0"/>
              </a:rPr>
              <a:t>5. Woche</a:t>
            </a:r>
          </a:p>
        </p:txBody>
      </p:sp>
    </p:spTree>
    <p:extLst>
      <p:ext uri="{BB962C8B-B14F-4D97-AF65-F5344CB8AC3E}">
        <p14:creationId xmlns:p14="http://schemas.microsoft.com/office/powerpoint/2010/main" val="292192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3631</Words>
  <Application>Microsoft Macintosh PowerPoint</Application>
  <PresentationFormat>Bildschirmpräsentation (4:3)</PresentationFormat>
  <Paragraphs>425</Paragraphs>
  <Slides>48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48</vt:i4>
      </vt:variant>
    </vt:vector>
  </HeadingPairs>
  <TitlesOfParts>
    <vt:vector size="5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39</cp:revision>
  <dcterms:created xsi:type="dcterms:W3CDTF">2023-10-05T14:07:58Z</dcterms:created>
  <dcterms:modified xsi:type="dcterms:W3CDTF">2026-01-31T13:52:11Z</dcterms:modified>
</cp:coreProperties>
</file>