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3"/>
  </p:notesMasterIdLst>
  <p:sldIdLst>
    <p:sldId id="256" r:id="rId2"/>
    <p:sldId id="421" r:id="rId3"/>
    <p:sldId id="525" r:id="rId4"/>
    <p:sldId id="526" r:id="rId5"/>
    <p:sldId id="527" r:id="rId6"/>
    <p:sldId id="532" r:id="rId7"/>
    <p:sldId id="517" r:id="rId8"/>
    <p:sldId id="518" r:id="rId9"/>
    <p:sldId id="519" r:id="rId10"/>
    <p:sldId id="521" r:id="rId11"/>
    <p:sldId id="533" r:id="rId12"/>
    <p:sldId id="534" r:id="rId13"/>
    <p:sldId id="535" r:id="rId14"/>
    <p:sldId id="536" r:id="rId15"/>
    <p:sldId id="537" r:id="rId16"/>
    <p:sldId id="520" r:id="rId17"/>
    <p:sldId id="522" r:id="rId18"/>
    <p:sldId id="523" r:id="rId19"/>
    <p:sldId id="276" r:id="rId20"/>
    <p:sldId id="496" r:id="rId21"/>
    <p:sldId id="498" r:id="rId22"/>
    <p:sldId id="500" r:id="rId23"/>
    <p:sldId id="501" r:id="rId24"/>
    <p:sldId id="528" r:id="rId25"/>
    <p:sldId id="504" r:id="rId26"/>
    <p:sldId id="505" r:id="rId27"/>
    <p:sldId id="506" r:id="rId28"/>
    <p:sldId id="507" r:id="rId29"/>
    <p:sldId id="509" r:id="rId30"/>
    <p:sldId id="510" r:id="rId31"/>
    <p:sldId id="511" r:id="rId32"/>
    <p:sldId id="512" r:id="rId33"/>
    <p:sldId id="513" r:id="rId34"/>
    <p:sldId id="514" r:id="rId35"/>
    <p:sldId id="530" r:id="rId36"/>
    <p:sldId id="531" r:id="rId37"/>
    <p:sldId id="515" r:id="rId38"/>
    <p:sldId id="529" r:id="rId39"/>
    <p:sldId id="516" r:id="rId40"/>
    <p:sldId id="497" r:id="rId41"/>
    <p:sldId id="396" r:id="rId4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89" autoAdjust="0"/>
    <p:restoredTop sz="92969"/>
  </p:normalViewPr>
  <p:slideViewPr>
    <p:cSldViewPr>
      <p:cViewPr varScale="1">
        <p:scale>
          <a:sx n="111" d="100"/>
          <a:sy n="111" d="100"/>
        </p:scale>
        <p:origin x="608"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24.01.26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10.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2093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Materielle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im Falle von Maßnahmen zur Gefahrenabwehr zu prüfen: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Gefahrentatbestand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(Ordnungspflicht)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Gefahr für die öffentliche Sicherheit und 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Angesichts der </a:t>
            </a:r>
            <a:r>
              <a:rPr lang="de-DE" sz="2400" b="1" dirty="0">
                <a:solidFill>
                  <a:schemeClr val="tx1">
                    <a:lumMod val="65000"/>
                    <a:lumOff val="35000"/>
                  </a:schemeClr>
                </a:solidFill>
                <a:latin typeface="JKRGNR+Arial-BoldMT"/>
              </a:rPr>
              <a:t>abstrakt-generellen Rechtsnatur der Verordnung </a:t>
            </a:r>
            <a:r>
              <a:rPr lang="de-DE" sz="2400" dirty="0">
                <a:solidFill>
                  <a:schemeClr val="tx1">
                    <a:lumMod val="65000"/>
                    <a:lumOff val="35000"/>
                  </a:schemeClr>
                </a:solidFill>
                <a:latin typeface="JKRGNR+Arial-BoldMT"/>
              </a:rPr>
              <a:t>für Verordnungserlass ausreichend: </a:t>
            </a:r>
            <a:r>
              <a:rPr lang="de-DE" sz="2400" b="1" dirty="0">
                <a:solidFill>
                  <a:schemeClr val="tx1">
                    <a:lumMod val="65000"/>
                    <a:lumOff val="35000"/>
                  </a:schemeClr>
                </a:solidFill>
                <a:latin typeface="JKRGNR+Arial-BoldMT"/>
              </a:rPr>
              <a:t>Abstrakte Gefahrenlage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Definition für abstrakte Gefahr</a:t>
            </a:r>
            <a:r>
              <a:rPr lang="de-DE" sz="2400" dirty="0">
                <a:solidFill>
                  <a:schemeClr val="tx1">
                    <a:lumMod val="65000"/>
                    <a:lumOff val="35000"/>
                  </a:schemeClr>
                </a:solidFill>
                <a:latin typeface="JKRGNR+Arial-BoldMT"/>
              </a:rPr>
              <a:t>: Typische Sachlage, die nach allgemeiner Lebenserfahrung und Erkenntnis fachkundiger Stellen geeignet ist, mit hinreichender Wahrscheinlichkeit in ein Schadenseintritt zu münden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37583269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75569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Zur abstrakten Gefahr: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Ast. wendet sich im Wege der Normenkontrolle gegen </a:t>
            </a:r>
            <a:r>
              <a:rPr lang="de-DE" sz="2400" b="1" i="1" dirty="0">
                <a:solidFill>
                  <a:schemeClr val="tx1">
                    <a:lumMod val="65000"/>
                    <a:lumOff val="35000"/>
                  </a:schemeClr>
                </a:solidFill>
                <a:latin typeface="JKRGNR+Arial-BoldMT"/>
              </a:rPr>
              <a:t>§ 2 i.V. mit § 1 der </a:t>
            </a:r>
            <a:r>
              <a:rPr lang="de-DE" sz="2400" b="1" i="1" dirty="0" err="1">
                <a:solidFill>
                  <a:schemeClr val="tx1">
                    <a:lumMod val="65000"/>
                    <a:lumOff val="35000"/>
                  </a:schemeClr>
                </a:solidFill>
                <a:latin typeface="JKRGNR+Arial-BoldMT"/>
              </a:rPr>
              <a:t>PolizeiVO</a:t>
            </a:r>
            <a:r>
              <a:rPr lang="de-DE" sz="2400" b="1" i="1" dirty="0">
                <a:solidFill>
                  <a:schemeClr val="tx1">
                    <a:lumMod val="65000"/>
                    <a:lumOff val="35000"/>
                  </a:schemeClr>
                </a:solidFill>
                <a:latin typeface="JKRGNR+Arial-BoldMT"/>
              </a:rPr>
              <a:t> der Ag. zur Begrenzung des Alkoholkonsums </a:t>
            </a:r>
            <a:r>
              <a:rPr lang="de-DE" sz="2400" i="1" dirty="0">
                <a:solidFill>
                  <a:schemeClr val="tx1">
                    <a:lumMod val="65000"/>
                    <a:lumOff val="35000"/>
                  </a:schemeClr>
                </a:solidFill>
                <a:latin typeface="JKRGNR+Arial-BoldMT"/>
              </a:rPr>
              <a:t>im öffentlichen Straßenraum vom 22. 7. 2008 (im Folgenden: </a:t>
            </a:r>
            <a:r>
              <a:rPr lang="de-DE" sz="2400" i="1" dirty="0" err="1">
                <a:solidFill>
                  <a:schemeClr val="tx1">
                    <a:lumMod val="65000"/>
                    <a:lumOff val="35000"/>
                  </a:schemeClr>
                </a:solidFill>
                <a:latin typeface="JKRGNR+Arial-BoldMT"/>
              </a:rPr>
              <a:t>PolVO</a:t>
            </a:r>
            <a:r>
              <a:rPr lang="de-DE" sz="2400" i="1" dirty="0">
                <a:solidFill>
                  <a:schemeClr val="tx1">
                    <a:lumMod val="65000"/>
                    <a:lumOff val="35000"/>
                  </a:schemeClr>
                </a:solidFill>
                <a:latin typeface="JKRGNR+Arial-BoldMT"/>
              </a:rPr>
              <a:t>), mit dem ein örtlich und zeitlich begrenztes Alkoholverbot im öffentlichen Straßenraum der F. Innenstadt angeordnet worden ist.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 2 Alkoholverbot</a:t>
            </a:r>
            <a:r>
              <a:rPr lang="de-DE" sz="2400" i="1" dirty="0">
                <a:solidFill>
                  <a:schemeClr val="tx1">
                    <a:lumMod val="65000"/>
                    <a:lumOff val="35000"/>
                  </a:schemeClr>
                </a:solidFill>
                <a:latin typeface="JKRGNR+Arial-BoldMT"/>
              </a:rPr>
              <a:t>: 1) Im Geltungsbereich der Verordnung ist es auf den öffentlich zugänglichen Flächen außerhalb konzessionierter Freisitzflächen verboten:</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–alkoholische Getränke jeglicher Art zu konsumieren</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–alkoholische Getränke jeglicher Art mit sich zu führen, wenn auf Grund der konkreten Umstände die Absicht erkennbar ist, diese im Geltungsbereich der Verordnung konsumieren zu wollen.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i="1" dirty="0">
                <a:solidFill>
                  <a:schemeClr val="tx1">
                    <a:lumMod val="65000"/>
                    <a:lumOff val="35000"/>
                  </a:schemeClr>
                </a:solidFill>
                <a:latin typeface="JKRGNR+Arial-BoldMT"/>
              </a:rPr>
            </a:b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37904930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 calcmode="lin" valueType="num">
                                      <p:cBhvr additive="base">
                                        <p:cTn id="1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additive="base">
                                        <p:cTn id="19"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 calcmode="lin" valueType="num">
                                      <p:cBhvr additive="base">
                                        <p:cTn id="2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 calcmode="lin" valueType="num">
                                      <p:cBhvr additive="base">
                                        <p:cTn id="3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 calcmode="lin" valueType="num">
                                      <p:cBhvr additive="base">
                                        <p:cTn id="3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32224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Vorliegen einer abstrakten Gefahr?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Ag. will mit der Polizeiverordnung der Gewaltdelinquenz begegnen; damit ist die öffentliche Sicherheit betroffen.</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Gefahrenbegriff ist nach der Rechtsprechung des BVerwG (BVerwGE 116, 347 = </a:t>
            </a:r>
            <a:r>
              <a:rPr lang="de-DE" sz="2400" i="1" dirty="0" err="1">
                <a:solidFill>
                  <a:schemeClr val="tx1">
                    <a:lumMod val="65000"/>
                    <a:lumOff val="35000"/>
                  </a:schemeClr>
                </a:solidFill>
                <a:latin typeface="JKRGNR+Arial-BoldMT"/>
              </a:rPr>
              <a:t>NVwZ</a:t>
            </a:r>
            <a:r>
              <a:rPr lang="de-DE" sz="2400" i="1" dirty="0">
                <a:solidFill>
                  <a:schemeClr val="tx1">
                    <a:lumMod val="65000"/>
                    <a:lumOff val="35000"/>
                  </a:schemeClr>
                </a:solidFill>
                <a:latin typeface="JKRGNR+Arial-BoldMT"/>
              </a:rPr>
              <a:t> 2003, 95) dadurch gekennzeichnet, dass aus gewissen gegenwärtigen Zuständen nach dem Gesetz der Kausalität gewisse andere Schaden bringende Zustände und Ereignisse erwachsen werden.</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Schadensmöglichkeiten</a:t>
            </a:r>
            <a:r>
              <a:rPr lang="de-DE" sz="2400" i="1" dirty="0">
                <a:solidFill>
                  <a:schemeClr val="tx1">
                    <a:lumMod val="65000"/>
                    <a:lumOff val="35000"/>
                  </a:schemeClr>
                </a:solidFill>
                <a:latin typeface="JKRGNR+Arial-BoldMT"/>
              </a:rPr>
              <a:t>, die sich deshalb nicht ausschließen lassen, weil nach dem derzeitigen Wissensstand bestimmte Ursachenzusammenhänge weder bejaht noch verneint werden können, </a:t>
            </a:r>
            <a:r>
              <a:rPr lang="de-DE" sz="2400" b="1" i="1" dirty="0">
                <a:solidFill>
                  <a:schemeClr val="tx1">
                    <a:lumMod val="65000"/>
                    <a:lumOff val="35000"/>
                  </a:schemeClr>
                </a:solidFill>
                <a:latin typeface="JKRGNR+Arial-BoldMT"/>
              </a:rPr>
              <a:t>begründen keine Gefahr, sondern lediglich einen Gefahrenverdacht oder ein „Besorgnispotenzial</a:t>
            </a:r>
            <a:r>
              <a:rPr lang="de-DE" sz="2400" i="1" dirty="0">
                <a:solidFill>
                  <a:schemeClr val="tx1">
                    <a:lumMod val="65000"/>
                    <a:lumOff val="35000"/>
                  </a:schemeClr>
                </a:solidFill>
                <a:latin typeface="JKRGNR+Arial-BoldMT"/>
              </a:rPr>
              <a:t>”. </a:t>
            </a:r>
            <a:br>
              <a:rPr lang="de-DE" sz="2400" i="1" dirty="0">
                <a:solidFill>
                  <a:schemeClr val="tx1">
                    <a:lumMod val="65000"/>
                    <a:lumOff val="35000"/>
                  </a:schemeClr>
                </a:solidFill>
                <a:latin typeface="JKRGNR+Arial-BoldMT"/>
              </a:rPr>
            </a:b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31478669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Vorliegen einer abstrakten Gefahr?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Vorsorgemaßnahmen zur Abwehr möglicher Beeinträchtigungen im Gefahrenvorfeld werden durch die polizeiliche Ermächtigungsgrundlage nicht gedeckt</a:t>
            </a:r>
            <a:r>
              <a:rPr lang="de-DE" sz="2400" i="1" dirty="0">
                <a:solidFill>
                  <a:schemeClr val="tx1">
                    <a:lumMod val="65000"/>
                    <a:lumOff val="35000"/>
                  </a:schemeClr>
                </a:solidFill>
                <a:latin typeface="JKRGNR+Arial-BoldMT"/>
              </a:rPr>
              <a:t>. Diese lässt sich auch nicht dahingehend erweiternd auslegen, dass der Exekutive eine „Einschätzungsprärogative” in Bezug darauf zugebilligt wird, ob die vorliegenden Erkenntnisse die Annahme einer abstrakten Gefahr rechtfertigen (BVerwGE 116, 347 = </a:t>
            </a:r>
            <a:r>
              <a:rPr lang="de-DE" sz="2400" i="1" dirty="0" err="1">
                <a:solidFill>
                  <a:schemeClr val="tx1">
                    <a:lumMod val="65000"/>
                    <a:lumOff val="35000"/>
                  </a:schemeClr>
                </a:solidFill>
                <a:latin typeface="JKRGNR+Arial-BoldMT"/>
              </a:rPr>
              <a:t>NVwZ</a:t>
            </a:r>
            <a:r>
              <a:rPr lang="de-DE" sz="2400" i="1" dirty="0">
                <a:solidFill>
                  <a:schemeClr val="tx1">
                    <a:lumMod val="65000"/>
                    <a:lumOff val="35000"/>
                  </a:schemeClr>
                </a:solidFill>
                <a:latin typeface="JKRGNR+Arial-BoldMT"/>
              </a:rPr>
              <a:t> 2003, 95).</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zu prüfen: </a:t>
            </a:r>
            <a:r>
              <a:rPr lang="de-DE" sz="2400" b="1" dirty="0">
                <a:solidFill>
                  <a:schemeClr val="tx1">
                    <a:lumMod val="65000"/>
                    <a:lumOff val="35000"/>
                  </a:schemeClr>
                </a:solidFill>
                <a:latin typeface="JKRGNR+Arial-BoldMT"/>
              </a:rPr>
              <a:t>Kausalität zwischen Alkoholkonsum und Gewaltdelikten</a:t>
            </a:r>
            <a:br>
              <a:rPr lang="de-DE" sz="2400" i="1" dirty="0">
                <a:solidFill>
                  <a:schemeClr val="tx1">
                    <a:lumMod val="65000"/>
                    <a:lumOff val="35000"/>
                  </a:schemeClr>
                </a:solidFill>
                <a:latin typeface="JKRGNR+Arial-BoldMT"/>
              </a:rPr>
            </a:b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2140073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additive="base">
                                        <p:cTn id="19"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86854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VGH Mannheim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-RR 2010, 55</a:t>
            </a:r>
            <a:r>
              <a:rPr lang="de-DE" sz="2400" i="1" dirty="0">
                <a:solidFill>
                  <a:schemeClr val="tx1">
                    <a:lumMod val="65000"/>
                    <a:lumOff val="35000"/>
                  </a:schemeClr>
                </a:solidFill>
                <a:latin typeface="JKRGNR+Arial-BoldMT"/>
              </a:rPr>
              <a:t>: "Dass Alkoholgenuss generell zu Aggressivität führt, widerspricht schon der Lebenserfahrung und wird von der Ag. auch nicht behauptet. Vielmehr hängt es von den äußeren Umständen, den individuellen Gegebenheiten und Befindlichkeiten sowie den situativen Einflüssen ab, welche Wirkungen der Alkoholgenuss bei dem Einzelnen zeigt. Auch die kriminologische Forschung hat verschiedene Erklärungsmodelle für die in den polizeilichen Kriminalitätsstatistiken festgestellten Beziehungen zwischen Alkohol und Gewaltdelinquenz (vgl. Schwind, Kriminologie, 18 Aufl. [2008], § 26 </a:t>
            </a:r>
            <a:r>
              <a:rPr lang="de-DE" sz="2400" i="1" dirty="0" err="1">
                <a:solidFill>
                  <a:schemeClr val="tx1">
                    <a:lumMod val="65000"/>
                    <a:lumOff val="35000"/>
                  </a:schemeClr>
                </a:solidFill>
                <a:latin typeface="JKRGNR+Arial-BoldMT"/>
              </a:rPr>
              <a:t>Rdnrn</a:t>
            </a:r>
            <a:r>
              <a:rPr lang="de-DE" sz="2400" i="1" dirty="0">
                <a:solidFill>
                  <a:schemeClr val="tx1">
                    <a:lumMod val="65000"/>
                    <a:lumOff val="35000"/>
                  </a:schemeClr>
                </a:solidFill>
                <a:latin typeface="JKRGNR+Arial-BoldMT"/>
              </a:rPr>
              <a:t>. 30f.; Kaiser, Kriminologie, 3 Aufl. [1996], § 54 </a:t>
            </a:r>
            <a:r>
              <a:rPr lang="de-DE" sz="2400" i="1" dirty="0" err="1">
                <a:solidFill>
                  <a:schemeClr val="tx1">
                    <a:lumMod val="65000"/>
                    <a:lumOff val="35000"/>
                  </a:schemeClr>
                </a:solidFill>
                <a:latin typeface="JKRGNR+Arial-BoldMT"/>
              </a:rPr>
              <a:t>Rdnrn</a:t>
            </a:r>
            <a:r>
              <a:rPr lang="de-DE" sz="2400" i="1" dirty="0">
                <a:solidFill>
                  <a:schemeClr val="tx1">
                    <a:lumMod val="65000"/>
                    <a:lumOff val="35000"/>
                  </a:schemeClr>
                </a:solidFill>
                <a:latin typeface="JKRGNR+Arial-BoldMT"/>
              </a:rPr>
              <a:t>. 22f.). Dabei wird auch die Frage aufgeworfen, ob überhaupt eine kausale Beziehung oder nicht vielmehr ein „Scheinzusammenhang” besteht. Denn es könne auch möglich sein, dass sich Alkoholtäter leichter überführen ließen und daher bei den polizeilichen Erhebungen überrepräsentiert seien (Kaiser, </a:t>
            </a:r>
            <a:r>
              <a:rPr lang="de-DE" sz="2400" i="1" dirty="0" err="1">
                <a:solidFill>
                  <a:schemeClr val="tx1">
                    <a:lumMod val="65000"/>
                    <a:lumOff val="35000"/>
                  </a:schemeClr>
                </a:solidFill>
                <a:latin typeface="JKRGNR+Arial-BoldMT"/>
              </a:rPr>
              <a:t>Rdnr</a:t>
            </a:r>
            <a:r>
              <a:rPr lang="de-DE" sz="2400" i="1" dirty="0">
                <a:solidFill>
                  <a:schemeClr val="tx1">
                    <a:lumMod val="65000"/>
                    <a:lumOff val="35000"/>
                  </a:schemeClr>
                </a:solidFill>
                <a:latin typeface="JKRGNR+Arial-BoldMT"/>
              </a:rPr>
              <a:t>. 23).“ </a:t>
            </a:r>
            <a:br>
              <a:rPr lang="de-DE" sz="2400" i="1" dirty="0">
                <a:solidFill>
                  <a:schemeClr val="tx1">
                    <a:lumMod val="65000"/>
                    <a:lumOff val="35000"/>
                  </a:schemeClr>
                </a:solidFill>
                <a:latin typeface="JKRGNR+Arial-BoldMT"/>
              </a:rPr>
            </a:b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4398646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Merke: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Gefahrenverordnungen setzen </a:t>
            </a:r>
            <a:r>
              <a:rPr lang="de-DE" sz="2400" b="1" dirty="0">
                <a:solidFill>
                  <a:schemeClr val="tx1">
                    <a:lumMod val="65000"/>
                    <a:lumOff val="35000"/>
                  </a:schemeClr>
                </a:solidFill>
                <a:latin typeface="JKRGNR+Arial-BoldMT"/>
              </a:rPr>
              <a:t>belegbare Kausalzusammenhänge</a:t>
            </a:r>
            <a:r>
              <a:rPr lang="de-DE" sz="2400" dirty="0">
                <a:solidFill>
                  <a:schemeClr val="tx1">
                    <a:lumMod val="65000"/>
                    <a:lumOff val="35000"/>
                  </a:schemeClr>
                </a:solidFill>
                <a:latin typeface="JKRGNR+Arial-BoldMT"/>
              </a:rPr>
              <a:t> zwischen Umständen („Alkohol“) und Gefährdung des Schutzgutes („Öffentliche Sicherheit“) voraus</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Voll gerichtlich überprüfbar!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Häufig umfangreiche Beweisaufnahme (Gutachten etc.)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Bereich der </a:t>
            </a:r>
            <a:r>
              <a:rPr lang="de-DE" sz="2400" b="1" dirty="0">
                <a:solidFill>
                  <a:schemeClr val="tx1">
                    <a:lumMod val="65000"/>
                    <a:lumOff val="35000"/>
                  </a:schemeClr>
                </a:solidFill>
                <a:latin typeface="JKRGNR+Arial-BoldMT"/>
              </a:rPr>
              <a:t>Gefahrenvorsorge</a:t>
            </a:r>
            <a:r>
              <a:rPr lang="de-DE" sz="2400" dirty="0">
                <a:solidFill>
                  <a:schemeClr val="tx1">
                    <a:lumMod val="65000"/>
                    <a:lumOff val="35000"/>
                  </a:schemeClr>
                </a:solidFill>
                <a:latin typeface="JKRGNR+Arial-BoldMT"/>
              </a:rPr>
              <a:t> (Maßnahmen gegen übermäßigem Alkoholkonsum) muss der </a:t>
            </a:r>
            <a:r>
              <a:rPr lang="de-DE" sz="2400" b="1" dirty="0">
                <a:solidFill>
                  <a:schemeClr val="tx1">
                    <a:lumMod val="65000"/>
                    <a:lumOff val="35000"/>
                  </a:schemeClr>
                </a:solidFill>
                <a:latin typeface="JKRGNR+Arial-BoldMT"/>
              </a:rPr>
              <a:t>Gesetzgeber</a:t>
            </a:r>
            <a:r>
              <a:rPr lang="de-DE" sz="2400" dirty="0">
                <a:solidFill>
                  <a:schemeClr val="tx1">
                    <a:lumMod val="65000"/>
                    <a:lumOff val="35000"/>
                  </a:schemeClr>
                </a:solidFill>
                <a:latin typeface="JKRGNR+Arial-BoldMT"/>
              </a:rPr>
              <a:t> tätig werden!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 </a:t>
            </a:r>
            <a:br>
              <a:rPr lang="de-DE" sz="2400" i="1" dirty="0">
                <a:solidFill>
                  <a:schemeClr val="tx1">
                    <a:lumMod val="65000"/>
                    <a:lumOff val="35000"/>
                  </a:schemeClr>
                </a:solidFill>
                <a:latin typeface="JKRGNR+Arial-BoldMT"/>
              </a:rPr>
            </a:b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26776672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Rechtsfolge des § 55 ASOG: </a:t>
            </a:r>
            <a:r>
              <a:rPr lang="de-DE" sz="2400" b="1" dirty="0">
                <a:solidFill>
                  <a:schemeClr val="tx1">
                    <a:lumMod val="65000"/>
                    <a:lumOff val="35000"/>
                  </a:schemeClr>
                </a:solidFill>
                <a:latin typeface="JKRGNR+Arial-BoldMT"/>
              </a:rPr>
              <a:t>Ermessen</a:t>
            </a:r>
            <a:r>
              <a:rPr lang="de-DE" sz="2400" dirty="0">
                <a:solidFill>
                  <a:schemeClr val="tx1">
                    <a:lumMod val="65000"/>
                    <a:lumOff val="35000"/>
                  </a:schemeClr>
                </a:solidFill>
                <a:latin typeface="JKRGNR+Arial-BoldMT"/>
              </a:rPr>
              <a:t>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a:t>
            </a:r>
            <a:r>
              <a:rPr lang="de-DE" sz="2400" b="1" dirty="0">
                <a:solidFill>
                  <a:schemeClr val="tx1">
                    <a:lumMod val="65000"/>
                    <a:lumOff val="35000"/>
                  </a:schemeClr>
                </a:solidFill>
                <a:latin typeface="JKRGNR+Arial-BoldMT"/>
              </a:rPr>
              <a:t>Ermessensfehler</a:t>
            </a:r>
            <a:r>
              <a:rPr lang="de-DE" sz="2400" dirty="0">
                <a:solidFill>
                  <a:schemeClr val="tx1">
                    <a:lumMod val="65000"/>
                    <a:lumOff val="35000"/>
                  </a:schemeClr>
                </a:solidFill>
                <a:latin typeface="JKRGNR+Arial-BoldMT"/>
              </a:rPr>
              <a:t>“ bei Verordnungen einzig zu prüfen: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Ermessensüberschreitung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Verordnung muss mit höherrangigem Recht in Einklang stehen!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34717681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99825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höherrangiges Recht im Rahmen von Rechtsverordnungen regelmäßig von Bedeutung: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Demokratieprinzip, Art. 20 II 1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Bestimmtheitsgrundsatz, Art. 20 III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Verhältnismäßigkeitsgrundsatz, Art. 20 III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Grundrechte, Art. 1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38613404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989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Übersicht: Rechtmäßigkeit einer Verordnung zur Gefahrenabwehr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Verordnungsermächtigung: (regelmäßig) § 55 ASOG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beachten: Vorgaben des Art. 80 I 2 GG bzw. Art. 64 </a:t>
            </a:r>
            <a:r>
              <a:rPr lang="de-DE" sz="2400" dirty="0" err="1">
                <a:solidFill>
                  <a:schemeClr val="tx1">
                    <a:lumMod val="65000"/>
                    <a:lumOff val="35000"/>
                  </a:schemeClr>
                </a:solidFill>
                <a:latin typeface="JKRGNR+Arial-BoldMT"/>
              </a:rPr>
              <a:t>VvB</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 Zuständigkeit (gemäß § 55 ASOG)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b) Form (gemäß Art. 64 I 3 </a:t>
            </a:r>
            <a:r>
              <a:rPr lang="de-DE" sz="2400" dirty="0" err="1">
                <a:solidFill>
                  <a:schemeClr val="tx1">
                    <a:lumMod val="65000"/>
                    <a:lumOff val="35000"/>
                  </a:schemeClr>
                </a:solidFill>
                <a:latin typeface="JKRGNR+Arial-BoldMT"/>
              </a:rPr>
              <a:t>VvB</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2) Materielle Voraussetzungen</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Abstrakte Gefahr für öffentliche Sicherheit bzw. 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Verstoß gegen höherrangiges Recht: Art. 20 II 1, Art. 20 III sowie Grundrechte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38874568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2">
                                            <p:txEl>
                                              <p:pRg st="8" end="8"/>
                                            </p:txEl>
                                          </p:spTgt>
                                        </p:tgtEl>
                                        <p:attrNameLst>
                                          <p:attrName>style.visibility</p:attrName>
                                        </p:attrNameLst>
                                      </p:cBhvr>
                                      <p:to>
                                        <p:strVal val="visible"/>
                                      </p:to>
                                    </p:set>
                                    <p:anim calcmode="lin" valueType="num">
                                      <p:cBhvr additive="base">
                                        <p:cTn id="5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2">
                                            <p:txEl>
                                              <p:pRg st="10" end="10"/>
                                            </p:txEl>
                                          </p:spTgt>
                                        </p:tgtEl>
                                        <p:attrNameLst>
                                          <p:attrName>style.visibility</p:attrName>
                                        </p:attrNameLst>
                                      </p:cBhvr>
                                      <p:to>
                                        <p:strVal val="visible"/>
                                      </p:to>
                                    </p:set>
                                    <p:anim calcmode="lin" valueType="num">
                                      <p:cBhvr additive="base">
                                        <p:cTn id="5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2">
                                            <p:txEl>
                                              <p:pRg st="11" end="11"/>
                                            </p:txEl>
                                          </p:spTgt>
                                        </p:tgtEl>
                                        <p:attrNameLst>
                                          <p:attrName>style.visibility</p:attrName>
                                        </p:attrNameLst>
                                      </p:cBhvr>
                                      <p:to>
                                        <p:strVal val="visible"/>
                                      </p:to>
                                    </p:set>
                                    <p:anim calcmode="lin" valueType="num">
                                      <p:cBhvr additive="base">
                                        <p:cTn id="65"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Fall 11</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989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 zum Versammlungsrecht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Merkmale des </a:t>
            </a:r>
            <a:r>
              <a:rPr lang="de-DE" sz="2400" b="1" dirty="0">
                <a:solidFill>
                  <a:schemeClr val="tx1">
                    <a:lumMod val="65000"/>
                    <a:lumOff val="35000"/>
                  </a:schemeClr>
                </a:solidFill>
                <a:latin typeface="JKRGNR+Arial-BoldMT"/>
              </a:rPr>
              <a:t>Versammlungsbegriffs</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8 I GG bzw. § 1 I VersG: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Örtliche Zusammenkunft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Mehrerer Personen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Zur Verfolgung eines gemeinsamen Zwecks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Strittig: Anforderungen an den „gemeinsamen Zweck“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BVerfG: Partizipation an öffentlicher Meinungsbildung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hL</a:t>
            </a:r>
            <a:r>
              <a:rPr lang="de-DE" sz="2400" dirty="0">
                <a:solidFill>
                  <a:schemeClr val="tx1">
                    <a:lumMod val="65000"/>
                    <a:lumOff val="35000"/>
                  </a:schemeClr>
                </a:solidFill>
                <a:latin typeface="JKRGNR+Arial-BoldMT"/>
              </a:rPr>
              <a:t>: jeglicher Zweck ausreichend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bedenke: </a:t>
            </a:r>
            <a:r>
              <a:rPr lang="de-DE" sz="2400" b="1" dirty="0">
                <a:solidFill>
                  <a:schemeClr val="tx1">
                    <a:lumMod val="65000"/>
                    <a:lumOff val="35000"/>
                  </a:schemeClr>
                </a:solidFill>
                <a:latin typeface="JKRGNR+Arial-BoldMT"/>
              </a:rPr>
              <a:t>„Polizeifestigkeit des Versammlungsrechts“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Gedanke: </a:t>
            </a:r>
            <a:r>
              <a:rPr lang="de-DE" sz="2400" dirty="0" err="1">
                <a:solidFill>
                  <a:schemeClr val="tx1">
                    <a:lumMod val="65000"/>
                    <a:lumOff val="35000"/>
                  </a:schemeClr>
                </a:solidFill>
                <a:latin typeface="JKRGNR+Arial-BoldMT"/>
              </a:rPr>
              <a:t>lex</a:t>
            </a:r>
            <a:r>
              <a:rPr lang="de-DE" sz="2400" dirty="0">
                <a:solidFill>
                  <a:schemeClr val="tx1">
                    <a:lumMod val="65000"/>
                    <a:lumOff val="35000"/>
                  </a:schemeClr>
                </a:solidFill>
                <a:latin typeface="JKRGNR+Arial-BoldMT"/>
              </a:rPr>
              <a:t> specialis </a:t>
            </a:r>
            <a:r>
              <a:rPr lang="de-DE" sz="2400" dirty="0" err="1">
                <a:solidFill>
                  <a:schemeClr val="tx1">
                    <a:lumMod val="65000"/>
                    <a:lumOff val="35000"/>
                  </a:schemeClr>
                </a:solidFill>
                <a:latin typeface="JKRGNR+Arial-BoldMT"/>
              </a:rPr>
              <a:t>derogat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legi</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generali</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grundsätzlich nicht anwendbar!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37530407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
                                            <p:txEl>
                                              <p:pRg st="11" end="11"/>
                                            </p:txEl>
                                          </p:spTgt>
                                        </p:tgtEl>
                                        <p:attrNameLst>
                                          <p:attrName>style.visibility</p:attrName>
                                        </p:attrNameLst>
                                      </p:cBhvr>
                                      <p:to>
                                        <p:strVal val="visible"/>
                                      </p:to>
                                    </p:set>
                                    <p:anim calcmode="lin" valueType="num">
                                      <p:cBhvr additive="base">
                                        <p:cTn id="6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aber vorliegend nicht einschlägig mangels Vorliegen einer „beamtenrechtlichen Streitigkeit“: </a:t>
            </a:r>
            <a:r>
              <a:rPr lang="de-DE" sz="2400" b="1" dirty="0">
                <a:solidFill>
                  <a:schemeClr val="tx1">
                    <a:lumMod val="65000"/>
                    <a:lumOff val="35000"/>
                  </a:schemeClr>
                </a:solidFill>
                <a:latin typeface="JKRGNR+Arial-BoldMT"/>
              </a:rPr>
              <a:t>§ 126 I BBG bzw. § 54 I 1 BeamtStG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zu prüfen: </a:t>
            </a:r>
            <a:r>
              <a:rPr lang="de-DE" sz="2400" b="1" dirty="0">
                <a:solidFill>
                  <a:schemeClr val="tx1">
                    <a:lumMod val="65000"/>
                    <a:lumOff val="35000"/>
                  </a:schemeClr>
                </a:solidFill>
                <a:latin typeface="JKRGNR+Arial-BoldMT"/>
              </a:rPr>
              <a:t>Generalklausel des § 40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erforderlich: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Streitigkeit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Nichtverfassungsrechtlicher Art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Keine abdrängende Sonderzuweisung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6662306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6290"/>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Öffentlich-rechtliche Natur des Rechtsverhältnisses: (+), wenn </a:t>
            </a:r>
            <a:r>
              <a:rPr lang="de-DE" sz="2400" b="1" dirty="0">
                <a:solidFill>
                  <a:schemeClr val="tx1">
                    <a:lumMod val="65000"/>
                    <a:lumOff val="35000"/>
                  </a:schemeClr>
                </a:solidFill>
                <a:latin typeface="JKRGNR+Arial-BoldMT"/>
              </a:rPr>
              <a:t>streitentscheidende Norm öffentlich-rechtlicher Natur</a:t>
            </a:r>
            <a:r>
              <a:rPr lang="de-DE" sz="2400" dirty="0">
                <a:solidFill>
                  <a:schemeClr val="tx1">
                    <a:lumMod val="65000"/>
                    <a:lumOff val="35000"/>
                  </a:schemeClr>
                </a:solidFill>
                <a:latin typeface="JKRGNR+Arial-BoldMT"/>
              </a:rPr>
              <a:t>, diese also ausschließlich einen Träger hoheitlicher Gewalt berechtigt oder verpflichtet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 Kläger möchte </a:t>
            </a:r>
            <a:r>
              <a:rPr lang="de-DE" sz="2400" b="1" dirty="0">
                <a:solidFill>
                  <a:schemeClr val="tx1">
                    <a:lumMod val="65000"/>
                    <a:lumOff val="35000"/>
                  </a:schemeClr>
                </a:solidFill>
                <a:latin typeface="JKRGNR+Arial-BoldMT"/>
              </a:rPr>
              <a:t>festgestellt</a:t>
            </a:r>
            <a:r>
              <a:rPr lang="de-DE" sz="2400" dirty="0">
                <a:solidFill>
                  <a:schemeClr val="tx1">
                    <a:lumMod val="65000"/>
                    <a:lumOff val="35000"/>
                  </a:schemeClr>
                </a:solidFill>
                <a:latin typeface="JKRGNR+Arial-BoldMT"/>
              </a:rPr>
              <a:t> wissen, dass er </a:t>
            </a:r>
            <a:r>
              <a:rPr lang="de-DE" sz="2400" b="1" dirty="0">
                <a:solidFill>
                  <a:schemeClr val="tx1">
                    <a:lumMod val="65000"/>
                    <a:lumOff val="35000"/>
                  </a:schemeClr>
                </a:solidFill>
                <a:latin typeface="JKRGNR+Arial-BoldMT"/>
              </a:rPr>
              <a:t>Vorgaben der VO nicht unterfällt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Streitentscheidend: </a:t>
            </a:r>
            <a:r>
              <a:rPr lang="de-DE" sz="2400" b="1" dirty="0">
                <a:solidFill>
                  <a:schemeClr val="tx1">
                    <a:lumMod val="65000"/>
                    <a:lumOff val="35000"/>
                  </a:schemeClr>
                </a:solidFill>
                <a:latin typeface="JKRGNR+Arial-BoldMT"/>
              </a:rPr>
              <a:t>Wirksamkeit der VO </a:t>
            </a:r>
            <a:r>
              <a:rPr lang="de-DE" sz="2400" b="1" dirty="0" err="1">
                <a:solidFill>
                  <a:schemeClr val="tx1">
                    <a:lumMod val="65000"/>
                    <a:lumOff val="35000"/>
                  </a:schemeClr>
                </a:solidFill>
                <a:latin typeface="JKRGNR+Arial-BoldMT"/>
              </a:rPr>
              <a:t>ggü</a:t>
            </a:r>
            <a:r>
              <a:rPr lang="de-DE" sz="2400" b="1" dirty="0">
                <a:solidFill>
                  <a:schemeClr val="tx1">
                    <a:lumMod val="65000"/>
                    <a:lumOff val="35000"/>
                  </a:schemeClr>
                </a:solidFill>
                <a:latin typeface="JKRGNR+Arial-BoldMT"/>
              </a:rPr>
              <a:t>. dem Kläger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Denkbare </a:t>
            </a:r>
            <a:r>
              <a:rPr lang="de-DE" sz="2400" b="1" dirty="0">
                <a:solidFill>
                  <a:schemeClr val="tx1">
                    <a:lumMod val="65000"/>
                    <a:lumOff val="35000"/>
                  </a:schemeClr>
                </a:solidFill>
                <a:latin typeface="JKRGNR+Arial-BoldMT"/>
              </a:rPr>
              <a:t>Rechtsgrundlage</a:t>
            </a:r>
            <a:r>
              <a:rPr lang="de-DE" sz="2400" dirty="0">
                <a:solidFill>
                  <a:schemeClr val="tx1">
                    <a:lumMod val="65000"/>
                    <a:lumOff val="35000"/>
                  </a:schemeClr>
                </a:solidFill>
                <a:latin typeface="JKRGNR+Arial-BoldMT"/>
              </a:rPr>
              <a:t> für VO: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 I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Art. 297 EGStGB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Erlass von Rechtsverordnung: Hoheitliches Handeln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öffentlich-rechtliche Streitigkeit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23627456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91751"/>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Nicht erfüllt: Grundsatz doppelter Verfassungsunmittelbarkeit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Zumindest denkbar: Abdrängende Sonderzuweisung zu den ordentlichen Gerichten in </a:t>
            </a:r>
            <a:r>
              <a:rPr lang="de-DE" sz="2400" b="1" dirty="0">
                <a:solidFill>
                  <a:schemeClr val="tx1">
                    <a:lumMod val="65000"/>
                    <a:lumOff val="35000"/>
                  </a:schemeClr>
                </a:solidFill>
                <a:latin typeface="JKRGNR+Arial-BoldMT"/>
              </a:rPr>
              <a:t>§ 23 I 1 EGGVG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Voraussetzung: „Anordnungen […] der Justizbehörden […] zur Regelung einzelner Angelegenheiten auf den Gebieten der Strafrechtspflege“ (sog. </a:t>
            </a:r>
            <a:r>
              <a:rPr lang="de-DE" sz="2400" b="1" dirty="0">
                <a:solidFill>
                  <a:schemeClr val="tx1">
                    <a:lumMod val="65000"/>
                    <a:lumOff val="35000"/>
                  </a:schemeClr>
                </a:solidFill>
                <a:latin typeface="JKRGNR+Arial-BoldMT"/>
              </a:rPr>
              <a:t>Justizverwaltungsakte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a:t>
            </a:r>
            <a:r>
              <a:rPr lang="de-DE" sz="2400" b="1" dirty="0">
                <a:solidFill>
                  <a:schemeClr val="tx1">
                    <a:lumMod val="65000"/>
                    <a:lumOff val="35000"/>
                  </a:schemeClr>
                </a:solidFill>
                <a:latin typeface="JKRGNR+Arial-BoldMT"/>
              </a:rPr>
              <a:t>Verordnungen als abstrakt-generelle Regelung </a:t>
            </a:r>
            <a:r>
              <a:rPr lang="de-DE" sz="2400" dirty="0">
                <a:solidFill>
                  <a:schemeClr val="tx1">
                    <a:lumMod val="65000"/>
                    <a:lumOff val="35000"/>
                  </a:schemeClr>
                </a:solidFill>
                <a:latin typeface="JKRGNR+Arial-BoldMT"/>
              </a:rPr>
              <a:t>bereits abzulehnen: „Regelung einzelner Angelegenheiten“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Somit nicht einschlägig: § 23 I 1 EGGVG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Eröffnung des Verwaltungsrechtswegs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16419669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91751"/>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Klagebegehren</a:t>
            </a:r>
            <a:r>
              <a:rPr lang="de-DE" sz="2400" b="1" dirty="0">
                <a:solidFill>
                  <a:schemeClr val="tx1">
                    <a:lumMod val="65000"/>
                    <a:lumOff val="35000"/>
                  </a:schemeClr>
                </a:solidFill>
                <a:latin typeface="JKRGNR+Arial-BoldMT"/>
              </a:rPr>
              <a:t>, § 88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Begehren des Klägers</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möchte geklärt wissen, dass er den Einschränkungen der VO nicht unterfällt“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zunächst denkbar: </a:t>
            </a:r>
            <a:r>
              <a:rPr lang="de-DE" sz="2400" b="1" dirty="0" err="1">
                <a:solidFill>
                  <a:schemeClr val="tx1">
                    <a:lumMod val="65000"/>
                    <a:lumOff val="35000"/>
                  </a:schemeClr>
                </a:solidFill>
                <a:latin typeface="JKRGNR+Arial-BoldMT"/>
              </a:rPr>
              <a:t>Prinzipales</a:t>
            </a:r>
            <a:r>
              <a:rPr lang="de-DE" sz="2400" b="1" dirty="0">
                <a:solidFill>
                  <a:schemeClr val="tx1">
                    <a:lumMod val="65000"/>
                    <a:lumOff val="35000"/>
                  </a:schemeClr>
                </a:solidFill>
                <a:latin typeface="JKRGNR+Arial-BoldMT"/>
              </a:rPr>
              <a:t> Normenkontrollverfahren nach § 47 I Nr. 2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Besonders ausgestaltetes </a:t>
            </a:r>
            <a:r>
              <a:rPr lang="de-DE" sz="2400" b="1" dirty="0">
                <a:solidFill>
                  <a:schemeClr val="tx1">
                    <a:lumMod val="65000"/>
                    <a:lumOff val="35000"/>
                  </a:schemeClr>
                </a:solidFill>
                <a:latin typeface="JKRGNR+Arial-BoldMT"/>
              </a:rPr>
              <a:t>Feststellungsverfahren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Unterschied zur allgemeinen Feststellungsklage</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inter</a:t>
            </a:r>
            <a:r>
              <a:rPr lang="de-DE" sz="2400" dirty="0">
                <a:solidFill>
                  <a:schemeClr val="tx1">
                    <a:lumMod val="65000"/>
                    <a:lumOff val="35000"/>
                  </a:schemeClr>
                </a:solidFill>
                <a:latin typeface="JKRGNR+Arial-BoldMT"/>
              </a:rPr>
              <a:t> omnes“-Wirkung (vgl. § 47 V 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Antrag des Klägers: </a:t>
            </a:r>
            <a:r>
              <a:rPr lang="de-DE" sz="2400" b="1" dirty="0">
                <a:solidFill>
                  <a:schemeClr val="tx1">
                    <a:lumMod val="65000"/>
                    <a:lumOff val="35000"/>
                  </a:schemeClr>
                </a:solidFill>
                <a:latin typeface="JKRGNR+Arial-BoldMT"/>
              </a:rPr>
              <a:t>Unanwendbarkeit der Norm ihm gegenüber (</a:t>
            </a:r>
            <a:r>
              <a:rPr lang="de-DE" sz="2400" b="1" dirty="0" err="1">
                <a:solidFill>
                  <a:schemeClr val="tx1">
                    <a:lumMod val="65000"/>
                    <a:lumOff val="35000"/>
                  </a:schemeClr>
                </a:solidFill>
                <a:latin typeface="JKRGNR+Arial-BoldMT"/>
              </a:rPr>
              <a:t>inter</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partes</a:t>
            </a:r>
            <a:r>
              <a:rPr lang="de-DE" sz="2400" b="1" dirty="0">
                <a:solidFill>
                  <a:schemeClr val="tx1">
                    <a:lumMod val="65000"/>
                    <a:lumOff val="35000"/>
                  </a:schemeClr>
                </a:solidFill>
                <a:latin typeface="JKRGNR+Arial-BoldMT"/>
              </a:rPr>
              <a:t> Wirkung</a:t>
            </a:r>
            <a:r>
              <a:rPr lang="de-DE" sz="2400"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2249532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91751"/>
            <a:ext cx="8928992" cy="65146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in den Blick zu nehmen: </a:t>
            </a:r>
            <a:r>
              <a:rPr lang="de-DE" sz="2400" b="1" dirty="0">
                <a:solidFill>
                  <a:schemeClr val="tx1">
                    <a:lumMod val="65000"/>
                    <a:lumOff val="35000"/>
                  </a:schemeClr>
                </a:solidFill>
                <a:latin typeface="JKRGNR+Arial-BoldMT"/>
              </a:rPr>
              <a:t>Statthaftigkeit einer allgemeinen Feststellungsklage nach § 43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Ziel der allgemeinen Feststellungsklage</a:t>
            </a:r>
            <a:r>
              <a:rPr lang="de-DE" sz="2400" dirty="0">
                <a:solidFill>
                  <a:schemeClr val="tx1">
                    <a:lumMod val="65000"/>
                    <a:lumOff val="35000"/>
                  </a:schemeClr>
                </a:solidFill>
                <a:latin typeface="JKRGNR+Arial-BoldMT"/>
              </a:rPr>
              <a:t>: Feststellung des Bestehens bzw. Nichtbestehens eines Rechtsverhältnisses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Rechtsverhältnis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43 I VwGO</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 sich aus einem konkreten Sachverhalt aufgrund einer Norm des öffentlichen Rechts ergebende </a:t>
            </a:r>
            <a:r>
              <a:rPr lang="de-DE" sz="2400" b="1" i="1" dirty="0">
                <a:solidFill>
                  <a:schemeClr val="tx1">
                    <a:lumMod val="65000"/>
                    <a:lumOff val="35000"/>
                  </a:schemeClr>
                </a:solidFill>
                <a:latin typeface="JKRGNR+Arial-BoldMT"/>
              </a:rPr>
              <a:t>rechtliche Beziehung </a:t>
            </a:r>
            <a:r>
              <a:rPr lang="de-DE" sz="2400" i="1" dirty="0">
                <a:solidFill>
                  <a:schemeClr val="tx1">
                    <a:lumMod val="65000"/>
                    <a:lumOff val="35000"/>
                  </a:schemeClr>
                </a:solidFill>
                <a:latin typeface="JKRGNR+Arial-BoldMT"/>
              </a:rPr>
              <a:t>zu einer anderen Person oder zu einer Sache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diese </a:t>
            </a:r>
            <a:r>
              <a:rPr lang="de-DE" sz="2400" b="1" dirty="0">
                <a:solidFill>
                  <a:schemeClr val="tx1">
                    <a:lumMod val="65000"/>
                    <a:lumOff val="35000"/>
                  </a:schemeClr>
                </a:solidFill>
                <a:latin typeface="JKRGNR+Arial-BoldMT"/>
              </a:rPr>
              <a:t>rechtliche Beziehung </a:t>
            </a:r>
            <a:r>
              <a:rPr lang="de-DE" sz="2400" dirty="0">
                <a:solidFill>
                  <a:schemeClr val="tx1">
                    <a:lumMod val="65000"/>
                    <a:lumOff val="35000"/>
                  </a:schemeClr>
                </a:solidFill>
                <a:latin typeface="JKRGNR+Arial-BoldMT"/>
              </a:rPr>
              <a:t>begründend: </a:t>
            </a:r>
            <a:r>
              <a:rPr lang="de-DE" sz="2400" b="1" dirty="0">
                <a:solidFill>
                  <a:schemeClr val="tx1">
                    <a:lumMod val="65000"/>
                    <a:lumOff val="35000"/>
                  </a:schemeClr>
                </a:solidFill>
                <a:latin typeface="JKRGNR+Arial-BoldMT"/>
              </a:rPr>
              <a:t>Vorschriften der VO</a:t>
            </a:r>
            <a:r>
              <a:rPr lang="de-DE" sz="2400" dirty="0">
                <a:solidFill>
                  <a:schemeClr val="tx1">
                    <a:lumMod val="65000"/>
                    <a:lumOff val="35000"/>
                  </a:schemeClr>
                </a:solidFill>
                <a:latin typeface="JKRGNR+Arial-BoldMT"/>
              </a:rPr>
              <a:t>, die dem Kläger verbietet, Kontakt mit Prostituierten aufzunehmen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 mithin: </a:t>
            </a:r>
            <a:r>
              <a:rPr lang="de-DE" sz="2400" b="1" dirty="0">
                <a:solidFill>
                  <a:schemeClr val="tx1">
                    <a:lumMod val="65000"/>
                    <a:lumOff val="35000"/>
                  </a:schemeClr>
                </a:solidFill>
                <a:latin typeface="JKRGNR+Arial-BoldMT"/>
              </a:rPr>
              <a:t>Allgemeine Feststellungsklage nach § 43 I VwGO</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gewahrt: </a:t>
            </a:r>
            <a:r>
              <a:rPr lang="de-DE" sz="2400" b="1" dirty="0">
                <a:solidFill>
                  <a:schemeClr val="tx1">
                    <a:lumMod val="65000"/>
                    <a:lumOff val="35000"/>
                  </a:schemeClr>
                </a:solidFill>
                <a:latin typeface="JKRGNR+Arial-BoldMT"/>
              </a:rPr>
              <a:t>Subsidiaritätsgrundsatz aus § 43 II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353903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06475"/>
            <a:ext cx="8928992" cy="62735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Berechtigtes Interesse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weiters zu bejahen: rechtliches Interesse des K an der Feststellung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 § 42 II VwGO analog auf FK; Regelungslücke?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 kann dahinstehen: wenn und soweit </a:t>
            </a:r>
            <a:r>
              <a:rPr lang="de-DE" sz="2400" b="1" dirty="0">
                <a:solidFill>
                  <a:schemeClr val="tx1">
                    <a:lumMod val="65000"/>
                    <a:lumOff val="35000"/>
                  </a:schemeClr>
                </a:solidFill>
                <a:latin typeface="JKRGNR+Arial-BoldMT"/>
              </a:rPr>
              <a:t>Klagebefugnis jedenfalls zu bejahen</a:t>
            </a:r>
            <a:r>
              <a:rPr lang="de-DE" sz="2400" dirty="0">
                <a:solidFill>
                  <a:schemeClr val="tx1">
                    <a:lumMod val="65000"/>
                    <a:lumOff val="35000"/>
                  </a:schemeClr>
                </a:solidFill>
                <a:latin typeface="JKRGNR+Arial-BoldMT"/>
              </a:rPr>
              <a: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BVerwG: Klagebefugnis (+), soweit </a:t>
            </a:r>
            <a:r>
              <a:rPr lang="de-DE" sz="2400" b="1" dirty="0">
                <a:solidFill>
                  <a:schemeClr val="tx1">
                    <a:lumMod val="65000"/>
                    <a:lumOff val="35000"/>
                  </a:schemeClr>
                </a:solidFill>
                <a:latin typeface="JKRGNR+Arial-BoldMT"/>
              </a:rPr>
              <a:t>eigene Rechtsbetroffenheit </a:t>
            </a:r>
            <a:r>
              <a:rPr lang="de-DE" sz="2400" dirty="0">
                <a:solidFill>
                  <a:schemeClr val="tx1">
                    <a:lumMod val="65000"/>
                    <a:lumOff val="35000"/>
                  </a:schemeClr>
                </a:solidFill>
                <a:latin typeface="JKRGNR+Arial-BoldMT"/>
              </a:rPr>
              <a:t>des Klägers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dem Kläger der Kontakt zu Prostituierten verboten wird, in jedem Fall zu bejahen: </a:t>
            </a:r>
            <a:r>
              <a:rPr lang="de-DE" sz="2400" b="1" dirty="0">
                <a:solidFill>
                  <a:schemeClr val="tx1">
                    <a:lumMod val="65000"/>
                    <a:lumOff val="35000"/>
                  </a:schemeClr>
                </a:solidFill>
                <a:latin typeface="JKRGNR+Arial-BoldMT"/>
              </a:rPr>
              <a:t>Betroffenheit von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Klagebefugnis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7940467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2969"/>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Blick auf den Anwendungsbereich des </a:t>
            </a:r>
            <a:r>
              <a:rPr lang="de-DE" sz="2400" b="1" dirty="0">
                <a:solidFill>
                  <a:schemeClr val="tx1">
                    <a:lumMod val="65000"/>
                    <a:lumOff val="35000"/>
                  </a:schemeClr>
                </a:solidFill>
                <a:latin typeface="JKRGNR+Arial-BoldMT"/>
              </a:rPr>
              <a:t>§ 78 VwGO </a:t>
            </a:r>
            <a:r>
              <a:rPr lang="de-DE" sz="2400" dirty="0">
                <a:solidFill>
                  <a:schemeClr val="tx1">
                    <a:lumMod val="65000"/>
                    <a:lumOff val="35000"/>
                  </a:schemeClr>
                </a:solidFill>
                <a:latin typeface="JKRGNR+Arial-BoldMT"/>
              </a:rPr>
              <a:t>zu bedenken: lediglich </a:t>
            </a:r>
            <a:r>
              <a:rPr lang="de-DE" sz="2400" b="1" dirty="0">
                <a:solidFill>
                  <a:schemeClr val="tx1">
                    <a:lumMod val="65000"/>
                    <a:lumOff val="35000"/>
                  </a:schemeClr>
                </a:solidFill>
                <a:latin typeface="JKRGNR+Arial-BoldMT"/>
              </a:rPr>
              <a:t>„entsprechende Anwendung“ des Rechtsträgerprinzips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passiv prozessführungsbefugt: FHH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Beteiligungs-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Kläger K als natürlich Person: § 61 Nr. 1 1. Alt. VwGO, § 62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Beklagte FHH als juristische Person: § 61 Nr. 1 2. Alt. VwGO, § 62 III VwGO durch die Fachbehörden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Allgemeine Sachentscheidungsvoraussetzungen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14519477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anim calcmode="lin" valueType="num">
                                      <p:cBhvr additive="base">
                                        <p:cTn id="3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2969"/>
            <a:ext cx="8928992" cy="62735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Obersatz: </a:t>
            </a:r>
            <a:r>
              <a:rPr lang="de-DE" sz="2400" dirty="0">
                <a:solidFill>
                  <a:schemeClr val="tx1">
                    <a:lumMod val="65000"/>
                    <a:lumOff val="35000"/>
                  </a:schemeClr>
                </a:solidFill>
                <a:latin typeface="JKRGNR+Arial-BoldMT"/>
              </a:rPr>
              <a:t>Die Feststellungsklage ist begründet, soweit das streitige Rechtsverhältnis nicht besteht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Anwendung der VO auf den Kläger nach Wortlaut?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„Wortlautlösung“ </a:t>
            </a:r>
            <a:r>
              <a:rPr lang="de-DE" sz="2400" dirty="0">
                <a:solidFill>
                  <a:schemeClr val="tx1">
                    <a:lumMod val="65000"/>
                    <a:lumOff val="35000"/>
                  </a:schemeClr>
                </a:solidFill>
                <a:latin typeface="JKRGNR+Arial-BoldMT"/>
              </a:rPr>
              <a:t>festzustellen: Kläger von </a:t>
            </a:r>
            <a:r>
              <a:rPr lang="de-DE" sz="2400" b="1" dirty="0">
                <a:solidFill>
                  <a:schemeClr val="tx1">
                    <a:lumMod val="65000"/>
                    <a:lumOff val="35000"/>
                  </a:schemeClr>
                </a:solidFill>
                <a:latin typeface="JKRGNR+Arial-BoldMT"/>
              </a:rPr>
              <a:t>§ 4 der Verordnung</a:t>
            </a:r>
            <a:r>
              <a:rPr lang="de-DE" sz="2400" dirty="0">
                <a:solidFill>
                  <a:schemeClr val="tx1">
                    <a:lumMod val="65000"/>
                    <a:lumOff val="35000"/>
                  </a:schemeClr>
                </a:solidFill>
                <a:latin typeface="JKRGNR+Arial-BoldMT"/>
              </a:rPr>
              <a:t> umfasst, weswegen das Verbot der Kontaktaufnahme mit Prostituierten auch ihm gegenüber (grundsätzlich) gilt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einzig fraglich: </a:t>
            </a:r>
            <a:r>
              <a:rPr lang="de-DE" sz="2400" b="1" dirty="0">
                <a:solidFill>
                  <a:schemeClr val="tx1">
                    <a:lumMod val="65000"/>
                    <a:lumOff val="35000"/>
                  </a:schemeClr>
                </a:solidFill>
                <a:latin typeface="JKRGNR+Arial-BoldMT"/>
              </a:rPr>
              <a:t>Rechtswidrigkeit der Rechtsverordnung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a:t>
            </a:r>
            <a:r>
              <a:rPr lang="de-DE" sz="2400" b="1" dirty="0">
                <a:solidFill>
                  <a:schemeClr val="tx1">
                    <a:lumMod val="65000"/>
                    <a:lumOff val="35000"/>
                  </a:schemeClr>
                </a:solidFill>
                <a:latin typeface="JKRGNR+Arial-BoldMT"/>
              </a:rPr>
              <a:t>formelles Parlamentsgesetz </a:t>
            </a:r>
            <a:r>
              <a:rPr lang="de-DE" sz="2400" dirty="0">
                <a:solidFill>
                  <a:schemeClr val="tx1">
                    <a:lumMod val="65000"/>
                    <a:lumOff val="35000"/>
                  </a:schemeClr>
                </a:solidFill>
                <a:latin typeface="JKRGNR+Arial-BoldMT"/>
              </a:rPr>
              <a:t>in Rede steht: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Prüfungskompetenz der Fachgerichte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Verwerfungskompetenz allein beim BVerfG (</a:t>
            </a:r>
            <a:r>
              <a:rPr lang="de-DE" sz="2400" b="1" dirty="0">
                <a:solidFill>
                  <a:schemeClr val="tx1">
                    <a:lumMod val="65000"/>
                    <a:lumOff val="35000"/>
                  </a:schemeClr>
                </a:solidFill>
                <a:latin typeface="JKRGNR+Arial-BoldMT"/>
              </a:rPr>
              <a:t>Art. 100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40191303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2969"/>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„untergesetzliche Rechtsvorschrift“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Satzung, Rechtsverordnung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Prüfungs- und „Entscheidungskompetenz“ des Verwaltungsgerichts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a:t>
            </a:r>
            <a:r>
              <a:rPr lang="de-DE" sz="2400" b="1" u="sng" dirty="0">
                <a:solidFill>
                  <a:schemeClr val="tx1">
                    <a:lumMod val="65000"/>
                    <a:lumOff val="35000"/>
                  </a:schemeClr>
                </a:solidFill>
                <a:latin typeface="JKRGNR+Arial-BoldMT"/>
              </a:rPr>
              <a:t>Rechtmäßigkeit der </a:t>
            </a:r>
            <a:r>
              <a:rPr lang="de-DE" sz="2400" b="1" u="sng" dirty="0" err="1">
                <a:solidFill>
                  <a:schemeClr val="tx1">
                    <a:lumMod val="65000"/>
                    <a:lumOff val="35000"/>
                  </a:schemeClr>
                </a:solidFill>
                <a:latin typeface="JKRGNR+Arial-BoldMT"/>
              </a:rPr>
              <a:t>GefahrenabwehrVO</a:t>
            </a:r>
            <a:r>
              <a:rPr lang="de-DE" sz="2400" b="1" u="sng"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Rechtmäßigkeitsmaßstab: </a:t>
            </a:r>
            <a:r>
              <a:rPr lang="de-DE" sz="2400" b="1" dirty="0">
                <a:solidFill>
                  <a:schemeClr val="tx1">
                    <a:lumMod val="65000"/>
                    <a:lumOff val="35000"/>
                  </a:schemeClr>
                </a:solidFill>
                <a:latin typeface="JKRGNR+Arial-BoldMT"/>
              </a:rPr>
              <a:t>Vorbehalt des Gesetzes (Art. 20 III GG)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Prüfung: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einer verfassungskonformen </a:t>
            </a:r>
            <a:r>
              <a:rPr lang="de-DE" sz="2400" b="1" dirty="0">
                <a:solidFill>
                  <a:schemeClr val="tx1">
                    <a:lumMod val="65000"/>
                    <a:lumOff val="35000"/>
                  </a:schemeClr>
                </a:solidFill>
                <a:latin typeface="JKRGNR+Arial-BoldMT"/>
              </a:rPr>
              <a:t>Verordnungsermächtigung</a:t>
            </a:r>
            <a:r>
              <a:rPr lang="de-DE" sz="2400" dirty="0">
                <a:solidFill>
                  <a:schemeClr val="tx1">
                    <a:lumMod val="65000"/>
                    <a:lumOff val="35000"/>
                  </a:schemeClr>
                </a:solidFill>
                <a:latin typeface="JKRGNR+Arial-BoldMT"/>
              </a:rPr>
              <a:t> (vgl. Art. 64 </a:t>
            </a:r>
            <a:r>
              <a:rPr lang="de-DE" sz="2400" dirty="0" err="1">
                <a:solidFill>
                  <a:schemeClr val="tx1">
                    <a:lumMod val="65000"/>
                    <a:lumOff val="35000"/>
                  </a:schemeClr>
                </a:solidFill>
                <a:latin typeface="JKRGNR+Arial-BoldMT"/>
              </a:rPr>
              <a:t>VvB</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der </a:t>
            </a:r>
            <a:r>
              <a:rPr lang="de-DE" sz="2400" b="1" dirty="0">
                <a:solidFill>
                  <a:schemeClr val="tx1">
                    <a:lumMod val="65000"/>
                    <a:lumOff val="35000"/>
                  </a:schemeClr>
                </a:solidFill>
                <a:latin typeface="JKRGNR+Arial-BoldMT"/>
              </a:rPr>
              <a:t>Voraussetzungen der Verordnungsermächtigung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Kein Verstoß gegen höherrangiges Recht durch VO-Inhalt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9682447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2969"/>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Vorliegen einer rechtmäßigen Verordnungsermächtigung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Ermächtigungsgrundlage vorrangig zu berücksichtigen: </a:t>
            </a:r>
            <a:r>
              <a:rPr lang="de-DE" sz="2400" b="1" dirty="0">
                <a:solidFill>
                  <a:schemeClr val="tx1">
                    <a:lumMod val="65000"/>
                    <a:lumOff val="35000"/>
                  </a:schemeClr>
                </a:solidFill>
                <a:latin typeface="JKRGNR+Arial-BoldMT"/>
              </a:rPr>
              <a:t>Art. 297 I 1 EGStGB</a:t>
            </a:r>
            <a:r>
              <a:rPr lang="de-DE" sz="2400" dirty="0">
                <a:solidFill>
                  <a:schemeClr val="tx1">
                    <a:lumMod val="65000"/>
                    <a:lumOff val="35000"/>
                  </a:schemeClr>
                </a:solidFill>
                <a:latin typeface="JKRGNR+Arial-BoldMT"/>
              </a:rPr>
              <a:t>, die die Landesregierung dazu ermächtigt, „durch Rechtsverordnung </a:t>
            </a:r>
            <a:r>
              <a:rPr lang="de-DE" sz="2400" b="1" dirty="0">
                <a:solidFill>
                  <a:schemeClr val="tx1">
                    <a:lumMod val="65000"/>
                    <a:lumOff val="35000"/>
                  </a:schemeClr>
                </a:solidFill>
                <a:latin typeface="JKRGNR+Arial-BoldMT"/>
              </a:rPr>
              <a:t>zu verbieten, der Prostitution nachzugehen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Verbot der </a:t>
            </a:r>
            <a:r>
              <a:rPr lang="de-DE" sz="2400" b="1" dirty="0">
                <a:solidFill>
                  <a:schemeClr val="tx1">
                    <a:lumMod val="65000"/>
                    <a:lumOff val="35000"/>
                  </a:schemeClr>
                </a:solidFill>
                <a:latin typeface="JKRGNR+Arial-BoldMT"/>
              </a:rPr>
              <a:t>Kontaktaufnahme</a:t>
            </a:r>
            <a:r>
              <a:rPr lang="de-DE" sz="2400" dirty="0">
                <a:solidFill>
                  <a:schemeClr val="tx1">
                    <a:lumMod val="65000"/>
                    <a:lumOff val="35000"/>
                  </a:schemeClr>
                </a:solidFill>
                <a:latin typeface="JKRGNR+Arial-BoldMT"/>
              </a:rPr>
              <a:t> mit </a:t>
            </a:r>
            <a:r>
              <a:rPr lang="de-DE" sz="2400" b="1" dirty="0">
                <a:solidFill>
                  <a:schemeClr val="tx1">
                    <a:lumMod val="65000"/>
                    <a:lumOff val="35000"/>
                  </a:schemeClr>
                </a:solidFill>
                <a:latin typeface="JKRGNR+Arial-BoldMT"/>
              </a:rPr>
              <a:t>Prostituierten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297 I 1 EGStGB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Stattdessen für landesrechtliche Verordnungen zur Gefahrenabwehr einschlägig: </a:t>
            </a:r>
            <a:r>
              <a:rPr lang="de-DE" sz="2400" b="1" dirty="0">
                <a:solidFill>
                  <a:schemeClr val="tx1">
                    <a:lumMod val="65000"/>
                    <a:lumOff val="35000"/>
                  </a:schemeClr>
                </a:solidFill>
                <a:latin typeface="JKRGNR+Arial-BoldMT"/>
              </a:rPr>
              <a:t>Generalermächtigung des § 55 ASOG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Taugliche Ermächtigungsgrundlage für Erlass der VO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Einhaltung der Vorgaben aus Art. 80 I 1 GG bzw. Art. 64 </a:t>
            </a:r>
            <a:r>
              <a:rPr lang="de-DE" sz="2400" dirty="0" err="1">
                <a:solidFill>
                  <a:schemeClr val="tx1">
                    <a:lumMod val="65000"/>
                    <a:lumOff val="35000"/>
                  </a:schemeClr>
                </a:solidFill>
                <a:latin typeface="JKRGNR+Arial-BoldMT"/>
              </a:rPr>
              <a:t>VvB</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Verfassungskonforme Verordnungsermächtigung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13835946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 zum Versammlungsrecht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Maßnahmen vor Versammlungsbeginn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Zeitlicher Anwendungsbereich von §§ 1 ff. VersG nicht eröffnet!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Rückgriff auf ASOG möglich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Wichtig: Schutz aus Art. 8 I GG greift bereits, sodass </a:t>
            </a:r>
            <a:r>
              <a:rPr lang="de-DE" sz="2400" b="1" dirty="0">
                <a:solidFill>
                  <a:schemeClr val="tx1">
                    <a:lumMod val="65000"/>
                    <a:lumOff val="35000"/>
                  </a:schemeClr>
                </a:solidFill>
                <a:latin typeface="JKRGNR+Arial-BoldMT"/>
              </a:rPr>
              <a:t>etwaige Maßnahmen </a:t>
            </a:r>
            <a:r>
              <a:rPr lang="de-DE" sz="2400" b="1" dirty="0" err="1">
                <a:solidFill>
                  <a:schemeClr val="tx1">
                    <a:lumMod val="65000"/>
                    <a:lumOff val="35000"/>
                  </a:schemeClr>
                </a:solidFill>
                <a:latin typeface="JKRGNR+Arial-BoldMT"/>
              </a:rPr>
              <a:t>iRd</a:t>
            </a:r>
            <a:r>
              <a:rPr lang="de-DE" sz="2400" b="1" dirty="0">
                <a:solidFill>
                  <a:schemeClr val="tx1">
                    <a:lumMod val="65000"/>
                    <a:lumOff val="35000"/>
                  </a:schemeClr>
                </a:solidFill>
                <a:latin typeface="JKRGNR+Arial-BoldMT"/>
              </a:rPr>
              <a:t>. Ermessens an Art. 8 I GG </a:t>
            </a:r>
            <a:r>
              <a:rPr lang="de-DE" sz="2400" dirty="0">
                <a:solidFill>
                  <a:schemeClr val="tx1">
                    <a:lumMod val="65000"/>
                    <a:lumOff val="35000"/>
                  </a:schemeClr>
                </a:solidFill>
                <a:latin typeface="JKRGNR+Arial-BoldMT"/>
              </a:rPr>
              <a:t>zu prüfen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Maßnahmen während der Versammlung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VersG ausdrücklich normiert: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Ausschluss von Teilnehmern sowie Auflösung der Versammlung (§§ 18 III, 15 III VersG)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Rückgriff auf das allgemeine SOG im Hinblick auf Standardmaßnahmen (Bsp.: Sicherstellung eines Plakats)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34043859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2969"/>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Formelle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Zuständig</a:t>
            </a:r>
            <a:r>
              <a:rPr lang="de-DE" sz="2400" dirty="0">
                <a:solidFill>
                  <a:schemeClr val="tx1">
                    <a:lumMod val="65000"/>
                    <a:lumOff val="35000"/>
                  </a:schemeClr>
                </a:solidFill>
                <a:latin typeface="JKRGNR+Arial-BoldMT"/>
              </a:rPr>
              <a:t> für Erlass von Verordnungen gemäß </a:t>
            </a:r>
            <a:r>
              <a:rPr lang="de-DE" sz="2400" b="1" dirty="0">
                <a:solidFill>
                  <a:schemeClr val="tx1">
                    <a:lumMod val="65000"/>
                    <a:lumOff val="35000"/>
                  </a:schemeClr>
                </a:solidFill>
                <a:latin typeface="JKRGNR+Arial-BoldMT"/>
              </a:rPr>
              <a:t>§ 55 ASOG: „Senat“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formeller Hinsicht zu beachten und zu unterstellen: Dass gemäß </a:t>
            </a:r>
            <a:r>
              <a:rPr lang="de-DE" sz="2400" b="1" dirty="0">
                <a:solidFill>
                  <a:schemeClr val="tx1">
                    <a:lumMod val="65000"/>
                    <a:lumOff val="35000"/>
                  </a:schemeClr>
                </a:solidFill>
                <a:latin typeface="JKRGNR+Arial-BoldMT"/>
              </a:rPr>
              <a:t>Art. 64 I 3 </a:t>
            </a:r>
            <a:r>
              <a:rPr lang="de-DE" sz="2400" b="1" dirty="0" err="1">
                <a:solidFill>
                  <a:schemeClr val="tx1">
                    <a:lumMod val="65000"/>
                    <a:lumOff val="35000"/>
                  </a:schemeClr>
                </a:solidFill>
                <a:latin typeface="JKRGNR+Arial-BoldMT"/>
              </a:rPr>
              <a:t>VvB</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„die Rechtsgrundlage (…) in der Verordnung anzugeben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7267065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2969"/>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Gefahr für die öffentliche Sicherheit und 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von </a:t>
            </a:r>
            <a:r>
              <a:rPr lang="de-DE" sz="2400" b="1" dirty="0">
                <a:solidFill>
                  <a:schemeClr val="tx1">
                    <a:lumMod val="65000"/>
                    <a:lumOff val="35000"/>
                  </a:schemeClr>
                </a:solidFill>
                <a:latin typeface="JKRGNR+Arial-BoldMT"/>
              </a:rPr>
              <a:t>§ 55 ASOG </a:t>
            </a:r>
            <a:r>
              <a:rPr lang="de-DE" sz="2400" dirty="0">
                <a:solidFill>
                  <a:schemeClr val="tx1">
                    <a:lumMod val="65000"/>
                    <a:lumOff val="35000"/>
                  </a:schemeClr>
                </a:solidFill>
                <a:latin typeface="JKRGNR+Arial-BoldMT"/>
              </a:rPr>
              <a:t>vorausgesetzt: </a:t>
            </a:r>
            <a:r>
              <a:rPr lang="de-DE" sz="2400" b="1" dirty="0">
                <a:solidFill>
                  <a:schemeClr val="tx1">
                    <a:lumMod val="65000"/>
                    <a:lumOff val="35000"/>
                  </a:schemeClr>
                </a:solidFill>
                <a:latin typeface="JKRGNR+Arial-BoldMT"/>
              </a:rPr>
              <a:t>Abstrakte Gefahr </a:t>
            </a:r>
            <a:r>
              <a:rPr lang="de-DE" sz="2400" dirty="0">
                <a:solidFill>
                  <a:schemeClr val="tx1">
                    <a:lumMod val="65000"/>
                    <a:lumOff val="35000"/>
                  </a:schemeClr>
                </a:solidFill>
                <a:latin typeface="JKRGNR+Arial-BoldMT"/>
              </a:rPr>
              <a:t>für die öffentliche Sicherheit und 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Definition „abstrakter Gefahr“: </a:t>
            </a:r>
            <a:r>
              <a:rPr lang="de-DE" sz="2400" dirty="0">
                <a:solidFill>
                  <a:schemeClr val="tx1">
                    <a:lumMod val="65000"/>
                    <a:lumOff val="35000"/>
                  </a:schemeClr>
                </a:solidFill>
                <a:latin typeface="JKRGNR+Arial-BoldMT"/>
              </a:rPr>
              <a:t>eine nach allgemeiner Lebenserfahrung oder den Erkenntnissen fachkundiger Stellen </a:t>
            </a:r>
            <a:r>
              <a:rPr lang="de-DE" sz="2400" b="1" dirty="0">
                <a:solidFill>
                  <a:schemeClr val="tx1">
                    <a:lumMod val="65000"/>
                    <a:lumOff val="35000"/>
                  </a:schemeClr>
                </a:solidFill>
                <a:latin typeface="JKRGNR+Arial-BoldMT"/>
              </a:rPr>
              <a:t>typische Sachlage </a:t>
            </a:r>
            <a:r>
              <a:rPr lang="de-DE" sz="2400" dirty="0">
                <a:solidFill>
                  <a:schemeClr val="tx1">
                    <a:lumMod val="65000"/>
                    <a:lumOff val="35000"/>
                  </a:schemeClr>
                </a:solidFill>
                <a:latin typeface="JKRGNR+Arial-BoldMT"/>
              </a:rPr>
              <a:t>zu verstehen, die mit hinreichender Wahrscheinlichkeit den Eintritt eines Schadens erwarten lässt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Unterschied zur konkreten Gefahr</a:t>
            </a:r>
            <a:r>
              <a:rPr lang="de-DE" sz="2400" dirty="0">
                <a:solidFill>
                  <a:schemeClr val="tx1">
                    <a:lumMod val="65000"/>
                    <a:lumOff val="35000"/>
                  </a:schemeClr>
                </a:solidFill>
                <a:latin typeface="JKRGNR+Arial-BoldMT"/>
              </a:rPr>
              <a:t>: Bezugspunkt der Wahrscheinlichkeitsprognose (</a:t>
            </a:r>
            <a:r>
              <a:rPr lang="de-DE" sz="2400" b="1" dirty="0">
                <a:solidFill>
                  <a:schemeClr val="tx1">
                    <a:lumMod val="65000"/>
                    <a:lumOff val="35000"/>
                  </a:schemeClr>
                </a:solidFill>
                <a:latin typeface="JKRGNR+Arial-BoldMT"/>
              </a:rPr>
              <a:t>Einzelfall vs. Abstrakte Sachlage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Fraglich vorliegend</a:t>
            </a:r>
            <a:r>
              <a:rPr lang="de-DE" sz="2400" dirty="0">
                <a:solidFill>
                  <a:schemeClr val="tx1">
                    <a:lumMod val="65000"/>
                    <a:lumOff val="35000"/>
                  </a:schemeClr>
                </a:solidFill>
                <a:latin typeface="JKRGNR+Arial-BoldMT"/>
              </a:rPr>
              <a:t>: welches </a:t>
            </a:r>
            <a:r>
              <a:rPr lang="de-DE" sz="2400" b="1" dirty="0">
                <a:solidFill>
                  <a:schemeClr val="tx1">
                    <a:lumMod val="65000"/>
                    <a:lumOff val="35000"/>
                  </a:schemeClr>
                </a:solidFill>
                <a:latin typeface="JKRGNR+Arial-BoldMT"/>
              </a:rPr>
              <a:t>Schutzgut</a:t>
            </a:r>
            <a:r>
              <a:rPr lang="de-DE" sz="2400" dirty="0">
                <a:solidFill>
                  <a:schemeClr val="tx1">
                    <a:lumMod val="65000"/>
                    <a:lumOff val="35000"/>
                  </a:schemeClr>
                </a:solidFill>
                <a:latin typeface="JKRGNR+Arial-BoldMT"/>
              </a:rPr>
              <a:t> abstrakt gefährdet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Straftatbestände (-), da diese sich allein an die Prostituierten selber richtet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4105116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2969"/>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Vielmehr betroffen: </a:t>
            </a:r>
            <a:r>
              <a:rPr lang="de-DE" sz="2400" b="1" dirty="0">
                <a:solidFill>
                  <a:schemeClr val="tx1">
                    <a:lumMod val="65000"/>
                    <a:lumOff val="35000"/>
                  </a:schemeClr>
                </a:solidFill>
                <a:latin typeface="JKRGNR+Arial-BoldMT"/>
              </a:rPr>
              <a:t>Allgemeines Persönlichkeitsrechts (Art. 2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I GG) </a:t>
            </a:r>
            <a:r>
              <a:rPr lang="de-DE" sz="2400" dirty="0">
                <a:solidFill>
                  <a:schemeClr val="tx1">
                    <a:lumMod val="65000"/>
                    <a:lumOff val="35000"/>
                  </a:schemeClr>
                </a:solidFill>
                <a:latin typeface="JKRGNR+Arial-BoldMT"/>
              </a:rPr>
              <a:t>der angesprochenen „Schulmädchen“ und „Passanten“ generell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abstrakt-generelle Gefahrenlage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6771371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86516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Rechtsfolge des § 1 I SOG</a:t>
            </a:r>
            <a:r>
              <a:rPr lang="de-DE" sz="2400" dirty="0">
                <a:solidFill>
                  <a:schemeClr val="tx1">
                    <a:lumMod val="65000"/>
                    <a:lumOff val="35000"/>
                  </a:schemeClr>
                </a:solidFill>
                <a:latin typeface="JKRGNR+Arial-BoldMT"/>
              </a:rPr>
              <a:t>: Ermessen („wird ermächtigt“)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zu prüfen: Ermessensfehler bei Erlass der Verordnung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denkbar: </a:t>
            </a:r>
            <a:r>
              <a:rPr lang="de-DE" sz="2400" b="1" dirty="0">
                <a:solidFill>
                  <a:schemeClr val="tx1">
                    <a:lumMod val="65000"/>
                    <a:lumOff val="35000"/>
                  </a:schemeClr>
                </a:solidFill>
                <a:latin typeface="JKRGNR+Arial-BoldMT"/>
              </a:rPr>
              <a:t>Ermessensüberschreitung</a:t>
            </a:r>
            <a:r>
              <a:rPr lang="de-DE" sz="2400" dirty="0">
                <a:solidFill>
                  <a:schemeClr val="tx1">
                    <a:lumMod val="65000"/>
                    <a:lumOff val="35000"/>
                  </a:schemeClr>
                </a:solidFill>
                <a:latin typeface="JKRGNR+Arial-BoldMT"/>
              </a:rPr>
              <a:t> durch Verstoß gegen die </a:t>
            </a:r>
            <a:r>
              <a:rPr lang="de-DE" sz="2400" b="1" dirty="0">
                <a:solidFill>
                  <a:schemeClr val="tx1">
                    <a:lumMod val="65000"/>
                    <a:lumOff val="35000"/>
                  </a:schemeClr>
                </a:solidFill>
                <a:latin typeface="JKRGNR+Arial-BoldMT"/>
              </a:rPr>
              <a:t>gesetzlichen Grenzen </a:t>
            </a:r>
            <a:r>
              <a:rPr lang="de-DE" sz="2400" dirty="0">
                <a:solidFill>
                  <a:schemeClr val="tx1">
                    <a:lumMod val="65000"/>
                    <a:lumOff val="35000"/>
                  </a:schemeClr>
                </a:solidFill>
                <a:latin typeface="JKRGNR+Arial-BoldMT"/>
              </a:rPr>
              <a:t>des Ermessens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Gesetzliche Grenzen: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Einhaltung des </a:t>
            </a:r>
            <a:r>
              <a:rPr lang="de-DE" sz="2400" b="1" dirty="0">
                <a:solidFill>
                  <a:schemeClr val="tx1">
                    <a:lumMod val="65000"/>
                    <a:lumOff val="35000"/>
                  </a:schemeClr>
                </a:solidFill>
                <a:latin typeface="JKRGNR+Arial-BoldMT"/>
              </a:rPr>
              <a:t>Bestimmtheitsgrundsatzes</a:t>
            </a:r>
            <a:r>
              <a:rPr lang="de-DE" sz="2400" dirty="0">
                <a:solidFill>
                  <a:schemeClr val="tx1">
                    <a:lumMod val="65000"/>
                    <a:lumOff val="35000"/>
                  </a:schemeClr>
                </a:solidFill>
                <a:latin typeface="JKRGNR+Arial-BoldMT"/>
              </a:rPr>
              <a:t>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Einhaltung des </a:t>
            </a:r>
            <a:r>
              <a:rPr lang="de-DE" sz="2400" b="1" dirty="0">
                <a:solidFill>
                  <a:schemeClr val="tx1">
                    <a:lumMod val="65000"/>
                    <a:lumOff val="35000"/>
                  </a:schemeClr>
                </a:solidFill>
                <a:latin typeface="JKRGNR+Arial-BoldMT"/>
              </a:rPr>
              <a:t>Verhältnismäßigkeitsgrundsatzes</a:t>
            </a:r>
            <a:r>
              <a:rPr lang="de-DE" sz="2400" dirty="0">
                <a:solidFill>
                  <a:schemeClr val="tx1">
                    <a:lumMod val="65000"/>
                    <a:lumOff val="35000"/>
                  </a:schemeClr>
                </a:solidFill>
                <a:latin typeface="JKRGNR+Arial-BoldMT"/>
              </a:rPr>
              <a:t>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 Verstoß gegen </a:t>
            </a:r>
            <a:r>
              <a:rPr lang="de-DE" sz="2400" b="1" dirty="0">
                <a:solidFill>
                  <a:schemeClr val="tx1">
                    <a:lumMod val="65000"/>
                    <a:lumOff val="35000"/>
                  </a:schemeClr>
                </a:solidFill>
                <a:latin typeface="JKRGNR+Arial-BoldMT"/>
              </a:rPr>
              <a:t>Grundrechte</a:t>
            </a:r>
            <a:r>
              <a:rPr lang="de-DE" sz="2400"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5359046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Hinreichende</a:t>
            </a:r>
            <a:r>
              <a:rPr lang="de-DE" sz="2400" u="sng" dirty="0">
                <a:solidFill>
                  <a:schemeClr val="tx1">
                    <a:lumMod val="65000"/>
                    <a:lumOff val="35000"/>
                  </a:schemeClr>
                </a:solidFill>
                <a:latin typeface="JKRGNR+Arial-BoldMT"/>
              </a:rPr>
              <a:t> </a:t>
            </a:r>
            <a:r>
              <a:rPr lang="de-DE" sz="2400" b="1" u="sng" dirty="0">
                <a:solidFill>
                  <a:schemeClr val="tx1">
                    <a:lumMod val="65000"/>
                    <a:lumOff val="35000"/>
                  </a:schemeClr>
                </a:solidFill>
                <a:latin typeface="JKRGNR+Arial-BoldMT"/>
              </a:rPr>
              <a:t>Bestimmtheit der VO?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Hintergrund des Bestimmtheitsgebot: </a:t>
            </a:r>
            <a:r>
              <a:rPr lang="de-DE" sz="2400" b="1" dirty="0">
                <a:solidFill>
                  <a:schemeClr val="tx1">
                    <a:lumMod val="65000"/>
                    <a:lumOff val="35000"/>
                  </a:schemeClr>
                </a:solidFill>
                <a:latin typeface="JKRGNR+Arial-BoldMT"/>
              </a:rPr>
              <a:t>Rechtsstaatsprinzip,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BVerfG: „</a:t>
            </a:r>
            <a:r>
              <a:rPr lang="de-DE" sz="2400" i="1" dirty="0">
                <a:solidFill>
                  <a:schemeClr val="tx1">
                    <a:lumMod val="65000"/>
                    <a:lumOff val="35000"/>
                  </a:schemeClr>
                </a:solidFill>
                <a:latin typeface="JKRGNR+Arial-BoldMT"/>
              </a:rPr>
              <a:t>Gesetzliche </a:t>
            </a:r>
            <a:r>
              <a:rPr lang="de-DE" sz="2400" b="1" i="1" dirty="0">
                <a:solidFill>
                  <a:schemeClr val="tx1">
                    <a:lumMod val="65000"/>
                    <a:lumOff val="35000"/>
                  </a:schemeClr>
                </a:solidFill>
                <a:latin typeface="JKRGNR+Arial-BoldMT"/>
              </a:rPr>
              <a:t>Tatbestände</a:t>
            </a:r>
            <a:r>
              <a:rPr lang="de-DE" sz="2400" i="1" dirty="0">
                <a:solidFill>
                  <a:schemeClr val="tx1">
                    <a:lumMod val="65000"/>
                    <a:lumOff val="35000"/>
                  </a:schemeClr>
                </a:solidFill>
                <a:latin typeface="JKRGNR+Arial-BoldMT"/>
              </a:rPr>
              <a:t> sind </a:t>
            </a:r>
            <a:r>
              <a:rPr lang="de-DE" sz="2400" b="1" i="1" dirty="0">
                <a:solidFill>
                  <a:schemeClr val="tx1">
                    <a:lumMod val="65000"/>
                    <a:lumOff val="35000"/>
                  </a:schemeClr>
                </a:solidFill>
                <a:latin typeface="JKRGNR+Arial-BoldMT"/>
              </a:rPr>
              <a:t>so zu fassen</a:t>
            </a:r>
            <a:r>
              <a:rPr lang="de-DE" sz="2400" i="1" dirty="0">
                <a:solidFill>
                  <a:schemeClr val="tx1">
                    <a:lumMod val="65000"/>
                    <a:lumOff val="35000"/>
                  </a:schemeClr>
                </a:solidFill>
                <a:latin typeface="JKRGNR+Arial-BoldMT"/>
              </a:rPr>
              <a:t>, dass die Betroffenen die Rechtslage erkennen und </a:t>
            </a:r>
            <a:r>
              <a:rPr lang="de-DE" sz="2400" b="1" i="1" dirty="0">
                <a:solidFill>
                  <a:schemeClr val="tx1">
                    <a:lumMod val="65000"/>
                    <a:lumOff val="35000"/>
                  </a:schemeClr>
                </a:solidFill>
                <a:latin typeface="JKRGNR+Arial-BoldMT"/>
              </a:rPr>
              <a:t>ihr Verhalten daran ausrichten können</a:t>
            </a:r>
            <a:r>
              <a:rPr lang="de-DE" sz="2400" i="1" dirty="0">
                <a:solidFill>
                  <a:schemeClr val="tx1">
                    <a:lumMod val="65000"/>
                    <a:lumOff val="35000"/>
                  </a:schemeClr>
                </a:solidFill>
                <a:latin typeface="JKRGNR+Arial-BoldMT"/>
              </a:rPr>
              <a:t>. Welche </a:t>
            </a:r>
            <a:r>
              <a:rPr lang="de-DE" sz="2400" b="1" i="1" dirty="0">
                <a:solidFill>
                  <a:schemeClr val="tx1">
                    <a:lumMod val="65000"/>
                    <a:lumOff val="35000"/>
                  </a:schemeClr>
                </a:solidFill>
                <a:latin typeface="JKRGNR+Arial-BoldMT"/>
              </a:rPr>
              <a:t>Anforderungen an die Bestimmtheit </a:t>
            </a:r>
            <a:r>
              <a:rPr lang="de-DE" sz="2400" i="1" dirty="0">
                <a:solidFill>
                  <a:schemeClr val="tx1">
                    <a:lumMod val="65000"/>
                    <a:lumOff val="35000"/>
                  </a:schemeClr>
                </a:solidFill>
                <a:latin typeface="JKRGNR+Arial-BoldMT"/>
              </a:rPr>
              <a:t>zu stellen sind, lässt sich indes nicht generell und abstrakt festlegen, sondern </a:t>
            </a:r>
            <a:r>
              <a:rPr lang="de-DE" sz="2400" b="1" i="1" dirty="0">
                <a:solidFill>
                  <a:schemeClr val="tx1">
                    <a:lumMod val="65000"/>
                    <a:lumOff val="35000"/>
                  </a:schemeClr>
                </a:solidFill>
                <a:latin typeface="JKRGNR+Arial-BoldMT"/>
              </a:rPr>
              <a:t>hängt auch von der Eigenart des Regelungsgegenstands </a:t>
            </a:r>
            <a:r>
              <a:rPr lang="de-DE" sz="2400" i="1" dirty="0">
                <a:solidFill>
                  <a:schemeClr val="tx1">
                    <a:lumMod val="65000"/>
                    <a:lumOff val="35000"/>
                  </a:schemeClr>
                </a:solidFill>
                <a:latin typeface="JKRGNR+Arial-BoldMT"/>
              </a:rPr>
              <a:t>und dem Zweck der betroffenen Norm ab sowie davon, in </a:t>
            </a:r>
            <a:r>
              <a:rPr lang="de-DE" sz="2400" b="1" i="1" dirty="0">
                <a:solidFill>
                  <a:schemeClr val="tx1">
                    <a:lumMod val="65000"/>
                    <a:lumOff val="35000"/>
                  </a:schemeClr>
                </a:solidFill>
                <a:latin typeface="JKRGNR+Arial-BoldMT"/>
              </a:rPr>
              <a:t>welchem Ausmaß Grundrechte betroffen</a:t>
            </a:r>
            <a:r>
              <a:rPr lang="de-DE" sz="2400" i="1" dirty="0">
                <a:solidFill>
                  <a:schemeClr val="tx1">
                    <a:lumMod val="65000"/>
                    <a:lumOff val="35000"/>
                  </a:schemeClr>
                </a:solidFill>
                <a:latin typeface="JKRGNR+Arial-BoldMT"/>
              </a:rPr>
              <a:t> sind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„Je desto“-Formel!!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Inhalt der VO: </a:t>
            </a:r>
            <a:r>
              <a:rPr lang="de-DE" sz="2400" i="1" dirty="0">
                <a:solidFill>
                  <a:schemeClr val="tx1">
                    <a:lumMod val="65000"/>
                    <a:lumOff val="35000"/>
                  </a:schemeClr>
                </a:solidFill>
                <a:latin typeface="JKRGNR+Arial-BoldMT"/>
              </a:rPr>
              <a:t>„Aufnahme des Kontaktes zu Prostituierten untersagt“</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1001902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49582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Ausreichende Bestimmtheit der VO (+/-)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Wortlaut sehr weit!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Was umfasst „Kontakt“?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Verbal?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Gestiken?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Wortlaut wohl: Gar keinen Kontakt!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Dann: </a:t>
            </a:r>
            <a:r>
              <a:rPr lang="de-DE" sz="2400" b="1" dirty="0">
                <a:solidFill>
                  <a:schemeClr val="tx1">
                    <a:lumMod val="65000"/>
                    <a:lumOff val="35000"/>
                  </a:schemeClr>
                </a:solidFill>
                <a:latin typeface="JKRGNR+Arial-BoldMT"/>
              </a:rPr>
              <a:t>Bestimmtheit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10187547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9683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Verstoß gegen Grundrechte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denkbar: Verletzung von Art. 2 I GG </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Sachlicher SB: „jedes menschliche Verhalten“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Davon umfasst: Kontaktaufnahme zu jedweder Person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Schutzbereich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Ebenfalls anzunehmen</a:t>
            </a:r>
            <a:r>
              <a:rPr lang="de-DE" sz="2400" dirty="0">
                <a:solidFill>
                  <a:schemeClr val="tx1">
                    <a:lumMod val="65000"/>
                    <a:lumOff val="35000"/>
                  </a:schemeClr>
                </a:solidFill>
                <a:latin typeface="JKRGNR+Arial-BoldMT"/>
              </a:rPr>
              <a:t>: „Klassischer Grundrechtseingriff“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Verfassungsrechtliche Rechtfertigung des Eingriffs in den Schutzbereich?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Maßgebliche Schranke: </a:t>
            </a:r>
            <a:r>
              <a:rPr lang="de-DE" sz="2400" b="1" dirty="0">
                <a:solidFill>
                  <a:schemeClr val="tx1">
                    <a:lumMod val="65000"/>
                    <a:lumOff val="35000"/>
                  </a:schemeClr>
                </a:solidFill>
                <a:latin typeface="JKRGNR+Arial-BoldMT"/>
              </a:rPr>
              <a:t>Verfassungsmäßige Ordnung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 1 I SOG gegeben: </a:t>
            </a:r>
            <a:r>
              <a:rPr lang="de-DE" sz="2400" b="1" dirty="0">
                <a:solidFill>
                  <a:schemeClr val="tx1">
                    <a:lumMod val="65000"/>
                    <a:lumOff val="35000"/>
                  </a:schemeClr>
                </a:solidFill>
                <a:latin typeface="JKRGNR+Arial-BoldMT"/>
              </a:rPr>
              <a:t>Formelles Parlamentsgesetz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Mithin entscheidend: </a:t>
            </a:r>
            <a:r>
              <a:rPr lang="de-DE" sz="2400" b="1" dirty="0">
                <a:solidFill>
                  <a:schemeClr val="tx1">
                    <a:lumMod val="65000"/>
                    <a:lumOff val="35000"/>
                  </a:schemeClr>
                </a:solidFill>
                <a:latin typeface="JKRGNR+Arial-BoldMT"/>
              </a:rPr>
              <a:t>ob § 4 der VO </a:t>
            </a:r>
            <a:r>
              <a:rPr lang="de-DE" sz="2400" dirty="0">
                <a:solidFill>
                  <a:schemeClr val="tx1">
                    <a:lumMod val="65000"/>
                    <a:lumOff val="35000"/>
                  </a:schemeClr>
                </a:solidFill>
                <a:latin typeface="JKRGNR+Arial-BoldMT"/>
              </a:rPr>
              <a:t>auch die </a:t>
            </a:r>
            <a:r>
              <a:rPr lang="de-DE" sz="2400" b="1" dirty="0">
                <a:solidFill>
                  <a:schemeClr val="tx1">
                    <a:lumMod val="65000"/>
                    <a:lumOff val="35000"/>
                  </a:schemeClr>
                </a:solidFill>
                <a:latin typeface="JKRGNR+Arial-BoldMT"/>
              </a:rPr>
              <a:t>Schranken-Schranken der Verfassung</a:t>
            </a:r>
            <a:r>
              <a:rPr lang="de-DE" sz="2400" dirty="0">
                <a:solidFill>
                  <a:schemeClr val="tx1">
                    <a:lumMod val="65000"/>
                    <a:lumOff val="35000"/>
                  </a:schemeClr>
                </a:solidFill>
                <a:latin typeface="JKRGNR+Arial-BoldMT"/>
              </a:rPr>
              <a:t> wahrt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21610301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Dabei von besonderer Bedeutung: </a:t>
            </a:r>
            <a:r>
              <a:rPr lang="de-DE" sz="2400" b="1" dirty="0">
                <a:solidFill>
                  <a:schemeClr val="tx1">
                    <a:lumMod val="65000"/>
                    <a:lumOff val="35000"/>
                  </a:schemeClr>
                </a:solidFill>
                <a:latin typeface="JKRGNR+Arial-BoldMT"/>
              </a:rPr>
              <a:t>Verhältnismäßigkeitsgrundsatz aus Art. 20 III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Legitimer Zweck: </a:t>
            </a:r>
            <a:r>
              <a:rPr lang="de-DE" sz="2400" dirty="0">
                <a:solidFill>
                  <a:schemeClr val="tx1">
                    <a:lumMod val="65000"/>
                    <a:lumOff val="35000"/>
                  </a:schemeClr>
                </a:solidFill>
                <a:latin typeface="JKRGNR+Arial-BoldMT"/>
              </a:rPr>
              <a:t>Schutz der Passanten/ „Schulmädchen“ vor unangemessener Kontaktaufnahme durch Freier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Geeignetheit des</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4 der VO?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Sehr fraglich: </a:t>
            </a:r>
            <a:r>
              <a:rPr lang="de-DE" sz="2400" dirty="0">
                <a:solidFill>
                  <a:schemeClr val="tx1">
                    <a:lumMod val="65000"/>
                    <a:lumOff val="35000"/>
                  </a:schemeClr>
                </a:solidFill>
                <a:latin typeface="JKRGNR+Arial-BoldMT"/>
              </a:rPr>
              <a:t>Erreichung des „Zwecks“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Zweck der Regelungen: Schutz von </a:t>
            </a:r>
            <a:r>
              <a:rPr lang="de-DE" sz="2400" b="1" dirty="0">
                <a:solidFill>
                  <a:schemeClr val="tx1">
                    <a:lumMod val="65000"/>
                    <a:lumOff val="35000"/>
                  </a:schemeClr>
                </a:solidFill>
                <a:latin typeface="JKRGNR+Arial-BoldMT"/>
              </a:rPr>
              <a:t>Passanten und insbesondere junge Mädchen/ Frauen</a:t>
            </a:r>
            <a:endParaRPr lang="de-DE" sz="2400"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 4 VO verboten</a:t>
            </a:r>
            <a:r>
              <a:rPr lang="de-DE" sz="2400" dirty="0">
                <a:solidFill>
                  <a:schemeClr val="tx1">
                    <a:lumMod val="65000"/>
                    <a:lumOff val="35000"/>
                  </a:schemeClr>
                </a:solidFill>
                <a:latin typeface="JKRGNR+Arial-BoldMT"/>
              </a:rPr>
              <a:t>: Kontaktaufnahme mit </a:t>
            </a:r>
            <a:r>
              <a:rPr lang="de-DE" sz="2400" b="1" dirty="0">
                <a:solidFill>
                  <a:schemeClr val="tx1">
                    <a:lumMod val="65000"/>
                    <a:lumOff val="35000"/>
                  </a:schemeClr>
                </a:solidFill>
                <a:latin typeface="JKRGNR+Arial-BoldMT"/>
              </a:rPr>
              <a:t>Prostituierten</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Hiernach weiterhin zulässig: Ansprechen von allen Personen, die keine Prostituierten sind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7445140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500685"/>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Erforderlichkeit?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Es muss das relativ mildeste Mittel zu Erreichung des Zwecks gewählt werden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Ausreichend hier: </a:t>
            </a:r>
            <a:r>
              <a:rPr lang="de-DE" sz="2400" dirty="0">
                <a:solidFill>
                  <a:schemeClr val="tx1">
                    <a:lumMod val="65000"/>
                    <a:lumOff val="35000"/>
                  </a:schemeClr>
                </a:solidFill>
                <a:latin typeface="JKRGNR+Arial-BoldMT"/>
              </a:rPr>
              <a:t>Verbot der </a:t>
            </a:r>
            <a:r>
              <a:rPr lang="de-DE" sz="2400" b="1" dirty="0">
                <a:solidFill>
                  <a:schemeClr val="tx1">
                    <a:lumMod val="65000"/>
                    <a:lumOff val="35000"/>
                  </a:schemeClr>
                </a:solidFill>
                <a:latin typeface="JKRGNR+Arial-BoldMT"/>
              </a:rPr>
              <a:t>Kontaktaufnahme</a:t>
            </a:r>
            <a:r>
              <a:rPr lang="de-DE" sz="2400" dirty="0">
                <a:solidFill>
                  <a:schemeClr val="tx1">
                    <a:lumMod val="65000"/>
                    <a:lumOff val="35000"/>
                  </a:schemeClr>
                </a:solidFill>
                <a:latin typeface="JKRGNR+Arial-BoldMT"/>
              </a:rPr>
              <a:t> mit </a:t>
            </a:r>
            <a:r>
              <a:rPr lang="de-DE" sz="2400" b="1" dirty="0">
                <a:solidFill>
                  <a:schemeClr val="tx1">
                    <a:lumMod val="65000"/>
                    <a:lumOff val="35000"/>
                  </a:schemeClr>
                </a:solidFill>
                <a:latin typeface="JKRGNR+Arial-BoldMT"/>
              </a:rPr>
              <a:t>Ziel</a:t>
            </a:r>
            <a:r>
              <a:rPr lang="de-DE" sz="2400" dirty="0">
                <a:solidFill>
                  <a:schemeClr val="tx1">
                    <a:lumMod val="65000"/>
                    <a:lumOff val="35000"/>
                  </a:schemeClr>
                </a:solidFill>
                <a:latin typeface="JKRGNR+Arial-BoldMT"/>
              </a:rPr>
              <a:t> der </a:t>
            </a:r>
            <a:r>
              <a:rPr lang="de-DE" sz="2400" b="1" dirty="0">
                <a:solidFill>
                  <a:schemeClr val="tx1">
                    <a:lumMod val="65000"/>
                    <a:lumOff val="35000"/>
                  </a:schemeClr>
                </a:solidFill>
                <a:latin typeface="JKRGNR+Arial-BoldMT"/>
              </a:rPr>
              <a:t>Verabredung sexueller Handlungen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Erforderlichkeit von § 4 S. 1 VO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15461754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06237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festzuhalten: </a:t>
            </a:r>
            <a:r>
              <a:rPr lang="de-DE" sz="2400" b="1" dirty="0">
                <a:solidFill>
                  <a:schemeClr val="tx1">
                    <a:lumMod val="65000"/>
                    <a:lumOff val="35000"/>
                  </a:schemeClr>
                </a:solidFill>
                <a:latin typeface="JKRGNR+Arial-BoldMT"/>
              </a:rPr>
              <a:t>Verstoß gegen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festgestellt: </a:t>
            </a:r>
            <a:r>
              <a:rPr lang="de-DE" sz="2400" b="1" dirty="0">
                <a:solidFill>
                  <a:schemeClr val="tx1">
                    <a:lumMod val="65000"/>
                    <a:lumOff val="35000"/>
                  </a:schemeClr>
                </a:solidFill>
                <a:latin typeface="JKRGNR+Arial-BoldMT"/>
              </a:rPr>
              <a:t>Rechtswidrigkeit zumindest von § 4 S. 1 VO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Vollständiges Kontaktverbot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Begründetheit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Klage hat Erfolg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24975921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 zum Versammlungsrecht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Rückgriff nur dann denkbar, wenn besonderes Gefahrenabwehrrecht </a:t>
            </a:r>
            <a:r>
              <a:rPr lang="de-DE" sz="2400" b="1" u="sng" dirty="0">
                <a:solidFill>
                  <a:schemeClr val="tx1">
                    <a:lumMod val="65000"/>
                    <a:lumOff val="35000"/>
                  </a:schemeClr>
                </a:solidFill>
                <a:latin typeface="JKRGNR+Arial-BoldMT"/>
              </a:rPr>
              <a:t>nicht abschließend</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Abschließender Charakter des VersG?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 VersG ist lückenhaft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lediglich sehr eingriffsintensive Maßnahmen geregelt (Ausschluss und Auflösung)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Bereits aus Verhältnismäßigkeitsgründen zu fordern: Zulässigkeit weniger eingriffsintensiver Maßnahmen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sog. „</a:t>
            </a:r>
            <a:r>
              <a:rPr lang="de-DE" sz="2400" b="1" dirty="0">
                <a:solidFill>
                  <a:schemeClr val="tx1">
                    <a:lumMod val="65000"/>
                    <a:lumOff val="35000"/>
                  </a:schemeClr>
                </a:solidFill>
                <a:latin typeface="JKRGNR+Arial-BoldMT"/>
              </a:rPr>
              <a:t>Minusmaßnahmen</a:t>
            </a:r>
            <a:r>
              <a:rPr lang="de-DE" sz="2400" dirty="0">
                <a:solidFill>
                  <a:schemeClr val="tx1">
                    <a:lumMod val="65000"/>
                    <a:lumOff val="35000"/>
                  </a:schemeClr>
                </a:solidFill>
                <a:latin typeface="JKRGNR+Arial-BoldMT"/>
              </a:rPr>
              <a:t>“ sind zulässig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Tatbestand: § 15 III VersG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Rechtsfolge: bspw. § 34 I ASOG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möglich: Rückgriff auf VwVG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37609090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2">
                                            <p:txEl>
                                              <p:pRg st="8" end="8"/>
                                            </p:txEl>
                                          </p:spTgt>
                                        </p:tgtEl>
                                        <p:attrNameLst>
                                          <p:attrName>style.visibility</p:attrName>
                                        </p:attrNameLst>
                                      </p:cBhvr>
                                      <p:to>
                                        <p:strVal val="visible"/>
                                      </p:to>
                                    </p:set>
                                    <p:anim calcmode="lin" valueType="num">
                                      <p:cBhvr additive="base">
                                        <p:cTn id="5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2">
                                            <p:txEl>
                                              <p:pRg st="9" end="9"/>
                                            </p:txEl>
                                          </p:spTgt>
                                        </p:tgtEl>
                                        <p:attrNameLst>
                                          <p:attrName>style.visibility</p:attrName>
                                        </p:attrNameLst>
                                      </p:cBhvr>
                                      <p:to>
                                        <p:strVal val="visible"/>
                                      </p:to>
                                    </p:set>
                                    <p:anim calcmode="lin" valueType="num">
                                      <p:cBhvr additive="base">
                                        <p:cTn id="5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2554545"/>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Fall 12</a:t>
            </a:r>
          </a:p>
          <a:p>
            <a:r>
              <a:rPr lang="de-DE" sz="3200" dirty="0">
                <a:solidFill>
                  <a:schemeClr val="bg1"/>
                </a:solidFill>
                <a:latin typeface="Frutiger LT 57 Cn" pitchFamily="34" charset="0"/>
              </a:rPr>
              <a:t>Zur häuslichen </a:t>
            </a:r>
          </a:p>
          <a:p>
            <a:r>
              <a:rPr lang="de-DE" sz="3200" dirty="0">
                <a:solidFill>
                  <a:schemeClr val="bg1"/>
                </a:solidFill>
                <a:latin typeface="Frutiger LT 57 Cn" pitchFamily="34" charset="0"/>
              </a:rPr>
              <a:t>Nachbereitung</a:t>
            </a:r>
          </a:p>
        </p:txBody>
      </p:sp>
    </p:spTree>
    <p:extLst>
      <p:ext uri="{BB962C8B-B14F-4D97-AF65-F5344CB8AC3E}">
        <p14:creationId xmlns:p14="http://schemas.microsoft.com/office/powerpoint/2010/main" val="41538258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10. Woche</a:t>
            </a:r>
          </a:p>
        </p:txBody>
      </p:sp>
    </p:spTree>
    <p:extLst>
      <p:ext uri="{BB962C8B-B14F-4D97-AF65-F5344CB8AC3E}">
        <p14:creationId xmlns:p14="http://schemas.microsoft.com/office/powerpoint/2010/main" val="4066448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19547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 zum Versammlungsrecht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3. Maßnahmen nach Beendigung der Versammlung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Zeitlicher Anwendungsbereich des VersG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unproblematisch möglich: Rückgriff auf ASOG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9619098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der heutigen Einheit: </a:t>
            </a:r>
            <a:r>
              <a:rPr lang="de-DE" sz="2400" b="1" dirty="0">
                <a:solidFill>
                  <a:schemeClr val="tx1">
                    <a:lumMod val="65000"/>
                    <a:lumOff val="35000"/>
                  </a:schemeClr>
                </a:solidFill>
                <a:latin typeface="JKRGNR+Arial-BoldMT"/>
              </a:rPr>
              <a:t>Verordnungen zur Gefahrenabwehr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 Allgemeines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Besonderheit: </a:t>
            </a:r>
            <a:r>
              <a:rPr lang="de-DE" sz="2400" b="1" dirty="0">
                <a:solidFill>
                  <a:schemeClr val="tx1">
                    <a:lumMod val="65000"/>
                    <a:lumOff val="35000"/>
                  </a:schemeClr>
                </a:solidFill>
                <a:latin typeface="JKRGNR+Arial-BoldMT"/>
              </a:rPr>
              <a:t>Rechtssetzungsbefugnis</a:t>
            </a:r>
            <a:r>
              <a:rPr lang="de-DE" sz="2400" dirty="0">
                <a:solidFill>
                  <a:schemeClr val="tx1">
                    <a:lumMod val="65000"/>
                    <a:lumOff val="35000"/>
                  </a:schemeClr>
                </a:solidFill>
                <a:latin typeface="JKRGNR+Arial-BoldMT"/>
              </a:rPr>
              <a:t> unter Durchbrechung des Gewaltenteilungsgrundsatzes </a:t>
            </a:r>
            <a:r>
              <a:rPr lang="de-DE" sz="2400" b="1" dirty="0">
                <a:solidFill>
                  <a:schemeClr val="tx1">
                    <a:lumMod val="65000"/>
                    <a:lumOff val="35000"/>
                  </a:schemeClr>
                </a:solidFill>
                <a:latin typeface="JKRGNR+Arial-BoldMT"/>
              </a:rPr>
              <a:t>bei Exekutivorgan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Abgrenzung zu:</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Satzungen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 Selbstverwaltungskörperschaften (Gemeinden, </a:t>
            </a:r>
            <a:r>
              <a:rPr lang="de-DE" sz="2400" dirty="0" err="1">
                <a:solidFill>
                  <a:schemeClr val="tx1">
                    <a:lumMod val="65000"/>
                    <a:lumOff val="35000"/>
                  </a:schemeClr>
                </a:solidFill>
                <a:latin typeface="JKRGNR+Arial-BoldMT"/>
              </a:rPr>
              <a:t>etc</a:t>
            </a:r>
            <a:r>
              <a:rPr lang="de-DE" sz="2400" dirty="0">
                <a:solidFill>
                  <a:schemeClr val="tx1">
                    <a:lumMod val="65000"/>
                    <a:lumOff val="35000"/>
                  </a:schemeClr>
                </a:solidFill>
                <a:latin typeface="JKRGNR+Arial-BoldMT"/>
              </a:rPr>
              <a: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Allgemeinverfügungen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35 S. 2 VwVfG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Konkret-generelle Maßnahme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RVO: abstrakt-generelle Maßnahme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Wenn Maßnahme sich auf </a:t>
            </a:r>
            <a:r>
              <a:rPr lang="de-DE" sz="2400" b="1" dirty="0">
                <a:solidFill>
                  <a:schemeClr val="tx1">
                    <a:lumMod val="65000"/>
                    <a:lumOff val="35000"/>
                  </a:schemeClr>
                </a:solidFill>
                <a:latin typeface="JKRGNR+Arial-BoldMT"/>
              </a:rPr>
              <a:t>zeitlich-örtlich beschränkten </a:t>
            </a:r>
            <a:r>
              <a:rPr lang="de-DE" sz="2400" dirty="0">
                <a:solidFill>
                  <a:schemeClr val="tx1">
                    <a:lumMod val="65000"/>
                    <a:lumOff val="35000"/>
                  </a:schemeClr>
                </a:solidFill>
                <a:latin typeface="JKRGNR+Arial-BoldMT"/>
              </a:rPr>
              <a:t>SV bezieht: Vermutung für Allgemeinverfügung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736697140"/>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Rechtmäßigkeitsmaßstab: </a:t>
            </a:r>
            <a:r>
              <a:rPr lang="de-DE" sz="2400" b="1" dirty="0">
                <a:solidFill>
                  <a:schemeClr val="tx1">
                    <a:lumMod val="65000"/>
                    <a:lumOff val="35000"/>
                  </a:schemeClr>
                </a:solidFill>
                <a:latin typeface="JKRGNR+Arial-BoldMT"/>
              </a:rPr>
              <a:t>Vorbehalt des Gesetzes (Art. 20 III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a:t>
            </a:r>
            <a:r>
              <a:rPr lang="de-DE" sz="2400" b="1" dirty="0">
                <a:solidFill>
                  <a:schemeClr val="tx1">
                    <a:lumMod val="65000"/>
                    <a:lumOff val="35000"/>
                  </a:schemeClr>
                </a:solidFill>
                <a:latin typeface="JKRGNR+Arial-BoldMT"/>
              </a:rPr>
              <a:t>Art. 80 I 1 GG bzw. Art. 64 </a:t>
            </a:r>
            <a:r>
              <a:rPr lang="de-DE" sz="2400" b="1" dirty="0" err="1">
                <a:solidFill>
                  <a:schemeClr val="tx1">
                    <a:lumMod val="65000"/>
                    <a:lumOff val="35000"/>
                  </a:schemeClr>
                </a:solidFill>
                <a:latin typeface="JKRGNR+Arial-BoldMT"/>
              </a:rPr>
              <a:t>VvB</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Ermächtigung der Exekutive </a:t>
            </a:r>
            <a:r>
              <a:rPr lang="de-DE" sz="2400" b="1" dirty="0">
                <a:solidFill>
                  <a:schemeClr val="tx1">
                    <a:lumMod val="65000"/>
                    <a:lumOff val="35000"/>
                  </a:schemeClr>
                </a:solidFill>
                <a:latin typeface="JKRGNR+Arial-BoldMT"/>
              </a:rPr>
              <a:t>„durch Gesetz“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Verordnungsermächtigung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Demnach zu prüfen für Rechtmäßigkeit einer Verordnung</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Ob die Rechtsverordnung auf einer formell, wie materiell rechtmäßigen </a:t>
            </a:r>
            <a:r>
              <a:rPr lang="de-DE" sz="2400" b="1" dirty="0">
                <a:solidFill>
                  <a:schemeClr val="tx1">
                    <a:lumMod val="65000"/>
                    <a:lumOff val="35000"/>
                  </a:schemeClr>
                </a:solidFill>
                <a:latin typeface="JKRGNR+Arial-BoldMT"/>
              </a:rPr>
              <a:t>Verordnungsermächtigung</a:t>
            </a:r>
            <a:r>
              <a:rPr lang="de-DE" sz="2400" dirty="0">
                <a:solidFill>
                  <a:schemeClr val="tx1">
                    <a:lumMod val="65000"/>
                    <a:lumOff val="35000"/>
                  </a:schemeClr>
                </a:solidFill>
                <a:latin typeface="JKRGNR+Arial-BoldMT"/>
              </a:rPr>
              <a:t> beruht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Ob die </a:t>
            </a:r>
            <a:r>
              <a:rPr lang="de-DE" sz="2400" b="1" dirty="0">
                <a:solidFill>
                  <a:schemeClr val="tx1">
                    <a:lumMod val="65000"/>
                    <a:lumOff val="35000"/>
                  </a:schemeClr>
                </a:solidFill>
                <a:latin typeface="JKRGNR+Arial-BoldMT"/>
              </a:rPr>
              <a:t>formellen, wie materiellen Voraussetzungen </a:t>
            </a:r>
            <a:r>
              <a:rPr lang="de-DE" sz="2400" dirty="0">
                <a:solidFill>
                  <a:schemeClr val="tx1">
                    <a:lumMod val="65000"/>
                    <a:lumOff val="35000"/>
                  </a:schemeClr>
                </a:solidFill>
                <a:latin typeface="JKRGNR+Arial-BoldMT"/>
              </a:rPr>
              <a:t>für den Erlass der streitgegenständlichen Verordnung vorliegen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Und letztlich, ob die Verordnung im </a:t>
            </a:r>
            <a:r>
              <a:rPr lang="de-DE" sz="2400" b="1" dirty="0">
                <a:solidFill>
                  <a:schemeClr val="tx1">
                    <a:lumMod val="65000"/>
                    <a:lumOff val="35000"/>
                  </a:schemeClr>
                </a:solidFill>
                <a:latin typeface="JKRGNR+Arial-BoldMT"/>
              </a:rPr>
              <a:t>Einklang mit der Verfassung </a:t>
            </a:r>
            <a:r>
              <a:rPr lang="de-DE" sz="2400" dirty="0">
                <a:solidFill>
                  <a:schemeClr val="tx1">
                    <a:lumMod val="65000"/>
                    <a:lumOff val="35000"/>
                  </a:schemeClr>
                </a:solidFill>
                <a:latin typeface="JKRGNR+Arial-BoldMT"/>
              </a:rPr>
              <a:t>steht („Rechtsfolge“)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17231464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II. Rechtmäßigkeit einer Verordnung zur Gefahrenabwehr</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Auch im Hinblick auf „Verordnungsermächtigungen“ zu bedenken: </a:t>
            </a:r>
            <a:r>
              <a:rPr lang="de-DE" sz="2400" b="1" dirty="0">
                <a:solidFill>
                  <a:schemeClr val="tx1">
                    <a:lumMod val="65000"/>
                    <a:lumOff val="35000"/>
                  </a:schemeClr>
                </a:solidFill>
                <a:latin typeface="JKRGNR+Arial-BoldMT"/>
              </a:rPr>
              <a:t>Spezialitätsgrundsatz</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vorrangig heranzuziehen: </a:t>
            </a:r>
            <a:r>
              <a:rPr lang="de-DE" sz="2400" b="1" dirty="0">
                <a:solidFill>
                  <a:schemeClr val="tx1">
                    <a:lumMod val="65000"/>
                    <a:lumOff val="35000"/>
                  </a:schemeClr>
                </a:solidFill>
                <a:latin typeface="JKRGNR+Arial-BoldMT"/>
              </a:rPr>
              <a:t>Verordnungsermächtigungen</a:t>
            </a:r>
            <a:r>
              <a:rPr lang="de-DE" sz="2400" dirty="0">
                <a:solidFill>
                  <a:schemeClr val="tx1">
                    <a:lumMod val="65000"/>
                    <a:lumOff val="35000"/>
                  </a:schemeClr>
                </a:solidFill>
                <a:latin typeface="JKRGNR+Arial-BoldMT"/>
              </a:rPr>
              <a:t> aus </a:t>
            </a:r>
            <a:r>
              <a:rPr lang="de-DE" sz="2400" b="1" dirty="0">
                <a:solidFill>
                  <a:schemeClr val="tx1">
                    <a:lumMod val="65000"/>
                    <a:lumOff val="35000"/>
                  </a:schemeClr>
                </a:solidFill>
                <a:latin typeface="JKRGNR+Arial-BoldMT"/>
              </a:rPr>
              <a:t>besonderen Gefahrenabwehrgesetzen</a:t>
            </a:r>
            <a:r>
              <a:rPr lang="de-DE" sz="2400" dirty="0">
                <a:solidFill>
                  <a:schemeClr val="tx1">
                    <a:lumMod val="65000"/>
                    <a:lumOff val="35000"/>
                  </a:schemeClr>
                </a:solidFill>
                <a:latin typeface="JKRGNR+Arial-BoldMT"/>
              </a:rPr>
              <a:t>, die dem Schutz bestimmter Rechtsgüter dienen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Beispiele</a:t>
            </a:r>
            <a:r>
              <a:rPr lang="de-DE" sz="2400" dirty="0">
                <a:solidFill>
                  <a:schemeClr val="tx1">
                    <a:lumMod val="65000"/>
                    <a:lumOff val="35000"/>
                  </a:schemeClr>
                </a:solidFill>
                <a:latin typeface="JKRGNR+Arial-BoldMT"/>
              </a:rPr>
              <a:t>: § 6 I StVG/ § 32 S. 1 IfSG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Generalermächtigung: § 55 ASOG</a:t>
            </a:r>
            <a:r>
              <a:rPr lang="de-DE" sz="2400" dirty="0">
                <a:solidFill>
                  <a:schemeClr val="tx1">
                    <a:lumMod val="65000"/>
                    <a:lumOff val="35000"/>
                  </a:schemeClr>
                </a:solidFill>
                <a:latin typeface="JKRGNR+Arial-BoldMT"/>
              </a:rPr>
              <a:t>, wonach der </a:t>
            </a:r>
            <a:r>
              <a:rPr lang="de-DE" sz="2400" b="1" dirty="0">
                <a:solidFill>
                  <a:schemeClr val="tx1">
                    <a:lumMod val="65000"/>
                    <a:lumOff val="35000"/>
                  </a:schemeClr>
                </a:solidFill>
                <a:latin typeface="JKRGNR+Arial-BoldMT"/>
              </a:rPr>
              <a:t>Senat</a:t>
            </a:r>
            <a:r>
              <a:rPr lang="de-DE" sz="2400" dirty="0">
                <a:solidFill>
                  <a:schemeClr val="tx1">
                    <a:lumMod val="65000"/>
                    <a:lumOff val="35000"/>
                  </a:schemeClr>
                </a:solidFill>
                <a:latin typeface="JKRGNR+Arial-BoldMT"/>
              </a:rPr>
              <a:t> ermächtigt wird, Rechtsverordnungen zur Gefahrenabwehr zu erlassen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55 ASOG </a:t>
            </a:r>
            <a:r>
              <a:rPr lang="de-DE" sz="2400" dirty="0">
                <a:solidFill>
                  <a:schemeClr val="tx1">
                    <a:lumMod val="65000"/>
                    <a:lumOff val="35000"/>
                  </a:schemeClr>
                </a:solidFill>
                <a:latin typeface="JKRGNR+Arial-BoldMT"/>
              </a:rPr>
              <a:t>als formell wie materiell verfassungskonforme </a:t>
            </a:r>
            <a:r>
              <a:rPr lang="de-DE" sz="2400" dirty="0" err="1">
                <a:solidFill>
                  <a:schemeClr val="tx1">
                    <a:lumMod val="65000"/>
                    <a:lumOff val="35000"/>
                  </a:schemeClr>
                </a:solidFill>
                <a:latin typeface="JKRGNR+Arial-BoldMT"/>
              </a:rPr>
              <a:t>Verordungsermächtigung</a:t>
            </a:r>
            <a:r>
              <a:rPr lang="de-DE" sz="2400" dirty="0">
                <a:solidFill>
                  <a:schemeClr val="tx1">
                    <a:lumMod val="65000"/>
                    <a:lumOff val="35000"/>
                  </a:schemeClr>
                </a:solidFill>
                <a:latin typeface="JKRGNR+Arial-BoldMT"/>
              </a:rPr>
              <a:t> (+) </a:t>
            </a: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34308455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Voraussetzungen der Verordnungsermächtigung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Voraussetzungen zu prüfen: Formelle wie materielle Voraussetzungen für Erlass einer Verordnung zur Gefahrenabwehr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Formelle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Zuständig</a:t>
            </a:r>
            <a:r>
              <a:rPr lang="de-DE" sz="2400" dirty="0">
                <a:solidFill>
                  <a:schemeClr val="tx1">
                    <a:lumMod val="65000"/>
                    <a:lumOff val="35000"/>
                  </a:schemeClr>
                </a:solidFill>
                <a:latin typeface="JKRGNR+Arial-BoldMT"/>
              </a:rPr>
              <a:t> für den Erlass von Verordnungen gemäß § 55 ASOG: </a:t>
            </a:r>
            <a:r>
              <a:rPr lang="de-DE" sz="2400" b="1" dirty="0">
                <a:solidFill>
                  <a:schemeClr val="tx1">
                    <a:lumMod val="65000"/>
                    <a:lumOff val="35000"/>
                  </a:schemeClr>
                </a:solidFill>
                <a:latin typeface="JKRGNR+Arial-BoldMT"/>
              </a:rPr>
              <a:t>„Senat“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formeller Hinsicht zu beachten: dass gemäß </a:t>
            </a:r>
            <a:r>
              <a:rPr lang="de-DE" sz="2400" b="1" dirty="0">
                <a:solidFill>
                  <a:schemeClr val="tx1">
                    <a:lumMod val="65000"/>
                    <a:lumOff val="35000"/>
                  </a:schemeClr>
                </a:solidFill>
                <a:latin typeface="JKRGNR+Arial-BoldMT"/>
              </a:rPr>
              <a:t>Art. 64 I 3 </a:t>
            </a:r>
            <a:r>
              <a:rPr lang="de-DE" sz="2400" b="1" dirty="0" err="1">
                <a:solidFill>
                  <a:schemeClr val="tx1">
                    <a:lumMod val="65000"/>
                    <a:lumOff val="35000"/>
                  </a:schemeClr>
                </a:solidFill>
                <a:latin typeface="JKRGNR+Arial-BoldMT"/>
              </a:rPr>
              <a:t>VvB</a:t>
            </a:r>
            <a:r>
              <a:rPr lang="de-DE" sz="2400" b="1"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 </a:t>
            </a:r>
            <a:r>
              <a:rPr lang="de-DE" sz="2400" b="1" i="1" dirty="0">
                <a:solidFill>
                  <a:schemeClr val="tx1">
                    <a:lumMod val="65000"/>
                    <a:lumOff val="35000"/>
                  </a:schemeClr>
                </a:solidFill>
                <a:latin typeface="JKRGNR+Arial-BoldMT"/>
              </a:rPr>
              <a:t>Rechtsgrundlage</a:t>
            </a:r>
            <a:r>
              <a:rPr lang="de-DE" sz="2400" i="1" dirty="0">
                <a:solidFill>
                  <a:schemeClr val="tx1">
                    <a:lumMod val="65000"/>
                    <a:lumOff val="35000"/>
                  </a:schemeClr>
                </a:solidFill>
                <a:latin typeface="JKRGNR+Arial-BoldMT"/>
              </a:rPr>
              <a:t> (…) in der Verordnung </a:t>
            </a:r>
            <a:r>
              <a:rPr lang="de-DE" sz="2400" b="1" i="1" dirty="0">
                <a:solidFill>
                  <a:schemeClr val="tx1">
                    <a:lumMod val="65000"/>
                    <a:lumOff val="35000"/>
                  </a:schemeClr>
                </a:solidFill>
                <a:latin typeface="JKRGNR+Arial-BoldMT"/>
              </a:rPr>
              <a:t>anzugeben</a:t>
            </a:r>
            <a:r>
              <a:rPr lang="de-DE" sz="2400" i="1" dirty="0">
                <a:solidFill>
                  <a:schemeClr val="tx1">
                    <a:lumMod val="65000"/>
                    <a:lumOff val="35000"/>
                  </a:schemeClr>
                </a:solidFill>
                <a:latin typeface="JKRGNR+Arial-BoldMT"/>
              </a:rPr>
              <a: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20746444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2959</Words>
  <Application>Microsoft Macintosh PowerPoint</Application>
  <PresentationFormat>Bildschirmpräsentation (4:3)</PresentationFormat>
  <Paragraphs>368</Paragraphs>
  <Slides>41</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41</vt:i4>
      </vt:variant>
    </vt:vector>
  </HeadingPairs>
  <TitlesOfParts>
    <vt:vector size="49"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63</cp:revision>
  <dcterms:created xsi:type="dcterms:W3CDTF">2023-10-26T09:55:33Z</dcterms:created>
  <dcterms:modified xsi:type="dcterms:W3CDTF">2026-01-25T14:04:22Z</dcterms:modified>
</cp:coreProperties>
</file>