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9"/>
  </p:notesMasterIdLst>
  <p:sldIdLst>
    <p:sldId id="256" r:id="rId2"/>
    <p:sldId id="421" r:id="rId3"/>
    <p:sldId id="516" r:id="rId4"/>
    <p:sldId id="518" r:id="rId5"/>
    <p:sldId id="519" r:id="rId6"/>
    <p:sldId id="520" r:id="rId7"/>
    <p:sldId id="527" r:id="rId8"/>
    <p:sldId id="526" r:id="rId9"/>
    <p:sldId id="528" r:id="rId10"/>
    <p:sldId id="529" r:id="rId11"/>
    <p:sldId id="523" r:id="rId12"/>
    <p:sldId id="521" r:id="rId13"/>
    <p:sldId id="524" r:id="rId14"/>
    <p:sldId id="545" r:id="rId15"/>
    <p:sldId id="546" r:id="rId16"/>
    <p:sldId id="522" r:id="rId17"/>
    <p:sldId id="276" r:id="rId18"/>
    <p:sldId id="496" r:id="rId19"/>
    <p:sldId id="277" r:id="rId20"/>
    <p:sldId id="498" r:id="rId21"/>
    <p:sldId id="500" r:id="rId22"/>
    <p:sldId id="499" r:id="rId23"/>
    <p:sldId id="501" r:id="rId24"/>
    <p:sldId id="502" r:id="rId25"/>
    <p:sldId id="503" r:id="rId26"/>
    <p:sldId id="505" r:id="rId27"/>
    <p:sldId id="506" r:id="rId28"/>
    <p:sldId id="507" r:id="rId29"/>
    <p:sldId id="508" r:id="rId30"/>
    <p:sldId id="509" r:id="rId31"/>
    <p:sldId id="278" r:id="rId32"/>
    <p:sldId id="510" r:id="rId33"/>
    <p:sldId id="511" r:id="rId34"/>
    <p:sldId id="512" r:id="rId35"/>
    <p:sldId id="513" r:id="rId36"/>
    <p:sldId id="514" r:id="rId37"/>
    <p:sldId id="525" r:id="rId38"/>
    <p:sldId id="515" r:id="rId39"/>
    <p:sldId id="530" r:id="rId40"/>
    <p:sldId id="531" r:id="rId41"/>
    <p:sldId id="532" r:id="rId42"/>
    <p:sldId id="533" r:id="rId43"/>
    <p:sldId id="534" r:id="rId44"/>
    <p:sldId id="535" r:id="rId45"/>
    <p:sldId id="547" r:id="rId46"/>
    <p:sldId id="548" r:id="rId47"/>
    <p:sldId id="536" r:id="rId48"/>
    <p:sldId id="537" r:id="rId49"/>
    <p:sldId id="549" r:id="rId50"/>
    <p:sldId id="538" r:id="rId51"/>
    <p:sldId id="539" r:id="rId52"/>
    <p:sldId id="540" r:id="rId53"/>
    <p:sldId id="541" r:id="rId54"/>
    <p:sldId id="542" r:id="rId55"/>
    <p:sldId id="543" r:id="rId56"/>
    <p:sldId id="544" r:id="rId57"/>
    <p:sldId id="396" r:id="rId5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36" autoAdjust="0"/>
    <p:restoredTop sz="92969"/>
  </p:normalViewPr>
  <p:slideViewPr>
    <p:cSldViewPr>
      <p:cViewPr varScale="1">
        <p:scale>
          <a:sx n="111" d="100"/>
          <a:sy n="111" d="100"/>
        </p:scale>
        <p:origin x="416" y="19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24.02.26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 Die Polizei erhält einen Hinweis, dass es in einem Mehrfamilienhaus nach Gas riecht.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Ort: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Einige Bewohner melden starken Geruch.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Messgeräte zeigen jedoch zunächst keine eindeutigen Werte.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Polizei ist unsicher, ob es sich wirklich um Gas oder um ungefährliche Ursache 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Dürfen Wohnungen betreten werden, um Kontrollen durchzuführen?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8623713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additive="base">
                                        <p:cTn id="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zu beachten: Fälle des bloßen </a:t>
            </a:r>
            <a:r>
              <a:rPr lang="de-DE" sz="2400" b="1" dirty="0">
                <a:solidFill>
                  <a:schemeClr val="tx1">
                    <a:lumMod val="65000"/>
                    <a:lumOff val="35000"/>
                  </a:schemeClr>
                </a:solidFill>
                <a:latin typeface="JKRGNR+Arial-BoldMT"/>
              </a:rPr>
              <a:t>„Gefahrenverdachts“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bei der der handelnde Beamte auf Grund von </a:t>
            </a:r>
            <a:r>
              <a:rPr lang="de-DE" sz="2400" b="1" dirty="0">
                <a:solidFill>
                  <a:schemeClr val="tx1">
                    <a:lumMod val="65000"/>
                    <a:lumOff val="35000"/>
                  </a:schemeClr>
                </a:solidFill>
                <a:latin typeface="JKRGNR+Arial-BoldMT"/>
              </a:rPr>
              <a:t>Unsicherheiten bei der Sachverhaltsermittlung oder der Prognose des Kausalverlaufs </a:t>
            </a:r>
            <a:r>
              <a:rPr lang="de-DE" sz="2400" dirty="0">
                <a:solidFill>
                  <a:schemeClr val="tx1">
                    <a:lumMod val="65000"/>
                    <a:lumOff val="35000"/>
                  </a:schemeClr>
                </a:solidFill>
                <a:latin typeface="JKRGNR+Arial-BoldMT"/>
              </a:rPr>
              <a:t>(noch) nicht weiß, ob eine Gefahr vorliegt oder nicht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Wichtiger </a:t>
            </a:r>
            <a:r>
              <a:rPr lang="de-DE" sz="2400" b="1" dirty="0">
                <a:solidFill>
                  <a:schemeClr val="tx1">
                    <a:lumMod val="65000"/>
                    <a:lumOff val="35000"/>
                  </a:schemeClr>
                </a:solidFill>
                <a:latin typeface="JKRGNR+Arial-BoldMT"/>
              </a:rPr>
              <a:t>Unterschied</a:t>
            </a:r>
            <a:r>
              <a:rPr lang="de-DE" sz="2400" dirty="0">
                <a:solidFill>
                  <a:schemeClr val="tx1">
                    <a:lumMod val="65000"/>
                    <a:lumOff val="35000"/>
                  </a:schemeClr>
                </a:solidFill>
                <a:latin typeface="JKRGNR+Arial-BoldMT"/>
              </a:rPr>
              <a:t>: Hier liegt aus subjektiver Sicht des Beamten </a:t>
            </a:r>
            <a:r>
              <a:rPr lang="de-DE" sz="2400" b="1" dirty="0">
                <a:solidFill>
                  <a:schemeClr val="tx1">
                    <a:lumMod val="65000"/>
                    <a:lumOff val="35000"/>
                  </a:schemeClr>
                </a:solidFill>
                <a:latin typeface="JKRGNR+Arial-BoldMT"/>
              </a:rPr>
              <a:t>keine Gefahr </a:t>
            </a:r>
            <a:r>
              <a:rPr lang="de-DE" sz="2400" dirty="0">
                <a:solidFill>
                  <a:schemeClr val="tx1">
                    <a:lumMod val="65000"/>
                    <a:lumOff val="35000"/>
                  </a:schemeClr>
                </a:solidFill>
                <a:latin typeface="JKRGNR+Arial-BoldMT"/>
              </a:rPr>
              <a:t>vor!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Handelnde Beamte sind sich unsicher!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3838855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70121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Teilweise in Gesetz angelegt: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12a VersG: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„Polizei darf Bild- und Tonaufnahmen von Teilnehmern bei oder im Zusammenhang mit öffentlichen Versammlungen nur anfertigen, wenn </a:t>
            </a:r>
            <a:r>
              <a:rPr lang="de-DE" sz="2400" b="1" i="1" dirty="0">
                <a:solidFill>
                  <a:schemeClr val="tx1">
                    <a:lumMod val="65000"/>
                    <a:lumOff val="35000"/>
                  </a:schemeClr>
                </a:solidFill>
                <a:latin typeface="JKRGNR+Arial-BoldMT"/>
              </a:rPr>
              <a:t>tatsächliche Anhaltspunkte die Annahme rechtfertigen</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von ihnen erhebliche Gefahren für die öffentliche Sicherheit oder Ordnung ausgehen.“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21 II Nr. 1 ASOG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Polizei darf die Identität einer Person feststellen,</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wenn sie an einem </a:t>
            </a:r>
            <a:r>
              <a:rPr lang="de-DE" sz="2400" b="1" i="1" dirty="0">
                <a:solidFill>
                  <a:schemeClr val="tx1">
                    <a:lumMod val="65000"/>
                    <a:lumOff val="35000"/>
                  </a:schemeClr>
                </a:solidFill>
                <a:latin typeface="JKRGNR+Arial-BoldMT"/>
              </a:rPr>
              <a:t>Ort angetroffen wird, von dem Tatsachen die Annahme rechtfertigen</a:t>
            </a:r>
            <a:r>
              <a:rPr lang="de-DE" sz="2400" i="1" dirty="0">
                <a:solidFill>
                  <a:schemeClr val="tx1">
                    <a:lumMod val="65000"/>
                    <a:lumOff val="35000"/>
                  </a:schemeClr>
                </a:solidFill>
                <a:latin typeface="JKRGNR+Arial-BoldMT"/>
              </a:rPr>
              <a:t>, dass dort</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a)Personen Straftaten von erheblicher Bedeutung verabreden, vorbereiten oder verüben,“</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6809193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Maßnahmen bei Gefahrenverdacht?!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Zulässigkeit sonstiger Maßnahmen, die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Gefahr“ </a:t>
            </a:r>
            <a:r>
              <a:rPr lang="de-DE" sz="2400" dirty="0">
                <a:solidFill>
                  <a:schemeClr val="tx1">
                    <a:lumMod val="65000"/>
                    <a:lumOff val="35000"/>
                  </a:schemeClr>
                </a:solidFill>
                <a:latin typeface="JKRGNR+Arial-BoldMT"/>
              </a:rPr>
              <a:t>(§ 17 ASOG/ § 10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oder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gesteigerte Anforderungen bestehen („</a:t>
            </a:r>
            <a:r>
              <a:rPr lang="de-DE" sz="2400" b="1" dirty="0">
                <a:solidFill>
                  <a:schemeClr val="tx1">
                    <a:lumMod val="65000"/>
                    <a:lumOff val="35000"/>
                  </a:schemeClr>
                </a:solidFill>
                <a:latin typeface="JKRGNR+Arial-BoldMT"/>
              </a:rPr>
              <a:t>gegenwärtige Gefahr</a:t>
            </a:r>
            <a:r>
              <a:rPr lang="de-DE" sz="2400" dirty="0">
                <a:solidFill>
                  <a:schemeClr val="tx1">
                    <a:lumMod val="65000"/>
                    <a:lumOff val="35000"/>
                  </a:schemeClr>
                </a:solidFill>
                <a:latin typeface="JKRGNR+Arial-BoldMT"/>
              </a:rPr>
              <a:t>“ in § 36 ASOG bzw. § 23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75502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79432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von Maßnahmen bei „Gefahrenverdacht“ strittig!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Extensive Auslegung des „</a:t>
            </a:r>
            <a:r>
              <a:rPr lang="de-DE" sz="2400" b="1" dirty="0">
                <a:solidFill>
                  <a:schemeClr val="tx1">
                    <a:lumMod val="65000"/>
                    <a:lumOff val="35000"/>
                  </a:schemeClr>
                </a:solidFill>
                <a:latin typeface="JKRGNR+Arial-BoldMT"/>
              </a:rPr>
              <a:t>Gefahrenbegriffs</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zulässig: „</a:t>
            </a:r>
            <a:r>
              <a:rPr lang="de-DE" sz="2400" b="1" dirty="0">
                <a:solidFill>
                  <a:schemeClr val="tx1">
                    <a:lumMod val="65000"/>
                    <a:lumOff val="35000"/>
                  </a:schemeClr>
                </a:solidFill>
                <a:latin typeface="JKRGNR+Arial-BoldMT"/>
              </a:rPr>
              <a:t>Gefahrerforschungsmaßnahmen</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dh</a:t>
            </a:r>
            <a:r>
              <a:rPr lang="de-DE" sz="2400" dirty="0">
                <a:solidFill>
                  <a:schemeClr val="tx1">
                    <a:lumMod val="65000"/>
                    <a:lumOff val="35000"/>
                  </a:schemeClr>
                </a:solidFill>
                <a:latin typeface="JKRGNR+Arial-BoldMT"/>
              </a:rPr>
              <a:t> vorläufige Maßnahmen, die bessere Bewertung der Situation ermöglichen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Übermaßverbot (Art. 20 III GG)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für Zulässigkeit: Untersuchungsgrundsatz aus § 22 VwVfG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 Zulässigkeit anzuführen: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Umkehrschluss zu gesetzlichen Vorgaben</a:t>
            </a:r>
            <a:r>
              <a:rPr lang="de-DE" sz="2400" dirty="0">
                <a:solidFill>
                  <a:schemeClr val="tx1">
                    <a:lumMod val="65000"/>
                    <a:lumOff val="35000"/>
                  </a:schemeClr>
                </a:solidFill>
                <a:latin typeface="JKRGNR+Arial-BoldMT"/>
              </a:rPr>
              <a:t>, in denen „Gefahrenverdacht“ normiert (s.o. § 12a VersG)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Zudem: § 26 II 1 VwVfG, wonach Mitwirkung nur „Obliegenheit“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Letztlich: Bestimmtheitsgebot (Art. 20 III GG)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41768019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iE</a:t>
            </a:r>
            <a:r>
              <a:rPr lang="de-DE" sz="2400" b="1" dirty="0">
                <a:solidFill>
                  <a:schemeClr val="tx1">
                    <a:lumMod val="65000"/>
                    <a:lumOff val="35000"/>
                  </a:schemeClr>
                </a:solidFill>
                <a:latin typeface="JKRGNR+Arial-BoldMT"/>
              </a:rPr>
              <a:t>: Streitentscheid zugunsten der Zulässigkeit von sog. „Gefahrerforschungsmaßnahmen“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Effektivität der Gefahrenabwehr als teleologisches Argument!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Gefahrerforschungsmaßnahmen, die endgültige Maßnahmen darstellen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Wohnungsdurchsuchung bei „Gasgeruch“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6138355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60965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Überblick: Gefahrenbegriffe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Deskriptive Gefahrenbegriffe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Abstrakte Gefahr (vgl.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Konkrete Gefahr (vgl. § 3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 Besondere Anforderungen an Schadensausmaß/-nähe</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 bevorstehende Gefahr“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„dringende Gefahr“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 im Verzug“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Intellektuelle Gefahrenbegriffe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Anscheinsgefahr </a:t>
            </a:r>
            <a:r>
              <a:rPr lang="de-DE" sz="2400" dirty="0">
                <a:solidFill>
                  <a:schemeClr val="tx1">
                    <a:lumMod val="65000"/>
                    <a:lumOff val="35000"/>
                  </a:schemeClr>
                </a:solidFill>
                <a:latin typeface="JKRGNR+Arial-BoldMT"/>
                <a:sym typeface="Wingdings" pitchFamily="2" charset="2"/>
              </a:rPr>
              <a:t> Gefahr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Putativ- bzw. Scheingefahr </a:t>
            </a:r>
            <a:r>
              <a:rPr lang="de-DE" sz="2400" dirty="0">
                <a:solidFill>
                  <a:schemeClr val="tx1">
                    <a:lumMod val="65000"/>
                    <a:lumOff val="35000"/>
                  </a:schemeClr>
                </a:solidFill>
                <a:latin typeface="JKRGNR+Arial-BoldMT"/>
                <a:sym typeface="Wingdings" pitchFamily="2" charset="2"/>
              </a:rPr>
              <a:t> Gefahr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 Gefahrenverdacht 	</a:t>
            </a:r>
            <a:r>
              <a:rPr lang="de-DE" sz="2400" dirty="0">
                <a:solidFill>
                  <a:schemeClr val="tx1">
                    <a:lumMod val="65000"/>
                    <a:lumOff val="35000"/>
                  </a:schemeClr>
                </a:solidFill>
                <a:latin typeface="JKRGNR+Arial-BoldMT"/>
                <a:sym typeface="Wingdings" pitchFamily="2" charset="2"/>
              </a:rPr>
              <a:t> Gefahr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2740698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17</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des Falles: </a:t>
            </a:r>
            <a:r>
              <a:rPr lang="de-DE" sz="2400" b="1" dirty="0">
                <a:solidFill>
                  <a:schemeClr val="tx1">
                    <a:lumMod val="65000"/>
                    <a:lumOff val="35000"/>
                  </a:schemeClr>
                </a:solidFill>
                <a:latin typeface="JKRGNR+Arial-BoldMT"/>
              </a:rPr>
              <a:t>Anspruch auf Entschädigung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in den Blick zu nehmen: </a:t>
            </a:r>
            <a:r>
              <a:rPr lang="de-DE" sz="2400" b="1" dirty="0">
                <a:solidFill>
                  <a:schemeClr val="tx1">
                    <a:lumMod val="65000"/>
                    <a:lumOff val="35000"/>
                  </a:schemeClr>
                </a:solidFill>
                <a:latin typeface="JKRGNR+Arial-BoldMT"/>
              </a:rPr>
              <a:t>Haftungs- und Ausgleichsansprüche gegenüber dem Staat</a:t>
            </a:r>
            <a:r>
              <a:rPr lang="de-DE" sz="2400" dirty="0">
                <a:solidFill>
                  <a:schemeClr val="tx1">
                    <a:lumMod val="65000"/>
                    <a:lumOff val="35000"/>
                  </a:schemeClr>
                </a:solidFill>
                <a:latin typeface="JKRGNR+Arial-BoldMT"/>
              </a:rPr>
              <a:t> (sog. Staatshaftungsrecht)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staatshaftungsrechtlich geprägten Klausuren vorrangig zu prüfen: Haftung des Staates für rechtswidriges Handeln („</a:t>
            </a:r>
            <a:r>
              <a:rPr lang="de-DE" sz="2400" b="1" dirty="0">
                <a:solidFill>
                  <a:schemeClr val="tx1">
                    <a:lumMod val="65000"/>
                    <a:lumOff val="35000"/>
                  </a:schemeClr>
                </a:solidFill>
                <a:latin typeface="JKRGNR+Arial-BoldMT"/>
              </a:rPr>
              <a:t>Unrechtshaftung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Staatshaftungsrechtliche Ansprüche bei rechtswidrigen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staatlichen Maßnahmen („Unrechtshaftung“)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Verschuldensabhängige Kompensationsansprüche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Schadensersatzansprüche aus öffentlich-rechtlichen Schuldverhältnissen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Verschuldensunabhängige Kompensationsansprüche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Entschädigungsanspruch gemäß oder in Analogie 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59 ASOG bzw. § 70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38 OBG / gemäß § 51 BPolG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Anspruch aus enteignungsgleichem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3)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26684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Gefahrenbegriff</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Grundlagen zum Gefahrenbegriff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Hauptaufgabe der Polizei- und Ordnungsbehörden: </a:t>
            </a:r>
            <a:r>
              <a:rPr lang="de-DE" sz="2400" i="1" dirty="0">
                <a:solidFill>
                  <a:schemeClr val="tx1">
                    <a:lumMod val="65000"/>
                    <a:lumOff val="35000"/>
                  </a:schemeClr>
                </a:solidFill>
                <a:latin typeface="JKRGNR+Arial-BoldMT"/>
              </a:rPr>
              <a:t>Gefahrenabwehr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Grundvoraussetzung: </a:t>
            </a:r>
            <a:r>
              <a:rPr lang="de-DE" sz="2400" b="1" dirty="0">
                <a:solidFill>
                  <a:schemeClr val="tx1">
                    <a:lumMod val="65000"/>
                    <a:lumOff val="35000"/>
                  </a:schemeClr>
                </a:solidFill>
                <a:latin typeface="JKRGNR+Arial-BoldMT"/>
              </a:rPr>
              <a:t>Vorliegen einer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sog. </a:t>
            </a:r>
            <a:r>
              <a:rPr lang="de-DE" sz="2400" b="1" u="sng" dirty="0">
                <a:solidFill>
                  <a:schemeClr val="tx1">
                    <a:lumMod val="65000"/>
                    <a:lumOff val="35000"/>
                  </a:schemeClr>
                </a:solidFill>
                <a:latin typeface="JKRGNR+Arial-BoldMT"/>
              </a:rPr>
              <a:t>Konkrete Gefahr </a:t>
            </a:r>
            <a:r>
              <a:rPr lang="de-DE" sz="2400" dirty="0">
                <a:solidFill>
                  <a:schemeClr val="tx1">
                    <a:lumMod val="65000"/>
                    <a:lumOff val="35000"/>
                  </a:schemeClr>
                </a:solidFill>
                <a:latin typeface="JKRGNR+Arial-BoldMT"/>
              </a:rPr>
              <a:t>(vgl. § 17 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Eine (konkrete) Gefahr meint eine Sachlage, die bei ungehindertem Ablauf des zu erwartenden Geschehensablaufs in absehbarer Zeit </a:t>
            </a:r>
            <a:r>
              <a:rPr lang="de-DE" sz="2400" b="1" i="1" dirty="0">
                <a:solidFill>
                  <a:schemeClr val="tx1">
                    <a:lumMod val="65000"/>
                    <a:lumOff val="35000"/>
                  </a:schemeClr>
                </a:solidFill>
                <a:latin typeface="JKRGNR+Arial-BoldMT"/>
              </a:rPr>
              <a:t>mit hinreichender Wahrscheinlichkeit </a:t>
            </a:r>
            <a:r>
              <a:rPr lang="de-DE" sz="2400" i="1" dirty="0">
                <a:solidFill>
                  <a:schemeClr val="tx1">
                    <a:lumMod val="65000"/>
                    <a:lumOff val="35000"/>
                  </a:schemeClr>
                </a:solidFill>
                <a:latin typeface="JKRGNR+Arial-BoldMT"/>
              </a:rPr>
              <a:t>in ein Schadenseintritt mündet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Erlass von </a:t>
            </a:r>
            <a:r>
              <a:rPr lang="de-DE" sz="2400" b="1" dirty="0">
                <a:solidFill>
                  <a:schemeClr val="tx1">
                    <a:lumMod val="65000"/>
                    <a:lumOff val="35000"/>
                  </a:schemeClr>
                </a:solidFill>
                <a:latin typeface="JKRGNR+Arial-BoldMT"/>
              </a:rPr>
              <a:t>Rechtsverordnungen</a:t>
            </a:r>
            <a:r>
              <a:rPr lang="de-DE" sz="2400" dirty="0">
                <a:solidFill>
                  <a:schemeClr val="tx1">
                    <a:lumMod val="65000"/>
                    <a:lumOff val="35000"/>
                  </a:schemeClr>
                </a:solidFill>
                <a:latin typeface="JKRGNR+Arial-BoldMT"/>
              </a:rPr>
              <a:t> maßgeblich: </a:t>
            </a:r>
            <a:r>
              <a:rPr lang="de-DE" sz="2400" b="1" u="sng" dirty="0">
                <a:solidFill>
                  <a:schemeClr val="tx1">
                    <a:lumMod val="65000"/>
                    <a:lumOff val="35000"/>
                  </a:schemeClr>
                </a:solidFill>
                <a:latin typeface="JKRGNR+Arial-BoldMT"/>
              </a:rPr>
              <a:t>Abstrakte Gefahr (§ 55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Unterschied: Bezugspunkt der Wahrscheinlichkeitsprognose (Einzelfall vs. Abstrakter Sachverhalt)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839 I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Vorausgesetzt von </a:t>
            </a:r>
            <a:r>
              <a:rPr lang="de-DE" sz="2400" b="1" dirty="0">
                <a:solidFill>
                  <a:schemeClr val="tx1">
                    <a:lumMod val="65000"/>
                    <a:lumOff val="35000"/>
                  </a:schemeClr>
                </a:solidFill>
                <a:latin typeface="JKRGNR+Arial-BoldMT"/>
              </a:rPr>
              <a:t>§ 839 I 1 BGB</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Verletzt ein Beamter vorsätzlich oder fahrlässig, die ihm einem Dritten gegenüber obliegende Amtspflicht, so hat er dem Dritten den daraus entstehenden Schaden zu ersetzen"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Verletzung einer </a:t>
            </a:r>
            <a:r>
              <a:rPr lang="de-DE" sz="2400" b="1" dirty="0">
                <a:solidFill>
                  <a:schemeClr val="tx1">
                    <a:lumMod val="65000"/>
                    <a:lumOff val="35000"/>
                  </a:schemeClr>
                </a:solidFill>
                <a:latin typeface="JKRGNR+Arial-BoldMT"/>
              </a:rPr>
              <a:t>drittbezogenen Amtspflicht?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Hauptanwendungsfall: </a:t>
            </a:r>
            <a:r>
              <a:rPr lang="de-DE" sz="2400" b="1" dirty="0">
                <a:solidFill>
                  <a:schemeClr val="tx1">
                    <a:lumMod val="65000"/>
                    <a:lumOff val="35000"/>
                  </a:schemeClr>
                </a:solidFill>
                <a:latin typeface="JKRGNR+Arial-BoldMT"/>
              </a:rPr>
              <a:t>Pflicht zum rechtmäßigen Handeln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Art. 20 III GG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99366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Regelmäßig Schwerpunkt der Prüfung</a:t>
            </a:r>
            <a:r>
              <a:rPr lang="de-DE" sz="2400" dirty="0">
                <a:solidFill>
                  <a:schemeClr val="tx1">
                    <a:lumMod val="65000"/>
                    <a:lumOff val="35000"/>
                  </a:schemeClr>
                </a:solidFill>
                <a:latin typeface="JKRGNR+Arial-BoldMT"/>
              </a:rPr>
              <a:t>: Rechtmäßigkeit der in Rede stehenden schadensursächlichen (hoheitlichen)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Rechtmäßigkeit der Anordnung der Untersuchung und Tötung der Tiere?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darzustellen: Rechtsgrundlage für 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t>
            </a:r>
            <a:r>
              <a:rPr lang="de-DE" sz="2400" b="1" dirty="0">
                <a:solidFill>
                  <a:schemeClr val="tx1">
                    <a:lumMod val="65000"/>
                    <a:lumOff val="35000"/>
                  </a:schemeClr>
                </a:solidFill>
                <a:latin typeface="JKRGNR+Arial-BoldMT"/>
              </a:rPr>
              <a:t>Standardmaßnahmen der §§ 18 ff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a:t>
            </a:r>
            <a:r>
              <a:rPr lang="de-DE" sz="2400" b="1" dirty="0">
                <a:solidFill>
                  <a:schemeClr val="tx1">
                    <a:lumMod val="65000"/>
                    <a:lumOff val="35000"/>
                  </a:schemeClr>
                </a:solidFill>
                <a:latin typeface="JKRGNR+Arial-BoldMT"/>
              </a:rPr>
              <a:t>Generalklausel des § 17 I ASOG bzw. § 10 I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zu prüfen: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Formellen Voraussetzungen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Voraussetzungen</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142272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Laut Sachverhalt zu unterstellen: Zuständigkeit der allgemeinen Ordnungsbehörde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28 I VwVfG </a:t>
            </a:r>
            <a:r>
              <a:rPr lang="de-DE" sz="2400" dirty="0">
                <a:solidFill>
                  <a:schemeClr val="tx1">
                    <a:lumMod val="65000"/>
                    <a:lumOff val="35000"/>
                  </a:schemeClr>
                </a:solidFill>
                <a:latin typeface="JKRGNR+Arial-BoldMT"/>
              </a:rPr>
              <a:t>vor Erlass eines belastendenden Verwaltungsaktes erforderlich und vorliegend zu unterstellen: </a:t>
            </a:r>
            <a:r>
              <a:rPr lang="de-DE" sz="2400" b="1" dirty="0">
                <a:solidFill>
                  <a:schemeClr val="tx1">
                    <a:lumMod val="65000"/>
                    <a:lumOff val="35000"/>
                  </a:schemeClr>
                </a:solidFill>
                <a:latin typeface="JKRGNR+Arial-BoldMT"/>
              </a:rPr>
              <a:t>Vorherige Anhörung des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zu unterstellen: Ordnungsgemäße </a:t>
            </a:r>
            <a:r>
              <a:rPr lang="de-DE" sz="2400" b="1" dirty="0">
                <a:solidFill>
                  <a:schemeClr val="tx1">
                    <a:lumMod val="65000"/>
                    <a:lumOff val="35000"/>
                  </a:schemeClr>
                </a:solidFill>
                <a:latin typeface="JKRGNR+Arial-BoldMT"/>
              </a:rPr>
              <a:t>Begründung</a:t>
            </a:r>
            <a:r>
              <a:rPr lang="de-DE" sz="2400" dirty="0">
                <a:solidFill>
                  <a:schemeClr val="tx1">
                    <a:lumMod val="65000"/>
                    <a:lumOff val="35000"/>
                  </a:schemeClr>
                </a:solidFill>
                <a:latin typeface="JKRGNR+Arial-BoldMT"/>
              </a:rPr>
              <a:t> der (schriftlichen) Anordnung gegenüber dem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Formelle Voraussetzungen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45264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im Gefahrenabwehrrecht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 des Adressaten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 17 I ASOG/ § 10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vorausgesetzt: </a:t>
            </a:r>
            <a:r>
              <a:rPr lang="de-DE" sz="2400" b="1" dirty="0">
                <a:solidFill>
                  <a:schemeClr val="tx1">
                    <a:lumMod val="65000"/>
                    <a:lumOff val="35000"/>
                  </a:schemeClr>
                </a:solidFill>
                <a:latin typeface="JKRGNR+Arial-BoldMT"/>
              </a:rPr>
              <a:t>Gefahr</a:t>
            </a:r>
            <a:r>
              <a:rPr lang="de-DE" sz="2400" dirty="0">
                <a:solidFill>
                  <a:schemeClr val="tx1">
                    <a:lumMod val="65000"/>
                    <a:lumOff val="35000"/>
                  </a:schemeClr>
                </a:solidFill>
                <a:latin typeface="JKRGNR+Arial-BoldMT"/>
              </a:rPr>
              <a:t> für die </a:t>
            </a:r>
            <a:r>
              <a:rPr lang="de-DE" sz="2400" b="1" dirty="0">
                <a:solidFill>
                  <a:schemeClr val="tx1">
                    <a:lumMod val="65000"/>
                    <a:lumOff val="35000"/>
                  </a:schemeClr>
                </a:solidFill>
                <a:latin typeface="JKRGNR+Arial-BoldMT"/>
              </a:rPr>
              <a:t>öffentliche Sicherheit </a:t>
            </a:r>
            <a:r>
              <a:rPr lang="de-DE" sz="2400" dirty="0">
                <a:solidFill>
                  <a:schemeClr val="tx1">
                    <a:lumMod val="65000"/>
                    <a:lumOff val="35000"/>
                  </a:schemeClr>
                </a:solidFill>
                <a:latin typeface="JKRGNR+Arial-BoldMT"/>
              </a:rPr>
              <a:t>oder Ordnung (bzw. Störung)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Öffentlicher Sicherheit: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Unverletzlichkeit der Rechtsordnung,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Unverletzlichkeit der Rechtsgüter des Einzelnen sowie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Bestand des Staates und seiner Einrichtungen und Veranstaltungen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6045564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betroffen: </a:t>
            </a:r>
            <a:r>
              <a:rPr lang="de-DE" sz="2400" b="1" dirty="0">
                <a:solidFill>
                  <a:schemeClr val="tx1">
                    <a:lumMod val="65000"/>
                    <a:lumOff val="35000"/>
                  </a:schemeClr>
                </a:solidFill>
                <a:latin typeface="JKRGNR+Arial-BoldMT"/>
              </a:rPr>
              <a:t>Schutz der Gesundheit der Bevölkerung (Art. 2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u="sng" dirty="0">
                <a:solidFill>
                  <a:schemeClr val="tx1">
                    <a:lumMod val="65000"/>
                    <a:lumOff val="35000"/>
                  </a:schemeClr>
                </a:solidFill>
                <a:latin typeface="JKRGNR+Arial-BoldMT"/>
              </a:rPr>
              <a:t>Gefahr für dieses Schutzgut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 Feststellung einer Gefahr erforderlich: </a:t>
            </a:r>
            <a:r>
              <a:rPr lang="de-DE" sz="2400" b="1" dirty="0">
                <a:solidFill>
                  <a:schemeClr val="tx1">
                    <a:lumMod val="65000"/>
                    <a:lumOff val="35000"/>
                  </a:schemeClr>
                </a:solidFill>
                <a:latin typeface="JKRGNR+Arial-BoldMT"/>
              </a:rPr>
              <a:t>Prognoseentscheidung</a:t>
            </a:r>
            <a:r>
              <a:rPr lang="de-DE" sz="2400" dirty="0">
                <a:solidFill>
                  <a:schemeClr val="tx1">
                    <a:lumMod val="65000"/>
                    <a:lumOff val="35000"/>
                  </a:schemeClr>
                </a:solidFill>
                <a:latin typeface="JKRGNR+Arial-BoldMT"/>
              </a:rPr>
              <a:t> aus der </a:t>
            </a:r>
            <a:r>
              <a:rPr lang="de-DE" sz="2400" b="1" dirty="0">
                <a:solidFill>
                  <a:schemeClr val="tx1">
                    <a:lumMod val="65000"/>
                    <a:lumOff val="35000"/>
                  </a:schemeClr>
                </a:solidFill>
                <a:latin typeface="JKRGNR+Arial-BoldMT"/>
              </a:rPr>
              <a:t>subjektiven ex-ante Sicht </a:t>
            </a:r>
            <a:r>
              <a:rPr lang="de-DE" sz="2400" dirty="0">
                <a:solidFill>
                  <a:schemeClr val="tx1">
                    <a:lumMod val="65000"/>
                    <a:lumOff val="35000"/>
                  </a:schemeClr>
                </a:solidFill>
                <a:latin typeface="JKRGNR+Arial-BoldMT"/>
              </a:rPr>
              <a:t>des handelnden Amtswalters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zu konstatieren: im </a:t>
            </a:r>
            <a:r>
              <a:rPr lang="de-DE" sz="2400" b="1" dirty="0">
                <a:solidFill>
                  <a:schemeClr val="tx1">
                    <a:lumMod val="65000"/>
                    <a:lumOff val="35000"/>
                  </a:schemeClr>
                </a:solidFill>
                <a:latin typeface="JKRGNR+Arial-BoldMT"/>
              </a:rPr>
              <a:t>Nachhinein (ex </a:t>
            </a:r>
            <a:r>
              <a:rPr lang="de-DE" sz="2400" b="1" dirty="0" err="1">
                <a:solidFill>
                  <a:schemeClr val="tx1">
                    <a:lumMod val="65000"/>
                    <a:lumOff val="35000"/>
                  </a:schemeClr>
                </a:solidFill>
                <a:latin typeface="JKRGNR+Arial-BoldMT"/>
              </a:rPr>
              <a:t>post</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stellte sich heraus, dass </a:t>
            </a:r>
            <a:r>
              <a:rPr lang="de-DE" sz="2400" b="1" dirty="0">
                <a:solidFill>
                  <a:schemeClr val="tx1">
                    <a:lumMod val="65000"/>
                    <a:lumOff val="35000"/>
                  </a:schemeClr>
                </a:solidFill>
                <a:latin typeface="JKRGNR+Arial-BoldMT"/>
              </a:rPr>
              <a:t>die geschlachteten Kälber hormonfrei </a:t>
            </a:r>
            <a:r>
              <a:rPr lang="de-DE" sz="2400" dirty="0">
                <a:solidFill>
                  <a:schemeClr val="tx1">
                    <a:lumMod val="65000"/>
                    <a:lumOff val="35000"/>
                  </a:schemeClr>
                </a:solidFill>
                <a:latin typeface="JKRGNR+Arial-BoldMT"/>
              </a:rPr>
              <a:t>waren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Anscheinsgefahr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Gefahrenverdacht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Putativgefahr</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719009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Unterschied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Anscheinsgefahr</a:t>
            </a:r>
            <a:r>
              <a:rPr lang="de-DE" sz="2400" dirty="0">
                <a:solidFill>
                  <a:schemeClr val="tx1">
                    <a:lumMod val="65000"/>
                    <a:lumOff val="35000"/>
                  </a:schemeClr>
                </a:solidFill>
                <a:latin typeface="JKRGNR+Arial-BoldMT"/>
              </a:rPr>
              <a:t>: Handelnder Amtswalter geht vor Erlass der Maßnahme von konkreter Gefahrenlage 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Gefahrenverdacht</a:t>
            </a:r>
            <a:r>
              <a:rPr lang="de-DE" sz="2400" dirty="0">
                <a:solidFill>
                  <a:schemeClr val="tx1">
                    <a:lumMod val="65000"/>
                    <a:lumOff val="35000"/>
                  </a:schemeClr>
                </a:solidFill>
                <a:latin typeface="JKRGNR+Arial-BoldMT"/>
              </a:rPr>
              <a:t>: Handelnder Amtswalter weiß (noch) nicht, ob eine Gefahr vorliegt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Unsicherheiten bei Prognose!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Putativgefahr</a:t>
            </a:r>
            <a:r>
              <a:rPr lang="de-DE" sz="2400" dirty="0">
                <a:solidFill>
                  <a:schemeClr val="tx1">
                    <a:lumMod val="65000"/>
                    <a:lumOff val="35000"/>
                  </a:schemeClr>
                </a:solidFill>
                <a:latin typeface="JKRGNR+Arial-BoldMT"/>
              </a:rPr>
              <a:t>: Handelnder Amtswalter geht mangels ordnungsgemäßer Sachverhaltsermittlung von Gefahr 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Sachlage kennzeichnend: </a:t>
            </a:r>
            <a:r>
              <a:rPr lang="de-DE" sz="2400" b="1" dirty="0">
                <a:solidFill>
                  <a:schemeClr val="tx1">
                    <a:lumMod val="65000"/>
                    <a:lumOff val="35000"/>
                  </a:schemeClr>
                </a:solidFill>
                <a:latin typeface="JKRGNR+Arial-BoldMT"/>
              </a:rPr>
              <a:t>„Verdacht“ einer hormonellen Belastung der Tiere</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6102585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 Angaben im Sachverhalt anzunehmen: </a:t>
            </a:r>
            <a:r>
              <a:rPr lang="de-DE" sz="2400" b="1" dirty="0">
                <a:solidFill>
                  <a:schemeClr val="tx1">
                    <a:lumMod val="65000"/>
                    <a:lumOff val="35000"/>
                  </a:schemeClr>
                </a:solidFill>
                <a:latin typeface="JKRGNR+Arial-BoldMT"/>
              </a:rPr>
              <a:t>Gefahrenverdacht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fraglich: ob die zur Verfügung stehenden Tatsachen </a:t>
            </a:r>
            <a:r>
              <a:rPr lang="de-DE" sz="2400" b="1" dirty="0">
                <a:solidFill>
                  <a:schemeClr val="tx1">
                    <a:lumMod val="65000"/>
                    <a:lumOff val="35000"/>
                  </a:schemeClr>
                </a:solidFill>
                <a:latin typeface="JKRGNR+Arial-BoldMT"/>
              </a:rPr>
              <a:t>hinreichende Grundlage </a:t>
            </a:r>
            <a:r>
              <a:rPr lang="de-DE" sz="2400" dirty="0">
                <a:solidFill>
                  <a:schemeClr val="tx1">
                    <a:lumMod val="65000"/>
                    <a:lumOff val="35000"/>
                  </a:schemeClr>
                </a:solidFill>
                <a:latin typeface="JKRGNR+Arial-BoldMT"/>
              </a:rPr>
              <a:t>für die Annahme eines „Gefahrenverdachts“ waren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mit Blick auf die in Rede stehenden Schutzgüter (Art. 2 II 1 GG) herabgesetzt: </a:t>
            </a:r>
            <a:r>
              <a:rPr lang="de-DE" sz="2400" b="1" dirty="0">
                <a:solidFill>
                  <a:schemeClr val="tx1">
                    <a:lumMod val="65000"/>
                    <a:lumOff val="35000"/>
                  </a:schemeClr>
                </a:solidFill>
                <a:latin typeface="JKRGNR+Arial-BoldMT"/>
              </a:rPr>
              <a:t>Schadenseintrittswahrscheinlichkeit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Annahme eines Gefahrenverdachts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 der Annahme eines Gefahrenverdachts: </a:t>
            </a:r>
            <a:r>
              <a:rPr lang="de-DE" sz="2400" b="1" dirty="0">
                <a:solidFill>
                  <a:schemeClr val="tx1">
                    <a:lumMod val="65000"/>
                    <a:lumOff val="35000"/>
                  </a:schemeClr>
                </a:solidFill>
                <a:latin typeface="JKRGNR+Arial-BoldMT"/>
              </a:rPr>
              <a:t>Gefahr im Rechtssinne liegt vor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Ergebnis festzuhalten: </a:t>
            </a:r>
            <a:r>
              <a:rPr lang="de-DE" sz="2400" b="1" dirty="0">
                <a:solidFill>
                  <a:schemeClr val="tx1">
                    <a:lumMod val="65000"/>
                    <a:lumOff val="35000"/>
                  </a:schemeClr>
                </a:solidFill>
                <a:latin typeface="JKRGNR+Arial-BoldMT"/>
              </a:rPr>
              <a:t>Gefahr für die öffentliche Sicherheit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130865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dirty="0">
                <a:solidFill>
                  <a:schemeClr val="tx1">
                    <a:lumMod val="65000"/>
                    <a:lumOff val="35000"/>
                  </a:schemeClr>
                </a:solidFill>
                <a:latin typeface="JKRGNR+Arial-BoldMT"/>
              </a:rPr>
              <a:t>Ordnungspflicht des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Verhaltensverantwortlichkeit gemäß § 13 I ASOG bzw. § 5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Gleichwohl denkbar: </a:t>
            </a:r>
            <a:r>
              <a:rPr lang="de-DE" sz="2400" b="1" dirty="0">
                <a:solidFill>
                  <a:schemeClr val="tx1">
                    <a:lumMod val="65000"/>
                    <a:lumOff val="35000"/>
                  </a:schemeClr>
                </a:solidFill>
                <a:latin typeface="JKRGNR+Arial-BoldMT"/>
              </a:rPr>
              <a:t>Zustandsverantwortlichkeit</a:t>
            </a:r>
            <a:r>
              <a:rPr lang="de-DE" sz="2400" dirty="0">
                <a:solidFill>
                  <a:schemeClr val="tx1">
                    <a:lumMod val="65000"/>
                    <a:lumOff val="35000"/>
                  </a:schemeClr>
                </a:solidFill>
                <a:latin typeface="JKRGNR+Arial-BoldMT"/>
              </a:rPr>
              <a:t> des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wenn Gefahr von im Eigentum des K befindlichen Sachen ausgehen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Tatsächlich Gefahr (-), aber auf Primärebene anzunehmen:  </a:t>
            </a:r>
            <a:r>
              <a:rPr lang="de-DE" sz="2400" b="1" dirty="0">
                <a:solidFill>
                  <a:schemeClr val="tx1">
                    <a:lumMod val="65000"/>
                    <a:lumOff val="35000"/>
                  </a:schemeClr>
                </a:solidFill>
                <a:latin typeface="JKRGNR+Arial-BoldMT"/>
              </a:rPr>
              <a:t>Verantwortlichkeit des K als sog. „Verdachtsstörer“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Ordnungspflicht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39399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3 I SOG: Ermessenspielraum der Behörde </a:t>
            </a:r>
            <a:r>
              <a:rPr lang="de-DE" sz="2400" b="1" dirty="0">
                <a:solidFill>
                  <a:schemeClr val="tx1">
                    <a:lumMod val="65000"/>
                    <a:lumOff val="35000"/>
                  </a:schemeClr>
                </a:solidFill>
                <a:latin typeface="JKRGNR+Arial-BoldMT"/>
              </a:rPr>
              <a:t>(„nach pflichtgemäßen Ermessen“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daher zu prüfen: Ermessensfehler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zu prüfen: </a:t>
            </a:r>
            <a:r>
              <a:rPr lang="de-DE" sz="2400" b="1" dirty="0">
                <a:solidFill>
                  <a:schemeClr val="tx1">
                    <a:lumMod val="65000"/>
                    <a:lumOff val="35000"/>
                  </a:schemeClr>
                </a:solidFill>
                <a:latin typeface="JKRGNR+Arial-BoldMT"/>
              </a:rPr>
              <a:t>Ermessensüberschreitung</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Ermessensbegrenzender Umstand</a:t>
            </a:r>
            <a:r>
              <a:rPr lang="de-DE" sz="2400" dirty="0">
                <a:solidFill>
                  <a:schemeClr val="tx1">
                    <a:lumMod val="65000"/>
                    <a:lumOff val="35000"/>
                  </a:schemeClr>
                </a:solidFill>
                <a:latin typeface="JKRGNR+Arial-BoldMT"/>
              </a:rPr>
              <a:t>: Grundsatz der Verhältnismäßigkeit gemäß </a:t>
            </a:r>
            <a:r>
              <a:rPr lang="de-DE" sz="2400" b="1" dirty="0">
                <a:solidFill>
                  <a:schemeClr val="tx1">
                    <a:lumMod val="65000"/>
                    <a:lumOff val="35000"/>
                  </a:schemeClr>
                </a:solidFill>
                <a:latin typeface="JKRGNR+Arial-BoldMT"/>
              </a:rPr>
              <a:t>§ 11 ASOG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fraglich</a:t>
            </a:r>
            <a:r>
              <a:rPr lang="de-DE" sz="2400" b="1" dirty="0">
                <a:solidFill>
                  <a:schemeClr val="tx1">
                    <a:lumMod val="65000"/>
                    <a:lumOff val="35000"/>
                  </a:schemeClr>
                </a:solidFill>
                <a:latin typeface="JKRGNR+Arial-BoldMT"/>
              </a:rPr>
              <a:t>: Erforderlichkeit der Maßnahme (Tötung)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Stets zu wählen: Relativ mildestes Mittel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zu bedenken: Auswirkungen des „</a:t>
            </a:r>
            <a:r>
              <a:rPr lang="de-DE" sz="2400" b="1" dirty="0">
                <a:solidFill>
                  <a:schemeClr val="tx1">
                    <a:lumMod val="65000"/>
                    <a:lumOff val="35000"/>
                  </a:schemeClr>
                </a:solidFill>
                <a:latin typeface="JKRGNR+Arial-BoldMT"/>
              </a:rPr>
              <a:t>Gefahrenverdachts</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2098392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6275"/>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Verhältnismäßigkeitsgründen einzig zulässig: sog. </a:t>
            </a:r>
            <a:r>
              <a:rPr lang="de-DE" sz="2400" b="1" dirty="0">
                <a:solidFill>
                  <a:schemeClr val="tx1">
                    <a:lumMod val="65000"/>
                    <a:lumOff val="35000"/>
                  </a:schemeClr>
                </a:solidFill>
                <a:latin typeface="JKRGNR+Arial-BoldMT"/>
              </a:rPr>
              <a:t>Gefahrerforschungsmaßnahmen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fraglich: </a:t>
            </a:r>
            <a:r>
              <a:rPr lang="de-DE" sz="2400" b="1" dirty="0">
                <a:solidFill>
                  <a:schemeClr val="tx1">
                    <a:lumMod val="65000"/>
                    <a:lumOff val="35000"/>
                  </a:schemeClr>
                </a:solidFill>
                <a:latin typeface="JKRGNR+Arial-BoldMT"/>
              </a:rPr>
              <a:t>Tötung der Tiere </a:t>
            </a: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Gefahrerforschungsmaßnahme</a:t>
            </a:r>
            <a:r>
              <a:rPr lang="de-DE" sz="2400"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Vertretbar: Tötung der Tiere </a:t>
            </a:r>
            <a:r>
              <a:rPr lang="de-DE" sz="2400" dirty="0" err="1">
                <a:solidFill>
                  <a:schemeClr val="tx1">
                    <a:lumMod val="65000"/>
                    <a:lumOff val="35000"/>
                  </a:schemeClr>
                </a:solidFill>
                <a:latin typeface="JKRGNR+Arial-BoldMT"/>
              </a:rPr>
              <a:t>ultima</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ratio</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fraglich: Milderes Mittel für die Prüfung der hormonellen Belastung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klären: </a:t>
            </a:r>
            <a:r>
              <a:rPr lang="de-DE" sz="2400" b="1" dirty="0">
                <a:solidFill>
                  <a:schemeClr val="tx1">
                    <a:lumMod val="65000"/>
                    <a:lumOff val="35000"/>
                  </a:schemeClr>
                </a:solidFill>
                <a:latin typeface="JKRGNR+Arial-BoldMT"/>
              </a:rPr>
              <a:t>Angemessenheit der Maßnahme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11 ASOG bzw. § 3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Angesichts des Ranges der gefährdeten Rechtsgüter: </a:t>
            </a:r>
            <a:r>
              <a:rPr lang="de-DE" sz="2400" b="1" dirty="0">
                <a:solidFill>
                  <a:schemeClr val="tx1">
                    <a:lumMod val="65000"/>
                    <a:lumOff val="35000"/>
                  </a:schemeClr>
                </a:solidFill>
                <a:latin typeface="JKRGNR+Arial-BoldMT"/>
              </a:rPr>
              <a:t>Angemessenheit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087946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Entscheidende Voraussetzung: Wahrscheinlichkeitsurteil des handelnden Beamten (</a:t>
            </a:r>
            <a:r>
              <a:rPr lang="de-DE" sz="2400" b="1" dirty="0">
                <a:solidFill>
                  <a:schemeClr val="tx1">
                    <a:lumMod val="65000"/>
                    <a:lumOff val="35000"/>
                  </a:schemeClr>
                </a:solidFill>
                <a:latin typeface="JKRGNR+Arial-BoldMT"/>
              </a:rPr>
              <a:t>Prognoseentscheidung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Zeitliche Dimension</a:t>
            </a:r>
            <a:r>
              <a:rPr lang="de-DE" sz="2400" dirty="0">
                <a:solidFill>
                  <a:schemeClr val="tx1">
                    <a:lumMod val="65000"/>
                    <a:lumOff val="35000"/>
                  </a:schemeClr>
                </a:solidFill>
                <a:latin typeface="JKRGNR+Arial-BoldMT"/>
              </a:rPr>
              <a:t>: sog. Ex-ante-Perspektive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Personelle Dimension</a:t>
            </a:r>
            <a:r>
              <a:rPr lang="de-DE" sz="2400" dirty="0">
                <a:solidFill>
                  <a:schemeClr val="tx1">
                    <a:lumMod val="65000"/>
                    <a:lumOff val="35000"/>
                  </a:schemeClr>
                </a:solidFill>
                <a:latin typeface="JKRGNR+Arial-BoldMT"/>
              </a:rPr>
              <a:t>: subjektive Perspektive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Wahrscheinlichkeitsurteil voll gerichtlich überprüfbar: </a:t>
            </a:r>
            <a:r>
              <a:rPr lang="de-DE" sz="2400" b="1" dirty="0">
                <a:solidFill>
                  <a:schemeClr val="tx1">
                    <a:lumMod val="65000"/>
                    <a:lumOff val="35000"/>
                  </a:schemeClr>
                </a:solidFill>
                <a:latin typeface="JKRGNR+Arial-BoldMT"/>
              </a:rPr>
              <a:t>kein (!) Beurteilungsspielraum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9627877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t>
            </a:r>
            <a:r>
              <a:rPr lang="de-DE" sz="2400" b="1" dirty="0">
                <a:solidFill>
                  <a:schemeClr val="tx1">
                    <a:lumMod val="65000"/>
                    <a:lumOff val="35000"/>
                  </a:schemeClr>
                </a:solidFill>
                <a:latin typeface="JKRGNR+Arial-BoldMT"/>
              </a:rPr>
              <a:t>Rechtmäßigkeit der Anordnung der Tötung und Untersuchung der Tiere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t>
            </a:r>
            <a:r>
              <a:rPr lang="de-DE" sz="2400" b="1" dirty="0">
                <a:solidFill>
                  <a:schemeClr val="tx1">
                    <a:lumMod val="65000"/>
                    <a:lumOff val="35000"/>
                  </a:schemeClr>
                </a:solidFill>
                <a:latin typeface="JKRGNR+Arial-BoldMT"/>
              </a:rPr>
              <a:t>Amtspflichtverletzung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aus </a:t>
            </a:r>
            <a:r>
              <a:rPr lang="de-DE" sz="2400" b="1" dirty="0">
                <a:solidFill>
                  <a:schemeClr val="tx1">
                    <a:lumMod val="65000"/>
                    <a:lumOff val="35000"/>
                  </a:schemeClr>
                </a:solidFill>
                <a:latin typeface="JKRGNR+Arial-BoldMT"/>
              </a:rPr>
              <a:t>§ 839 I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1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Amtshaftungsanspruch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schadensursächliche Maßnahme rechtmäßig, insgesamt nicht gegeben: </a:t>
            </a:r>
            <a:r>
              <a:rPr lang="de-DE" sz="2400" b="1" dirty="0">
                <a:solidFill>
                  <a:schemeClr val="tx1">
                    <a:lumMod val="65000"/>
                    <a:lumOff val="35000"/>
                  </a:schemeClr>
                </a:solidFill>
                <a:latin typeface="JKRGNR+Arial-BoldMT"/>
              </a:rPr>
              <a:t>Ansprüche aus rechtswidrigem staatlichen Handeln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905077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0475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Staatshaftungsrechtliche Ansprüche bei rechtmäßigen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staatlichen Maßnahmen („Entschädigungsrecht“)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u="sng" dirty="0">
                <a:solidFill>
                  <a:schemeClr val="tx1">
                    <a:lumMod val="65000"/>
                    <a:lumOff val="35000"/>
                  </a:schemeClr>
                </a:solidFill>
                <a:latin typeface="JKRGNR+Arial-BoldMT"/>
              </a:rPr>
              <a:t>I)  Kompensationsansprüche bei Eingriffen in das Eigentum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1) Ansprüche auf Enteignungsentschädigung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2) Ansprüche wegen </a:t>
            </a:r>
            <a:r>
              <a:rPr lang="de-DE" sz="2000" dirty="0" err="1">
                <a:solidFill>
                  <a:schemeClr val="tx1">
                    <a:lumMod val="65000"/>
                    <a:lumOff val="35000"/>
                  </a:schemeClr>
                </a:solidFill>
                <a:latin typeface="JKRGNR+Arial-BoldMT"/>
              </a:rPr>
              <a:t>ausgleichspflichtiger</a:t>
            </a:r>
            <a:r>
              <a:rPr lang="de-DE" sz="2000" dirty="0">
                <a:solidFill>
                  <a:schemeClr val="tx1">
                    <a:lumMod val="65000"/>
                    <a:lumOff val="35000"/>
                  </a:schemeClr>
                </a:solidFill>
                <a:latin typeface="JKRGNR+Arial-BoldMT"/>
              </a:rPr>
              <a:t> Inhalts- oder Schrankenbestimmungen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3) Entschädigungsanspruch gemäß oder in Analogie 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59 ASOG bzw. § 70 </a:t>
            </a:r>
            <a:r>
              <a:rPr lang="de-DE" sz="2000" dirty="0" err="1">
                <a:solidFill>
                  <a:schemeClr val="tx1">
                    <a:lumMod val="65000"/>
                    <a:lumOff val="35000"/>
                  </a:schemeClr>
                </a:solidFill>
                <a:latin typeface="JKRGNR+Arial-BoldMT"/>
              </a:rPr>
              <a:t>PolGBbG</a:t>
            </a:r>
            <a:r>
              <a:rPr lang="de-DE" sz="2000" dirty="0">
                <a:solidFill>
                  <a:schemeClr val="tx1">
                    <a:lumMod val="65000"/>
                    <a:lumOff val="35000"/>
                  </a:schemeClr>
                </a:solidFill>
                <a:latin typeface="JKRGNR+Arial-BoldMT"/>
              </a:rPr>
              <a:t> </a:t>
            </a:r>
            <a:r>
              <a:rPr lang="de-DE" sz="2000" dirty="0" err="1">
                <a:solidFill>
                  <a:schemeClr val="tx1">
                    <a:lumMod val="65000"/>
                    <a:lumOff val="35000"/>
                  </a:schemeClr>
                </a:solidFill>
                <a:latin typeface="JKRGNR+Arial-BoldMT"/>
              </a:rPr>
              <a:t>iVm</a:t>
            </a:r>
            <a:r>
              <a:rPr lang="de-DE" sz="2000" dirty="0">
                <a:solidFill>
                  <a:schemeClr val="tx1">
                    <a:lumMod val="65000"/>
                    <a:lumOff val="35000"/>
                  </a:schemeClr>
                </a:solidFill>
                <a:latin typeface="JKRGNR+Arial-BoldMT"/>
              </a:rPr>
              <a:t>. § 38 OBG / gemäß § 51 </a:t>
            </a:r>
            <a:r>
              <a:rPr lang="de-DE" sz="2000" dirty="0" err="1">
                <a:solidFill>
                  <a:schemeClr val="tx1">
                    <a:lumMod val="65000"/>
                    <a:lumOff val="35000"/>
                  </a:schemeClr>
                </a:solidFill>
                <a:latin typeface="JKRGNR+Arial-BoldMT"/>
              </a:rPr>
              <a:t>BPolG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4) Anspruch aus enteignendem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u="sng" dirty="0">
                <a:solidFill>
                  <a:schemeClr val="tx1">
                    <a:lumMod val="65000"/>
                    <a:lumOff val="35000"/>
                  </a:schemeClr>
                </a:solidFill>
                <a:latin typeface="JKRGNR+Arial-BoldMT"/>
              </a:rPr>
              <a:t>II) Kompensationsansprüche bei Eingriffen in andere Rechtsgüter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(insbesondere in Art. 2 II 1 /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1) Entschädigungsanspruch gemäß oder in Analogie 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59 ASOG bzw. § 70 </a:t>
            </a:r>
            <a:r>
              <a:rPr lang="de-DE" sz="2000" dirty="0" err="1">
                <a:solidFill>
                  <a:schemeClr val="tx1">
                    <a:lumMod val="65000"/>
                    <a:lumOff val="35000"/>
                  </a:schemeClr>
                </a:solidFill>
                <a:latin typeface="JKRGNR+Arial-BoldMT"/>
              </a:rPr>
              <a:t>PolGBbG</a:t>
            </a:r>
            <a:r>
              <a:rPr lang="de-DE" sz="2000" dirty="0">
                <a:solidFill>
                  <a:schemeClr val="tx1">
                    <a:lumMod val="65000"/>
                    <a:lumOff val="35000"/>
                  </a:schemeClr>
                </a:solidFill>
                <a:latin typeface="JKRGNR+Arial-BoldMT"/>
              </a:rPr>
              <a:t> </a:t>
            </a:r>
            <a:r>
              <a:rPr lang="de-DE" sz="2000" dirty="0" err="1">
                <a:solidFill>
                  <a:schemeClr val="tx1">
                    <a:lumMod val="65000"/>
                    <a:lumOff val="35000"/>
                  </a:schemeClr>
                </a:solidFill>
                <a:latin typeface="JKRGNR+Arial-BoldMT"/>
              </a:rPr>
              <a:t>iVm</a:t>
            </a:r>
            <a:r>
              <a:rPr lang="de-DE" sz="2000" dirty="0">
                <a:solidFill>
                  <a:schemeClr val="tx1">
                    <a:lumMod val="65000"/>
                    <a:lumOff val="35000"/>
                  </a:schemeClr>
                </a:solidFill>
                <a:latin typeface="JKRGNR+Arial-BoldMT"/>
              </a:rPr>
              <a:t>. § 38 OBG / gemäß § 51 BPolG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2) Anspruch aus Aufopferung</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3957761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 calcmode="lin" valueType="num">
                                      <p:cBhvr additive="base">
                                        <p:cTn id="5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Entschädigungsrecht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 den Blick zu nehmen: Entschädigung für rechtmäßiges staatliches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 aus § 59 ASOG bzw. § 70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38 OBG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Anspruch aus § 59 ASOG bzw. § 70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38 OBG vorausgesetzt: Inanspruchnahme als </a:t>
            </a:r>
            <a:r>
              <a:rPr lang="de-DE" sz="2400" b="1" u="sng" dirty="0">
                <a:solidFill>
                  <a:schemeClr val="tx1">
                    <a:lumMod val="65000"/>
                    <a:lumOff val="35000"/>
                  </a:schemeClr>
                </a:solidFill>
                <a:latin typeface="JKRGNR+Arial-BoldMT"/>
              </a:rPr>
              <a:t>Nichtstörer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K wurde als </a:t>
            </a:r>
            <a:r>
              <a:rPr lang="de-DE" sz="2400" b="1" dirty="0">
                <a:solidFill>
                  <a:schemeClr val="tx1">
                    <a:lumMod val="65000"/>
                    <a:lumOff val="35000"/>
                  </a:schemeClr>
                </a:solidFill>
                <a:latin typeface="JKRGNR+Arial-BoldMT"/>
              </a:rPr>
              <a:t>Zustandsstörer </a:t>
            </a:r>
            <a:r>
              <a:rPr lang="de-DE" sz="2400" dirty="0">
                <a:solidFill>
                  <a:schemeClr val="tx1">
                    <a:lumMod val="65000"/>
                    <a:lumOff val="35000"/>
                  </a:schemeClr>
                </a:solidFill>
                <a:latin typeface="JKRGNR+Arial-BoldMT"/>
              </a:rPr>
              <a:t>in Anspruch genommen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aus § 59 ASOG bzw. § 70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38 OBG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94460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 aus einer Analogie zu § 59 ASOG bzw. § 70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38 OBG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t>
            </a:r>
            <a:r>
              <a:rPr lang="de-DE" sz="2400" b="1" dirty="0">
                <a:solidFill>
                  <a:schemeClr val="tx1">
                    <a:lumMod val="65000"/>
                    <a:lumOff val="35000"/>
                  </a:schemeClr>
                </a:solidFill>
                <a:latin typeface="JKRGNR+Arial-BoldMT"/>
              </a:rPr>
              <a:t>Analoge Anwendung auf den Fall des Verdachtsstörers?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erforderlich: </a:t>
            </a:r>
            <a:r>
              <a:rPr lang="de-DE" sz="2400" b="1" dirty="0">
                <a:solidFill>
                  <a:schemeClr val="tx1">
                    <a:lumMod val="65000"/>
                    <a:lumOff val="35000"/>
                  </a:schemeClr>
                </a:solidFill>
                <a:latin typeface="JKRGNR+Arial-BoldMT"/>
              </a:rPr>
              <a:t>Planwidrige Regelungslücke sowie vergleichbare Interessenlage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Mangels Regelung </a:t>
            </a:r>
            <a:r>
              <a:rPr lang="de-DE" sz="2400" dirty="0">
                <a:solidFill>
                  <a:schemeClr val="tx1">
                    <a:lumMod val="65000"/>
                    <a:lumOff val="35000"/>
                  </a:schemeClr>
                </a:solidFill>
                <a:latin typeface="JKRGNR+Arial-BoldMT"/>
              </a:rPr>
              <a:t>bei gleichzeitiger Anerkennung der Fallgruppe des „</a:t>
            </a:r>
            <a:r>
              <a:rPr lang="de-DE" sz="2400" b="1" dirty="0">
                <a:solidFill>
                  <a:schemeClr val="tx1">
                    <a:lumMod val="65000"/>
                    <a:lumOff val="35000"/>
                  </a:schemeClr>
                </a:solidFill>
                <a:latin typeface="JKRGNR+Arial-BoldMT"/>
              </a:rPr>
              <a:t>Gefahrenverdachts</a:t>
            </a:r>
            <a:r>
              <a:rPr lang="de-DE" sz="2400" dirty="0">
                <a:solidFill>
                  <a:schemeClr val="tx1">
                    <a:lumMod val="65000"/>
                    <a:lumOff val="35000"/>
                  </a:schemeClr>
                </a:solidFill>
                <a:latin typeface="JKRGNR+Arial-BoldMT"/>
              </a:rPr>
              <a:t>“ anzunehmen: </a:t>
            </a:r>
            <a:r>
              <a:rPr lang="de-DE" sz="2400" b="1" dirty="0">
                <a:solidFill>
                  <a:schemeClr val="tx1">
                    <a:lumMod val="65000"/>
                    <a:lumOff val="35000"/>
                  </a:schemeClr>
                </a:solidFill>
                <a:latin typeface="JKRGNR+Arial-BoldMT"/>
              </a:rPr>
              <a:t>Planwidrige Regelungslücke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der Sache vergleichbar: </a:t>
            </a:r>
            <a:r>
              <a:rPr lang="de-DE" sz="2400" b="1" dirty="0">
                <a:solidFill>
                  <a:schemeClr val="tx1">
                    <a:lumMod val="65000"/>
                    <a:lumOff val="35000"/>
                  </a:schemeClr>
                </a:solidFill>
                <a:latin typeface="JKRGNR+Arial-BoldMT"/>
              </a:rPr>
              <a:t>Interessenlage</a:t>
            </a:r>
            <a:r>
              <a:rPr lang="de-DE" sz="2400" dirty="0">
                <a:solidFill>
                  <a:schemeClr val="tx1">
                    <a:lumMod val="65000"/>
                    <a:lumOff val="35000"/>
                  </a:schemeClr>
                </a:solidFill>
                <a:latin typeface="JKRGNR+Arial-BoldMT"/>
              </a:rPr>
              <a:t> des Nichtstörers mit der des </a:t>
            </a:r>
            <a:r>
              <a:rPr lang="de-DE" sz="2400" b="1" dirty="0">
                <a:solidFill>
                  <a:schemeClr val="tx1">
                    <a:lumMod val="65000"/>
                    <a:lumOff val="35000"/>
                  </a:schemeClr>
                </a:solidFill>
                <a:latin typeface="JKRGNR+Arial-BoldMT"/>
              </a:rPr>
              <a:t>Verdachts- bzw. Anscheinsstörers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Analogie maßgeblich: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Veranlassung</a:t>
            </a:r>
            <a:r>
              <a:rPr lang="de-DE" sz="2400" dirty="0">
                <a:solidFill>
                  <a:schemeClr val="tx1">
                    <a:lumMod val="65000"/>
                    <a:lumOff val="35000"/>
                  </a:schemeClr>
                </a:solidFill>
                <a:latin typeface="JKRGNR+Arial-BoldMT"/>
              </a:rPr>
              <a:t> der Anscheinsgefahr bzw. des Gefahrenverdachts</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3396293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Nur in derartigen Fällen anzunehmen: </a:t>
            </a:r>
            <a:r>
              <a:rPr lang="de-DE" sz="2400" b="1" dirty="0">
                <a:solidFill>
                  <a:schemeClr val="tx1">
                    <a:lumMod val="65000"/>
                    <a:lumOff val="35000"/>
                  </a:schemeClr>
                </a:solidFill>
                <a:latin typeface="JKRGNR+Arial-BoldMT"/>
              </a:rPr>
              <a:t>Vergleichbare Interessenlage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Zurechenbare Verursachung des Gefahrenverdachts durch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Analoge Anwendung des § 59 ASOG bzw. § 70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38 OBG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113452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8936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BGH NJW 1992, 2639</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Dies gilt jedenfalls </a:t>
            </a:r>
            <a:r>
              <a:rPr lang="de-DE" sz="2400" b="1" i="1" dirty="0">
                <a:solidFill>
                  <a:schemeClr val="tx1">
                    <a:lumMod val="65000"/>
                    <a:lumOff val="35000"/>
                  </a:schemeClr>
                </a:solidFill>
                <a:latin typeface="JKRGNR+Arial-BoldMT"/>
              </a:rPr>
              <a:t>dann, wenn der Geschädigte die den Verdacht oder Anschein begründenden Umstände nicht zu verantworten hat</a:t>
            </a:r>
            <a:r>
              <a:rPr lang="de-DE" sz="2400" i="1" dirty="0">
                <a:solidFill>
                  <a:schemeClr val="tx1">
                    <a:lumMod val="65000"/>
                    <a:lumOff val="35000"/>
                  </a:schemeClr>
                </a:solidFill>
                <a:latin typeface="JKRGNR+Arial-BoldMT"/>
              </a:rPr>
              <a:t>. (…) Dadurch,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der Kl. Geschäftsbeziehungen zu dem Betrieb unterhielt, bei dem die unerlaubte Verwendung hormoneller Masthilfsmittel festgestellt wurde, und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er </a:t>
            </a:r>
            <a:r>
              <a:rPr lang="de-DE" sz="2400" b="1" i="1" dirty="0">
                <a:solidFill>
                  <a:schemeClr val="tx1">
                    <a:lumMod val="65000"/>
                    <a:lumOff val="35000"/>
                  </a:schemeClr>
                </a:solidFill>
                <a:latin typeface="JKRGNR+Arial-BoldMT"/>
              </a:rPr>
              <a:t>seine Kälber von diesem Betrieb </a:t>
            </a:r>
            <a:r>
              <a:rPr lang="de-DE" sz="2400" i="1" dirty="0">
                <a:solidFill>
                  <a:schemeClr val="tx1">
                    <a:lumMod val="65000"/>
                    <a:lumOff val="35000"/>
                  </a:schemeClr>
                </a:solidFill>
                <a:latin typeface="JKRGNR+Arial-BoldMT"/>
              </a:rPr>
              <a:t>bezog, hat er den Verdacht oder Anschein der Gefahr </a:t>
            </a:r>
            <a:r>
              <a:rPr lang="de-DE" sz="2400" b="1" i="1" dirty="0">
                <a:solidFill>
                  <a:schemeClr val="tx1">
                    <a:lumMod val="65000"/>
                    <a:lumOff val="35000"/>
                  </a:schemeClr>
                </a:solidFill>
                <a:latin typeface="JKRGNR+Arial-BoldMT"/>
              </a:rPr>
              <a:t>noch nicht in zurechenbarer Weise zu verantworten</a:t>
            </a:r>
            <a:r>
              <a:rPr lang="de-DE" sz="2400" i="1" dirty="0">
                <a:solidFill>
                  <a:schemeClr val="tx1">
                    <a:lumMod val="65000"/>
                    <a:lumOff val="35000"/>
                  </a:schemeClr>
                </a:solidFill>
                <a:latin typeface="JKRGNR+Arial-BoldMT"/>
              </a:rPr>
              <a:t>. Das </a:t>
            </a:r>
            <a:r>
              <a:rPr lang="de-DE" sz="2400" i="1" dirty="0" err="1">
                <a:solidFill>
                  <a:schemeClr val="tx1">
                    <a:lumMod val="65000"/>
                    <a:lumOff val="35000"/>
                  </a:schemeClr>
                </a:solidFill>
                <a:latin typeface="JKRGNR+Arial-BoldMT"/>
              </a:rPr>
              <a:t>BerGer</a:t>
            </a:r>
            <a:r>
              <a:rPr lang="de-DE" sz="2400" i="1" dirty="0">
                <a:solidFill>
                  <a:schemeClr val="tx1">
                    <a:lumMod val="65000"/>
                    <a:lumOff val="35000"/>
                  </a:schemeClr>
                </a:solidFill>
                <a:latin typeface="JKRGNR+Arial-BoldMT"/>
              </a:rPr>
              <a:t>. hat unangefochten festgestellt, es sei nichts dafür erkennbar,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der Kl. den unerlaubten Einsatz der Masthilfsmittel gekannt habe oder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er damit beim Erwerb der Kälber habe rechnen müssen. Unter diesen Umständen stellt sich der Kauf der Tiere lediglich als ein neutrales Beschaffungsgeschäft dar, das als solches für eine Zurechnung nicht ausreicht.“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71810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einer Analogie zu § 59 ASOG bzw. § 70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38 OBG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09095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zur Kostenerstattung VG Hamburg NJW 1986, 2005: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„Jedoch braucht </a:t>
            </a:r>
            <a:r>
              <a:rPr lang="de-DE" sz="2400" b="1" i="1" dirty="0">
                <a:solidFill>
                  <a:schemeClr val="tx1">
                    <a:lumMod val="65000"/>
                    <a:lumOff val="35000"/>
                  </a:schemeClr>
                </a:solidFill>
                <a:latin typeface="JKRGNR+Arial-BoldMT"/>
              </a:rPr>
              <a:t>der in Verdacht geratene vermeintliche Störer nur dann für die Kosten der Polizeimaßnahme aufzukommen</a:t>
            </a:r>
            <a:r>
              <a:rPr lang="de-DE" sz="2400" i="1" dirty="0">
                <a:solidFill>
                  <a:schemeClr val="tx1">
                    <a:lumMod val="65000"/>
                    <a:lumOff val="35000"/>
                  </a:schemeClr>
                </a:solidFill>
                <a:latin typeface="JKRGNR+Arial-BoldMT"/>
              </a:rPr>
              <a:t>, wenn sich nachträglich erweist,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er den </a:t>
            </a:r>
            <a:r>
              <a:rPr lang="de-DE" sz="2400" b="1" i="1" dirty="0">
                <a:solidFill>
                  <a:schemeClr val="tx1">
                    <a:lumMod val="65000"/>
                    <a:lumOff val="35000"/>
                  </a:schemeClr>
                </a:solidFill>
                <a:latin typeface="JKRGNR+Arial-BoldMT"/>
              </a:rPr>
              <a:t>Anschein einer Gefahr tatsächlich </a:t>
            </a:r>
            <a:r>
              <a:rPr lang="de-DE" sz="2400" b="1" i="1" dirty="0" err="1">
                <a:solidFill>
                  <a:schemeClr val="tx1">
                    <a:lumMod val="65000"/>
                    <a:lumOff val="35000"/>
                  </a:schemeClr>
                </a:solidFill>
                <a:latin typeface="JKRGNR+Arial-BoldMT"/>
              </a:rPr>
              <a:t>veranlaßt</a:t>
            </a:r>
            <a:r>
              <a:rPr lang="de-DE" sz="2400" b="1" i="1" dirty="0">
                <a:solidFill>
                  <a:schemeClr val="tx1">
                    <a:lumMod val="65000"/>
                    <a:lumOff val="35000"/>
                  </a:schemeClr>
                </a:solidFill>
                <a:latin typeface="JKRGNR+Arial-BoldMT"/>
              </a:rPr>
              <a:t> und dafür einzustehen hat</a:t>
            </a:r>
            <a:r>
              <a:rPr lang="de-DE" sz="2400" i="1" dirty="0">
                <a:solidFill>
                  <a:schemeClr val="tx1">
                    <a:lumMod val="65000"/>
                    <a:lumOff val="35000"/>
                  </a:schemeClr>
                </a:solidFill>
                <a:latin typeface="JKRGNR+Arial-BoldMT"/>
              </a:rPr>
              <a:t>. Anderenfalls ist er als </a:t>
            </a:r>
            <a:r>
              <a:rPr lang="de-DE" sz="2400" b="1" i="1" dirty="0">
                <a:solidFill>
                  <a:schemeClr val="tx1">
                    <a:lumMod val="65000"/>
                    <a:lumOff val="35000"/>
                  </a:schemeClr>
                </a:solidFill>
                <a:latin typeface="JKRGNR+Arial-BoldMT"/>
              </a:rPr>
              <a:t>Nichtstörer</a:t>
            </a:r>
            <a:r>
              <a:rPr lang="de-DE" sz="2400" i="1" dirty="0">
                <a:solidFill>
                  <a:schemeClr val="tx1">
                    <a:lumMod val="65000"/>
                    <a:lumOff val="35000"/>
                  </a:schemeClr>
                </a:solidFill>
                <a:latin typeface="JKRGNR+Arial-BoldMT"/>
              </a:rPr>
              <a:t> zu behandeln, der auf Ersatz der Kosten einer unmittelbar ausgeführten Polizeimaßnahme i. S. von § 7 III </a:t>
            </a:r>
            <a:r>
              <a:rPr lang="de-DE" sz="2400" i="1" dirty="0" err="1">
                <a:solidFill>
                  <a:schemeClr val="tx1">
                    <a:lumMod val="65000"/>
                    <a:lumOff val="35000"/>
                  </a:schemeClr>
                </a:solidFill>
                <a:latin typeface="JKRGNR+Arial-BoldMT"/>
              </a:rPr>
              <a:t>HbgSOG</a:t>
            </a:r>
            <a:r>
              <a:rPr lang="de-DE" sz="2400" i="1" dirty="0">
                <a:solidFill>
                  <a:schemeClr val="tx1">
                    <a:lumMod val="65000"/>
                    <a:lumOff val="35000"/>
                  </a:schemeClr>
                </a:solidFill>
                <a:latin typeface="JKRGNR+Arial-BoldMT"/>
              </a:rPr>
              <a:t> nicht in Anspruch genommen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1618004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 aus enteignendem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des Anspruchs aus enteignendem Eingriff: Entschädigung für atypische und unvorhergesehene Nachteile rechtmäßigen Staatshandeln, welche die Schwelle des Zumutbaren überschreiten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bedenken: Ungeschriebenes Rechtsinstitut des </a:t>
            </a:r>
            <a:r>
              <a:rPr lang="de-DE" sz="2400" b="1" dirty="0">
                <a:solidFill>
                  <a:schemeClr val="tx1">
                    <a:lumMod val="65000"/>
                    <a:lumOff val="35000"/>
                  </a:schemeClr>
                </a:solidFill>
                <a:latin typeface="JKRGNR+Arial-BoldMT"/>
              </a:rPr>
              <a:t>enteignendem Eingriff ist subsidiär </a:t>
            </a:r>
            <a:r>
              <a:rPr lang="de-DE" sz="2400" dirty="0">
                <a:solidFill>
                  <a:schemeClr val="tx1">
                    <a:lumMod val="65000"/>
                    <a:lumOff val="35000"/>
                  </a:schemeClr>
                </a:solidFill>
                <a:latin typeface="JKRGNR+Arial-BoldMT"/>
              </a:rPr>
              <a:t>gegenüber gesetzlich geregelten Ausgleichsansprüchen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wegen Subsidiarität: </a:t>
            </a:r>
            <a:r>
              <a:rPr lang="de-DE" sz="2400" b="1" dirty="0">
                <a:solidFill>
                  <a:schemeClr val="tx1">
                    <a:lumMod val="65000"/>
                    <a:lumOff val="35000"/>
                  </a:schemeClr>
                </a:solidFill>
                <a:latin typeface="JKRGNR+Arial-BoldMT"/>
              </a:rPr>
              <a:t>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auf Entschädigung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095833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18: Anscheinsstörer und Kostentragung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Aufdrängende Sonderzuweisung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 Rechtmäßigkeit Kostenbescheid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Streitentscheidende Vorschrift?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Kostenbescheid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„Vollstreckung“ (Abschleppen)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keine Grundverfügung; kein Verkehrsschild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t>
            </a:r>
            <a:r>
              <a:rPr lang="de-DE" sz="2400" b="1" dirty="0">
                <a:solidFill>
                  <a:schemeClr val="tx1">
                    <a:lumMod val="65000"/>
                    <a:lumOff val="35000"/>
                  </a:schemeClr>
                </a:solidFill>
                <a:latin typeface="JKRGNR+Arial-BoldMT"/>
              </a:rPr>
              <a:t>§ 15 ASOG (Unmittelbare Ausführung) oder § 6 Abs. 2 VwVG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3140618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das Wahrscheinlichkeitsurteil zudem immer (!!) bedenken: „Je…desto-Formel“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Je</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gewichtiger das gefährdete Rechtsgut </a:t>
            </a:r>
            <a:r>
              <a:rPr lang="de-DE" sz="2400" i="1" dirty="0">
                <a:solidFill>
                  <a:schemeClr val="tx1">
                    <a:lumMod val="65000"/>
                    <a:lumOff val="35000"/>
                  </a:schemeClr>
                </a:solidFill>
                <a:latin typeface="JKRGNR+Arial-BoldMT"/>
              </a:rPr>
              <a:t>ist und </a:t>
            </a:r>
            <a:r>
              <a:rPr lang="de-DE" sz="2400" b="1" i="1" dirty="0">
                <a:solidFill>
                  <a:schemeClr val="tx1">
                    <a:lumMod val="65000"/>
                    <a:lumOff val="35000"/>
                  </a:schemeClr>
                </a:solidFill>
                <a:latin typeface="JKRGNR+Arial-BoldMT"/>
              </a:rPr>
              <a:t>je</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weitreichender</a:t>
            </a:r>
            <a:r>
              <a:rPr lang="de-DE" sz="2400" i="1" dirty="0">
                <a:solidFill>
                  <a:schemeClr val="tx1">
                    <a:lumMod val="65000"/>
                    <a:lumOff val="35000"/>
                  </a:schemeClr>
                </a:solidFill>
                <a:latin typeface="JKRGNR+Arial-BoldMT"/>
              </a:rPr>
              <a:t> es durch die jeweiligen Handlungen </a:t>
            </a:r>
            <a:r>
              <a:rPr lang="de-DE" sz="2400" b="1" i="1" dirty="0">
                <a:solidFill>
                  <a:schemeClr val="tx1">
                    <a:lumMod val="65000"/>
                    <a:lumOff val="35000"/>
                  </a:schemeClr>
                </a:solidFill>
                <a:latin typeface="JKRGNR+Arial-BoldMT"/>
              </a:rPr>
              <a:t>beeinträchtigt</a:t>
            </a:r>
            <a:r>
              <a:rPr lang="de-DE" sz="2400" i="1" dirty="0">
                <a:solidFill>
                  <a:schemeClr val="tx1">
                    <a:lumMod val="65000"/>
                    <a:lumOff val="35000"/>
                  </a:schemeClr>
                </a:solidFill>
                <a:latin typeface="JKRGNR+Arial-BoldMT"/>
              </a:rPr>
              <a:t> würde, </a:t>
            </a:r>
            <a:r>
              <a:rPr lang="de-DE" sz="2400" b="1" i="1" dirty="0">
                <a:solidFill>
                  <a:schemeClr val="tx1">
                    <a:lumMod val="65000"/>
                    <a:lumOff val="35000"/>
                  </a:schemeClr>
                </a:solidFill>
                <a:latin typeface="JKRGNR+Arial-BoldMT"/>
              </a:rPr>
              <a:t>desto</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geringere Anforderungen </a:t>
            </a:r>
            <a:r>
              <a:rPr lang="de-DE" sz="2400" i="1" dirty="0">
                <a:solidFill>
                  <a:schemeClr val="tx1">
                    <a:lumMod val="65000"/>
                    <a:lumOff val="35000"/>
                  </a:schemeClr>
                </a:solidFill>
                <a:latin typeface="JKRGNR+Arial-BoldMT"/>
              </a:rPr>
              <a:t>dürfen an den </a:t>
            </a:r>
            <a:r>
              <a:rPr lang="de-DE" sz="2400" b="1" i="1" dirty="0">
                <a:solidFill>
                  <a:schemeClr val="tx1">
                    <a:lumMod val="65000"/>
                    <a:lumOff val="35000"/>
                  </a:schemeClr>
                </a:solidFill>
                <a:latin typeface="JKRGNR+Arial-BoldMT"/>
              </a:rPr>
              <a:t>Grad der Wahrscheinlichkeit </a:t>
            </a:r>
            <a:r>
              <a:rPr lang="de-DE" sz="2400" i="1" dirty="0">
                <a:solidFill>
                  <a:schemeClr val="tx1">
                    <a:lumMod val="65000"/>
                    <a:lumOff val="35000"/>
                  </a:schemeClr>
                </a:solidFill>
                <a:latin typeface="JKRGNR+Arial-BoldMT"/>
              </a:rPr>
              <a:t>gestellt werden, mit der auf eine drohende oder erfolgte Verletzung geschlossen werden kann, und </a:t>
            </a:r>
            <a:r>
              <a:rPr lang="de-DE" sz="2400" b="1" i="1" dirty="0">
                <a:solidFill>
                  <a:schemeClr val="tx1">
                    <a:lumMod val="65000"/>
                    <a:lumOff val="35000"/>
                  </a:schemeClr>
                </a:solidFill>
                <a:latin typeface="JKRGNR+Arial-BoldMT"/>
              </a:rPr>
              <a:t>desto</a:t>
            </a:r>
            <a:r>
              <a:rPr lang="de-DE" sz="2400" i="1" dirty="0">
                <a:solidFill>
                  <a:schemeClr val="tx1">
                    <a:lumMod val="65000"/>
                    <a:lumOff val="35000"/>
                  </a:schemeClr>
                </a:solidFill>
                <a:latin typeface="JKRGNR+Arial-BoldMT"/>
              </a:rPr>
              <a:t> weniger fundierend dürfen gegebenenfalls die Tatsachen sein, die auf die Gefährdung oder Verletzung des Rechtsguts schließen lassen (vgl. BVerfG, Urt. v. 27. Juli 2005 – 1 BvR 668/04 –,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151 = NJW 2005, 2603)“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0976282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über Anwendbarkeit hier nicht (!) entscheiden!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Beide Vorschriften öffentlich-rechtlich!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Brandenburg: </a:t>
            </a:r>
            <a:r>
              <a:rPr lang="de-DE" sz="2400" b="1" dirty="0">
                <a:solidFill>
                  <a:schemeClr val="tx1">
                    <a:lumMod val="65000"/>
                    <a:lumOff val="35000"/>
                  </a:schemeClr>
                </a:solidFill>
                <a:latin typeface="JKRGNR+Arial-BoldMT"/>
              </a:rPr>
              <a:t>§ 53 Abs. 2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Streitigkeit auch „nichtverfassungsrechtlicher Art“ (+)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Abdrängende Sonderzuweisung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dirty="0" err="1">
                <a:solidFill>
                  <a:schemeClr val="tx1">
                    <a:lumMod val="65000"/>
                    <a:lumOff val="35000"/>
                  </a:schemeClr>
                </a:solidFill>
                <a:latin typeface="JKRGNR+Arial-BoldMT"/>
              </a:rPr>
              <a:t>PolR</a:t>
            </a:r>
            <a:r>
              <a:rPr lang="de-DE" sz="2400" dirty="0">
                <a:solidFill>
                  <a:schemeClr val="tx1">
                    <a:lumMod val="65000"/>
                    <a:lumOff val="35000"/>
                  </a:schemeClr>
                </a:solidFill>
                <a:latin typeface="JKRGNR+Arial-BoldMT"/>
              </a:rPr>
              <a:t> immer ansprechen: § 23 I 1 EGGVG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Kostenbescheid ≠ „repressive Maßnahme“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Abdrängende Sonderzuweisung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Verwaltungsrechtsweg eröffnet!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943963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Klagebegehren: Vorgehen gegen Kostenbescheid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Anfechtungsklage nach § 42 I 1. Alt.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Gegenstand der Anfechtungsklage?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79 I Nr. 2 VwGO, § 79 II VwGO </a:t>
            </a:r>
            <a:r>
              <a:rPr lang="de-DE" sz="2400" dirty="0">
                <a:solidFill>
                  <a:schemeClr val="tx1">
                    <a:lumMod val="65000"/>
                    <a:lumOff val="35000"/>
                  </a:schemeClr>
                </a:solidFill>
                <a:latin typeface="JKRGNR+Arial-BoldMT"/>
              </a:rPr>
              <a:t>möglich: Vorgehen isoliert gegen Widerspruchsbescheid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Kläger richtet sich gegen Kostenbescheid als solchen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Anfechtungsgegenstand: </a:t>
            </a:r>
            <a:r>
              <a:rPr lang="de-DE" sz="2400" b="1" dirty="0">
                <a:solidFill>
                  <a:schemeClr val="tx1">
                    <a:lumMod val="65000"/>
                    <a:lumOff val="35000"/>
                  </a:schemeClr>
                </a:solidFill>
                <a:latin typeface="JKRGNR+Arial-BoldMT"/>
              </a:rPr>
              <a:t>Ursprünglicher VA in Gestalt des Widerspruchsbescheides, § 79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da K „Adressat“ eines belastenden VA (Art. 2 I GG)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468915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 74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Berlin</a:t>
            </a:r>
            <a:r>
              <a:rPr lang="de-DE" sz="2400" dirty="0">
                <a:solidFill>
                  <a:schemeClr val="tx1">
                    <a:lumMod val="65000"/>
                    <a:lumOff val="35000"/>
                  </a:schemeClr>
                </a:solidFill>
                <a:latin typeface="JKRGNR+Arial-BoldMT"/>
              </a:rPr>
              <a:t> regelmäßig Klagegegner: Stadt Berlin wegen § 78 I Nr. 1 VwGO (</a:t>
            </a:r>
            <a:r>
              <a:rPr lang="de-DE" sz="2400" b="1" dirty="0">
                <a:solidFill>
                  <a:schemeClr val="tx1">
                    <a:lumMod val="65000"/>
                    <a:lumOff val="35000"/>
                  </a:schemeClr>
                </a:solidFill>
                <a:latin typeface="JKRGNR+Arial-BoldMT"/>
              </a:rPr>
              <a:t>Rechtsträgerprinzip</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in Berlin: Unmittelbare Staatsverwaltung!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Universitäten </a:t>
            </a:r>
            <a:r>
              <a:rPr lang="de-DE" sz="2400" dirty="0" err="1">
                <a:solidFill>
                  <a:schemeClr val="tx1">
                    <a:lumMod val="65000"/>
                    <a:lumOff val="35000"/>
                  </a:schemeClr>
                </a:solidFill>
                <a:latin typeface="JKRGNR+Arial-BoldMT"/>
              </a:rPr>
              <a:t>oÄ</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Brandenburg: Behördenprinzip </a:t>
            </a:r>
            <a:r>
              <a:rPr lang="de-DE" sz="2400" dirty="0">
                <a:solidFill>
                  <a:schemeClr val="tx1">
                    <a:lumMod val="65000"/>
                    <a:lumOff val="35000"/>
                  </a:schemeClr>
                </a:solidFill>
                <a:latin typeface="JKRGNR+Arial-BoldMT"/>
              </a:rPr>
              <a:t>nach § 78 I Nr. 2 VwGO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8597752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Beteiligten und Prozessfähigkeit, §§ 61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Kläger: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natürliche Person gemäß § 62 Nr. 1 Alt. 1 VwGO beteiligungs-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 63 I Nr. 1 VwGO 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Beklagte Gebietskörperschaft Berlin: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juristische Person nach § 62 Nr. 1 Alt. 2 VwGO beteiligungs-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Wird nach § 62 III VwGO prozessfähig vertreten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8431667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begründet, soweit Kostenbescheid rechtswidrig und K dadurch in seinen Rechten verletzt, §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Rechtmäßigkeit des Kostenbescheides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Ermächtigungsgrundlage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Brandenburg: § 53 II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37 I 1 </a:t>
            </a:r>
            <a:r>
              <a:rPr lang="de-DE" sz="2400" b="1" dirty="0" err="1">
                <a:solidFill>
                  <a:schemeClr val="tx1">
                    <a:lumMod val="65000"/>
                    <a:lumOff val="35000"/>
                  </a:schemeClr>
                </a:solidFill>
                <a:latin typeface="JKRGNR+Arial-BoldMT"/>
              </a:rPr>
              <a:t>VwVGBbg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Kosten für Sofortvollzug; hier: Auslagenerstattung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Berlin: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15 II ASOG: Kosten für unmittelbare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19 I VwVG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Abgabenordnung: Kosten für Vollstreckung</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361951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 </a:t>
            </a:r>
            <a:r>
              <a:rPr lang="de-DE" sz="2400" dirty="0">
                <a:solidFill>
                  <a:schemeClr val="tx1">
                    <a:lumMod val="65000"/>
                    <a:lumOff val="35000"/>
                  </a:schemeClr>
                </a:solidFill>
                <a:latin typeface="JKRGNR+Arial-BoldMT"/>
              </a:rPr>
              <a:t>Abgrenzung zwischen unmittelbarer Ausführung (§ 15 ASOG) und Sofortvollzug (§ 6 II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Sofortvollzug anzuwenden, wenn Willen des Verantwortlichen gebeugt oder gebrochen werde muss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Wortlaut; Norm ermöglicht „Verwaltungszwang“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„Zwang“ kann Einwirken auf jemanden zur Überwindung eines entgegenstehenden Willens bedeuten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muss Betroffener vor Ort sein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Abgrenzung über den Sachzusammenhang</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15 ASOG ist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wenn Maßnahme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Streitentscheid nicht erforderlich</a:t>
            </a:r>
            <a:r>
              <a:rPr lang="de-DE" sz="2400" dirty="0">
                <a:solidFill>
                  <a:schemeClr val="tx1">
                    <a:lumMod val="65000"/>
                    <a:lumOff val="35000"/>
                  </a:schemeClr>
                </a:solidFill>
                <a:latin typeface="JKRGNR+Arial-BoldMT"/>
              </a:rPr>
              <a:t>: nach beiden Ansichten handelt es sich um „unmittelbare Ausführung“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15 ASOG</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93381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616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 für Kostenbescheid (Berlin): § 15 II ASOG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714539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3627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Polizei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Anhörung vor Erlass des Kostenbescheides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Heilung im Widerspruchsverfahren, § 45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1610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3627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Rechtmäßigkeit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gesetzlich nichts anderes vorgesehen: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der zugrundeliegenden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des Kostenansatzes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zu unterstellen!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„unmittelbaren Ausführung“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15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einer hypothetischen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Eilbedürftigkeit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„unmittelbar bevorstehenden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Subsidiarität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512662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17620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des „Sofortvollzuges“ nach § 53 II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einer hypothetischen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Eilbedürftigkeit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„gegenwärtigen Gefahr“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873073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52403"/>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Besondere Formen des „Gefahrenbegriffs“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Ausdruck des „Je…desto-Grundsatzes“ teilweise bereits im Gesetz vorgesehen: </a:t>
            </a:r>
            <a:r>
              <a:rPr lang="de-DE" sz="2400" b="1" dirty="0">
                <a:solidFill>
                  <a:schemeClr val="tx1">
                    <a:lumMod val="65000"/>
                    <a:lumOff val="35000"/>
                  </a:schemeClr>
                </a:solidFill>
                <a:latin typeface="JKRGNR+Arial-BoldMT"/>
              </a:rPr>
              <a:t>besondere Anforderungen an die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 VersG</a:t>
            </a:r>
            <a:r>
              <a:rPr lang="de-DE" sz="2400" dirty="0">
                <a:solidFill>
                  <a:schemeClr val="tx1">
                    <a:lumMod val="65000"/>
                    <a:lumOff val="35000"/>
                  </a:schemeClr>
                </a:solidFill>
                <a:latin typeface="JKRGNR+Arial-BoldMT"/>
              </a:rPr>
              <a:t>: „unmittelbare Gefahr“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13 II GG</a:t>
            </a:r>
            <a:r>
              <a:rPr lang="de-DE" sz="2400" dirty="0">
                <a:solidFill>
                  <a:schemeClr val="tx1">
                    <a:lumMod val="65000"/>
                    <a:lumOff val="35000"/>
                  </a:schemeClr>
                </a:solidFill>
                <a:latin typeface="JKRGNR+Arial-BoldMT"/>
              </a:rPr>
              <a:t>: „Gefahr im Verzug“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38 I Nr. 1 ASOG</a:t>
            </a:r>
            <a:r>
              <a:rPr lang="de-DE" sz="2400" dirty="0">
                <a:solidFill>
                  <a:schemeClr val="tx1">
                    <a:lumMod val="65000"/>
                    <a:lumOff val="35000"/>
                  </a:schemeClr>
                </a:solidFill>
                <a:latin typeface="JKRGNR+Arial-BoldMT"/>
              </a:rPr>
              <a:t>: „gegenwärtige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jeweils gesteigert: Anforderungen an…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Schadenseintrittswahrscheinlichkeit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Schadensnähe</a:t>
            </a:r>
            <a:r>
              <a:rPr lang="de-DE" sz="2400" dirty="0">
                <a:solidFill>
                  <a:schemeClr val="tx1">
                    <a:lumMod val="65000"/>
                    <a:lumOff val="35000"/>
                  </a:schemeClr>
                </a:solidFill>
                <a:latin typeface="JKRGNR+Arial-BoldMT"/>
              </a:rPr>
              <a:t> und/ oder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Bedeutung des geschützten Rechtsgutes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4278968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10" end="10"/>
                                            </p:txEl>
                                          </p:spTgt>
                                        </p:tgtEl>
                                        <p:attrNameLst>
                                          <p:attrName>style.visibility</p:attrName>
                                        </p:attrNameLst>
                                      </p:cBhvr>
                                      <p:to>
                                        <p:strVal val="visible"/>
                                      </p:to>
                                    </p:set>
                                    <p:anim calcmode="lin" valueType="num">
                                      <p:cBhvr additive="base">
                                        <p:cTn id="4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Rechtmäßige hypothetische Grundverfügung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Grund-VA hier: </a:t>
            </a:r>
            <a:r>
              <a:rPr lang="de-DE" sz="2400" b="1" dirty="0">
                <a:solidFill>
                  <a:schemeClr val="tx1">
                    <a:lumMod val="65000"/>
                    <a:lumOff val="35000"/>
                  </a:schemeClr>
                </a:solidFill>
                <a:latin typeface="JKRGNR+Arial-BoldMT"/>
              </a:rPr>
              <a:t>Wegfahr- bzw. Entfernungsanordnung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Ermächtigungsgrundlage: § 17 ASOG bzw. § 10 </a:t>
            </a:r>
            <a:r>
              <a:rPr lang="de-DE" sz="2400" dirty="0" err="1">
                <a:solidFill>
                  <a:schemeClr val="tx1">
                    <a:lumMod val="65000"/>
                    <a:lumOff val="35000"/>
                  </a:schemeClr>
                </a:solidFill>
                <a:latin typeface="JKRGNR+Arial-BoldMT"/>
              </a:rPr>
              <a:t>PolGBbg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bb</a:t>
            </a:r>
            <a:r>
              <a:rPr lang="de-DE" sz="2400" dirty="0">
                <a:solidFill>
                  <a:schemeClr val="tx1">
                    <a:lumMod val="65000"/>
                    <a:lumOff val="35000"/>
                  </a:schemeClr>
                </a:solidFill>
                <a:latin typeface="JKRGNR+Arial-BoldMT"/>
              </a:rPr>
              <a:t>) Formelle </a:t>
            </a:r>
            <a:r>
              <a:rPr lang="de-DE" sz="2400" dirty="0" err="1">
                <a:solidFill>
                  <a:schemeClr val="tx1">
                    <a:lumMod val="65000"/>
                    <a:lumOff val="35000"/>
                  </a:schemeClr>
                </a:solidFill>
                <a:latin typeface="JKRGNR+Arial-BoldMT"/>
              </a:rPr>
              <a:t>Rmk</a:t>
            </a:r>
            <a:r>
              <a:rPr lang="de-DE" sz="2400" dirty="0">
                <a:solidFill>
                  <a:schemeClr val="tx1">
                    <a:lumMod val="65000"/>
                    <a:lumOff val="35000"/>
                  </a:schemeClr>
                </a:solidFill>
                <a:latin typeface="JKRGNR+Arial-BoldMT"/>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cc) Materielle </a:t>
            </a:r>
            <a:r>
              <a:rPr lang="de-DE" sz="2400" dirty="0" err="1">
                <a:solidFill>
                  <a:schemeClr val="tx1">
                    <a:lumMod val="65000"/>
                    <a:lumOff val="35000"/>
                  </a:schemeClr>
                </a:solidFill>
                <a:latin typeface="JKRGNR+Arial-BoldMT"/>
              </a:rPr>
              <a:t>Rmk</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 oder Störung der öffentlichen Sicherheit oder Ordnung?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Verletzung von Vorschriften der StVO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 12 I StVO</a:t>
            </a:r>
            <a:r>
              <a:rPr lang="de-DE" sz="2400" dirty="0">
                <a:solidFill>
                  <a:schemeClr val="tx1">
                    <a:lumMod val="65000"/>
                    <a:lumOff val="35000"/>
                  </a:schemeClr>
                </a:solidFill>
                <a:latin typeface="JKRGNR+Arial-BoldMT"/>
              </a:rPr>
              <a:t>, wonach „Halten und Parken an engen und unübersichtlichen Stellen verboten“ ist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Subsidär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 Abs. StVO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9158539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&gt; Problem</a:t>
            </a:r>
            <a:r>
              <a:rPr lang="de-DE" sz="2400" b="1" dirty="0">
                <a:solidFill>
                  <a:schemeClr val="tx1">
                    <a:lumMod val="65000"/>
                    <a:lumOff val="35000"/>
                  </a:schemeClr>
                </a:solidFill>
                <a:latin typeface="JKRGNR+Arial-BoldMT"/>
              </a:rPr>
              <a:t>: Pflichtigkeit des K?</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Verhaltensverantwortlichkeit nach § 5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bzw. 13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 müsste „Gefahrenschwelle“ überschritten haben durch Abstellen des Pkw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K hat nicht (!) die „</a:t>
            </a:r>
            <a:r>
              <a:rPr lang="de-DE" sz="2400" dirty="0" err="1">
                <a:solidFill>
                  <a:schemeClr val="tx1">
                    <a:lumMod val="65000"/>
                    <a:lumOff val="35000"/>
                  </a:schemeClr>
                </a:solidFill>
                <a:latin typeface="JKRGNR+Arial-BoldMT"/>
              </a:rPr>
              <a:t>umittelbare</a:t>
            </a:r>
            <a:r>
              <a:rPr lang="de-DE" sz="2400" dirty="0">
                <a:solidFill>
                  <a:schemeClr val="tx1">
                    <a:lumMod val="65000"/>
                    <a:lumOff val="35000"/>
                  </a:schemeClr>
                </a:solidFill>
                <a:latin typeface="JKRGNR+Arial-BoldMT"/>
              </a:rPr>
              <a:t>“ Ursache gesetzt; </a:t>
            </a:r>
            <a:r>
              <a:rPr lang="de-DE" sz="2400" b="1" dirty="0">
                <a:solidFill>
                  <a:schemeClr val="tx1">
                    <a:lumMod val="65000"/>
                    <a:lumOff val="35000"/>
                  </a:schemeClr>
                </a:solidFill>
                <a:latin typeface="JKRGNR+Arial-BoldMT"/>
              </a:rPr>
              <a:t>Letztes Glied in der Kausalkette (-)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a:t>
            </a:r>
            <a:r>
              <a:rPr lang="de-DE" sz="2400" b="1" dirty="0">
                <a:solidFill>
                  <a:schemeClr val="tx1">
                    <a:lumMod val="65000"/>
                    <a:lumOff val="35000"/>
                  </a:schemeClr>
                </a:solidFill>
                <a:latin typeface="JKRGNR+Arial-BoldMT"/>
              </a:rPr>
              <a:t>Ex ante-Perspektive</a:t>
            </a:r>
            <a:r>
              <a:rPr lang="de-DE" sz="2400" dirty="0">
                <a:solidFill>
                  <a:schemeClr val="tx1">
                    <a:lumMod val="65000"/>
                    <a:lumOff val="35000"/>
                  </a:schemeClr>
                </a:solidFill>
                <a:latin typeface="JKRGNR+Arial-BoldMT"/>
              </a:rPr>
              <a:t>: Informationen im Zeitpunkt der Vornahme der Maßnahme wiesen auf K hin!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 Sog. „Anscheinsstörer“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 Primärebene: Pflichtigkeit des K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des hypothetischen Wegfahrgebotes </a:t>
            </a:r>
            <a:r>
              <a:rPr lang="de-DE" sz="2400" b="1" dirty="0" err="1">
                <a:solidFill>
                  <a:schemeClr val="tx1">
                    <a:lumMod val="65000"/>
                    <a:lumOff val="35000"/>
                  </a:schemeClr>
                </a:solidFill>
                <a:latin typeface="JKRGNR+Arial-BoldMT"/>
              </a:rPr>
              <a:t>ggü</a:t>
            </a:r>
            <a:r>
              <a:rPr lang="de-DE" sz="2400" b="1" dirty="0">
                <a:solidFill>
                  <a:schemeClr val="tx1">
                    <a:lumMod val="65000"/>
                    <a:lumOff val="35000"/>
                  </a:schemeClr>
                </a:solidFill>
                <a:latin typeface="JKRGNR+Arial-BoldMT"/>
              </a:rPr>
              <a:t> K (+)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8511433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49582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Unmittelbar bevorstehende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 Störung der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Andersartige Abwendbarkeit der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Erlass eines VA gegen Störer möglich?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K nicht anwesend!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857098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Ermessensfehler bei Durchführung der „unmittelbaren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Abschleppmaßnahme insb. verhältnismäßig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Rechtmäßigkeit der unmittelbaren Ausführung bzw. Sofortvollzug (hier: Abschleppmaßnahme)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228121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15 Abs. 2 ASOG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Kosten werden von den Verantwortlichen erhoben“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37 </a:t>
            </a:r>
            <a:r>
              <a:rPr lang="de-DE" sz="2400" b="1" dirty="0" err="1">
                <a:solidFill>
                  <a:schemeClr val="tx1">
                    <a:lumMod val="65000"/>
                    <a:lumOff val="35000"/>
                  </a:schemeClr>
                </a:solidFill>
                <a:latin typeface="JKRGNR+Arial-BoldMT"/>
              </a:rPr>
              <a:t>VwVGBbg</a:t>
            </a:r>
            <a:r>
              <a:rPr lang="de-DE" sz="2400" b="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Kosten und Auslagen werden vom Vollstreckungsschuldner erhoben“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zu prüfen: </a:t>
            </a:r>
            <a:r>
              <a:rPr lang="de-DE" sz="2400" b="1" dirty="0">
                <a:solidFill>
                  <a:schemeClr val="tx1">
                    <a:lumMod val="65000"/>
                    <a:lumOff val="35000"/>
                  </a:schemeClr>
                </a:solidFill>
                <a:latin typeface="JKRGNR+Arial-BoldMT"/>
              </a:rPr>
              <a:t>Ermessensfehler der Behörde bei Erlass des Kostenbescheides?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Unterschied Primär- und Sekundärebene bei Heranziehung von Anscheinsstörern und Verdachtsstörern</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8480242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 Hamburg: </a:t>
            </a:r>
            <a:r>
              <a:rPr lang="de-DE" sz="2400" i="1" dirty="0">
                <a:solidFill>
                  <a:schemeClr val="tx1">
                    <a:lumMod val="65000"/>
                    <a:lumOff val="35000"/>
                  </a:schemeClr>
                </a:solidFill>
                <a:latin typeface="JKRGNR+Arial-BoldMT"/>
              </a:rPr>
              <a:t>„Der in Verdacht geratene vermeintliche </a:t>
            </a:r>
            <a:r>
              <a:rPr lang="de-DE" sz="2400" i="1" dirty="0" err="1">
                <a:solidFill>
                  <a:schemeClr val="tx1">
                    <a:lumMod val="65000"/>
                    <a:lumOff val="35000"/>
                  </a:schemeClr>
                </a:solidFill>
                <a:latin typeface="JKRGNR+Arial-BoldMT"/>
              </a:rPr>
              <a:t>Störer</a:t>
            </a:r>
            <a:r>
              <a:rPr lang="de-DE" sz="2400" i="1" dirty="0">
                <a:solidFill>
                  <a:schemeClr val="tx1">
                    <a:lumMod val="65000"/>
                    <a:lumOff val="35000"/>
                  </a:schemeClr>
                </a:solidFill>
                <a:latin typeface="JKRGNR+Arial-BoldMT"/>
              </a:rPr>
              <a:t> hat nur dann </a:t>
            </a:r>
            <a:r>
              <a:rPr lang="de-DE" sz="2400" i="1" dirty="0" err="1">
                <a:solidFill>
                  <a:schemeClr val="tx1">
                    <a:lumMod val="65000"/>
                    <a:lumOff val="35000"/>
                  </a:schemeClr>
                </a:solidFill>
                <a:latin typeface="JKRGNR+Arial-BoldMT"/>
              </a:rPr>
              <a:t>für</a:t>
            </a:r>
            <a:r>
              <a:rPr lang="de-DE" sz="2400" i="1" dirty="0">
                <a:solidFill>
                  <a:schemeClr val="tx1">
                    <a:lumMod val="65000"/>
                    <a:lumOff val="35000"/>
                  </a:schemeClr>
                </a:solidFill>
                <a:latin typeface="JKRGNR+Arial-BoldMT"/>
              </a:rPr>
              <a:t> die Kosten der Polizeimaßnahme aufzukommen, wenn sich </a:t>
            </a:r>
            <a:r>
              <a:rPr lang="de-DE" sz="2400" i="1" dirty="0" err="1">
                <a:solidFill>
                  <a:schemeClr val="tx1">
                    <a:lumMod val="65000"/>
                    <a:lumOff val="35000"/>
                  </a:schemeClr>
                </a:solidFill>
                <a:latin typeface="JKRGNR+Arial-BoldMT"/>
              </a:rPr>
              <a:t>nachträglich</a:t>
            </a:r>
            <a:r>
              <a:rPr lang="de-DE" sz="2400" i="1" dirty="0">
                <a:solidFill>
                  <a:schemeClr val="tx1">
                    <a:lumMod val="65000"/>
                    <a:lumOff val="35000"/>
                  </a:schemeClr>
                </a:solidFill>
                <a:latin typeface="JKRGNR+Arial-BoldMT"/>
              </a:rPr>
              <a:t> erweist, dass er den </a:t>
            </a:r>
            <a:r>
              <a:rPr lang="de-DE" sz="2400" b="1" i="1" dirty="0">
                <a:solidFill>
                  <a:schemeClr val="tx1">
                    <a:lumMod val="65000"/>
                    <a:lumOff val="35000"/>
                  </a:schemeClr>
                </a:solidFill>
                <a:latin typeface="JKRGNR+Arial-BoldMT"/>
              </a:rPr>
              <a:t>Anschein einer Gefahr bzw. den Gefahrenverdacht </a:t>
            </a:r>
            <a:r>
              <a:rPr lang="de-DE" sz="2400" b="1" i="1" dirty="0" err="1">
                <a:solidFill>
                  <a:schemeClr val="tx1">
                    <a:lumMod val="65000"/>
                    <a:lumOff val="35000"/>
                  </a:schemeClr>
                </a:solidFill>
                <a:latin typeface="JKRGNR+Arial-BoldMT"/>
              </a:rPr>
              <a:t>tatsächlich</a:t>
            </a:r>
            <a:r>
              <a:rPr lang="de-DE" sz="2400" b="1" i="1" dirty="0">
                <a:solidFill>
                  <a:schemeClr val="tx1">
                    <a:lumMod val="65000"/>
                    <a:lumOff val="35000"/>
                  </a:schemeClr>
                </a:solidFill>
                <a:latin typeface="JKRGNR+Arial-BoldMT"/>
              </a:rPr>
              <a:t> veranlasst und </a:t>
            </a:r>
            <a:r>
              <a:rPr lang="de-DE" sz="2400" b="1" i="1" dirty="0" err="1">
                <a:solidFill>
                  <a:schemeClr val="tx1">
                    <a:lumMod val="65000"/>
                    <a:lumOff val="35000"/>
                  </a:schemeClr>
                </a:solidFill>
                <a:latin typeface="JKRGNR+Arial-BoldMT"/>
              </a:rPr>
              <a:t>dafür</a:t>
            </a:r>
            <a:r>
              <a:rPr lang="de-DE" sz="2400" b="1" i="1" dirty="0">
                <a:solidFill>
                  <a:schemeClr val="tx1">
                    <a:lumMod val="65000"/>
                    <a:lumOff val="35000"/>
                  </a:schemeClr>
                </a:solidFill>
                <a:latin typeface="JKRGNR+Arial-BoldMT"/>
              </a:rPr>
              <a:t> einzustehen hat</a:t>
            </a:r>
            <a:r>
              <a:rPr lang="de-DE" sz="2400" i="1" dirty="0">
                <a:solidFill>
                  <a:schemeClr val="tx1">
                    <a:lumMod val="65000"/>
                    <a:lumOff val="35000"/>
                  </a:schemeClr>
                </a:solidFill>
                <a:latin typeface="JKRGNR+Arial-BoldMT"/>
              </a:rPr>
              <a:t>. Anderenfalls ist er als </a:t>
            </a:r>
            <a:r>
              <a:rPr lang="de-DE" sz="2400" i="1" dirty="0" err="1">
                <a:solidFill>
                  <a:schemeClr val="tx1">
                    <a:lumMod val="65000"/>
                    <a:lumOff val="35000"/>
                  </a:schemeClr>
                </a:solidFill>
                <a:latin typeface="JKRGNR+Arial-BoldMT"/>
              </a:rPr>
              <a:t>Nichtstörer</a:t>
            </a:r>
            <a:r>
              <a:rPr lang="de-DE" sz="2400" i="1" dirty="0">
                <a:solidFill>
                  <a:schemeClr val="tx1">
                    <a:lumMod val="65000"/>
                    <a:lumOff val="35000"/>
                  </a:schemeClr>
                </a:solidFill>
                <a:latin typeface="JKRGNR+Arial-BoldMT"/>
              </a:rPr>
              <a:t> zu behandeln, der auf Ersatz der Kosten einer unmittelbar </a:t>
            </a:r>
            <a:r>
              <a:rPr lang="de-DE" sz="2400" i="1" dirty="0" err="1">
                <a:solidFill>
                  <a:schemeClr val="tx1">
                    <a:lumMod val="65000"/>
                    <a:lumOff val="35000"/>
                  </a:schemeClr>
                </a:solidFill>
                <a:latin typeface="JKRGNR+Arial-BoldMT"/>
              </a:rPr>
              <a:t>ausgeführten</a:t>
            </a:r>
            <a:r>
              <a:rPr lang="de-DE" sz="2400" i="1" dirty="0">
                <a:solidFill>
                  <a:schemeClr val="tx1">
                    <a:lumMod val="65000"/>
                    <a:lumOff val="35000"/>
                  </a:schemeClr>
                </a:solidFill>
                <a:latin typeface="JKRGNR+Arial-BoldMT"/>
              </a:rPr>
              <a:t> Polizeimaßnahme im Sinne von § 7 Abs. 3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nicht in Anspruch genommen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Veranlassung des Anscheines der Gefahr durch K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hat ordnungsgemäß geparkt!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Ermessensfehler bei Erlass des Kostenbescheides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Rechtswidrigkeit des Kostenbescheides (+)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45796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113 I 1 VwGO </a:t>
            </a:r>
            <a:r>
              <a:rPr lang="de-DE" sz="2400" dirty="0">
                <a:solidFill>
                  <a:schemeClr val="tx1">
                    <a:lumMod val="65000"/>
                    <a:lumOff val="35000"/>
                  </a:schemeClr>
                </a:solidFill>
                <a:latin typeface="JKRGNR+Arial-BoldMT"/>
              </a:rPr>
              <a:t>zu prüfen: Rechtsverletzung des Klägers durch den belastenden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zumindest: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 zulässig und begründet!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7843082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14.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 Nachbar N ist besorgt, weil er den B seit Tagen nicht mehr im Treppenhaus begegnet ist. Trotz mehrfachen Klopfens öffnet er auch nicht die Tür. Allerdings brennt das Licht in der Wohnung. Der N ruft daher die Polizei, da er vermutet, dem B könnte etwas zugestoßen sein. Die herbeigerufenen Polizeibeamten entscheiden sich nach mehrfachem vergeblichem Klopfen, die Tür gewaltsam zu öffnen. In der Wohnung wird niemand angetroffen. Es stellt sich später heraus, dass der B im Urlaub war und eine Zeitschaltuhr die Lichter in der Wohnung reguliert.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Frage: Maßnahme rechtmäßig?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6902483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Ermächtigungsgrundlage: </a:t>
            </a:r>
            <a:r>
              <a:rPr lang="de-DE" sz="2400" b="1" dirty="0">
                <a:solidFill>
                  <a:schemeClr val="tx1">
                    <a:lumMod val="65000"/>
                    <a:lumOff val="35000"/>
                  </a:schemeClr>
                </a:solidFill>
                <a:latin typeface="JKRGNR+Arial-BoldMT"/>
              </a:rPr>
              <a:t>§ 15 ASOG bzw. § 53 Abs. 2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fraglich: </a:t>
            </a:r>
            <a:r>
              <a:rPr lang="de-DE" sz="2400" b="1" dirty="0">
                <a:solidFill>
                  <a:schemeClr val="tx1">
                    <a:lumMod val="65000"/>
                    <a:lumOff val="35000"/>
                  </a:schemeClr>
                </a:solidFill>
                <a:latin typeface="JKRGNR+Arial-BoldMT"/>
              </a:rPr>
              <a:t>Lag hier eine Gefahr vor?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die bei ungehindertem Ablauf des zu erwartenden Geschehensablaufs mit hinreichender Wahrscheinlichkeit in ein Schadenseintritt mündet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Eine </a:t>
            </a:r>
            <a:r>
              <a:rPr lang="de-DE" sz="2400" b="1" dirty="0">
                <a:solidFill>
                  <a:schemeClr val="tx1">
                    <a:lumMod val="65000"/>
                    <a:lumOff val="35000"/>
                  </a:schemeClr>
                </a:solidFill>
                <a:latin typeface="JKRGNR+Arial-BoldMT"/>
              </a:rPr>
              <a:t>Gefahr lag tatsächlich (objektiv) nie vor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Macht das auf </a:t>
            </a:r>
            <a:r>
              <a:rPr lang="de-DE" sz="2400" b="1" dirty="0">
                <a:solidFill>
                  <a:schemeClr val="tx1">
                    <a:lumMod val="65000"/>
                    <a:lumOff val="35000"/>
                  </a:schemeClr>
                </a:solidFill>
                <a:latin typeface="JKRGNR+Arial-BoldMT"/>
              </a:rPr>
              <a:t>Primärebene</a:t>
            </a:r>
            <a:r>
              <a:rPr lang="de-DE" sz="2400" dirty="0">
                <a:solidFill>
                  <a:schemeClr val="tx1">
                    <a:lumMod val="65000"/>
                    <a:lumOff val="35000"/>
                  </a:schemeClr>
                </a:solidFill>
                <a:latin typeface="JKRGNR+Arial-BoldMT"/>
              </a:rPr>
              <a:t> ein Unterschied?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ist allein, ob der Amtswalter ex ante von einer Gefahr ausgehen durfte (</a:t>
            </a:r>
            <a:r>
              <a:rPr lang="de-DE" sz="2400" b="1" dirty="0">
                <a:solidFill>
                  <a:schemeClr val="tx1">
                    <a:lumMod val="65000"/>
                    <a:lumOff val="35000"/>
                  </a:schemeClr>
                </a:solidFill>
                <a:latin typeface="JKRGNR+Arial-BoldMT"/>
              </a:rPr>
              <a:t>Prognose</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Subjektiver Gefahrenbegriff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5338649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Fallgruppe: sog. </a:t>
            </a:r>
            <a:r>
              <a:rPr lang="de-DE" sz="2400" b="1" dirty="0">
                <a:solidFill>
                  <a:schemeClr val="tx1">
                    <a:lumMod val="65000"/>
                    <a:lumOff val="35000"/>
                  </a:schemeClr>
                </a:solidFill>
                <a:latin typeface="JKRGNR+Arial-BoldMT"/>
              </a:rPr>
              <a:t>„Anscheinsgefahr“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die sich aus ex-ante-Sicht als (konkrete) Gefahr darstellte, bei der sich jedoch im </a:t>
            </a:r>
            <a:r>
              <a:rPr lang="de-DE" sz="2400" b="1" dirty="0">
                <a:solidFill>
                  <a:schemeClr val="tx1">
                    <a:lumMod val="65000"/>
                    <a:lumOff val="35000"/>
                  </a:schemeClr>
                </a:solidFill>
                <a:latin typeface="JKRGNR+Arial-BoldMT"/>
              </a:rPr>
              <a:t>Nachhinein</a:t>
            </a:r>
            <a:r>
              <a:rPr lang="de-DE" sz="2400" dirty="0">
                <a:solidFill>
                  <a:schemeClr val="tx1">
                    <a:lumMod val="65000"/>
                    <a:lumOff val="35000"/>
                  </a:schemeClr>
                </a:solidFill>
                <a:latin typeface="JKRGNR+Arial-BoldMT"/>
              </a:rPr>
              <a:t> herausstellte, dass </a:t>
            </a:r>
            <a:r>
              <a:rPr lang="de-DE" sz="2400" b="1" dirty="0">
                <a:solidFill>
                  <a:schemeClr val="tx1">
                    <a:lumMod val="65000"/>
                    <a:lumOff val="35000"/>
                  </a:schemeClr>
                </a:solidFill>
                <a:latin typeface="JKRGNR+Arial-BoldMT"/>
              </a:rPr>
              <a:t>tatsächlich keine Gefahr </a:t>
            </a:r>
            <a:r>
              <a:rPr lang="de-DE" sz="2400" dirty="0">
                <a:solidFill>
                  <a:schemeClr val="tx1">
                    <a:lumMod val="65000"/>
                    <a:lumOff val="35000"/>
                  </a:schemeClr>
                </a:solidFill>
                <a:latin typeface="JKRGNR+Arial-BoldMT"/>
              </a:rPr>
              <a:t>vorlag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a:t>
            </a:r>
            <a:r>
              <a:rPr lang="de-DE" sz="2400" dirty="0">
                <a:solidFill>
                  <a:schemeClr val="tx1">
                    <a:lumMod val="65000"/>
                    <a:lumOff val="35000"/>
                  </a:schemeClr>
                </a:solidFill>
                <a:latin typeface="JKRGNR+Arial-BoldMT"/>
              </a:rPr>
              <a:t>.: Vermeintliche Kofferbombe entpuppt sich als einfacher Reisekoffer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diesen Fällen: </a:t>
            </a:r>
            <a:r>
              <a:rPr lang="de-DE" sz="2400" b="1" dirty="0">
                <a:solidFill>
                  <a:schemeClr val="tx1">
                    <a:lumMod val="65000"/>
                    <a:lumOff val="35000"/>
                  </a:schemeClr>
                </a:solidFill>
                <a:latin typeface="JKRGNR+Arial-BoldMT"/>
              </a:rPr>
              <a:t>Gefahr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5734031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a:t>
            </a:r>
            <a:r>
              <a:rPr lang="de-DE" sz="2400" dirty="0">
                <a:solidFill>
                  <a:schemeClr val="tx1">
                    <a:lumMod val="65000"/>
                    <a:lumOff val="35000"/>
                  </a:schemeClr>
                </a:solidFill>
                <a:latin typeface="JKRGNR+Arial-BoldMT"/>
              </a:rPr>
              <a:t>: Polizeibeamter P sieht wie ein Mann einer Frau auf dem Heiligengeistfeld mit einem Messer hinterherläuft. Überall sind Kamerateams zu sehen, die die Szene filmen. Der Polizeibeamte P nimmt dies in seiner Aufregung nicht mehr wahr. Er bringt den Mann gewaltsam zu Boden. Rechtmäßigkeit der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der Anscheinsgefahr abzugrenzen: sog. </a:t>
            </a:r>
            <a:r>
              <a:rPr lang="de-DE" sz="2400" b="1" dirty="0">
                <a:solidFill>
                  <a:schemeClr val="tx1">
                    <a:lumMod val="65000"/>
                    <a:lumOff val="35000"/>
                  </a:schemeClr>
                </a:solidFill>
                <a:latin typeface="JKRGNR+Arial-BoldMT"/>
              </a:rPr>
              <a:t>Schein- bzw. Putativgefahr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Sachlagen, bei der der handelnde Amtswalter ex-ante lediglich </a:t>
            </a:r>
            <a:r>
              <a:rPr lang="de-DE" sz="2400" b="1" dirty="0">
                <a:solidFill>
                  <a:schemeClr val="tx1">
                    <a:lumMod val="65000"/>
                    <a:lumOff val="35000"/>
                  </a:schemeClr>
                </a:solidFill>
                <a:latin typeface="JKRGNR+Arial-BoldMT"/>
              </a:rPr>
              <a:t>irrtümlich</a:t>
            </a:r>
            <a:r>
              <a:rPr lang="de-DE" sz="2400" dirty="0">
                <a:solidFill>
                  <a:schemeClr val="tx1">
                    <a:lumMod val="65000"/>
                    <a:lumOff val="35000"/>
                  </a:schemeClr>
                </a:solidFill>
                <a:latin typeface="JKRGNR+Arial-BoldMT"/>
              </a:rPr>
              <a:t> – </a:t>
            </a:r>
            <a:r>
              <a:rPr lang="de-DE" sz="2400" b="1" dirty="0">
                <a:solidFill>
                  <a:schemeClr val="tx1">
                    <a:lumMod val="65000"/>
                    <a:lumOff val="35000"/>
                  </a:schemeClr>
                </a:solidFill>
                <a:latin typeface="JKRGNR+Arial-BoldMT"/>
              </a:rPr>
              <a:t>mangels</a:t>
            </a:r>
            <a:r>
              <a:rPr lang="de-DE" sz="2400" dirty="0">
                <a:solidFill>
                  <a:schemeClr val="tx1">
                    <a:lumMod val="65000"/>
                    <a:lumOff val="35000"/>
                  </a:schemeClr>
                </a:solidFill>
                <a:latin typeface="JKRGNR+Arial-BoldMT"/>
              </a:rPr>
              <a:t> ordnungsgemäßer </a:t>
            </a:r>
            <a:r>
              <a:rPr lang="de-DE" sz="2400" b="1" dirty="0">
                <a:solidFill>
                  <a:schemeClr val="tx1">
                    <a:lumMod val="65000"/>
                    <a:lumOff val="35000"/>
                  </a:schemeClr>
                </a:solidFill>
                <a:latin typeface="JKRGNR+Arial-BoldMT"/>
              </a:rPr>
              <a:t>Sachverhaltsaufklärung</a:t>
            </a:r>
            <a:r>
              <a:rPr lang="de-DE" sz="2400" dirty="0">
                <a:solidFill>
                  <a:schemeClr val="tx1">
                    <a:lumMod val="65000"/>
                    <a:lumOff val="35000"/>
                  </a:schemeClr>
                </a:solidFill>
                <a:latin typeface="JKRGNR+Arial-BoldMT"/>
              </a:rPr>
              <a:t> – von einer </a:t>
            </a:r>
            <a:r>
              <a:rPr lang="de-DE" sz="2400" b="1" dirty="0">
                <a:solidFill>
                  <a:schemeClr val="tx1">
                    <a:lumMod val="65000"/>
                    <a:lumOff val="35000"/>
                  </a:schemeClr>
                </a:solidFill>
                <a:latin typeface="JKRGNR+Arial-BoldMT"/>
              </a:rPr>
              <a:t>Gefahrenlage</a:t>
            </a:r>
            <a:r>
              <a:rPr lang="de-DE" sz="2400" dirty="0">
                <a:solidFill>
                  <a:schemeClr val="tx1">
                    <a:lumMod val="65000"/>
                    <a:lumOff val="35000"/>
                  </a:schemeClr>
                </a:solidFill>
                <a:latin typeface="JKRGNR+Arial-BoldMT"/>
              </a:rPr>
              <a:t> ausging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diesen Fällen: Gefahr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284288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3942</Words>
  <Application>Microsoft Macintosh PowerPoint</Application>
  <PresentationFormat>Bildschirmpräsentation (4:3)</PresentationFormat>
  <Paragraphs>510</Paragraphs>
  <Slides>57</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57</vt:i4>
      </vt:variant>
    </vt:vector>
  </HeadingPairs>
  <TitlesOfParts>
    <vt:vector size="65"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71</cp:revision>
  <dcterms:created xsi:type="dcterms:W3CDTF">2023-10-26T09:55:33Z</dcterms:created>
  <dcterms:modified xsi:type="dcterms:W3CDTF">2026-02-24T07:28:54Z</dcterms:modified>
</cp:coreProperties>
</file>