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451" r:id="rId3"/>
    <p:sldId id="458" r:id="rId4"/>
    <p:sldId id="457" r:id="rId5"/>
    <p:sldId id="462" r:id="rId6"/>
    <p:sldId id="452" r:id="rId7"/>
    <p:sldId id="464" r:id="rId8"/>
    <p:sldId id="465" r:id="rId9"/>
    <p:sldId id="459" r:id="rId10"/>
    <p:sldId id="466" r:id="rId11"/>
    <p:sldId id="453" r:id="rId12"/>
    <p:sldId id="468" r:id="rId13"/>
    <p:sldId id="467" r:id="rId14"/>
    <p:sldId id="454" r:id="rId15"/>
    <p:sldId id="455" r:id="rId16"/>
    <p:sldId id="276" r:id="rId17"/>
    <p:sldId id="422" r:id="rId18"/>
    <p:sldId id="460" r:id="rId19"/>
    <p:sldId id="424" r:id="rId20"/>
    <p:sldId id="425" r:id="rId21"/>
    <p:sldId id="426" r:id="rId22"/>
    <p:sldId id="427" r:id="rId23"/>
    <p:sldId id="428" r:id="rId24"/>
    <p:sldId id="429" r:id="rId25"/>
    <p:sldId id="430" r:id="rId26"/>
    <p:sldId id="431" r:id="rId27"/>
    <p:sldId id="432" r:id="rId28"/>
    <p:sldId id="433" r:id="rId29"/>
    <p:sldId id="434" r:id="rId30"/>
    <p:sldId id="435" r:id="rId31"/>
    <p:sldId id="436" r:id="rId32"/>
    <p:sldId id="437" r:id="rId33"/>
    <p:sldId id="439" r:id="rId34"/>
    <p:sldId id="440" r:id="rId35"/>
    <p:sldId id="441" r:id="rId36"/>
    <p:sldId id="461" r:id="rId37"/>
    <p:sldId id="443" r:id="rId38"/>
    <p:sldId id="444" r:id="rId39"/>
    <p:sldId id="445" r:id="rId40"/>
    <p:sldId id="447" r:id="rId41"/>
    <p:sldId id="448" r:id="rId42"/>
    <p:sldId id="449" r:id="rId43"/>
    <p:sldId id="450" r:id="rId44"/>
    <p:sldId id="396" r:id="rId4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36" autoAdjust="0"/>
    <p:restoredTop sz="92969"/>
  </p:normalViewPr>
  <p:slideViewPr>
    <p:cSldViewPr>
      <p:cViewPr varScale="1">
        <p:scale>
          <a:sx n="111" d="100"/>
          <a:sy n="111" d="100"/>
        </p:scale>
        <p:origin x="4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04.01.26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6630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„Gefahrbeseitigung“ durch Eingriffe in Freiheit und Freizügigkeit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Gewahrsam, § 30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Art. 2 II 1 GG (</a:t>
            </a:r>
            <a:r>
              <a:rPr lang="de-DE" sz="2400" b="1" dirty="0">
                <a:solidFill>
                  <a:schemeClr val="tx1">
                    <a:lumMod val="65000"/>
                    <a:lumOff val="35000"/>
                  </a:schemeClr>
                </a:solidFill>
                <a:latin typeface="JKRGNR+Arial-BoldMT"/>
              </a:rPr>
              <a:t>Freiheitsentziehung</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daher </a:t>
            </a:r>
            <a:r>
              <a:rPr lang="de-DE" sz="2400" b="1" dirty="0">
                <a:solidFill>
                  <a:schemeClr val="tx1">
                    <a:lumMod val="65000"/>
                    <a:lumOff val="35000"/>
                  </a:schemeClr>
                </a:solidFill>
                <a:latin typeface="JKRGNR+Arial-BoldMT"/>
              </a:rPr>
              <a:t>Richtervorbehalt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Art. 104 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 </a:t>
            </a:r>
            <a:r>
              <a:rPr lang="de-DE" sz="2400" b="1" dirty="0">
                <a:solidFill>
                  <a:schemeClr val="tx1">
                    <a:lumMod val="65000"/>
                    <a:lumOff val="35000"/>
                  </a:schemeClr>
                </a:solidFill>
                <a:latin typeface="JKRGNR+Arial-BoldMT"/>
              </a:rPr>
              <a:t>§ 31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 31 I 2 ASOG (in Praxis häufig!)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Weitere Verfahrensvoraussetzungen: § 32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Materiellrechtlich: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Schutzgewahrsam, § 30 I Nr. 1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Durchsetzungsgewahrsam, § 30 I Nr. 3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590656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Durchsuchungsmaßnahmen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Art. 13 GG; Art.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von Personen, § 34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in der Kleidung oder am Körper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Körperinneres: </a:t>
            </a:r>
            <a:r>
              <a:rPr lang="de-DE" sz="2400" b="1" dirty="0">
                <a:solidFill>
                  <a:schemeClr val="tx1">
                    <a:lumMod val="65000"/>
                    <a:lumOff val="35000"/>
                  </a:schemeClr>
                </a:solidFill>
                <a:latin typeface="JKRGNR+Arial-BoldMT"/>
              </a:rPr>
              <a:t>ED-Maßnahme, § 23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Häufig als Begleit- und Vorbereitungsmaßnahme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Tatbestandsmerkmale bspw. § 34 II Nr. 1 ASOG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von Sachen, § 35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Ebenfalls meist Begleit- und Vorbereitungsmaßnahme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9566825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Durchsuchungsmaßnahmen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Art. 13 GG; Art.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und Betreten von Wohnungen, § 36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Unverletzlichkeit der Wohnung, </a:t>
            </a:r>
            <a:r>
              <a:rPr lang="de-DE" sz="2400" b="1" dirty="0">
                <a:solidFill>
                  <a:schemeClr val="tx1">
                    <a:lumMod val="65000"/>
                    <a:lumOff val="35000"/>
                  </a:schemeClr>
                </a:solidFill>
                <a:latin typeface="JKRGNR+Arial-BoldMT"/>
              </a:rPr>
              <a:t>Art. 13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Richtervorbehalt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13 II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 </a:t>
            </a:r>
            <a:r>
              <a:rPr lang="de-DE" sz="2400" b="1" dirty="0">
                <a:solidFill>
                  <a:schemeClr val="tx1">
                    <a:lumMod val="65000"/>
                    <a:lumOff val="35000"/>
                  </a:schemeClr>
                </a:solidFill>
                <a:latin typeface="JKRGNR+Arial-BoldMT"/>
              </a:rPr>
              <a:t>§ 37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„Durchsuchen“ </a:t>
            </a:r>
            <a:r>
              <a:rPr lang="de-DE" sz="2400" dirty="0">
                <a:solidFill>
                  <a:schemeClr val="tx1">
                    <a:lumMod val="65000"/>
                    <a:lumOff val="35000"/>
                  </a:schemeClr>
                </a:solidFill>
                <a:latin typeface="JKRGNR+Arial-BoldMT"/>
              </a:rPr>
              <a:t>als </a:t>
            </a:r>
            <a:r>
              <a:rPr lang="de-DE" sz="2400" i="1" dirty="0">
                <a:solidFill>
                  <a:schemeClr val="tx1">
                    <a:lumMod val="65000"/>
                    <a:lumOff val="35000"/>
                  </a:schemeClr>
                </a:solidFill>
                <a:latin typeface="JKRGNR+Arial-BoldMT"/>
              </a:rPr>
              <a:t>„das ziel- und zweckgerichtete Suchen staatlicher Organe nach Personen oder Sachen oder zur Ermittlung eines Sachverhaltes, um etwas aufzuspüren, was der Inhaber der Wohnung von sich aus nicht offenlegen oder herausgeben will“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248573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9235" y="127032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4. Sicherstellung, § 38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Begriff: Entziehung der tatsächlichen Gewalt über eine Sache und die Begründung neuer tatsächlicher Gewalt über die Sache durch die Polizei</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a:t>
            </a:r>
            <a:r>
              <a:rPr lang="de-DE" sz="2400" b="1" dirty="0">
                <a:solidFill>
                  <a:schemeClr val="tx1">
                    <a:lumMod val="65000"/>
                    <a:lumOff val="35000"/>
                  </a:schemeClr>
                </a:solidFill>
                <a:latin typeface="JKRGNR+Arial-BoldMT"/>
              </a:rPr>
              <a:t>Muss die Maßnahme begrifflich die anschließende Verwahrung bezwecken?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 Sicherstellung muss in Verwahrungsverhältnis münden (§ 39 ASOG)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Examensrelevanz: Abschlepp-Fälle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a:t>
            </a:r>
            <a:r>
              <a:rPr lang="de-DE" sz="2400" b="1" dirty="0">
                <a:solidFill>
                  <a:schemeClr val="tx1">
                    <a:lumMod val="65000"/>
                    <a:lumOff val="35000"/>
                  </a:schemeClr>
                </a:solidFill>
                <a:latin typeface="JKRGNR+Arial-BoldMT"/>
              </a:rPr>
              <a:t>Muss Zweck der Sicherstellung auch der Ausschluss anderer sein?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Einweisung Obdachloser in Wohnung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372902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Rechtsnatur: </a:t>
            </a:r>
            <a:r>
              <a:rPr lang="de-DE" sz="2400" b="1" dirty="0">
                <a:solidFill>
                  <a:schemeClr val="tx1">
                    <a:lumMod val="65000"/>
                    <a:lumOff val="35000"/>
                  </a:schemeClr>
                </a:solidFill>
                <a:latin typeface="JKRGNR+Arial-BoldMT"/>
              </a:rPr>
              <a:t>Verwaltungs- oder Realakt?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Stichwort: Anordnungs- und/oder Handlungsbefugnis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Bedeutung in der Klausur: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Wahl der </a:t>
            </a:r>
            <a:r>
              <a:rPr lang="de-DE" sz="2400" b="1" dirty="0">
                <a:solidFill>
                  <a:schemeClr val="tx1">
                    <a:lumMod val="65000"/>
                    <a:lumOff val="35000"/>
                  </a:schemeClr>
                </a:solidFill>
                <a:latin typeface="JKRGNR+Arial-BoldMT"/>
              </a:rPr>
              <a:t>statthaften Klageart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Verfahrens- und Formvorgaben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 35 S. 1 VwVfG </a:t>
            </a:r>
            <a:r>
              <a:rPr lang="de-DE" sz="2400" dirty="0">
                <a:solidFill>
                  <a:schemeClr val="tx1">
                    <a:lumMod val="65000"/>
                    <a:lumOff val="35000"/>
                  </a:schemeClr>
                </a:solidFill>
                <a:latin typeface="JKRGNR+Arial-BoldMT"/>
              </a:rPr>
              <a:t>problematisch: </a:t>
            </a:r>
            <a:r>
              <a:rPr lang="de-DE" sz="2400" b="1" dirty="0">
                <a:solidFill>
                  <a:schemeClr val="tx1">
                    <a:lumMod val="65000"/>
                    <a:lumOff val="35000"/>
                  </a:schemeClr>
                </a:solidFill>
                <a:latin typeface="JKRGNR+Arial-BoldMT"/>
              </a:rPr>
              <a:t>Regelungswirkung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 </a:t>
            </a:r>
            <a:r>
              <a:rPr lang="de-DE" sz="2400" i="1" dirty="0">
                <a:solidFill>
                  <a:schemeClr val="tx1">
                    <a:lumMod val="65000"/>
                    <a:lumOff val="35000"/>
                  </a:schemeClr>
                </a:solidFill>
                <a:latin typeface="JKRGNR+Arial-BoldMT"/>
              </a:rPr>
              <a:t>ist anzunehmen, wenn die Maßnahme der Behörde darauf gerichtet ist, eine verbindliche Rechtsfolge zu setzen, d.h. wenn Rechte des Betroffenen unmittelbar begründet, geändert, aufgehoben, mit bindender Wirkung festgestellt oder verneint werden </a:t>
            </a:r>
            <a:r>
              <a:rPr lang="de-DE" sz="2400" dirty="0">
                <a:solidFill>
                  <a:schemeClr val="tx1">
                    <a:lumMod val="65000"/>
                    <a:lumOff val="35000"/>
                  </a:schemeClr>
                </a:solidFill>
                <a:latin typeface="JKRGNR+Arial-BoldMT"/>
              </a:rPr>
              <a:t>(BVerwG)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76994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781" y="123493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sinnvoll: Unterscheidung nach </a:t>
            </a:r>
            <a:r>
              <a:rPr lang="de-DE" sz="2400" b="1" dirty="0">
                <a:solidFill>
                  <a:schemeClr val="tx1">
                    <a:lumMod val="65000"/>
                    <a:lumOff val="35000"/>
                  </a:schemeClr>
                </a:solidFill>
                <a:latin typeface="JKRGNR+Arial-BoldMT"/>
              </a:rPr>
              <a:t>äußerem Erscheinungsbild</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Maßnahme</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die von einem </a:t>
            </a:r>
            <a:r>
              <a:rPr lang="de-DE" sz="2400" b="1" dirty="0">
                <a:solidFill>
                  <a:schemeClr val="tx1">
                    <a:lumMod val="65000"/>
                    <a:lumOff val="35000"/>
                  </a:schemeClr>
                </a:solidFill>
                <a:latin typeface="JKRGNR+Arial-BoldMT"/>
              </a:rPr>
              <a:t>faktischen Erfolg leben</a:t>
            </a:r>
            <a:r>
              <a:rPr lang="de-DE" sz="2400" dirty="0">
                <a:solidFill>
                  <a:schemeClr val="tx1">
                    <a:lumMod val="65000"/>
                    <a:lumOff val="35000"/>
                  </a:schemeClr>
                </a:solidFill>
                <a:latin typeface="JKRGNR+Arial-BoldMT"/>
              </a:rPr>
              <a:t>: Sicherstellung, Durchsuchung, Ingewahrsamnahme etc.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 oder Verbote</a:t>
            </a:r>
            <a:r>
              <a:rPr lang="de-DE" sz="2400" dirty="0">
                <a:solidFill>
                  <a:schemeClr val="tx1">
                    <a:lumMod val="65000"/>
                    <a:lumOff val="35000"/>
                  </a:schemeClr>
                </a:solidFill>
                <a:latin typeface="JKRGNR+Arial-BoldMT"/>
              </a:rPr>
              <a:t>: Aufenthaltsverbot, Platzverweis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Dennoch stets anzusprechen: Fiktion einer </a:t>
            </a:r>
            <a:r>
              <a:rPr lang="de-DE" sz="2400" b="1" dirty="0">
                <a:solidFill>
                  <a:schemeClr val="tx1">
                    <a:lumMod val="65000"/>
                    <a:lumOff val="35000"/>
                  </a:schemeClr>
                </a:solidFill>
                <a:latin typeface="JKRGNR+Arial-BoldMT"/>
              </a:rPr>
              <a:t>„konkludenten Duldungsverfügung“ </a:t>
            </a:r>
            <a:r>
              <a:rPr lang="de-DE" sz="2400" dirty="0">
                <a:solidFill>
                  <a:schemeClr val="tx1">
                    <a:lumMod val="65000"/>
                    <a:lumOff val="35000"/>
                  </a:schemeClr>
                </a:solidFill>
                <a:latin typeface="JKRGNR+Arial-BoldMT"/>
              </a:rPr>
              <a:t>auch bei Maßnahmen mit rein faktischem Erfolg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 diese Konstruktion anzuführen: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Inkonsequenz bei abwesenden, erkennbar volltrunkenen oder bewusstlosen Betroffenen (</a:t>
            </a:r>
            <a:r>
              <a:rPr lang="de-DE" sz="2400" b="1" dirty="0">
                <a:solidFill>
                  <a:schemeClr val="tx1">
                    <a:lumMod val="65000"/>
                    <a:lumOff val="35000"/>
                  </a:schemeClr>
                </a:solidFill>
                <a:latin typeface="JKRGNR+Arial-BoldMT"/>
              </a:rPr>
              <a:t>keine Bekanntgabe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41 VwVfG möglich!</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Fiktion im Hinblick auf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auch gegen Realakte heutzutage </a:t>
            </a:r>
            <a:r>
              <a:rPr lang="de-DE" sz="2400" b="1" dirty="0">
                <a:solidFill>
                  <a:schemeClr val="tx1">
                    <a:lumMod val="65000"/>
                    <a:lumOff val="35000"/>
                  </a:schemeClr>
                </a:solidFill>
                <a:latin typeface="JKRGNR+Arial-BoldMT"/>
              </a:rPr>
              <a:t>nicht mehr notwendig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939228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8</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Rechtmäßigkeit des Herausgabeverlangens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Generalklausel des § 17 I SOG </a:t>
            </a:r>
            <a:r>
              <a:rPr lang="de-DE" sz="2400" dirty="0">
                <a:solidFill>
                  <a:schemeClr val="tx1">
                    <a:lumMod val="65000"/>
                    <a:lumOff val="35000"/>
                  </a:schemeClr>
                </a:solidFill>
                <a:latin typeface="JKRGNR+Arial-BoldMT"/>
              </a:rPr>
              <a:t>zulässig: Erlass der im Einzelfall „notwendigen Maßnahmen“ zur Gefahrenabwehr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 17 I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ASOG („soweit nicht die §§ 18 – 51 ASOG Befugnisse besonders regeln“)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 als Lex specialis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in Betracht kommend: </a:t>
            </a:r>
            <a:r>
              <a:rPr lang="de-DE" sz="2400" b="1" dirty="0">
                <a:solidFill>
                  <a:schemeClr val="tx1">
                    <a:lumMod val="65000"/>
                    <a:lumOff val="35000"/>
                  </a:schemeClr>
                </a:solidFill>
                <a:latin typeface="JKRGNR+Arial-BoldMT"/>
              </a:rPr>
              <a:t>Sicherstellung von Sachen nach § 38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Definition für Sicherstellung: </a:t>
            </a:r>
            <a:r>
              <a:rPr lang="de-DE" sz="2400" i="1" dirty="0">
                <a:solidFill>
                  <a:schemeClr val="tx1">
                    <a:lumMod val="65000"/>
                    <a:lumOff val="35000"/>
                  </a:schemeClr>
                </a:solidFill>
                <a:latin typeface="JKRGNR+Arial-BoldMT"/>
              </a:rPr>
              <a:t>Beendigung des Gewahrsams des Eigentümers oder sonstigen Berechtigten einer Sache unter </a:t>
            </a:r>
            <a:r>
              <a:rPr lang="de-DE" sz="2400" b="1" i="1" dirty="0">
                <a:solidFill>
                  <a:schemeClr val="tx1">
                    <a:lumMod val="65000"/>
                    <a:lumOff val="35000"/>
                  </a:schemeClr>
                </a:solidFill>
                <a:latin typeface="JKRGNR+Arial-BoldMT"/>
              </a:rPr>
              <a:t>Begründung neuen Gewahrsams </a:t>
            </a:r>
            <a:r>
              <a:rPr lang="de-DE" sz="2400" i="1" dirty="0">
                <a:solidFill>
                  <a:schemeClr val="tx1">
                    <a:lumMod val="65000"/>
                    <a:lumOff val="35000"/>
                  </a:schemeClr>
                </a:solidFill>
                <a:latin typeface="JKRGNR+Arial-BoldMT"/>
              </a:rPr>
              <a:t>durch die Polizei oder eine Verwaltungsbehörde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801119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Reichweite“ der Sicherstellung: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Anordnungsbefugnis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 Praxis wohl häufiger!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Handlungsbefugnis (Realakt)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für Herausgabeverlangen: </a:t>
            </a:r>
            <a:r>
              <a:rPr lang="de-DE" sz="2400" b="1" dirty="0">
                <a:solidFill>
                  <a:schemeClr val="tx1">
                    <a:lumMod val="65000"/>
                    <a:lumOff val="35000"/>
                  </a:schemeClr>
                </a:solidFill>
                <a:latin typeface="JKRGNR+Arial-BoldMT"/>
              </a:rPr>
              <a:t>§ 38 ASOG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0112683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Eilfallkompetenz</a:t>
            </a:r>
            <a:r>
              <a:rPr lang="de-DE" sz="2400" dirty="0">
                <a:solidFill>
                  <a:schemeClr val="tx1">
                    <a:lumMod val="65000"/>
                    <a:lumOff val="35000"/>
                  </a:schemeClr>
                </a:solidFill>
                <a:latin typeface="JKRGNR+Arial-BoldMT"/>
              </a:rPr>
              <a:t> der Vollzugspolizei bei nach </a:t>
            </a:r>
            <a:r>
              <a:rPr lang="de-DE" sz="2400" b="1" dirty="0">
                <a:solidFill>
                  <a:schemeClr val="tx1">
                    <a:lumMod val="65000"/>
                    <a:lumOff val="35000"/>
                  </a:schemeClr>
                </a:solidFill>
                <a:latin typeface="JKRGNR+Arial-BoldMT"/>
              </a:rPr>
              <a:t>§ 4 I 1 ASOG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Anhörung des Betroffenen nach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den </a:t>
            </a:r>
            <a:r>
              <a:rPr lang="de-DE" sz="2400" b="1" dirty="0">
                <a:solidFill>
                  <a:schemeClr val="tx1">
                    <a:lumMod val="65000"/>
                    <a:lumOff val="35000"/>
                  </a:schemeClr>
                </a:solidFill>
                <a:latin typeface="JKRGNR+Arial-BoldMT"/>
              </a:rPr>
              <a:t>Austausch zwischen dem N und dem Polizeibeamten </a:t>
            </a:r>
            <a:r>
              <a:rPr lang="de-DE" sz="2400" dirty="0">
                <a:solidFill>
                  <a:schemeClr val="tx1">
                    <a:lumMod val="65000"/>
                    <a:lumOff val="35000"/>
                  </a:schemeClr>
                </a:solidFill>
                <a:latin typeface="JKRGNR+Arial-BoldMT"/>
              </a:rPr>
              <a:t>bereits als erfolgt anzusehen: Vorherige </a:t>
            </a:r>
            <a:r>
              <a:rPr lang="de-DE" sz="2400" b="1" dirty="0">
                <a:solidFill>
                  <a:schemeClr val="tx1">
                    <a:lumMod val="65000"/>
                    <a:lumOff val="35000"/>
                  </a:schemeClr>
                </a:solidFill>
                <a:latin typeface="JKRGNR+Arial-BoldMT"/>
              </a:rPr>
              <a:t>Anhörung nach § 28 I VwVfG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abzulehnen: Entbehrlichkeit der Anhörung nach </a:t>
            </a:r>
            <a:r>
              <a:rPr lang="de-DE" sz="2400" b="1" dirty="0">
                <a:solidFill>
                  <a:schemeClr val="tx1">
                    <a:lumMod val="65000"/>
                    <a:lumOff val="35000"/>
                  </a:schemeClr>
                </a:solidFill>
                <a:latin typeface="JKRGNR+Arial-BoldMT"/>
              </a:rPr>
              <a:t>§ 28 II Nr. 1 VwVfG wegen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Gefahr im Verzug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Form</a:t>
            </a:r>
            <a:r>
              <a:rPr lang="de-DE" sz="2400" dirty="0">
                <a:solidFill>
                  <a:schemeClr val="tx1">
                    <a:lumMod val="65000"/>
                    <a:lumOff val="35000"/>
                  </a:schemeClr>
                </a:solidFill>
                <a:latin typeface="JKRGNR+Arial-BoldMT"/>
              </a:rPr>
              <a:t>: Erlass eines mündlichen Verwaltungsaktes nach </a:t>
            </a:r>
            <a:r>
              <a:rPr lang="de-DE" sz="2400" b="1" dirty="0">
                <a:solidFill>
                  <a:schemeClr val="tx1">
                    <a:lumMod val="65000"/>
                    <a:lumOff val="35000"/>
                  </a:schemeClr>
                </a:solidFill>
                <a:latin typeface="JKRGNR+Arial-BoldMT"/>
              </a:rPr>
              <a:t>§ 37 II 1 VwVfG </a:t>
            </a:r>
            <a:r>
              <a:rPr lang="de-DE" sz="2400" dirty="0">
                <a:solidFill>
                  <a:schemeClr val="tx1">
                    <a:lumMod val="65000"/>
                    <a:lumOff val="35000"/>
                  </a:schemeClr>
                </a:solidFill>
                <a:latin typeface="JKRGNR+Arial-BoldMT"/>
              </a:rPr>
              <a:t>zulässig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11076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Nachtrag Montag: Rechtsnachfolge in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Wäre Eigentumsübertragung vollständig erfolgt, ergibt sich hier das </a:t>
            </a:r>
            <a:r>
              <a:rPr lang="de-DE" sz="2400" b="1" dirty="0">
                <a:solidFill>
                  <a:schemeClr val="tx1">
                    <a:lumMod val="65000"/>
                    <a:lumOff val="35000"/>
                  </a:schemeClr>
                </a:solidFill>
                <a:latin typeface="JKRGNR+Arial-BoldMT"/>
              </a:rPr>
              <a:t>Problem der „Rechtsnachfolge“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Rechtsnachfolge in Handlungshaftung: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 </a:t>
            </a:r>
            <a:r>
              <a:rPr lang="de-DE" sz="2400" dirty="0">
                <a:solidFill>
                  <a:schemeClr val="tx1">
                    <a:lumMod val="65000"/>
                    <a:lumOff val="35000"/>
                  </a:schemeClr>
                </a:solidFill>
                <a:latin typeface="JKRGNR+Arial-BoldMT"/>
              </a:rPr>
              <a:t>Verhaltensverantwortlichkeit höchstpersönlicher Natur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Rechtsnachfolge in Zustandshaftung: 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zulässig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Wirkt eine Abrissverfügung auch gegen den neuen Eigentümer des Grundstücks?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Gesamtrechtsnachfolge (+): §§ 1922, 1967 BGB analog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Einzelrechtsnachfolge</a:t>
            </a:r>
            <a:r>
              <a:rPr lang="de-DE" sz="2400" dirty="0">
                <a:solidFill>
                  <a:schemeClr val="tx1">
                    <a:lumMod val="65000"/>
                    <a:lumOff val="35000"/>
                  </a:schemeClr>
                </a:solidFill>
                <a:latin typeface="JKRGNR+Arial-BoldMT"/>
              </a:rPr>
              <a: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zwar kein „Nachfolgetatbestand“ aber </a:t>
            </a:r>
            <a:r>
              <a:rPr lang="de-DE" sz="2400" b="1" dirty="0">
                <a:solidFill>
                  <a:schemeClr val="tx1">
                    <a:lumMod val="65000"/>
                    <a:lumOff val="35000"/>
                  </a:schemeClr>
                </a:solidFill>
                <a:latin typeface="JKRGNR+Arial-BoldMT"/>
              </a:rPr>
              <a:t>Zustandsverantwortlichkeit „hafte“ an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3976254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gefahrenabwehrrechtlicher Maßnahmen regelmäßig: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38 Nr. 1 ASOG </a:t>
            </a:r>
            <a:r>
              <a:rPr lang="de-DE" sz="2400" dirty="0">
                <a:solidFill>
                  <a:schemeClr val="tx1">
                    <a:lumMod val="65000"/>
                    <a:lumOff val="35000"/>
                  </a:schemeClr>
                </a:solidFill>
                <a:latin typeface="JKRGNR+Arial-BoldMT"/>
              </a:rPr>
              <a:t>vorausgesetzt: </a:t>
            </a:r>
            <a:r>
              <a:rPr lang="de-DE" sz="2400" b="1" i="1" dirty="0">
                <a:solidFill>
                  <a:schemeClr val="tx1">
                    <a:lumMod val="65000"/>
                    <a:lumOff val="35000"/>
                  </a:schemeClr>
                </a:solidFill>
                <a:latin typeface="JKRGNR+Arial-BoldMT"/>
              </a:rPr>
              <a:t>„gegenwärtige Gefahr“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Qualifikation der „konkreten Gefahr“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Qualifikation </a:t>
            </a:r>
            <a:r>
              <a:rPr lang="de-DE" sz="2400" dirty="0" err="1">
                <a:solidFill>
                  <a:schemeClr val="tx1">
                    <a:lumMod val="65000"/>
                    <a:lumOff val="35000"/>
                  </a:schemeClr>
                </a:solidFill>
                <a:latin typeface="JKRGNR+Arial-BoldMT"/>
              </a:rPr>
              <a:t>bzgl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Zeitlicher Nähe der Gefahrentwicklung </a:t>
            </a:r>
            <a:r>
              <a:rPr lang="de-DE" sz="2400" dirty="0">
                <a:solidFill>
                  <a:schemeClr val="tx1">
                    <a:lumMod val="65000"/>
                    <a:lumOff val="35000"/>
                  </a:schemeClr>
                </a:solidFill>
                <a:latin typeface="JKRGNR+Arial-BoldMT"/>
              </a:rPr>
              <a:t>und Maß der </a:t>
            </a:r>
            <a:r>
              <a:rPr lang="de-DE" sz="2400" b="1" dirty="0">
                <a:solidFill>
                  <a:schemeClr val="tx1">
                    <a:lumMod val="65000"/>
                    <a:lumOff val="35000"/>
                  </a:schemeClr>
                </a:solidFill>
                <a:latin typeface="JKRGNR+Arial-BoldMT"/>
              </a:rPr>
              <a:t>Schadenseintrittswahrscheinlichkeit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Synonym zu: </a:t>
            </a:r>
            <a:r>
              <a:rPr lang="de-DE" sz="2400" i="1" dirty="0">
                <a:solidFill>
                  <a:schemeClr val="tx1">
                    <a:lumMod val="65000"/>
                    <a:lumOff val="35000"/>
                  </a:schemeClr>
                </a:solidFill>
                <a:latin typeface="JKRGNR+Arial-BoldMT"/>
              </a:rPr>
              <a:t>„unmittelbar bevorstehende Gefahr“  </a:t>
            </a:r>
            <a:r>
              <a:rPr lang="de-DE" sz="2400" dirty="0">
                <a:solidFill>
                  <a:schemeClr val="tx1">
                    <a:lumMod val="65000"/>
                    <a:lumOff val="35000"/>
                  </a:schemeClr>
                </a:solidFill>
                <a:latin typeface="JKRGNR+Arial-BoldMT"/>
              </a:rPr>
              <a:t>(bspw. in § 15 I VersG) </a:t>
            </a:r>
            <a:endParaRPr lang="de-DE" sz="2400" i="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58483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öffentlicher Sicherheit umfasste Schutzgüter: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Rechtsordnung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Rechtsgüter des Einzelnen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 des Staates und seiner Einrichtungen und Veranstaltungen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drohend: Verstoß gegen </a:t>
            </a:r>
            <a:r>
              <a:rPr lang="de-DE" sz="2400" b="1" dirty="0">
                <a:solidFill>
                  <a:schemeClr val="tx1">
                    <a:lumMod val="65000"/>
                    <a:lumOff val="35000"/>
                  </a:schemeClr>
                </a:solidFill>
                <a:latin typeface="JKRGNR+Arial-BoldMT"/>
              </a:rPr>
              <a:t>§ 2 Nr. 1 TierSchG</a:t>
            </a:r>
            <a:r>
              <a:rPr lang="de-DE" sz="2400" dirty="0">
                <a:solidFill>
                  <a:schemeClr val="tx1">
                    <a:lumMod val="65000"/>
                    <a:lumOff val="35000"/>
                  </a:schemeClr>
                </a:solidFill>
                <a:latin typeface="JKRGNR+Arial-BoldMT"/>
              </a:rPr>
              <a:t>, wonach derjenige, der ein </a:t>
            </a:r>
            <a:r>
              <a:rPr lang="de-DE" sz="2400" i="1" dirty="0">
                <a:solidFill>
                  <a:schemeClr val="tx1">
                    <a:lumMod val="65000"/>
                    <a:lumOff val="35000"/>
                  </a:schemeClr>
                </a:solidFill>
                <a:latin typeface="JKRGNR+Arial-BoldMT"/>
              </a:rPr>
              <a:t>„Tier hält, betreut oder zu betreuen hat, „das Tier seiner Art und seinen Bedürfnissen entsprechend angemessen ernähren, pflegen und verhaltensgerecht unterbringen“ </a:t>
            </a:r>
            <a:r>
              <a:rPr lang="de-DE" sz="2400" dirty="0">
                <a:solidFill>
                  <a:schemeClr val="tx1">
                    <a:lumMod val="65000"/>
                    <a:lumOff val="35000"/>
                  </a:schemeClr>
                </a:solidFill>
                <a:latin typeface="JKRGNR+Arial-BoldMT"/>
              </a:rPr>
              <a:t>muss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Außerdem unmittelbar betroffen: Individualrechtsgüter der Eigentümer aus </a:t>
            </a:r>
            <a:r>
              <a:rPr lang="de-DE" sz="2400" b="1" dirty="0">
                <a:solidFill>
                  <a:schemeClr val="tx1">
                    <a:lumMod val="65000"/>
                    <a:lumOff val="35000"/>
                  </a:schemeClr>
                </a:solidFill>
                <a:latin typeface="JKRGNR+Arial-BoldMT"/>
              </a:rPr>
              <a:t>Art. 14 I 1 GG </a:t>
            </a:r>
            <a:r>
              <a:rPr lang="de-DE" sz="2400" dirty="0">
                <a:solidFill>
                  <a:schemeClr val="tx1">
                    <a:lumMod val="65000"/>
                    <a:lumOff val="35000"/>
                  </a:schemeClr>
                </a:solidFill>
                <a:latin typeface="JKRGNR+Arial-BoldMT"/>
              </a:rPr>
              <a:t>(vgl. § 90a S. 2 BGB)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Unmittelbar bevorstehende Gefahr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a:t>
            </a:r>
            <a:r>
              <a:rPr lang="de-DE" sz="2400" b="1" dirty="0">
                <a:solidFill>
                  <a:schemeClr val="tx1">
                    <a:lumMod val="65000"/>
                    <a:lumOff val="35000"/>
                  </a:schemeClr>
                </a:solidFill>
                <a:latin typeface="JKRGNR+Arial-BoldMT"/>
              </a:rPr>
              <a:t>Störung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Gefahrentatbestand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280762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Ordnungspflicht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Verhaltensverantwortlichkeit des N (-) </a:t>
            </a:r>
            <a:r>
              <a:rPr lang="de-DE" sz="2400" dirty="0">
                <a:solidFill>
                  <a:schemeClr val="tx1">
                    <a:lumMod val="65000"/>
                    <a:lumOff val="35000"/>
                  </a:schemeClr>
                </a:solidFill>
                <a:latin typeface="JKRGNR+Arial-BoldMT"/>
              </a:rPr>
              <a:t>mangels „Verursachung“ der Gefahr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Zustandsverantwortlichkeit gemäß § 14 I ASOG (-), </a:t>
            </a:r>
            <a:r>
              <a:rPr lang="de-DE" sz="2400" dirty="0">
                <a:solidFill>
                  <a:schemeClr val="tx1">
                    <a:lumMod val="65000"/>
                    <a:lumOff val="35000"/>
                  </a:schemeClr>
                </a:solidFill>
                <a:latin typeface="JKRGNR+Arial-BoldMT"/>
              </a:rPr>
              <a:t>da nicht „Eigentum“ des N Gefahr verursacht </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 der Inanspruchnahme des N als sog. </a:t>
            </a:r>
            <a:r>
              <a:rPr lang="de-DE" sz="2400" b="1" dirty="0">
                <a:solidFill>
                  <a:schemeClr val="tx1">
                    <a:lumMod val="65000"/>
                    <a:lumOff val="35000"/>
                  </a:schemeClr>
                </a:solidFill>
                <a:latin typeface="JKRGNR+Arial-BoldMT"/>
              </a:rPr>
              <a:t>„Nichtstörer“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16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bevorstehende Gefahr“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andersartige Abwendbarkeit“ durch eigene Mittel oder Beauftragte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16 I Nr. 3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Gewaltsames Öffnen der Tür durch Polizei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245112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61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von dieser Subsidiaritätsklausel nach § 16 I Nr. 3 ASOG: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Verhältnismäßigkeitsgrundsatz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sich </a:t>
            </a:r>
            <a:r>
              <a:rPr lang="de-DE" sz="2400" b="1" dirty="0">
                <a:solidFill>
                  <a:schemeClr val="tx1">
                    <a:lumMod val="65000"/>
                    <a:lumOff val="35000"/>
                  </a:schemeClr>
                </a:solidFill>
                <a:latin typeface="JKRGNR+Arial-BoldMT"/>
              </a:rPr>
              <a:t>gegenüberstehende Interessen</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Wortbruch des N gegenüber 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Erheblichen Kosten durch Beschädigung der Tür, die letztlich den eigentlichen Störer A treffen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solchen Fällen zulässig: </a:t>
            </a:r>
            <a:r>
              <a:rPr lang="de-DE" sz="2400" b="1" dirty="0">
                <a:solidFill>
                  <a:schemeClr val="tx1">
                    <a:lumMod val="65000"/>
                    <a:lumOff val="35000"/>
                  </a:schemeClr>
                </a:solidFill>
                <a:latin typeface="JKRGNR+Arial-BoldMT"/>
              </a:rPr>
              <a:t>Ausnahme von § 16 I Nr. 3 ASOG</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Unechter polizeilicher Notstand“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Voraussetzungen des § 10 I SOG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54916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38 ASOG: Ermessen </a:t>
            </a:r>
            <a:r>
              <a:rPr lang="de-DE" sz="2400" b="1" dirty="0">
                <a:solidFill>
                  <a:schemeClr val="tx1">
                    <a:lumMod val="65000"/>
                    <a:lumOff val="35000"/>
                  </a:schemeClr>
                </a:solidFill>
                <a:latin typeface="JKRGNR+Arial-BoldMT"/>
              </a:rPr>
              <a:t>(„können“)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a:t>
            </a:r>
            <a:r>
              <a:rPr lang="de-DE" sz="2400" dirty="0">
                <a:solidFill>
                  <a:schemeClr val="tx1">
                    <a:lumMod val="65000"/>
                    <a:lumOff val="35000"/>
                  </a:schemeClr>
                </a:solidFill>
                <a:latin typeface="JKRGNR+Arial-BoldMT"/>
              </a:rPr>
              <a:t>: Ermessensfehler der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Typischerweise anzusprechen: </a:t>
            </a:r>
            <a:r>
              <a:rPr lang="de-DE" sz="2400" b="1" dirty="0">
                <a:solidFill>
                  <a:schemeClr val="tx1">
                    <a:lumMod val="65000"/>
                    <a:lumOff val="35000"/>
                  </a:schemeClr>
                </a:solidFill>
                <a:latin typeface="JKRGNR+Arial-BoldMT"/>
              </a:rPr>
              <a:t>Ermessensüberschreitung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Ermessensbegrenzender Umstand: </a:t>
            </a:r>
            <a:r>
              <a:rPr lang="de-DE" sz="2400" b="1" dirty="0">
                <a:solidFill>
                  <a:schemeClr val="tx1">
                    <a:lumMod val="65000"/>
                    <a:lumOff val="35000"/>
                  </a:schemeClr>
                </a:solidFill>
                <a:latin typeface="JKRGNR+Arial-BoldMT"/>
              </a:rPr>
              <a:t>Grundsatz der Verhältnismäßigkeit gemäß § 11 ASOG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Legitimer Zweck </a:t>
            </a:r>
            <a:r>
              <a:rPr lang="de-DE" sz="2400" dirty="0">
                <a:solidFill>
                  <a:schemeClr val="tx1">
                    <a:lumMod val="65000"/>
                    <a:lumOff val="35000"/>
                  </a:schemeClr>
                </a:solidFill>
                <a:latin typeface="JKRGNR+Arial-BoldMT"/>
              </a:rPr>
              <a:t>der Gefahrenabwehr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Geeignetheit</a:t>
            </a:r>
            <a:r>
              <a:rPr lang="de-DE" sz="2400" dirty="0">
                <a:solidFill>
                  <a:schemeClr val="tx1">
                    <a:lumMod val="65000"/>
                    <a:lumOff val="35000"/>
                  </a:schemeClr>
                </a:solidFill>
                <a:latin typeface="JKRGNR+Arial-BoldMT"/>
              </a:rPr>
              <a:t> der 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a:t>
            </a:r>
            <a:r>
              <a:rPr lang="de-DE" sz="2400" dirty="0">
                <a:solidFill>
                  <a:schemeClr val="tx1">
                    <a:lumMod val="65000"/>
                    <a:lumOff val="35000"/>
                  </a:schemeClr>
                </a:solidFill>
                <a:latin typeface="JKRGNR+Arial-BoldMT"/>
              </a:rPr>
              <a: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Angemessenheit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 II ASOG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nicht ersichtlich: Ermessensfehler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6085820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Herausgabeverlangens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1258359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Rechtmäßigkeit der gewaltsamen </a:t>
            </a:r>
            <a:r>
              <a:rPr lang="de-DE" sz="2400" b="1" dirty="0" err="1">
                <a:solidFill>
                  <a:schemeClr val="tx1">
                    <a:lumMod val="65000"/>
                    <a:lumOff val="35000"/>
                  </a:schemeClr>
                </a:solidFill>
                <a:latin typeface="JKRGNR+Arial-BoldMT"/>
              </a:rPr>
              <a:t>Ansichnahme</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Sicherstellung nach § 38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„Handlungsbefugnis“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Reichweite der Handlungsbefugnis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Zwangsweise Durchsetzung </a:t>
            </a:r>
            <a:r>
              <a:rPr lang="de-DE" sz="2400" dirty="0">
                <a:solidFill>
                  <a:schemeClr val="tx1">
                    <a:lumMod val="65000"/>
                    <a:lumOff val="35000"/>
                  </a:schemeClr>
                </a:solidFill>
                <a:latin typeface="JKRGNR+Arial-BoldMT"/>
              </a:rPr>
              <a:t>von Rechtsgrundlage der Standardmaßnahmen gedeckt?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a:t>
            </a:r>
            <a:r>
              <a:rPr lang="de-DE" sz="2400" b="1" dirty="0">
                <a:solidFill>
                  <a:schemeClr val="tx1">
                    <a:lumMod val="65000"/>
                    <a:lumOff val="35000"/>
                  </a:schemeClr>
                </a:solidFill>
                <a:latin typeface="JKRGNR+Arial-BoldMT"/>
              </a:rPr>
              <a:t>Bestimmtheitsgebot und Grundrechtsschutz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Ausdrückliche gesetzliche Bestimmung, die Anwendung von „</a:t>
            </a:r>
            <a:r>
              <a:rPr lang="de-DE" sz="2400" b="1" dirty="0">
                <a:solidFill>
                  <a:schemeClr val="tx1">
                    <a:lumMod val="65000"/>
                    <a:lumOff val="35000"/>
                  </a:schemeClr>
                </a:solidFill>
                <a:latin typeface="JKRGNR+Arial-BoldMT"/>
              </a:rPr>
              <a:t>Zwang</a:t>
            </a:r>
            <a:r>
              <a:rPr lang="de-DE" sz="2400" dirty="0">
                <a:solidFill>
                  <a:schemeClr val="tx1">
                    <a:lumMod val="65000"/>
                    <a:lumOff val="35000"/>
                  </a:schemeClr>
                </a:solidFill>
                <a:latin typeface="JKRGNR+Arial-BoldMT"/>
              </a:rPr>
              <a:t>“ erlaubt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Grenze der Standardmaßnahmen: </a:t>
            </a:r>
            <a:r>
              <a:rPr lang="de-DE" sz="2400" b="1" dirty="0">
                <a:solidFill>
                  <a:schemeClr val="tx1">
                    <a:lumMod val="65000"/>
                    <a:lumOff val="35000"/>
                  </a:schemeClr>
                </a:solidFill>
                <a:latin typeface="JKRGNR+Arial-BoldMT"/>
              </a:rPr>
              <a:t>Entgegenstehender Wille des betroffenen </a:t>
            </a:r>
            <a:r>
              <a:rPr lang="de-DE" sz="2400" dirty="0">
                <a:solidFill>
                  <a:schemeClr val="tx1">
                    <a:lumMod val="65000"/>
                    <a:lumOff val="35000"/>
                  </a:schemeClr>
                </a:solidFill>
                <a:latin typeface="JKRGNR+Arial-BoldMT"/>
              </a:rPr>
              <a:t>(sowie „Zerstörung“ von Sachen)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674388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874" y="1243553"/>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Schlüssel gewaltsam dem N weggenommen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38 ASOG als Ermächtigungsgrundlage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der </a:t>
            </a:r>
            <a:r>
              <a:rPr lang="de-DE" sz="2400" b="1" dirty="0">
                <a:solidFill>
                  <a:schemeClr val="tx1">
                    <a:lumMod val="65000"/>
                    <a:lumOff val="35000"/>
                  </a:schemeClr>
                </a:solidFill>
                <a:latin typeface="JKRGNR+Arial-BoldMT"/>
              </a:rPr>
              <a:t>gewaltsamen „Sicherstellung“: Unmittelbarer Zwang nach § 6 I VwVG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 12 VwVG sowie dem </a:t>
            </a:r>
            <a:r>
              <a:rPr lang="de-DE" sz="2400" b="1" dirty="0" err="1">
                <a:solidFill>
                  <a:schemeClr val="tx1">
                    <a:lumMod val="65000"/>
                    <a:lumOff val="35000"/>
                  </a:schemeClr>
                </a:solidFill>
                <a:latin typeface="JKRGNR+Arial-BoldMT"/>
              </a:rPr>
              <a:t>UZwGBLn</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232946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der „Vollziehungsperson“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 I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AWB d. Anhörung nach § 28 I VwVfG?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Unmittelbarer Zwang stellt Realhandeln </a:t>
            </a:r>
            <a:r>
              <a:rPr lang="de-DE" sz="2400" dirty="0">
                <a:solidFill>
                  <a:schemeClr val="tx1">
                    <a:lumMod val="65000"/>
                    <a:lumOff val="35000"/>
                  </a:schemeClr>
                </a:solidFill>
                <a:latin typeface="JKRGNR+Arial-BoldMT"/>
              </a:rPr>
              <a:t>dar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132704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Vollstreckbare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gemäß </a:t>
            </a:r>
            <a:r>
              <a:rPr lang="de-DE" sz="2400" b="1" dirty="0">
                <a:solidFill>
                  <a:schemeClr val="tx1">
                    <a:lumMod val="65000"/>
                    <a:lumOff val="35000"/>
                  </a:schemeClr>
                </a:solidFill>
                <a:latin typeface="JKRGNR+Arial-BoldMT"/>
              </a:rPr>
              <a:t>§ 6 VwVG </a:t>
            </a: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Vollstreckbarer Titel</a:t>
            </a:r>
            <a:r>
              <a:rPr lang="de-DE" sz="2400" dirty="0">
                <a:solidFill>
                  <a:schemeClr val="tx1">
                    <a:lumMod val="65000"/>
                    <a:lumOff val="35000"/>
                  </a:schemeClr>
                </a:solidFill>
                <a:latin typeface="JKRGNR+Arial-BoldMT"/>
              </a:rPr>
              <a:t>, der auf eine Handlung, Duldung oder Unterlassung gerichtet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Titel:</a:t>
            </a:r>
            <a:r>
              <a:rPr lang="de-DE" sz="2400" dirty="0">
                <a:solidFill>
                  <a:schemeClr val="tx1">
                    <a:lumMod val="65000"/>
                    <a:lumOff val="35000"/>
                  </a:schemeClr>
                </a:solidFill>
                <a:latin typeface="JKRGNR+Arial-BoldMT"/>
              </a:rPr>
              <a:t> Verwaltungsakt in Form einer </a:t>
            </a:r>
            <a:r>
              <a:rPr lang="de-DE" sz="2400" b="1" dirty="0">
                <a:solidFill>
                  <a:schemeClr val="tx1">
                    <a:lumMod val="65000"/>
                    <a:lumOff val="35000"/>
                  </a:schemeClr>
                </a:solidFill>
                <a:latin typeface="JKRGNR+Arial-BoldMT"/>
              </a:rPr>
              <a:t>Sicherstellungsanordnung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Wirksamkeit</a:t>
            </a:r>
            <a:r>
              <a:rPr lang="de-DE" sz="2400" dirty="0">
                <a:solidFill>
                  <a:schemeClr val="tx1">
                    <a:lumMod val="65000"/>
                    <a:lumOff val="35000"/>
                  </a:schemeClr>
                </a:solidFill>
                <a:latin typeface="JKRGNR+Arial-BoldMT"/>
              </a:rPr>
              <a:t> des Verwaltungsakts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43 I VwVfG</a:t>
            </a:r>
            <a:r>
              <a:rPr lang="de-DE" sz="2400"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Vollziehbarkeit des Verwaltungsakts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 I VwVG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1: Verwaltungsakt unanfechtbar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2: Sofortige Vollziehung angeordnet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Nr. 3: Rechtsbehelfen kommt kraft Gesetzes keine 	aufschiebende Wirkung zu (+) </a:t>
            </a:r>
            <a:r>
              <a:rPr lang="de-DE" sz="2400" dirty="0">
                <a:solidFill>
                  <a:schemeClr val="tx1">
                    <a:lumMod val="65000"/>
                    <a:lumOff val="35000"/>
                  </a:schemeClr>
                </a:solidFill>
                <a:latin typeface="JKRGNR+Arial-BoldMT"/>
                <a:sym typeface="Wingdings" pitchFamily="2" charset="2"/>
              </a:rPr>
              <a:t> „unaufschiebbare 	Anordnung“ der Vollzugspolizei, § 80 II 1 Nr. 2 VwGO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875089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Nachtrag Montag: Rechtsnachfolge in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VGH München (15. Senat), Beschluss vom 23.03.2023 – 15 ZB 22.2634</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Verwaltungsgericht hat im Ergebnis darauf abgestellt, dass die Klägerin </a:t>
            </a:r>
            <a:r>
              <a:rPr lang="de-DE" sz="2400" b="1" i="1" dirty="0">
                <a:solidFill>
                  <a:schemeClr val="tx1">
                    <a:lumMod val="65000"/>
                    <a:lumOff val="35000"/>
                  </a:schemeClr>
                </a:solidFill>
                <a:latin typeface="JKRGNR+Arial-BoldMT"/>
              </a:rPr>
              <a:t>infolge des Erwerbs </a:t>
            </a:r>
            <a:r>
              <a:rPr lang="de-DE" sz="2400" i="1" dirty="0">
                <a:solidFill>
                  <a:schemeClr val="tx1">
                    <a:lumMod val="65000"/>
                    <a:lumOff val="35000"/>
                  </a:schemeClr>
                </a:solidFill>
                <a:latin typeface="JKRGNR+Arial-BoldMT"/>
              </a:rPr>
              <a:t>der Erbbauberechtigung am Baugrundstück von der bisherigen Eigentümerin und Bauherrin sowie die Eintragung ins Grundbuch als Erbbauberechtigte </a:t>
            </a:r>
            <a:r>
              <a:rPr lang="de-DE" sz="2400" b="1" i="1" dirty="0">
                <a:solidFill>
                  <a:schemeClr val="tx1">
                    <a:lumMod val="65000"/>
                    <a:lumOff val="35000"/>
                  </a:schemeClr>
                </a:solidFill>
                <a:latin typeface="JKRGNR+Arial-BoldMT"/>
              </a:rPr>
              <a:t>im Wege der Einzelrechtsnachfolge (auch) Rechtsnachfolgerin der Bauherrin geworden ist und damit (auch) deren Verpflichtung aus Art. 2 Abs. 1 Satz 1 KG hinsichtlich der noch offenen Auslagenforderung übernommen habe</a:t>
            </a:r>
            <a:r>
              <a:rPr lang="de-DE" sz="2400" i="1" dirty="0">
                <a:solidFill>
                  <a:schemeClr val="tx1">
                    <a:lumMod val="65000"/>
                    <a:lumOff val="35000"/>
                  </a:schemeClr>
                </a:solidFill>
                <a:latin typeface="JKRGNR+Arial-BoldMT"/>
              </a:rPr>
              <a:t> (UA S. 12). Hiergegen ist nichts zu erinnern.“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052829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erforderlich: sog. </a:t>
            </a:r>
            <a:r>
              <a:rPr lang="de-DE" sz="2400" b="1" dirty="0">
                <a:solidFill>
                  <a:schemeClr val="tx1">
                    <a:lumMod val="65000"/>
                    <a:lumOff val="35000"/>
                  </a:schemeClr>
                </a:solidFill>
                <a:latin typeface="JKRGNR+Arial-BoldMT"/>
              </a:rPr>
              <a:t>„Rechtswidrigkeitszusammenhanges“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Ohnehin schon festgestellt: </a:t>
            </a:r>
            <a:r>
              <a:rPr lang="de-DE" sz="2400" b="1" dirty="0">
                <a:solidFill>
                  <a:schemeClr val="tx1">
                    <a:lumMod val="65000"/>
                    <a:lumOff val="35000"/>
                  </a:schemeClr>
                </a:solidFill>
                <a:latin typeface="JKRGNR+Arial-BoldMT"/>
              </a:rPr>
              <a:t>Rechtmäßigkeit der Sicherstellungsanordnung </a:t>
            </a:r>
            <a:r>
              <a:rPr lang="de-DE" sz="2400" dirty="0">
                <a:solidFill>
                  <a:schemeClr val="tx1">
                    <a:lumMod val="65000"/>
                    <a:lumOff val="35000"/>
                  </a:schemeClr>
                </a:solidFill>
                <a:latin typeface="JKRGNR+Arial-BoldMT"/>
              </a:rPr>
              <a:t>als Grundverfügung für die Vollstreckungsmaßnahme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Vollstreckbare Grundverfügung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9494958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der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13 VwVG </a:t>
            </a:r>
            <a:r>
              <a:rPr lang="de-DE" sz="2400" dirty="0">
                <a:solidFill>
                  <a:schemeClr val="tx1">
                    <a:lumMod val="65000"/>
                    <a:lumOff val="35000"/>
                  </a:schemeClr>
                </a:solidFill>
                <a:latin typeface="JKRGNR+Arial-BoldMT"/>
              </a:rPr>
              <a:t>grundsätzlich vor der Vornahme der Vollstreckungshandlung erforderlich: </a:t>
            </a:r>
            <a:r>
              <a:rPr lang="de-DE" sz="2400" b="1" dirty="0">
                <a:solidFill>
                  <a:schemeClr val="tx1">
                    <a:lumMod val="65000"/>
                    <a:lumOff val="35000"/>
                  </a:schemeClr>
                </a:solidFill>
                <a:latin typeface="JKRGNR+Arial-BoldMT"/>
              </a:rPr>
              <a:t>Androhung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Bescheid: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Sie werden aufgefordert, sich am 13.2.2023, 15.00 Uhr, im Polizeipräsidium Hamburg (Alsterdorf) zur erkennungsdienstlichen Behandlung (Abnahme von Finger- und Handflächenabdrücken, Fertigung von Lichtbildern) einzufinden.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Sollten Sie dieser Vorladung keine Folge leisten, weisen wir Sie bereits hiermit darauf hin, dass eine zwangsweise Vorführung erfolgen kann.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649658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3553"/>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von Fristsetzung und Androhung: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sie nicht sofort angewendet werden können“ (§ 13 I 1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Voraussetzungen des § 6 II VwVG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Art und Weise der ZV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Rechtmäßigkeit der Vollstreckungsmaßnahme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3478383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6 I VwVG: Ermessen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 114 S. 1 VwGO zu prüfen: Ermessensfehler?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Typischerweise zu prüfen: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(„gesetzlichen Grenzen des Ermessens einzuhalten“)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Ermessensbegrenzender Umstand: </a:t>
            </a:r>
            <a:r>
              <a:rPr lang="de-DE" sz="2400" b="1" dirty="0">
                <a:solidFill>
                  <a:schemeClr val="tx1">
                    <a:lumMod val="65000"/>
                    <a:lumOff val="35000"/>
                  </a:schemeClr>
                </a:solidFill>
                <a:latin typeface="JKRGNR+Arial-BoldMT"/>
              </a:rPr>
              <a:t>Grundsatz der Verhältnismäßigkeit gemäß Art. 20 III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eine Unverhältnismäßigkeit sprechend: Der N wurde lediglich als </a:t>
            </a:r>
            <a:r>
              <a:rPr lang="de-DE" sz="2400" b="1" dirty="0">
                <a:solidFill>
                  <a:schemeClr val="tx1">
                    <a:lumMod val="65000"/>
                    <a:lumOff val="35000"/>
                  </a:schemeClr>
                </a:solidFill>
                <a:latin typeface="JKRGNR+Arial-BoldMT"/>
              </a:rPr>
              <a:t>„unechter Nichtstörer“ </a:t>
            </a:r>
            <a:r>
              <a:rPr lang="de-DE" sz="2400" dirty="0">
                <a:solidFill>
                  <a:schemeClr val="tx1">
                    <a:lumMod val="65000"/>
                    <a:lumOff val="35000"/>
                  </a:schemeClr>
                </a:solidFill>
                <a:latin typeface="JKRGNR+Arial-BoldMT"/>
              </a:rPr>
              <a:t>in Anspruch genommen, gegen den nunmehr auch noch Zwangsmittel angewendet wurden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Ursprüngliches Missverhältnis aufgehoben?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58541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Durch die Sicherstellungsanordnung wurde </a:t>
            </a:r>
            <a:r>
              <a:rPr lang="de-DE" sz="2400" b="1" dirty="0">
                <a:solidFill>
                  <a:schemeClr val="tx1">
                    <a:lumMod val="65000"/>
                    <a:lumOff val="35000"/>
                  </a:schemeClr>
                </a:solidFill>
                <a:latin typeface="JKRGNR+Arial-BoldMT"/>
              </a:rPr>
              <a:t>verbindlich Recht gesetzt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Gebot konsequenten Verhaltens</a:t>
            </a:r>
            <a:r>
              <a:rPr lang="de-DE" sz="2400" dirty="0">
                <a:solidFill>
                  <a:schemeClr val="tx1">
                    <a:lumMod val="65000"/>
                    <a:lumOff val="35000"/>
                  </a:schemeClr>
                </a:solidFill>
                <a:latin typeface="JKRGNR+Arial-BoldMT"/>
              </a:rPr>
              <a:t>“ fordert Durchsetzung der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gewaltsamen </a:t>
            </a:r>
            <a:r>
              <a:rPr lang="de-DE" sz="2400" b="1" dirty="0" err="1">
                <a:solidFill>
                  <a:schemeClr val="tx1">
                    <a:lumMod val="65000"/>
                    <a:lumOff val="35000"/>
                  </a:schemeClr>
                </a:solidFill>
                <a:latin typeface="JKRGNR+Arial-BoldMT"/>
              </a:rPr>
              <a:t>Ansichnahme</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7262105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62923"/>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Dritter Teil: Rechtmäßigkeit der Durchsuchung des Tierheims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Erneut zunächst zu klären: </a:t>
            </a:r>
            <a:r>
              <a:rPr lang="de-DE" sz="2400" dirty="0">
                <a:solidFill>
                  <a:schemeClr val="tx1">
                    <a:lumMod val="65000"/>
                    <a:lumOff val="35000"/>
                  </a:schemeClr>
                </a:solidFill>
                <a:latin typeface="JKRGNR+Arial-BoldMT"/>
              </a:rPr>
              <a:t>Verhältnis der Standardmaßnahme zum Vollstreckungsrecht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da keine Durchsuchungsanordnung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A ergangen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Unmittelbare Ausführung nach 15 ASOG bzw.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Sofortiger Vollzug nach § 6 II VwVG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klären: Anwendung der </a:t>
            </a:r>
            <a:r>
              <a:rPr lang="de-DE" sz="2400" b="1" dirty="0">
                <a:solidFill>
                  <a:schemeClr val="tx1">
                    <a:lumMod val="65000"/>
                    <a:lumOff val="35000"/>
                  </a:schemeClr>
                </a:solidFill>
                <a:latin typeface="JKRGNR+Arial-BoldMT"/>
              </a:rPr>
              <a:t>Standardmaßnahme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Schritt: Enthält Standardmaßnahme Anordnungs- und/ oder Handlungsbefugnis?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Auslegung Wortlaut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924398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 nach Wortlaut von § 36 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„Betreten und Durchsuchen“ von Wohnungen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spricht für Handlungsbefugnis!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bereits nach Wortlaut zulässig: </a:t>
            </a:r>
            <a:r>
              <a:rPr lang="de-DE" sz="2400" b="1" dirty="0">
                <a:solidFill>
                  <a:schemeClr val="tx1">
                    <a:lumMod val="65000"/>
                    <a:lumOff val="35000"/>
                  </a:schemeClr>
                </a:solidFill>
                <a:latin typeface="JKRGNR+Arial-BoldMT"/>
              </a:rPr>
              <a:t>Betreten</a:t>
            </a:r>
            <a:r>
              <a:rPr lang="de-DE" sz="2400" dirty="0">
                <a:solidFill>
                  <a:schemeClr val="tx1">
                    <a:lumMod val="65000"/>
                    <a:lumOff val="35000"/>
                  </a:schemeClr>
                </a:solidFill>
                <a:latin typeface="JKRGNR+Arial-BoldMT"/>
              </a:rPr>
              <a:t> und Durchsuchung von Wohnung </a:t>
            </a:r>
            <a:r>
              <a:rPr lang="de-DE" sz="2400" b="1" u="sng" dirty="0">
                <a:solidFill>
                  <a:schemeClr val="tx1">
                    <a:lumMod val="65000"/>
                    <a:lumOff val="35000"/>
                  </a:schemeClr>
                </a:solidFill>
                <a:latin typeface="JKRGNR+Arial-BoldMT"/>
              </a:rPr>
              <a:t>ohne Einwilligung </a:t>
            </a:r>
            <a:r>
              <a:rPr lang="de-DE" sz="2400" dirty="0">
                <a:solidFill>
                  <a:schemeClr val="tx1">
                    <a:lumMod val="65000"/>
                    <a:lumOff val="35000"/>
                  </a:schemeClr>
                </a:solidFill>
                <a:latin typeface="JKRGNR+Arial-BoldMT"/>
              </a:rPr>
              <a:t>des Inhabers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iE</a:t>
            </a:r>
            <a:r>
              <a:rPr lang="de-DE" sz="2400" dirty="0">
                <a:solidFill>
                  <a:schemeClr val="tx1">
                    <a:lumMod val="65000"/>
                    <a:lumOff val="35000"/>
                  </a:schemeClr>
                </a:solidFill>
                <a:latin typeface="JKRGNR+Arial-BoldMT"/>
              </a:rPr>
              <a:t>: Rückgriff auf § 15 ASOG bzw. § 6 II VwVG nicht notwendig!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Tierheim als Wohnung?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 36 I 2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Wohnung umfasst „…Arbeits-, Betriebs- und Geschäftsräume“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vorliegend Rechtsgrundlage: </a:t>
            </a:r>
            <a:r>
              <a:rPr lang="de-DE" sz="2400" b="1" u="sng" dirty="0">
                <a:solidFill>
                  <a:schemeClr val="tx1">
                    <a:lumMod val="65000"/>
                    <a:lumOff val="35000"/>
                  </a:schemeClr>
                </a:solidFill>
                <a:latin typeface="JKRGNR+Arial-BoldMT"/>
              </a:rPr>
              <a:t>§ 36 ASOG</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460009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 s.o. Eilfallzuständigkeit nach § 4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 vgl. § 37 ASOG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Anordnung der Durchsuchung nur durch den Richter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13 II GG: Richtervorbehalt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„Gefahr im Verzug“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„Gefahr im Verzug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Wenn die richterliche Anordnung nicht mehr eingeholt werden kann, ohne dass der Zweck der Maßnahme gefährdet wird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im Verzug (-)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Berichterstattung in der Zeitung schon zuvor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326492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381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Ebenso wenig gewahrt: Vorgabe des </a:t>
            </a:r>
            <a:r>
              <a:rPr lang="de-DE" sz="2400" b="1" dirty="0">
                <a:solidFill>
                  <a:schemeClr val="tx1">
                    <a:lumMod val="65000"/>
                    <a:lumOff val="35000"/>
                  </a:schemeClr>
                </a:solidFill>
                <a:latin typeface="JKRGNR+Arial-BoldMT"/>
              </a:rPr>
              <a:t>§ 37 II 2 ASOG</a:t>
            </a:r>
            <a:r>
              <a:rPr lang="de-DE" sz="2400" dirty="0">
                <a:solidFill>
                  <a:schemeClr val="tx1">
                    <a:lumMod val="65000"/>
                    <a:lumOff val="35000"/>
                  </a:schemeClr>
                </a:solidFill>
                <a:latin typeface="JKRGNR+Arial-BoldMT"/>
              </a:rPr>
              <a:t>, wonach – im Falle der Abwesenheit des Betroffenen – sog. „</a:t>
            </a:r>
            <a:r>
              <a:rPr lang="de-DE" sz="2400" b="1" dirty="0">
                <a:solidFill>
                  <a:schemeClr val="tx1">
                    <a:lumMod val="65000"/>
                    <a:lumOff val="35000"/>
                  </a:schemeClr>
                </a:solidFill>
                <a:latin typeface="JKRGNR+Arial-BoldMT"/>
              </a:rPr>
              <a:t>Durchsuchungszeugen</a:t>
            </a:r>
            <a:r>
              <a:rPr lang="de-DE" sz="2400" dirty="0">
                <a:solidFill>
                  <a:schemeClr val="tx1">
                    <a:lumMod val="65000"/>
                    <a:lumOff val="35000"/>
                  </a:schemeClr>
                </a:solidFill>
                <a:latin typeface="JKRGNR+Arial-BoldMT"/>
              </a:rPr>
              <a:t>“ hinzuzuziehen sind (jedenfalls: </a:t>
            </a:r>
            <a:r>
              <a:rPr lang="de-DE" sz="2400" b="1" dirty="0">
                <a:solidFill>
                  <a:schemeClr val="tx1">
                    <a:lumMod val="65000"/>
                    <a:lumOff val="35000"/>
                  </a:schemeClr>
                </a:solidFill>
                <a:latin typeface="JKRGNR+Arial-BoldMT"/>
              </a:rPr>
              <a:t>Nachbar 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Rechtmäßigkeit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rein formellen Fehlern beachten: § 46 VwVfG, wobei bzgl. Durchsuchung als Realakt einzig analoge Anwendung denkbar!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Durchsuchung des Tierheims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616653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Vierter Teil: Rechtmäßigkeit des Verbringens der Tiere ins Tierheim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a:t>
            </a:r>
            <a:r>
              <a:rPr lang="de-DE" sz="2400" b="1" dirty="0">
                <a:solidFill>
                  <a:schemeClr val="tx1">
                    <a:lumMod val="65000"/>
                    <a:lumOff val="35000"/>
                  </a:schemeClr>
                </a:solidFill>
                <a:latin typeface="JKRGNR+Arial-BoldMT"/>
              </a:rPr>
              <a:t>§ 38 Nr. 1 ASOG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Handlungsbefugnis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Grenze der Norm</a:t>
            </a:r>
            <a:r>
              <a:rPr lang="de-DE" sz="2400" dirty="0">
                <a:solidFill>
                  <a:schemeClr val="tx1">
                    <a:lumMod val="65000"/>
                    <a:lumOff val="35000"/>
                  </a:schemeClr>
                </a:solidFill>
                <a:latin typeface="JKRGNR+Arial-BoldMT"/>
              </a:rPr>
              <a:t>: soweit der entgegenstehende Wille des Betroffenen gebrochen werden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Verwaltungsvollstreckung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Unmittelbarem Zwang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hier: </a:t>
            </a:r>
            <a:r>
              <a:rPr lang="de-DE" sz="2400" b="1" dirty="0">
                <a:solidFill>
                  <a:schemeClr val="tx1">
                    <a:lumMod val="65000"/>
                    <a:lumOff val="35000"/>
                  </a:schemeClr>
                </a:solidFill>
                <a:latin typeface="JKRGNR+Arial-BoldMT"/>
              </a:rPr>
              <a:t>§ 38 Nr. 1, Nr. 2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unproblematisch: Formelle Voraussetzungen (s.o.)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798466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Standardmaßnahmen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Gefahrenabwehrrecht </a:t>
            </a:r>
            <a:r>
              <a:rPr lang="de-DE" sz="2400" dirty="0">
                <a:solidFill>
                  <a:schemeClr val="tx1">
                    <a:lumMod val="65000"/>
                    <a:lumOff val="35000"/>
                  </a:schemeClr>
                </a:solidFill>
                <a:latin typeface="JKRGNR+Arial-BoldMT"/>
                <a:sym typeface="Wingdings" pitchFamily="2" charset="2"/>
              </a:rPr>
              <a:t> tiefgreifende GG-Eingriffe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Generalklausel (§ 17 I ASOG) nicht ausreichend!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muss „Standardmaßnahmen“ typisieren und eigenständig regeln (vgl. §§ 18 ff.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mangelnde </a:t>
            </a:r>
            <a:r>
              <a:rPr lang="de-DE" sz="2400" b="1" dirty="0">
                <a:solidFill>
                  <a:schemeClr val="tx1">
                    <a:lumMod val="65000"/>
                    <a:lumOff val="35000"/>
                  </a:schemeClr>
                </a:solidFill>
                <a:latin typeface="JKRGNR+Arial-BoldMT"/>
              </a:rPr>
              <a:t>Regelungsdichte</a:t>
            </a:r>
            <a:r>
              <a:rPr lang="de-DE" sz="2400" dirty="0">
                <a:solidFill>
                  <a:schemeClr val="tx1">
                    <a:lumMod val="65000"/>
                    <a:lumOff val="35000"/>
                  </a:schemeClr>
                </a:solidFill>
                <a:latin typeface="JKRGNR+Arial-BoldMT"/>
              </a:rPr>
              <a:t> des § 17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Bestimmtheitsgebot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Parlamentsvorbehalt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 Wann entsteht Regelungsbedürfnis einer „Standardmaßnahme“?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64752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61"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Voraussetzungen einer Gefahrenabwehrmaßnahme: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 (+): </a:t>
            </a:r>
            <a:r>
              <a:rPr lang="de-DE" sz="2400" dirty="0">
                <a:solidFill>
                  <a:schemeClr val="tx1">
                    <a:lumMod val="65000"/>
                    <a:lumOff val="35000"/>
                  </a:schemeClr>
                </a:solidFill>
                <a:latin typeface="JKRGNR+Arial-BoldMT"/>
              </a:rPr>
              <a:t>da – wie bereits festgestellt – ein Verstoß gegen das TierSchG vorlag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Maßnahme richtet sich gegen die Eigentümer der Hunde gemäß § 9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Ermessensfehler (§ 114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Verbringens der Tiere ins Tierheim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5270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Fünfter Teil: Erstattung der Kosten für Verpflegung und Unterbringung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Anspruch auf Herausgabe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985 BGB?</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a:t>
            </a:r>
            <a:r>
              <a:rPr lang="de-DE" sz="2400" b="1" dirty="0">
                <a:solidFill>
                  <a:schemeClr val="tx1">
                    <a:lumMod val="65000"/>
                    <a:lumOff val="35000"/>
                  </a:schemeClr>
                </a:solidFill>
                <a:latin typeface="JKRGNR+Arial-BoldMT"/>
              </a:rPr>
              <a:t>Privatrechtliche AGL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Anwendbarkeit maßgeblich: Rechtsnatur des Anspruchs der Eigentümer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Rechtsnatur der Handlung der Polizei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Öffentlich-rechtlich, da Sicherstellung zur Gefahrenabwehr erfolgte (s.o.)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 985 BGB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333729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7072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öffentlich-rechtlicher Verwahrung?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Schuldverhältnisse können auch </a:t>
            </a:r>
            <a:r>
              <a:rPr lang="de-DE" sz="2400" b="1" dirty="0">
                <a:solidFill>
                  <a:schemeClr val="tx1">
                    <a:lumMod val="65000"/>
                    <a:lumOff val="35000"/>
                  </a:schemeClr>
                </a:solidFill>
                <a:latin typeface="JKRGNR+Arial-BoldMT"/>
              </a:rPr>
              <a:t>ohne übereinstimmende Willenserklärungen</a:t>
            </a:r>
            <a:r>
              <a:rPr lang="de-DE" sz="2400" dirty="0">
                <a:solidFill>
                  <a:schemeClr val="tx1">
                    <a:lumMod val="65000"/>
                    <a:lumOff val="35000"/>
                  </a:schemeClr>
                </a:solidFill>
                <a:latin typeface="JKRGNR+Arial-BoldMT"/>
              </a:rPr>
              <a:t> zustande kommen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Verwahrungsverhältnis durch Inbesitznahme einer Sache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Herausgabe: </a:t>
            </a:r>
            <a:r>
              <a:rPr lang="de-DE" sz="2400" b="1" dirty="0">
                <a:solidFill>
                  <a:schemeClr val="tx1">
                    <a:lumMod val="65000"/>
                    <a:lumOff val="35000"/>
                  </a:schemeClr>
                </a:solidFill>
                <a:latin typeface="JKRGNR+Arial-BoldMT"/>
              </a:rPr>
              <a:t>§ 41 I 1 ASOG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Folgenbeseitigungsanspruch</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Herleitung: Grundrechte bzw. Rechtsstaatsprinzip (Art. 20 III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betroffen: Art. 14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VS für Sicherstellung zwischenzeitlich entfallen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Folgen (Besitz der Verwaltung) nunmehr rechtswidrig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6667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Zurückbehaltungsrecht des Staates?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 gemäß </a:t>
            </a:r>
            <a:r>
              <a:rPr lang="de-DE" sz="2400" b="1" dirty="0">
                <a:solidFill>
                  <a:schemeClr val="tx1">
                    <a:lumMod val="65000"/>
                    <a:lumOff val="35000"/>
                  </a:schemeClr>
                </a:solidFill>
                <a:latin typeface="JKRGNR+Arial-BoldMT"/>
              </a:rPr>
              <a:t>§ 41 III 3 ASOG</a:t>
            </a:r>
            <a:r>
              <a:rPr lang="de-DE" sz="2400" dirty="0">
                <a:solidFill>
                  <a:schemeClr val="tx1">
                    <a:lumMod val="65000"/>
                    <a:lumOff val="35000"/>
                  </a:schemeClr>
                </a:solidFill>
                <a:latin typeface="JKRGNR+Arial-BoldMT"/>
              </a:rPr>
              <a:t>: Herausgabe der Sache „von der Zahlung der Kosten abhängig“ zu machen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vorhanden: </a:t>
            </a:r>
            <a:r>
              <a:rPr lang="de-DE" sz="2400" b="1" dirty="0">
                <a:solidFill>
                  <a:schemeClr val="tx1">
                    <a:lumMod val="65000"/>
                    <a:lumOff val="35000"/>
                  </a:schemeClr>
                </a:solidFill>
                <a:latin typeface="JKRGNR+Arial-BoldMT"/>
              </a:rPr>
              <a:t>Zurückbehaltungsrecht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Herausgabe kann von Zahlung abhängig gemacht werden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8628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a:t>
            </a:r>
            <a:r>
              <a:rPr lang="de-DE" sz="2400" b="1" dirty="0">
                <a:solidFill>
                  <a:schemeClr val="tx1">
                    <a:lumMod val="65000"/>
                    <a:lumOff val="35000"/>
                  </a:schemeClr>
                </a:solidFill>
                <a:latin typeface="JKRGNR+Arial-BoldMT"/>
              </a:rPr>
              <a:t>Übereinstimmung</a:t>
            </a:r>
            <a:r>
              <a:rPr lang="de-DE" sz="2400" dirty="0">
                <a:solidFill>
                  <a:schemeClr val="tx1">
                    <a:lumMod val="65000"/>
                    <a:lumOff val="35000"/>
                  </a:schemeClr>
                </a:solidFill>
                <a:latin typeface="JKRGNR+Arial-BoldMT"/>
              </a:rPr>
              <a:t> der Generalklausel und der Standardmaßnahmen: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Pflichtigkeit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Unterschiede</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Verfahrensvorgaben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Anforderungen an die „Gefahr“ im Konkreten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046203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Systematisierung: </a:t>
            </a:r>
            <a:r>
              <a:rPr lang="de-DE" sz="2400" b="1" dirty="0">
                <a:solidFill>
                  <a:schemeClr val="tx1">
                    <a:lumMod val="65000"/>
                    <a:lumOff val="35000"/>
                  </a:schemeClr>
                </a:solidFill>
                <a:latin typeface="JKRGNR+Arial-BoldMT"/>
              </a:rPr>
              <a:t>Unterscheidung der Standardmaßnahmen nach ihrem Regelungsgehalt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zur Informationsermittlung: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insb. Allgemeines Persönlichkeitsrecht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Generalklausel zur Datenerhebung: § 18 I 2 ASOG </a:t>
            </a:r>
            <a:r>
              <a:rPr lang="de-DE" sz="2400" i="1" dirty="0">
                <a:solidFill>
                  <a:schemeClr val="tx1">
                    <a:lumMod val="65000"/>
                    <a:lumOff val="35000"/>
                  </a:schemeClr>
                </a:solidFill>
                <a:latin typeface="JKRGNR+Arial-BoldMT"/>
              </a:rPr>
              <a:t>(„können… Daten erheben“)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Befragungen: § 18 III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Vorladung: § 20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Identitätsfeststellung: § 21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145133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67710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Systematisierung: </a:t>
            </a:r>
            <a:r>
              <a:rPr lang="de-DE" sz="2400" b="1" dirty="0">
                <a:solidFill>
                  <a:schemeClr val="tx1">
                    <a:lumMod val="65000"/>
                    <a:lumOff val="35000"/>
                  </a:schemeClr>
                </a:solidFill>
                <a:latin typeface="JKRGNR+Arial-BoldMT"/>
              </a:rPr>
              <a:t>Unterscheidung der Standardmaßnahmen nach ihrem Regelungsgehalt </a:t>
            </a: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zur Informationsermittlung: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insb. Allgemeines Persönlichkeitsrecht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Generalklausel zur Datenerhebung: § 18 I 2 ASOG </a:t>
            </a:r>
            <a:r>
              <a:rPr lang="de-DE" sz="2400" i="1" dirty="0">
                <a:solidFill>
                  <a:schemeClr val="tx1">
                    <a:lumMod val="65000"/>
                    <a:lumOff val="35000"/>
                  </a:schemeClr>
                </a:solidFill>
                <a:latin typeface="JKRGNR+Arial-BoldMT"/>
              </a:rPr>
              <a:t>(„können… Daten erheben“)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Befragungen: § 18 III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Gefährderansprache bzw. –anschreiben: § 18b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Vorladung: § 20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Identitätsfeststellung: § 21 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Erkennungsdienstliche Maßnahmen: § 23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08014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Identitätsfeststellung, § 21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 1: bei Vorliegen einer </a:t>
            </a:r>
            <a:r>
              <a:rPr lang="de-DE" sz="2400" b="1" dirty="0">
                <a:solidFill>
                  <a:schemeClr val="tx1">
                    <a:lumMod val="65000"/>
                    <a:lumOff val="35000"/>
                  </a:schemeClr>
                </a:solidFill>
                <a:latin typeface="JKRGNR+Arial-BoldMT"/>
              </a:rPr>
              <a:t>konkrete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 2: bei Vorliegen einer </a:t>
            </a:r>
            <a:r>
              <a:rPr lang="de-DE" sz="2400" b="1" dirty="0">
                <a:solidFill>
                  <a:schemeClr val="tx1">
                    <a:lumMod val="65000"/>
                    <a:lumOff val="35000"/>
                  </a:schemeClr>
                </a:solidFill>
                <a:latin typeface="JKRGNR+Arial-BoldMT"/>
              </a:rPr>
              <a:t>„abstrakten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Besonderheit: Identitätsfeststellung an „gefährlichen“ Orten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Meist Bezug zu Straftaten oder Straftätern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 21 III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Begleitverfügungen</a:t>
            </a:r>
            <a:r>
              <a:rPr lang="de-DE" sz="2400" dirty="0">
                <a:solidFill>
                  <a:schemeClr val="tx1">
                    <a:lumMod val="65000"/>
                    <a:lumOff val="35000"/>
                  </a:schemeClr>
                </a:solidFill>
                <a:latin typeface="JKRGNR+Arial-BoldMT"/>
              </a:rPr>
              <a:t> zulässig </a:t>
            </a:r>
            <a:r>
              <a:rPr lang="de-DE" sz="2400" b="1" dirty="0">
                <a:solidFill>
                  <a:schemeClr val="tx1">
                    <a:lumMod val="65000"/>
                    <a:lumOff val="35000"/>
                  </a:schemeClr>
                </a:solidFill>
                <a:latin typeface="JKRGNR+Arial-BoldMT"/>
              </a:rPr>
              <a:t>(„erforderliche Maßnahmen“)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Personen </a:t>
            </a:r>
            <a:r>
              <a:rPr lang="de-DE" sz="2400" b="1" dirty="0">
                <a:solidFill>
                  <a:schemeClr val="tx1">
                    <a:lumMod val="65000"/>
                    <a:lumOff val="35000"/>
                  </a:schemeClr>
                </a:solidFill>
                <a:latin typeface="JKRGNR+Arial-BoldMT"/>
              </a:rPr>
              <a:t>festhalten und zur Dienststelle verbringen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dann: </a:t>
            </a:r>
            <a:r>
              <a:rPr lang="de-DE" sz="2400" b="1" dirty="0">
                <a:solidFill>
                  <a:schemeClr val="tx1">
                    <a:lumMod val="65000"/>
                    <a:lumOff val="35000"/>
                  </a:schemeClr>
                </a:solidFill>
                <a:latin typeface="JKRGNR+Arial-BoldMT"/>
              </a:rPr>
              <a:t>§ 31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der </a:t>
            </a:r>
            <a:r>
              <a:rPr lang="de-DE" sz="2400" b="1" dirty="0">
                <a:solidFill>
                  <a:schemeClr val="tx1">
                    <a:lumMod val="65000"/>
                    <a:lumOff val="35000"/>
                  </a:schemeClr>
                </a:solidFill>
                <a:latin typeface="JKRGNR+Arial-BoldMT"/>
              </a:rPr>
              <a:t>Praxis häufig bei Informationsermittlung: </a:t>
            </a: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Datenabgleich nach § 28 ASOG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260727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6630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„Gefahrbeseitigung“ durch Eingriffe in Freiheit und Freizügigkeit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II 1 GG, Art. 11 GG,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Gefährderansprache –bzw. anschreiben, § 18b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Platzverweisung, § 29 I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„vorübergehend Ort </a:t>
            </a:r>
            <a:r>
              <a:rPr lang="de-DE" sz="2400" dirty="0">
                <a:solidFill>
                  <a:schemeClr val="tx1">
                    <a:lumMod val="65000"/>
                    <a:lumOff val="35000"/>
                  </a:schemeClr>
                </a:solidFill>
                <a:latin typeface="JKRGNR+Arial-BoldMT"/>
              </a:rPr>
              <a:t>nicht betreten“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wohl nicht länger als 24h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Sonst: Eingriff in Art. 11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Aufenthaltsverbot, § 29 II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„bestimmtes Gebiet </a:t>
            </a:r>
            <a:r>
              <a:rPr lang="de-DE" sz="2400" dirty="0">
                <a:solidFill>
                  <a:schemeClr val="tx1">
                    <a:lumMod val="65000"/>
                    <a:lumOff val="35000"/>
                  </a:schemeClr>
                </a:solidFill>
                <a:latin typeface="JKRGNR+Arial-BoldMT"/>
              </a:rPr>
              <a:t>betreten/ aufhalten“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Meldeauflage, </a:t>
            </a:r>
            <a:r>
              <a:rPr lang="de-DE" sz="2400" b="1" dirty="0">
                <a:solidFill>
                  <a:schemeClr val="tx1">
                    <a:lumMod val="65000"/>
                    <a:lumOff val="35000"/>
                  </a:schemeClr>
                </a:solidFill>
                <a:latin typeface="JKRGNR+Arial-BoldMT"/>
              </a:rPr>
              <a:t>§ 29c ASOG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Hooligans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2893309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3083</Words>
  <Application>Microsoft Macintosh PowerPoint</Application>
  <PresentationFormat>Bildschirmpräsentation (4:3)</PresentationFormat>
  <Paragraphs>436</Paragraphs>
  <Slides>44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44</vt:i4>
      </vt:variant>
    </vt:vector>
  </HeadingPairs>
  <TitlesOfParts>
    <vt:vector size="5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62</cp:revision>
  <dcterms:created xsi:type="dcterms:W3CDTF">2023-10-26T09:55:33Z</dcterms:created>
  <dcterms:modified xsi:type="dcterms:W3CDTF">2026-01-04T13:24:47Z</dcterms:modified>
</cp:coreProperties>
</file>