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1"/>
  </p:notesMasterIdLst>
  <p:sldIdLst>
    <p:sldId id="256" r:id="rId2"/>
    <p:sldId id="260" r:id="rId3"/>
    <p:sldId id="516" r:id="rId4"/>
    <p:sldId id="517" r:id="rId5"/>
    <p:sldId id="520" r:id="rId6"/>
    <p:sldId id="521" r:id="rId7"/>
    <p:sldId id="518" r:id="rId8"/>
    <p:sldId id="515" r:id="rId9"/>
    <p:sldId id="397" r:id="rId10"/>
    <p:sldId id="398" r:id="rId11"/>
    <p:sldId id="400" r:id="rId12"/>
    <p:sldId id="401" r:id="rId13"/>
    <p:sldId id="402" r:id="rId14"/>
    <p:sldId id="403" r:id="rId15"/>
    <p:sldId id="404" r:id="rId16"/>
    <p:sldId id="405" r:id="rId17"/>
    <p:sldId id="406" r:id="rId18"/>
    <p:sldId id="408" r:id="rId19"/>
    <p:sldId id="409" r:id="rId20"/>
    <p:sldId id="410" r:id="rId21"/>
    <p:sldId id="411" r:id="rId22"/>
    <p:sldId id="412" r:id="rId23"/>
    <p:sldId id="415" r:id="rId24"/>
    <p:sldId id="416" r:id="rId25"/>
    <p:sldId id="417" r:id="rId26"/>
    <p:sldId id="418" r:id="rId27"/>
    <p:sldId id="420" r:id="rId28"/>
    <p:sldId id="421" r:id="rId29"/>
    <p:sldId id="497" r:id="rId30"/>
    <p:sldId id="498" r:id="rId31"/>
    <p:sldId id="499" r:id="rId32"/>
    <p:sldId id="523" r:id="rId33"/>
    <p:sldId id="522" r:id="rId34"/>
    <p:sldId id="519" r:id="rId35"/>
    <p:sldId id="500" r:id="rId36"/>
    <p:sldId id="501" r:id="rId37"/>
    <p:sldId id="502" r:id="rId38"/>
    <p:sldId id="503" r:id="rId39"/>
    <p:sldId id="504" r:id="rId40"/>
    <p:sldId id="505" r:id="rId41"/>
    <p:sldId id="507" r:id="rId42"/>
    <p:sldId id="508" r:id="rId43"/>
    <p:sldId id="509" r:id="rId44"/>
    <p:sldId id="510" r:id="rId45"/>
    <p:sldId id="511" r:id="rId46"/>
    <p:sldId id="512" r:id="rId47"/>
    <p:sldId id="513" r:id="rId48"/>
    <p:sldId id="514" r:id="rId49"/>
    <p:sldId id="396" r:id="rId50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F5F5F"/>
    <a:srgbClr val="F775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561" autoAdjust="0"/>
    <p:restoredTop sz="92969"/>
  </p:normalViewPr>
  <p:slideViewPr>
    <p:cSldViewPr>
      <p:cViewPr varScale="1">
        <p:scale>
          <a:sx n="111" d="100"/>
          <a:sy n="111" d="100"/>
        </p:scale>
        <p:origin x="248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514C6A-EB18-46A0-A612-B77105F60B9D}" type="datetimeFigureOut">
              <a:rPr lang="de-DE" smtClean="0"/>
              <a:t>09.01.26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A97353-07D3-4549-9212-8D4A78C4474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88716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00808"/>
            <a:ext cx="7956376" cy="4068601"/>
          </a:xfrm>
          <a:prstGeom prst="rect">
            <a:avLst/>
          </a:prstGeom>
        </p:spPr>
      </p:pic>
      <p:sp>
        <p:nvSpPr>
          <p:cNvPr id="3" name="Rechteck 2"/>
          <p:cNvSpPr/>
          <p:nvPr userDrawn="1"/>
        </p:nvSpPr>
        <p:spPr>
          <a:xfrm>
            <a:off x="7020272" y="1700808"/>
            <a:ext cx="2123728" cy="4068601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Rechteck 3"/>
          <p:cNvSpPr/>
          <p:nvPr userDrawn="1"/>
        </p:nvSpPr>
        <p:spPr>
          <a:xfrm>
            <a:off x="4860032" y="2069232"/>
            <a:ext cx="2123728" cy="2511896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4582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9571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Henning\Desktop\Unbenannt-1.jpg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116632"/>
            <a:ext cx="2424081" cy="1147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128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Char char="•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1pPr>
      <a:lvl2pPr marL="0" indent="0" algn="l" defTabSz="914400" rtl="0" eaLnBrk="1" latinLnBrk="0" hangingPunct="1">
        <a:spcBef>
          <a:spcPts val="0"/>
        </a:spcBef>
        <a:buFont typeface="Arial" pitchFamily="34" charset="0"/>
        <a:buChar char="–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2pPr>
      <a:lvl3pPr marL="0" indent="0" algn="l" defTabSz="914400" rtl="0" eaLnBrk="1" latinLnBrk="0" hangingPunct="1">
        <a:spcBef>
          <a:spcPts val="0"/>
        </a:spcBef>
        <a:buFont typeface="Arial" pitchFamily="34" charset="0"/>
        <a:buChar char="•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3pPr>
      <a:lvl4pPr marL="0" indent="0" algn="l" defTabSz="914400" rtl="0" eaLnBrk="1" latinLnBrk="0" hangingPunct="1">
        <a:spcBef>
          <a:spcPts val="0"/>
        </a:spcBef>
        <a:buFont typeface="Arial" pitchFamily="34" charset="0"/>
        <a:buChar char="–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4pPr>
      <a:lvl5pPr marL="0" indent="0" algn="l" defTabSz="914400" rtl="0" eaLnBrk="1" latinLnBrk="0" hangingPunct="1">
        <a:spcBef>
          <a:spcPts val="0"/>
        </a:spcBef>
        <a:buFont typeface="Arial" pitchFamily="34" charset="0"/>
        <a:buChar char="»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5148064" y="3284984"/>
            <a:ext cx="39959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8. Woche</a:t>
            </a:r>
          </a:p>
        </p:txBody>
      </p:sp>
    </p:spTree>
    <p:extLst>
      <p:ext uri="{BB962C8B-B14F-4D97-AF65-F5344CB8AC3E}">
        <p14:creationId xmlns:p14="http://schemas.microsoft.com/office/powerpoint/2010/main" val="569267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189802"/>
            <a:ext cx="8928992" cy="42344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2) Nichtverfassungsrechtlicher Art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(+), da über einfaches Recht gestritten wird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3) Keine abdrängende Sonderzuweisung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Einzig denkbar im Hinblick auf Maßnahmen der Polizei: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23 I 1 EGGVG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der Rechtsweg zu den ordentlichen Gerichten eröffnet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Voraussetzung: Repressives Handeln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zum Zwecke der Strafverfolgung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hier: Gefahrenabwehr (Präventiv!)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Eröffnung des Verwaltungsrechtswegs nach § 40 I 1 VwGO (+)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8. Woche</a:t>
            </a:r>
          </a:p>
        </p:txBody>
      </p:sp>
    </p:spTree>
    <p:extLst>
      <p:ext uri="{BB962C8B-B14F-4D97-AF65-F5344CB8AC3E}">
        <p14:creationId xmlns:p14="http://schemas.microsoft.com/office/powerpoint/2010/main" val="3027972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189802"/>
            <a:ext cx="8928992" cy="52783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II. Beteiligungs- und Prozessfähigkeit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Beteiligte des Rechtsstreits gemäß § 63 Nr. 1 VwGO und § 63 Nr. 2 VwGO: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Kläger und Beklagte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Beteiligungsfähigkeit des Klägers als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natürliche Person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§ 61 Nr. 1 1. Alt. VwGO (+) 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Ebenso denkbar: 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Vereinigung“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§ 61 Nr. 2 VwGO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der aus Versammlungsfreiheit nach Art. 8 I GG „Recht zustehen kann“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Prozessfähigkeit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 (+), vgl. § 61 Nr. 1 Alt. 2 VwGO bzw. § 62 III VwGO 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Beteiligungs- und Prozessfähigkeit der beklagten Gebietskörperschaft (+), vgl. 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61 Nr. 1 2. Alt. VwGO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sowie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62 III VwGO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8. Woche</a:t>
            </a:r>
          </a:p>
        </p:txBody>
      </p:sp>
    </p:spTree>
    <p:extLst>
      <p:ext uri="{BB962C8B-B14F-4D97-AF65-F5344CB8AC3E}">
        <p14:creationId xmlns:p14="http://schemas.microsoft.com/office/powerpoint/2010/main" val="2181632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189802"/>
            <a:ext cx="8928992" cy="4973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III. Statthafte Klageart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maßgeblich: Klagebegehren nach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88 VwGO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Klagebegehren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Feststellung der Rechtswidrigkeit der vor Beginn der Versammlung ausgesprochenen Verbote und Beschränkungen sowie Maßnahmen der Polizei vor Ort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Zur Bestimmung der statthaften Klageart notwendig: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Differenzierung zwischen den einzelnen Klagebegehren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1) Feststellung der Rechtswidrigkeit der Verbote, Beschränkungen, polizeiliche Auflösung und Aufforderung Ort zu verlassen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Verwaltungsaktscharakter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dieser Maßnahmen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(+)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insb. Regelungswirkung! 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8. Woche</a:t>
            </a:r>
          </a:p>
        </p:txBody>
      </p:sp>
    </p:spTree>
    <p:extLst>
      <p:ext uri="{BB962C8B-B14F-4D97-AF65-F5344CB8AC3E}">
        <p14:creationId xmlns:p14="http://schemas.microsoft.com/office/powerpoint/2010/main" val="808338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268760"/>
            <a:ext cx="8928992" cy="5711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naheliegend: Unwirksamkeit der Verwaltungsakte durch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Erledigung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43 II VwVfG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Hier (+) Erledigung „auf andere Weise“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43 II VwVfG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(durch Vollziehung)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somit zu erwägen: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Fortsetzungsfeststellungsklage gem. § 113 I 4 VwGO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Problem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Unmittelbare Anwendung des § 113 I 4 VwGO nur bei Erledigung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nach Klageerhebung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aber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 Urteilsverkündung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Arg.: Wortlaut und Systematik des § 113 I VwGO 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 prüfen: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Analoge Anwendung des § 113 I 4 VwGO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Für Analogie vorausgesetzt: Vorliegen einer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planwidrigen Regelungslücke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sowie eine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vergleichbare Interessenlage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8. Woche</a:t>
            </a:r>
          </a:p>
        </p:txBody>
      </p:sp>
    </p:spTree>
    <p:extLst>
      <p:ext uri="{BB962C8B-B14F-4D97-AF65-F5344CB8AC3E}">
        <p14:creationId xmlns:p14="http://schemas.microsoft.com/office/powerpoint/2010/main" val="3437388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412776"/>
            <a:ext cx="8928992" cy="5711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fraglich: Planwidrige Regelungslücke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denkbar: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Allgemeine Feststellungsklage gemäß § 43 I 1. Alt. VwGO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zur Feststellung des Bestehens bzw. Nichtbestehens eines Rechtsverhältnisses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Hiergegen sprechend: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Subsidiaritätsklausel des § 43 II VwGO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wonach allgemeine FK (auch) unstatthaft, wenn Kläger seine Rechte durch Gestaltungsklage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hätte verfolgen können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Darüber zu bedenken: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43 I 2. Alt. VwGO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der eine gesonderte Klageart zur Feststellung der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„Nichtigkeit eines Verwaltungsaktes“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vorsieht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Statthaftigkeit der allgemeinen FK (-)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Planwidrige Regelungslücke (+)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i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16123" y="260648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8. Woche</a:t>
            </a:r>
          </a:p>
        </p:txBody>
      </p:sp>
    </p:spTree>
    <p:extLst>
      <p:ext uri="{BB962C8B-B14F-4D97-AF65-F5344CB8AC3E}">
        <p14:creationId xmlns:p14="http://schemas.microsoft.com/office/powerpoint/2010/main" val="65195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407934"/>
            <a:ext cx="8928992" cy="21313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Vergleichbare Interessenlage (+)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Arg.: Erledigungszeitpunkt hängt (häufig) vom Zufall ab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Insoweit statthaft: Fortsetzungsfeststellungsklage in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analoger Anwendung des § 113 I 4 VwGO (+)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8. Woche</a:t>
            </a:r>
          </a:p>
        </p:txBody>
      </p:sp>
    </p:spTree>
    <p:extLst>
      <p:ext uri="{BB962C8B-B14F-4D97-AF65-F5344CB8AC3E}">
        <p14:creationId xmlns:p14="http://schemas.microsoft.com/office/powerpoint/2010/main" val="2805861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148745"/>
            <a:ext cx="8928992" cy="5406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2) Statthafte Klageart für Feststellung der Rechtswidrigkeit des Abdrängens der Menschen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Auch in diesem Fall zunächst in Betracht zu ziehen: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Fortsetzungsfeststellungsklage nach § 113 I 4 VwGO analog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Allerdings fraglich: „Abdrängen“ als VA?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Rechtscharakter der Maßnahme: Unmittelbarer Zwang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Regelungswirkung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grds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(-)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Einzig denkbar: Fiktion einer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„konkludenten Duldungsverfügung“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Gegen diese Konstruktion anzuführen: 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Nach heutiger VwGO bestehen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Rechtsschutzmöglichkeiten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gegen Realakte 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Konkludente Duldungsverfügung (-)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8. Woche</a:t>
            </a:r>
          </a:p>
        </p:txBody>
      </p:sp>
    </p:spTree>
    <p:extLst>
      <p:ext uri="{BB962C8B-B14F-4D97-AF65-F5344CB8AC3E}">
        <p14:creationId xmlns:p14="http://schemas.microsoft.com/office/powerpoint/2010/main" val="392516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189802"/>
            <a:ext cx="8928992" cy="49090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Mangels „Regelung“ Rechtsnatur von Ersatzvornahme und unmittelbarem Zwang: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Realakte (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Fortsetzungsfeststellungsklage nach § 113 I 4 VwGO (analog) (-)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Allgemeine Feststellungsklage nach § 43 I 1. Alt. VwGO? 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Rechtsverhältnis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(Fehlende) Berechtigung der Beklagten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zum Abdrängen der Menschen anlässlich der Demonstration auf der Autobahn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Statthafte Klageart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Allgemeine Feststellungsklage gerichtet auf die Feststellung des Nichtbestehens eines Rechtsverhältnisses gemäß § 43 I 1. Alt. VwGO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8. Woche</a:t>
            </a:r>
          </a:p>
        </p:txBody>
      </p:sp>
    </p:spTree>
    <p:extLst>
      <p:ext uri="{BB962C8B-B14F-4D97-AF65-F5344CB8AC3E}">
        <p14:creationId xmlns:p14="http://schemas.microsoft.com/office/powerpoint/2010/main" val="154763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189802"/>
            <a:ext cx="8928992" cy="33034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III. Sachentscheidungsvoraussetzungen der Fortsetzungsfeststellungsklage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1) Passive Prozessführungsbefugnis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Klagegegner in Analogie zu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78 I Nr. 1 VwGO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Rechtsträger der den angegriffenen Verwaltungsakt erlassenden Behörde („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Rechtsträgerprinzip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Zu unterstellen: Angabe der Stadt Berlin als Klagegegner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8. Woche</a:t>
            </a:r>
          </a:p>
        </p:txBody>
      </p:sp>
    </p:spTree>
    <p:extLst>
      <p:ext uri="{BB962C8B-B14F-4D97-AF65-F5344CB8AC3E}">
        <p14:creationId xmlns:p14="http://schemas.microsoft.com/office/powerpoint/2010/main" val="1484520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189802"/>
            <a:ext cx="8928992" cy="62093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2) Fortsetzungsfeststellungsinteresse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Voraussetzung gemäß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113 I 4 VwGO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„…berechtigtes Interesse an dieser Feststellung“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Klassische Anwendungsfälle: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Wiederholungsgefahr,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Rehabilitationsinteresse,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Präjudizialität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für späteren Schadensersatzanspruch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Problem: sich typischerweise kurzfristig erledigende Verwaltungsakte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Nach Umständen des Einzelfalls jedenfalls anzunehmen: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Tiefgreifender Grundrechtseingriff,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weil schwerwiegender Eingriff in die Versammlungsfreiheit gemäß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8 I GG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jedenfalls nicht ausgeschlossen werden kann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Fortsetzungsfeststellungsinteresse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8. Woche</a:t>
            </a:r>
          </a:p>
        </p:txBody>
      </p:sp>
    </p:spTree>
    <p:extLst>
      <p:ext uri="{BB962C8B-B14F-4D97-AF65-F5344CB8AC3E}">
        <p14:creationId xmlns:p14="http://schemas.microsoft.com/office/powerpoint/2010/main" val="3310414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229207" y="1412776"/>
            <a:ext cx="8928992" cy="51013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Schwerpunkt der heutigen Einheit: Versammlungsrecht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Von höchster Examensrelevanz: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Gefahrenabwehrrechtliche Maßnahmen/ Fragestellungen im Zusammenhang mit Versammlungen</a:t>
            </a:r>
          </a:p>
          <a:p>
            <a:pPr algn="ctr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8 [Versammlungsfreiheit]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(1) Alle Deutschen haben das Recht, sich ohne Anmeldung oder Erlaubnis friedlich und ohne Waffen zu versammeln.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I. Der Versammlungsbegriff </a:t>
            </a:r>
            <a:endParaRPr lang="de-DE" sz="2400" u="sng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Im Ausgangspunkt erforderlich: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Örtliche Zusammenkunft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Mehrerer Personen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Zur Verfolgung eines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gemeinsamen Zwecks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8. Woche</a:t>
            </a:r>
          </a:p>
        </p:txBody>
      </p:sp>
    </p:spTree>
    <p:extLst>
      <p:ext uri="{BB962C8B-B14F-4D97-AF65-F5344CB8AC3E}">
        <p14:creationId xmlns:p14="http://schemas.microsoft.com/office/powerpoint/2010/main" val="2716184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189802"/>
            <a:ext cx="8928992" cy="2564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3) Klagebefugnis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Nicht unumstritten: Analoge Anwendung des § 42 II VwGO auf die FFK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indes: Streit kann dahinstehen, wenn Klagebefugnis jedenfalls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hier: Kläger (auch)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Adressat dieser belastenden Verwaltungsakte 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Möglichkeit einer Verletzung von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2 I GG (+)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8. Woche</a:t>
            </a:r>
          </a:p>
        </p:txBody>
      </p:sp>
    </p:spTree>
    <p:extLst>
      <p:ext uri="{BB962C8B-B14F-4D97-AF65-F5344CB8AC3E}">
        <p14:creationId xmlns:p14="http://schemas.microsoft.com/office/powerpoint/2010/main" val="3169553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189802"/>
            <a:ext cx="8928992" cy="62093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4) Vorverfahren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Erforderlich gemäß § 68 I 1 VwGO vor Erhebung der Anfechtungsklage: Durchführung eines Vorverfahrens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insoweit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fraglich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ob auch im Falle der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Fortsetzungsfeststellungsklage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ein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Vorverfahren erforderlich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Grundsätzlich maßgeblich: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Zeitpunkt der Erledigung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Erledigung vor Klageerhebung: Vorverfahren kann seinen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Zweck der Selbstkorrektur der Behörde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nicht mehr erfüllen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Allerdings zu fordern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dass VA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im Zeitpunkt der Erledigung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noch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nicht bestandskräftig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(Monatsfrist § 70 I VwGO)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Vorliegend: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im Zeitpunkt der Erledigung Widerspruchsfrist nicht (!) abgelaufen!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8. Woche</a:t>
            </a:r>
          </a:p>
        </p:txBody>
      </p:sp>
    </p:spTree>
    <p:extLst>
      <p:ext uri="{BB962C8B-B14F-4D97-AF65-F5344CB8AC3E}">
        <p14:creationId xmlns:p14="http://schemas.microsoft.com/office/powerpoint/2010/main" val="832137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92796"/>
            <a:ext cx="8928992" cy="33675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5) Klagefrist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Unproblematisch ebenfalls möglich: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Einhaltung der Klagefrist aus § 74 I 1 VwGO bei Eintritt der Erledigung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Darüber hinaus nicht erforderlich: Einhaltung einer Klagefrist im Hinblick auf FFK in analoger Anwendung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Begrenzendes Moment: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Verwirkung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(-)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Besondere Sachentscheidungsvoraussetzungen der FFK (+)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8. Woche</a:t>
            </a:r>
          </a:p>
        </p:txBody>
      </p:sp>
    </p:spTree>
    <p:extLst>
      <p:ext uri="{BB962C8B-B14F-4D97-AF65-F5344CB8AC3E}">
        <p14:creationId xmlns:p14="http://schemas.microsoft.com/office/powerpoint/2010/main" val="4037111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32915"/>
            <a:ext cx="8928992" cy="37369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VI) Besondere Sachentscheidungsvoraussetzungen der Feststellungsklage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1) Passive Prozessführungsbefugnis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s.o.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Bereits festgestellt: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Stadt Berlin als Rechtsträger der handelnden Behörde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Abermals zu unterstellen: Angabe der FHH in Klageschrift als “Klagegegner“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8. Woche</a:t>
            </a:r>
          </a:p>
        </p:txBody>
      </p:sp>
    </p:spTree>
    <p:extLst>
      <p:ext uri="{BB962C8B-B14F-4D97-AF65-F5344CB8AC3E}">
        <p14:creationId xmlns:p14="http://schemas.microsoft.com/office/powerpoint/2010/main" val="3444534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166646"/>
            <a:ext cx="8928992" cy="38010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2) Feststellungsinteresse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Grundsätzlich ausreichend: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jedes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als schutzwürdig anzuerkennende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Interesse rechtlicher, wirtschaftlicher oder auch ideeller Art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Im Falle des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„erledigten Rechtsverhältnisses“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erforderlich: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Fortsetzungsfeststellungsinteresse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Hier: Rehabilitationsinteresse (+)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Sowie: tiefgreifender Grundrechtseingriff (+)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Feststellungsinteresse (+)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8. Woche</a:t>
            </a:r>
          </a:p>
        </p:txBody>
      </p:sp>
    </p:spTree>
    <p:extLst>
      <p:ext uri="{BB962C8B-B14F-4D97-AF65-F5344CB8AC3E}">
        <p14:creationId xmlns:p14="http://schemas.microsoft.com/office/powerpoint/2010/main" val="397931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38010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3) Klagebefugnis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Nach Rechtsprechung des BVerwG auch im Falle einer allgemeinen Feststellungsklage zu fordern: Klagebefugnis (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str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Für Klagebefugnis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iRd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Feststellungsklage zu prüfen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Ob Kläger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 dem Rechtsverhältnis selbst beteiligt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ist oder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eigene Rechte des Klägers hiervon abhängen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Kläger ist an dem Rechtsverhältnis selbst beteiligt als Adressat der Maßnahme (+)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Klagebefugnis (+)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8. Woche</a:t>
            </a:r>
          </a:p>
        </p:txBody>
      </p:sp>
    </p:spTree>
    <p:extLst>
      <p:ext uri="{BB962C8B-B14F-4D97-AF65-F5344CB8AC3E}">
        <p14:creationId xmlns:p14="http://schemas.microsoft.com/office/powerpoint/2010/main" val="3631921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162863"/>
            <a:ext cx="8928992" cy="2564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4) Keine Subsidiarität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Vorgesehen in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43 II 1 VwGO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Subsidiarität der Feststellungsklage gegenüber Gestaltungs- und Leistungsklagen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Hier gewahrt: Subsidiaritätsgrundsatz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Damit insgesamt gegeben: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Sachentscheidungsvoraussetzungen (+)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8. Woche</a:t>
            </a:r>
          </a:p>
        </p:txBody>
      </p:sp>
    </p:spTree>
    <p:extLst>
      <p:ext uri="{BB962C8B-B14F-4D97-AF65-F5344CB8AC3E}">
        <p14:creationId xmlns:p14="http://schemas.microsoft.com/office/powerpoint/2010/main" val="235215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2768"/>
            <a:ext cx="8928992" cy="33034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B) Objektive Klagehäufung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Sodann zu prüfen, da Kläger mehrere Klagebegehren in einer Klage verfolgt: Zulässigkeit der objektiven Klagehäufung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Andernfalls: Trennungsbeschluss gemäß § 93 S. 2 VwGO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Unproblematisch erfüllt weil Begehren “sich gegen denselben Beklagten richten, im Zusammenhang stehen und dasselbe Gericht zuständig“ ist: Voraussetzungen des § 44 VwGO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Damit zulässig: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Objektive Klagehäufung nach § 44 VwGO (+)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8. Woche</a:t>
            </a:r>
          </a:p>
        </p:txBody>
      </p:sp>
    </p:spTree>
    <p:extLst>
      <p:ext uri="{BB962C8B-B14F-4D97-AF65-F5344CB8AC3E}">
        <p14:creationId xmlns:p14="http://schemas.microsoft.com/office/powerpoint/2010/main" val="1062344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05311"/>
            <a:ext cx="8928992" cy="5775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C. Begründetheit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Sinnvollerweise zu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unterscheiden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Begründetheit der Fortsetzungsfeststellungsklage und der Feststellungsklage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I. Begründetheit der FFK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Obersatz: Die Fortsetzungsfeststellungsklage ist begründet, soweit die Verwaltungsakte rechtswidrig waren und der Kläger dadurch in seinen Rechten verletzt wurde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1) Rechtswidrigkeit der Beschränkungen und Verbote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Wegen des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Spezialitätsgrundsatzes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vorrangig in den Blick zu nehmen: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VersG als besonderes Gefahrenabwehrgesetz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Beachte: Sperrwirkung gegenüber dem ASOG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(„Polizeifestigkeit des VersG“) sowie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BbgPolG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259901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8. Woche</a:t>
            </a:r>
          </a:p>
        </p:txBody>
      </p:sp>
    </p:spTree>
    <p:extLst>
      <p:ext uri="{BB962C8B-B14F-4D97-AF65-F5344CB8AC3E}">
        <p14:creationId xmlns:p14="http://schemas.microsoft.com/office/powerpoint/2010/main" val="3753040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25208"/>
            <a:ext cx="8928992" cy="56477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Voraussetzung für Sperrwirkung: Vorliegen einer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„öffentlichen Versammlung“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1 I VersG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 jedem Fall als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„Versammlung“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ausreichend: Örtliche Zusammenkunft von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mindestens zwei Personen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zur gemeinschaftlichen, auf die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Teilhabe an der öffentlichen Meinungsbildung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gerichteten Erörterung oder Kundgebung (BVerfG)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hier: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Versammlungsbegriff (+)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Rechtsgrundlage für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„Verbote und Beschränkungen“: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15 I VersG (§ 14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VersFG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wonach die zuständige Behörde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die Versammlung von Auflagen abhängig machen kann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Beachte: Keine sonstigen Genehmigungen erforderlich (Konzentrationswirkung des Versammlungsrechts)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Rechtsgrundlage (+)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8. Woche</a:t>
            </a:r>
          </a:p>
        </p:txBody>
      </p:sp>
    </p:spTree>
    <p:extLst>
      <p:ext uri="{BB962C8B-B14F-4D97-AF65-F5344CB8AC3E}">
        <p14:creationId xmlns:p14="http://schemas.microsoft.com/office/powerpoint/2010/main" val="1229498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229207" y="1412776"/>
            <a:ext cx="8928992" cy="53424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(1) Örtliche Zusammenkunft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Teilweise gefordert: Erstreckung der Versammlungsfreiheit in den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digitalen Raum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Bei „digitalen Versammlungen“ vorrangig: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Grundrecht auf Gewährleistung der Vertraulichkeit und Integrität informationstechnischer Systeme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(Art. 2 I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iVm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Art. 1 I GG)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weiterhin erforderlich für Versammlung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Art. 8 I GG: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physische Zusammenkunft (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(2) Mehrerer Personen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Umstritten aber nach überzeugender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ausreichend (aber auch erforderlich):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mindestens 2 Personen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8. Woche</a:t>
            </a:r>
          </a:p>
        </p:txBody>
      </p:sp>
    </p:spTree>
    <p:extLst>
      <p:ext uri="{BB962C8B-B14F-4D97-AF65-F5344CB8AC3E}">
        <p14:creationId xmlns:p14="http://schemas.microsoft.com/office/powerpoint/2010/main" val="2550923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26289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b) Formelle Voraussetzungen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Jedenfalls zu unterstellen: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Zuständigkeit der Behörde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§ 15 I VersG (§ 14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VersFG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und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Einhaltung der Vorschriften zur Form gemäß § 39 I 1 VwVfG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Ebenfalls erfolgt: Anhörung (+)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Formelle Voraussetzungen (+)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8. Woche</a:t>
            </a:r>
          </a:p>
        </p:txBody>
      </p:sp>
    </p:spTree>
    <p:extLst>
      <p:ext uri="{BB962C8B-B14F-4D97-AF65-F5344CB8AC3E}">
        <p14:creationId xmlns:p14="http://schemas.microsoft.com/office/powerpoint/2010/main" val="1504874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25208"/>
            <a:ext cx="8928992" cy="41062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c) Materielle Voraussetzungen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Zunächst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iRv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§ 15 I VersG (§ 14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VersFG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vorausgesetzt nach Abschnittsüberschrift und § 14 I VersG: „Öffentliche Versammlung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unter freiem Himmel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„unter freiem Himmel“: Versammlungen an Orten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allgemeinen kommunikativen Verkehrs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(+)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Auch: Privat betriebene Einkaufszentren, soweit „Forum“ geschaffen wird (Fraport-Entscheidung)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8. Woche</a:t>
            </a:r>
          </a:p>
        </p:txBody>
      </p:sp>
    </p:spTree>
    <p:extLst>
      <p:ext uri="{BB962C8B-B14F-4D97-AF65-F5344CB8AC3E}">
        <p14:creationId xmlns:p14="http://schemas.microsoft.com/office/powerpoint/2010/main" val="989248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25208"/>
            <a:ext cx="8928992" cy="59529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BVerfG NJW 2011, 1201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Rn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7: 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„Anders ist dies indes dort, wo die Verbindung von Ladengeschäften, Dienstleistungsanbietern, Restaurationsbetrieben und Erholungsflächen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einen Raum des Flanierens schafft und so Orte des Verweilens und der Begegnung entstehe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n. Werden Räume in dieser Weise für ein Nebeneinander verschiedener, auch kommunikativer Nutzungen geöffnet und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zum öffentlichen Forum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kann aus ihnen gem. Art. 8 I GG auch die politische Auseinandersetzung in Form von kollektiven Meinungskundgaben durch Versammlungen nicht herausgehalten werden.“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hier: „öffentliche Versammlung unter freiem Himmel“ (+)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Widmung der Autobahnen zum überörtlichen Verkehr steht Merkmal „unter freiem Himmel“ nicht entgegen (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8. Woche</a:t>
            </a:r>
          </a:p>
        </p:txBody>
      </p:sp>
    </p:spTree>
    <p:extLst>
      <p:ext uri="{BB962C8B-B14F-4D97-AF65-F5344CB8AC3E}">
        <p14:creationId xmlns:p14="http://schemas.microsoft.com/office/powerpoint/2010/main" val="12044685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25208"/>
            <a:ext cx="8928992" cy="36086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aa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Gefahrentatbestand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Zur Ergreifung von Maßnahmen nach § 15 I VersG vorausgesetzt: Dass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„nach den zur Zeit des Erlasses der Verfügung erkennbaren Umstände die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öffentliche Sicherheit oder Ordnung bei Durchführung der Versammlung oder des Aufzuges unmittelbar gefährdet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ist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„unmittelbare Gefahr“: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Sachlage, bei der das schädigende Ereignis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bereits begonnen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hat oder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 allernächster Zeit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mit an Sicherheit grenzender Wahrscheinlichkeit bevorsteht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8. Woche</a:t>
            </a:r>
          </a:p>
        </p:txBody>
      </p:sp>
    </p:spTree>
    <p:extLst>
      <p:ext uri="{BB962C8B-B14F-4D97-AF65-F5344CB8AC3E}">
        <p14:creationId xmlns:p14="http://schemas.microsoft.com/office/powerpoint/2010/main" val="39647868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25208"/>
            <a:ext cx="8928992" cy="62581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vgl. hierzu bspw.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VG Hamburg Beschluss 5 E 5290/23 vom 8. Dezember 2023:  </a:t>
            </a:r>
            <a:endParaRPr lang="de-DE" sz="2400" i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„Unter 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Berücksichtigung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der Bedeutung der Versammlungsfreiheit darf die 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Behörde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keine zu geringen Anforderungen an die Gefahrenprognose stellen.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Als Grundlage der Gefahrenprognose sind konkrete und nachvollziehbare </a:t>
            </a:r>
            <a:r>
              <a:rPr lang="de-DE" sz="2400" b="1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tatsächliche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Anhaltspunkte erforderlich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Bloße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Verdachtsmomente oder Vermutungen reichen hierzu nicht aus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Die Darlegungs- und Beweislast 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für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das Vorliegen von 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Gründen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für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ein Verbot oder eine 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Beschränkung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liegt 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grundsätzlich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bei der 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Behörde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(…). An die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Wahrscheinlichkeit des Schadenseintritts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sind nach dem aus dem Grundgesetz ableitbaren Grundsatz der 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Verhältnismäßigkeit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umso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geringere Anforderungen zu stellen, je </a:t>
            </a:r>
            <a:r>
              <a:rPr lang="de-DE" sz="2400" b="1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größer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und folgenschwerer der </a:t>
            </a:r>
            <a:r>
              <a:rPr lang="de-DE" sz="2400" b="1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möglicherweise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eintretende Schaden ist.“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i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8. Woche</a:t>
            </a:r>
          </a:p>
        </p:txBody>
      </p:sp>
    </p:spTree>
    <p:extLst>
      <p:ext uri="{BB962C8B-B14F-4D97-AF65-F5344CB8AC3E}">
        <p14:creationId xmlns:p14="http://schemas.microsoft.com/office/powerpoint/2010/main" val="1997892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25208"/>
            <a:ext cx="8928992" cy="2003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Bei Durchführung der Versammlung jedenfalls zu befürchten: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Unmittelbare Gefahren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für – in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2 II 1 GG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geschützte – Rechtsgüter der Versammlungsteilnehmer sowie Dritter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auf Leben und körperliche Unversehrtheit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(insb. auch durch sog. „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Gafferunfälle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“) 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Gefahrentatbestand (+)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8. Woche</a:t>
            </a:r>
          </a:p>
        </p:txBody>
      </p:sp>
    </p:spTree>
    <p:extLst>
      <p:ext uri="{BB962C8B-B14F-4D97-AF65-F5344CB8AC3E}">
        <p14:creationId xmlns:p14="http://schemas.microsoft.com/office/powerpoint/2010/main" val="1547697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25208"/>
            <a:ext cx="8928992" cy="37369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bb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Ordnungspflicht des Adressaten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Insoweit ergänzend heranzuziehen: Vorschriften über die Ordnungspflicht in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§§ 13 ff. ASOG (§§ 5 ff.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BbgPolG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Voraussetzung für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Verhaltensverantwortlichkeit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Verursachung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der Gefahr durch ein Tun gemäß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13 ASOG (§ 5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BbgPolG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Hier (+): Gefahren entstehen gerade durch die Versammlungsteilnehmer auf der Autobahn </a:t>
            </a: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Mithin: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Ordnungspflicht des Adressaten (+)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8. Woche</a:t>
            </a:r>
          </a:p>
        </p:txBody>
      </p:sp>
    </p:spTree>
    <p:extLst>
      <p:ext uri="{BB962C8B-B14F-4D97-AF65-F5344CB8AC3E}">
        <p14:creationId xmlns:p14="http://schemas.microsoft.com/office/powerpoint/2010/main" val="4074045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25208"/>
            <a:ext cx="8928992" cy="41062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d) Rechtsfolge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Rechtsfolge des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15 I VersG (§ 14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VersFG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Ermessensspielraum der Behörde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(„kann“)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Ermessensfehler der Behörde, vgl. § 114 S. 1 VwGO?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Einzig problematisch: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Ermessensüberschreitung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(„gesetzliche Grenzen des Ermessens einzuhalten“)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Ermessensbegrenzender Umstand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Grundrechte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 versammlungsrechtlichen Klausuren zu diskutieren: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Etwaige Verletzung der Versammlungsfreiheit aus Art. 8 I GG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8. Woche</a:t>
            </a:r>
          </a:p>
        </p:txBody>
      </p:sp>
    </p:spTree>
    <p:extLst>
      <p:ext uri="{BB962C8B-B14F-4D97-AF65-F5344CB8AC3E}">
        <p14:creationId xmlns:p14="http://schemas.microsoft.com/office/powerpoint/2010/main" val="674065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25208"/>
            <a:ext cx="8928992" cy="5406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Persönlicher Schutzbereich (+) („alle Deutschen“)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Ebenso eröffnet, da Versammlung „friedlich und ohne Waffen“ stattfindet: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Sachlicher Schutzbereich des Art. 8 I GG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Einzig fraglich: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Verfassungsrechtliche Rechtfertigung des Eingriffs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Als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Schranke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iRd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Art. 8 II GG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heranzuziehen: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15 I VersG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Verfassungskonformität der Schranke (+)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idZ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zu beachten, da das Grundrecht gemäß Art. 8 II GG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Art. 19 I 1 GG „durch Gesetz oder auf Grund eines Gesetzes eingeschränkt werden kann“: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Zitiergebot des Art. 19 I 2 GG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Indes gewahrt über § 20 VersG: Zitiergebot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Einzig zu prüfen: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Verfassungskonforme Anwendung des § 15 I VersG (§ 14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VersFG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im Einzelfall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8. Woche</a:t>
            </a:r>
          </a:p>
        </p:txBody>
      </p:sp>
    </p:spTree>
    <p:extLst>
      <p:ext uri="{BB962C8B-B14F-4D97-AF65-F5344CB8AC3E}">
        <p14:creationId xmlns:p14="http://schemas.microsoft.com/office/powerpoint/2010/main" val="1572717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25208"/>
            <a:ext cx="8928992" cy="5037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zu beachten: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Schranke-Schranke der Verhältnismäßigkeit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Erforderlichkeit der Maßnahme?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Nach § 15 I VersG möglich: Verbot oder bloße Auflage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Problematisch: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Zeitliche bzw. örtliche Beschränkungen einer Versammlung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zeitliche/ örtliche Beschränkung kann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bereits ein (partielles) Verbot begründen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Beachte: Selbstbestimmungsrecht des Veranstalters! 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maßgeblich für Abgrenzung: Bedeutung des Tages/ Ortes für die Öffentlichkeitswirksamkeit 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Hier: Besondere Bedeutung (-)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Erforderlichkeit (+) 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8. Woche</a:t>
            </a:r>
          </a:p>
        </p:txBody>
      </p:sp>
    </p:spTree>
    <p:extLst>
      <p:ext uri="{BB962C8B-B14F-4D97-AF65-F5344CB8AC3E}">
        <p14:creationId xmlns:p14="http://schemas.microsoft.com/office/powerpoint/2010/main" val="204932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229207" y="1412776"/>
            <a:ext cx="8928992" cy="5406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(3) Gemeinsamer Zweck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Umstrittenste und wichtigste Frage: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welche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Anforderungen an den gemeinsamen Zweck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gestellt werden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Zweck des Merkmals: Abgrenzung zu bloßen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Ansammlungen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(bspw. wartende Personen an Bushaltestelle)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Problem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Materielle Anforderungen des gemeinsam Zwecks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	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(1) Enge Auffassung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der gemeinsame Zweck muss in der 			Partizipation an öffentlicher Meinungsbildung liegen (BVerfG)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	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(2) Weite Auffassung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jeder Zweck genügt, gleich ob sozial, religiös, 		wirtschaftlich oder kulturell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Problemfälle: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„gemischte“ Veranstaltungen (vgl. BVerwG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NVwZ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2007, 1431)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Selbsthilfeähnliche Durchsetzung eigener Forderungen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8. Woche</a:t>
            </a:r>
          </a:p>
        </p:txBody>
      </p:sp>
    </p:spTree>
    <p:extLst>
      <p:ext uri="{BB962C8B-B14F-4D97-AF65-F5344CB8AC3E}">
        <p14:creationId xmlns:p14="http://schemas.microsoft.com/office/powerpoint/2010/main" val="1953546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225208"/>
            <a:ext cx="8928992" cy="62093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Schließlich zu prüfen: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Angemessenheit der Beschränkungen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iRd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notwendigen Abwägung hilfreich: Bildung eines R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egel-Ausnahme-Verhältnisses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für Rechtsgüter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Grundsätzlich: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Vorrang der – abstrakt höherwertigen – körperlichen Unversehrtheit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der Versammlungsteilnehmer und Dritter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Zudem zu bedenken: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Versammlung kann trotzdem stattfinden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insb. sogar örtlicher Zusammenhang zur Autobahn gewahrt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mithin: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Angemessenheit des Eingriffs in Art. 8 I GG (+)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Somit ebenfalls gewahrt: Schranke-Schranke der Verhältnismäßigkeit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Damit im Ergebnis nicht ersichtlich: Ermessenfehler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Ergebnis zu 1):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Rechtmäßigkeit der Beschränkungen und Verbote (+)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8. Woche</a:t>
            </a:r>
          </a:p>
        </p:txBody>
      </p:sp>
    </p:spTree>
    <p:extLst>
      <p:ext uri="{BB962C8B-B14F-4D97-AF65-F5344CB8AC3E}">
        <p14:creationId xmlns:p14="http://schemas.microsoft.com/office/powerpoint/2010/main" val="2910853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225208"/>
            <a:ext cx="8928992" cy="5406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2) Rechtswidrigkeit der Auflösung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Nunmehr zu prüfen: Rechtmäßigkeit der Auflösung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Rechtsgrundlage: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15 III VersG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der der zuständigen Behörde eine Auflösung der Versammlung erlaubt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Insoweit zu unterstellen: Zuständigkeit der Polizei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Möglichkeiten zur Auflösung nach § 15 III VersG (vgl. § 14 II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VersFG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):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15 III 1., 2. Alt. VersG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wonach Auflösung möglich soweit Versammlung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„nicht angemeldet“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oder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15 III 1 3. Alt. VersG: „von den Angaben der Anmeldung abgewichen oder den Auflagen zuwidergehandelt wird“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15 III 3. Alt. VersG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soweit „die Voraussetzungen zu einem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Verbot nach § 15 I VersG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gegeben sind“ (s.o.)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8. Woche</a:t>
            </a:r>
          </a:p>
        </p:txBody>
      </p:sp>
    </p:spTree>
    <p:extLst>
      <p:ext uri="{BB962C8B-B14F-4D97-AF65-F5344CB8AC3E}">
        <p14:creationId xmlns:p14="http://schemas.microsoft.com/office/powerpoint/2010/main" val="3346222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225208"/>
            <a:ext cx="8928992" cy="56477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Ferner zu prüfen: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Ordnungspflicht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des Adressaten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Voraussetzung für eine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Verhaltensverantwortlichkeit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Verursachung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der Gefahr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13 I ASOG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Nicht ausreichend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für notwendige Zurechnung: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Rechtmäßige Wahrnehmung eigener Rechte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 bedenken: Die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Versammlungsteilnehmer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nehmen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ihre Rechte aus Art. 8 I GG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an einer angemeldeten Versammlung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wahr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Ebenfalls problematisch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Figur des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Zweckveranlassers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da Versammlungen gerade darauf angelegt sind, eine Reaktion in der Öffentlichkeit zu verursachen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 jedem Fall gegeben: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Voraussetzungen für die Inanspruchnahme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nach § 16 ASOG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als 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Nichtstörer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8. Woche</a:t>
            </a:r>
          </a:p>
        </p:txBody>
      </p:sp>
    </p:spTree>
    <p:extLst>
      <p:ext uri="{BB962C8B-B14F-4D97-AF65-F5344CB8AC3E}">
        <p14:creationId xmlns:p14="http://schemas.microsoft.com/office/powerpoint/2010/main" val="1721727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225208"/>
            <a:ext cx="8928992" cy="3495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Ebenfalls nicht ersichtlich: Etwaige Ermessensfehler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Vielmehr wohl anzunehmen: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Ermessensreduktion auf Null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Ergebnis zu 2): Rechtmäßigkeit der Auflösung (+)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8. Woche</a:t>
            </a:r>
          </a:p>
        </p:txBody>
      </p:sp>
    </p:spTree>
    <p:extLst>
      <p:ext uri="{BB962C8B-B14F-4D97-AF65-F5344CB8AC3E}">
        <p14:creationId xmlns:p14="http://schemas.microsoft.com/office/powerpoint/2010/main" val="1492972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225208"/>
            <a:ext cx="8928992" cy="38651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3) Rechtswidrigkeit der Aufforderung zum Verlassen der Zufahrt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Rechtsgrundlage? 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Zuvor erfolgt: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Auflösung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der Versammlung gemäß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15 III VersG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Anwendbarkeit des VersG (-)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Insoweit heranzuziehen: Vorschriften über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Platzverweisung nach § 29 I ASOG (§ 16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BbgPolG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Formelle Rechtmäßigkeit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8. Woche</a:t>
            </a:r>
          </a:p>
        </p:txBody>
      </p:sp>
    </p:spTree>
    <p:extLst>
      <p:ext uri="{BB962C8B-B14F-4D97-AF65-F5344CB8AC3E}">
        <p14:creationId xmlns:p14="http://schemas.microsoft.com/office/powerpoint/2010/main" val="4008791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225208"/>
            <a:ext cx="8928992" cy="5037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Materielle Rechtmäßigkeit?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Gefahrentatbestand: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Verletzung des sog. „Entfernungsgebotes“ aus § 18 I VersG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iVm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§ 13 II VersG (§ 14 VI 2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VersFG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Störung der Unverletzlichkeit der Rechtsordnung (+)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Ebenso gegeben: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Ordnungspflicht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der Adressaten als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Verhaltensverantwortliche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§ 13 ASOG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Rechtsfolge des § 29 ASOG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Ermessen („können“)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Ermessensfehler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114 S. 1 VwGO (-)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Ergebnis zu 3): Rechtmäßigkeit der Aufforderung zum Verlassen der Zufahrt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Ergebnis zu FFK: Unbegründet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8. Woche</a:t>
            </a:r>
          </a:p>
        </p:txBody>
      </p:sp>
    </p:spTree>
    <p:extLst>
      <p:ext uri="{BB962C8B-B14F-4D97-AF65-F5344CB8AC3E}">
        <p14:creationId xmlns:p14="http://schemas.microsoft.com/office/powerpoint/2010/main" val="3252098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225208"/>
            <a:ext cx="8928992" cy="5711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II. Begründetheit der allgemeinen FK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Obersatz: Die allgemeine Feststellungsklage ist begründet, soweit die Polizei nicht berechtigt war, die Versammlungsteilnehmer von der Autobahn zu drängen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Mithin zu prüfen: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Rechtmäßigkeit des „Abdrängens“ durch die Polizei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1) Rechtsgrundlage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Rechtsnatur der Maßnahme: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Verwaltungsvollstreckung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da der zuvor ausgesprochene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Platzverweis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(gewaltsam)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durchgesetzt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wird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Verwaltungsvollstreckung im gestreckten Verfahren!  </a:t>
            </a:r>
            <a:b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</a:b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Rechtsgrundlage: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8 I 1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VwVfGBln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§§ 6, 9, 12 VwVG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(Unmittelbarer Zwang) [§§ 54, 58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BbGPolG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]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8. Woche</a:t>
            </a:r>
          </a:p>
        </p:txBody>
      </p:sp>
    </p:spTree>
    <p:extLst>
      <p:ext uri="{BB962C8B-B14F-4D97-AF65-F5344CB8AC3E}">
        <p14:creationId xmlns:p14="http://schemas.microsoft.com/office/powerpoint/2010/main" val="1678363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225208"/>
            <a:ext cx="8928992" cy="5406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Unproblematisch zu bejahen: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Formelle Voraussetzungen (+)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Beachte: Anhörung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28 VwVfG nicht erforderlich mangels VA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Letztlich ebenfalls unproblematisch: Vorliegen der materiellen Vollstreckungsvoraussetzungen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Vollstreckbarkeit der Platzverweisungsverfügung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(Wirksamkeit + Vollziehbarkeit), vgl. § 6 I VwVG [§ 53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BbgPolG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]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Rechtmäßigkeit der Art und Weise der Vollstreckung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Hier nicht erforderlich: Androhung und Festsetzung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 § 13, 14 VwVG (Eilfall, arg. § 6 II VwVG) [§ 59 I 3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BbGPolG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]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Rechtsfolge (+) </a:t>
            </a: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8. Woche</a:t>
            </a:r>
          </a:p>
        </p:txBody>
      </p:sp>
    </p:spTree>
    <p:extLst>
      <p:ext uri="{BB962C8B-B14F-4D97-AF65-F5344CB8AC3E}">
        <p14:creationId xmlns:p14="http://schemas.microsoft.com/office/powerpoint/2010/main" val="885434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225208"/>
            <a:ext cx="8928992" cy="25006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Damit im Ergebnis ebenfalls rechtmäßig: Abdrängen der Versammlungsteilnehmer im Wege des unmittelbaren Zwanges (+)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Gesamtergebnis: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Die Sachentscheidungsvoraussetzungen liegen vor, beide Klagen sind jedoch unbegründet.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8. Woche</a:t>
            </a:r>
          </a:p>
        </p:txBody>
      </p:sp>
    </p:spTree>
    <p:extLst>
      <p:ext uri="{BB962C8B-B14F-4D97-AF65-F5344CB8AC3E}">
        <p14:creationId xmlns:p14="http://schemas.microsoft.com/office/powerpoint/2010/main" val="3188322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5148064" y="3284984"/>
            <a:ext cx="237626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Ende</a:t>
            </a:r>
          </a:p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8. Woche</a:t>
            </a:r>
          </a:p>
        </p:txBody>
      </p:sp>
    </p:spTree>
    <p:extLst>
      <p:ext uri="{BB962C8B-B14F-4D97-AF65-F5344CB8AC3E}">
        <p14:creationId xmlns:p14="http://schemas.microsoft.com/office/powerpoint/2010/main" val="406644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229207" y="1412776"/>
            <a:ext cx="8928992" cy="53424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II. Schutzbereichsbeschränkung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„friedlich und ohne Waffen“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Keine übersteigerten Forderungen an 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Friedlichkeit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Versammlungen gerade durch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physische Präsenz, Unruhestiftung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etc. gekennzeichnet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Nicht maßgeblich: Gewaltbegriff des § 240 StGB (Blockadeaktionen)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Unfriedlichkeit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(+),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wenn „Handlungen von einiger Gefährlichkeit, wie etwa Ausschreitungen gegen Personen oder Sachen stattfinden“ (BVerfG)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Maßgeblich: Gewalttätigkeiten müssen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von einer größeren Gruppe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ausgehen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„Waffen“, vgl. § 1 WaffG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8. Woche</a:t>
            </a:r>
          </a:p>
        </p:txBody>
      </p:sp>
    </p:spTree>
    <p:extLst>
      <p:ext uri="{BB962C8B-B14F-4D97-AF65-F5344CB8AC3E}">
        <p14:creationId xmlns:p14="http://schemas.microsoft.com/office/powerpoint/2010/main" val="1386432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229207" y="1412776"/>
            <a:ext cx="8928992" cy="54707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II. Geschütztes Verhalten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Ohne weiteres umfasst: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Teilnahme an Versammlung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Veranstaltung der Versammlung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Hier zu beachten: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Selbstbestimmungsrecht des Veranstalters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Veranstalter darf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grds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Ort, Zeit Art und Inhalt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der Versammlung selbst bestimmen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Sehr umstritten: ob und inwieweit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„infrastrukturelle Nebeneinrichtungen“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unter Art. 8 I GG fallen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WCs, Schlafplätze, Imbissstände 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Wohl maßgeblich: Logistische Erforderlichkeit 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Unproblematisch: Rednerpult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8. Woche</a:t>
            </a:r>
          </a:p>
        </p:txBody>
      </p:sp>
    </p:spTree>
    <p:extLst>
      <p:ext uri="{BB962C8B-B14F-4D97-AF65-F5344CB8AC3E}">
        <p14:creationId xmlns:p14="http://schemas.microsoft.com/office/powerpoint/2010/main" val="2404561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4355976" y="3284984"/>
            <a:ext cx="478802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Polizeirecht </a:t>
            </a:r>
          </a:p>
          <a:p>
            <a:r>
              <a:rPr lang="de-DE" sz="3200">
                <a:solidFill>
                  <a:schemeClr val="bg1"/>
                </a:solidFill>
                <a:latin typeface="Frutiger LT 57 Cn" pitchFamily="34" charset="0"/>
              </a:rPr>
              <a:t>Fall 9</a:t>
            </a:r>
            <a:endParaRPr lang="de-DE" sz="3200" dirty="0">
              <a:solidFill>
                <a:schemeClr val="bg1"/>
              </a:solidFill>
              <a:latin typeface="Frutiger LT 57 Cn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8660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229207" y="1412776"/>
            <a:ext cx="8928992" cy="5037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A) Sachentscheidungsvoraussetzungen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I. Eröffnung des Verwaltungsrechtswegs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Vorrangig zu prüfen, aber vorliegend nicht einschlägig: Aufdrängende Sonderzuweisung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(§ 126 I BBG / § 54 I BeamtStG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Stattdessen heranzuziehen: Verwaltungsrechtliche Generalklausel des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40 I 1 VwGO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Danach vorausgesetzt: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öffentlich-rechtliche Streitigkeit,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nichtverfassungsrechtlicher Art handelt,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die nicht durch eine abdrängende Sonderzuweisung einem anderen Gericht zugewiesen ist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8. Woche</a:t>
            </a:r>
          </a:p>
        </p:txBody>
      </p:sp>
    </p:spTree>
    <p:extLst>
      <p:ext uri="{BB962C8B-B14F-4D97-AF65-F5344CB8AC3E}">
        <p14:creationId xmlns:p14="http://schemas.microsoft.com/office/powerpoint/2010/main" val="3930977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73526"/>
            <a:ext cx="8928992" cy="53424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1) Öffentlich-rechtliche Streitigkeit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öffentlich-rechtliche Natur des Rechtsverhältnisses (+), wenn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streitentscheidende Norm öffentlich-rechtlicher Natur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diese also ausschließlich einen Hoheitsträger berechtigt oder verpflichtet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Streit vorliegend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Kläger begehrt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Feststellung der Rechtswidrigkeit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von…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„vor Beginn der Versammlung ausgesprochenen Verboten und Beschränkungen“ sowie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der polizeilichen Maßnahmen am Ort der Demonstration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hier: alle angegriffenen Maßnahmen beruhen auf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Vorschriften des VersG, des ASOG und / oder VwVG 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öffentlich-rechtliche Streitigkeit (+)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8. Woche</a:t>
            </a:r>
          </a:p>
        </p:txBody>
      </p:sp>
    </p:spTree>
    <p:extLst>
      <p:ext uri="{BB962C8B-B14F-4D97-AF65-F5344CB8AC3E}">
        <p14:creationId xmlns:p14="http://schemas.microsoft.com/office/powerpoint/2010/main" val="3669450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theme/theme1.xml><?xml version="1.0" encoding="utf-8"?>
<a:theme xmlns:a="http://schemas.openxmlformats.org/drawingml/2006/main" name="Repetitorium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orlage_PPTX" id="{20EF44A1-9CCB-4FDF-80AC-F4ABCF6AD68B}" vid="{75BB5563-0F98-406E-898E-E499F06E5443}"/>
    </a:ext>
  </a:ext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Vorlage_PPTX</Template>
  <TotalTime>0</TotalTime>
  <Words>3629</Words>
  <Application>Microsoft Macintosh PowerPoint</Application>
  <PresentationFormat>Bildschirmpräsentation (4:3)</PresentationFormat>
  <Paragraphs>409</Paragraphs>
  <Slides>49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49</vt:i4>
      </vt:variant>
    </vt:vector>
  </HeadingPairs>
  <TitlesOfParts>
    <vt:vector size="57" baseType="lpstr">
      <vt:lpstr>Arial</vt:lpstr>
      <vt:lpstr>Calibri</vt:lpstr>
      <vt:lpstr>Courier New</vt:lpstr>
      <vt:lpstr>Frutiger Linotype</vt:lpstr>
      <vt:lpstr>Frutiger LT 57 Cn</vt:lpstr>
      <vt:lpstr>JKRGNR+Arial-BoldMT</vt:lpstr>
      <vt:lpstr>Wingdings</vt:lpstr>
      <vt:lpstr>Repetitorium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Jana Panten</dc:creator>
  <cp:lastModifiedBy>Thure Höre</cp:lastModifiedBy>
  <cp:revision>58</cp:revision>
  <dcterms:created xsi:type="dcterms:W3CDTF">2023-10-26T09:55:33Z</dcterms:created>
  <dcterms:modified xsi:type="dcterms:W3CDTF">2026-01-09T16:08:16Z</dcterms:modified>
</cp:coreProperties>
</file>