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sldIdLst>
    <p:sldId id="256" r:id="rId2"/>
    <p:sldId id="433" r:id="rId3"/>
    <p:sldId id="570" r:id="rId4"/>
    <p:sldId id="571" r:id="rId5"/>
    <p:sldId id="572" r:id="rId6"/>
    <p:sldId id="573" r:id="rId7"/>
    <p:sldId id="574" r:id="rId8"/>
    <p:sldId id="575" r:id="rId9"/>
    <p:sldId id="569" r:id="rId10"/>
    <p:sldId id="455" r:id="rId11"/>
    <p:sldId id="302" r:id="rId12"/>
    <p:sldId id="451" r:id="rId13"/>
    <p:sldId id="452" r:id="rId14"/>
    <p:sldId id="440" r:id="rId15"/>
    <p:sldId id="276" r:id="rId16"/>
    <p:sldId id="535" r:id="rId17"/>
    <p:sldId id="537" r:id="rId18"/>
    <p:sldId id="568" r:id="rId19"/>
    <p:sldId id="538" r:id="rId20"/>
    <p:sldId id="539" r:id="rId21"/>
    <p:sldId id="540" r:id="rId22"/>
    <p:sldId id="542" r:id="rId23"/>
    <p:sldId id="582" r:id="rId24"/>
    <p:sldId id="583" r:id="rId25"/>
    <p:sldId id="581" r:id="rId26"/>
    <p:sldId id="576" r:id="rId27"/>
    <p:sldId id="547" r:id="rId28"/>
    <p:sldId id="548" r:id="rId29"/>
    <p:sldId id="543" r:id="rId30"/>
    <p:sldId id="544" r:id="rId31"/>
    <p:sldId id="545" r:id="rId32"/>
    <p:sldId id="546" r:id="rId33"/>
    <p:sldId id="549" r:id="rId34"/>
    <p:sldId id="550" r:id="rId35"/>
    <p:sldId id="577" r:id="rId36"/>
    <p:sldId id="578" r:id="rId37"/>
    <p:sldId id="579" r:id="rId38"/>
    <p:sldId id="439" r:id="rId3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125" autoAdjust="0"/>
    <p:restoredTop sz="92969"/>
  </p:normalViewPr>
  <p:slideViewPr>
    <p:cSldViewPr>
      <p:cViewPr varScale="1">
        <p:scale>
          <a:sx n="111" d="100"/>
          <a:sy n="111" d="100"/>
        </p:scale>
        <p:origin x="1304"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16.01.26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12.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8309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zum Fall: FFK unzulässig, da VA im Zeitpunkt der Erledigung schon (lange!) bestandskräftig war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Grundrechtliche Schutzansprüche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unterscheiden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(grundrechtlichen) Schutzansprüche: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Unterlassungsanspruch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Abwehr des Eingriffs als solchem </a:t>
            </a:r>
            <a:r>
              <a:rPr lang="de-DE" sz="2400" b="1" dirty="0">
                <a:solidFill>
                  <a:schemeClr val="tx1">
                    <a:lumMod val="65000"/>
                    <a:lumOff val="35000"/>
                  </a:schemeClr>
                </a:solidFill>
                <a:latin typeface="JKRGNR+Arial-BoldMT"/>
              </a:rPr>
              <a:t>(„Handlungsunrecht“)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a:t>
            </a:r>
            <a:r>
              <a:rPr lang="de-DE" sz="2400" dirty="0">
                <a:solidFill>
                  <a:schemeClr val="tx1">
                    <a:lumMod val="65000"/>
                    <a:lumOff val="35000"/>
                  </a:schemeClr>
                </a:solidFill>
                <a:latin typeface="JKRGNR+Arial-BoldMT"/>
              </a:rPr>
              <a:t>Bälle fliegen regelmäßig über Zaun von Sportplatz</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Folgenbeseitigungsanspruch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Beseitigung von Folgen, eines in der Vergangenheit liegenden Eingriffs </a:t>
            </a:r>
            <a:r>
              <a:rPr lang="de-DE" sz="2400" b="1" dirty="0">
                <a:solidFill>
                  <a:schemeClr val="tx1">
                    <a:lumMod val="65000"/>
                    <a:lumOff val="35000"/>
                  </a:schemeClr>
                </a:solidFill>
                <a:latin typeface="JKRGNR+Arial-BoldMT"/>
              </a:rPr>
              <a:t>(„Erfolgsunrecht“)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 Naturalrestitution gerichtet!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a:t>
            </a:r>
            <a:r>
              <a:rPr lang="de-DE" sz="2400" dirty="0">
                <a:solidFill>
                  <a:schemeClr val="tx1">
                    <a:lumMod val="65000"/>
                    <a:lumOff val="35000"/>
                  </a:schemeClr>
                </a:solidFill>
                <a:latin typeface="JKRGNR+Arial-BoldMT"/>
              </a:rPr>
              <a:t>Bälle zerstören Scheibe; Kläger möchte Scheibe ersetzt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1559487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Weiteres Fallbeispiel: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 nimmt an einer öffentlichen Demonstration in der Innenstadt teil. Im Rahmen einer polizeilichen Kontrolle stellt die Polizei sein Mobiltelefon sicher, da sie fälschlicherweise davon ausgeht, A habe damit Straftaten gefilmt. Eine Rechtsgrundlage für die Sicherstellung besteht tatsächlich nicht. Einige Tage später erkennt die Polizei die Rechtswidrigkeit der Maßnahme, gibt das Mobiltelefon jedoch nicht zurück, sondern behält es weiterhin verwahrt.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Begehren des A: Telefon zurückerhalten!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Prozessuales Vorgehen?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6742775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Denkbar: Folgenbeseitigungsanspruch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in Vergangenheit: Sicherstellung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Rechtswidrige Folge: Telefon verwahrt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Statthafte Klageart: Leistungsklage gestützt auf Folgenbeseitigungsanspruch?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Sicherstellungsverfügung = wirksamer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Prozessuale Konsequenz: VA muss zunächst aufgehoben werden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Anfechtungsklage + Leistungsklage als sog. Stufenklage?!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9791532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hoheitlicher </a:t>
            </a:r>
            <a:r>
              <a:rPr lang="de-DE" sz="2400" b="1" dirty="0">
                <a:solidFill>
                  <a:schemeClr val="tx1">
                    <a:lumMod val="65000"/>
                    <a:lumOff val="35000"/>
                  </a:schemeClr>
                </a:solidFill>
                <a:latin typeface="JKRGNR+Arial-BoldMT"/>
              </a:rPr>
              <a:t>Eingriff durch Verwaltungsakt </a:t>
            </a:r>
            <a:r>
              <a:rPr lang="de-DE" sz="2400" dirty="0">
                <a:solidFill>
                  <a:schemeClr val="tx1">
                    <a:lumMod val="65000"/>
                    <a:lumOff val="35000"/>
                  </a:schemeClr>
                </a:solidFill>
                <a:latin typeface="JKRGNR+Arial-BoldMT"/>
              </a:rPr>
              <a:t>erfolgt, einschlägig: sog. </a:t>
            </a:r>
            <a:r>
              <a:rPr lang="de-DE" sz="2400" b="1" dirty="0">
                <a:solidFill>
                  <a:schemeClr val="tx1">
                    <a:lumMod val="65000"/>
                    <a:lumOff val="35000"/>
                  </a:schemeClr>
                </a:solidFill>
                <a:latin typeface="JKRGNR+Arial-BoldMT"/>
              </a:rPr>
              <a:t>Vollzugsfolgenbeseitigungsanspruch</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113 I S. 2 VwGO im Hauptsacheverfahren</a:t>
            </a:r>
            <a:r>
              <a:rPr lang="de-DE" sz="2400"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„Ist der </a:t>
            </a:r>
            <a:r>
              <a:rPr lang="de-DE" sz="2400" b="1" i="1" dirty="0">
                <a:solidFill>
                  <a:schemeClr val="tx1">
                    <a:lumMod val="65000"/>
                    <a:lumOff val="35000"/>
                  </a:schemeClr>
                </a:solidFill>
                <a:latin typeface="JKRGNR+Arial-BoldMT"/>
              </a:rPr>
              <a:t>Verwaltungsakt schon vollzogen</a:t>
            </a:r>
            <a:r>
              <a:rPr lang="de-DE" sz="2400" i="1" dirty="0">
                <a:solidFill>
                  <a:schemeClr val="tx1">
                    <a:lumMod val="65000"/>
                    <a:lumOff val="35000"/>
                  </a:schemeClr>
                </a:solidFill>
                <a:latin typeface="JKRGNR+Arial-BoldMT"/>
              </a:rPr>
              <a:t>, so kann das Gericht 	</a:t>
            </a:r>
            <a:r>
              <a:rPr lang="de-DE" sz="2400" b="1" i="1" dirty="0">
                <a:solidFill>
                  <a:schemeClr val="tx1">
                    <a:lumMod val="65000"/>
                    <a:lumOff val="35000"/>
                  </a:schemeClr>
                </a:solidFill>
                <a:latin typeface="JKRGNR+Arial-BoldMT"/>
              </a:rPr>
              <a:t>auf Antrag </a:t>
            </a:r>
            <a:r>
              <a:rPr lang="de-DE" sz="2400" i="1" dirty="0">
                <a:solidFill>
                  <a:schemeClr val="tx1">
                    <a:lumMod val="65000"/>
                    <a:lumOff val="35000"/>
                  </a:schemeClr>
                </a:solidFill>
                <a:latin typeface="JKRGNR+Arial-BoldMT"/>
              </a:rPr>
              <a:t>auch aussprechen, dass und wie die 	Verwaltungsbehörde die </a:t>
            </a:r>
            <a:r>
              <a:rPr lang="de-DE" sz="2400" b="1" i="1" dirty="0">
                <a:solidFill>
                  <a:schemeClr val="tx1">
                    <a:lumMod val="65000"/>
                    <a:lumOff val="35000"/>
                  </a:schemeClr>
                </a:solidFill>
                <a:latin typeface="JKRGNR+Arial-BoldMT"/>
              </a:rPr>
              <a:t>Vollziehung rückgängig zu machen</a:t>
            </a:r>
            <a:r>
              <a:rPr lang="de-DE" sz="2400" i="1" dirty="0">
                <a:solidFill>
                  <a:schemeClr val="tx1">
                    <a:lumMod val="65000"/>
                    <a:lumOff val="35000"/>
                  </a:schemeClr>
                </a:solidFill>
                <a:latin typeface="JKRGNR+Arial-BoldMT"/>
              </a:rPr>
              <a: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 80 V S. 3 VwGO </a:t>
            </a: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vorläufigen Rechtsschutzverfahren</a:t>
            </a:r>
            <a:r>
              <a:rPr lang="de-DE" sz="2400"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„Ist der Verwaltungsakt im Zeitpunkt der Entscheidung schon 	vollzogen, so kann das Gericht die </a:t>
            </a:r>
            <a:r>
              <a:rPr lang="de-DE" sz="2400" b="1" i="1" dirty="0">
                <a:solidFill>
                  <a:schemeClr val="tx1">
                    <a:lumMod val="65000"/>
                    <a:lumOff val="35000"/>
                  </a:schemeClr>
                </a:solidFill>
                <a:latin typeface="JKRGNR+Arial-BoldMT"/>
              </a:rPr>
              <a:t>Aufhebung der Vollziehung 	anordnen.“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328005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15</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6086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 mangels beamtenrechtlicher Streitigkeit – nicht einschlägig: aufdrängende Sonderzuweisung (§ 126 I BBG/ § 54 I 1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a:t>
            </a:r>
            <a:r>
              <a:rPr lang="de-DE" sz="2400" b="1" dirty="0">
                <a:solidFill>
                  <a:schemeClr val="tx1">
                    <a:lumMod val="65000"/>
                    <a:lumOff val="35000"/>
                  </a:schemeClr>
                </a:solidFill>
                <a:latin typeface="JKRGNR+Arial-BoldMT"/>
              </a:rPr>
              <a:t> maßgeblich</a:t>
            </a:r>
            <a:r>
              <a:rPr lang="de-DE" sz="2400" dirty="0">
                <a:solidFill>
                  <a:schemeClr val="tx1">
                    <a:lumMod val="65000"/>
                    <a:lumOff val="35000"/>
                  </a:schemeClr>
                </a:solidFill>
                <a:latin typeface="JKRGNR+Arial-BoldMT"/>
              </a:rPr>
              <a:t>: Generalklausel des </a:t>
            </a:r>
            <a:r>
              <a:rPr lang="de-DE" sz="2400" b="1" dirty="0">
                <a:solidFill>
                  <a:schemeClr val="tx1">
                    <a:lumMod val="65000"/>
                    <a:lumOff val="35000"/>
                  </a:schemeClr>
                </a:solidFill>
                <a:latin typeface="JKRGNR+Arial-BoldMT"/>
              </a:rPr>
              <a:t>§ 40 I 1 VwGO</a:t>
            </a:r>
            <a:r>
              <a:rPr lang="de-DE" sz="2400" dirty="0">
                <a:solidFill>
                  <a:schemeClr val="tx1">
                    <a:lumMod val="65000"/>
                    <a:lumOff val="35000"/>
                  </a:schemeClr>
                </a:solidFill>
                <a:latin typeface="JKRGNR+Arial-BoldMT"/>
              </a:rPr>
              <a:t>, wonach es sich um eine </a:t>
            </a:r>
            <a:r>
              <a:rPr lang="de-DE" sz="2400" b="1" dirty="0">
                <a:solidFill>
                  <a:schemeClr val="tx1">
                    <a:lumMod val="65000"/>
                    <a:lumOff val="35000"/>
                  </a:schemeClr>
                </a:solidFill>
                <a:latin typeface="JKRGNR+Arial-BoldMT"/>
              </a:rPr>
              <a:t>(1) öffentlich-rechtliche Streitigkeit </a:t>
            </a:r>
            <a:r>
              <a:rPr lang="de-DE" sz="2400" dirty="0">
                <a:solidFill>
                  <a:schemeClr val="tx1">
                    <a:lumMod val="65000"/>
                    <a:lumOff val="35000"/>
                  </a:schemeClr>
                </a:solidFill>
                <a:latin typeface="JKRGNR+Arial-BoldMT"/>
              </a:rPr>
              <a:t>handeln müsste, die </a:t>
            </a:r>
            <a:r>
              <a:rPr lang="de-DE" sz="2400" b="1" dirty="0">
                <a:solidFill>
                  <a:schemeClr val="tx1">
                    <a:lumMod val="65000"/>
                    <a:lumOff val="35000"/>
                  </a:schemeClr>
                </a:solidFill>
                <a:latin typeface="JKRGNR+Arial-BoldMT"/>
              </a:rPr>
              <a:t>(2) nicht verfassungsrechtlicher Art </a:t>
            </a:r>
            <a:r>
              <a:rPr lang="de-DE" sz="2400" dirty="0">
                <a:solidFill>
                  <a:schemeClr val="tx1">
                    <a:lumMod val="65000"/>
                    <a:lumOff val="35000"/>
                  </a:schemeClr>
                </a:solidFill>
                <a:latin typeface="JKRGNR+Arial-BoldMT"/>
              </a:rPr>
              <a:t>ist und für die letztlich </a:t>
            </a:r>
            <a:r>
              <a:rPr lang="de-DE" sz="2400" b="1" dirty="0">
                <a:solidFill>
                  <a:schemeClr val="tx1">
                    <a:lumMod val="65000"/>
                    <a:lumOff val="35000"/>
                  </a:schemeClr>
                </a:solidFill>
                <a:latin typeface="JKRGNR+Arial-BoldMT"/>
              </a:rPr>
              <a:t>(3) keine abdrängende Sonderzuweisung</a:t>
            </a:r>
            <a:r>
              <a:rPr lang="de-DE" sz="2400" dirty="0">
                <a:solidFill>
                  <a:schemeClr val="tx1">
                    <a:lumMod val="65000"/>
                    <a:lumOff val="35000"/>
                  </a:schemeClr>
                </a:solidFill>
                <a:latin typeface="JKRGNR+Arial-BoldMT"/>
              </a:rPr>
              <a:t> greift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in erster Linie heranzuziehen (soweit vorhanden): </a:t>
            </a:r>
            <a:r>
              <a:rPr lang="de-DE" sz="2400" b="1" dirty="0">
                <a:solidFill>
                  <a:schemeClr val="tx1">
                    <a:lumMod val="65000"/>
                    <a:lumOff val="35000"/>
                  </a:schemeClr>
                </a:solidFill>
                <a:latin typeface="JKRGNR+Arial-BoldMT"/>
              </a:rPr>
              <a:t>Streitentscheidende Norm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Feststellung, dass künftige Genehmigung rechtswidrig sei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Streitentscheidende Vorschrift: Art. 2 </a:t>
            </a:r>
            <a:r>
              <a:rPr lang="de-DE" sz="2400" b="1" dirty="0" err="1">
                <a:solidFill>
                  <a:schemeClr val="tx1">
                    <a:lumMod val="65000"/>
                    <a:lumOff val="35000"/>
                  </a:schemeClr>
                </a:solidFill>
                <a:latin typeface="JKRGNR+Arial-BoldMT"/>
              </a:rPr>
              <a:t>EinbringG</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Charakter (+), da „Behörden“ ermächtigt werden, Genehmigungen zu erteilen (mod. Subjektstheorie)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 Öffentlich-rechtliche Streitigkeit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da nicht über spezifisches </a:t>
            </a:r>
            <a:r>
              <a:rPr lang="de-DE" sz="2400" dirty="0" err="1">
                <a:solidFill>
                  <a:schemeClr val="tx1">
                    <a:lumMod val="65000"/>
                    <a:lumOff val="35000"/>
                  </a:schemeClr>
                </a:solidFill>
                <a:latin typeface="JKRGNR+Arial-BoldMT"/>
              </a:rPr>
              <a:t>VerfassungsR</a:t>
            </a:r>
            <a:r>
              <a:rPr lang="de-DE" sz="2400" dirty="0">
                <a:solidFill>
                  <a:schemeClr val="tx1">
                    <a:lumMod val="65000"/>
                    <a:lumOff val="35000"/>
                  </a:schemeClr>
                </a:solidFill>
                <a:latin typeface="JKRGNR+Arial-BoldMT"/>
              </a:rPr>
              <a:t> gestritten wird („Politischer Verfassungsstreit“)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BVerwG: sog. Materielle Theorie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7598834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Immer bedenken: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Wenn Vollzugspolizei handelt: § 23 I 1 EGGVG sowie § 98 II 2 StPO analog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Staatshaftungsrechtliche Ansprüche: § 40 II 1 VwGO, Art. 34 S. 3 GG sowie Art. 14 III 4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5705512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Feststellung</a:t>
            </a:r>
            <a:r>
              <a:rPr lang="de-DE" sz="2400" dirty="0">
                <a:solidFill>
                  <a:schemeClr val="tx1">
                    <a:lumMod val="65000"/>
                    <a:lumOff val="35000"/>
                  </a:schemeClr>
                </a:solidFill>
                <a:latin typeface="JKRGNR+Arial-BoldMT"/>
              </a:rPr>
              <a:t>, dass künftige Einbringungsgenehmigung rechtswidrig sei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Betracht kommend: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FFK nach § 113 I 4 VwGO</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 kein „erledigter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 Feststellungsklage, § 43 I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1302405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Wiederholung: </a:t>
            </a:r>
            <a:r>
              <a:rPr lang="de-DE" sz="2400" b="1" dirty="0">
                <a:solidFill>
                  <a:schemeClr val="tx1">
                    <a:lumMod val="65000"/>
                    <a:lumOff val="35000"/>
                  </a:schemeClr>
                </a:solidFill>
                <a:latin typeface="JKRGNR+Arial-BoldMT"/>
                <a:sym typeface="Wingdings" pitchFamily="2" charset="2"/>
              </a:rPr>
              <a:t>Feststellungsklagen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In der VwGO vorgesehene Feststellungsklagen: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Allgemeine Feststellungsklage, § 43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Nichtigkeitsfeststellungsklage, § 43 I 3. Alt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Fortsetzungsfeststellungsklage, § 113 I 4 VwGO (analog)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Normenkontrollverfahren, § 47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Entscheidungstenor: § 47 V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Besonderheit der Feststellungsklagen: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Keine Vollstreckungsmöglichkeiten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Beachte aber: Bindungswirkung der Entscheidung, § 121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1093332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Allgemeine Feststellungsklage nach § 43 I VwGO</a:t>
            </a:r>
            <a:r>
              <a:rPr lang="de-DE" sz="2400" dirty="0">
                <a:solidFill>
                  <a:schemeClr val="tx1">
                    <a:lumMod val="65000"/>
                    <a:lumOff val="35000"/>
                  </a:schemeClr>
                </a:solidFill>
                <a:latin typeface="JKRGNR+Arial-BoldMT"/>
              </a:rPr>
              <a:t> auf Feststellung des Bestehens bzw. Nichtbestehens eines konkreten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VwGO</a:t>
            </a:r>
            <a:r>
              <a:rPr lang="de-DE" sz="2400" dirty="0">
                <a:solidFill>
                  <a:schemeClr val="tx1">
                    <a:lumMod val="65000"/>
                    <a:lumOff val="35000"/>
                  </a:schemeClr>
                </a:solidFill>
                <a:latin typeface="JKRGNR+Arial-BoldMT"/>
              </a:rPr>
              <a:t>: die sich aus einem konkreten Sachverhalt auf Grund einer Rechtsnorm des öffentlichen Rechts ergebenden </a:t>
            </a:r>
            <a:r>
              <a:rPr lang="de-DE" sz="2400" b="1" dirty="0">
                <a:solidFill>
                  <a:schemeClr val="tx1">
                    <a:lumMod val="65000"/>
                    <a:lumOff val="35000"/>
                  </a:schemeClr>
                </a:solidFill>
                <a:latin typeface="JKRGNR+Arial-BoldMT"/>
              </a:rPr>
              <a:t>rechtlichen Beziehungen </a:t>
            </a:r>
            <a:r>
              <a:rPr lang="de-DE" sz="2400" dirty="0">
                <a:solidFill>
                  <a:schemeClr val="tx1">
                    <a:lumMod val="65000"/>
                    <a:lumOff val="35000"/>
                  </a:schemeClr>
                </a:solidFill>
                <a:latin typeface="JKRGNR+Arial-BoldMT"/>
              </a:rPr>
              <a:t>einer Person zu einer anderen Person oder einer Sache zu verstehen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Denkbares „Rechtsverhältnis“: Recht der Behörde </a:t>
            </a:r>
            <a:r>
              <a:rPr lang="de-DE" sz="2400" b="1" dirty="0" err="1">
                <a:solidFill>
                  <a:schemeClr val="tx1">
                    <a:lumMod val="65000"/>
                    <a:lumOff val="35000"/>
                  </a:schemeClr>
                </a:solidFill>
                <a:latin typeface="JKRGNR+Arial-BoldMT"/>
              </a:rPr>
              <a:t>ggü</a:t>
            </a:r>
            <a:r>
              <a:rPr lang="de-DE" sz="2400" b="1" dirty="0">
                <a:solidFill>
                  <a:schemeClr val="tx1">
                    <a:lumMod val="65000"/>
                    <a:lumOff val="35000"/>
                  </a:schemeClr>
                </a:solidFill>
                <a:latin typeface="JKRGNR+Arial-BoldMT"/>
              </a:rPr>
              <a:t> U eine Genehmigung nach Art. 2 </a:t>
            </a:r>
            <a:r>
              <a:rPr lang="de-DE" sz="2400" b="1" dirty="0" err="1">
                <a:solidFill>
                  <a:schemeClr val="tx1">
                    <a:lumMod val="65000"/>
                    <a:lumOff val="35000"/>
                  </a:schemeClr>
                </a:solidFill>
                <a:latin typeface="JKRGNR+Arial-BoldMT"/>
              </a:rPr>
              <a:t>EinbringG</a:t>
            </a:r>
            <a:r>
              <a:rPr lang="de-DE" sz="2400" b="1" dirty="0">
                <a:solidFill>
                  <a:schemeClr val="tx1">
                    <a:lumMod val="65000"/>
                    <a:lumOff val="35000"/>
                  </a:schemeClr>
                </a:solidFill>
                <a:latin typeface="JKRGNR+Arial-BoldMT"/>
              </a:rPr>
              <a:t> zu erteilen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 </a:t>
            </a:r>
            <a:r>
              <a:rPr lang="de-DE" sz="2400" dirty="0">
                <a:solidFill>
                  <a:schemeClr val="tx1">
                    <a:lumMod val="65000"/>
                    <a:lumOff val="35000"/>
                  </a:schemeClr>
                </a:solidFill>
                <a:latin typeface="JKRGNR+Arial-BoldMT"/>
              </a:rPr>
              <a:t>Dieses „Rechtsverhältnis“ besteht nur zwischen Beklagtem und U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einer sog. „</a:t>
            </a:r>
            <a:r>
              <a:rPr lang="de-DE" sz="2400" b="1" dirty="0">
                <a:solidFill>
                  <a:schemeClr val="tx1">
                    <a:lumMod val="65000"/>
                    <a:lumOff val="35000"/>
                  </a:schemeClr>
                </a:solidFill>
                <a:latin typeface="JKRGNR+Arial-BoldMT"/>
              </a:rPr>
              <a:t>Drittfeststellungsklage</a:t>
            </a:r>
            <a:r>
              <a:rPr lang="de-DE" sz="2400" dirty="0">
                <a:solidFill>
                  <a:schemeClr val="tx1">
                    <a:lumMod val="65000"/>
                    <a:lumOff val="35000"/>
                  </a:schemeClr>
                </a:solidFill>
                <a:latin typeface="JKRGNR+Arial-BoldMT"/>
              </a:rPr>
              <a:t>“: Es müssen </a:t>
            </a:r>
            <a:r>
              <a:rPr lang="de-DE" sz="2400" b="1" dirty="0">
                <a:solidFill>
                  <a:schemeClr val="tx1">
                    <a:lumMod val="65000"/>
                    <a:lumOff val="35000"/>
                  </a:schemeClr>
                </a:solidFill>
                <a:latin typeface="JKRGNR+Arial-BoldMT"/>
              </a:rPr>
              <a:t>Rechte und Pflichten zw. den Parteien </a:t>
            </a:r>
            <a:r>
              <a:rPr lang="de-DE" sz="2400" dirty="0">
                <a:solidFill>
                  <a:schemeClr val="tx1">
                    <a:lumMod val="65000"/>
                    <a:lumOff val="35000"/>
                  </a:schemeClr>
                </a:solidFill>
                <a:latin typeface="JKRGNR+Arial-BoldMT"/>
              </a:rPr>
              <a:t>streitig sein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232826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Rechtsverhältnis zwischen F und 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wenn dem F ein </a:t>
            </a:r>
            <a:r>
              <a:rPr lang="de-DE" sz="2400" b="1" dirty="0">
                <a:solidFill>
                  <a:schemeClr val="tx1">
                    <a:lumMod val="65000"/>
                    <a:lumOff val="35000"/>
                  </a:schemeClr>
                </a:solidFill>
                <a:latin typeface="JKRGNR+Arial-BoldMT"/>
              </a:rPr>
              <a:t>subjektives Recht </a:t>
            </a:r>
            <a:r>
              <a:rPr lang="de-DE" sz="2400" dirty="0">
                <a:solidFill>
                  <a:schemeClr val="tx1">
                    <a:lumMod val="65000"/>
                    <a:lumOff val="35000"/>
                  </a:schemeClr>
                </a:solidFill>
                <a:latin typeface="JKRGNR+Arial-BoldMT"/>
              </a:rPr>
              <a:t>zusteht, welches </a:t>
            </a:r>
            <a:r>
              <a:rPr lang="de-DE" sz="2400" b="1" dirty="0">
                <a:solidFill>
                  <a:schemeClr val="tx1">
                    <a:lumMod val="65000"/>
                    <a:lumOff val="35000"/>
                  </a:schemeClr>
                </a:solidFill>
                <a:latin typeface="JKRGNR+Arial-BoldMT"/>
              </a:rPr>
              <a:t>Erlass der Genehmigung verhindern</a:t>
            </a:r>
            <a:r>
              <a:rPr lang="de-DE" sz="2400" dirty="0">
                <a:solidFill>
                  <a:schemeClr val="tx1">
                    <a:lumMod val="65000"/>
                    <a:lumOff val="35000"/>
                  </a:schemeClr>
                </a:solidFill>
                <a:latin typeface="JKRGNR+Arial-BoldMT"/>
              </a:rPr>
              <a:t> kann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(Vorbeugender) </a:t>
            </a:r>
            <a:r>
              <a:rPr lang="de-DE" sz="2400" b="1" u="sng" dirty="0" err="1">
                <a:solidFill>
                  <a:schemeClr val="tx1">
                    <a:lumMod val="65000"/>
                    <a:lumOff val="35000"/>
                  </a:schemeClr>
                </a:solidFill>
                <a:latin typeface="JKRGNR+Arial-BoldMT"/>
              </a:rPr>
              <a:t>öR</a:t>
            </a:r>
            <a:r>
              <a:rPr lang="de-DE" sz="2400" b="1" u="sng" dirty="0">
                <a:solidFill>
                  <a:schemeClr val="tx1">
                    <a:lumMod val="65000"/>
                    <a:lumOff val="35000"/>
                  </a:schemeClr>
                </a:solidFill>
                <a:latin typeface="JKRGNR+Arial-BoldMT"/>
              </a:rPr>
              <a:t> Unterlassungsanspruch?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 1004 I 2 BGB analog oder Vorwirkung der Grundrechte (Gewohnheitsrechtlich anerkannt!)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Voraussetzung</a:t>
            </a:r>
            <a:r>
              <a:rPr lang="de-DE" sz="2400" dirty="0">
                <a:solidFill>
                  <a:schemeClr val="tx1">
                    <a:lumMod val="65000"/>
                    <a:lumOff val="35000"/>
                  </a:schemeClr>
                </a:solidFill>
                <a:latin typeface="JKRGNR+Arial-BoldMT"/>
              </a:rPr>
              <a:t>: Drohende Verletzung eines </a:t>
            </a:r>
            <a:r>
              <a:rPr lang="de-DE" sz="2400" b="1" dirty="0">
                <a:solidFill>
                  <a:schemeClr val="tx1">
                    <a:lumMod val="65000"/>
                    <a:lumOff val="35000"/>
                  </a:schemeClr>
                </a:solidFill>
                <a:latin typeface="JKRGNR+Arial-BoldMT"/>
              </a:rPr>
              <a:t>subjektiven Rechts </a:t>
            </a:r>
            <a:r>
              <a:rPr lang="de-DE" sz="2400" dirty="0">
                <a:solidFill>
                  <a:schemeClr val="tx1">
                    <a:lumMod val="65000"/>
                    <a:lumOff val="35000"/>
                  </a:schemeClr>
                </a:solidFill>
                <a:latin typeface="JKRGNR+Arial-BoldMT"/>
              </a:rPr>
              <a:t>des Klägers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Subjektives Recht des Fischers? </a:t>
            </a:r>
          </a:p>
          <a:p>
            <a:pPr marL="2628900" lvl="5"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erster Linie maßgeblich: </a:t>
            </a:r>
            <a:r>
              <a:rPr lang="de-DE" sz="2400" b="1" dirty="0">
                <a:solidFill>
                  <a:schemeClr val="tx1">
                    <a:lumMod val="65000"/>
                    <a:lumOff val="35000"/>
                  </a:schemeClr>
                </a:solidFill>
                <a:latin typeface="JKRGNR+Arial-BoldMT"/>
              </a:rPr>
              <a:t>Einfaches Recht! </a:t>
            </a:r>
          </a:p>
          <a:p>
            <a:pPr marL="2628900" lvl="5"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Subsidiär: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0224413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Exkurs: Herleitung „subjektiver Rechte“ aus dem einfachen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Bedeutung für Rechtsschutz: </a:t>
            </a:r>
            <a:r>
              <a:rPr lang="de-DE" sz="2400" dirty="0">
                <a:solidFill>
                  <a:schemeClr val="tx1">
                    <a:lumMod val="65000"/>
                    <a:lumOff val="35000"/>
                  </a:schemeClr>
                </a:solidFill>
                <a:latin typeface="JKRGNR+Arial-BoldMT"/>
              </a:rPr>
              <a:t>vgl. Art. 19 IV GG („Wird jemand…in </a:t>
            </a:r>
            <a:r>
              <a:rPr lang="de-DE" sz="2400" b="1" dirty="0">
                <a:solidFill>
                  <a:schemeClr val="tx1">
                    <a:lumMod val="65000"/>
                    <a:lumOff val="35000"/>
                  </a:schemeClr>
                </a:solidFill>
                <a:latin typeface="JKRGNR+Arial-BoldMT"/>
              </a:rPr>
              <a:t>seinen Rechten </a:t>
            </a:r>
            <a:r>
              <a:rPr lang="de-DE" sz="2400" dirty="0">
                <a:solidFill>
                  <a:schemeClr val="tx1">
                    <a:lumMod val="65000"/>
                    <a:lumOff val="35000"/>
                  </a:schemeClr>
                </a:solidFill>
                <a:latin typeface="JKRGNR+Arial-BoldMT"/>
              </a:rPr>
              <a:t>verletzt“)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Grundsatz</a:t>
            </a:r>
            <a:r>
              <a:rPr lang="de-DE" sz="2400" dirty="0">
                <a:solidFill>
                  <a:schemeClr val="tx1">
                    <a:lumMod val="65000"/>
                    <a:lumOff val="35000"/>
                  </a:schemeClr>
                </a:solidFill>
                <a:latin typeface="JKRGNR+Arial-BoldMT"/>
              </a:rPr>
              <a:t>: Normen des öffentlichen Rechts dienen der Allgemeinheit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Subjektives Recht (+), </a:t>
            </a:r>
            <a:r>
              <a:rPr lang="de-DE" sz="2400" dirty="0">
                <a:solidFill>
                  <a:schemeClr val="tx1">
                    <a:lumMod val="65000"/>
                    <a:lumOff val="35000"/>
                  </a:schemeClr>
                </a:solidFill>
                <a:latin typeface="JKRGNR+Arial-BoldMT"/>
              </a:rPr>
              <a:t>wenn eine Vorschrift neben der Allgemeinheit zumindest </a:t>
            </a:r>
            <a:r>
              <a:rPr lang="de-DE" sz="2400" b="1" dirty="0">
                <a:solidFill>
                  <a:schemeClr val="tx1">
                    <a:lumMod val="65000"/>
                    <a:lumOff val="35000"/>
                  </a:schemeClr>
                </a:solidFill>
                <a:latin typeface="JKRGNR+Arial-BoldMT"/>
              </a:rPr>
              <a:t>auch Individualinteressen </a:t>
            </a:r>
            <a:r>
              <a:rPr lang="de-DE" sz="2400" dirty="0">
                <a:solidFill>
                  <a:schemeClr val="tx1">
                    <a:lumMod val="65000"/>
                    <a:lumOff val="35000"/>
                  </a:schemeClr>
                </a:solidFill>
                <a:latin typeface="JKRGNR+Arial-BoldMT"/>
              </a:rPr>
              <a:t>schützt</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„Schutznorm“ bzw. „drittschützende Norm“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Auslegung ermitteln!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Bedeutung für Klausur: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Drittanfechtungsklagen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Leistungsklagen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4905238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869" y="1124744"/>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Leistungsklagen</a:t>
            </a:r>
            <a:r>
              <a:rPr lang="de-DE" sz="2400" dirty="0">
                <a:solidFill>
                  <a:schemeClr val="tx1">
                    <a:lumMod val="65000"/>
                    <a:lumOff val="35000"/>
                  </a:schemeClr>
                </a:solidFill>
                <a:latin typeface="JKRGNR+Arial-BoldMT"/>
              </a:rPr>
              <a:t>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a:t>
            </a:r>
            <a:r>
              <a:rPr lang="de-DE" sz="2400" b="1" dirty="0">
                <a:solidFill>
                  <a:schemeClr val="tx1">
                    <a:lumMod val="65000"/>
                    <a:lumOff val="35000"/>
                  </a:schemeClr>
                </a:solidFill>
                <a:latin typeface="JKRGNR+Arial-BoldMT"/>
              </a:rPr>
              <a:t>Anspruchsgrundlage</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Wann vermittelt eine Vorschrift dem Einzelnen einen </a:t>
            </a:r>
            <a:r>
              <a:rPr lang="de-DE" sz="2400" b="1" dirty="0">
                <a:solidFill>
                  <a:schemeClr val="tx1">
                    <a:lumMod val="65000"/>
                    <a:lumOff val="35000"/>
                  </a:schemeClr>
                </a:solidFill>
                <a:latin typeface="JKRGNR+Arial-BoldMT"/>
              </a:rPr>
              <a:t>Anspruch</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00B050"/>
                </a:solidFill>
                <a:latin typeface="JKRGNR+Arial-BoldMT"/>
              </a:rPr>
              <a:t>Unproblematisch</a:t>
            </a:r>
            <a:r>
              <a:rPr lang="de-DE" sz="2400" dirty="0">
                <a:solidFill>
                  <a:schemeClr val="tx1">
                    <a:lumMod val="65000"/>
                    <a:lumOff val="35000"/>
                  </a:schemeClr>
                </a:solidFill>
                <a:latin typeface="JKRGNR+Arial-BoldMT"/>
              </a:rPr>
              <a:t> (+), soweit Vorschrift eine </a:t>
            </a:r>
            <a:r>
              <a:rPr lang="de-DE" sz="2400" b="1" dirty="0">
                <a:solidFill>
                  <a:schemeClr val="tx1">
                    <a:lumMod val="65000"/>
                    <a:lumOff val="35000"/>
                  </a:schemeClr>
                </a:solidFill>
                <a:latin typeface="JKRGNR+Arial-BoldMT"/>
              </a:rPr>
              <a:t>Begünstigung in der Rechtsfolge</a:t>
            </a:r>
            <a:r>
              <a:rPr lang="de-DE" sz="2400" dirty="0">
                <a:solidFill>
                  <a:schemeClr val="tx1">
                    <a:lumMod val="65000"/>
                    <a:lumOff val="35000"/>
                  </a:schemeClr>
                </a:solidFill>
                <a:latin typeface="JKRGNR+Arial-BoldMT"/>
              </a:rPr>
              <a:t> vorsieht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 71 </a:t>
            </a:r>
            <a:r>
              <a:rPr lang="de-DE" sz="2400" dirty="0" err="1">
                <a:solidFill>
                  <a:schemeClr val="tx1">
                    <a:lumMod val="65000"/>
                    <a:lumOff val="35000"/>
                  </a:schemeClr>
                </a:solidFill>
                <a:latin typeface="JKRGNR+Arial-BoldMT"/>
              </a:rPr>
              <a:t>BauO</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Bln</a:t>
            </a:r>
            <a:r>
              <a:rPr lang="de-DE" sz="2400" dirty="0">
                <a:solidFill>
                  <a:schemeClr val="tx1">
                    <a:lumMod val="65000"/>
                    <a:lumOff val="35000"/>
                  </a:schemeClr>
                </a:solidFill>
                <a:latin typeface="JKRGNR+Arial-BoldMT"/>
              </a:rPr>
              <a:t> Baugenehmigung </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Die </a:t>
            </a:r>
            <a:r>
              <a:rPr lang="de-DE" sz="2400" b="1" i="1" dirty="0">
                <a:solidFill>
                  <a:schemeClr val="tx1">
                    <a:lumMod val="65000"/>
                    <a:lumOff val="35000"/>
                  </a:schemeClr>
                </a:solidFill>
                <a:latin typeface="JKRGNR+Arial-BoldMT"/>
              </a:rPr>
              <a:t>Baugenehmigung</a:t>
            </a:r>
            <a:r>
              <a:rPr lang="de-DE" sz="2400" i="1" dirty="0">
                <a:solidFill>
                  <a:schemeClr val="tx1">
                    <a:lumMod val="65000"/>
                    <a:lumOff val="35000"/>
                  </a:schemeClr>
                </a:solidFill>
                <a:latin typeface="JKRGNR+Arial-BoldMT"/>
              </a:rPr>
              <a:t> ist zu erteilen, wenn dem Bauvorhaben keine öffentlich-rechtlichen Vorschriften entgegenstehen, die im bauaufsichtlichen Genehmigungsverfahren zu prüfen sind.</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Problem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Bürger verlangt behördliches Einschreiten </a:t>
            </a:r>
            <a:r>
              <a:rPr lang="de-DE" sz="2400" dirty="0">
                <a:solidFill>
                  <a:schemeClr val="tx1">
                    <a:lumMod val="65000"/>
                    <a:lumOff val="35000"/>
                  </a:schemeClr>
                </a:solidFill>
                <a:latin typeface="JKRGNR+Arial-BoldMT"/>
              </a:rPr>
              <a:t>(meist gegen Dritte)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3615855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Bsp.: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80</a:t>
            </a: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Beseitigung von Anlagen, Nutzungsuntersagung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Werden Anlagen im Widerspruch zu öffentlich-rechtlichen Vorschriften errichtet oder geändert, </a:t>
            </a:r>
            <a:r>
              <a:rPr lang="de-DE" sz="2400" b="1" dirty="0">
                <a:solidFill>
                  <a:schemeClr val="tx1">
                    <a:lumMod val="65000"/>
                    <a:lumOff val="35000"/>
                  </a:schemeClr>
                </a:solidFill>
                <a:latin typeface="JKRGNR+Arial-BoldMT"/>
              </a:rPr>
              <a:t>kann die Bauaufsichtsbehörde die teilweise oder vollständige Beseitigung der Anlagen anordnen</a:t>
            </a:r>
            <a:r>
              <a:rPr lang="de-DE" sz="2400" dirty="0">
                <a:solidFill>
                  <a:schemeClr val="tx1">
                    <a:lumMod val="65000"/>
                    <a:lumOff val="35000"/>
                  </a:schemeClr>
                </a:solidFill>
                <a:latin typeface="JKRGNR+Arial-BoldMT"/>
              </a:rPr>
              <a:t>, wenn nicht auf andere Weise rechtmäßige Zustände hergestellt werden können. Werden Anlagen im Widerspruch zu öffentlich-rechtlichen Vorschriften genutzt, kann diese Nutzung untersagt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Hat der Nachbar einen Anspruch auf Erlass einer Abrissverfügung?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41628232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Prüfungsmaßstab: Art. 2 </a:t>
            </a:r>
            <a:r>
              <a:rPr lang="de-DE" sz="2400" b="1" dirty="0" err="1">
                <a:solidFill>
                  <a:schemeClr val="tx1">
                    <a:lumMod val="65000"/>
                    <a:lumOff val="35000"/>
                  </a:schemeClr>
                </a:solidFill>
                <a:latin typeface="JKRGNR+Arial-BoldMT"/>
              </a:rPr>
              <a:t>EinbringG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Vermittelt Art. 2 I </a:t>
            </a:r>
            <a:r>
              <a:rPr lang="de-DE" sz="2400" dirty="0" err="1">
                <a:solidFill>
                  <a:schemeClr val="tx1">
                    <a:lumMod val="65000"/>
                    <a:lumOff val="35000"/>
                  </a:schemeClr>
                </a:solidFill>
                <a:latin typeface="JKRGNR+Arial-BoldMT"/>
              </a:rPr>
              <a:t>EinbringG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„Drittschutz“ bzw. subjektive Rechte</a:t>
            </a:r>
            <a:r>
              <a:rPr lang="de-DE" sz="2400" dirty="0">
                <a:solidFill>
                  <a:schemeClr val="tx1">
                    <a:lumMod val="65000"/>
                    <a:lumOff val="35000"/>
                  </a:schemeClr>
                </a:solidFill>
                <a:latin typeface="JKRGNR+Arial-BoldMT"/>
              </a:rPr>
              <a:t> für den 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2024, 1842: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Subjektive Rechte </a:t>
            </a:r>
            <a:r>
              <a:rPr lang="de-DE" sz="2400" i="1" dirty="0">
                <a:solidFill>
                  <a:schemeClr val="tx1">
                    <a:lumMod val="65000"/>
                    <a:lumOff val="35000"/>
                  </a:schemeClr>
                </a:solidFill>
                <a:latin typeface="JKRGNR+Arial-BoldMT"/>
              </a:rPr>
              <a:t>lassen sich im Grundsatz </a:t>
            </a:r>
            <a:r>
              <a:rPr lang="de-DE" sz="2400" b="1" i="1" dirty="0">
                <a:solidFill>
                  <a:schemeClr val="tx1">
                    <a:lumMod val="65000"/>
                    <a:lumOff val="35000"/>
                  </a:schemeClr>
                </a:solidFill>
                <a:latin typeface="JKRGNR+Arial-BoldMT"/>
              </a:rPr>
              <a:t>nur aus Rechtsvorschriften ableiten, die das individuell geschützte private Interesse, die Art seiner Verletzung und den Kreis der unmittelbar geschützten Personen hinreichend deutlich klarstellen und abgrenzen.</a:t>
            </a:r>
            <a:r>
              <a:rPr lang="de-DE" sz="2400" i="1" dirty="0">
                <a:solidFill>
                  <a:schemeClr val="tx1">
                    <a:lumMod val="65000"/>
                    <a:lumOff val="35000"/>
                  </a:schemeClr>
                </a:solidFill>
                <a:latin typeface="JKRGNR+Arial-BoldMT"/>
              </a:rPr>
              <a:t> Drittschutz wird gewährt, wenn in qualifizierter und zugleich individualisierter Weise auf schutzwürdige Interessen eines erkennbar abgegrenzten Kreises Dritter Rücksicht zu nehmen ist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081335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Subsumtion: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Subjektive Rechte unmittelbar aus Art. 2 </a:t>
            </a:r>
            <a:r>
              <a:rPr lang="de-DE" sz="2400" b="1" dirty="0" err="1">
                <a:solidFill>
                  <a:schemeClr val="tx1">
                    <a:lumMod val="65000"/>
                    <a:lumOff val="35000"/>
                  </a:schemeClr>
                </a:solidFill>
                <a:latin typeface="JKRGNR+Arial-BoldMT"/>
              </a:rPr>
              <a:t>EinbringG</a:t>
            </a:r>
            <a:r>
              <a:rPr lang="de-DE" sz="2400" b="1" dirty="0">
                <a:solidFill>
                  <a:schemeClr val="tx1">
                    <a:lumMod val="65000"/>
                    <a:lumOff val="35000"/>
                  </a:schemeClr>
                </a:solidFill>
                <a:latin typeface="JKRGNR+Arial-BoldMT"/>
              </a:rPr>
              <a:t>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Keinerlei Bezugnahme auf „abgrenzbaren Kreis Dritter“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Betroffene Grundrechte des F?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Berufsfreiheit (Art. 12 GG) sowie Eigentumsfreiheit (Art. 14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Rechtsverhältnis zwischen F und Behörde: </a:t>
            </a:r>
            <a:r>
              <a:rPr lang="de-DE" sz="2400" b="1" dirty="0">
                <a:solidFill>
                  <a:schemeClr val="tx1">
                    <a:lumMod val="65000"/>
                    <a:lumOff val="35000"/>
                  </a:schemeClr>
                </a:solidFill>
                <a:latin typeface="JKRGNR+Arial-BoldMT"/>
              </a:rPr>
              <a:t>(Vorbeugender) </a:t>
            </a:r>
            <a:r>
              <a:rPr lang="de-DE" sz="2400" b="1" dirty="0" err="1">
                <a:solidFill>
                  <a:schemeClr val="tx1">
                    <a:lumMod val="65000"/>
                    <a:lumOff val="35000"/>
                  </a:schemeClr>
                </a:solidFill>
                <a:latin typeface="JKRGNR+Arial-BoldMT"/>
              </a:rPr>
              <a:t>öR</a:t>
            </a:r>
            <a:r>
              <a:rPr lang="de-DE" sz="2400" b="1" dirty="0">
                <a:solidFill>
                  <a:schemeClr val="tx1">
                    <a:lumMod val="65000"/>
                    <a:lumOff val="35000"/>
                  </a:schemeClr>
                </a:solidFill>
                <a:latin typeface="JKRGNR+Arial-BoldMT"/>
              </a:rPr>
              <a:t> Unterlassungsanspruch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Konkretes (feststellungsfähiges) Rechtsverhältnis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43 VwGO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1382049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9652"/>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Subsidiarität der Feststellungsklage?!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 43 II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 Feststellungsklage </a:t>
            </a:r>
            <a:r>
              <a:rPr lang="de-DE" sz="2400" b="1" dirty="0">
                <a:solidFill>
                  <a:schemeClr val="tx1">
                    <a:lumMod val="65000"/>
                    <a:lumOff val="35000"/>
                  </a:schemeClr>
                </a:solidFill>
                <a:latin typeface="JKRGNR+Arial-BoldMT"/>
              </a:rPr>
              <a:t>subsidiär</a:t>
            </a:r>
            <a:r>
              <a:rPr lang="de-DE" sz="2400" dirty="0">
                <a:solidFill>
                  <a:schemeClr val="tx1">
                    <a:lumMod val="65000"/>
                    <a:lumOff val="35000"/>
                  </a:schemeClr>
                </a:solidFill>
                <a:latin typeface="JKRGNR+Arial-BoldMT"/>
              </a:rPr>
              <a:t>, wenn Kläger „seine Rechte durch </a:t>
            </a:r>
            <a:r>
              <a:rPr lang="de-DE" sz="2400" b="1" dirty="0">
                <a:solidFill>
                  <a:schemeClr val="tx1">
                    <a:lumMod val="65000"/>
                    <a:lumOff val="35000"/>
                  </a:schemeClr>
                </a:solidFill>
                <a:latin typeface="JKRGNR+Arial-BoldMT"/>
              </a:rPr>
              <a:t>Gestaltungs- oder Leistungsklagen </a:t>
            </a:r>
            <a:r>
              <a:rPr lang="de-DE" sz="2400" dirty="0">
                <a:solidFill>
                  <a:schemeClr val="tx1">
                    <a:lumMod val="65000"/>
                    <a:lumOff val="35000"/>
                  </a:schemeClr>
                </a:solidFill>
                <a:latin typeface="JKRGNR+Arial-BoldMT"/>
              </a:rPr>
              <a:t>verfolgen kann oder hätte verfolgen können“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Betracht kommend: </a:t>
            </a:r>
            <a:r>
              <a:rPr lang="de-DE" sz="2400" b="1" dirty="0">
                <a:solidFill>
                  <a:schemeClr val="tx1">
                    <a:lumMod val="65000"/>
                    <a:lumOff val="35000"/>
                  </a:schemeClr>
                </a:solidFill>
                <a:latin typeface="JKRGNR+Arial-BoldMT"/>
              </a:rPr>
              <a:t>(Vorbeugende) Unterlassungsklage auf Unterlassen der Erteilung der Genehmigung </a:t>
            </a:r>
            <a:endParaRPr lang="de-DE" sz="2400" dirty="0">
              <a:solidFill>
                <a:schemeClr val="tx1">
                  <a:lumMod val="65000"/>
                  <a:lumOff val="35000"/>
                </a:schemeClr>
              </a:solidFill>
              <a:latin typeface="JKRGNR+Arial-BoldMT"/>
            </a:endParaRP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der Subsidiarität </a:t>
            </a:r>
            <a:r>
              <a:rPr lang="de-DE" sz="2400" dirty="0">
                <a:solidFill>
                  <a:schemeClr val="tx1">
                    <a:lumMod val="65000"/>
                    <a:lumOff val="35000"/>
                  </a:schemeClr>
                </a:solidFill>
                <a:latin typeface="JKRGNR+Arial-BoldMT"/>
              </a:rPr>
              <a:t>des § 43 II 1 VwGO?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Bezüglich </a:t>
            </a:r>
            <a:r>
              <a:rPr lang="de-DE" sz="2400" b="1" dirty="0">
                <a:solidFill>
                  <a:schemeClr val="tx1">
                    <a:lumMod val="65000"/>
                    <a:lumOff val="35000"/>
                  </a:schemeClr>
                </a:solidFill>
                <a:latin typeface="JKRGNR+Arial-BoldMT"/>
              </a:rPr>
              <a:t>Anfechtungs- und Verpflichtungsklage</a:t>
            </a:r>
            <a:r>
              <a:rPr lang="de-DE" sz="2400" dirty="0">
                <a:solidFill>
                  <a:schemeClr val="tx1">
                    <a:lumMod val="65000"/>
                    <a:lumOff val="35000"/>
                  </a:schemeClr>
                </a:solidFill>
                <a:latin typeface="JKRGNR+Arial-BoldMT"/>
              </a:rPr>
              <a:t>: Verhinderung der Umgehung der </a:t>
            </a:r>
            <a:r>
              <a:rPr lang="de-DE" sz="2400" b="1" dirty="0">
                <a:solidFill>
                  <a:schemeClr val="tx1">
                    <a:lumMod val="65000"/>
                    <a:lumOff val="35000"/>
                  </a:schemeClr>
                </a:solidFill>
                <a:latin typeface="JKRGNR+Arial-BoldMT"/>
              </a:rPr>
              <a:t>besonderen Zulässigkeitsvoraussetzungen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858896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96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Bezüglich </a:t>
            </a:r>
            <a:r>
              <a:rPr lang="de-DE" sz="2400" b="1" dirty="0">
                <a:solidFill>
                  <a:schemeClr val="tx1">
                    <a:lumMod val="65000"/>
                    <a:lumOff val="35000"/>
                  </a:schemeClr>
                </a:solidFill>
                <a:latin typeface="JKRGNR+Arial-BoldMT"/>
              </a:rPr>
              <a:t>allgemeiner Leistungsklage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Prozessökonomie</a:t>
            </a:r>
            <a:r>
              <a:rPr lang="de-DE" sz="2400" dirty="0">
                <a:solidFill>
                  <a:schemeClr val="tx1">
                    <a:lumMod val="65000"/>
                    <a:lumOff val="35000"/>
                  </a:schemeClr>
                </a:solidFill>
                <a:latin typeface="JKRGNR+Arial-BoldMT"/>
              </a:rPr>
              <a:t>, da Leistungsurteil im Gegensatz zu Feststellungsurteil vollstreckbar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Rechtsprechung</a:t>
            </a:r>
            <a:r>
              <a:rPr lang="de-DE" sz="2400"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teleologische Reduktion des § 43 II 1 VwGO</a:t>
            </a:r>
            <a:r>
              <a:rPr lang="de-DE" sz="2400" dirty="0">
                <a:solidFill>
                  <a:schemeClr val="tx1">
                    <a:lumMod val="65000"/>
                    <a:lumOff val="35000"/>
                  </a:schemeClr>
                </a:solidFill>
                <a:latin typeface="JKRGNR+Arial-BoldMT"/>
              </a:rPr>
              <a:t> im Verhältnis zur allgemeinen Leistungsklage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Argumentation: nach der sog. </a:t>
            </a:r>
            <a:r>
              <a:rPr lang="de-DE" sz="2400" b="1" dirty="0">
                <a:solidFill>
                  <a:schemeClr val="tx1">
                    <a:lumMod val="65000"/>
                    <a:lumOff val="35000"/>
                  </a:schemeClr>
                </a:solidFill>
                <a:latin typeface="JKRGNR+Arial-BoldMT"/>
              </a:rPr>
              <a:t>„Ehrenmanntheorie“ </a:t>
            </a:r>
            <a:r>
              <a:rPr lang="de-DE" sz="2400" dirty="0">
                <a:solidFill>
                  <a:schemeClr val="tx1">
                    <a:lumMod val="65000"/>
                    <a:lumOff val="35000"/>
                  </a:schemeClr>
                </a:solidFill>
                <a:latin typeface="JKRGNR+Arial-BoldMT"/>
              </a:rPr>
              <a:t>sei davon auszugehen, dass sich die </a:t>
            </a:r>
            <a:r>
              <a:rPr lang="de-DE" sz="2400" b="1" dirty="0">
                <a:solidFill>
                  <a:schemeClr val="tx1">
                    <a:lumMod val="65000"/>
                    <a:lumOff val="35000"/>
                  </a:schemeClr>
                </a:solidFill>
                <a:latin typeface="JKRGNR+Arial-BoldMT"/>
              </a:rPr>
              <a:t>Behörden rechtstreu verhalten </a:t>
            </a:r>
            <a:r>
              <a:rPr lang="de-DE" sz="2400" dirty="0">
                <a:solidFill>
                  <a:schemeClr val="tx1">
                    <a:lumMod val="65000"/>
                    <a:lumOff val="35000"/>
                  </a:schemeClr>
                </a:solidFill>
                <a:latin typeface="JKRGNR+Arial-BoldMT"/>
              </a:rPr>
              <a:t>und sich auch </a:t>
            </a:r>
            <a:r>
              <a:rPr lang="de-DE" sz="2400" b="1" dirty="0">
                <a:solidFill>
                  <a:schemeClr val="tx1">
                    <a:lumMod val="65000"/>
                    <a:lumOff val="35000"/>
                  </a:schemeClr>
                </a:solidFill>
                <a:latin typeface="JKRGNR+Arial-BoldMT"/>
              </a:rPr>
              <a:t>ohne vollstreckbaren Leistungstitel an das Feststellungsurteil halten werden </a:t>
            </a:r>
            <a:r>
              <a:rPr lang="de-DE" sz="2400" dirty="0">
                <a:solidFill>
                  <a:schemeClr val="tx1">
                    <a:lumMod val="65000"/>
                    <a:lumOff val="35000"/>
                  </a:schemeClr>
                </a:solidFill>
                <a:latin typeface="JKRGNR+Arial-BoldMT"/>
              </a:rPr>
              <a:t>(sehr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Verstoß gegen Subsidiaritätsklausel des § 43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Statthaftigkeit der allgemeinen FK (+)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4385948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Besonderes 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anerkannt: jedes </a:t>
            </a:r>
            <a:r>
              <a:rPr lang="de-DE" sz="2400" b="1" dirty="0">
                <a:solidFill>
                  <a:schemeClr val="tx1">
                    <a:lumMod val="65000"/>
                    <a:lumOff val="35000"/>
                  </a:schemeClr>
                </a:solidFill>
                <a:latin typeface="JKRGNR+Arial-BoldMT"/>
              </a:rPr>
              <a:t>rechtliche, wirtschaftliche oder ideelle </a:t>
            </a:r>
            <a:r>
              <a:rPr lang="de-DE" sz="2400" dirty="0">
                <a:solidFill>
                  <a:schemeClr val="tx1">
                    <a:lumMod val="65000"/>
                    <a:lumOff val="35000"/>
                  </a:schemeClr>
                </a:solidFill>
                <a:latin typeface="JKRGNR+Arial-BoldMT"/>
              </a:rPr>
              <a:t>Interesse des Klägers an Feststellung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Wirtschaftliches Interesse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Besonderes Feststellungsinteresse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7293056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Wiederholungsfall</a:t>
            </a:r>
            <a:r>
              <a:rPr lang="de-DE" sz="2400" dirty="0">
                <a:solidFill>
                  <a:schemeClr val="tx1">
                    <a:lumMod val="65000"/>
                    <a:lumOff val="35000"/>
                  </a:schemeClr>
                </a:solidFill>
                <a:latin typeface="JKRGNR+Arial-BoldMT"/>
                <a:sym typeface="Wingdings" pitchFamily="2" charset="2"/>
              </a:rPr>
              <a:t>: </a:t>
            </a:r>
            <a:r>
              <a:rPr lang="de-DE" sz="2400" i="1" dirty="0" err="1">
                <a:solidFill>
                  <a:schemeClr val="tx1">
                    <a:lumMod val="65000"/>
                    <a:lumOff val="35000"/>
                  </a:schemeClr>
                </a:solidFill>
                <a:latin typeface="JKRGNR+Arial-BoldMT"/>
                <a:sym typeface="Wingdings" pitchFamily="2" charset="2"/>
              </a:rPr>
              <a:t>Cafe</a:t>
            </a:r>
            <a:r>
              <a:rPr lang="de-DE" sz="2400" i="1" dirty="0">
                <a:solidFill>
                  <a:schemeClr val="tx1">
                    <a:lumMod val="65000"/>
                    <a:lumOff val="35000"/>
                  </a:schemeClr>
                </a:solidFill>
                <a:latin typeface="JKRGNR+Arial-BoldMT"/>
                <a:sym typeface="Wingdings" pitchFamily="2" charset="2"/>
              </a:rPr>
              <a:t>-Betreiber K erhält auf Antrag am </a:t>
            </a:r>
            <a:r>
              <a:rPr lang="de-DE" sz="2400" b="1" i="1" dirty="0">
                <a:solidFill>
                  <a:schemeClr val="tx1">
                    <a:lumMod val="65000"/>
                    <a:lumOff val="35000"/>
                  </a:schemeClr>
                </a:solidFill>
                <a:latin typeface="JKRGNR+Arial-BoldMT"/>
                <a:sym typeface="Wingdings" pitchFamily="2" charset="2"/>
              </a:rPr>
              <a:t>10.01.2025 </a:t>
            </a:r>
            <a:r>
              <a:rPr lang="de-DE" sz="2400" i="1" dirty="0">
                <a:solidFill>
                  <a:schemeClr val="tx1">
                    <a:lumMod val="65000"/>
                    <a:lumOff val="35000"/>
                  </a:schemeClr>
                </a:solidFill>
                <a:latin typeface="JKRGNR+Arial-BoldMT"/>
                <a:sym typeface="Wingdings" pitchFamily="2" charset="2"/>
              </a:rPr>
              <a:t>eine </a:t>
            </a:r>
            <a:r>
              <a:rPr lang="de-DE" sz="2400" b="1" i="1" dirty="0">
                <a:solidFill>
                  <a:schemeClr val="tx1">
                    <a:lumMod val="65000"/>
                    <a:lumOff val="35000"/>
                  </a:schemeClr>
                </a:solidFill>
                <a:latin typeface="JKRGNR+Arial-BoldMT"/>
                <a:sym typeface="Wingdings" pitchFamily="2" charset="2"/>
              </a:rPr>
              <a:t>Sondernutzungserlaubnis</a:t>
            </a:r>
            <a:r>
              <a:rPr lang="de-DE" sz="2400" i="1" dirty="0">
                <a:solidFill>
                  <a:schemeClr val="tx1">
                    <a:lumMod val="65000"/>
                    <a:lumOff val="35000"/>
                  </a:schemeClr>
                </a:solidFill>
                <a:latin typeface="JKRGNR+Arial-BoldMT"/>
                <a:sym typeface="Wingdings" pitchFamily="2" charset="2"/>
              </a:rPr>
              <a:t>, mit der es ihm gestattet wird, in einem Zeitraum </a:t>
            </a:r>
            <a:r>
              <a:rPr lang="de-DE" sz="2400" b="1" i="1" dirty="0">
                <a:solidFill>
                  <a:schemeClr val="tx1">
                    <a:lumMod val="65000"/>
                    <a:lumOff val="35000"/>
                  </a:schemeClr>
                </a:solidFill>
                <a:latin typeface="JKRGNR+Arial-BoldMT"/>
                <a:sym typeface="Wingdings" pitchFamily="2" charset="2"/>
              </a:rPr>
              <a:t>vom 01.04.2025 – 31.10.2025 in der Oranienstraße auf öffentlicher Fläche vor seinem </a:t>
            </a:r>
            <a:r>
              <a:rPr lang="de-DE" sz="2400" b="1" i="1" dirty="0" err="1">
                <a:solidFill>
                  <a:schemeClr val="tx1">
                    <a:lumMod val="65000"/>
                    <a:lumOff val="35000"/>
                  </a:schemeClr>
                </a:solidFill>
                <a:latin typeface="JKRGNR+Arial-BoldMT"/>
                <a:sym typeface="Wingdings" pitchFamily="2" charset="2"/>
              </a:rPr>
              <a:t>Cafe</a:t>
            </a:r>
            <a:r>
              <a:rPr lang="de-DE" sz="2400" b="1" i="1" dirty="0">
                <a:solidFill>
                  <a:schemeClr val="tx1">
                    <a:lumMod val="65000"/>
                    <a:lumOff val="35000"/>
                  </a:schemeClr>
                </a:solidFill>
                <a:latin typeface="JKRGNR+Arial-BoldMT"/>
                <a:sym typeface="Wingdings" pitchFamily="2" charset="2"/>
              </a:rPr>
              <a:t> 6 Tische und 12 Stühle aufzustellen</a:t>
            </a:r>
            <a:r>
              <a:rPr lang="de-DE" sz="2400" i="1" dirty="0">
                <a:solidFill>
                  <a:schemeClr val="tx1">
                    <a:lumMod val="65000"/>
                    <a:lumOff val="35000"/>
                  </a:schemeClr>
                </a:solidFill>
                <a:latin typeface="JKRGNR+Arial-BoldMT"/>
                <a:sym typeface="Wingdings" pitchFamily="2" charset="2"/>
              </a:rPr>
              <a:t>. Die Genehmigung weicht nicht unerheblich von </a:t>
            </a:r>
            <a:r>
              <a:rPr lang="de-DE" sz="2400" i="1" dirty="0" err="1">
                <a:solidFill>
                  <a:schemeClr val="tx1">
                    <a:lumMod val="65000"/>
                    <a:lumOff val="35000"/>
                  </a:schemeClr>
                </a:solidFill>
                <a:latin typeface="JKRGNR+Arial-BoldMT"/>
                <a:sym typeface="Wingdings" pitchFamily="2" charset="2"/>
              </a:rPr>
              <a:t>Ks</a:t>
            </a:r>
            <a:r>
              <a:rPr lang="de-DE" sz="2400" i="1" dirty="0">
                <a:solidFill>
                  <a:schemeClr val="tx1">
                    <a:lumMod val="65000"/>
                    <a:lumOff val="35000"/>
                  </a:schemeClr>
                </a:solidFill>
                <a:latin typeface="JKRGNR+Arial-BoldMT"/>
                <a:sym typeface="Wingdings" pitchFamily="2" charset="2"/>
              </a:rPr>
              <a:t> Antrag ab. Er hatte ursprünglich beantragt 10 Tische und 20 Stühle aufstellen zu dürfen. Dennoch freut sich der K die Genehmigung erhalten zu haben; er will sich später um Rechtsfragen kümmern. So kommt es: Im November 2025 beauftragt er einen Anwalt mit der Erhebung einer Klage. </a:t>
            </a:r>
            <a:r>
              <a:rPr lang="de-DE" sz="2400" b="1" i="1" dirty="0">
                <a:solidFill>
                  <a:schemeClr val="tx1">
                    <a:lumMod val="65000"/>
                    <a:lumOff val="35000"/>
                  </a:schemeClr>
                </a:solidFill>
                <a:latin typeface="JKRGNR+Arial-BoldMT"/>
                <a:sym typeface="Wingdings" pitchFamily="2" charset="2"/>
              </a:rPr>
              <a:t>Er will festgestellt wissen, dass er einen Anspruch auf die beantragten 10 Tische und 20 Stühle hatte</a:t>
            </a:r>
            <a:r>
              <a:rPr lang="de-DE" sz="2400" i="1" dirty="0">
                <a:solidFill>
                  <a:schemeClr val="tx1">
                    <a:lumMod val="65000"/>
                    <a:lumOff val="35000"/>
                  </a:schemeClr>
                </a:solidFill>
                <a:latin typeface="JKRGNR+Arial-BoldMT"/>
                <a:sym typeface="Wingdings" pitchFamily="2" charset="2"/>
              </a:rPr>
              <a:t>. Die Klärung der Rechtsfrage sei für ihn von Bedeutung, da Saison 2026 ja schon vor der Tür stünde und er erneut einen Antrag stellen möchte.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Frage: Ist die Klage zulässig? </a:t>
            </a:r>
            <a:r>
              <a:rPr lang="de-DE" sz="2400" b="1" i="1" dirty="0">
                <a:solidFill>
                  <a:schemeClr val="tx1">
                    <a:lumMod val="65000"/>
                    <a:lumOff val="35000"/>
                  </a:schemeClr>
                </a:solidFill>
                <a:latin typeface="JKRGNR+Arial-BoldMT"/>
                <a:sym typeface="Wingdings" pitchFamily="2" charset="2"/>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9218423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umstritten</a:t>
            </a:r>
            <a:r>
              <a:rPr lang="de-DE" sz="2400" dirty="0">
                <a:solidFill>
                  <a:schemeClr val="tx1">
                    <a:lumMod val="65000"/>
                    <a:lumOff val="35000"/>
                  </a:schemeClr>
                </a:solidFill>
                <a:latin typeface="JKRGNR+Arial-BoldMT"/>
              </a:rPr>
              <a:t>: ob neben dem Feststellungsinteresse das Bestehen der </a:t>
            </a:r>
            <a:r>
              <a:rPr lang="de-DE" sz="2400" b="1" dirty="0">
                <a:solidFill>
                  <a:schemeClr val="tx1">
                    <a:lumMod val="65000"/>
                    <a:lumOff val="35000"/>
                  </a:schemeClr>
                </a:solidFill>
                <a:latin typeface="JKRGNR+Arial-BoldMT"/>
              </a:rPr>
              <a:t>Klagebefugnis nach § 42 II VwGO </a:t>
            </a:r>
            <a:r>
              <a:rPr lang="de-DE" sz="2400" dirty="0">
                <a:solidFill>
                  <a:schemeClr val="tx1">
                    <a:lumMod val="65000"/>
                    <a:lumOff val="35000"/>
                  </a:schemeClr>
                </a:solidFill>
                <a:latin typeface="JKRGNR+Arial-BoldMT"/>
              </a:rPr>
              <a:t>entsprechend zu prüfen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„Streit kann dahinstehen, wenn Klagebefugnis zumindest zu bejahen wäre.“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eigene </a:t>
            </a:r>
            <a:r>
              <a:rPr lang="de-DE" sz="2400" b="1" dirty="0">
                <a:solidFill>
                  <a:schemeClr val="tx1">
                    <a:lumMod val="65000"/>
                    <a:lumOff val="35000"/>
                  </a:schemeClr>
                </a:solidFill>
                <a:latin typeface="JKRGNR+Arial-BoldMT"/>
              </a:rPr>
              <a:t>„Rechtsbetroffenheit“ </a:t>
            </a:r>
            <a:r>
              <a:rPr lang="de-DE" sz="2400" dirty="0">
                <a:solidFill>
                  <a:schemeClr val="tx1">
                    <a:lumMod val="65000"/>
                    <a:lumOff val="35000"/>
                  </a:schemeClr>
                </a:solidFill>
                <a:latin typeface="JKRGNR+Arial-BoldMT"/>
              </a:rPr>
              <a:t>des Klägers (BVerwG in </a:t>
            </a:r>
            <a:r>
              <a:rPr lang="de-DE" sz="2400" dirty="0" err="1">
                <a:solidFill>
                  <a:schemeClr val="tx1">
                    <a:lumMod val="65000"/>
                    <a:lumOff val="35000"/>
                  </a:schemeClr>
                </a:solidFill>
                <a:latin typeface="JKRGNR+Arial-BoldMT"/>
              </a:rPr>
              <a:t>st.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d.h. Kläger muss…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 Rechtsverhältnis beteiligt </a:t>
            </a:r>
            <a:r>
              <a:rPr lang="de-DE" sz="2400" dirty="0">
                <a:solidFill>
                  <a:schemeClr val="tx1">
                    <a:lumMod val="65000"/>
                    <a:lumOff val="35000"/>
                  </a:schemeClr>
                </a:solidFill>
                <a:latin typeface="JKRGNR+Arial-BoldMT"/>
              </a:rPr>
              <a:t>sein und/ oder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seine </a:t>
            </a:r>
            <a:r>
              <a:rPr lang="de-DE" sz="2400" b="1" dirty="0">
                <a:solidFill>
                  <a:schemeClr val="tx1">
                    <a:lumMod val="65000"/>
                    <a:lumOff val="35000"/>
                  </a:schemeClr>
                </a:solidFill>
                <a:latin typeface="JKRGNR+Arial-BoldMT"/>
              </a:rPr>
              <a:t>Rechte müssten von dem Rechtsverhältnis abhängen</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Unterlassungsanspruch aus den Grundrechten Art. 12, 14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kann dahinstehen: </a:t>
            </a:r>
            <a:r>
              <a:rPr lang="de-DE" sz="2400" b="1" dirty="0">
                <a:solidFill>
                  <a:schemeClr val="tx1">
                    <a:lumMod val="65000"/>
                    <a:lumOff val="35000"/>
                  </a:schemeClr>
                </a:solidFill>
                <a:latin typeface="JKRGNR+Arial-BoldMT"/>
              </a:rPr>
              <a:t>Klagebefugnis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287167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 78 VwGO im Abschnitt über „Besondere Vorschriften zur Anfechtungs- und Verpflichtungsklagen“ steht, nicht möglich: unmittelbare Anwendung des § 78 VwGO auf die übrigen Klagearten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Entsprechende Anwendung </a:t>
            </a:r>
            <a:r>
              <a:rPr lang="de-DE" sz="2400" dirty="0">
                <a:solidFill>
                  <a:schemeClr val="tx1">
                    <a:lumMod val="65000"/>
                    <a:lumOff val="35000"/>
                  </a:schemeClr>
                </a:solidFill>
                <a:latin typeface="JKRGNR+Arial-BoldMT"/>
              </a:rPr>
              <a:t>des </a:t>
            </a:r>
            <a:r>
              <a:rPr lang="de-DE" sz="2400" b="1" dirty="0">
                <a:solidFill>
                  <a:schemeClr val="tx1">
                    <a:lumMod val="65000"/>
                    <a:lumOff val="35000"/>
                  </a:schemeClr>
                </a:solidFill>
                <a:latin typeface="JKRGNR+Arial-BoldMT"/>
              </a:rPr>
              <a:t>Rechtsträgerprinzips</a:t>
            </a:r>
            <a:r>
              <a:rPr lang="de-DE" sz="2400" dirty="0">
                <a:solidFill>
                  <a:schemeClr val="tx1">
                    <a:lumMod val="65000"/>
                    <a:lumOff val="35000"/>
                  </a:schemeClr>
                </a:solidFill>
                <a:latin typeface="JKRGNR+Arial-BoldMT"/>
              </a:rPr>
              <a:t> (§ 78 I Nr. 1 VwGO) auf die allgemeine Leistungsklage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mithin passiv prozessführungsbefugt: </a:t>
            </a:r>
            <a:r>
              <a:rPr lang="de-DE" sz="2400" b="1" dirty="0">
                <a:solidFill>
                  <a:schemeClr val="tx1">
                    <a:lumMod val="65000"/>
                    <a:lumOff val="35000"/>
                  </a:schemeClr>
                </a:solidFill>
                <a:latin typeface="JKRGNR+Arial-BoldMT"/>
              </a:rPr>
              <a:t>Land L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4415616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 am Verfahren: Kläger und Beklagter, </a:t>
            </a:r>
            <a:r>
              <a:rPr lang="de-DE" sz="2400" b="1" dirty="0">
                <a:solidFill>
                  <a:schemeClr val="tx1">
                    <a:lumMod val="65000"/>
                    <a:lumOff val="35000"/>
                  </a:schemeClr>
                </a:solidFill>
                <a:latin typeface="JKRGNR+Arial-BoldMT"/>
              </a:rPr>
              <a:t>§ 63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Kläger F als natürliche Person beteiligtenfähig (§ 61 Nr. 1 Alt. 2 VwGO) sowie prozessfähig (§ 62 I Nr.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Beklagtes Land beteiligtenfähig (§ 61 Nr. 1 Alt. 2 VwGO) sowie prozessfähig (</a:t>
            </a:r>
            <a:r>
              <a:rPr lang="de-DE" sz="2400" b="1" dirty="0">
                <a:solidFill>
                  <a:schemeClr val="tx1">
                    <a:lumMod val="65000"/>
                    <a:lumOff val="35000"/>
                  </a:schemeClr>
                </a:solidFill>
                <a:latin typeface="JKRGNR+Arial-BoldMT"/>
              </a:rPr>
              <a:t>§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3687643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a:t>
            </a:r>
            <a:r>
              <a:rPr lang="de-DE" sz="2400" dirty="0">
                <a:solidFill>
                  <a:schemeClr val="tx1">
                    <a:lumMod val="65000"/>
                    <a:lumOff val="35000"/>
                  </a:schemeClr>
                </a:solidFill>
                <a:latin typeface="JKRGNR+Arial-BoldMT"/>
              </a:rPr>
              <a:t>: Die Feststellungsklage ist begründet, soweit die Beklagte nicht berechtigt ist, künftig die Genehmigung </a:t>
            </a:r>
            <a:r>
              <a:rPr lang="de-DE" sz="2400" dirty="0" err="1">
                <a:solidFill>
                  <a:schemeClr val="tx1">
                    <a:lumMod val="65000"/>
                    <a:lumOff val="35000"/>
                  </a:schemeClr>
                </a:solidFill>
                <a:latin typeface="JKRGNR+Arial-BoldMT"/>
              </a:rPr>
              <a:t>ggü</a:t>
            </a:r>
            <a:r>
              <a:rPr lang="de-DE" sz="2400" dirty="0">
                <a:solidFill>
                  <a:schemeClr val="tx1">
                    <a:lumMod val="65000"/>
                    <a:lumOff val="35000"/>
                  </a:schemeClr>
                </a:solidFill>
                <a:latin typeface="JKRGNR+Arial-BoldMT"/>
              </a:rPr>
              <a:t> U zu erteilen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Öffentlich rechtlicher Unterlassungsanspruch aus § 1004 I 2 BGB analog oder Grundrechten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(Drohender) Eingriff in ein subjektives öffentliches 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Rechtswidrigkeit des Eingriffs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4143558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Drohender Eingriff in subjektives öffentliches 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in Berufsfreiheit, Art. 12 GG bzw. Eigentumsfreiheit Art. 14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Eigentumsfreiheit wohl (-)</a:t>
            </a:r>
            <a:r>
              <a:rPr lang="de-DE" sz="2400" dirty="0">
                <a:solidFill>
                  <a:schemeClr val="tx1">
                    <a:lumMod val="65000"/>
                    <a:lumOff val="35000"/>
                  </a:schemeClr>
                </a:solidFill>
                <a:latin typeface="JKRGNR+Arial-BoldMT"/>
              </a:rPr>
              <a:t>; Art. 14 GG schützt nur den Bestand an bereits erworbenen Rechtspositionen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 Berufsfreiheit, Art. 12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 (+/-)</a:t>
            </a:r>
            <a:endParaRPr lang="de-DE" sz="2400" dirty="0">
              <a:solidFill>
                <a:schemeClr val="tx1">
                  <a:lumMod val="65000"/>
                  <a:lumOff val="35000"/>
                </a:schemeClr>
              </a:solidFill>
              <a:latin typeface="JKRGNR+Arial-BoldMT"/>
            </a:endParaRP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 berufsregelnde Tendenz (-)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Objektiv berufsregelnde Tendenz vertretbar, wegen </a:t>
            </a:r>
            <a:r>
              <a:rPr lang="de-DE" sz="2400" b="1" dirty="0">
                <a:solidFill>
                  <a:schemeClr val="tx1">
                    <a:lumMod val="65000"/>
                    <a:lumOff val="35000"/>
                  </a:schemeClr>
                </a:solidFill>
                <a:latin typeface="JKRGNR+Arial-BoldMT"/>
              </a:rPr>
              <a:t>Intensität der Auswirkungen auf den Betrieb des 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in Berufsfreiheit, Art. 12 GG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3920008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des </a:t>
            </a:r>
            <a:r>
              <a:rPr lang="de-DE" sz="2400" b="1" dirty="0">
                <a:solidFill>
                  <a:schemeClr val="tx1">
                    <a:lumMod val="65000"/>
                    <a:lumOff val="35000"/>
                  </a:schemeClr>
                </a:solidFill>
                <a:latin typeface="JKRGNR+Arial-BoldMT"/>
              </a:rPr>
              <a:t>„vorbeugenden Unterlassungsanspruchs“</a:t>
            </a:r>
            <a:r>
              <a:rPr lang="de-DE" sz="2400" dirty="0">
                <a:solidFill>
                  <a:schemeClr val="tx1">
                    <a:lumMod val="65000"/>
                    <a:lumOff val="35000"/>
                  </a:schemeClr>
                </a:solidFill>
                <a:latin typeface="JKRGNR+Arial-BoldMT"/>
              </a:rPr>
              <a:t>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„Drohen“ dieses Eingriffs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Wiederholungsgefahr durch sog. </a:t>
            </a:r>
            <a:r>
              <a:rPr lang="de-DE" sz="2400" b="1" dirty="0">
                <a:solidFill>
                  <a:schemeClr val="tx1">
                    <a:lumMod val="65000"/>
                    <a:lumOff val="35000"/>
                  </a:schemeClr>
                </a:solidFill>
                <a:latin typeface="JKRGNR+Arial-BoldMT"/>
              </a:rPr>
              <a:t>„Erstbegehung“ </a:t>
            </a:r>
            <a:r>
              <a:rPr lang="de-DE" sz="2400" dirty="0">
                <a:solidFill>
                  <a:schemeClr val="tx1">
                    <a:lumMod val="65000"/>
                    <a:lumOff val="35000"/>
                  </a:schemeClr>
                </a:solidFill>
                <a:latin typeface="JKRGNR+Arial-BoldMT"/>
              </a:rPr>
              <a:t>indiziert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Drohender Eingriff in subjektives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8521477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Rechtswidrigkeit des Eingriffs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r>
              <a:rPr lang="de-DE" sz="2400" b="1" dirty="0">
                <a:solidFill>
                  <a:schemeClr val="tx1">
                    <a:lumMod val="65000"/>
                    <a:lumOff val="35000"/>
                  </a:schemeClr>
                </a:solidFill>
                <a:latin typeface="JKRGNR+Arial-BoldMT"/>
              </a:rPr>
              <a:t>Verfassungsrechtliche Rechtfertigung des Eingriffs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Hierfür zu prüfen: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Einschränkbarkeit des Grundrechts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12 I GG: Einfacher Gesetzesvorbehalt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tauglichen Schranke</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Art. 2 I </a:t>
            </a:r>
            <a:r>
              <a:rPr lang="de-DE" sz="2400" dirty="0" err="1">
                <a:solidFill>
                  <a:schemeClr val="tx1">
                    <a:lumMod val="65000"/>
                    <a:lumOff val="35000"/>
                  </a:schemeClr>
                </a:solidFill>
                <a:latin typeface="JKRGNR+Arial-BoldMT"/>
              </a:rPr>
              <a:t>EinbringG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und materielle Rechtmäßigkeit des Einzelaktes?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Kann Einbringungsgenehmigung rechtmäßig erlassen werden?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Wohl (-), Ermessensreduktion auf Null soweit Vortrag des F zutreffend, da </a:t>
            </a:r>
            <a:r>
              <a:rPr lang="de-DE" sz="2400" b="1" dirty="0" err="1">
                <a:solidFill>
                  <a:schemeClr val="tx1">
                    <a:lumMod val="65000"/>
                    <a:lumOff val="35000"/>
                  </a:schemeClr>
                </a:solidFill>
                <a:latin typeface="JKRGNR+Arial-BoldMT"/>
              </a:rPr>
              <a:t>Existensvernichtung</a:t>
            </a:r>
            <a:r>
              <a:rPr lang="de-DE" sz="2400" b="1" dirty="0">
                <a:solidFill>
                  <a:schemeClr val="tx1">
                    <a:lumMod val="65000"/>
                    <a:lumOff val="35000"/>
                  </a:schemeClr>
                </a:solidFill>
                <a:latin typeface="JKRGNR+Arial-BoldMT"/>
              </a:rPr>
              <a:t> (Art. 12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40235234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Feststellung, dass Erteilung der Einbringungsgenehmigung rechtswidrig ist und nicht ergehen darf</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a:t>
            </a:r>
            <a:r>
              <a:rPr lang="de-DE" sz="2400" dirty="0">
                <a:solidFill>
                  <a:schemeClr val="tx1">
                    <a:lumMod val="65000"/>
                    <a:lumOff val="35000"/>
                  </a:schemeClr>
                </a:solidFill>
                <a:latin typeface="JKRGNR+Arial-BoldMT"/>
              </a:rPr>
              <a:t>: Durchbrechung des </a:t>
            </a:r>
            <a:r>
              <a:rPr lang="de-DE" sz="2400" b="1" dirty="0">
                <a:solidFill>
                  <a:schemeClr val="tx1">
                    <a:lumMod val="65000"/>
                    <a:lumOff val="35000"/>
                  </a:schemeClr>
                </a:solidFill>
                <a:latin typeface="JKRGNR+Arial-BoldMT"/>
              </a:rPr>
              <a:t>Gewaltenteilungsgrundsatzes</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Normalfall</a:t>
            </a:r>
            <a:r>
              <a:rPr lang="de-DE" sz="2400" dirty="0">
                <a:solidFill>
                  <a:schemeClr val="tx1">
                    <a:lumMod val="65000"/>
                    <a:lumOff val="35000"/>
                  </a:schemeClr>
                </a:solidFill>
                <a:latin typeface="JKRGNR+Arial-BoldMT"/>
              </a:rPr>
              <a:t>: Repressiver Rechtsschutz ggf. durch Anfechtungsklage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Art. 19 IV GG, soweit dieser Rechtsschutz nicht effektiv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Abwarten wohl nicht zumutbar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mit Blick auf § 80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Klage zulässig und 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8639452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12. 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23" y="118584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Zulässigkeit der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Eröffnung des Verwaltungsrechtsweges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Streitentscheidende Vorschrift: </a:t>
            </a:r>
            <a:r>
              <a:rPr lang="de-DE" sz="2400" b="1" dirty="0">
                <a:solidFill>
                  <a:schemeClr val="tx1">
                    <a:lumMod val="65000"/>
                    <a:lumOff val="35000"/>
                  </a:schemeClr>
                </a:solidFill>
                <a:latin typeface="JKRGNR+Arial-BoldMT"/>
                <a:sym typeface="Wingdings" pitchFamily="2" charset="2"/>
              </a:rPr>
              <a:t>§ 11 </a:t>
            </a:r>
            <a:r>
              <a:rPr lang="de-DE" sz="2400" b="1" dirty="0" err="1">
                <a:solidFill>
                  <a:schemeClr val="tx1">
                    <a:lumMod val="65000"/>
                    <a:lumOff val="35000"/>
                  </a:schemeClr>
                </a:solidFill>
                <a:latin typeface="JKRGNR+Arial-BoldMT"/>
                <a:sym typeface="Wingdings" pitchFamily="2" charset="2"/>
              </a:rPr>
              <a:t>BerlStrG</a:t>
            </a:r>
            <a:r>
              <a:rPr lang="de-DE" sz="2400" b="1" dirty="0">
                <a:solidFill>
                  <a:schemeClr val="tx1">
                    <a:lumMod val="65000"/>
                    <a:lumOff val="35000"/>
                  </a:schemeClr>
                </a:solidFill>
                <a:latin typeface="JKRGNR+Arial-BoldMT"/>
                <a:sym typeface="Wingdings" pitchFamily="2" charset="2"/>
              </a:rPr>
              <a:t> / § 18 </a:t>
            </a:r>
            <a:r>
              <a:rPr lang="de-DE" sz="2400" b="1" dirty="0" err="1">
                <a:solidFill>
                  <a:schemeClr val="tx1">
                    <a:lumMod val="65000"/>
                    <a:lumOff val="35000"/>
                  </a:schemeClr>
                </a:solidFill>
                <a:latin typeface="JKRGNR+Arial-BoldMT"/>
                <a:sym typeface="Wingdings" pitchFamily="2" charset="2"/>
              </a:rPr>
              <a:t>BbgStrG</a:t>
            </a:r>
            <a:r>
              <a:rPr lang="de-DE" sz="2400" dirty="0">
                <a:solidFill>
                  <a:schemeClr val="tx1">
                    <a:lumMod val="65000"/>
                    <a:lumOff val="35000"/>
                  </a:schemeClr>
                </a:solidFill>
                <a:latin typeface="JKRGNR+Arial-BoldMT"/>
                <a:sym typeface="Wingdings" pitchFamily="2" charset="2"/>
              </a:rPr>
              <a:t>, wonach Sondernutzungserlaubnisse erteilt werden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Statthafte Klageart?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Ursprünglich</a:t>
            </a:r>
            <a:r>
              <a:rPr lang="de-DE" sz="2400" dirty="0">
                <a:solidFill>
                  <a:schemeClr val="tx1">
                    <a:lumMod val="65000"/>
                    <a:lumOff val="35000"/>
                  </a:schemeClr>
                </a:solidFill>
                <a:latin typeface="JKRGNR+Arial-BoldMT"/>
                <a:sym typeface="Wingdings" pitchFamily="2" charset="2"/>
              </a:rPr>
              <a:t>: Verpflichtungsklage </a:t>
            </a:r>
            <a:r>
              <a:rPr lang="de-DE" sz="2400" dirty="0" err="1">
                <a:solidFill>
                  <a:schemeClr val="tx1">
                    <a:lumMod val="65000"/>
                    <a:lumOff val="35000"/>
                  </a:schemeClr>
                </a:solidFill>
                <a:latin typeface="JKRGNR+Arial-BoldMT"/>
                <a:sym typeface="Wingdings" pitchFamily="2" charset="2"/>
              </a:rPr>
              <a:t>iFd</a:t>
            </a: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Versagungsgegenklage</a:t>
            </a:r>
            <a:r>
              <a:rPr lang="de-DE" sz="2400" dirty="0">
                <a:solidFill>
                  <a:schemeClr val="tx1">
                    <a:lumMod val="65000"/>
                    <a:lumOff val="35000"/>
                  </a:schemeClr>
                </a:solidFill>
                <a:latin typeface="JKRGNR+Arial-BoldMT"/>
                <a:sym typeface="Wingdings" pitchFamily="2" charset="2"/>
              </a:rPr>
              <a:t>, § 42 I 2. Alt.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Von Kläger </a:t>
            </a:r>
            <a:r>
              <a:rPr lang="de-DE" sz="2400" b="1" dirty="0">
                <a:solidFill>
                  <a:schemeClr val="tx1">
                    <a:lumMod val="65000"/>
                    <a:lumOff val="35000"/>
                  </a:schemeClr>
                </a:solidFill>
                <a:latin typeface="JKRGNR+Arial-BoldMT"/>
                <a:sym typeface="Wingdings" pitchFamily="2" charset="2"/>
              </a:rPr>
              <a:t>nunmehr</a:t>
            </a:r>
            <a:r>
              <a:rPr lang="de-DE" sz="2400" dirty="0">
                <a:solidFill>
                  <a:schemeClr val="tx1">
                    <a:lumMod val="65000"/>
                    <a:lumOff val="35000"/>
                  </a:schemeClr>
                </a:solidFill>
                <a:latin typeface="JKRGNR+Arial-BoldMT"/>
                <a:sym typeface="Wingdings" pitchFamily="2" charset="2"/>
              </a:rPr>
              <a:t> begehrt: </a:t>
            </a:r>
            <a:r>
              <a:rPr lang="de-DE" sz="2400" b="1" dirty="0">
                <a:solidFill>
                  <a:schemeClr val="tx1">
                    <a:lumMod val="65000"/>
                    <a:lumOff val="35000"/>
                  </a:schemeClr>
                </a:solidFill>
                <a:latin typeface="JKRGNR+Arial-BoldMT"/>
                <a:sym typeface="Wingdings" pitchFamily="2" charset="2"/>
              </a:rPr>
              <a:t>Feststellung, dass Genehmigung hätte erteilt werden müssen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Denkbar: Fortsetzungsfeststellungsklage, § 113 I 4 VwGO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Erforderlich: „Erledigter VA“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Genehmigungsentscheidung durch Zeitablauf erledigt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10000625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23" y="118584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Weitere VS der FFK nach § 113 I 4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Erledigung „</a:t>
            </a:r>
            <a:r>
              <a:rPr lang="de-DE" sz="2400" b="1" dirty="0">
                <a:solidFill>
                  <a:schemeClr val="tx1">
                    <a:lumMod val="65000"/>
                    <a:lumOff val="35000"/>
                  </a:schemeClr>
                </a:solidFill>
                <a:latin typeface="JKRGNR+Arial-BoldMT"/>
                <a:sym typeface="Wingdings" pitchFamily="2" charset="2"/>
              </a:rPr>
              <a:t>vorher</a:t>
            </a:r>
            <a:r>
              <a:rPr lang="de-DE" sz="2400" dirty="0">
                <a:solidFill>
                  <a:schemeClr val="tx1">
                    <a:lumMod val="65000"/>
                    <a:lumOff val="35000"/>
                  </a:schemeClr>
                </a:solidFill>
                <a:latin typeface="JKRGNR+Arial-BoldMT"/>
                <a:sym typeface="Wingdings" pitchFamily="2" charset="2"/>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Meint: </a:t>
            </a:r>
            <a:r>
              <a:rPr lang="de-DE" sz="2400" b="1" dirty="0">
                <a:solidFill>
                  <a:schemeClr val="tx1">
                    <a:lumMod val="65000"/>
                    <a:lumOff val="35000"/>
                  </a:schemeClr>
                </a:solidFill>
                <a:latin typeface="JKRGNR+Arial-BoldMT"/>
                <a:sym typeface="Wingdings" pitchFamily="2" charset="2"/>
              </a:rPr>
              <a:t>Zwischen Klageerhebung und Urteilsverkündung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Arg.: </a:t>
            </a:r>
            <a:r>
              <a:rPr lang="de-DE" sz="2400" b="1" dirty="0">
                <a:solidFill>
                  <a:schemeClr val="tx1">
                    <a:lumMod val="65000"/>
                    <a:lumOff val="35000"/>
                  </a:schemeClr>
                </a:solidFill>
                <a:latin typeface="JKRGNR+Arial-BoldMT"/>
                <a:sym typeface="Wingdings" pitchFamily="2" charset="2"/>
              </a:rPr>
              <a:t>Systematik</a:t>
            </a:r>
            <a:r>
              <a:rPr lang="de-DE" sz="2400" dirty="0">
                <a:solidFill>
                  <a:schemeClr val="tx1">
                    <a:lumMod val="65000"/>
                    <a:lumOff val="35000"/>
                  </a:schemeClr>
                </a:solidFill>
                <a:latin typeface="JKRGNR+Arial-BoldMT"/>
                <a:sym typeface="Wingdings" pitchFamily="2" charset="2"/>
              </a:rPr>
              <a:t> des § 113 I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Hier (-)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Analoge Anwendung des § 113 I 4 VwGO auf „vorprozessuale Erledigung“?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Planwidrige Regelungslücke </a:t>
            </a:r>
            <a:r>
              <a:rPr lang="de-DE" sz="2400" dirty="0">
                <a:solidFill>
                  <a:schemeClr val="tx1">
                    <a:lumMod val="65000"/>
                    <a:lumOff val="35000"/>
                  </a:schemeClr>
                </a:solidFill>
                <a:latin typeface="JKRGNR+Arial-BoldMT"/>
                <a:sym typeface="Wingdings" pitchFamily="2" charset="2"/>
              </a:rPr>
              <a:t>(+), arg. allgemeine FK zwar denkbar, aber VA ≠ Rechtsverhältnis (</a:t>
            </a:r>
            <a:r>
              <a:rPr lang="de-DE" sz="2400" dirty="0" err="1">
                <a:solidFill>
                  <a:schemeClr val="tx1">
                    <a:lumMod val="65000"/>
                    <a:lumOff val="35000"/>
                  </a:schemeClr>
                </a:solidFill>
                <a:latin typeface="JKRGNR+Arial-BoldMT"/>
                <a:sym typeface="Wingdings" pitchFamily="2" charset="2"/>
              </a:rPr>
              <a:t>str.</a:t>
            </a:r>
            <a:r>
              <a:rPr lang="de-DE" sz="2400" dirty="0">
                <a:solidFill>
                  <a:schemeClr val="tx1">
                    <a:lumMod val="65000"/>
                    <a:lumOff val="35000"/>
                  </a:schemeClr>
                </a:solidFill>
                <a:latin typeface="JKRGNR+Arial-BoldMT"/>
                <a:sym typeface="Wingdings" pitchFamily="2" charset="2"/>
              </a:rPr>
              <a:t>)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Vergleichbare Interessenlage </a:t>
            </a:r>
            <a:r>
              <a:rPr lang="de-DE" sz="2400" dirty="0">
                <a:solidFill>
                  <a:schemeClr val="tx1">
                    <a:lumMod val="65000"/>
                    <a:lumOff val="35000"/>
                  </a:schemeClr>
                </a:solidFill>
                <a:latin typeface="JKRGNR+Arial-BoldMT"/>
                <a:sym typeface="Wingdings" pitchFamily="2" charset="2"/>
              </a:rPr>
              <a:t>(+), arg. Zeitpunkt der Erledigung häufig zufällig (Art. 19 IV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Analoge Anwendung auf vorprozessuale Erledigung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41993523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23" y="1185842"/>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Weitere VS der FFK nach § 113 I 4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Anfechtungssituation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Vgl. Systematik und Wortlaut des § 113 I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Analoge Anwendung auf „Verpflichtungssituation“?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 aufgrund der Wesensverwandtschaft der beiden Klagen liegt eine vergleichbare Interessenlage vor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P. Regelungslücke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Statthafte Klageart: FFK nach § 113 I 4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43291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23" y="1185842"/>
            <a:ext cx="8928992" cy="64017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Sachentscheidungsvoraussetzungen der FFK?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„berechtigtes Interesse“ nach § 113 I 4 VwGO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Wiederholungsgefahr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sym typeface="Wingdings" pitchFamily="2" charset="2"/>
              </a:rPr>
              <a:t>Präjudizinteresse</a:t>
            </a:r>
            <a:r>
              <a:rPr lang="de-DE" sz="2400" dirty="0">
                <a:solidFill>
                  <a:schemeClr val="tx1">
                    <a:lumMod val="65000"/>
                    <a:lumOff val="35000"/>
                  </a:schemeClr>
                </a:solidFill>
                <a:latin typeface="JKRGNR+Arial-BoldMT"/>
                <a:sym typeface="Wingdings" pitchFamily="2" charset="2"/>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Rehabilitationsinteresse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Wichtig: </a:t>
            </a:r>
            <a:r>
              <a:rPr lang="de-DE" sz="2400" b="1" dirty="0">
                <a:solidFill>
                  <a:schemeClr val="tx1">
                    <a:lumMod val="65000"/>
                    <a:lumOff val="35000"/>
                  </a:schemeClr>
                </a:solidFill>
                <a:latin typeface="JKRGNR+Arial-BoldMT"/>
                <a:sym typeface="Wingdings" pitchFamily="2" charset="2"/>
              </a:rPr>
              <a:t>Effektiver Rechtsschutz nach Art. 19 IV GG </a:t>
            </a:r>
            <a:r>
              <a:rPr lang="de-DE" sz="2400" dirty="0">
                <a:solidFill>
                  <a:schemeClr val="tx1">
                    <a:lumMod val="65000"/>
                    <a:lumOff val="35000"/>
                  </a:schemeClr>
                </a:solidFill>
                <a:latin typeface="JKRGNR+Arial-BoldMT"/>
                <a:sym typeface="Wingdings" pitchFamily="2" charset="2"/>
              </a:rPr>
              <a:t>bei…</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Sich </a:t>
            </a:r>
            <a:r>
              <a:rPr lang="de-DE" sz="2400" b="1" dirty="0">
                <a:solidFill>
                  <a:schemeClr val="tx1">
                    <a:lumMod val="65000"/>
                    <a:lumOff val="35000"/>
                  </a:schemeClr>
                </a:solidFill>
                <a:latin typeface="JKRGNR+Arial-BoldMT"/>
                <a:sym typeface="Wingdings" pitchFamily="2" charset="2"/>
              </a:rPr>
              <a:t>kurzfristig erledigenden VA</a:t>
            </a:r>
            <a:r>
              <a:rPr lang="de-DE" sz="2400" dirty="0">
                <a:solidFill>
                  <a:schemeClr val="tx1">
                    <a:lumMod val="65000"/>
                    <a:lumOff val="35000"/>
                  </a:schemeClr>
                </a:solidFill>
                <a:latin typeface="JKRGNR+Arial-BoldMT"/>
                <a:sym typeface="Wingdings" pitchFamily="2" charset="2"/>
              </a:rPr>
              <a:t>, die…</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Einen </a:t>
            </a:r>
            <a:r>
              <a:rPr lang="de-DE" sz="2400" b="1" dirty="0">
                <a:solidFill>
                  <a:schemeClr val="tx1">
                    <a:lumMod val="65000"/>
                    <a:lumOff val="35000"/>
                  </a:schemeClr>
                </a:solidFill>
                <a:latin typeface="JKRGNR+Arial-BoldMT"/>
                <a:sym typeface="Wingdings" pitchFamily="2" charset="2"/>
              </a:rPr>
              <a:t>tiefgreifenden Grundrechtseingriff </a:t>
            </a:r>
            <a:r>
              <a:rPr lang="de-DE" sz="2400" dirty="0">
                <a:solidFill>
                  <a:schemeClr val="tx1">
                    <a:lumMod val="65000"/>
                    <a:lumOff val="35000"/>
                  </a:schemeClr>
                </a:solidFill>
                <a:latin typeface="JKRGNR+Arial-BoldMT"/>
                <a:sym typeface="Wingdings" pitchFamily="2" charset="2"/>
              </a:rPr>
              <a:t>verursacht haben</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1 GG, Art. 13 GG, Art. 104 II, III GG, Art. 10 GG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3 I GG bei „objektiver Willkür“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Übrigen: </a:t>
            </a:r>
            <a:r>
              <a:rPr lang="de-DE" sz="2400" b="1" dirty="0">
                <a:solidFill>
                  <a:schemeClr val="tx1">
                    <a:lumMod val="65000"/>
                    <a:lumOff val="35000"/>
                  </a:schemeClr>
                </a:solidFill>
                <a:latin typeface="JKRGNR+Arial-BoldMT"/>
              </a:rPr>
              <a:t>Beurteilung der Eingriffsintensität im Einzelfall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39835736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23" y="1185842"/>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Klagebefugnis</a:t>
            </a:r>
            <a:r>
              <a:rPr lang="de-DE" sz="2400" dirty="0">
                <a:solidFill>
                  <a:schemeClr val="tx1">
                    <a:lumMod val="65000"/>
                    <a:lumOff val="35000"/>
                  </a:schemeClr>
                </a:solidFill>
                <a:latin typeface="JKRGNR+Arial-BoldMT"/>
                <a:sym typeface="Wingdings" pitchFamily="2" charset="2"/>
              </a:rPr>
              <a:t> nach § 42 II VwGO analog (</a:t>
            </a:r>
            <a:r>
              <a:rPr lang="de-DE" sz="2400" dirty="0" err="1">
                <a:solidFill>
                  <a:schemeClr val="tx1">
                    <a:lumMod val="65000"/>
                    <a:lumOff val="35000"/>
                  </a:schemeClr>
                </a:solidFill>
                <a:latin typeface="JKRGNR+Arial-BoldMT"/>
                <a:sym typeface="Wingdings" pitchFamily="2" charset="2"/>
              </a:rPr>
              <a:t>str.</a:t>
            </a:r>
            <a:r>
              <a:rPr lang="de-DE" sz="2400" dirty="0">
                <a:solidFill>
                  <a:schemeClr val="tx1">
                    <a:lumMod val="65000"/>
                    <a:lumOff val="35000"/>
                  </a:schemeClr>
                </a:solidFill>
                <a:latin typeface="JKRGNR+Arial-BoldMT"/>
                <a:sym typeface="Wingdings" pitchFamily="2" charset="2"/>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&gt; Unterliegt die FFK bei vorprozessualer Erledigung zusätzlich einer Frist?! </a:t>
            </a: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Beachte zunächst: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Voraussetzung der FFK bei Erledigung nach Klageerhebung: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Vorverfahren und Klagefrist sind einzuhalten, da…</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„aus einer unzulässigen Anfechtungsklage/ Verpflichtungsklage keine zulässige FFK werden darf“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9929495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340" y="1240304"/>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
        <p:nvSpPr>
          <p:cNvPr id="5" name="Pfeil nach rechts 4">
            <a:extLst>
              <a:ext uri="{FF2B5EF4-FFF2-40B4-BE49-F238E27FC236}">
                <a16:creationId xmlns:a16="http://schemas.microsoft.com/office/drawing/2014/main" id="{F739977A-E96E-E62B-B47D-CE1D83BE3173}"/>
              </a:ext>
            </a:extLst>
          </p:cNvPr>
          <p:cNvSpPr/>
          <p:nvPr/>
        </p:nvSpPr>
        <p:spPr>
          <a:xfrm>
            <a:off x="469320" y="3548865"/>
            <a:ext cx="8352928" cy="3600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Dreieck 5">
            <a:extLst>
              <a:ext uri="{FF2B5EF4-FFF2-40B4-BE49-F238E27FC236}">
                <a16:creationId xmlns:a16="http://schemas.microsoft.com/office/drawing/2014/main" id="{04AE1AA1-1A46-1AC8-4C91-7310EA21E8E8}"/>
              </a:ext>
            </a:extLst>
          </p:cNvPr>
          <p:cNvSpPr/>
          <p:nvPr/>
        </p:nvSpPr>
        <p:spPr>
          <a:xfrm>
            <a:off x="467544" y="3284984"/>
            <a:ext cx="288032" cy="43204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Dreieck 6">
            <a:extLst>
              <a:ext uri="{FF2B5EF4-FFF2-40B4-BE49-F238E27FC236}">
                <a16:creationId xmlns:a16="http://schemas.microsoft.com/office/drawing/2014/main" id="{401C0F33-145E-8BE3-7A81-433DB3D174FF}"/>
              </a:ext>
            </a:extLst>
          </p:cNvPr>
          <p:cNvSpPr/>
          <p:nvPr/>
        </p:nvSpPr>
        <p:spPr>
          <a:xfrm>
            <a:off x="2553392" y="3296837"/>
            <a:ext cx="288032" cy="43204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Dreieck 7">
            <a:extLst>
              <a:ext uri="{FF2B5EF4-FFF2-40B4-BE49-F238E27FC236}">
                <a16:creationId xmlns:a16="http://schemas.microsoft.com/office/drawing/2014/main" id="{6AC596B3-18F8-533B-7F06-D4F06A3DEAD3}"/>
              </a:ext>
            </a:extLst>
          </p:cNvPr>
          <p:cNvSpPr/>
          <p:nvPr/>
        </p:nvSpPr>
        <p:spPr>
          <a:xfrm>
            <a:off x="5254923" y="3282896"/>
            <a:ext cx="288032" cy="43204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Dreieck 8">
            <a:extLst>
              <a:ext uri="{FF2B5EF4-FFF2-40B4-BE49-F238E27FC236}">
                <a16:creationId xmlns:a16="http://schemas.microsoft.com/office/drawing/2014/main" id="{6210B1A4-8988-FA26-E1AB-C89DCD70E59F}"/>
              </a:ext>
            </a:extLst>
          </p:cNvPr>
          <p:cNvSpPr/>
          <p:nvPr/>
        </p:nvSpPr>
        <p:spPr>
          <a:xfrm>
            <a:off x="7340771" y="3296837"/>
            <a:ext cx="288032" cy="43204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6F6B9825-FDF8-5909-5849-06DA792E0C71}"/>
              </a:ext>
            </a:extLst>
          </p:cNvPr>
          <p:cNvSpPr txBox="1"/>
          <p:nvPr/>
        </p:nvSpPr>
        <p:spPr>
          <a:xfrm>
            <a:off x="2193352" y="2734833"/>
            <a:ext cx="1623072" cy="369332"/>
          </a:xfrm>
          <a:prstGeom prst="rect">
            <a:avLst/>
          </a:prstGeom>
          <a:noFill/>
        </p:spPr>
        <p:txBody>
          <a:bodyPr wrap="square" rtlCol="0">
            <a:spAutoFit/>
          </a:bodyPr>
          <a:lstStyle/>
          <a:p>
            <a:r>
              <a:rPr lang="de-DE" dirty="0"/>
              <a:t>Bestandskraft</a:t>
            </a:r>
          </a:p>
        </p:txBody>
      </p:sp>
      <p:sp>
        <p:nvSpPr>
          <p:cNvPr id="12" name="Textfeld 11">
            <a:extLst>
              <a:ext uri="{FF2B5EF4-FFF2-40B4-BE49-F238E27FC236}">
                <a16:creationId xmlns:a16="http://schemas.microsoft.com/office/drawing/2014/main" id="{E54B4E35-7C29-6EA7-3A6E-5AA8C23E4407}"/>
              </a:ext>
            </a:extLst>
          </p:cNvPr>
          <p:cNvSpPr txBox="1"/>
          <p:nvPr/>
        </p:nvSpPr>
        <p:spPr>
          <a:xfrm>
            <a:off x="4669220" y="2352904"/>
            <a:ext cx="1459438" cy="923330"/>
          </a:xfrm>
          <a:prstGeom prst="rect">
            <a:avLst/>
          </a:prstGeom>
          <a:noFill/>
        </p:spPr>
        <p:txBody>
          <a:bodyPr wrap="square" rtlCol="0">
            <a:spAutoFit/>
          </a:bodyPr>
          <a:lstStyle/>
          <a:p>
            <a:r>
              <a:rPr lang="de-DE" dirty="0"/>
              <a:t>Erledigung durch Zeitablauf</a:t>
            </a:r>
          </a:p>
        </p:txBody>
      </p:sp>
      <p:sp>
        <p:nvSpPr>
          <p:cNvPr id="13" name="Textfeld 12">
            <a:extLst>
              <a:ext uri="{FF2B5EF4-FFF2-40B4-BE49-F238E27FC236}">
                <a16:creationId xmlns:a16="http://schemas.microsoft.com/office/drawing/2014/main" id="{B297FE1A-A937-225F-14FA-BEC76E0C8C37}"/>
              </a:ext>
            </a:extLst>
          </p:cNvPr>
          <p:cNvSpPr txBox="1"/>
          <p:nvPr/>
        </p:nvSpPr>
        <p:spPr>
          <a:xfrm>
            <a:off x="6673362" y="2814569"/>
            <a:ext cx="1622850" cy="369332"/>
          </a:xfrm>
          <a:prstGeom prst="rect">
            <a:avLst/>
          </a:prstGeom>
          <a:noFill/>
        </p:spPr>
        <p:txBody>
          <a:bodyPr wrap="square" rtlCol="0">
            <a:spAutoFit/>
          </a:bodyPr>
          <a:lstStyle/>
          <a:p>
            <a:r>
              <a:rPr lang="de-DE" dirty="0"/>
              <a:t>Klageerhebung</a:t>
            </a:r>
          </a:p>
        </p:txBody>
      </p:sp>
      <p:sp>
        <p:nvSpPr>
          <p:cNvPr id="14" name="Textfeld 13">
            <a:extLst>
              <a:ext uri="{FF2B5EF4-FFF2-40B4-BE49-F238E27FC236}">
                <a16:creationId xmlns:a16="http://schemas.microsoft.com/office/drawing/2014/main" id="{0ADB4AB3-50EA-AB9D-1399-79465E9D0ADD}"/>
              </a:ext>
            </a:extLst>
          </p:cNvPr>
          <p:cNvSpPr txBox="1"/>
          <p:nvPr/>
        </p:nvSpPr>
        <p:spPr>
          <a:xfrm>
            <a:off x="118954" y="2749171"/>
            <a:ext cx="1459438" cy="369332"/>
          </a:xfrm>
          <a:prstGeom prst="rect">
            <a:avLst/>
          </a:prstGeom>
          <a:noFill/>
        </p:spPr>
        <p:txBody>
          <a:bodyPr wrap="none" rtlCol="0">
            <a:spAutoFit/>
          </a:bodyPr>
          <a:lstStyle/>
          <a:p>
            <a:r>
              <a:rPr lang="de-DE" dirty="0"/>
              <a:t>Erlass des VA </a:t>
            </a:r>
          </a:p>
        </p:txBody>
      </p:sp>
      <p:sp>
        <p:nvSpPr>
          <p:cNvPr id="15" name="Textfeld 14">
            <a:extLst>
              <a:ext uri="{FF2B5EF4-FFF2-40B4-BE49-F238E27FC236}">
                <a16:creationId xmlns:a16="http://schemas.microsoft.com/office/drawing/2014/main" id="{D8BE89DC-F229-7A92-936F-6669E2F4D054}"/>
              </a:ext>
            </a:extLst>
          </p:cNvPr>
          <p:cNvSpPr txBox="1"/>
          <p:nvPr/>
        </p:nvSpPr>
        <p:spPr>
          <a:xfrm>
            <a:off x="251520" y="4149080"/>
            <a:ext cx="1236236" cy="369332"/>
          </a:xfrm>
          <a:prstGeom prst="rect">
            <a:avLst/>
          </a:prstGeom>
          <a:noFill/>
        </p:spPr>
        <p:txBody>
          <a:bodyPr wrap="none" rtlCol="0">
            <a:spAutoFit/>
          </a:bodyPr>
          <a:lstStyle/>
          <a:p>
            <a:r>
              <a:rPr lang="de-DE" dirty="0"/>
              <a:t>10.01.2025</a:t>
            </a:r>
          </a:p>
        </p:txBody>
      </p:sp>
      <p:sp>
        <p:nvSpPr>
          <p:cNvPr id="16" name="Textfeld 15">
            <a:extLst>
              <a:ext uri="{FF2B5EF4-FFF2-40B4-BE49-F238E27FC236}">
                <a16:creationId xmlns:a16="http://schemas.microsoft.com/office/drawing/2014/main" id="{99E92A1B-5937-7477-41E4-94C05BBE04FE}"/>
              </a:ext>
            </a:extLst>
          </p:cNvPr>
          <p:cNvSpPr txBox="1"/>
          <p:nvPr/>
        </p:nvSpPr>
        <p:spPr>
          <a:xfrm>
            <a:off x="2079290" y="4172786"/>
            <a:ext cx="1236236" cy="369332"/>
          </a:xfrm>
          <a:prstGeom prst="rect">
            <a:avLst/>
          </a:prstGeom>
          <a:noFill/>
        </p:spPr>
        <p:txBody>
          <a:bodyPr wrap="none" rtlCol="0">
            <a:spAutoFit/>
          </a:bodyPr>
          <a:lstStyle/>
          <a:p>
            <a:r>
              <a:rPr lang="de-DE" dirty="0"/>
              <a:t>10.02.2025</a:t>
            </a:r>
          </a:p>
        </p:txBody>
      </p:sp>
      <p:sp>
        <p:nvSpPr>
          <p:cNvPr id="17" name="Textfeld 16">
            <a:extLst>
              <a:ext uri="{FF2B5EF4-FFF2-40B4-BE49-F238E27FC236}">
                <a16:creationId xmlns:a16="http://schemas.microsoft.com/office/drawing/2014/main" id="{506CDD03-5058-6897-CFA5-C368D7E61785}"/>
              </a:ext>
            </a:extLst>
          </p:cNvPr>
          <p:cNvSpPr txBox="1"/>
          <p:nvPr/>
        </p:nvSpPr>
        <p:spPr>
          <a:xfrm>
            <a:off x="4780821" y="4145306"/>
            <a:ext cx="1236236" cy="369332"/>
          </a:xfrm>
          <a:prstGeom prst="rect">
            <a:avLst/>
          </a:prstGeom>
          <a:noFill/>
        </p:spPr>
        <p:txBody>
          <a:bodyPr wrap="none" rtlCol="0">
            <a:spAutoFit/>
          </a:bodyPr>
          <a:lstStyle/>
          <a:p>
            <a:r>
              <a:rPr lang="de-DE" dirty="0"/>
              <a:t>31.10.2025</a:t>
            </a:r>
          </a:p>
        </p:txBody>
      </p:sp>
      <p:sp>
        <p:nvSpPr>
          <p:cNvPr id="18" name="Textfeld 17">
            <a:extLst>
              <a:ext uri="{FF2B5EF4-FFF2-40B4-BE49-F238E27FC236}">
                <a16:creationId xmlns:a16="http://schemas.microsoft.com/office/drawing/2014/main" id="{AC90B879-9022-DCF0-014B-DB64D4FE9A87}"/>
              </a:ext>
            </a:extLst>
          </p:cNvPr>
          <p:cNvSpPr txBox="1"/>
          <p:nvPr/>
        </p:nvSpPr>
        <p:spPr>
          <a:xfrm>
            <a:off x="6866669" y="4159247"/>
            <a:ext cx="1694631" cy="369332"/>
          </a:xfrm>
          <a:prstGeom prst="rect">
            <a:avLst/>
          </a:prstGeom>
          <a:noFill/>
        </p:spPr>
        <p:txBody>
          <a:bodyPr wrap="none" rtlCol="0">
            <a:spAutoFit/>
          </a:bodyPr>
          <a:lstStyle/>
          <a:p>
            <a:r>
              <a:rPr lang="de-DE" dirty="0"/>
              <a:t>November 2025</a:t>
            </a:r>
          </a:p>
        </p:txBody>
      </p:sp>
      <p:sp>
        <p:nvSpPr>
          <p:cNvPr id="10" name="Textfeld 9">
            <a:extLst>
              <a:ext uri="{FF2B5EF4-FFF2-40B4-BE49-F238E27FC236}">
                <a16:creationId xmlns:a16="http://schemas.microsoft.com/office/drawing/2014/main" id="{D5E4DA6A-7040-17C5-9412-CACB1D3563CA}"/>
              </a:ext>
            </a:extLst>
          </p:cNvPr>
          <p:cNvSpPr txBox="1"/>
          <p:nvPr/>
        </p:nvSpPr>
        <p:spPr>
          <a:xfrm>
            <a:off x="0" y="4771873"/>
            <a:ext cx="9036496" cy="24724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beachte: FFK bei vorprozessualer Erledigung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Vorverfahren §§ 68 VwGO (analog) nach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nicht erforderlich</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Klagefrist nach § 74 VwGO (analog) nicht erforderlich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Aber: Verwaltungsakt darf im Zeitpunkt der Erledigung nicht (!) bestandskräftig sein</a:t>
            </a:r>
          </a:p>
          <a:p>
            <a:endParaRPr lang="de-DE" dirty="0"/>
          </a:p>
        </p:txBody>
      </p:sp>
    </p:spTree>
    <p:extLst>
      <p:ext uri="{BB962C8B-B14F-4D97-AF65-F5344CB8AC3E}">
        <p14:creationId xmlns:p14="http://schemas.microsoft.com/office/powerpoint/2010/main" val="19754178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 calcmode="lin" valueType="num">
                                      <p:cBhvr additive="base">
                                        <p:cTn id="25"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2621</Words>
  <Application>Microsoft Macintosh PowerPoint</Application>
  <PresentationFormat>Bildschirmpräsentation (4:3)</PresentationFormat>
  <Paragraphs>338</Paragraphs>
  <Slides>38</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38</vt:i4>
      </vt:variant>
    </vt:vector>
  </HeadingPairs>
  <TitlesOfParts>
    <vt:vector size="46"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69</cp:revision>
  <dcterms:created xsi:type="dcterms:W3CDTF">2023-10-19T08:58:07Z</dcterms:created>
  <dcterms:modified xsi:type="dcterms:W3CDTF">2026-01-16T12:44:17Z</dcterms:modified>
</cp:coreProperties>
</file>