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sldIdLst>
    <p:sldId id="256" r:id="rId2"/>
    <p:sldId id="455" r:id="rId3"/>
    <p:sldId id="575" r:id="rId4"/>
    <p:sldId id="556" r:id="rId5"/>
    <p:sldId id="557" r:id="rId6"/>
    <p:sldId id="558" r:id="rId7"/>
    <p:sldId id="576" r:id="rId8"/>
    <p:sldId id="559" r:id="rId9"/>
    <p:sldId id="561" r:id="rId10"/>
    <p:sldId id="562" r:id="rId11"/>
    <p:sldId id="568" r:id="rId12"/>
    <p:sldId id="563" r:id="rId13"/>
    <p:sldId id="560" r:id="rId14"/>
    <p:sldId id="276" r:id="rId15"/>
    <p:sldId id="535" r:id="rId16"/>
    <p:sldId id="537" r:id="rId17"/>
    <p:sldId id="538" r:id="rId18"/>
    <p:sldId id="539" r:id="rId19"/>
    <p:sldId id="540" r:id="rId20"/>
    <p:sldId id="541" r:id="rId21"/>
    <p:sldId id="542" r:id="rId22"/>
    <p:sldId id="543" r:id="rId23"/>
    <p:sldId id="544" r:id="rId24"/>
    <p:sldId id="566" r:id="rId25"/>
    <p:sldId id="545" r:id="rId26"/>
    <p:sldId id="577" r:id="rId27"/>
    <p:sldId id="546" r:id="rId28"/>
    <p:sldId id="548" r:id="rId29"/>
    <p:sldId id="567" r:id="rId30"/>
    <p:sldId id="547" r:id="rId31"/>
    <p:sldId id="569" r:id="rId32"/>
    <p:sldId id="570" r:id="rId33"/>
    <p:sldId id="549" r:id="rId34"/>
    <p:sldId id="565" r:id="rId35"/>
    <p:sldId id="550" r:id="rId36"/>
    <p:sldId id="552" r:id="rId37"/>
    <p:sldId id="571" r:id="rId38"/>
    <p:sldId id="572" r:id="rId39"/>
    <p:sldId id="573" r:id="rId40"/>
    <p:sldId id="574" r:id="rId41"/>
    <p:sldId id="536" r:id="rId42"/>
    <p:sldId id="439" r:id="rId4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115" autoAdjust="0"/>
    <p:restoredTop sz="92969"/>
  </p:normalViewPr>
  <p:slideViewPr>
    <p:cSldViewPr>
      <p:cViewPr varScale="1">
        <p:scale>
          <a:sx n="111" d="100"/>
          <a:sy n="111" d="100"/>
        </p:scale>
        <p:origin x="136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13.02.26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15.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Ansätze: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Unterscheidung nach Art der Nebenbestimmung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Selbständige NB: Auflage, Auflagenvorbehalt („werden verbunden mit“) </a:t>
            </a:r>
            <a:r>
              <a:rPr lang="de-DE" sz="2400" dirty="0">
                <a:solidFill>
                  <a:srgbClr val="92D050"/>
                </a:solidFill>
                <a:latin typeface="JKRGNR+Arial-BoldMT"/>
              </a:rPr>
              <a:t>[Anfechtbarkeit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Unselbständige NB: Bedingung, Befristung, Widerrufsvorbehalt </a:t>
            </a:r>
            <a:r>
              <a:rPr lang="de-DE" sz="2400" dirty="0">
                <a:solidFill>
                  <a:srgbClr val="FF0000"/>
                </a:solidFill>
                <a:latin typeface="JKRGNR+Arial-BoldMT"/>
              </a:rPr>
              <a:t>[ Anfechtbarkeit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Unterscheidung nach gebundener und Ermessensentscheidung</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Gebundene Entscheidung </a:t>
            </a:r>
            <a:r>
              <a:rPr lang="de-DE" sz="2400" dirty="0">
                <a:solidFill>
                  <a:srgbClr val="92D050"/>
                </a:solidFill>
                <a:latin typeface="JKRGNR+Arial-BoldMT"/>
              </a:rPr>
              <a:t>[Anfechtbarkeit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Ermessensentscheidung </a:t>
            </a:r>
            <a:r>
              <a:rPr lang="de-DE" sz="2400" dirty="0">
                <a:solidFill>
                  <a:srgbClr val="FF0000"/>
                </a:solidFill>
                <a:latin typeface="JKRGNR+Arial-BoldMT"/>
              </a:rPr>
              <a:t>[Anfechtbarkeit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Grundsätzliche Zulässigkeit der isolierten Anfechtung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Gesetzlicher Ausgangspunkt: </a:t>
            </a:r>
            <a:r>
              <a:rPr lang="de-DE" sz="2400" b="1" dirty="0">
                <a:solidFill>
                  <a:schemeClr val="tx1">
                    <a:lumMod val="65000"/>
                    <a:lumOff val="35000"/>
                  </a:schemeClr>
                </a:solidFill>
                <a:latin typeface="JKRGNR+Arial-BoldMT"/>
              </a:rPr>
              <a:t>§ 113 I S. 1 VwGO</a:t>
            </a:r>
            <a:r>
              <a:rPr lang="de-DE" sz="2400" dirty="0">
                <a:solidFill>
                  <a:schemeClr val="tx1">
                    <a:lumMod val="65000"/>
                    <a:lumOff val="35000"/>
                  </a:schemeClr>
                </a:solidFill>
                <a:latin typeface="JKRGNR+Arial-BoldMT"/>
              </a:rPr>
              <a:t>, wonach das Gericht den Verwaltungsakt aufhebt, „</a:t>
            </a:r>
            <a:r>
              <a:rPr lang="de-DE" sz="2400" b="1" i="1" dirty="0">
                <a:solidFill>
                  <a:schemeClr val="tx1">
                    <a:lumMod val="65000"/>
                    <a:lumOff val="35000"/>
                  </a:schemeClr>
                </a:solidFill>
                <a:latin typeface="JKRGNR+Arial-BoldMT"/>
              </a:rPr>
              <a:t>soweit</a:t>
            </a:r>
            <a:r>
              <a:rPr lang="de-DE" sz="2400" i="1" dirty="0">
                <a:solidFill>
                  <a:schemeClr val="tx1">
                    <a:lumMod val="65000"/>
                    <a:lumOff val="35000"/>
                  </a:schemeClr>
                </a:solidFill>
                <a:latin typeface="JKRGNR+Arial-BoldMT"/>
              </a:rPr>
              <a:t> dieser rechtswidrig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2720620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Wortlaut § 113 I S. 1 VwGO: </a:t>
            </a:r>
            <a:r>
              <a:rPr lang="de-DE" sz="2400" b="1" dirty="0">
                <a:solidFill>
                  <a:schemeClr val="tx1">
                    <a:lumMod val="65000"/>
                    <a:lumOff val="35000"/>
                  </a:schemeClr>
                </a:solidFill>
                <a:latin typeface="JKRGNR+Arial-BoldMT"/>
              </a:rPr>
              <a:t>Teilbarkeit eines Verwaltungsaktes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t>
            </a:r>
            <a:r>
              <a:rPr lang="de-DE" sz="2400" b="1" dirty="0">
                <a:solidFill>
                  <a:schemeClr val="tx1">
                    <a:lumMod val="65000"/>
                    <a:lumOff val="35000"/>
                  </a:schemeClr>
                </a:solidFill>
                <a:latin typeface="JKRGNR+Arial-BoldMT"/>
              </a:rPr>
              <a:t>BVerwG: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Isolierte Anfechtung von Nebenbestimmung </a:t>
            </a:r>
            <a:r>
              <a:rPr lang="de-DE" sz="2400" dirty="0">
                <a:solidFill>
                  <a:schemeClr val="tx1">
                    <a:lumMod val="65000"/>
                    <a:lumOff val="35000"/>
                  </a:schemeClr>
                </a:solidFill>
                <a:latin typeface="JKRGNR+Arial-BoldMT"/>
              </a:rPr>
              <a:t>ist </a:t>
            </a:r>
            <a:r>
              <a:rPr lang="de-DE" sz="2400" b="1" dirty="0">
                <a:solidFill>
                  <a:schemeClr val="tx1">
                    <a:lumMod val="65000"/>
                    <a:lumOff val="35000"/>
                  </a:schemeClr>
                </a:solidFill>
                <a:latin typeface="JKRGNR+Arial-BoldMT"/>
              </a:rPr>
              <a:t>stets zulässig</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 „sofern nicht eine isolierte Aufhebbarkeit offenkundig von vornherein ausscheidet“ (BVerwGE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2001, 429)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5362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6549"/>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Hieraus resultierende Probleme: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Rechtswidriger (Rest)-VA: </a:t>
            </a: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erfolgreicher (Teil)-Anfechtungsklage</a:t>
            </a:r>
            <a:r>
              <a:rPr lang="de-DE" sz="2400" dirty="0">
                <a:solidFill>
                  <a:schemeClr val="tx1">
                    <a:lumMod val="65000"/>
                    <a:lumOff val="35000"/>
                  </a:schemeClr>
                </a:solidFill>
                <a:latin typeface="JKRGNR+Arial-BoldMT"/>
              </a:rPr>
              <a:t> bleibt ein VA bestehen, den die Behörde ggf. so niemals erlassen hätte und der </a:t>
            </a:r>
            <a:r>
              <a:rPr lang="de-DE" sz="2400" b="1" dirty="0">
                <a:solidFill>
                  <a:schemeClr val="tx1">
                    <a:lumMod val="65000"/>
                    <a:lumOff val="35000"/>
                  </a:schemeClr>
                </a:solidFill>
                <a:latin typeface="JKRGNR+Arial-BoldMT"/>
              </a:rPr>
              <a:t>ggf. auch rechtswidrig ist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Rechtswidriger „Torso“</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Frage der Begründetheit! </a:t>
            </a: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Suspensiveffekt</a:t>
            </a:r>
            <a:r>
              <a:rPr lang="de-DE" sz="2400" b="1" dirty="0">
                <a:solidFill>
                  <a:schemeClr val="tx1">
                    <a:lumMod val="65000"/>
                    <a:lumOff val="35000"/>
                  </a:schemeClr>
                </a:solidFill>
                <a:latin typeface="JKRGNR+Arial-BoldMT"/>
              </a:rPr>
              <a:t> der Anfechtungsklage </a:t>
            </a:r>
            <a:r>
              <a:rPr lang="de-DE" sz="2400" dirty="0">
                <a:solidFill>
                  <a:schemeClr val="tx1">
                    <a:lumMod val="65000"/>
                    <a:lumOff val="35000"/>
                  </a:schemeClr>
                </a:solidFill>
                <a:latin typeface="JKRGNR+Arial-BoldMT"/>
              </a:rPr>
              <a:t>(vgl. § 80 I 1 VwGO) führt dazu, dass der </a:t>
            </a:r>
            <a:r>
              <a:rPr lang="de-DE" sz="2400" b="1" dirty="0">
                <a:solidFill>
                  <a:schemeClr val="tx1">
                    <a:lumMod val="65000"/>
                    <a:lumOff val="35000"/>
                  </a:schemeClr>
                </a:solidFill>
                <a:latin typeface="JKRGNR+Arial-BoldMT"/>
              </a:rPr>
              <a:t>VA</a:t>
            </a:r>
            <a:r>
              <a:rPr lang="de-DE" sz="2400" dirty="0">
                <a:solidFill>
                  <a:schemeClr val="tx1">
                    <a:lumMod val="65000"/>
                    <a:lumOff val="35000"/>
                  </a:schemeClr>
                </a:solidFill>
                <a:latin typeface="JKRGNR+Arial-BoldMT"/>
              </a:rPr>
              <a:t> – zumindest einstweilen – </a:t>
            </a:r>
            <a:r>
              <a:rPr lang="de-DE" sz="2400" b="1" dirty="0">
                <a:solidFill>
                  <a:schemeClr val="tx1">
                    <a:lumMod val="65000"/>
                    <a:lumOff val="35000"/>
                  </a:schemeClr>
                </a:solidFill>
                <a:latin typeface="JKRGNR+Arial-BoldMT"/>
              </a:rPr>
              <a:t>ohne Einhaltung der Nebenbestimmung</a:t>
            </a:r>
            <a:r>
              <a:rPr lang="de-DE" sz="2400" dirty="0">
                <a:solidFill>
                  <a:schemeClr val="tx1">
                    <a:lumMod val="65000"/>
                    <a:lumOff val="35000"/>
                  </a:schemeClr>
                </a:solidFill>
                <a:latin typeface="JKRGNR+Arial-BoldMT"/>
              </a:rPr>
              <a:t> genutzt werden kann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im Falle von </a:t>
            </a:r>
            <a:r>
              <a:rPr lang="de-DE" sz="2400" b="1" dirty="0">
                <a:solidFill>
                  <a:srgbClr val="FF0000"/>
                </a:solidFill>
                <a:latin typeface="JKRGNR+Arial-BoldMT"/>
              </a:rPr>
              <a:t>Bedingungen</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schwer erträglich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6047817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C. Rechtmäßigkeit von Nebenbestimmungen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Klausurkonstellation regelmäßig zu klären: </a:t>
            </a:r>
            <a:r>
              <a:rPr lang="de-DE" sz="2400" b="1" dirty="0">
                <a:solidFill>
                  <a:schemeClr val="tx1">
                    <a:lumMod val="65000"/>
                    <a:lumOff val="35000"/>
                  </a:schemeClr>
                </a:solidFill>
                <a:latin typeface="JKRGNR+Arial-BoldMT"/>
              </a:rPr>
              <a:t>Rechtsgrundlage für die jeweilige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Spezialgesetzlich: § 12 BImSchG, § 5 Abs. 1 GastG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Allgemeine Vorschrift: § 36 Abs. 1, 2 VwVfG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 der Rechtmäßigkeit einer Nebenbestimmung: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Rechtsgrundlage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der formellen wie materiellen Voraussetzungen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Rechtsfolge („darf“)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Prüfung etwaiger Ermessensfehler (§ 114 S. 1 VwGO)</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Koppelungsverbot, § 36 III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9551029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20</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Erfolgsaussichten des Eilverfahrens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nicht einschlägig: </a:t>
            </a:r>
            <a:r>
              <a:rPr lang="de-DE" sz="2400" b="1" dirty="0">
                <a:solidFill>
                  <a:schemeClr val="tx1">
                    <a:lumMod val="65000"/>
                    <a:lumOff val="35000"/>
                  </a:schemeClr>
                </a:solidFill>
                <a:latin typeface="JKRGNR+Arial-BoldMT"/>
              </a:rPr>
              <a:t>Aufdrängende Sonderzuweisungen </a:t>
            </a:r>
            <a:r>
              <a:rPr lang="de-DE" sz="2400" dirty="0">
                <a:solidFill>
                  <a:schemeClr val="tx1">
                    <a:lumMod val="65000"/>
                    <a:lumOff val="35000"/>
                  </a:schemeClr>
                </a:solidFill>
                <a:latin typeface="JKRGNR+Arial-BoldMT"/>
              </a:rPr>
              <a:t>(insb. nach § 126 I BBG und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heranzuziehen: </a:t>
            </a:r>
            <a:r>
              <a:rPr lang="de-DE" sz="2400" b="1" dirty="0">
                <a:solidFill>
                  <a:schemeClr val="tx1">
                    <a:lumMod val="65000"/>
                    <a:lumOff val="35000"/>
                  </a:schemeClr>
                </a:solidFill>
                <a:latin typeface="JKRGNR+Arial-BoldMT"/>
              </a:rPr>
              <a:t>Generalklausel des § 40 I 1 VwGO</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abdrängende Sonderzuweisung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dann (+), wenn eine </a:t>
            </a:r>
            <a:r>
              <a:rPr lang="de-DE" sz="2400" b="1" dirty="0">
                <a:solidFill>
                  <a:schemeClr val="tx1">
                    <a:lumMod val="65000"/>
                    <a:lumOff val="35000"/>
                  </a:schemeClr>
                </a:solidFill>
                <a:latin typeface="JKRGNR+Arial-BoldMT"/>
              </a:rPr>
              <a:t>streitentscheidende Norm </a:t>
            </a:r>
            <a:r>
              <a:rPr lang="de-DE" sz="2400" dirty="0">
                <a:solidFill>
                  <a:schemeClr val="tx1">
                    <a:lumMod val="65000"/>
                    <a:lumOff val="35000"/>
                  </a:schemeClr>
                </a:solidFill>
                <a:latin typeface="JKRGNR+Arial-BoldMT"/>
              </a:rPr>
              <a:t>ersichtlich ist und diese dem öffentlichen Recht zuzuordnen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streitentscheidende Norm für </a:t>
            </a:r>
            <a:r>
              <a:rPr lang="de-DE" sz="2400" b="1" dirty="0">
                <a:solidFill>
                  <a:schemeClr val="tx1">
                    <a:lumMod val="65000"/>
                    <a:lumOff val="35000"/>
                  </a:schemeClr>
                </a:solidFill>
                <a:latin typeface="JKRGNR+Arial-BoldMT"/>
              </a:rPr>
              <a:t>angegriffene Sondernutzungsgenehmigung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19 I 2 HWG</a:t>
            </a:r>
            <a:r>
              <a:rPr lang="de-DE" sz="2400" dirty="0">
                <a:solidFill>
                  <a:schemeClr val="tx1">
                    <a:lumMod val="65000"/>
                    <a:lumOff val="35000"/>
                  </a:schemeClr>
                </a:solidFill>
                <a:latin typeface="JKRGNR+Arial-BoldMT"/>
              </a:rPr>
              <a:t> enthaltene Rechtsgrundlage für </a:t>
            </a:r>
            <a:r>
              <a:rPr lang="de-DE" sz="2400" b="1" dirty="0">
                <a:solidFill>
                  <a:schemeClr val="tx1">
                    <a:lumMod val="65000"/>
                    <a:lumOff val="35000"/>
                  </a:schemeClr>
                </a:solidFill>
                <a:latin typeface="JKRGNR+Arial-BoldMT"/>
              </a:rPr>
              <a:t>Erteilung einer wegerechtlichen Sondernutzungserlaubnis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Ebenso in Betracht kommend: </a:t>
            </a:r>
            <a:r>
              <a:rPr lang="de-DE" sz="2400" b="1" dirty="0">
                <a:solidFill>
                  <a:schemeClr val="tx1">
                    <a:lumMod val="65000"/>
                    <a:lumOff val="35000"/>
                  </a:schemeClr>
                </a:solidFill>
                <a:latin typeface="JKRGNR+Arial-BoldMT"/>
              </a:rPr>
              <a:t>§ 36 I VwVfG oder § 36 II VwVfG</a:t>
            </a:r>
            <a:r>
              <a:rPr lang="de-DE" sz="2400" dirty="0">
                <a:solidFill>
                  <a:schemeClr val="tx1">
                    <a:lumMod val="65000"/>
                    <a:lumOff val="35000"/>
                  </a:schemeClr>
                </a:solidFill>
                <a:latin typeface="JKRGNR+Arial-BoldMT"/>
              </a:rPr>
              <a:t>, die jeweils zum Erlass von Nebenbestimmungen berechtigen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alle in Betracht kommenden Vorschriften ausschließlich Hoheitsträger – „Behörden“ – zum Handeln ermächtigen: </a:t>
            </a:r>
            <a:r>
              <a:rPr lang="de-DE" sz="2400" b="1" dirty="0">
                <a:solidFill>
                  <a:schemeClr val="tx1">
                    <a:lumMod val="65000"/>
                    <a:lumOff val="35000"/>
                  </a:schemeClr>
                </a:solidFill>
                <a:latin typeface="JKRGNR+Arial-BoldMT"/>
              </a:rPr>
              <a:t>Öffentlich-rechtliche Streitigkeit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722171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Hauptanwendungsfälle: § 23 I 1 EGGVG, § 40 II 1 VwGO, Art. 34 S. 3 GG und Art. 14 III 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82064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Antragsbegehren, vgl. </a:t>
            </a:r>
            <a:r>
              <a:rPr lang="de-DE" sz="2400" b="1" dirty="0">
                <a:solidFill>
                  <a:schemeClr val="tx1">
                    <a:lumMod val="65000"/>
                    <a:lumOff val="35000"/>
                  </a:schemeClr>
                </a:solidFill>
                <a:latin typeface="JKRGNR+Arial-BoldMT"/>
              </a:rPr>
              <a:t>§§ 88, 122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Antragsbegehren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„Einstweilen feststellen zu lassen, dass sie bis zur Entscheidung über den Widerspruch auf der Grundlage der erteilten Genehmigung berechtigt sei, Einweggeschirr und –bestecke zu verwenden“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123 V VwGO </a:t>
            </a:r>
            <a:r>
              <a:rPr lang="de-DE" sz="2400" dirty="0">
                <a:solidFill>
                  <a:schemeClr val="tx1">
                    <a:lumMod val="65000"/>
                    <a:lumOff val="35000"/>
                  </a:schemeClr>
                </a:solidFill>
                <a:latin typeface="JKRGNR+Arial-BoldMT"/>
              </a:rPr>
              <a:t>im einstweiligen Rechtsschutzverfahren stets </a:t>
            </a:r>
            <a:r>
              <a:rPr lang="de-DE" sz="2400" b="1" dirty="0">
                <a:solidFill>
                  <a:schemeClr val="tx1">
                    <a:lumMod val="65000"/>
                    <a:lumOff val="35000"/>
                  </a:schemeClr>
                </a:solidFill>
                <a:latin typeface="JKRGNR+Arial-BoldMT"/>
              </a:rPr>
              <a:t>vorrangig</a:t>
            </a:r>
            <a:r>
              <a:rPr lang="de-DE" sz="2400" dirty="0">
                <a:solidFill>
                  <a:schemeClr val="tx1">
                    <a:lumMod val="65000"/>
                    <a:lumOff val="35000"/>
                  </a:schemeClr>
                </a:solidFill>
                <a:latin typeface="JKRGNR+Arial-BoldMT"/>
              </a:rPr>
              <a:t> in den Blick zu nehmen: </a:t>
            </a:r>
            <a:r>
              <a:rPr lang="de-DE" sz="2400" b="1" dirty="0">
                <a:solidFill>
                  <a:schemeClr val="tx1">
                    <a:lumMod val="65000"/>
                    <a:lumOff val="35000"/>
                  </a:schemeClr>
                </a:solidFill>
                <a:latin typeface="JKRGNR+Arial-BoldMT"/>
              </a:rPr>
              <a:t>§§ 80, 80a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nach § 80a VwGO (-), mangels dreipoligem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nach § 80 V 1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187279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 soweit der Antragsteller…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Anordnung oder Wiederherstellung der aufschiebenden Wirkung </a:t>
            </a:r>
            <a:r>
              <a:rPr lang="de-DE" sz="2400" dirty="0">
                <a:solidFill>
                  <a:schemeClr val="tx1">
                    <a:lumMod val="65000"/>
                    <a:lumOff val="35000"/>
                  </a:schemeClr>
                </a:solidFill>
                <a:latin typeface="JKRGNR+Arial-BoldMT"/>
              </a:rPr>
              <a:t>eines Anfechtungsrechtsbehelfs gegenüber einem Verwaltungsakt begehrt (vgl. </a:t>
            </a:r>
            <a:r>
              <a:rPr lang="de-DE" sz="2400" b="1" dirty="0">
                <a:solidFill>
                  <a:schemeClr val="tx1">
                    <a:lumMod val="65000"/>
                    <a:lumOff val="35000"/>
                  </a:schemeClr>
                </a:solidFill>
                <a:latin typeface="JKRGNR+Arial-BoldMT"/>
              </a:rPr>
              <a:t>§ 80 V 1 VwGO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K-GmbH begehrt </a:t>
            </a:r>
            <a:r>
              <a:rPr lang="de-DE" sz="2400" b="1" dirty="0">
                <a:solidFill>
                  <a:schemeClr val="tx1">
                    <a:lumMod val="65000"/>
                    <a:lumOff val="35000"/>
                  </a:schemeClr>
                </a:solidFill>
                <a:latin typeface="JKRGNR+Arial-BoldMT"/>
              </a:rPr>
              <a:t>Feststellung</a:t>
            </a:r>
            <a:r>
              <a:rPr lang="de-DE" sz="2400" dirty="0">
                <a:solidFill>
                  <a:schemeClr val="tx1">
                    <a:lumMod val="65000"/>
                    <a:lumOff val="35000"/>
                  </a:schemeClr>
                </a:solidFill>
                <a:latin typeface="JKRGNR+Arial-BoldMT"/>
              </a:rPr>
              <a:t>, dass aufschiebende Wirkung durch Widerspruch eingetreten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Aussetzungsantrag nach § 80 V 1 VwGO (-)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vorläufigen Feststellung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statthaft: Verfahren nach § 123 I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327651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Nebenbestimmungen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Tenor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1.1 Genehmigung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Ihnen wird </a:t>
            </a:r>
            <a:r>
              <a:rPr lang="de-DE" sz="2400" b="1" dirty="0">
                <a:solidFill>
                  <a:schemeClr val="tx1">
                    <a:lumMod val="65000"/>
                    <a:lumOff val="35000"/>
                  </a:schemeClr>
                </a:solidFill>
                <a:latin typeface="JKRGNR+Arial-BoldMT"/>
              </a:rPr>
              <a:t>gemäß § 2 Abs. 1 GastG </a:t>
            </a:r>
            <a:r>
              <a:rPr lang="de-DE" sz="2400" dirty="0">
                <a:solidFill>
                  <a:schemeClr val="tx1">
                    <a:lumMod val="65000"/>
                    <a:lumOff val="35000"/>
                  </a:schemeClr>
                </a:solidFill>
                <a:latin typeface="JKRGNR+Arial-BoldMT"/>
              </a:rPr>
              <a:t>die Erlaubnis zum Betrieb einer Schank- und Speisewirtschaft in den Räumlichkeiten</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Rothenbaumchaussee, 20146 Hamburg, EG,</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unter der Betriebsbezeichnung „In </a:t>
            </a:r>
            <a:r>
              <a:rPr lang="de-DE" sz="2400" dirty="0" err="1">
                <a:solidFill>
                  <a:schemeClr val="tx1">
                    <a:lumMod val="65000"/>
                    <a:lumOff val="35000"/>
                  </a:schemeClr>
                </a:solidFill>
                <a:latin typeface="JKRGNR+Arial-BoldMT"/>
              </a:rPr>
              <a:t>dubio</a:t>
            </a:r>
            <a:r>
              <a:rPr lang="de-DE" sz="2400" dirty="0">
                <a:solidFill>
                  <a:schemeClr val="tx1">
                    <a:lumMod val="65000"/>
                    <a:lumOff val="35000"/>
                  </a:schemeClr>
                </a:solidFill>
                <a:latin typeface="JKRGNR+Arial-BoldMT"/>
              </a:rPr>
              <a:t> Promille“ erteilt.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Erlaubnis umfasst: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 Ausschank alkoholischer und nichtalkoholischer Getränke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Abgabe zubereiteter Speisen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40 Sitzplätze im Innenbereich</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20 Sitzplätze im genehmigten Außenbereich (Terrasse)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719183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Faktische Vollziehung von Verwaltungsakten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Konstellation</a:t>
            </a:r>
            <a:r>
              <a:rPr lang="de-DE" sz="2400" dirty="0">
                <a:solidFill>
                  <a:schemeClr val="tx1">
                    <a:lumMod val="65000"/>
                    <a:lumOff val="35000"/>
                  </a:schemeClr>
                </a:solidFill>
                <a:latin typeface="JKRGNR+Arial-BoldMT"/>
              </a:rPr>
              <a:t>: (Drohende) Vollziehung eines Verwaltungsakts unter Missachtung der bestehenden aufschiebenden Wirkung eines Anfechtungsrechtsbehelfs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dirty="0">
                <a:solidFill>
                  <a:schemeClr val="tx1">
                    <a:lumMod val="65000"/>
                    <a:lumOff val="35000"/>
                  </a:schemeClr>
                </a:solidFill>
                <a:latin typeface="JKRGNR+Arial-BoldMT"/>
              </a:rPr>
              <a:t>Behörde beruft sich auf sofortige Vollziehbarkeit trotz fehlender Anordnung nach § 80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derartigen </a:t>
            </a:r>
            <a:r>
              <a:rPr lang="de-DE" sz="2400" b="1" dirty="0">
                <a:solidFill>
                  <a:schemeClr val="tx1">
                    <a:lumMod val="65000"/>
                    <a:lumOff val="35000"/>
                  </a:schemeClr>
                </a:solidFill>
                <a:latin typeface="JKRGNR+Arial-BoldMT"/>
              </a:rPr>
              <a:t>„vorläufigen Feststellungsantrag“ </a:t>
            </a:r>
            <a:r>
              <a:rPr lang="de-DE" sz="2400" dirty="0">
                <a:solidFill>
                  <a:schemeClr val="tx1">
                    <a:lumMod val="65000"/>
                    <a:lumOff val="35000"/>
                  </a:schemeClr>
                </a:solidFill>
                <a:latin typeface="JKRGNR+Arial-BoldMT"/>
              </a:rPr>
              <a:t>zu erwägen: </a:t>
            </a:r>
            <a:r>
              <a:rPr lang="de-DE" sz="2400" b="1" dirty="0">
                <a:solidFill>
                  <a:schemeClr val="tx1">
                    <a:lumMod val="65000"/>
                    <a:lumOff val="35000"/>
                  </a:schemeClr>
                </a:solidFill>
                <a:latin typeface="JKRGNR+Arial-BoldMT"/>
              </a:rPr>
              <a:t>Analoge Anwendung des § 80 V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Planwidrige Regelungslücke?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 wenn und soweit anderweitige Rechtsschutzmöglichkeiten bestehen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487651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Betracht kommend: </a:t>
            </a:r>
            <a:r>
              <a:rPr lang="de-DE" sz="2400" b="1" dirty="0">
                <a:solidFill>
                  <a:schemeClr val="tx1">
                    <a:lumMod val="65000"/>
                    <a:lumOff val="35000"/>
                  </a:schemeClr>
                </a:solidFill>
                <a:latin typeface="JKRGNR+Arial-BoldMT"/>
              </a:rPr>
              <a:t>Antrag nach § 123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streitgegenständlich: </a:t>
            </a:r>
            <a:r>
              <a:rPr lang="de-DE" sz="2400" b="1" dirty="0">
                <a:solidFill>
                  <a:schemeClr val="tx1">
                    <a:lumMod val="65000"/>
                    <a:lumOff val="35000"/>
                  </a:schemeClr>
                </a:solidFill>
                <a:latin typeface="JKRGNR+Arial-BoldMT"/>
              </a:rPr>
              <a:t>Feststellung des Suspensiveffektes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 Fragen unterliegen dem </a:t>
            </a:r>
            <a:r>
              <a:rPr lang="de-DE" sz="2400" b="1" dirty="0">
                <a:solidFill>
                  <a:schemeClr val="tx1">
                    <a:lumMod val="65000"/>
                    <a:lumOff val="35000"/>
                  </a:schemeClr>
                </a:solidFill>
                <a:latin typeface="JKRGNR+Arial-BoldMT"/>
              </a:rPr>
              <a:t>Anwendungsbereich der §§ 80 ff. VwGO</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Planwidrige Regelungslücke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630164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zu klären: </a:t>
            </a:r>
            <a:r>
              <a:rPr lang="de-DE" sz="2400" b="1"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nicht einzusehen: dass Antragsteller schlechter gestellt wird, wenn die Behörde – ggf. rechtsirrig – einen Verwaltungsakt trotz Suspensiveffekt vollzieht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anzunehmen: dass Antragsteller </a:t>
            </a:r>
            <a:r>
              <a:rPr lang="de-DE" sz="2400" b="1" dirty="0">
                <a:solidFill>
                  <a:schemeClr val="tx1">
                    <a:lumMod val="65000"/>
                    <a:lumOff val="35000"/>
                  </a:schemeClr>
                </a:solidFill>
                <a:latin typeface="JKRGNR+Arial-BoldMT"/>
              </a:rPr>
              <a:t>im Falle einer (drohenden) faktischen Vollziehung erst recht (arg. </a:t>
            </a:r>
            <a:r>
              <a:rPr lang="de-DE" sz="2400" b="1" dirty="0" err="1">
                <a:solidFill>
                  <a:schemeClr val="tx1">
                    <a:lumMod val="65000"/>
                    <a:lumOff val="35000"/>
                  </a:schemeClr>
                </a:solidFill>
                <a:latin typeface="JKRGNR+Arial-BoldMT"/>
              </a:rPr>
              <a:t>e</a:t>
            </a:r>
            <a:r>
              <a:rPr lang="de-DE" sz="2400" b="1" dirty="0">
                <a:solidFill>
                  <a:schemeClr val="tx1">
                    <a:lumMod val="65000"/>
                    <a:lumOff val="35000"/>
                  </a:schemeClr>
                </a:solidFill>
                <a:latin typeface="JKRGNR+Arial-BoldMT"/>
              </a:rPr>
              <a:t> contrario) Rechtsschutz nach § 80 V 1 VwGO</a:t>
            </a:r>
            <a:r>
              <a:rPr lang="de-DE" sz="2400" dirty="0">
                <a:solidFill>
                  <a:schemeClr val="tx1">
                    <a:lumMod val="65000"/>
                    <a:lumOff val="35000"/>
                  </a:schemeClr>
                </a:solidFill>
                <a:latin typeface="JKRGNR+Arial-BoldMT"/>
              </a:rPr>
              <a:t> erhalten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Prozessualer Vorteil</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Beweislast</a:t>
            </a:r>
            <a:r>
              <a:rPr lang="de-DE" sz="2400" dirty="0">
                <a:solidFill>
                  <a:schemeClr val="tx1">
                    <a:lumMod val="65000"/>
                    <a:lumOff val="35000"/>
                  </a:schemeClr>
                </a:solidFill>
                <a:latin typeface="JKRGNR+Arial-BoldMT"/>
              </a:rPr>
              <a:t> bei Behörde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Verfahren nach § 123 I VwGO</a:t>
            </a:r>
            <a:r>
              <a:rPr lang="de-DE" sz="2400" dirty="0">
                <a:solidFill>
                  <a:schemeClr val="tx1">
                    <a:lumMod val="65000"/>
                    <a:lumOff val="35000"/>
                  </a:schemeClr>
                </a:solidFill>
                <a:latin typeface="JKRGNR+Arial-BoldMT"/>
              </a:rPr>
              <a:t>: muss Ast. die Voraussetzungen </a:t>
            </a:r>
            <a:r>
              <a:rPr lang="de-DE" sz="2400" b="1" dirty="0">
                <a:solidFill>
                  <a:schemeClr val="tx1">
                    <a:lumMod val="65000"/>
                    <a:lumOff val="35000"/>
                  </a:schemeClr>
                </a:solidFill>
                <a:latin typeface="JKRGNR+Arial-BoldMT"/>
              </a:rPr>
              <a:t>„glaubhaft machen“ </a:t>
            </a:r>
            <a:r>
              <a:rPr lang="de-DE" sz="2400" dirty="0">
                <a:solidFill>
                  <a:schemeClr val="tx1">
                    <a:lumMod val="65000"/>
                    <a:lumOff val="35000"/>
                  </a:schemeClr>
                </a:solidFill>
                <a:latin typeface="JKRGNR+Arial-BoldMT"/>
              </a:rPr>
              <a:t>(vgl. § 123 II VwGO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920 ZPO)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27290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a:t>
            </a:r>
            <a:r>
              <a:rPr lang="de-DE" sz="2400" b="1" dirty="0">
                <a:solidFill>
                  <a:schemeClr val="tx1">
                    <a:lumMod val="65000"/>
                    <a:lumOff val="35000"/>
                  </a:schemeClr>
                </a:solidFill>
                <a:latin typeface="JKRGNR+Arial-BoldMT"/>
              </a:rPr>
              <a:t>Vergleichbare Interessenlage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statthaft im Falle des „faktischen Vollzuges“: </a:t>
            </a:r>
            <a:r>
              <a:rPr lang="de-DE" sz="2400" dirty="0">
                <a:solidFill>
                  <a:schemeClr val="tx1">
                    <a:lumMod val="65000"/>
                    <a:lumOff val="35000"/>
                  </a:schemeClr>
                </a:solidFill>
                <a:latin typeface="JKRGNR+Arial-BoldMT"/>
              </a:rPr>
              <a:t>Antrag nach § </a:t>
            </a:r>
            <a:r>
              <a:rPr lang="de-DE" sz="2400" b="1" dirty="0">
                <a:solidFill>
                  <a:schemeClr val="tx1">
                    <a:lumMod val="65000"/>
                    <a:lumOff val="35000"/>
                  </a:schemeClr>
                </a:solidFill>
                <a:latin typeface="JKRGNR+Arial-BoldMT"/>
              </a:rPr>
              <a:t>80 V 1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für ein </a:t>
            </a:r>
            <a:r>
              <a:rPr lang="de-DE" sz="2400" b="1" dirty="0">
                <a:solidFill>
                  <a:schemeClr val="tx1">
                    <a:lumMod val="65000"/>
                    <a:lumOff val="35000"/>
                  </a:schemeClr>
                </a:solidFill>
                <a:latin typeface="JKRGNR+Arial-BoldMT"/>
              </a:rPr>
              <a:t>Verfahren</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80 V 1 VwGO </a:t>
            </a:r>
            <a:r>
              <a:rPr lang="de-DE" sz="2400" dirty="0">
                <a:solidFill>
                  <a:schemeClr val="tx1">
                    <a:lumMod val="65000"/>
                    <a:lumOff val="35000"/>
                  </a:schemeClr>
                </a:solidFill>
                <a:latin typeface="JKRGNR+Arial-BoldMT"/>
              </a:rPr>
              <a:t>stets </a:t>
            </a:r>
            <a:r>
              <a:rPr lang="de-DE" sz="2400" b="1" dirty="0">
                <a:solidFill>
                  <a:schemeClr val="tx1">
                    <a:lumMod val="65000"/>
                    <a:lumOff val="35000"/>
                  </a:schemeClr>
                </a:solidFill>
                <a:latin typeface="JKRGNR+Arial-BoldMT"/>
              </a:rPr>
              <a:t>vorausgesetzt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Dass objektiv ein </a:t>
            </a: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trotz Widerspruch bzw. Anfechtungsklage vollzogen werden soll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a:solidFill>
                  <a:schemeClr val="tx1">
                    <a:lumMod val="65000"/>
                    <a:lumOff val="35000"/>
                  </a:schemeClr>
                </a:solidFill>
                <a:latin typeface="JKRGNR+Arial-BoldMT"/>
              </a:rPr>
              <a:t>Rechtsnatur der „Auflage Nr. 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059491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Handelt es sich bei Nr. 5 um eine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Wichtig</a:t>
            </a:r>
            <a:r>
              <a:rPr lang="de-DE" sz="2400" dirty="0">
                <a:solidFill>
                  <a:schemeClr val="tx1">
                    <a:lumMod val="65000"/>
                    <a:lumOff val="35000"/>
                  </a:schemeClr>
                </a:solidFill>
                <a:latin typeface="JKRGNR+Arial-BoldMT"/>
              </a:rPr>
              <a:t>: Unterscheidung zwischen </a:t>
            </a:r>
            <a:r>
              <a:rPr lang="de-DE" sz="2400" b="1" dirty="0">
                <a:solidFill>
                  <a:schemeClr val="tx1">
                    <a:lumMod val="65000"/>
                    <a:lumOff val="35000"/>
                  </a:schemeClr>
                </a:solidFill>
                <a:latin typeface="JKRGNR+Arial-BoldMT"/>
              </a:rPr>
              <a:t>Nebenbestimmungen</a:t>
            </a:r>
            <a:r>
              <a:rPr lang="de-DE" sz="2400" dirty="0">
                <a:solidFill>
                  <a:schemeClr val="tx1">
                    <a:lumMod val="65000"/>
                    <a:lumOff val="35000"/>
                  </a:schemeClr>
                </a:solidFill>
                <a:latin typeface="JKRGNR+Arial-BoldMT"/>
              </a:rPr>
              <a:t> und sog. </a:t>
            </a:r>
            <a:r>
              <a:rPr lang="de-DE" sz="2400" b="1" dirty="0">
                <a:solidFill>
                  <a:schemeClr val="tx1">
                    <a:lumMod val="65000"/>
                    <a:lumOff val="35000"/>
                  </a:schemeClr>
                </a:solidFill>
                <a:latin typeface="JKRGNR+Arial-BoldMT"/>
              </a:rPr>
              <a:t>Inhaltsbestimmung</a:t>
            </a:r>
            <a:r>
              <a:rPr lang="de-DE" sz="2400" dirty="0">
                <a:solidFill>
                  <a:schemeClr val="tx1">
                    <a:lumMod val="65000"/>
                    <a:lumOff val="35000"/>
                  </a:schemeClr>
                </a:solidFill>
                <a:latin typeface="JKRGNR+Arial-BoldMT"/>
              </a:rPr>
              <a:t> („modifizierende Auflagen“)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Nebenbestimmung: </a:t>
            </a:r>
            <a:r>
              <a:rPr lang="de-DE" sz="2400" b="1" dirty="0">
                <a:solidFill>
                  <a:schemeClr val="tx1">
                    <a:lumMod val="65000"/>
                    <a:lumOff val="35000"/>
                  </a:schemeClr>
                </a:solidFill>
                <a:latin typeface="JKRGNR+Arial-BoldMT"/>
              </a:rPr>
              <a:t>Ergänzen</a:t>
            </a:r>
            <a:r>
              <a:rPr lang="de-DE" sz="2400" dirty="0">
                <a:solidFill>
                  <a:schemeClr val="tx1">
                    <a:lumMod val="65000"/>
                    <a:lumOff val="35000"/>
                  </a:schemeClr>
                </a:solidFill>
                <a:latin typeface="JKRGNR+Arial-BoldMT"/>
              </a:rPr>
              <a:t> den </a:t>
            </a:r>
            <a:r>
              <a:rPr lang="de-DE" sz="2400" b="1" dirty="0">
                <a:solidFill>
                  <a:schemeClr val="tx1">
                    <a:lumMod val="65000"/>
                    <a:lumOff val="35000"/>
                  </a:schemeClr>
                </a:solidFill>
                <a:latin typeface="JKRGNR+Arial-BoldMT"/>
              </a:rPr>
              <a:t>Haupt-VA</a:t>
            </a:r>
            <a:r>
              <a:rPr lang="de-DE" sz="2400" dirty="0">
                <a:solidFill>
                  <a:schemeClr val="tx1">
                    <a:lumMod val="65000"/>
                    <a:lumOff val="35000"/>
                  </a:schemeClr>
                </a:solidFill>
                <a:latin typeface="JKRGNR+Arial-BoldMT"/>
              </a:rPr>
              <a:t> („Ja, aber…“)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Inhaltsbestimmung: </a:t>
            </a:r>
            <a:r>
              <a:rPr lang="de-DE" sz="2400" b="1" dirty="0">
                <a:solidFill>
                  <a:schemeClr val="tx1">
                    <a:lumMod val="65000"/>
                    <a:lumOff val="35000"/>
                  </a:schemeClr>
                </a:solidFill>
                <a:latin typeface="JKRGNR+Arial-BoldMT"/>
              </a:rPr>
              <a:t>Sind</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Haupt-VA</a:t>
            </a:r>
            <a:r>
              <a:rPr lang="de-DE" sz="2400" dirty="0">
                <a:solidFill>
                  <a:schemeClr val="tx1">
                    <a:lumMod val="65000"/>
                    <a:lumOff val="35000"/>
                  </a:schemeClr>
                </a:solidFill>
                <a:latin typeface="JKRGNR+Arial-BoldMT"/>
              </a:rPr>
              <a:t> („Nein, aber…“)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Bestimmung Nr. 2: </a:t>
            </a:r>
            <a:r>
              <a:rPr lang="de-DE" sz="2400" i="1" dirty="0">
                <a:solidFill>
                  <a:schemeClr val="tx1">
                    <a:lumMod val="65000"/>
                    <a:lumOff val="35000"/>
                  </a:schemeClr>
                </a:solidFill>
                <a:latin typeface="JKRGNR+Arial-BoldMT"/>
              </a:rPr>
              <a:t>Gestattet ist die Aufstellung von 8 Tischen und 32 </a:t>
            </a:r>
            <a:r>
              <a:rPr lang="de-DE" sz="2400" i="1" dirty="0" err="1">
                <a:solidFill>
                  <a:schemeClr val="tx1">
                    <a:lumMod val="65000"/>
                    <a:lumOff val="35000"/>
                  </a:schemeClr>
                </a:solidFill>
                <a:latin typeface="JKRGNR+Arial-BoldMT"/>
              </a:rPr>
              <a:t>Stühlen</a:t>
            </a:r>
            <a:r>
              <a:rPr lang="de-DE" sz="2400" i="1" dirty="0">
                <a:solidFill>
                  <a:schemeClr val="tx1">
                    <a:lumMod val="65000"/>
                    <a:lumOff val="35000"/>
                  </a:schemeClr>
                </a:solidFill>
                <a:latin typeface="JKRGNR+Arial-BoldMT"/>
              </a:rPr>
              <a:t>.</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a:t>
            </a:r>
            <a:r>
              <a:rPr lang="de-DE" sz="2400" dirty="0">
                <a:solidFill>
                  <a:schemeClr val="tx1">
                    <a:lumMod val="65000"/>
                    <a:lumOff val="35000"/>
                  </a:schemeClr>
                </a:solidFill>
                <a:latin typeface="JKRGNR+Arial-BoldMT"/>
              </a:rPr>
              <a:t> gegen Inhaltsbestimmungen: Verpflichtungsklage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Nr. 5 des Bescheides: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752630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Isoliertes Vorgehen gegen Nebenbestimmung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Rechtsschutzmöglichkeiten</a:t>
            </a:r>
            <a:r>
              <a:rPr lang="de-DE" sz="2400" dirty="0">
                <a:solidFill>
                  <a:schemeClr val="tx1">
                    <a:lumMod val="65000"/>
                    <a:lumOff val="35000"/>
                  </a:schemeClr>
                </a:solidFill>
                <a:latin typeface="JKRGNR+Arial-BoldMT"/>
              </a:rPr>
              <a:t> in Betracht kommend: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auf Erlass der Genehmigung ohne die belastende Nebenbestimmung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Isolierte Anfechtungsklage </a:t>
            </a:r>
            <a:r>
              <a:rPr lang="de-DE" sz="2400" dirty="0">
                <a:solidFill>
                  <a:schemeClr val="tx1">
                    <a:lumMod val="65000"/>
                    <a:lumOff val="35000"/>
                  </a:schemeClr>
                </a:solidFill>
                <a:latin typeface="JKRGNR+Arial-BoldMT"/>
              </a:rPr>
              <a:t>gegen Nebenbestimmung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Wortlaut § 113 I 1 VwGO</a:t>
            </a:r>
            <a:r>
              <a:rPr lang="de-DE" sz="2400" dirty="0">
                <a:solidFill>
                  <a:schemeClr val="tx1">
                    <a:lumMod val="65000"/>
                    <a:lumOff val="35000"/>
                  </a:schemeClr>
                </a:solidFill>
                <a:latin typeface="JKRGNR+Arial-BoldMT"/>
              </a:rPr>
              <a:t>: Isolierte Anfechtung von jeglichen Nebenbestimmungen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Wortlaut § 113 I 1 VwGO („</a:t>
            </a:r>
            <a:r>
              <a:rPr lang="de-DE" sz="2400" b="1" i="1" dirty="0">
                <a:solidFill>
                  <a:schemeClr val="tx1">
                    <a:lumMod val="65000"/>
                    <a:lumOff val="35000"/>
                  </a:schemeClr>
                </a:solidFill>
                <a:latin typeface="JKRGNR+Arial-BoldMT"/>
              </a:rPr>
              <a:t>soweit</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Differenzierung nach Art der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komme auf „Enge der Verbindung“ zw. Haupt-VA und Nebenbestimmung an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 36 VwVfG: Auflagen (+) („verbunden werden mit“)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9888216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59453"/>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Isoliertes Vorgehen gegen Nebenbestimmung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Rechtsschutzmöglichkeiten</a:t>
            </a:r>
            <a:r>
              <a:rPr lang="de-DE" sz="2400" dirty="0">
                <a:solidFill>
                  <a:schemeClr val="tx1">
                    <a:lumMod val="65000"/>
                    <a:lumOff val="35000"/>
                  </a:schemeClr>
                </a:solidFill>
                <a:latin typeface="JKRGNR+Arial-BoldMT"/>
              </a:rPr>
              <a:t> in Betracht kommend: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auf Erlass der Genehmigung ohne die belastende Nebenbestimmung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Isolierte Anfechtungsklage </a:t>
            </a:r>
            <a:r>
              <a:rPr lang="de-DE" sz="2400" dirty="0">
                <a:solidFill>
                  <a:schemeClr val="tx1">
                    <a:lumMod val="65000"/>
                    <a:lumOff val="35000"/>
                  </a:schemeClr>
                </a:solidFill>
                <a:latin typeface="JKRGNR+Arial-BoldMT"/>
              </a:rPr>
              <a:t>gegen Nebenbestimmung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eA</a:t>
            </a:r>
            <a:r>
              <a:rPr lang="de-DE" sz="2400" b="1" dirty="0">
                <a:solidFill>
                  <a:schemeClr val="tx1">
                    <a:lumMod val="65000"/>
                    <a:lumOff val="35000"/>
                  </a:schemeClr>
                </a:solidFill>
                <a:latin typeface="JKRGNR+Arial-BoldMT"/>
              </a:rPr>
              <a:t>: Isolierte Anfechtung von allen Nebenbestimmungen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Wortlaut § 113 I 1 VwGO („</a:t>
            </a:r>
            <a:r>
              <a:rPr lang="de-DE" sz="2400" b="1" i="1" dirty="0">
                <a:solidFill>
                  <a:schemeClr val="tx1">
                    <a:lumMod val="65000"/>
                    <a:lumOff val="35000"/>
                  </a:schemeClr>
                </a:solidFill>
                <a:latin typeface="JKRGNR+Arial-BoldMT"/>
              </a:rPr>
              <a:t>soweit</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Differenzierung nach Art der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komme auf „Enge der Verbindung“ zw. Haupt-VA und Nebenbestimmung an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Auflagen (+); selbständiger Regelungsgehalt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Bedingung, Befristung (-); ergeben allein keinen Sinn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664610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 Anfechtung von allen Nebenbestimmung: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 113 I 1 VwGO („Soweit“)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Abgrenzung zwischen Auflage und Bedingung mitunter schwierig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Rechtsschutzgesichtspunkte!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Contra: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Ggf. bleibt „</a:t>
            </a:r>
            <a:r>
              <a:rPr lang="de-DE" sz="2400" b="1" dirty="0">
                <a:solidFill>
                  <a:schemeClr val="tx1">
                    <a:lumMod val="65000"/>
                    <a:lumOff val="35000"/>
                  </a:schemeClr>
                </a:solidFill>
                <a:latin typeface="JKRGNR+Arial-BoldMT"/>
              </a:rPr>
              <a:t>rechtswidriger Torso“ </a:t>
            </a:r>
            <a:r>
              <a:rPr lang="de-DE" sz="2400" dirty="0">
                <a:solidFill>
                  <a:schemeClr val="tx1">
                    <a:lumMod val="65000"/>
                    <a:lumOff val="35000"/>
                  </a:schemeClr>
                </a:solidFill>
                <a:latin typeface="JKRGNR+Arial-BoldMT"/>
              </a:rPr>
              <a:t>bestehen nach Teilanfechtung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prüft daher: Ob Haupt-VA ohne Nebenbestimmung </a:t>
            </a:r>
            <a:r>
              <a:rPr lang="de-DE" sz="2400" b="1" dirty="0">
                <a:solidFill>
                  <a:schemeClr val="tx1">
                    <a:lumMod val="65000"/>
                    <a:lumOff val="35000"/>
                  </a:schemeClr>
                </a:solidFill>
                <a:latin typeface="JKRGNR+Arial-BoldMT"/>
              </a:rPr>
              <a:t>„sinnvoller- und </a:t>
            </a:r>
            <a:r>
              <a:rPr lang="de-DE" sz="2400" b="1" dirty="0" err="1">
                <a:solidFill>
                  <a:schemeClr val="tx1">
                    <a:lumMod val="65000"/>
                    <a:lumOff val="35000"/>
                  </a:schemeClr>
                </a:solidFill>
                <a:latin typeface="JKRGNR+Arial-BoldMT"/>
              </a:rPr>
              <a:t>rechtmäßigerweise</a:t>
            </a:r>
            <a:r>
              <a:rPr lang="de-DE" sz="2400" b="1" dirty="0">
                <a:solidFill>
                  <a:schemeClr val="tx1">
                    <a:lumMod val="65000"/>
                    <a:lumOff val="35000"/>
                  </a:schemeClr>
                </a:solidFill>
                <a:latin typeface="JKRGNR+Arial-BoldMT"/>
              </a:rPr>
              <a:t> bestehen bleiben kann“ </a:t>
            </a:r>
            <a:r>
              <a:rPr lang="de-DE" sz="2400" dirty="0">
                <a:solidFill>
                  <a:schemeClr val="tx1">
                    <a:lumMod val="65000"/>
                    <a:lumOff val="35000"/>
                  </a:schemeClr>
                </a:solidFill>
                <a:latin typeface="JKRGNR+Arial-BoldMT"/>
              </a:rPr>
              <a:t>in der Begründetheit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 </a:t>
            </a:r>
            <a:r>
              <a:rPr lang="de-DE" sz="2400" dirty="0">
                <a:solidFill>
                  <a:schemeClr val="tx1">
                    <a:lumMod val="65000"/>
                    <a:lumOff val="35000"/>
                  </a:schemeClr>
                </a:solidFill>
                <a:latin typeface="JKRGNR+Arial-BoldMT"/>
              </a:rPr>
              <a:t>Diese Prüfung entspricht nicht § 113 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Suspensiveffekt bei Bedingung und Befristung schwer erträglich</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1327219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idF zu bedenken: </a:t>
            </a:r>
            <a:r>
              <a:rPr lang="de-DE" sz="2400" b="1" dirty="0">
                <a:solidFill>
                  <a:schemeClr val="tx1">
                    <a:lumMod val="65000"/>
                    <a:lumOff val="35000"/>
                  </a:schemeClr>
                </a:solidFill>
                <a:latin typeface="JKRGNR+Arial-BoldMT"/>
              </a:rPr>
              <a:t>Erklärter Wille der Behörde</a:t>
            </a:r>
            <a:r>
              <a:rPr lang="de-DE" sz="2400" dirty="0">
                <a:solidFill>
                  <a:schemeClr val="tx1">
                    <a:lumMod val="65000"/>
                    <a:lumOff val="35000"/>
                  </a:schemeClr>
                </a:solidFill>
                <a:latin typeface="JKRGNR+Arial-BoldMT"/>
              </a:rPr>
              <a:t>, dass VA erst mit Bedingungseintritt wirken soll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Merke: </a:t>
            </a:r>
            <a:r>
              <a:rPr lang="de-DE" sz="2400" b="1" dirty="0">
                <a:solidFill>
                  <a:schemeClr val="tx1">
                    <a:lumMod val="65000"/>
                    <a:lumOff val="35000"/>
                  </a:schemeClr>
                </a:solidFill>
                <a:latin typeface="JKRGNR+Arial-BoldMT"/>
              </a:rPr>
              <a:t>Innere Wirksamkeit des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885206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4553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a:t>
            </a:r>
            <a:r>
              <a:rPr lang="de-DE" sz="2400" b="1" dirty="0">
                <a:solidFill>
                  <a:schemeClr val="tx1">
                    <a:lumMod val="65000"/>
                    <a:lumOff val="35000"/>
                  </a:schemeClr>
                </a:solidFill>
                <a:latin typeface="JKRGNR+Arial-BoldMT"/>
              </a:rPr>
              <a:t>OVG Berlin-Brandenburg Beschl. v. 25.5.2016 </a:t>
            </a:r>
            <a:r>
              <a:rPr lang="de-DE" sz="2400" dirty="0">
                <a:solidFill>
                  <a:schemeClr val="tx1">
                    <a:lumMod val="65000"/>
                    <a:lumOff val="35000"/>
                  </a:schemeClr>
                </a:solidFill>
                <a:latin typeface="JKRGNR+Arial-BoldMT"/>
              </a:rPr>
              <a:t>– OVG 3 S 23/16, BeckRS 2016, 47242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„Mit der aufschiebenden Bedingung verfolgt die Antragsgegnerin - anders als bei einer auflösenden Bedingung oder eine Auflage - den erklärten Zweck, dass die Antragstellerin als Begünstigte erst dann von der Abschlagszahlung profitieren soll, wenn die Bedingung eingetreten ist. </a:t>
            </a:r>
            <a:r>
              <a:rPr lang="de-DE" sz="2400" b="1" i="1" dirty="0">
                <a:solidFill>
                  <a:schemeClr val="tx1">
                    <a:lumMod val="65000"/>
                    <a:lumOff val="35000"/>
                  </a:schemeClr>
                </a:solidFill>
                <a:latin typeface="JKRGNR+Arial-BoldMT"/>
              </a:rPr>
              <a:t>Vor diesem Hintergrund kann eine aufschiebende Bedingung nicht mit dem Ziel der Suspendierung und einer vorzeitigen, von dem Bedingungseintritt unabhängigen Ausnutzung des begünstigenden Verwaltungsaktes isoliert angefochten werden</a:t>
            </a:r>
            <a:r>
              <a:rPr lang="de-DE" sz="2400" i="1" dirty="0">
                <a:solidFill>
                  <a:schemeClr val="tx1">
                    <a:lumMod val="65000"/>
                    <a:lumOff val="35000"/>
                  </a:schemeClr>
                </a:solidFill>
                <a:latin typeface="JKRGNR+Arial-BoldMT"/>
              </a:rPr>
              <a:t>. Anderenfalls könnte der Begünstigte etwas erlangen, was die Behörde auf diese Weise unter keinen Umständen gewähren wollte.“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60310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Allgemeines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36 I, II VwVfG </a:t>
            </a:r>
            <a:r>
              <a:rPr lang="de-DE" sz="2400" dirty="0">
                <a:solidFill>
                  <a:schemeClr val="tx1">
                    <a:lumMod val="65000"/>
                    <a:lumOff val="35000"/>
                  </a:schemeClr>
                </a:solidFill>
                <a:latin typeface="JKRGNR+Arial-BoldMT"/>
              </a:rPr>
              <a:t>möglich: Verwaltungsakt mit einer Nebenbestimmung zu versehen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Hauptanwendungsfälle</a:t>
            </a:r>
            <a:r>
              <a:rPr lang="de-DE" sz="2400" dirty="0">
                <a:solidFill>
                  <a:schemeClr val="tx1">
                    <a:lumMod val="65000"/>
                    <a:lumOff val="35000"/>
                  </a:schemeClr>
                </a:solidFill>
                <a:latin typeface="JKRGNR+Arial-BoldMT"/>
              </a:rPr>
              <a:t> von Nebenbestimmungen in § 36 II VwVfG: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Befristung, § 36 II Nr. 1 VwVfG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Bedingung, § 36 II Nr. 2 VwVfG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Auflage, § 36 II Nr. 4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Sinn und Zweck</a:t>
            </a:r>
            <a:r>
              <a:rPr lang="de-DE" sz="2400" dirty="0">
                <a:solidFill>
                  <a:schemeClr val="tx1">
                    <a:lumMod val="65000"/>
                    <a:lumOff val="35000"/>
                  </a:schemeClr>
                </a:solidFill>
                <a:latin typeface="JKRGNR+Arial-BoldMT"/>
              </a:rPr>
              <a:t>: Flexibilisierung und Feinsteuerung von Verwaltungshandeln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6351211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iE</a:t>
            </a:r>
            <a:r>
              <a:rPr lang="de-DE" sz="2400" b="1" dirty="0">
                <a:solidFill>
                  <a:schemeClr val="tx1">
                    <a:lumMod val="65000"/>
                    <a:lumOff val="35000"/>
                  </a:schemeClr>
                </a:solidFill>
                <a:latin typeface="JKRGNR+Arial-BoldMT"/>
              </a:rPr>
              <a:t> nicht zulässig: Isoliertes Vorgehen gegen Auflage Nr. 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 bereits unzulässig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533976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Teil: Gutachten Klage gegen Nebenbestimmung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insbesondere 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Norm: § 11 </a:t>
            </a:r>
            <a:r>
              <a:rPr lang="de-DE" sz="2400" dirty="0" err="1">
                <a:solidFill>
                  <a:schemeClr val="tx1">
                    <a:lumMod val="65000"/>
                    <a:lumOff val="35000"/>
                  </a:schemeClr>
                </a:solidFill>
                <a:latin typeface="JKRGNR+Arial-BoldMT"/>
              </a:rPr>
              <a:t>BerlStrG</a:t>
            </a:r>
            <a:r>
              <a:rPr lang="de-DE" sz="2400" dirty="0">
                <a:solidFill>
                  <a:schemeClr val="tx1">
                    <a:lumMod val="65000"/>
                    <a:lumOff val="35000"/>
                  </a:schemeClr>
                </a:solidFill>
                <a:latin typeface="JKRGNR+Arial-BoldMT"/>
              </a:rPr>
              <a:t> bzw. § 18 </a:t>
            </a:r>
            <a:r>
              <a:rPr lang="de-DE" sz="2400" dirty="0" err="1">
                <a:solidFill>
                  <a:schemeClr val="tx1">
                    <a:lumMod val="65000"/>
                    <a:lumOff val="35000"/>
                  </a:schemeClr>
                </a:solidFill>
                <a:latin typeface="JKRGNR+Arial-BoldMT"/>
              </a:rPr>
              <a:t>BbgStrG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Begehren: Vorgehen gegen „Auflage Nr. 5“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Nebenbestimmungen denkbar: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(Teil-)Anfechtungsklage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Verpflichtungsklage auf Neuerlass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8287286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 calcmode="lin" valueType="num">
                                      <p:cBhvr additive="base">
                                        <p:cTn id="5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 Teilbarkeit von Nebenbestimmung und Haupt-VA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wegen Natur der „Auflage Nr. 5“ als „Bedingung“ unzulässig: Isolierte Aufhebung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Statthaft: Verpflichtungsklage auf Neuerlass ohne Nebenbestimmung Nr. 5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974767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Kläger geltend zu machen: Möglichkeit einer Rechtsverletzung durch Nichterlass des begehrten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Leistungsklagen erforderlich: Anspruch auf begehrten VA</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in Betracht kommend: § 11 </a:t>
            </a:r>
            <a:r>
              <a:rPr lang="de-DE" sz="2400" dirty="0" err="1">
                <a:solidFill>
                  <a:schemeClr val="tx1">
                    <a:lumMod val="65000"/>
                    <a:lumOff val="35000"/>
                  </a:schemeClr>
                </a:solidFill>
                <a:latin typeface="JKRGNR+Arial-BoldMT"/>
              </a:rPr>
              <a:t>BerlStrG</a:t>
            </a:r>
            <a:r>
              <a:rPr lang="de-DE" sz="2400" dirty="0">
                <a:solidFill>
                  <a:schemeClr val="tx1">
                    <a:lumMod val="65000"/>
                    <a:lumOff val="35000"/>
                  </a:schemeClr>
                </a:solidFill>
                <a:latin typeface="JKRGNR+Arial-BoldMT"/>
              </a:rPr>
              <a:t> bzw. § 18 </a:t>
            </a:r>
            <a:r>
              <a:rPr lang="de-DE" sz="2400" dirty="0" err="1">
                <a:solidFill>
                  <a:schemeClr val="tx1">
                    <a:lumMod val="65000"/>
                    <a:lumOff val="35000"/>
                  </a:schemeClr>
                </a:solidFill>
                <a:latin typeface="JKRGNR+Arial-BoldMT"/>
              </a:rPr>
              <a:t>BbgStrG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8521566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401479"/>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i="1" dirty="0">
                <a:solidFill>
                  <a:schemeClr val="tx1">
                    <a:lumMod val="65000"/>
                    <a:lumOff val="35000"/>
                  </a:schemeClr>
                </a:solidFill>
                <a:latin typeface="JKRGNR+Arial-BoldMT"/>
              </a:rPr>
              <a:t>§ 18 </a:t>
            </a:r>
            <a:r>
              <a:rPr lang="de-DE" sz="2000" b="1" i="1" dirty="0" err="1">
                <a:solidFill>
                  <a:schemeClr val="tx1">
                    <a:lumMod val="65000"/>
                    <a:lumOff val="35000"/>
                  </a:schemeClr>
                </a:solidFill>
                <a:latin typeface="JKRGNR+Arial-BoldMT"/>
              </a:rPr>
              <a:t>BbgStrG</a:t>
            </a:r>
            <a:br>
              <a:rPr lang="de-DE" sz="2000" b="1" i="1" dirty="0">
                <a:solidFill>
                  <a:schemeClr val="tx1">
                    <a:lumMod val="65000"/>
                    <a:lumOff val="35000"/>
                  </a:schemeClr>
                </a:solidFill>
                <a:latin typeface="JKRGNR+Arial-BoldMT"/>
              </a:rPr>
            </a:br>
            <a:r>
              <a:rPr lang="de-DE" sz="2000" b="1" i="1" dirty="0">
                <a:solidFill>
                  <a:schemeClr val="tx1">
                    <a:lumMod val="65000"/>
                    <a:lumOff val="35000"/>
                  </a:schemeClr>
                </a:solidFill>
                <a:latin typeface="JKRGNR+Arial-BoldMT"/>
              </a:rPr>
              <a:t>Sondernutzung</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(1) Die Benutzung der Straße über den Gemeingebrauch hinaus ist Sondernutzung. Sie bedarf der Erlaubnis der Straßenbaubehörde, in Ortsdurchfahrten der Erlaubnis der Gemeinde. Soweit die Gemeinde nicht Träger der Straßenbaulast ist, darf sie die Erlaubnis nur mit Zustimmung der Straßenbaubehörde erteilen.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0" i="1"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i="1" dirty="0">
                <a:solidFill>
                  <a:schemeClr val="tx1">
                    <a:lumMod val="65000"/>
                    <a:lumOff val="35000"/>
                  </a:schemeClr>
                </a:solidFill>
                <a:latin typeface="JKRGNR+Arial-BoldMT"/>
              </a:rPr>
              <a:t>§ 11 </a:t>
            </a:r>
            <a:r>
              <a:rPr lang="de-DE" sz="2000" b="1" i="1" dirty="0" err="1">
                <a:solidFill>
                  <a:schemeClr val="tx1">
                    <a:lumMod val="65000"/>
                    <a:lumOff val="35000"/>
                  </a:schemeClr>
                </a:solidFill>
                <a:latin typeface="JKRGNR+Arial-BoldMT"/>
              </a:rPr>
              <a:t>BerlStrG</a:t>
            </a:r>
            <a:br>
              <a:rPr lang="de-DE" sz="2000" b="1" i="1" dirty="0">
                <a:solidFill>
                  <a:schemeClr val="tx1">
                    <a:lumMod val="65000"/>
                    <a:lumOff val="35000"/>
                  </a:schemeClr>
                </a:solidFill>
                <a:latin typeface="JKRGNR+Arial-BoldMT"/>
              </a:rPr>
            </a:br>
            <a:r>
              <a:rPr lang="de-DE" sz="2000" b="1" i="1" dirty="0">
                <a:solidFill>
                  <a:schemeClr val="tx1">
                    <a:lumMod val="65000"/>
                    <a:lumOff val="35000"/>
                  </a:schemeClr>
                </a:solidFill>
                <a:latin typeface="JKRGNR+Arial-BoldMT"/>
              </a:rPr>
              <a:t>Sondernutzung</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(1) Jeder Gebrauch der öffentlichen Straßen, der über den Gemeingebrauch hinausgeht, ist eine Sondernutzung und bedarf unbeschadet sonstiger Vorschriften der Erlaubnis der Straßenbaubehörde.</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(2) Die Erlaubnis soll in der Regel erteilt werden, wenn überwiegende öffentliche Interessen der Sondernutzung nicht entgegenstehen oder ihnen durch Nebenbestimmungen zur Erlaubnis entsprochen werden kann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0" b="1"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20</a:t>
            </a:r>
          </a:p>
        </p:txBody>
      </p:sp>
    </p:spTree>
    <p:extLst>
      <p:ext uri="{BB962C8B-B14F-4D97-AF65-F5344CB8AC3E}">
        <p14:creationId xmlns:p14="http://schemas.microsoft.com/office/powerpoint/2010/main" val="716543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330346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Vermittelt die Vorschrift dem Kläger ein subjektives 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Rechtsfolge vorgesehen: </a:t>
            </a:r>
            <a:r>
              <a:rPr lang="de-DE" sz="2400" b="1" dirty="0">
                <a:solidFill>
                  <a:schemeClr val="tx1">
                    <a:lumMod val="65000"/>
                    <a:lumOff val="35000"/>
                  </a:schemeClr>
                </a:solidFill>
                <a:latin typeface="JKRGNR+Arial-BoldMT"/>
              </a:rPr>
              <a:t>Begünstigung („Genehmigung“)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ebenfalls eröffnet: Persönlicher Anwendungsbereich („Jedermann“-Recht“)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 11 </a:t>
            </a:r>
            <a:r>
              <a:rPr lang="de-DE" sz="2400" dirty="0" err="1">
                <a:solidFill>
                  <a:schemeClr val="tx1">
                    <a:lumMod val="65000"/>
                    <a:lumOff val="35000"/>
                  </a:schemeClr>
                </a:solidFill>
                <a:latin typeface="JKRGNR+Arial-BoldMT"/>
              </a:rPr>
              <a:t>BerlStrG</a:t>
            </a:r>
            <a:r>
              <a:rPr lang="de-DE" sz="2400" dirty="0">
                <a:solidFill>
                  <a:schemeClr val="tx1">
                    <a:lumMod val="65000"/>
                    <a:lumOff val="35000"/>
                  </a:schemeClr>
                </a:solidFill>
                <a:latin typeface="JKRGNR+Arial-BoldMT"/>
              </a:rPr>
              <a:t> bzw. § 18 </a:t>
            </a:r>
            <a:r>
              <a:rPr lang="de-DE" sz="2400" dirty="0" err="1">
                <a:solidFill>
                  <a:schemeClr val="tx1">
                    <a:lumMod val="65000"/>
                    <a:lumOff val="35000"/>
                  </a:schemeClr>
                </a:solidFill>
                <a:latin typeface="JKRGNR+Arial-BoldMT"/>
              </a:rPr>
              <a:t>BbgStrG</a:t>
            </a:r>
            <a:r>
              <a:rPr lang="de-DE" sz="2400" dirty="0">
                <a:solidFill>
                  <a:schemeClr val="tx1">
                    <a:lumMod val="65000"/>
                    <a:lumOff val="35000"/>
                  </a:schemeClr>
                </a:solidFill>
                <a:latin typeface="JKRGNR+Arial-BoldMT"/>
              </a:rPr>
              <a:t> vermittelt: </a:t>
            </a:r>
            <a:r>
              <a:rPr lang="de-DE" sz="2400" b="1" dirty="0">
                <a:solidFill>
                  <a:schemeClr val="tx1">
                    <a:lumMod val="65000"/>
                    <a:lumOff val="35000"/>
                  </a:schemeClr>
                </a:solidFill>
                <a:latin typeface="JKRGNR+Arial-BoldMT"/>
              </a:rPr>
              <a:t>Anspruch auf ermessensfehlerfreie Entscheidung</a:t>
            </a:r>
            <a:r>
              <a:rPr lang="de-DE" sz="2400" dirty="0">
                <a:solidFill>
                  <a:schemeClr val="tx1">
                    <a:lumMod val="65000"/>
                    <a:lumOff val="35000"/>
                  </a:schemeClr>
                </a:solidFill>
                <a:latin typeface="JKRGNR+Arial-BoldMT"/>
              </a:rPr>
              <a:t> über den Antrag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Klagebefugnis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7003939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Passive Prozessführungsbefugnis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Berlin: Rechtsträger der Behörde (Stadt Berlin), § 78 I Nr. 1 VwGO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Brandenburg: Straßenbaubehörde, § 78 I Nr. 2 VwGO Behördenprinzip</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der Beteiligten, die jeweils juristische Person darstellen: </a:t>
            </a:r>
            <a:r>
              <a:rPr lang="de-DE" sz="2400" b="1" dirty="0">
                <a:solidFill>
                  <a:schemeClr val="tx1">
                    <a:lumMod val="65000"/>
                    <a:lumOff val="35000"/>
                  </a:schemeClr>
                </a:solidFill>
                <a:latin typeface="JKRGNR+Arial-BoldMT"/>
              </a:rPr>
              <a:t>§§ 61 Nr. 1 Alt. 2,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45064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Klage begründet, soweit dem Kläger ein Anspruch auf die begehrte Sondernutzungserlaubnis, ohne die Einschränkung „Auflage Nr. 5“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 § 11 </a:t>
            </a:r>
            <a:r>
              <a:rPr lang="de-DE" sz="2400" dirty="0" err="1">
                <a:solidFill>
                  <a:schemeClr val="tx1">
                    <a:lumMod val="65000"/>
                    <a:lumOff val="35000"/>
                  </a:schemeClr>
                </a:solidFill>
                <a:latin typeface="JKRGNR+Arial-BoldMT"/>
              </a:rPr>
              <a:t>BerlStrG</a:t>
            </a:r>
            <a:r>
              <a:rPr lang="de-DE" sz="2400" dirty="0">
                <a:solidFill>
                  <a:schemeClr val="tx1">
                    <a:lumMod val="65000"/>
                    <a:lumOff val="35000"/>
                  </a:schemeClr>
                </a:solidFill>
                <a:latin typeface="JKRGNR+Arial-BoldMT"/>
              </a:rPr>
              <a:t> bzw. § 18 </a:t>
            </a:r>
            <a:r>
              <a:rPr lang="de-DE" sz="2400" dirty="0" err="1">
                <a:solidFill>
                  <a:schemeClr val="tx1">
                    <a:lumMod val="65000"/>
                    <a:lumOff val="35000"/>
                  </a:schemeClr>
                </a:solidFill>
                <a:latin typeface="JKRGNR+Arial-BoldMT"/>
              </a:rPr>
              <a:t>BbgStrG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 (+), insb. Antrag bei zuständiger Behörde gestellt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 (+), da keinerlei Anhaltspunkte für Versagungsgründe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999200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 auf uneingeschränkte Sondernutzungserlaubnis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 11 </a:t>
            </a:r>
            <a:r>
              <a:rPr lang="de-DE" sz="2400" dirty="0" err="1">
                <a:solidFill>
                  <a:schemeClr val="tx1">
                    <a:lumMod val="65000"/>
                    <a:lumOff val="35000"/>
                  </a:schemeClr>
                </a:solidFill>
                <a:latin typeface="JKRGNR+Arial-BoldMT"/>
              </a:rPr>
              <a:t>BerlStrG</a:t>
            </a:r>
            <a:r>
              <a:rPr lang="de-DE" sz="2400" dirty="0">
                <a:solidFill>
                  <a:schemeClr val="tx1">
                    <a:lumMod val="65000"/>
                    <a:lumOff val="35000"/>
                  </a:schemeClr>
                </a:solidFill>
                <a:latin typeface="JKRGNR+Arial-BoldMT"/>
              </a:rPr>
              <a:t> bzw. § 18 </a:t>
            </a:r>
            <a:r>
              <a:rPr lang="de-DE" sz="2400" dirty="0" err="1">
                <a:solidFill>
                  <a:schemeClr val="tx1">
                    <a:lumMod val="65000"/>
                    <a:lumOff val="35000"/>
                  </a:schemeClr>
                </a:solidFill>
                <a:latin typeface="JKRGNR+Arial-BoldMT"/>
              </a:rPr>
              <a:t>BbgStrG</a:t>
            </a:r>
            <a:r>
              <a:rPr lang="de-DE" sz="2400" dirty="0">
                <a:solidFill>
                  <a:schemeClr val="tx1">
                    <a:lumMod val="65000"/>
                    <a:lumOff val="35000"/>
                  </a:schemeClr>
                </a:solidFill>
                <a:latin typeface="JKRGNR+Arial-BoldMT"/>
              </a:rPr>
              <a:t> sieht Ermessen vor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 auf uneingeschränkte Sondernutzungserlaubnis nur (+), wenn...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Ermessensreduktion auf Null </a:t>
            </a:r>
            <a:r>
              <a:rPr lang="de-DE" sz="2400" dirty="0">
                <a:solidFill>
                  <a:schemeClr val="tx1">
                    <a:lumMod val="65000"/>
                    <a:lumOff val="35000"/>
                  </a:schemeClr>
                </a:solidFill>
                <a:latin typeface="JKRGNR+Arial-BoldMT"/>
              </a:rPr>
              <a:t>anzunehmen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Anspruch auf uneingeschränkte Sondernutzungserlaubnis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33894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 auf ermessensfehlerfreie Neubescheidung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Hierbei zu beachten: Behörde hat bereits beschieden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besteht nur, wenn die erste Entscheidung ermessensfehlerhaft war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Rechtsgedanke: </a:t>
            </a:r>
            <a:r>
              <a:rPr lang="de-DE" sz="2400" b="1" dirty="0">
                <a:solidFill>
                  <a:schemeClr val="tx1">
                    <a:lumMod val="65000"/>
                    <a:lumOff val="35000"/>
                  </a:schemeClr>
                </a:solidFill>
                <a:latin typeface="JKRGNR+Arial-BoldMT"/>
              </a:rPr>
              <a:t>§ 362 BGB </a:t>
            </a:r>
            <a:r>
              <a:rPr lang="de-DE" sz="2400" dirty="0">
                <a:solidFill>
                  <a:schemeClr val="tx1">
                    <a:lumMod val="65000"/>
                    <a:lumOff val="35000"/>
                  </a:schemeClr>
                </a:solidFill>
                <a:latin typeface="JKRGNR+Arial-BoldMT"/>
              </a:rPr>
              <a:t>(Erfüllung)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 eines </a:t>
            </a:r>
            <a:r>
              <a:rPr lang="de-DE" sz="2400" b="1" dirty="0">
                <a:solidFill>
                  <a:schemeClr val="tx1">
                    <a:lumMod val="65000"/>
                    <a:lumOff val="35000"/>
                  </a:schemeClr>
                </a:solidFill>
                <a:latin typeface="JKRGNR+Arial-BoldMT"/>
              </a:rPr>
              <a:t>Ermessensfehlers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114 S.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Häufig: Ermessensüberschreitung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Nebenbestimmungen zu beachten: </a:t>
            </a:r>
            <a:r>
              <a:rPr lang="de-DE" sz="2400" b="1" dirty="0">
                <a:solidFill>
                  <a:schemeClr val="tx1">
                    <a:lumMod val="65000"/>
                    <a:lumOff val="35000"/>
                  </a:schemeClr>
                </a:solidFill>
                <a:latin typeface="JKRGNR+Arial-BoldMT"/>
              </a:rPr>
              <a:t>§ 36 III VwVfG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Nebenbestimmung muss sich am </a:t>
            </a:r>
            <a:r>
              <a:rPr lang="de-DE" sz="2400" b="1" dirty="0">
                <a:solidFill>
                  <a:schemeClr val="tx1">
                    <a:lumMod val="65000"/>
                    <a:lumOff val="35000"/>
                  </a:schemeClr>
                </a:solidFill>
                <a:latin typeface="JKRGNR+Arial-BoldMT"/>
              </a:rPr>
              <a:t>Zweck des Haupt-VA </a:t>
            </a:r>
            <a:r>
              <a:rPr lang="de-DE" sz="2400" dirty="0">
                <a:solidFill>
                  <a:schemeClr val="tx1">
                    <a:lumMod val="65000"/>
                    <a:lumOff val="35000"/>
                  </a:schemeClr>
                </a:solidFill>
                <a:latin typeface="JKRGNR+Arial-BoldMT"/>
              </a:rPr>
              <a:t>orientieren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r>
              <a:rPr lang="de-DE" sz="2400" b="1" dirty="0">
                <a:solidFill>
                  <a:schemeClr val="tx1">
                    <a:lumMod val="65000"/>
                    <a:lumOff val="35000"/>
                  </a:schemeClr>
                </a:solidFill>
                <a:latin typeface="JKRGNR+Arial-BoldMT"/>
              </a:rPr>
              <a:t>Umweltschutz</a:t>
            </a:r>
            <a:r>
              <a:rPr lang="de-DE" sz="2400" dirty="0">
                <a:solidFill>
                  <a:schemeClr val="tx1">
                    <a:lumMod val="65000"/>
                    <a:lumOff val="35000"/>
                  </a:schemeClr>
                </a:solidFill>
                <a:latin typeface="JKRGNR+Arial-BoldMT"/>
              </a:rPr>
              <a:t> contra Straßenrecht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2821862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9292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Befristung, § 36 II Nr.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möglich: Beschränkung des Zeitraumes einer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i="1" dirty="0">
                <a:solidFill>
                  <a:schemeClr val="tx1">
                    <a:lumMod val="65000"/>
                    <a:lumOff val="35000"/>
                  </a:schemeClr>
                </a:solidFill>
                <a:latin typeface="JKRGNR+Arial-BoldMT"/>
              </a:rPr>
              <a:t>2.1 Befristung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Die Erlaubnis wird befristet bis zum 31.12.2028 erteilt.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Gaststättenerlaubnis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Nebenbestimmung</a:t>
            </a:r>
            <a:r>
              <a:rPr lang="de-DE" sz="2400" dirty="0">
                <a:solidFill>
                  <a:schemeClr val="tx1">
                    <a:lumMod val="65000"/>
                    <a:lumOff val="35000"/>
                  </a:schemeClr>
                </a:solidFill>
                <a:latin typeface="JKRGNR+Arial-BoldMT"/>
              </a:rPr>
              <a:t>: Zeitraum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1884034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Ermessensfehler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Erfüllung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Anspruch auf ermessensfehlerfreie Neubescheidung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hat insoweit Erfolg, als dass Behörde zur Neubescheidung verurteilt wird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86932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2554545"/>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21</a:t>
            </a:r>
          </a:p>
          <a:p>
            <a:endParaRPr lang="de-DE" sz="3200" dirty="0">
              <a:solidFill>
                <a:schemeClr val="bg1"/>
              </a:solidFill>
              <a:latin typeface="Frutiger LT 57 Cn" pitchFamily="34" charset="0"/>
            </a:endParaRPr>
          </a:p>
          <a:p>
            <a:r>
              <a:rPr lang="de-DE" sz="3200" dirty="0">
                <a:solidFill>
                  <a:schemeClr val="bg1"/>
                </a:solidFill>
                <a:latin typeface="Frutiger LT 57 Cn" pitchFamily="34" charset="0"/>
              </a:rPr>
              <a:t>Zur häuslichen</a:t>
            </a:r>
          </a:p>
          <a:p>
            <a:r>
              <a:rPr lang="de-DE" sz="3200" dirty="0">
                <a:solidFill>
                  <a:schemeClr val="bg1"/>
                </a:solidFill>
                <a:latin typeface="Frutiger LT 57 Cn" pitchFamily="34" charset="0"/>
              </a:rPr>
              <a:t>Nachbereitung</a:t>
            </a:r>
          </a:p>
        </p:txBody>
      </p:sp>
    </p:spTree>
    <p:extLst>
      <p:ext uri="{BB962C8B-B14F-4D97-AF65-F5344CB8AC3E}">
        <p14:creationId xmlns:p14="http://schemas.microsoft.com/office/powerpoint/2010/main" val="2860618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a:solidFill>
                  <a:schemeClr val="bg1"/>
                </a:solidFill>
                <a:latin typeface="Frutiger LT 57 Cn" pitchFamily="34" charset="0"/>
              </a:rPr>
              <a:t>15.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Bedingung, § 36 II Nr. 2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Bedingung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36 II Nr. 2 VwVfG: Bestimmung, nach der der Eintritt oder der Wegfall einer Vergünstigung (meint: Begünstigung) oder einer Belastung </a:t>
            </a:r>
            <a:r>
              <a:rPr lang="de-DE" sz="2400" b="1" dirty="0">
                <a:solidFill>
                  <a:schemeClr val="tx1">
                    <a:lumMod val="65000"/>
                    <a:lumOff val="35000"/>
                  </a:schemeClr>
                </a:solidFill>
                <a:latin typeface="JKRGNR+Arial-BoldMT"/>
              </a:rPr>
              <a:t>von dem ungewissen Eintritt eines zukünftigen Ereignisses abhängt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2.2 Bedingung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Genehmigung steht unter der aufschiebenden Bedingung, dass vor Betriebsaufnahme die Abnahme durch die Bauaufsichtsbehörde erfolgt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Zweck</a:t>
            </a:r>
            <a:r>
              <a:rPr lang="de-DE" sz="2400" dirty="0">
                <a:solidFill>
                  <a:schemeClr val="tx1">
                    <a:lumMod val="65000"/>
                    <a:lumOff val="35000"/>
                  </a:schemeClr>
                </a:solidFill>
                <a:latin typeface="JKRGNR+Arial-BoldMT"/>
              </a:rPr>
              <a:t>: innere Wirksamkeit des (Haupt-)VA von bestimmten Ereignissen zu abhängig machen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8671982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Auflage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36 II Nr. 4 VwVfG kann ein „Verwaltungsakt (…) </a:t>
            </a:r>
            <a:r>
              <a:rPr lang="de-DE" sz="2400" b="1" dirty="0">
                <a:solidFill>
                  <a:schemeClr val="tx1">
                    <a:lumMod val="65000"/>
                    <a:lumOff val="35000"/>
                  </a:schemeClr>
                </a:solidFill>
                <a:latin typeface="JKRGNR+Arial-BoldMT"/>
              </a:rPr>
              <a:t>verbunden werden</a:t>
            </a:r>
            <a:r>
              <a:rPr lang="de-DE" sz="2400" dirty="0">
                <a:solidFill>
                  <a:schemeClr val="tx1">
                    <a:lumMod val="65000"/>
                    <a:lumOff val="35000"/>
                  </a:schemeClr>
                </a:solidFill>
                <a:latin typeface="JKRGNR+Arial-BoldMT"/>
              </a:rPr>
              <a:t> mit einer Bestimmung, durch die dem Begünstigten ein Tun, Dulden oder Unterlassen vorgeschrieben wird (Auflage)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2.2 Auflagen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Öffnungszeiten</a:t>
            </a:r>
            <a:br>
              <a:rPr lang="de-DE" sz="2400" i="1" dirty="0">
                <a:solidFill>
                  <a:schemeClr val="tx1">
                    <a:lumMod val="65000"/>
                    <a:lumOff val="35000"/>
                  </a:schemeClr>
                </a:solidFill>
                <a:latin typeface="JKRGNR+Arial-BoldMT"/>
              </a:rPr>
            </a:br>
            <a:r>
              <a:rPr lang="de-DE" sz="2400" i="1" dirty="0">
                <a:solidFill>
                  <a:schemeClr val="tx1">
                    <a:lumMod val="65000"/>
                    <a:lumOff val="35000"/>
                  </a:schemeClr>
                </a:solidFill>
                <a:latin typeface="JKRGNR+Arial-BoldMT"/>
              </a:rPr>
              <a:t>Der Betrieb ist täglich in der Zeit von 06:00 Uhr bis 23:00 Uhr zulässig.</a:t>
            </a:r>
            <a:br>
              <a:rPr lang="de-DE" sz="2400" i="1" dirty="0">
                <a:solidFill>
                  <a:schemeClr val="tx1">
                    <a:lumMod val="65000"/>
                    <a:lumOff val="35000"/>
                  </a:schemeClr>
                </a:solidFill>
                <a:latin typeface="JKRGNR+Arial-BoldMT"/>
              </a:rPr>
            </a:br>
            <a:r>
              <a:rPr lang="de-DE" sz="2400" i="1" dirty="0">
                <a:solidFill>
                  <a:schemeClr val="tx1">
                    <a:lumMod val="65000"/>
                    <a:lumOff val="35000"/>
                  </a:schemeClr>
                </a:solidFill>
                <a:latin typeface="JKRGNR+Arial-BoldMT"/>
              </a:rPr>
              <a:t>Der Außenbereich ist spätestens um 22:00 Uhr zu schließen.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Lärmschutz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Türen und Fenster sind ab 22:00 Uhr geschlossen zu halten, sofern Musik abgespielt wird.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Lautsprecheranlagen im Außenbereich sind unzulässig.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256065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Wesensmerkmal der „Auflage“: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Erfüllt alle VS des § 35 S. 1 VwVfG („Tun, Dulden, Unterlassen …vorgeschrieben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Konsequenz und Vorteile: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Kann selbständig vollstreckt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Sofortige Vollziehung kann angeordnet werden</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19803138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Typisches Problem: Abgrenzung zwischen Auflage und Bedingung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Unterschied: Innere Wirksamkeit des Verwaltungsaktes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Innere Wirksamkeit </a:t>
            </a:r>
            <a:r>
              <a:rPr lang="de-DE" sz="2400" dirty="0">
                <a:solidFill>
                  <a:schemeClr val="tx1">
                    <a:lumMod val="65000"/>
                    <a:lumOff val="35000"/>
                  </a:schemeClr>
                </a:solidFill>
                <a:latin typeface="JKRGNR+Arial-BoldMT"/>
              </a:rPr>
              <a:t>betrifft die Frage, ob von den Begünstigungen des VA Gebrauch gemacht werden darf oder nicht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Auflage</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„zwingt, aber suspendiert nicht“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Innere Wirksamkeit des Haupt-VA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Bedingung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„suspendiert, aber zwingt nicht“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Innere Wirksamkeit des Haupt-VA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Auslegung der Nebenbestimmung nach ihrem </a:t>
            </a:r>
            <a:r>
              <a:rPr lang="de-DE" sz="2400" b="1" dirty="0">
                <a:solidFill>
                  <a:schemeClr val="tx1">
                    <a:lumMod val="65000"/>
                    <a:lumOff val="35000"/>
                  </a:schemeClr>
                </a:solidFill>
                <a:latin typeface="JKRGNR+Arial-BoldMT"/>
              </a:rPr>
              <a:t>objektiven Sinngehalt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Indizwirkung</a:t>
            </a:r>
            <a:r>
              <a:rPr lang="de-DE" sz="2400" dirty="0">
                <a:solidFill>
                  <a:schemeClr val="tx1">
                    <a:lumMod val="65000"/>
                    <a:lumOff val="35000"/>
                  </a:schemeClr>
                </a:solidFill>
                <a:latin typeface="JKRGNR+Arial-BoldMT"/>
              </a:rPr>
              <a:t>: Bezeichnung durch die Behörde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3430846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C. Rechtsschutz gegen (belastende) Nebenbestimmungen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Situation: </a:t>
            </a:r>
            <a:r>
              <a:rPr lang="de-DE" sz="2400" dirty="0">
                <a:solidFill>
                  <a:schemeClr val="tx1">
                    <a:lumMod val="65000"/>
                    <a:lumOff val="35000"/>
                  </a:schemeClr>
                </a:solidFill>
                <a:latin typeface="JKRGNR+Arial-BoldMT"/>
              </a:rPr>
              <a:t>Gaststättenbetreiber T findet die Genehmigung super; ihn stört allerdings, dass er im Außenbereich keine Lautsprecher aufstellen darf und zunächst die Abnahme seitens der Behörde abwarten muss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Rechtsschutzinteresse: </a:t>
            </a:r>
            <a:r>
              <a:rPr lang="de-DE" sz="2400" dirty="0">
                <a:solidFill>
                  <a:schemeClr val="tx1">
                    <a:lumMod val="65000"/>
                    <a:lumOff val="35000"/>
                  </a:schemeClr>
                </a:solidFill>
                <a:latin typeface="JKRGNR+Arial-BoldMT"/>
              </a:rPr>
              <a:t>Genehmigung behalten, Verpflichtung beseitigen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Versagungsgegenklage</a:t>
            </a:r>
            <a:r>
              <a:rPr lang="de-DE" sz="2400" dirty="0">
                <a:solidFill>
                  <a:schemeClr val="tx1">
                    <a:lumMod val="65000"/>
                    <a:lumOff val="35000"/>
                  </a:schemeClr>
                </a:solidFill>
                <a:latin typeface="JKRGNR+Arial-BoldMT"/>
              </a:rPr>
              <a:t> auf Erlass eines nebenbestimmungsfreien 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a:t>
            </a:r>
            <a:r>
              <a:rPr lang="de-DE" sz="2400" dirty="0">
                <a:solidFill>
                  <a:schemeClr val="tx1">
                    <a:lumMod val="65000"/>
                    <a:lumOff val="35000"/>
                  </a:schemeClr>
                </a:solidFill>
                <a:latin typeface="JKRGNR+Arial-BoldMT"/>
              </a:rPr>
              <a:t>: Gesamter VA (auch Begünstigung) wird zur Disposition gestellt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Insofern fraglich</a:t>
            </a:r>
            <a:r>
              <a:rPr lang="de-DE" sz="2400" dirty="0">
                <a:solidFill>
                  <a:schemeClr val="tx1">
                    <a:lumMod val="65000"/>
                    <a:lumOff val="35000"/>
                  </a:schemeClr>
                </a:solidFill>
                <a:latin typeface="JKRGNR+Arial-BoldMT"/>
              </a:rPr>
              <a:t>: Zulässigkeit eines </a:t>
            </a:r>
            <a:r>
              <a:rPr lang="de-DE" sz="2400" b="1" dirty="0">
                <a:solidFill>
                  <a:schemeClr val="tx1">
                    <a:lumMod val="65000"/>
                    <a:lumOff val="35000"/>
                  </a:schemeClr>
                </a:solidFill>
                <a:latin typeface="JKRGNR+Arial-BoldMT"/>
              </a:rPr>
              <a:t>isoliertes Vorgehen gegen Nebenbestimmung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2692037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2701</Words>
  <Application>Microsoft Macintosh PowerPoint</Application>
  <PresentationFormat>Bildschirmpräsentation (4:3)</PresentationFormat>
  <Paragraphs>370</Paragraphs>
  <Slides>42</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42</vt:i4>
      </vt:variant>
    </vt:vector>
  </HeadingPairs>
  <TitlesOfParts>
    <vt:vector size="50"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69</cp:revision>
  <dcterms:created xsi:type="dcterms:W3CDTF">2023-10-19T08:58:07Z</dcterms:created>
  <dcterms:modified xsi:type="dcterms:W3CDTF">2026-02-13T15:11:18Z</dcterms:modified>
</cp:coreProperties>
</file>