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56" r:id="rId2"/>
    <p:sldId id="441" r:id="rId3"/>
    <p:sldId id="426" r:id="rId4"/>
    <p:sldId id="427" r:id="rId5"/>
    <p:sldId id="428" r:id="rId6"/>
    <p:sldId id="429" r:id="rId7"/>
    <p:sldId id="430" r:id="rId8"/>
    <p:sldId id="431" r:id="rId9"/>
    <p:sldId id="443" r:id="rId10"/>
    <p:sldId id="444" r:id="rId11"/>
    <p:sldId id="445" r:id="rId12"/>
    <p:sldId id="447" r:id="rId13"/>
    <p:sldId id="448" r:id="rId14"/>
    <p:sldId id="449" r:id="rId15"/>
    <p:sldId id="432" r:id="rId16"/>
    <p:sldId id="433" r:id="rId17"/>
    <p:sldId id="450" r:id="rId18"/>
    <p:sldId id="276" r:id="rId19"/>
    <p:sldId id="405" r:id="rId20"/>
    <p:sldId id="406" r:id="rId21"/>
    <p:sldId id="407" r:id="rId22"/>
    <p:sldId id="408" r:id="rId23"/>
    <p:sldId id="409" r:id="rId24"/>
    <p:sldId id="410" r:id="rId25"/>
    <p:sldId id="411" r:id="rId26"/>
    <p:sldId id="412" r:id="rId27"/>
    <p:sldId id="413" r:id="rId28"/>
    <p:sldId id="414" r:id="rId29"/>
    <p:sldId id="415" r:id="rId30"/>
    <p:sldId id="416" r:id="rId31"/>
    <p:sldId id="417" r:id="rId32"/>
    <p:sldId id="418" r:id="rId33"/>
    <p:sldId id="423" r:id="rId34"/>
    <p:sldId id="440" r:id="rId35"/>
    <p:sldId id="435" r:id="rId36"/>
    <p:sldId id="436" r:id="rId37"/>
    <p:sldId id="437" r:id="rId38"/>
    <p:sldId id="438" r:id="rId39"/>
    <p:sldId id="421" r:id="rId40"/>
    <p:sldId id="439" r:id="rId41"/>
    <p:sldId id="434" r:id="rId42"/>
    <p:sldId id="424" r:id="rId43"/>
    <p:sldId id="290" r:id="rId4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3" autoAdjust="0"/>
    <p:restoredTop sz="92969"/>
  </p:normalViewPr>
  <p:slideViewPr>
    <p:cSldViewPr>
      <p:cViewPr varScale="1">
        <p:scale>
          <a:sx n="111" d="100"/>
          <a:sy n="111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07.03.26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 Rechtsquellen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EU-Recht bestehend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„Primärrecht und Sekundärrecht“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Primärrecht: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EUV und AEUV („die Verträge“)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Art. 1 III EUV: Grundlage der Union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Grundlagen und Leitprinzipien der EU </a:t>
            </a:r>
          </a:p>
          <a:p>
            <a:pPr marL="2171700" lvl="4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Bspw. Werte und Ziele der EU (z. B. Demokratie, Rechtsstaatlichkeit); Austritt aus EU, etc..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detaillierte Regelungen zu Kompetenzen und Strukturen; Grundfreiheiten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Grundrechte-Charta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Verträge geschaffen durch die Mitgliedsstaaten, Art. 1 I EUV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2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Sekundärrecht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Unterschied: Recht,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die Union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geschaffen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wird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Zentrale Sekundärrechtsakte aus Art. 288 AEUV: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Verordnungen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288 II AEUV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DSGVO; Roaming Verordnung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und unmittelbare Geltung in jedem Mitgliedsstaat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Richtlinien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288 III AEUV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Bsp.: Einwegplastik-Richtlinie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bzgl. Ziels verbindlich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Umsetzungsspielraum bei Mitgliedsstaat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4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Examensperspektive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 1: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deutsche Onlinehändler A verkauft Waren über das Internet. Die zuständige Behörde in Hamburg verpflichtet ihn durch Verwaltungsbescheid, seine Webseite zu ändern.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Begründung:</a:t>
            </a:r>
            <a:b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einem deutschen Gesetz müssen Onlinehändler bestimmte zusätzliche Verbraucherinformationen bereitstellen.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 ist der Meinung, dass diese Pflicht gegen EU-Recht verstößt, weil die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E-Commerce-Richtlinie 2000/31/EG den Mitgliedstaaten keine strengeren Informationspflichten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erlaubt.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Behörde bleibt bei ihrer Entscheidung.</a:t>
            </a:r>
            <a:b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 erhebt daher Klage vor dem Verwaltungsgericht Hamburg.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7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Beispiel 2: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Landwirt L aus Schleswig-Holstein betreibt einen landwirtschaftlichen Betrieb und verkauft seine Produkte auch über das Internet. Nach einer Kontrolle erlässt die zuständige Lebensmittelüberwachungsbehörde einen Bescheid:</a:t>
            </a:r>
            <a:b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 müsse zusätzliche nationale Kennzeichnungsvorschriften auf seinen Produkten anbringen, die in einem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deutschen Lebensmittelgesetz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vorgesehen sind.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 hält den Bescheid für rechtswidrig.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 beruft sich auf die Lebensmittelinformationsverordnung (EU) Nr. 1169/2011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Diese EU-Verordnung regelt abschließend, welche Informationen auf Lebensmitteln angegeben werden müssen.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 erhebt Klage beim Verwaltungsgericht Schleswig.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9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Verwaltungsgericht ist sich unsicher, wie es verfahren soll, wenn wie hier…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Nationales Recht mit EU-Recht (Richtline, Verordnung) kollidiert</a:t>
            </a:r>
            <a:endParaRPr lang="de-DE" sz="2400" dirty="0">
              <a:solidFill>
                <a:srgbClr val="FF0000"/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6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E. Verhältnis zum mitgliedstaatlichen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besonderer Examensrelevanz: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Kollisionsprobleme im Mehrebenensystem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Warum gilt EU-Recht in Deutschland überhaupt?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Integrationsermächtigung,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23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Hiernach möglich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Übertragung von Hoheitsrechten auf EU durch sog. „Zustimmungsgesetz“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Konsequenz: 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Rücknahme der staatlichen Souveränität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diesem Bereich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liegen nunmehr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Zustimmungsgesetz enthält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Rechtsanwendungsbefehl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1375"/>
            <a:ext cx="8928992" cy="5150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möglich: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Kollision nationaler und europäischer Vorschriften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ganz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Anwendungsvorrang des EU-Rechts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2010, 3422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 der Europäischen Union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 sich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wirksam entfalten,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es entgegenstehendes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mitgliedstaatliches Recht verdrängt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Anwendungsvorrang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folgt aus dem Unionsrecht, weil die Union als Rechtsgemeinschaft nicht bestehen könnte, wenn die einheitliche Wirksamkeit des Unionsrechts in den Mitgliedstaaten nicht gewährleistet wäre.“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gerade nicht (!) hieraus folgend: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Geltungsvorrang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 der Folge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 einer nationalen Vorschrift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EU-Recht gerade nicht enthalten: Rechtsvorschrift, die Geltungsvorrang –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 Art. 31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– normiert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0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83559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Zusammenhang ebenfalls zu beachten: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Effet-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utile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-Grundsatz, Art. 4 Abs. 3 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Inhalt: EU-Normen sind so auszulegen, dass ihr Regelungszweck „bestmöglich erreicht“ und effektiv zur Geltung gebracht wird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1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572000" y="3284984"/>
            <a:ext cx="7092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Erfolgsaussichten des eingereichten Antrages beim BVerfG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Zuständigkeit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Enumerationsprinzip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Hierfür regelmäßig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GG bzw. § 13 BVerfGG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naheliegend: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Abstrakte Normenkontrolle nach Art. 94 I Nr. 2 GG bzw. § 13 Nr. 6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35681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 der heutigen Kurseinheit: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Europarecht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Allgemeines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Maßgabe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PrüfungsgegenständeVO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aus dem Europarecht (Primärrecht) im Überblick relevant: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Organe und Kompetenzen/Handlungsformen der Europäischen Union,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 zum mitgliedstaatlichen Recht,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Umsetzung des Unionsrechts in mitgliedstaatliches Recht,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Grundfreiheiten, Grundrechte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rechtsstaatliche Verfahrensgarantien,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dem Rechtsschutzsystem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Vorabentscheidungsverfahren und das Vertragsverletzungsverfahren.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83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Antragsberechtigung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2 GG, § 13 Nr. 6 BVerfGG bzw. § 76 I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antragsberechtigt: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„Bundesregierung,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Landesregierung oder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Viertel der Mitglieder des Bundestages“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Landesregierung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Antragsberechtigung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27468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Antragsgegenstand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94 I Nr. 2 GG/ § 13 Nr. 6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tauglicher Antragsgegenstand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„Bundes- oder Landesrecht“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Zustimmungsgesetz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Bundes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23 I 2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tauglicher Antragsgegenstand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621992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Antragsgrund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Seltene Ausnahme in gerichtlichen Verfahren: Abstrakte Normenkontrolle setzt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„Antragsbefugnis“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Wesen der abstrakten Normenkontrolle vielmehr: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Objektives Beanstandungsverfahren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94 I Nr. 2 GG bzw. § 13 Nr. 6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Meinungsverschiedenheiten oder Zweifel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 die förmliche und sachliche Vereinbarkeit von Bundesrecht oder Landesrecht mit diesem Grundgesetze“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bestehen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nicht vorausgesetzt aber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76 I Nr. 1 BVerfGG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gefordert: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„nichtig“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halten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Hinblick auf den Vortrag des Bundeslandes B zu bejahen: Antragsgrund, da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festgestellt werden soll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31183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Objektives Klarstellungsinteresse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ungeschriebenes Merkmal darüber hinaus vom BVerfG gefordert: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Bestehen eines objektiven Klarstellungsinteresses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(+)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Indizwirkung des Antragsgrundes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(„Meinungsverschiedenheit oder Zweifel“)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Ausnahmsweise beachtlich, wenn…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 bereits außer Kraft getreten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 keine Rechtswirkung mehr entfaltet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oder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Rechtsfrage bereits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einem anderen Verfahren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geklärt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Vorliegend: Objektives Klarstellungsinteresse (+)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55491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564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Form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erforderlich aber zu unterstellen: schriftlicher Antrag samt Begründung unter Angabe etwaiger Beweismittel,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23 I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Frist im abstrakten Normenkontrollverfahren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63867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den Maßstab der Begründetheit zu beachten: Unterscheidung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76 I Nr. 1 und Nr. 2 BVerfGG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 vorliegend: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abstrakte Normenkontrolle ist begründet, wenn das zur Prüfung gestellte Zustimmungsgesetz nicht mit höherrangigem Recht vereinbar ist.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geltender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Prüfungsmaßstab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lediglich „an die verfassungsmäßige Ordnung“ (vgl. Art. 20 III) gebunden ist: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 des Gesetzes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Formelle und materielle Verfassungskonformität des Zustimmungsgesetzes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87873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Formelle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zu prüfen: Zuständigkeit, Verfahren, Form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Zuständigkeit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Regelfall einzig erwähnenswert: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Verbandskompetenz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30, 70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zum Erlass von Gesetzen berufen: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Länder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„soweit dieses Grundgesetz nicht dem Bunde Gesetzgebungsbefugnisse verleiht“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für die Abgrenzung: Vorschriften über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ausschließliche bzw. konkurrierende Gesetzgebung, Art. 70 II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naheliegend: Konkurrierende Gesetzgebung des Bundes für das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„Strafrecht“ (Art. 74 I Nr. 1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97073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08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Beachte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Prüfungsgegenstand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ist das 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Zustimmungsgesetz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“, mit dem der Bund Hoheitsrechte auf die Union überträgt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auf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zwischenstaatliche Einrichtung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übertragen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werden, in den Blick zu nehmen: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23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24 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der Übertragung auf die EU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lex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specialis: Art. 23 I GG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23 I 2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folgend: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 des Bundes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Übertragung von Hoheitsrechten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Umkehrschluss zu Art. 23 V S. 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(„wenn im Schwerpunkt Gesetzgebungsbefugnisse der Länder betroffen…Auffassung des Bundesrates zu berücksichtigen“)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Zuständigkeit des Bundes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70352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Gesetzgebungsverfahrens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gewahrt zu unterstellen: Grundgesetzliche Vorgaben zum Gesetzgebungsverfahren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76 – Art. 78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iFd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Übertragung von Rechten auf EU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Verfahrensvorgabe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23 I 2 GG,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wonach „der Bund mit Zustimmung des Bundesrates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Hoheitsrechte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übertragen kann“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Einzelnen strittig: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Begriff der „Hoheitsrechte“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ausreichend: Öffnung der deutschen Rechtsordnung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deutsches Recht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nicht deutsche Rechtsakte, denen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Durchgriffswirkung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zukommt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767474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Sinne eine „Übertragung von Hoheitsrechten“: Änderung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europäischen Primärrechts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Übertragung von Hoheitsrechten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erforderlich, aber auch erfolgt: Zustimmung des Bundesrates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23 I 2 GG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Unterschiedliche Anforderungen an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Quorum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nach Art. 23 I 2, 23 I 3 GG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bei Übertragung von Hoheitsrechten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Art.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23 I 3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erforderlich: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Verfassungsändernde Mehrheit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79 II GG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D.h.: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2/3 der Mitglieder des BT/ Stimmen des Bundesrates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rgbClr val="FF0000"/>
                </a:solidFill>
                <a:latin typeface="JKRGNR+Arial-BoldMT"/>
              </a:rPr>
              <a:t>Problem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jede Übertragung von Hoheitsrechten führt zu Änderung des GG </a:t>
            </a:r>
            <a:r>
              <a:rPr lang="de-DE" sz="2400" dirty="0" err="1">
                <a:solidFill>
                  <a:srgbClr val="FF0000"/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. Art. 23 I 3 GG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89885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Rechtscharakter der EU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klärungsbedürftig: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Rechtliche Charakterisierung der Europäischen Union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Staatsqualität der EU?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Hierfür erforderlich nach „3-Elemente-Lehre“: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Staatsvolk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Staatsgebiet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Staatsgewalt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Insbesondere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Staatsgewalt der EU?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16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naheliegend: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Teleologische Reduktion des Art. 23 I 3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.: Systematischer Vergleich zu Art. 23 I 2 GG, der ansonsten keinen Anwendungsbereich hätte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für Anwendung des Art. 23 I 3 GG zu fordern: dass Vertragsänderungen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„gewichtige Auswirkung“ auf die grundgesetzliche Ordnung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haben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„Wesentlichkeitsgedanke“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unbeachtlich: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Verfassungsänderndes Quorum wäre erreicht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Schließlich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23 II - VII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enthalten: Verfahrensrechtliche Vorgaben zur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 der Länder in Angelegenheiten der Europäischen Union (+)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Verfahren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57101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formeller Hinsicht insbesondere zu beachten: Ausfertigung durch Bundespräsidenten und Verkündung im Bundesgesetzblatt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82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als gewahrt zu unterstellen: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 Verfassungskonformität des Zustimmungsgesetzes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7149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Materielle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„Streitpunkte“: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Vertragsänderung unmittelbar durch Union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Strafrechtliche Regelungen betroffen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Änderung der Verträge regelmäßig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Verstoß gegen das Demokratieprinzip aus Art. 20 II, III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Demokratieprinzip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Ewigkeitsklausel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geschützt (Art. 23 I 3 GG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79 III GG)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72626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Vertragsänderung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„vereinfachten Verfahrens“?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Vortrag: „Vertragsänderung sei nur durch die Mitgliedsstaaten zulässig“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Sog.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ordentliches Verfahren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vgl. Art. 48 IV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EUV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bedenke: Mitgliedsstaaten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„Herren der Verträge“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Art. 5 II EUV)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eines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„vereinfachten Verfahrens“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Ratifizierung durch Mitgliedsstaaten </a:t>
            </a:r>
            <a:r>
              <a:rPr lang="de-DE" sz="2400" dirty="0" err="1">
                <a:solidFill>
                  <a:srgbClr val="FF0000"/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. Art. 48 IV </a:t>
            </a:r>
            <a:r>
              <a:rPr lang="de-DE" sz="2400" dirty="0" err="1">
                <a:solidFill>
                  <a:srgbClr val="FF0000"/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. 2 EUV hierbei nicht erforderlich!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11813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46506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2009, 2267: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im Vergleich zu Art. 48 Abs. 4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EUV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abweichende Formulierung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über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notwendige Zustimmung der Mitgliedstaaten im Einklang mit ihren jeweiligen verfassungsrechtlichen Vor-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schriften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bedeutet allerdings nicht, dass sich die innerstaatlichen Anforderungen an die Ratifikation von „einfachen“ im Gegensatz zu „ordentlichen“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Vertragsänderungen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verringern.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die „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Zustimmung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der Bundesrepublik Deutschland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einfachten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Änderungsverfahren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Art. 48 Abs. 6 EUV setzt stets ein Gesetz im Sinne des Art. 23 Abs. 1 Satz 2 GG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als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lex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specialis zu Art. 59 Abs. 2 GG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BVerfGE 89, 155 &lt;199&gt;.).“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Vertragsänderung im vereinfachten Verfahren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66161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Inhaltskontrolle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des Demokratieprinzips durch…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Übertragung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Kompetenz-Kompetenzen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Überschreiten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vorhandener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Kompetenzen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Übertragung von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genuin“ staatlichen Aufgaben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20 II, III GG (Demokratieprinzip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zu prüfen: Ob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Übertragung von Hoheitsrechten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„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Entstaatlichung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führt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85606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91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2009, 2267: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„Das jedem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Bürger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zustehende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 auf gleiche Teilhabe an der demokratischen Selbstbestimmung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(demokratisches Teilhaberecht)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kann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auch dadurch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verletzt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Organisation der Staatsgewalt so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verändert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wird, dass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Wille des Volkes sich nicht mehr wirksam im Sinne des Art. 20 Abs. 2 GG bilden kann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Bürger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nicht mit Mehrheitswillen herrschen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können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Das Prinzip der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repräsentativen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Volksherrschaft kann verletzt sein,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wenn im grundgesetzlichen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Organgefüge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die Rechte des Bundestages wesentlich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geschmälert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werden und damit ein Substanzverlust demokratischer Gestaltungsmacht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dasjenige Verfassungsorgan eintritt, das unmittelbar nach den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Grundsätzen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freier und gleicher Wahl zustande gekommen ist (vgl. BVerfGE 89, 155 &lt;171 f.&gt;).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355777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65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Bedeutsame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Bereiche für demokratische Selbstgestaltungsfähigkeit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Gewaltmonopol nach innen (Polizei)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Gewaltmonopol nach außen (Verteidigung)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Haushaltsverantwortlichkeit (Steuern)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Grundlegende gesellschaftliche Fragen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Schule, Familie, Religion, Sozialverwaltung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Strafrecht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5524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60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2009, 2267: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253: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Strafrechtspflege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ist, sowohl was die Voraussetzungen der Strafbarkeit als auch was die Vorstellungen von einem fairen, angemessenen Strafverfahren anlangt,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kulturellen, historisch gewachsenen, auch sprachlich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geprägten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Vorverständnissen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von den im deliberativen Prozess sich bildenden Alternativen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abhängig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die jeweilige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öffentliche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Meinung bewegen.“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Möglichkeit der Übertragung von Hoheitsrechen in diesem Bereich?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4592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Pönalisierung sozialen Verhaltens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 aber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nur eingeschränkt aus europaweit geteilten Werten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sittlichen Prämissen normativ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ableitbar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 über strafwürdiges Verhalten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über den Rang von Rechtsgütern und den Sinn und das Maß der Strafandrohung ist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vielmehr in besonderem Maße dem demokratischen Entscheidungsprozess überantwortet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(…)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 Übertragung von Hoheitsrechten über die intergouvernementale Zusammenarbeit hinaus darf in diesem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grundrechtsbedeutsamen Bereich nur für bestimmte grenzüberschreitende Sachverhalte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 restriktiven Voraussetzungen zu einer Harmonisierung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führen; dabei müssen grundsätzlich substanzielle mitgliedstaatliche Handlungsfreiräume erhalten bleiben.“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BVerfG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71496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Staatsgewalt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meint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originäre Herrschaftsmacht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Staates über das Staatsgebiet und das Staatsvolk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„Originär“, weil nicht von anderen Instanzen abgeleitet, sondern aus sich selbst heraus bestehend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Staatsgewalt in der Verfassung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30 ff., Art. 70 ff.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83 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zwischen Bund und Ländern verteilt (Bundesstaat)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 der EU gerade nicht vorhanden: Originäre Staatsgewalt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Vgl. bereits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Art. 1 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wonach die Mitgliedstaaten der EU Zuständigkeiten „übertragen“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Darüber hinaus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5 II 1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normiert: „Grundsatz der begrenzten Einzelermächtigung“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1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952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fraglich: Ob Art. 83 II AEUV (de lege ferenda) ausreichend restriktive Kriterien aufstellt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 lege ferenda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Art. 83 Abs. 2 AEUV soll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künftig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dahin lauten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Angleichung strafrechtlicher Rechtsvorschriften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immer dann beschlossen werden kann, wenn es sich um 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Sachgebiet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handelt, auf 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Harmonisierungsmaßnahmen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erfolgt sind oder bevorstehen und wenn der Unionsgesetzgeber dies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für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„erforderlich“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hält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 lege lata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wenn Angleichung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unerlässlich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wirksame Durchsetzung der Politik der EU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drohend: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Uferlosigkeit der Kompetenzen 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im Bereich des Strafrechts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mit Art. 20 II 1 GG vereinbar: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Übertragung von sog. „Kompetenz-Kompetenz“ bzw. 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Blankettermächtigungen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04165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2009, 2267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im europäischen Integrationsprozess das Primärrecht durch Organe verändert oder erweiternd ausgelegt wird, entsteht eine verfassungsrechtlich bedeutsame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Spannungslage zum Prinzip der begrenzten Einzelermächtigung und zur verfassungsrechtlichen Integrationsverantwortung des einzelnen Mitgliedstaates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Wenn Gesetzgebungs- oder Verwaltungszuständigkeiten nur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unbestimmt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oder zur dynamischen Fortentwicklung übertragen werden oder wenn die Organe Zuständigkeiten neu begründen, erweiternd abrunden oder sachlich ausdehnen dürfen,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laufen sie Gefahr, das vorherbestimmte Integrationsprogramm zu überschreiten und außerhalb ihrer Ermächtigung zu handeln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62706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diesen Maßstäben zulässig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bisherige Annexkompetenz in Art. 83 II 1 AEUV, wenn „sich die Angleichung der strafrechtlichen Rechtsvorschriften der Mitgliedsstaaten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unerlässlich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wirksame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Durchführung der Politik der Union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erweist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mit dem Demokratieprinzip vereinbar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Kriterium der „Erforderlichkeit“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vertretbar!)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Verstoß gegen Demokratieprinzip (Art. 20 II 1 GG)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Rechtmäßigkeit des Gesetzes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 zulässig und 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2322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16192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Organisationsform der EU: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Staaten-, Verfassungs-, Verwaltungs- und Rechtsprechungsverbund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des BVerfG)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 NJW 2009, S. 2267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Begriff des Verbunds erfasst eine enge, auf Dauer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angelegte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Verbindung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souverän bleibender Staaten,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vertraglicher Grundlage öffentliche Gewalt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ausübt, deren Grundordnung jedoch allein der Verfügung der Mitgliedstaaten unterliegt und in der die Völker – das heißt die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staatsangehörigen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Bürger – der Mitgliedstaaten die Subjekte demokratischer Legitimation bleiben.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47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vertraglich begründet: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Rechtspersönlichkeit der EU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Bspw. Vertrag EU mit Kanada „CETA“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Pariser Klimaabkommen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15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Die Organe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13 I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EUV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abschließend aufgezählt: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Organe der EU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zählen: Europäisches Parlament, Europäischer Rat, der Rat, Europäische Kommission, Gerichtshof der Europäischen Union, Europäische Zentralbank sowie der Rechnungshof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Europäisches Parlament, Art. 14 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Besonderheit: einziges Organ, welches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durch die EU-Bürger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gewählt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wesentliche Aufgabe: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 (vgl. Art. 294 AEUV)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Problem: Fehlende Legitimationskraft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82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Europäischer Rat, Art. 15 EUV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Zusammensetzung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15 II 1 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besteht aus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Staats- und Regierungschefs der Mitgliedstaaten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dem Präsidenten des Europäischen Rates und dem Präsidenten der Europäischen Kommission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Aufgabe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15 I 1 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„setzt Impulse und legt die allgemeinen politischen Zielvorstellungen fest“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Der Rat, Art. 16 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Zusammensetzung: besteht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 einem Vertreter jedes Mitgliedsstaates auf Ministerebene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Art. 16 II 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Aufgabe: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Gesetzgebung/ Haushalt, Art. 16 I 1 EUV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Zweiter Legitimationsstrang (vgl. Art. 10 II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Uabs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2 EUV)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30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Europäische Kommission, Art. 17 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Zusammensetzung: besteht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Kommissionspräsidenten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mehreren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Mitgliedern der Kommission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 Aufgabe: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Initiativmonopol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Gesetzgebung, Art. 17 II 1 EUV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Hüterin der Verträge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“, Art. 17 I S. 2, 3 EUV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Möglichkeiten: Einleitung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Vertragsverletzungsverfahrens, Art. 258 AEUV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70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34618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5) Europäische Gerichte, Art. 19 I EUV 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Europäischer Gerichtshof (EuGH)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Europäisches Gericht (EuG)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Fachgerichte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Derzeit nicht existent!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19 I 2 EUV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„sichert die Wahrung des Rechts bei der Auslegung und Anwendung der Verträge“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Europarecht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1. Woche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6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3267</Words>
  <Application>Microsoft Macintosh PowerPoint</Application>
  <PresentationFormat>Bildschirmpräsentation (4:3)</PresentationFormat>
  <Paragraphs>346</Paragraphs>
  <Slides>43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43</vt:i4>
      </vt:variant>
    </vt:vector>
  </HeadingPairs>
  <TitlesOfParts>
    <vt:vector size="51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51</cp:revision>
  <dcterms:created xsi:type="dcterms:W3CDTF">2023-10-05T14:07:58Z</dcterms:created>
  <dcterms:modified xsi:type="dcterms:W3CDTF">2026-03-07T15:31:19Z</dcterms:modified>
</cp:coreProperties>
</file>