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57"/>
  </p:notesMasterIdLst>
  <p:sldIdLst>
    <p:sldId id="256" r:id="rId2"/>
    <p:sldId id="340" r:id="rId3"/>
    <p:sldId id="341" r:id="rId4"/>
    <p:sldId id="342" r:id="rId5"/>
    <p:sldId id="343" r:id="rId6"/>
    <p:sldId id="344" r:id="rId7"/>
    <p:sldId id="345" r:id="rId8"/>
    <p:sldId id="348" r:id="rId9"/>
    <p:sldId id="350" r:id="rId10"/>
    <p:sldId id="346" r:id="rId11"/>
    <p:sldId id="347" r:id="rId12"/>
    <p:sldId id="354" r:id="rId13"/>
    <p:sldId id="349" r:id="rId14"/>
    <p:sldId id="351" r:id="rId15"/>
    <p:sldId id="352" r:id="rId16"/>
    <p:sldId id="353" r:id="rId17"/>
    <p:sldId id="355" r:id="rId18"/>
    <p:sldId id="356" r:id="rId19"/>
    <p:sldId id="357" r:id="rId20"/>
    <p:sldId id="276" r:id="rId21"/>
    <p:sldId id="305" r:id="rId22"/>
    <p:sldId id="306" r:id="rId23"/>
    <p:sldId id="307" r:id="rId24"/>
    <p:sldId id="308" r:id="rId25"/>
    <p:sldId id="309" r:id="rId26"/>
    <p:sldId id="310" r:id="rId27"/>
    <p:sldId id="311" r:id="rId28"/>
    <p:sldId id="312" r:id="rId29"/>
    <p:sldId id="313" r:id="rId30"/>
    <p:sldId id="314" r:id="rId31"/>
    <p:sldId id="315" r:id="rId32"/>
    <p:sldId id="316" r:id="rId33"/>
    <p:sldId id="317" r:id="rId34"/>
    <p:sldId id="318" r:id="rId35"/>
    <p:sldId id="319" r:id="rId36"/>
    <p:sldId id="320" r:id="rId37"/>
    <p:sldId id="322" r:id="rId38"/>
    <p:sldId id="323" r:id="rId39"/>
    <p:sldId id="324" r:id="rId40"/>
    <p:sldId id="325" r:id="rId41"/>
    <p:sldId id="326" r:id="rId42"/>
    <p:sldId id="327" r:id="rId43"/>
    <p:sldId id="328" r:id="rId44"/>
    <p:sldId id="329" r:id="rId45"/>
    <p:sldId id="330" r:id="rId46"/>
    <p:sldId id="331" r:id="rId47"/>
    <p:sldId id="332" r:id="rId48"/>
    <p:sldId id="333" r:id="rId49"/>
    <p:sldId id="334" r:id="rId50"/>
    <p:sldId id="335" r:id="rId51"/>
    <p:sldId id="336" r:id="rId52"/>
    <p:sldId id="337" r:id="rId53"/>
    <p:sldId id="338" r:id="rId54"/>
    <p:sldId id="339" r:id="rId55"/>
    <p:sldId id="290" r:id="rId56"/>
  </p:sldIdLst>
  <p:sldSz cx="9144000" cy="6858000" type="screen4x3"/>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F5F5F"/>
    <a:srgbClr val="F7751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Keine Formatvorlage, kein Raster">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7596" autoAdjust="0"/>
    <p:restoredTop sz="92969"/>
  </p:normalViewPr>
  <p:slideViewPr>
    <p:cSldViewPr>
      <p:cViewPr varScale="1">
        <p:scale>
          <a:sx n="111" d="100"/>
          <a:sy n="111" d="100"/>
        </p:scale>
        <p:origin x="992" y="19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tableStyles" Target="tableStyle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notesMaster" Target="notesMasters/notesMaster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9514C6A-EB18-46A0-A612-B77105F60B9D}" type="datetimeFigureOut">
              <a:rPr lang="de-DE" smtClean="0"/>
              <a:t>14.09.26</a:t>
            </a:fld>
            <a:endParaRPr lang="de-DE"/>
          </a:p>
        </p:txBody>
      </p:sp>
      <p:sp>
        <p:nvSpPr>
          <p:cNvPr id="4" name="Folienbildplatzhalt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DA97353-07D3-4549-9212-8D4A78C44740}" type="slidenum">
              <a:rPr lang="de-DE" smtClean="0"/>
              <a:t>‹Nr.›</a:t>
            </a:fld>
            <a:endParaRPr lang="de-DE"/>
          </a:p>
        </p:txBody>
      </p:sp>
    </p:spTree>
    <p:extLst>
      <p:ext uri="{BB962C8B-B14F-4D97-AF65-F5344CB8AC3E}">
        <p14:creationId xmlns:p14="http://schemas.microsoft.com/office/powerpoint/2010/main" val="15688716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folie">
    <p:spTree>
      <p:nvGrpSpPr>
        <p:cNvPr id="1" name=""/>
        <p:cNvGrpSpPr/>
        <p:nvPr/>
      </p:nvGrpSpPr>
      <p:grpSpPr>
        <a:xfrm>
          <a:off x="0" y="0"/>
          <a:ext cx="0" cy="0"/>
          <a:chOff x="0" y="0"/>
          <a:chExt cx="0" cy="0"/>
        </a:xfrm>
      </p:grpSpPr>
      <p:pic>
        <p:nvPicPr>
          <p:cNvPr id="2" name="Grafik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700808"/>
            <a:ext cx="7956376" cy="4068601"/>
          </a:xfrm>
          <a:prstGeom prst="rect">
            <a:avLst/>
          </a:prstGeom>
        </p:spPr>
      </p:pic>
      <p:sp>
        <p:nvSpPr>
          <p:cNvPr id="3" name="Rechteck 2"/>
          <p:cNvSpPr/>
          <p:nvPr userDrawn="1"/>
        </p:nvSpPr>
        <p:spPr>
          <a:xfrm>
            <a:off x="7020272" y="1700808"/>
            <a:ext cx="2123728" cy="4068601"/>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 name="Rechteck 3"/>
          <p:cNvSpPr/>
          <p:nvPr userDrawn="1"/>
        </p:nvSpPr>
        <p:spPr>
          <a:xfrm>
            <a:off x="4860032" y="2069232"/>
            <a:ext cx="2123728" cy="2511896"/>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3824582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elfolie">
    <p:spTree>
      <p:nvGrpSpPr>
        <p:cNvPr id="1" name=""/>
        <p:cNvGrpSpPr/>
        <p:nvPr/>
      </p:nvGrpSpPr>
      <p:grpSpPr>
        <a:xfrm>
          <a:off x="0" y="0"/>
          <a:ext cx="0" cy="0"/>
          <a:chOff x="0" y="0"/>
          <a:chExt cx="0" cy="0"/>
        </a:xfrm>
      </p:grpSpPr>
    </p:spTree>
    <p:extLst>
      <p:ext uri="{BB962C8B-B14F-4D97-AF65-F5344CB8AC3E}">
        <p14:creationId xmlns:p14="http://schemas.microsoft.com/office/powerpoint/2010/main" val="256957168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4" name="Picture 3" descr="C:\Users\Henning\Desktop\Unbenannt-1.jpg"/>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6516216" y="116632"/>
            <a:ext cx="2424081" cy="11476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4128987"/>
      </p:ext>
    </p:extLst>
  </p:cSld>
  <p:clrMap bg1="lt1" tx1="dk1" bg2="lt2" tx2="dk2" accent1="accent1" accent2="accent2" accent3="accent3" accent4="accent4" accent5="accent5" accent6="accent6" hlink="hlink" folHlink="folHlink"/>
  <p:sldLayoutIdLst>
    <p:sldLayoutId id="2147483649" r:id="rId1"/>
    <p:sldLayoutId id="2147483650" r:id="rId2"/>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0" indent="0" algn="l" defTabSz="914400" rtl="0" eaLnBrk="1" latinLnBrk="0" hangingPunct="1">
        <a:spcBef>
          <a:spcPts val="0"/>
        </a:spcBef>
        <a:buFont typeface="Arial" pitchFamily="34" charset="0"/>
        <a:buChar char="•"/>
        <a:tabLst>
          <a:tab pos="355600" algn="l"/>
          <a:tab pos="723900" algn="l"/>
          <a:tab pos="1079500" algn="l"/>
          <a:tab pos="1435100" algn="l"/>
          <a:tab pos="1879600" algn="l"/>
          <a:tab pos="2336800" algn="l"/>
          <a:tab pos="2870200" algn="l"/>
          <a:tab pos="3403600" algn="l"/>
          <a:tab pos="3860800" algn="l"/>
          <a:tab pos="4305300" algn="l"/>
          <a:tab pos="4749800" algn="l"/>
        </a:tabLst>
        <a:defRPr sz="2200" kern="1200">
          <a:solidFill>
            <a:schemeClr val="bg1"/>
          </a:solidFill>
          <a:latin typeface="Arial" pitchFamily="34" charset="0"/>
          <a:ea typeface="+mn-ea"/>
          <a:cs typeface="Arial" pitchFamily="34" charset="0"/>
        </a:defRPr>
      </a:lvl1pPr>
      <a:lvl2pPr marL="0" indent="0" algn="l" defTabSz="914400" rtl="0" eaLnBrk="1" latinLnBrk="0" hangingPunct="1">
        <a:spcBef>
          <a:spcPts val="0"/>
        </a:spcBef>
        <a:buFont typeface="Arial" pitchFamily="34" charset="0"/>
        <a:buChar char="–"/>
        <a:tabLst>
          <a:tab pos="355600" algn="l"/>
          <a:tab pos="723900" algn="l"/>
          <a:tab pos="1079500" algn="l"/>
          <a:tab pos="1435100" algn="l"/>
          <a:tab pos="1879600" algn="l"/>
          <a:tab pos="2336800" algn="l"/>
          <a:tab pos="2870200" algn="l"/>
          <a:tab pos="3403600" algn="l"/>
          <a:tab pos="3860800" algn="l"/>
          <a:tab pos="4305300" algn="l"/>
          <a:tab pos="4749800" algn="l"/>
        </a:tabLst>
        <a:defRPr sz="2200" kern="1200">
          <a:solidFill>
            <a:schemeClr val="bg1"/>
          </a:solidFill>
          <a:latin typeface="Arial" pitchFamily="34" charset="0"/>
          <a:ea typeface="+mn-ea"/>
          <a:cs typeface="Arial" pitchFamily="34" charset="0"/>
        </a:defRPr>
      </a:lvl2pPr>
      <a:lvl3pPr marL="0" indent="0" algn="l" defTabSz="914400" rtl="0" eaLnBrk="1" latinLnBrk="0" hangingPunct="1">
        <a:spcBef>
          <a:spcPts val="0"/>
        </a:spcBef>
        <a:buFont typeface="Arial" pitchFamily="34" charset="0"/>
        <a:buChar char="•"/>
        <a:tabLst>
          <a:tab pos="355600" algn="l"/>
          <a:tab pos="723900" algn="l"/>
          <a:tab pos="1079500" algn="l"/>
          <a:tab pos="1435100" algn="l"/>
          <a:tab pos="1879600" algn="l"/>
          <a:tab pos="2336800" algn="l"/>
          <a:tab pos="2870200" algn="l"/>
          <a:tab pos="3403600" algn="l"/>
          <a:tab pos="3860800" algn="l"/>
          <a:tab pos="4305300" algn="l"/>
          <a:tab pos="4749800" algn="l"/>
        </a:tabLst>
        <a:defRPr sz="2200" kern="1200">
          <a:solidFill>
            <a:schemeClr val="bg1"/>
          </a:solidFill>
          <a:latin typeface="Arial" pitchFamily="34" charset="0"/>
          <a:ea typeface="+mn-ea"/>
          <a:cs typeface="Arial" pitchFamily="34" charset="0"/>
        </a:defRPr>
      </a:lvl3pPr>
      <a:lvl4pPr marL="0" indent="0" algn="l" defTabSz="914400" rtl="0" eaLnBrk="1" latinLnBrk="0" hangingPunct="1">
        <a:spcBef>
          <a:spcPts val="0"/>
        </a:spcBef>
        <a:buFont typeface="Arial" pitchFamily="34" charset="0"/>
        <a:buChar char="–"/>
        <a:tabLst>
          <a:tab pos="355600" algn="l"/>
          <a:tab pos="723900" algn="l"/>
          <a:tab pos="1079500" algn="l"/>
          <a:tab pos="1435100" algn="l"/>
          <a:tab pos="1879600" algn="l"/>
          <a:tab pos="2336800" algn="l"/>
          <a:tab pos="2870200" algn="l"/>
          <a:tab pos="3403600" algn="l"/>
          <a:tab pos="3860800" algn="l"/>
          <a:tab pos="4305300" algn="l"/>
          <a:tab pos="4749800" algn="l"/>
        </a:tabLst>
        <a:defRPr sz="2200" kern="1200">
          <a:solidFill>
            <a:schemeClr val="bg1"/>
          </a:solidFill>
          <a:latin typeface="Arial" pitchFamily="34" charset="0"/>
          <a:ea typeface="+mn-ea"/>
          <a:cs typeface="Arial" pitchFamily="34" charset="0"/>
        </a:defRPr>
      </a:lvl4pPr>
      <a:lvl5pPr marL="0" indent="0" algn="l" defTabSz="914400" rtl="0" eaLnBrk="1" latinLnBrk="0" hangingPunct="1">
        <a:spcBef>
          <a:spcPts val="0"/>
        </a:spcBef>
        <a:buFont typeface="Arial" pitchFamily="34" charset="0"/>
        <a:buChar char="»"/>
        <a:tabLst>
          <a:tab pos="355600" algn="l"/>
          <a:tab pos="723900" algn="l"/>
          <a:tab pos="1079500" algn="l"/>
          <a:tab pos="1435100" algn="l"/>
          <a:tab pos="1879600" algn="l"/>
          <a:tab pos="2336800" algn="l"/>
          <a:tab pos="2870200" algn="l"/>
          <a:tab pos="3403600" algn="l"/>
          <a:tab pos="3860800" algn="l"/>
          <a:tab pos="4305300" algn="l"/>
          <a:tab pos="4749800" algn="l"/>
        </a:tabLst>
        <a:defRPr sz="2200" kern="1200">
          <a:solidFill>
            <a:schemeClr val="bg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p:cNvSpPr txBox="1"/>
          <p:nvPr/>
        </p:nvSpPr>
        <p:spPr>
          <a:xfrm>
            <a:off x="4211960" y="3212976"/>
            <a:ext cx="4824536" cy="1077218"/>
          </a:xfrm>
          <a:prstGeom prst="rect">
            <a:avLst/>
          </a:prstGeom>
          <a:noFill/>
        </p:spPr>
        <p:txBody>
          <a:bodyPr wrap="square" rtlCol="0">
            <a:spAutoFit/>
          </a:bodyPr>
          <a:lstStyle/>
          <a:p>
            <a:r>
              <a:rPr lang="de-DE" sz="3200" dirty="0">
                <a:solidFill>
                  <a:schemeClr val="bg1"/>
                </a:solidFill>
                <a:latin typeface="Frutiger LT 57 Cn" pitchFamily="34" charset="0"/>
              </a:rPr>
              <a:t>Europarecht</a:t>
            </a:r>
          </a:p>
          <a:p>
            <a:r>
              <a:rPr lang="de-DE" sz="3200" dirty="0">
                <a:solidFill>
                  <a:schemeClr val="bg1"/>
                </a:solidFill>
                <a:latin typeface="Frutiger LT 57 Cn" pitchFamily="34" charset="0"/>
              </a:rPr>
              <a:t>2. Woche</a:t>
            </a:r>
          </a:p>
        </p:txBody>
      </p:sp>
    </p:spTree>
    <p:extLst>
      <p:ext uri="{BB962C8B-B14F-4D97-AF65-F5344CB8AC3E}">
        <p14:creationId xmlns:p14="http://schemas.microsoft.com/office/powerpoint/2010/main" val="56926712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7718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412776"/>
            <a:ext cx="8928992" cy="4973156"/>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Schwerpunkt der heutigen Einheit: </a:t>
            </a:r>
            <a:r>
              <a:rPr lang="de-DE" sz="2400" b="1" dirty="0">
                <a:solidFill>
                  <a:schemeClr val="tx1">
                    <a:lumMod val="65000"/>
                    <a:lumOff val="35000"/>
                  </a:schemeClr>
                </a:solidFill>
                <a:latin typeface="JKRGNR+Arial-BoldMT"/>
              </a:rPr>
              <a:t>Anwendungsvorrang des EU-Rechts </a:t>
            </a:r>
            <a:r>
              <a:rPr lang="de-DE" sz="2400" b="1">
                <a:solidFill>
                  <a:schemeClr val="tx1">
                    <a:lumMod val="65000"/>
                    <a:lumOff val="35000"/>
                  </a:schemeClr>
                </a:solidFill>
                <a:latin typeface="JKRGNR+Arial-BoldMT"/>
              </a:rPr>
              <a:t>und Rechtsschutz in der EU </a:t>
            </a:r>
            <a:endParaRPr lang="de-DE" sz="2400" b="1"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a:t>
            </a:r>
            <a:r>
              <a:rPr lang="de-DE" sz="2400" b="1" dirty="0">
                <a:solidFill>
                  <a:schemeClr val="tx1">
                    <a:lumMod val="65000"/>
                    <a:lumOff val="35000"/>
                  </a:schemeClr>
                </a:solidFill>
                <a:latin typeface="JKRGNR+Arial-BoldMT"/>
              </a:rPr>
              <a:t>Häufige Klausurperspektive</a:t>
            </a:r>
            <a:r>
              <a:rPr lang="de-DE" sz="2400" dirty="0">
                <a:solidFill>
                  <a:schemeClr val="tx1">
                    <a:lumMod val="65000"/>
                    <a:lumOff val="35000"/>
                  </a:schemeClr>
                </a:solidFill>
                <a:latin typeface="JKRGNR+Arial-BoldMT"/>
              </a:rPr>
              <a:t>: Verhältnis von EU-Recht und nationalen Vorschriften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Konstellation</a:t>
            </a:r>
            <a:r>
              <a:rPr lang="de-DE" sz="2400" dirty="0">
                <a:solidFill>
                  <a:schemeClr val="tx1">
                    <a:lumMod val="65000"/>
                    <a:lumOff val="35000"/>
                  </a:schemeClr>
                </a:solidFill>
                <a:latin typeface="JKRGNR+Arial-BoldMT"/>
              </a:rPr>
              <a:t>: </a:t>
            </a:r>
          </a:p>
          <a:p>
            <a:pPr marL="800100" lvl="1"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rgbClr val="FF0000"/>
                </a:solidFill>
                <a:latin typeface="JKRGNR+Arial-BoldMT"/>
              </a:rPr>
              <a:t>Nationales Recht „kollidiert“ mit Primär- bzw. Sekundärrecht der EU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highlight>
                  <a:srgbClr val="FFFF00"/>
                </a:highlight>
                <a:latin typeface="JKRGNR+Arial-BoldMT"/>
              </a:rPr>
              <a:t>&gt; insofern zu unterscheiden: </a:t>
            </a:r>
            <a:r>
              <a:rPr lang="de-DE" sz="2400" b="1" dirty="0">
                <a:solidFill>
                  <a:schemeClr val="tx1">
                    <a:lumMod val="65000"/>
                    <a:lumOff val="35000"/>
                  </a:schemeClr>
                </a:solidFill>
                <a:highlight>
                  <a:srgbClr val="FFFF00"/>
                </a:highlight>
                <a:latin typeface="JKRGNR+Arial-BoldMT"/>
              </a:rPr>
              <a:t>Anwendungs- und Geltungsvorrang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Geltungsvorrang</a:t>
            </a:r>
            <a:r>
              <a:rPr lang="de-DE" sz="2400" dirty="0">
                <a:solidFill>
                  <a:schemeClr val="tx1">
                    <a:lumMod val="65000"/>
                    <a:lumOff val="35000"/>
                  </a:schemeClr>
                </a:solidFill>
                <a:latin typeface="JKRGNR+Arial-BoldMT"/>
              </a:rPr>
              <a:t>: im Rang niedrigere Vorschrift ist im „Kollisionsfall“ ungültig </a:t>
            </a:r>
          </a:p>
        </p:txBody>
      </p:sp>
      <p:sp>
        <p:nvSpPr>
          <p:cNvPr id="3" name="Textfeld 2"/>
          <p:cNvSpPr txBox="1"/>
          <p:nvPr/>
        </p:nvSpPr>
        <p:spPr>
          <a:xfrm>
            <a:off x="251520" y="304200"/>
            <a:ext cx="2376264" cy="892552"/>
          </a:xfrm>
          <a:prstGeom prst="rect">
            <a:avLst/>
          </a:prstGeom>
          <a:noFill/>
        </p:spPr>
        <p:txBody>
          <a:bodyPr wrap="square" rtlCol="0">
            <a:spAutoFit/>
          </a:bodyPr>
          <a:lstStyle/>
          <a:p>
            <a:r>
              <a:rPr lang="de-DE" sz="2600" dirty="0">
                <a:solidFill>
                  <a:schemeClr val="bg1"/>
                </a:solidFill>
                <a:latin typeface="Frutiger LT 57 Cn" pitchFamily="34" charset="0"/>
              </a:rPr>
              <a:t>Europarecht</a:t>
            </a:r>
          </a:p>
          <a:p>
            <a:r>
              <a:rPr lang="de-DE" sz="2600" dirty="0">
                <a:solidFill>
                  <a:schemeClr val="bg1"/>
                </a:solidFill>
                <a:latin typeface="Frutiger LT 57 Cn" pitchFamily="34" charset="0"/>
              </a:rPr>
              <a:t>2. Woche</a:t>
            </a:r>
            <a:endParaRPr lang="de-DE" sz="2600" dirty="0">
              <a:solidFill>
                <a:schemeClr val="bg1"/>
              </a:solidFill>
              <a:latin typeface="Frutiger Linotype" pitchFamily="34" charset="0"/>
            </a:endParaRPr>
          </a:p>
        </p:txBody>
      </p:sp>
    </p:spTree>
    <p:extLst>
      <p:ext uri="{BB962C8B-B14F-4D97-AF65-F5344CB8AC3E}">
        <p14:creationId xmlns:p14="http://schemas.microsoft.com/office/powerpoint/2010/main" val="162141377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anim calcmode="lin" valueType="num">
                                      <p:cBhvr additive="base">
                                        <p:cTn id="23"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2">
                                            <p:txEl>
                                              <p:pRg st="6" end="6"/>
                                            </p:txEl>
                                          </p:spTgt>
                                        </p:tgtEl>
                                        <p:attrNameLst>
                                          <p:attrName>style.visibility</p:attrName>
                                        </p:attrNameLst>
                                      </p:cBhvr>
                                      <p:to>
                                        <p:strVal val="visible"/>
                                      </p:to>
                                    </p:set>
                                    <p:anim calcmode="lin" valueType="num">
                                      <p:cBhvr additive="base">
                                        <p:cTn id="29"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2">
                                            <p:txEl>
                                              <p:pRg st="7" end="7"/>
                                            </p:txEl>
                                          </p:spTgt>
                                        </p:tgtEl>
                                        <p:attrNameLst>
                                          <p:attrName>style.visibility</p:attrName>
                                        </p:attrNameLst>
                                      </p:cBhvr>
                                      <p:to>
                                        <p:strVal val="visible"/>
                                      </p:to>
                                    </p:set>
                                    <p:anim calcmode="lin" valueType="num">
                                      <p:cBhvr additive="base">
                                        <p:cTn id="35"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7718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0" y="1268760"/>
            <a:ext cx="8928992" cy="5342488"/>
          </a:xfrm>
          <a:prstGeom prst="rect">
            <a:avLst/>
          </a:prstGeom>
          <a:noFill/>
        </p:spPr>
        <p:txBody>
          <a:bodyPr wrap="square" rtlCol="0">
            <a:spAutoFit/>
          </a:bodyPr>
          <a:lstStyle/>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Anwendungsvorrang</a:t>
            </a:r>
            <a:r>
              <a:rPr lang="de-DE" sz="2400" dirty="0">
                <a:solidFill>
                  <a:schemeClr val="tx1">
                    <a:lumMod val="65000"/>
                    <a:lumOff val="35000"/>
                  </a:schemeClr>
                </a:solidFill>
                <a:latin typeface="JKRGNR+Arial-BoldMT"/>
              </a:rPr>
              <a:t>: nationale Norm bleibt gültig, darf lediglich im „Kollisionsfall“ nicht angewendet werden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highlight>
                  <a:srgbClr val="FFFF00"/>
                </a:highlight>
                <a:latin typeface="JKRGNR+Arial-BoldMT"/>
              </a:rPr>
              <a:t>&gt; Im Verhältnis zwischen EU-Recht und nationalem Recht gilt: </a:t>
            </a:r>
            <a:r>
              <a:rPr lang="de-DE" sz="2400" b="1" dirty="0">
                <a:solidFill>
                  <a:schemeClr val="tx1">
                    <a:lumMod val="65000"/>
                    <a:lumOff val="35000"/>
                  </a:schemeClr>
                </a:solidFill>
                <a:highlight>
                  <a:srgbClr val="FFFF00"/>
                </a:highlight>
                <a:latin typeface="JKRGNR+Arial-BoldMT"/>
              </a:rPr>
              <a:t>Anwendungsvorrang</a:t>
            </a:r>
            <a:r>
              <a:rPr lang="de-DE" sz="2400" dirty="0">
                <a:solidFill>
                  <a:schemeClr val="tx1">
                    <a:lumMod val="65000"/>
                    <a:lumOff val="35000"/>
                  </a:schemeClr>
                </a:solidFill>
                <a:highlight>
                  <a:srgbClr val="FFFF00"/>
                </a:highlight>
                <a:latin typeface="JKRGNR+Arial-BoldMT"/>
              </a:rPr>
              <a:t> (BVerfG)</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u="sng" dirty="0">
                <a:solidFill>
                  <a:schemeClr val="tx1">
                    <a:lumMod val="65000"/>
                    <a:lumOff val="35000"/>
                  </a:schemeClr>
                </a:solidFill>
                <a:latin typeface="JKRGNR+Arial-BoldMT"/>
              </a:rPr>
              <a:t>&gt; Gründe: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Zustimmungsgesetz </a:t>
            </a:r>
            <a:r>
              <a:rPr lang="de-DE" sz="2400" dirty="0" err="1">
                <a:solidFill>
                  <a:schemeClr val="tx1">
                    <a:lumMod val="65000"/>
                    <a:lumOff val="35000"/>
                  </a:schemeClr>
                </a:solidFill>
                <a:latin typeface="JKRGNR+Arial-BoldMT"/>
              </a:rPr>
              <a:t>iSv</a:t>
            </a:r>
            <a:r>
              <a:rPr lang="de-DE" sz="2400" dirty="0">
                <a:solidFill>
                  <a:schemeClr val="tx1">
                    <a:lumMod val="65000"/>
                    <a:lumOff val="35000"/>
                  </a:schemeClr>
                </a:solidFill>
                <a:latin typeface="JKRGNR+Arial-BoldMT"/>
              </a:rPr>
              <a:t>. Art. 23 I GG enthält (auch) ein </a:t>
            </a:r>
            <a:r>
              <a:rPr lang="de-DE" sz="2400" b="1" dirty="0">
                <a:solidFill>
                  <a:schemeClr val="tx1">
                    <a:lumMod val="65000"/>
                    <a:lumOff val="35000"/>
                  </a:schemeClr>
                </a:solidFill>
                <a:latin typeface="JKRGNR+Arial-BoldMT"/>
              </a:rPr>
              <a:t>Wirksamkeits- und Durchsetzungsversprechen</a:t>
            </a:r>
            <a:r>
              <a:rPr lang="de-DE" sz="2400" dirty="0">
                <a:solidFill>
                  <a:schemeClr val="tx1">
                    <a:lumMod val="65000"/>
                    <a:lumOff val="35000"/>
                  </a:schemeClr>
                </a:solidFill>
                <a:latin typeface="JKRGNR+Arial-BoldMT"/>
              </a:rPr>
              <a:t> für das EU-Recht (BVerfG)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Aber: </a:t>
            </a:r>
            <a:r>
              <a:rPr lang="de-DE" sz="2400" b="1" dirty="0">
                <a:solidFill>
                  <a:schemeClr val="tx1">
                    <a:lumMod val="65000"/>
                    <a:lumOff val="35000"/>
                  </a:schemeClr>
                </a:solidFill>
                <a:latin typeface="JKRGNR+Arial-BoldMT"/>
              </a:rPr>
              <a:t>Geltungsvorrang (-)</a:t>
            </a:r>
          </a:p>
          <a:p>
            <a:pPr marL="1714500" lvl="3" indent="-342900">
              <a:spcAft>
                <a:spcPts val="500"/>
              </a:spcAft>
              <a:buFont typeface="Wingdings" pitchFamily="2" charset="2"/>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EU-Recht hat nur </a:t>
            </a:r>
            <a:r>
              <a:rPr lang="de-DE" sz="2400" b="1" dirty="0">
                <a:solidFill>
                  <a:schemeClr val="tx1">
                    <a:lumMod val="65000"/>
                    <a:lumOff val="35000"/>
                  </a:schemeClr>
                </a:solidFill>
                <a:latin typeface="JKRGNR+Arial-BoldMT"/>
              </a:rPr>
              <a:t>begrenzten Regelungsanspruch</a:t>
            </a:r>
          </a:p>
          <a:p>
            <a:pPr marL="1714500" lvl="3" indent="-342900">
              <a:spcAft>
                <a:spcPts val="500"/>
              </a:spcAft>
              <a:buFont typeface="Wingdings" pitchFamily="2" charset="2"/>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Bei Geltungsvorrang entstünden </a:t>
            </a:r>
            <a:r>
              <a:rPr lang="de-DE" sz="2400" b="1" dirty="0">
                <a:solidFill>
                  <a:schemeClr val="tx1">
                    <a:lumMod val="65000"/>
                    <a:lumOff val="35000"/>
                  </a:schemeClr>
                </a:solidFill>
                <a:latin typeface="JKRGNR+Arial-BoldMT"/>
              </a:rPr>
              <a:t>Regelungslücken</a:t>
            </a:r>
            <a:r>
              <a:rPr lang="de-DE" sz="2400" dirty="0">
                <a:solidFill>
                  <a:schemeClr val="tx1">
                    <a:lumMod val="65000"/>
                    <a:lumOff val="35000"/>
                  </a:schemeClr>
                </a:solidFill>
                <a:latin typeface="JKRGNR+Arial-BoldMT"/>
              </a:rPr>
              <a:t> in rein nationalen Regelungsbereichen</a:t>
            </a:r>
          </a:p>
        </p:txBody>
      </p:sp>
      <p:sp>
        <p:nvSpPr>
          <p:cNvPr id="3" name="Textfeld 2"/>
          <p:cNvSpPr txBox="1"/>
          <p:nvPr/>
        </p:nvSpPr>
        <p:spPr>
          <a:xfrm>
            <a:off x="251520" y="304200"/>
            <a:ext cx="2376264" cy="892552"/>
          </a:xfrm>
          <a:prstGeom prst="rect">
            <a:avLst/>
          </a:prstGeom>
          <a:noFill/>
        </p:spPr>
        <p:txBody>
          <a:bodyPr wrap="square" rtlCol="0">
            <a:spAutoFit/>
          </a:bodyPr>
          <a:lstStyle/>
          <a:p>
            <a:r>
              <a:rPr lang="de-DE" sz="2600" dirty="0">
                <a:solidFill>
                  <a:schemeClr val="bg1"/>
                </a:solidFill>
                <a:latin typeface="Frutiger LT 57 Cn" pitchFamily="34" charset="0"/>
              </a:rPr>
              <a:t>Europarecht</a:t>
            </a:r>
          </a:p>
          <a:p>
            <a:r>
              <a:rPr lang="de-DE" sz="2600" dirty="0">
                <a:solidFill>
                  <a:schemeClr val="bg1"/>
                </a:solidFill>
                <a:latin typeface="Frutiger LT 57 Cn" pitchFamily="34" charset="0"/>
              </a:rPr>
              <a:t>2. Woche</a:t>
            </a:r>
            <a:endParaRPr lang="de-DE" sz="2600" dirty="0">
              <a:solidFill>
                <a:schemeClr val="bg1"/>
              </a:solidFill>
              <a:latin typeface="Frutiger Linotype" pitchFamily="34" charset="0"/>
            </a:endParaRPr>
          </a:p>
        </p:txBody>
      </p:sp>
    </p:spTree>
    <p:extLst>
      <p:ext uri="{BB962C8B-B14F-4D97-AF65-F5344CB8AC3E}">
        <p14:creationId xmlns:p14="http://schemas.microsoft.com/office/powerpoint/2010/main" val="231633698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anim calcmode="lin" valueType="num">
                                      <p:cBhvr additive="base">
                                        <p:cTn id="23"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2">
                                            <p:txEl>
                                              <p:pRg st="5" end="5"/>
                                            </p:txEl>
                                          </p:spTgt>
                                        </p:tgtEl>
                                        <p:attrNameLst>
                                          <p:attrName>style.visibility</p:attrName>
                                        </p:attrNameLst>
                                      </p:cBhvr>
                                      <p:to>
                                        <p:strVal val="visible"/>
                                      </p:to>
                                    </p:set>
                                    <p:anim calcmode="lin" valueType="num">
                                      <p:cBhvr additive="base">
                                        <p:cTn id="29"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2">
                                            <p:txEl>
                                              <p:pRg st="6" end="6"/>
                                            </p:txEl>
                                          </p:spTgt>
                                        </p:tgtEl>
                                        <p:attrNameLst>
                                          <p:attrName>style.visibility</p:attrName>
                                        </p:attrNameLst>
                                      </p:cBhvr>
                                      <p:to>
                                        <p:strVal val="visible"/>
                                      </p:to>
                                    </p:set>
                                    <p:anim calcmode="lin" valueType="num">
                                      <p:cBhvr additive="base">
                                        <p:cTn id="35"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nodeType="clickEffect">
                                  <p:stCondLst>
                                    <p:cond delay="0"/>
                                  </p:stCondLst>
                                  <p:childTnLst>
                                    <p:set>
                                      <p:cBhvr>
                                        <p:cTn id="40" dur="1" fill="hold">
                                          <p:stCondLst>
                                            <p:cond delay="0"/>
                                          </p:stCondLst>
                                        </p:cTn>
                                        <p:tgtEl>
                                          <p:spTgt spid="2">
                                            <p:txEl>
                                              <p:pRg st="7" end="7"/>
                                            </p:txEl>
                                          </p:spTgt>
                                        </p:tgtEl>
                                        <p:attrNameLst>
                                          <p:attrName>style.visibility</p:attrName>
                                        </p:attrNameLst>
                                      </p:cBhvr>
                                      <p:to>
                                        <p:strVal val="visible"/>
                                      </p:to>
                                    </p:set>
                                    <p:anim calcmode="lin" valueType="num">
                                      <p:cBhvr additive="base">
                                        <p:cTn id="41"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7718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412776"/>
            <a:ext cx="8928992" cy="4667945"/>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Vom BVerfG insofern anerkannt: </a:t>
            </a:r>
            <a:r>
              <a:rPr lang="de-DE" sz="2400" b="1" dirty="0">
                <a:solidFill>
                  <a:schemeClr val="tx1">
                    <a:lumMod val="65000"/>
                    <a:lumOff val="35000"/>
                  </a:schemeClr>
                </a:solidFill>
                <a:latin typeface="JKRGNR+Arial-BoldMT"/>
              </a:rPr>
              <a:t>„relativer Anwendungsvorrang“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beachte: </a:t>
            </a:r>
            <a:r>
              <a:rPr lang="de-DE" sz="2400" b="1" u="sng" dirty="0">
                <a:solidFill>
                  <a:schemeClr val="tx1">
                    <a:lumMod val="65000"/>
                    <a:lumOff val="35000"/>
                  </a:schemeClr>
                </a:solidFill>
                <a:latin typeface="JKRGNR+Arial-BoldMT"/>
              </a:rPr>
              <a:t>Prüfungs- und Verwerfungskompetenz von Unionsrecht in Ausnahmefällen!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u="sng" dirty="0">
                <a:solidFill>
                  <a:schemeClr val="tx1">
                    <a:lumMod val="65000"/>
                    <a:lumOff val="35000"/>
                  </a:schemeClr>
                </a:solidFill>
                <a:latin typeface="JKRGNR+Arial-BoldMT"/>
              </a:rPr>
              <a:t>Ausnahmefälle: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1) Grundrechts-Problematik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Grundsätzlich </a:t>
            </a:r>
            <a:r>
              <a:rPr lang="de-DE" sz="2400" b="1" dirty="0">
                <a:solidFill>
                  <a:schemeClr val="tx1">
                    <a:lumMod val="65000"/>
                    <a:lumOff val="35000"/>
                  </a:schemeClr>
                </a:solidFill>
                <a:latin typeface="JKRGNR+Arial-BoldMT"/>
              </a:rPr>
              <a:t>allein anhand EU-Recht </a:t>
            </a:r>
            <a:r>
              <a:rPr lang="de-DE" sz="2400" dirty="0">
                <a:solidFill>
                  <a:schemeClr val="tx1">
                    <a:lumMod val="65000"/>
                    <a:lumOff val="35000"/>
                  </a:schemeClr>
                </a:solidFill>
                <a:latin typeface="JKRGNR+Arial-BoldMT"/>
              </a:rPr>
              <a:t>zu prüfen: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ob und inwieweit </a:t>
            </a:r>
            <a:r>
              <a:rPr lang="de-DE" sz="2400" b="1" dirty="0">
                <a:solidFill>
                  <a:schemeClr val="tx1">
                    <a:lumMod val="65000"/>
                    <a:lumOff val="35000"/>
                  </a:schemeClr>
                </a:solidFill>
                <a:latin typeface="JKRGNR+Arial-BoldMT"/>
              </a:rPr>
              <a:t>EU-Rechtsakte oder hierauf beruhende Einzelakte</a:t>
            </a:r>
            <a:r>
              <a:rPr lang="de-DE" sz="2400" dirty="0">
                <a:solidFill>
                  <a:schemeClr val="tx1">
                    <a:lumMod val="65000"/>
                    <a:lumOff val="35000"/>
                  </a:schemeClr>
                </a:solidFill>
                <a:latin typeface="JKRGNR+Arial-BoldMT"/>
              </a:rPr>
              <a:t> gegen </a:t>
            </a:r>
            <a:r>
              <a:rPr lang="de-DE" sz="2400" b="1" dirty="0">
                <a:solidFill>
                  <a:schemeClr val="tx1">
                    <a:lumMod val="65000"/>
                    <a:lumOff val="35000"/>
                  </a:schemeClr>
                </a:solidFill>
                <a:latin typeface="JKRGNR+Arial-BoldMT"/>
              </a:rPr>
              <a:t>Grundrechte</a:t>
            </a:r>
            <a:r>
              <a:rPr lang="de-DE" sz="2400" dirty="0">
                <a:solidFill>
                  <a:schemeClr val="tx1">
                    <a:lumMod val="65000"/>
                    <a:lumOff val="35000"/>
                  </a:schemeClr>
                </a:solidFill>
                <a:latin typeface="JKRGNR+Arial-BoldMT"/>
              </a:rPr>
              <a:t> verstoßen (Grundrechte-Charta)</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Dieser Grundsatz gilt jedoch nur: </a:t>
            </a:r>
            <a:r>
              <a:rPr lang="de-DE" sz="2400" b="1" dirty="0">
                <a:solidFill>
                  <a:schemeClr val="tx1">
                    <a:lumMod val="65000"/>
                    <a:lumOff val="35000"/>
                  </a:schemeClr>
                </a:solidFill>
                <a:latin typeface="JKRGNR+Arial-BoldMT"/>
              </a:rPr>
              <a:t>Solange</a:t>
            </a:r>
            <a:r>
              <a:rPr lang="de-DE" sz="2400" dirty="0">
                <a:solidFill>
                  <a:schemeClr val="tx1">
                    <a:lumMod val="65000"/>
                    <a:lumOff val="35000"/>
                  </a:schemeClr>
                </a:solidFill>
                <a:latin typeface="JKRGNR+Arial-BoldMT"/>
              </a:rPr>
              <a:t>…</a:t>
            </a:r>
          </a:p>
          <a:p>
            <a:pPr marL="800100" lvl="1"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304200"/>
            <a:ext cx="2376264" cy="892552"/>
          </a:xfrm>
          <a:prstGeom prst="rect">
            <a:avLst/>
          </a:prstGeom>
          <a:noFill/>
        </p:spPr>
        <p:txBody>
          <a:bodyPr wrap="square" rtlCol="0">
            <a:spAutoFit/>
          </a:bodyPr>
          <a:lstStyle/>
          <a:p>
            <a:r>
              <a:rPr lang="de-DE" sz="2600" dirty="0">
                <a:solidFill>
                  <a:schemeClr val="bg1"/>
                </a:solidFill>
                <a:latin typeface="Frutiger LT 57 Cn" pitchFamily="34" charset="0"/>
              </a:rPr>
              <a:t>Europarecht</a:t>
            </a:r>
          </a:p>
          <a:p>
            <a:r>
              <a:rPr lang="de-DE" sz="2600" dirty="0">
                <a:solidFill>
                  <a:schemeClr val="bg1"/>
                </a:solidFill>
                <a:latin typeface="Frutiger LT 57 Cn" pitchFamily="34" charset="0"/>
              </a:rPr>
              <a:t>2. Woche</a:t>
            </a:r>
            <a:endParaRPr lang="de-DE" sz="2600" dirty="0">
              <a:solidFill>
                <a:schemeClr val="bg1"/>
              </a:solidFill>
              <a:latin typeface="Frutiger Linotype" pitchFamily="34" charset="0"/>
            </a:endParaRPr>
          </a:p>
        </p:txBody>
      </p:sp>
    </p:spTree>
    <p:extLst>
      <p:ext uri="{BB962C8B-B14F-4D97-AF65-F5344CB8AC3E}">
        <p14:creationId xmlns:p14="http://schemas.microsoft.com/office/powerpoint/2010/main" val="413925032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 calcmode="lin" valueType="num">
                                      <p:cBhvr additive="base">
                                        <p:cTn id="31"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 calcmode="lin" valueType="num">
                                      <p:cBhvr additive="base">
                                        <p:cTn id="37"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7" end="7"/>
                                            </p:txEl>
                                          </p:spTgt>
                                        </p:tgtEl>
                                        <p:attrNameLst>
                                          <p:attrName>style.visibility</p:attrName>
                                        </p:attrNameLst>
                                      </p:cBhvr>
                                      <p:to>
                                        <p:strVal val="visible"/>
                                      </p:to>
                                    </p:set>
                                    <p:anim calcmode="lin" valueType="num">
                                      <p:cBhvr additive="base">
                                        <p:cTn id="43"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7718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412776"/>
            <a:ext cx="8928992" cy="5262979"/>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i="1" dirty="0">
                <a:solidFill>
                  <a:schemeClr val="tx1">
                    <a:lumMod val="65000"/>
                    <a:lumOff val="35000"/>
                  </a:schemeClr>
                </a:solidFill>
                <a:latin typeface="JKRGNR+Arial-BoldMT"/>
              </a:rPr>
              <a:t>„</a:t>
            </a:r>
            <a:r>
              <a:rPr lang="de-DE" sz="2400" b="1" i="1" dirty="0">
                <a:solidFill>
                  <a:schemeClr val="tx1">
                    <a:lumMod val="65000"/>
                    <a:lumOff val="35000"/>
                  </a:schemeClr>
                </a:solidFill>
                <a:highlight>
                  <a:srgbClr val="FFFF00"/>
                </a:highlight>
                <a:latin typeface="JKRGNR+Arial-BoldMT"/>
              </a:rPr>
              <a:t>Solange</a:t>
            </a:r>
            <a:r>
              <a:rPr lang="de-DE" sz="2400" i="1" dirty="0">
                <a:solidFill>
                  <a:schemeClr val="tx1">
                    <a:lumMod val="65000"/>
                    <a:lumOff val="35000"/>
                  </a:schemeClr>
                </a:solidFill>
                <a:highlight>
                  <a:srgbClr val="FFFF00"/>
                </a:highlight>
                <a:latin typeface="JKRGNR+Arial-BoldMT"/>
              </a:rPr>
              <a:t> die </a:t>
            </a:r>
            <a:r>
              <a:rPr lang="de-DE" sz="2400" b="1" i="1" dirty="0">
                <a:solidFill>
                  <a:schemeClr val="tx1">
                    <a:lumMod val="65000"/>
                    <a:lumOff val="35000"/>
                  </a:schemeClr>
                </a:solidFill>
                <a:highlight>
                  <a:srgbClr val="FFFF00"/>
                </a:highlight>
                <a:latin typeface="JKRGNR+Arial-BoldMT"/>
              </a:rPr>
              <a:t>Europäischen Gemeinschaften</a:t>
            </a:r>
            <a:r>
              <a:rPr lang="de-DE" sz="2400" i="1" dirty="0">
                <a:solidFill>
                  <a:schemeClr val="tx1">
                    <a:lumMod val="65000"/>
                    <a:lumOff val="35000"/>
                  </a:schemeClr>
                </a:solidFill>
                <a:latin typeface="JKRGNR+Arial-BoldMT"/>
              </a:rPr>
              <a:t>, insbesondere die Rechtsprechung des Gerichtshofs der Gemeinschaften einen </a:t>
            </a:r>
            <a:r>
              <a:rPr lang="de-DE" sz="2400" b="1" i="1" dirty="0">
                <a:solidFill>
                  <a:schemeClr val="tx1">
                    <a:lumMod val="65000"/>
                    <a:lumOff val="35000"/>
                  </a:schemeClr>
                </a:solidFill>
                <a:highlight>
                  <a:srgbClr val="FFFF00"/>
                </a:highlight>
                <a:latin typeface="JKRGNR+Arial-BoldMT"/>
              </a:rPr>
              <a:t>wirksamen Schutz der Grundrechte </a:t>
            </a:r>
            <a:r>
              <a:rPr lang="de-DE" sz="2400" i="1" dirty="0">
                <a:solidFill>
                  <a:schemeClr val="tx1">
                    <a:lumMod val="65000"/>
                    <a:lumOff val="35000"/>
                  </a:schemeClr>
                </a:solidFill>
                <a:latin typeface="JKRGNR+Arial-BoldMT"/>
              </a:rPr>
              <a:t>gegenüber der Hoheitsgewalt der Gemeinschaften </a:t>
            </a:r>
            <a:r>
              <a:rPr lang="de-DE" sz="2400" b="1" i="1" dirty="0">
                <a:solidFill>
                  <a:schemeClr val="tx1">
                    <a:lumMod val="65000"/>
                    <a:lumOff val="35000"/>
                  </a:schemeClr>
                </a:solidFill>
                <a:highlight>
                  <a:srgbClr val="FFFF00"/>
                </a:highlight>
                <a:latin typeface="JKRGNR+Arial-BoldMT"/>
              </a:rPr>
              <a:t>generell gewährleisten</a:t>
            </a:r>
            <a:r>
              <a:rPr lang="de-DE" sz="2400" i="1" dirty="0">
                <a:solidFill>
                  <a:schemeClr val="tx1">
                    <a:lumMod val="65000"/>
                    <a:lumOff val="35000"/>
                  </a:schemeClr>
                </a:solidFill>
                <a:latin typeface="JKRGNR+Arial-BoldMT"/>
              </a:rPr>
              <a:t>, der dem vom Grundgesetz als unabdingbar gebotenen Grundrechtsschutz im wesentlichen gleich zu achten ist, zumal den Wesensgehalt der Grundrechte generell verbürgt, </a:t>
            </a:r>
            <a:r>
              <a:rPr lang="de-DE" sz="2400" b="1" i="1" dirty="0">
                <a:solidFill>
                  <a:schemeClr val="tx1">
                    <a:lumMod val="65000"/>
                    <a:lumOff val="35000"/>
                  </a:schemeClr>
                </a:solidFill>
                <a:highlight>
                  <a:srgbClr val="FFFF00"/>
                </a:highlight>
                <a:latin typeface="JKRGNR+Arial-BoldMT"/>
              </a:rPr>
              <a:t>wird das Bundesverfassungsgericht seine Gerichtsbarkeit über die Anwendbarkeit von abgeleitetem Gemeinschaftsrecht</a:t>
            </a:r>
            <a:r>
              <a:rPr lang="de-DE" sz="2400" i="1" dirty="0">
                <a:solidFill>
                  <a:schemeClr val="tx1">
                    <a:lumMod val="65000"/>
                    <a:lumOff val="35000"/>
                  </a:schemeClr>
                </a:solidFill>
                <a:latin typeface="JKRGNR+Arial-BoldMT"/>
              </a:rPr>
              <a:t>, das als Rechtsgrundlage für ein Verhalten deutscher Gerichte und Behörden im Hoheitsbereich der Bundesrepublik Deutschland in Anspruch genommen wird, </a:t>
            </a:r>
            <a:r>
              <a:rPr lang="de-DE" sz="2400" b="1" i="1" dirty="0">
                <a:solidFill>
                  <a:schemeClr val="tx1">
                    <a:lumMod val="65000"/>
                    <a:lumOff val="35000"/>
                  </a:schemeClr>
                </a:solidFill>
                <a:highlight>
                  <a:srgbClr val="FFFF00"/>
                </a:highlight>
                <a:latin typeface="JKRGNR+Arial-BoldMT"/>
              </a:rPr>
              <a:t>nicht mehr ausüben und dieses Recht mithin nicht mehr am Maßstab der Grundrechte des Grundgesetzes überprüfen</a:t>
            </a:r>
            <a:r>
              <a:rPr lang="de-DE" sz="2400" i="1" dirty="0">
                <a:solidFill>
                  <a:schemeClr val="tx1">
                    <a:lumMod val="65000"/>
                    <a:lumOff val="35000"/>
                  </a:schemeClr>
                </a:solidFill>
                <a:latin typeface="JKRGNR+Arial-BoldMT"/>
              </a:rPr>
              <a:t>; entsprechende Vorlagen nach Art. 100 I GG sind somit unzulässig.“</a:t>
            </a:r>
          </a:p>
        </p:txBody>
      </p:sp>
      <p:sp>
        <p:nvSpPr>
          <p:cNvPr id="3" name="Textfeld 2"/>
          <p:cNvSpPr txBox="1"/>
          <p:nvPr/>
        </p:nvSpPr>
        <p:spPr>
          <a:xfrm>
            <a:off x="251520" y="304200"/>
            <a:ext cx="2376264" cy="892552"/>
          </a:xfrm>
          <a:prstGeom prst="rect">
            <a:avLst/>
          </a:prstGeom>
          <a:noFill/>
        </p:spPr>
        <p:txBody>
          <a:bodyPr wrap="square" rtlCol="0">
            <a:spAutoFit/>
          </a:bodyPr>
          <a:lstStyle/>
          <a:p>
            <a:r>
              <a:rPr lang="de-DE" sz="2600" dirty="0">
                <a:solidFill>
                  <a:schemeClr val="bg1"/>
                </a:solidFill>
                <a:latin typeface="Frutiger LT 57 Cn" pitchFamily="34" charset="0"/>
              </a:rPr>
              <a:t>Europarecht</a:t>
            </a:r>
          </a:p>
          <a:p>
            <a:r>
              <a:rPr lang="de-DE" sz="2600" dirty="0">
                <a:solidFill>
                  <a:schemeClr val="bg1"/>
                </a:solidFill>
                <a:latin typeface="Frutiger LT 57 Cn" pitchFamily="34" charset="0"/>
              </a:rPr>
              <a:t>2. Woche</a:t>
            </a:r>
            <a:endParaRPr lang="de-DE" sz="2600" dirty="0">
              <a:solidFill>
                <a:schemeClr val="bg1"/>
              </a:solidFill>
              <a:latin typeface="Frutiger Linotype" pitchFamily="34" charset="0"/>
            </a:endParaRPr>
          </a:p>
        </p:txBody>
      </p:sp>
    </p:spTree>
    <p:extLst>
      <p:ext uri="{BB962C8B-B14F-4D97-AF65-F5344CB8AC3E}">
        <p14:creationId xmlns:p14="http://schemas.microsoft.com/office/powerpoint/2010/main" val="320707431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7718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412776"/>
            <a:ext cx="8928992" cy="5519460"/>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highlight>
                  <a:srgbClr val="FFFF00"/>
                </a:highlight>
                <a:latin typeface="JKRGNR+Arial-BoldMT"/>
              </a:rPr>
              <a:t>2) Ultra-</a:t>
            </a:r>
            <a:r>
              <a:rPr lang="de-DE" sz="2400" b="1" dirty="0" err="1">
                <a:solidFill>
                  <a:schemeClr val="tx1">
                    <a:lumMod val="65000"/>
                    <a:lumOff val="35000"/>
                  </a:schemeClr>
                </a:solidFill>
                <a:highlight>
                  <a:srgbClr val="FFFF00"/>
                </a:highlight>
                <a:latin typeface="JKRGNR+Arial-BoldMT"/>
              </a:rPr>
              <a:t>Vires</a:t>
            </a:r>
            <a:r>
              <a:rPr lang="de-DE" sz="2400" b="1" dirty="0">
                <a:solidFill>
                  <a:schemeClr val="tx1">
                    <a:lumMod val="65000"/>
                    <a:lumOff val="35000"/>
                  </a:schemeClr>
                </a:solidFill>
                <a:highlight>
                  <a:srgbClr val="FFFF00"/>
                </a:highlight>
                <a:latin typeface="JKRGNR+Arial-BoldMT"/>
              </a:rPr>
              <a:t>-Kontrolle</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Ultra </a:t>
            </a:r>
            <a:r>
              <a:rPr lang="de-DE" sz="2400" dirty="0" err="1">
                <a:solidFill>
                  <a:schemeClr val="tx1">
                    <a:lumMod val="65000"/>
                    <a:lumOff val="35000"/>
                  </a:schemeClr>
                </a:solidFill>
                <a:latin typeface="JKRGNR+Arial-BoldMT"/>
              </a:rPr>
              <a:t>vires</a:t>
            </a:r>
            <a:r>
              <a:rPr lang="de-DE" sz="2400" dirty="0">
                <a:solidFill>
                  <a:schemeClr val="tx1">
                    <a:lumMod val="65000"/>
                    <a:lumOff val="35000"/>
                  </a:schemeClr>
                </a:solidFill>
                <a:latin typeface="JKRGNR+Arial-BoldMT"/>
              </a:rPr>
              <a:t>: „über die Kräfte hinaus“ (lat.)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highlight>
                  <a:srgbClr val="FFFF00"/>
                </a:highlight>
                <a:latin typeface="JKRGNR+Arial-BoldMT"/>
              </a:rPr>
              <a:t>&gt; Gegenstand der ultra-</a:t>
            </a:r>
            <a:r>
              <a:rPr lang="de-DE" sz="2400" b="1" dirty="0" err="1">
                <a:solidFill>
                  <a:schemeClr val="tx1">
                    <a:lumMod val="65000"/>
                    <a:lumOff val="35000"/>
                  </a:schemeClr>
                </a:solidFill>
                <a:highlight>
                  <a:srgbClr val="FFFF00"/>
                </a:highlight>
                <a:latin typeface="JKRGNR+Arial-BoldMT"/>
              </a:rPr>
              <a:t>vires</a:t>
            </a:r>
            <a:r>
              <a:rPr lang="de-DE" sz="2400" b="1" dirty="0">
                <a:solidFill>
                  <a:schemeClr val="tx1">
                    <a:lumMod val="65000"/>
                    <a:lumOff val="35000"/>
                  </a:schemeClr>
                </a:solidFill>
                <a:highlight>
                  <a:srgbClr val="FFFF00"/>
                </a:highlight>
                <a:latin typeface="JKRGNR+Arial-BoldMT"/>
              </a:rPr>
              <a:t>-Kontrolle</a:t>
            </a:r>
            <a:r>
              <a:rPr lang="de-DE" sz="2400" dirty="0">
                <a:solidFill>
                  <a:schemeClr val="tx1">
                    <a:lumMod val="65000"/>
                    <a:lumOff val="35000"/>
                  </a:schemeClr>
                </a:solidFill>
                <a:highlight>
                  <a:srgbClr val="FFFF00"/>
                </a:highlight>
                <a:latin typeface="JKRGNR+Arial-BoldMT"/>
              </a:rPr>
              <a:t>: Prüfung, ob </a:t>
            </a:r>
            <a:r>
              <a:rPr lang="de-DE" sz="2400" b="1" dirty="0">
                <a:solidFill>
                  <a:schemeClr val="tx1">
                    <a:lumMod val="65000"/>
                    <a:lumOff val="35000"/>
                  </a:schemeClr>
                </a:solidFill>
                <a:highlight>
                  <a:srgbClr val="FFFF00"/>
                </a:highlight>
                <a:latin typeface="JKRGNR+Arial-BoldMT"/>
              </a:rPr>
              <a:t>Unionshandeln</a:t>
            </a:r>
            <a:r>
              <a:rPr lang="de-DE" sz="2400" dirty="0">
                <a:solidFill>
                  <a:schemeClr val="tx1">
                    <a:lumMod val="65000"/>
                    <a:lumOff val="35000"/>
                  </a:schemeClr>
                </a:solidFill>
                <a:highlight>
                  <a:srgbClr val="FFFF00"/>
                </a:highlight>
                <a:latin typeface="JKRGNR+Arial-BoldMT"/>
              </a:rPr>
              <a:t> im Einzelfall hinreichend demokratisch </a:t>
            </a:r>
            <a:r>
              <a:rPr lang="de-DE" sz="2400" b="1" dirty="0">
                <a:solidFill>
                  <a:schemeClr val="tx1">
                    <a:lumMod val="65000"/>
                    <a:lumOff val="35000"/>
                  </a:schemeClr>
                </a:solidFill>
                <a:highlight>
                  <a:srgbClr val="FFFF00"/>
                </a:highlight>
                <a:latin typeface="JKRGNR+Arial-BoldMT"/>
              </a:rPr>
              <a:t>durch das jeweilige Zustimmungsgesetz</a:t>
            </a:r>
            <a:r>
              <a:rPr lang="de-DE" sz="2400" dirty="0">
                <a:solidFill>
                  <a:schemeClr val="tx1">
                    <a:lumMod val="65000"/>
                    <a:lumOff val="35000"/>
                  </a:schemeClr>
                </a:solidFill>
                <a:highlight>
                  <a:srgbClr val="FFFF00"/>
                </a:highlight>
                <a:latin typeface="JKRGNR+Arial-BoldMT"/>
              </a:rPr>
              <a:t> (Art. 23 I 2 GG) </a:t>
            </a:r>
            <a:r>
              <a:rPr lang="de-DE" sz="2400" b="1" dirty="0">
                <a:solidFill>
                  <a:schemeClr val="tx1">
                    <a:lumMod val="65000"/>
                    <a:lumOff val="35000"/>
                  </a:schemeClr>
                </a:solidFill>
                <a:highlight>
                  <a:srgbClr val="FFFF00"/>
                </a:highlight>
                <a:latin typeface="JKRGNR+Arial-BoldMT"/>
              </a:rPr>
              <a:t>abgesichert</a:t>
            </a:r>
            <a:r>
              <a:rPr lang="de-DE" sz="2400" dirty="0">
                <a:solidFill>
                  <a:schemeClr val="tx1">
                    <a:lumMod val="65000"/>
                    <a:lumOff val="35000"/>
                  </a:schemeClr>
                </a:solidFill>
                <a:highlight>
                  <a:srgbClr val="FFFF00"/>
                </a:highlight>
                <a:latin typeface="JKRGNR+Arial-BoldMT"/>
              </a:rPr>
              <a:t> ist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BVerfGE 89, 155 (188):</a:t>
            </a:r>
            <a:endParaRPr lang="de-DE" sz="2400" i="1"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i="1" dirty="0">
                <a:solidFill>
                  <a:schemeClr val="tx1">
                    <a:lumMod val="65000"/>
                    <a:lumOff val="35000"/>
                  </a:schemeClr>
                </a:solidFill>
                <a:latin typeface="JKRGNR+Arial-BoldMT"/>
              </a:rPr>
              <a:t>„Würden etwa europäische Einrichtungen oder Organe </a:t>
            </a:r>
            <a:r>
              <a:rPr lang="de-DE" sz="2400" b="1" i="1" dirty="0">
                <a:solidFill>
                  <a:schemeClr val="tx1">
                    <a:lumMod val="65000"/>
                    <a:lumOff val="35000"/>
                  </a:schemeClr>
                </a:solidFill>
                <a:latin typeface="JKRGNR+Arial-BoldMT"/>
              </a:rPr>
              <a:t>den Unions-Vertrag in einer Weise handhaben oder fortbilden, die von dem Vertrag, wie er dem deutschen Zustimmungsgesetz zugrunde liegt, nicht mehr gedeckt wäre</a:t>
            </a:r>
            <a:r>
              <a:rPr lang="de-DE" sz="2400" i="1" dirty="0">
                <a:solidFill>
                  <a:schemeClr val="tx1">
                    <a:lumMod val="65000"/>
                    <a:lumOff val="35000"/>
                  </a:schemeClr>
                </a:solidFill>
                <a:latin typeface="JKRGNR+Arial-BoldMT"/>
              </a:rPr>
              <a:t>, so wären die daraus hervorgehenden Rechtsakte im deutschen Hoheitsbereich nicht verbindlich. Dementsprechend prüft das Bundesverfassungsgericht, ob Rechtsakte der europäischen Einrichtungen und Organe sich </a:t>
            </a:r>
            <a:r>
              <a:rPr lang="de-DE" sz="2400" b="1" i="1" dirty="0">
                <a:solidFill>
                  <a:schemeClr val="tx1">
                    <a:lumMod val="65000"/>
                    <a:lumOff val="35000"/>
                  </a:schemeClr>
                </a:solidFill>
                <a:latin typeface="JKRGNR+Arial-BoldMT"/>
              </a:rPr>
              <a:t>in den Grenzen </a:t>
            </a:r>
            <a:r>
              <a:rPr lang="de-DE" sz="2400" i="1" dirty="0">
                <a:solidFill>
                  <a:schemeClr val="tx1">
                    <a:lumMod val="65000"/>
                    <a:lumOff val="35000"/>
                  </a:schemeClr>
                </a:solidFill>
                <a:latin typeface="JKRGNR+Arial-BoldMT"/>
              </a:rPr>
              <a:t>der ihnen eingeräumten Hoheitsrechte halten oder aus ihnen ausbrechen.“</a:t>
            </a:r>
          </a:p>
        </p:txBody>
      </p:sp>
      <p:sp>
        <p:nvSpPr>
          <p:cNvPr id="3" name="Textfeld 2"/>
          <p:cNvSpPr txBox="1"/>
          <p:nvPr/>
        </p:nvSpPr>
        <p:spPr>
          <a:xfrm>
            <a:off x="251520" y="304200"/>
            <a:ext cx="2376264" cy="892552"/>
          </a:xfrm>
          <a:prstGeom prst="rect">
            <a:avLst/>
          </a:prstGeom>
          <a:noFill/>
        </p:spPr>
        <p:txBody>
          <a:bodyPr wrap="square" rtlCol="0">
            <a:spAutoFit/>
          </a:bodyPr>
          <a:lstStyle/>
          <a:p>
            <a:r>
              <a:rPr lang="de-DE" sz="2600" dirty="0">
                <a:solidFill>
                  <a:schemeClr val="bg1"/>
                </a:solidFill>
                <a:latin typeface="Frutiger LT 57 Cn" pitchFamily="34" charset="0"/>
              </a:rPr>
              <a:t>Europarecht</a:t>
            </a:r>
          </a:p>
          <a:p>
            <a:r>
              <a:rPr lang="de-DE" sz="2600" dirty="0">
                <a:solidFill>
                  <a:schemeClr val="bg1"/>
                </a:solidFill>
                <a:latin typeface="Frutiger LT 57 Cn" pitchFamily="34" charset="0"/>
              </a:rPr>
              <a:t>2. Woche</a:t>
            </a:r>
            <a:endParaRPr lang="de-DE" sz="2600" dirty="0">
              <a:solidFill>
                <a:schemeClr val="bg1"/>
              </a:solidFill>
              <a:latin typeface="Frutiger Linotype" pitchFamily="34" charset="0"/>
            </a:endParaRPr>
          </a:p>
        </p:txBody>
      </p:sp>
    </p:spTree>
    <p:extLst>
      <p:ext uri="{BB962C8B-B14F-4D97-AF65-F5344CB8AC3E}">
        <p14:creationId xmlns:p14="http://schemas.microsoft.com/office/powerpoint/2010/main" val="236195922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2">
                                            <p:txEl>
                                              <p:pRg st="4" end="4"/>
                                            </p:txEl>
                                          </p:spTgt>
                                        </p:tgtEl>
                                        <p:attrNameLst>
                                          <p:attrName>style.visibility</p:attrName>
                                        </p:attrNameLst>
                                      </p:cBhvr>
                                      <p:to>
                                        <p:strVal val="visible"/>
                                      </p:to>
                                    </p:set>
                                    <p:anim calcmode="lin" valueType="num">
                                      <p:cBhvr additive="base">
                                        <p:cTn id="29"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7718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412776"/>
            <a:ext cx="8928992" cy="5342488"/>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highlight>
                  <a:srgbClr val="FFFF00"/>
                </a:highlight>
                <a:latin typeface="JKRGNR+Arial-BoldMT"/>
              </a:rPr>
              <a:t>3) Identitätskontrolle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a:t>
            </a:r>
            <a:r>
              <a:rPr lang="de-DE" sz="2400" b="1" dirty="0">
                <a:solidFill>
                  <a:schemeClr val="tx1">
                    <a:lumMod val="65000"/>
                    <a:lumOff val="35000"/>
                  </a:schemeClr>
                </a:solidFill>
                <a:latin typeface="JKRGNR+Arial-BoldMT"/>
              </a:rPr>
              <a:t>Gegenstand der Identitätskontrolle</a:t>
            </a:r>
            <a:r>
              <a:rPr lang="de-DE" sz="2400" dirty="0">
                <a:solidFill>
                  <a:schemeClr val="tx1">
                    <a:lumMod val="65000"/>
                    <a:lumOff val="35000"/>
                  </a:schemeClr>
                </a:solidFill>
                <a:latin typeface="JKRGNR+Arial-BoldMT"/>
              </a:rPr>
              <a:t>: Prüfung, ob infolge des Handelns europäischer Organe </a:t>
            </a:r>
            <a:r>
              <a:rPr lang="de-DE" sz="2400" b="1" dirty="0">
                <a:solidFill>
                  <a:schemeClr val="tx1">
                    <a:lumMod val="65000"/>
                    <a:lumOff val="35000"/>
                  </a:schemeClr>
                </a:solidFill>
                <a:latin typeface="JKRGNR+Arial-BoldMT"/>
              </a:rPr>
              <a:t>die in Art. 79 III GG </a:t>
            </a:r>
            <a:r>
              <a:rPr lang="de-DE" sz="2400" dirty="0">
                <a:solidFill>
                  <a:schemeClr val="tx1">
                    <a:lumMod val="65000"/>
                    <a:lumOff val="35000"/>
                  </a:schemeClr>
                </a:solidFill>
                <a:latin typeface="JKRGNR+Arial-BoldMT"/>
              </a:rPr>
              <a:t>für unantastbar erklärten </a:t>
            </a:r>
            <a:r>
              <a:rPr lang="de-DE" sz="2400" b="1" dirty="0">
                <a:solidFill>
                  <a:schemeClr val="tx1">
                    <a:lumMod val="65000"/>
                    <a:lumOff val="35000"/>
                  </a:schemeClr>
                </a:solidFill>
                <a:latin typeface="JKRGNR+Arial-BoldMT"/>
              </a:rPr>
              <a:t>Grundsätze</a:t>
            </a:r>
            <a:r>
              <a:rPr lang="de-DE" sz="2400" dirty="0">
                <a:solidFill>
                  <a:schemeClr val="tx1">
                    <a:lumMod val="65000"/>
                    <a:lumOff val="35000"/>
                  </a:schemeClr>
                </a:solidFill>
                <a:latin typeface="JKRGNR+Arial-BoldMT"/>
              </a:rPr>
              <a:t> der Art. 1 und Art. 20 GG </a:t>
            </a:r>
            <a:r>
              <a:rPr lang="de-DE" sz="2400" b="1" dirty="0">
                <a:solidFill>
                  <a:schemeClr val="tx1">
                    <a:lumMod val="65000"/>
                    <a:lumOff val="35000"/>
                  </a:schemeClr>
                </a:solidFill>
                <a:latin typeface="JKRGNR+Arial-BoldMT"/>
              </a:rPr>
              <a:t>verletzt</a:t>
            </a:r>
            <a:r>
              <a:rPr lang="de-DE" sz="2400" dirty="0">
                <a:solidFill>
                  <a:schemeClr val="tx1">
                    <a:lumMod val="65000"/>
                    <a:lumOff val="35000"/>
                  </a:schemeClr>
                </a:solidFill>
                <a:latin typeface="JKRGNR+Arial-BoldMT"/>
              </a:rPr>
              <a:t> werden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Insoweit möglicher </a:t>
            </a:r>
            <a:r>
              <a:rPr lang="de-DE" sz="2400" b="1" dirty="0">
                <a:solidFill>
                  <a:schemeClr val="tx1">
                    <a:lumMod val="65000"/>
                    <a:lumOff val="35000"/>
                  </a:schemeClr>
                </a:solidFill>
                <a:latin typeface="JKRGNR+Arial-BoldMT"/>
              </a:rPr>
              <a:t>Prüfungsgegenstand vorm BVerfG</a:t>
            </a:r>
            <a:r>
              <a:rPr lang="de-DE" sz="2400" dirty="0">
                <a:solidFill>
                  <a:schemeClr val="tx1">
                    <a:lumMod val="65000"/>
                    <a:lumOff val="35000"/>
                  </a:schemeClr>
                </a:solidFill>
                <a:latin typeface="JKRGNR+Arial-BoldMT"/>
              </a:rPr>
              <a:t>: Unantastbarer Kern deutscher Verfassungsidentität </a:t>
            </a:r>
            <a:r>
              <a:rPr lang="de-DE" sz="2400" b="1" dirty="0">
                <a:solidFill>
                  <a:schemeClr val="tx1">
                    <a:lumMod val="65000"/>
                    <a:lumOff val="35000"/>
                  </a:schemeClr>
                </a:solidFill>
                <a:latin typeface="JKRGNR+Arial-BoldMT"/>
              </a:rPr>
              <a:t>aus Art. 79 III GG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Arg: Art. 1 und Art. 20 GG stellen </a:t>
            </a:r>
            <a:r>
              <a:rPr lang="de-DE" sz="2400" b="1" dirty="0">
                <a:solidFill>
                  <a:schemeClr val="tx1">
                    <a:lumMod val="65000"/>
                    <a:lumOff val="35000"/>
                  </a:schemeClr>
                </a:solidFill>
                <a:latin typeface="JKRGNR+Arial-BoldMT"/>
              </a:rPr>
              <a:t>Grenze „offener Staatlichkeit“ </a:t>
            </a:r>
            <a:r>
              <a:rPr lang="de-DE" sz="2400" dirty="0">
                <a:solidFill>
                  <a:schemeClr val="tx1">
                    <a:lumMod val="65000"/>
                    <a:lumOff val="35000"/>
                  </a:schemeClr>
                </a:solidFill>
                <a:latin typeface="JKRGNR+Arial-BoldMT"/>
              </a:rPr>
              <a:t>dar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idF: Anwendungsvorrang (-)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Vgl. BVerfG NJW 2016, 1149</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304200"/>
            <a:ext cx="2376264" cy="892552"/>
          </a:xfrm>
          <a:prstGeom prst="rect">
            <a:avLst/>
          </a:prstGeom>
          <a:noFill/>
        </p:spPr>
        <p:txBody>
          <a:bodyPr wrap="square" rtlCol="0">
            <a:spAutoFit/>
          </a:bodyPr>
          <a:lstStyle/>
          <a:p>
            <a:r>
              <a:rPr lang="de-DE" sz="2600" dirty="0">
                <a:solidFill>
                  <a:schemeClr val="bg1"/>
                </a:solidFill>
                <a:latin typeface="Frutiger LT 57 Cn" pitchFamily="34" charset="0"/>
              </a:rPr>
              <a:t>Europarecht</a:t>
            </a:r>
          </a:p>
          <a:p>
            <a:r>
              <a:rPr lang="de-DE" sz="2600" dirty="0">
                <a:solidFill>
                  <a:schemeClr val="bg1"/>
                </a:solidFill>
                <a:latin typeface="Frutiger LT 57 Cn" pitchFamily="34" charset="0"/>
              </a:rPr>
              <a:t>2. Woche</a:t>
            </a:r>
            <a:endParaRPr lang="de-DE" sz="2600" dirty="0">
              <a:solidFill>
                <a:schemeClr val="bg1"/>
              </a:solidFill>
              <a:latin typeface="Frutiger Linotype" pitchFamily="34" charset="0"/>
            </a:endParaRPr>
          </a:p>
        </p:txBody>
      </p:sp>
    </p:spTree>
    <p:extLst>
      <p:ext uri="{BB962C8B-B14F-4D97-AF65-F5344CB8AC3E}">
        <p14:creationId xmlns:p14="http://schemas.microsoft.com/office/powerpoint/2010/main" val="305852748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2">
                                            <p:txEl>
                                              <p:pRg st="5" end="5"/>
                                            </p:txEl>
                                          </p:spTgt>
                                        </p:tgtEl>
                                        <p:attrNameLst>
                                          <p:attrName>style.visibility</p:attrName>
                                        </p:attrNameLst>
                                      </p:cBhvr>
                                      <p:to>
                                        <p:strVal val="visible"/>
                                      </p:to>
                                    </p:set>
                                    <p:anim calcmode="lin" valueType="num">
                                      <p:cBhvr additive="base">
                                        <p:cTn id="35"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7718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0" y="1217819"/>
            <a:ext cx="8928992" cy="6258123"/>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i="1" u="sng" dirty="0">
                <a:solidFill>
                  <a:schemeClr val="tx1">
                    <a:lumMod val="65000"/>
                    <a:lumOff val="35000"/>
                  </a:schemeClr>
                </a:solidFill>
                <a:latin typeface="JKRGNR+Arial-BoldMT"/>
              </a:rPr>
              <a:t>&gt; Rechtsschutz </a:t>
            </a:r>
            <a:r>
              <a:rPr lang="de-DE" sz="2400" b="1" i="1" u="sng" dirty="0" err="1">
                <a:solidFill>
                  <a:schemeClr val="tx1">
                    <a:lumMod val="65000"/>
                    <a:lumOff val="35000"/>
                  </a:schemeClr>
                </a:solidFill>
                <a:latin typeface="JKRGNR+Arial-BoldMT"/>
              </a:rPr>
              <a:t>iZm</a:t>
            </a:r>
            <a:r>
              <a:rPr lang="de-DE" sz="2400" b="1" i="1" u="sng" dirty="0">
                <a:solidFill>
                  <a:schemeClr val="tx1">
                    <a:lumMod val="65000"/>
                    <a:lumOff val="35000"/>
                  </a:schemeClr>
                </a:solidFill>
                <a:latin typeface="JKRGNR+Arial-BoldMT"/>
              </a:rPr>
              <a:t> EU-Recht</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i="1" dirty="0">
                <a:solidFill>
                  <a:schemeClr val="tx1">
                    <a:lumMod val="65000"/>
                    <a:lumOff val="35000"/>
                  </a:schemeClr>
                </a:solidFill>
                <a:latin typeface="JKRGNR+Arial-BoldMT"/>
              </a:rPr>
              <a:t>Der </a:t>
            </a:r>
            <a:r>
              <a:rPr lang="de-DE" sz="2400" i="1" dirty="0">
                <a:solidFill>
                  <a:schemeClr val="tx1">
                    <a:lumMod val="65000"/>
                    <a:lumOff val="35000"/>
                  </a:schemeClr>
                </a:solidFill>
                <a:highlight>
                  <a:srgbClr val="FFFF00"/>
                </a:highlight>
                <a:latin typeface="JKRGNR+Arial-BoldMT"/>
              </a:rPr>
              <a:t>Händler H mit Sitz in Niederlande </a:t>
            </a:r>
            <a:r>
              <a:rPr lang="de-DE" sz="2400" i="1" dirty="0">
                <a:solidFill>
                  <a:schemeClr val="tx1">
                    <a:lumMod val="65000"/>
                    <a:lumOff val="35000"/>
                  </a:schemeClr>
                </a:solidFill>
                <a:latin typeface="JKRGNR+Arial-BoldMT"/>
              </a:rPr>
              <a:t>vertreibt in seinem Online-Shop Energydrinks an Kunden in Deutschland. Das Getränk enthält einen hohen Taurin- und Koffeingehalt, der </a:t>
            </a:r>
            <a:r>
              <a:rPr lang="de-DE" sz="2400" i="1" dirty="0">
                <a:solidFill>
                  <a:schemeClr val="tx1">
                    <a:lumMod val="65000"/>
                    <a:lumOff val="35000"/>
                  </a:schemeClr>
                </a:solidFill>
                <a:highlight>
                  <a:srgbClr val="FFFF00"/>
                </a:highlight>
                <a:latin typeface="JKRGNR+Arial-BoldMT"/>
              </a:rPr>
              <a:t>nach den Vorschriften des deutschen Lebensmittel- und Futtermittelgesetzbuch</a:t>
            </a:r>
            <a:r>
              <a:rPr lang="de-DE" sz="2400" i="1" dirty="0">
                <a:solidFill>
                  <a:schemeClr val="tx1">
                    <a:lumMod val="65000"/>
                    <a:lumOff val="35000"/>
                  </a:schemeClr>
                </a:solidFill>
                <a:latin typeface="JKRGNR+Arial-BoldMT"/>
              </a:rPr>
              <a:t> die Vermarktung in Deutschland nur eingeschränkt erlaubt.</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i="1" dirty="0">
                <a:solidFill>
                  <a:srgbClr val="FF0000"/>
                </a:solidFill>
                <a:latin typeface="JKRGNR+Arial-BoldMT"/>
              </a:rPr>
              <a:t>Die zuständige Lebensmittelüberwachungsbehörde in Hamburg untersagt H den weiteren Vertrieb des Produkts in Deutschland. </a:t>
            </a:r>
            <a:r>
              <a:rPr lang="de-DE" sz="2400" i="1" dirty="0">
                <a:solidFill>
                  <a:schemeClr val="tx1">
                    <a:lumMod val="65000"/>
                    <a:lumOff val="35000"/>
                  </a:schemeClr>
                </a:solidFill>
                <a:latin typeface="JKRGNR+Arial-BoldMT"/>
              </a:rPr>
              <a:t>Sie begründet dies mit dem Gesundheitsschutz der Verbraucher.</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i="1" dirty="0">
                <a:solidFill>
                  <a:schemeClr val="tx1">
                    <a:lumMod val="65000"/>
                    <a:lumOff val="35000"/>
                  </a:schemeClr>
                </a:solidFill>
                <a:latin typeface="JKRGNR+Arial-BoldMT"/>
              </a:rPr>
              <a:t>H erhebt Klage vor dem Verwaltungsgericht. Er macht geltend, das Getränk werde in den Niederlanden rechtmäßig hergestellt und vertrieben. </a:t>
            </a:r>
            <a:r>
              <a:rPr lang="de-DE" sz="2400" i="1" dirty="0">
                <a:solidFill>
                  <a:srgbClr val="FF0000"/>
                </a:solidFill>
                <a:latin typeface="JKRGNR+Arial-BoldMT"/>
              </a:rPr>
              <a:t>Das deutsche Vertriebsverbot stelle daher eine unzulässige Beschränkung der Warenverkehrsfreiheit nach Artikel 34 Vertrag über die Arbeitsweise der Europäischen Union dar.</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304200"/>
            <a:ext cx="2376264" cy="892552"/>
          </a:xfrm>
          <a:prstGeom prst="rect">
            <a:avLst/>
          </a:prstGeom>
          <a:noFill/>
        </p:spPr>
        <p:txBody>
          <a:bodyPr wrap="square" rtlCol="0">
            <a:spAutoFit/>
          </a:bodyPr>
          <a:lstStyle/>
          <a:p>
            <a:r>
              <a:rPr lang="de-DE" sz="2600" dirty="0">
                <a:solidFill>
                  <a:schemeClr val="bg1"/>
                </a:solidFill>
                <a:latin typeface="Frutiger LT 57 Cn" pitchFamily="34" charset="0"/>
              </a:rPr>
              <a:t>Europarecht</a:t>
            </a:r>
          </a:p>
          <a:p>
            <a:r>
              <a:rPr lang="de-DE" sz="2600" dirty="0">
                <a:solidFill>
                  <a:schemeClr val="bg1"/>
                </a:solidFill>
                <a:latin typeface="Frutiger LT 57 Cn" pitchFamily="34" charset="0"/>
              </a:rPr>
              <a:t>2. Woche</a:t>
            </a:r>
            <a:endParaRPr lang="de-DE" sz="2600" dirty="0">
              <a:solidFill>
                <a:schemeClr val="bg1"/>
              </a:solidFill>
              <a:latin typeface="Frutiger Linotype" pitchFamily="34" charset="0"/>
            </a:endParaRPr>
          </a:p>
        </p:txBody>
      </p:sp>
    </p:spTree>
    <p:extLst>
      <p:ext uri="{BB962C8B-B14F-4D97-AF65-F5344CB8AC3E}">
        <p14:creationId xmlns:p14="http://schemas.microsoft.com/office/powerpoint/2010/main" val="184934832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7718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0" y="1217819"/>
            <a:ext cx="8928992" cy="2436564"/>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i="1" dirty="0">
                <a:solidFill>
                  <a:schemeClr val="tx1">
                    <a:lumMod val="65000"/>
                    <a:lumOff val="35000"/>
                  </a:schemeClr>
                </a:solidFill>
                <a:latin typeface="JKRGNR+Arial-BoldMT"/>
              </a:rPr>
              <a:t>Das Verwaltungsgericht ist unsicher, ob die nationale Regelung eine nach Unionsrecht zulässige Maßnahme zum Schutz der Gesundheit darstellt oder eine unzulässige Beschränkung des freien Warenverkehrs und erbittet eine Entscheidung des EuGH.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Welches Verfahren und wäre ein solches zulässig? </a:t>
            </a:r>
          </a:p>
        </p:txBody>
      </p:sp>
      <p:sp>
        <p:nvSpPr>
          <p:cNvPr id="3" name="Textfeld 2"/>
          <p:cNvSpPr txBox="1"/>
          <p:nvPr/>
        </p:nvSpPr>
        <p:spPr>
          <a:xfrm>
            <a:off x="251520" y="304200"/>
            <a:ext cx="2376264" cy="892552"/>
          </a:xfrm>
          <a:prstGeom prst="rect">
            <a:avLst/>
          </a:prstGeom>
          <a:noFill/>
        </p:spPr>
        <p:txBody>
          <a:bodyPr wrap="square" rtlCol="0">
            <a:spAutoFit/>
          </a:bodyPr>
          <a:lstStyle/>
          <a:p>
            <a:r>
              <a:rPr lang="de-DE" sz="2600" dirty="0">
                <a:solidFill>
                  <a:schemeClr val="bg1"/>
                </a:solidFill>
                <a:latin typeface="Frutiger LT 57 Cn" pitchFamily="34" charset="0"/>
              </a:rPr>
              <a:t>Europarecht</a:t>
            </a:r>
          </a:p>
          <a:p>
            <a:r>
              <a:rPr lang="de-DE" sz="2600" dirty="0">
                <a:solidFill>
                  <a:schemeClr val="bg1"/>
                </a:solidFill>
                <a:latin typeface="Frutiger LT 57 Cn" pitchFamily="34" charset="0"/>
              </a:rPr>
              <a:t>2. Woche</a:t>
            </a:r>
            <a:endParaRPr lang="de-DE" sz="2600" dirty="0">
              <a:solidFill>
                <a:schemeClr val="bg1"/>
              </a:solidFill>
              <a:latin typeface="Frutiger Linotype" pitchFamily="34" charset="0"/>
            </a:endParaRPr>
          </a:p>
        </p:txBody>
      </p:sp>
    </p:spTree>
    <p:extLst>
      <p:ext uri="{BB962C8B-B14F-4D97-AF65-F5344CB8AC3E}">
        <p14:creationId xmlns:p14="http://schemas.microsoft.com/office/powerpoint/2010/main" val="30312248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 calcmode="lin" valueType="num">
                                      <p:cBhvr additive="base">
                                        <p:cTn id="7"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7718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412776"/>
            <a:ext cx="8928992" cy="3801041"/>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highlight>
                  <a:srgbClr val="FFFF00"/>
                </a:highlight>
                <a:latin typeface="JKRGNR+Arial-BoldMT"/>
              </a:rPr>
              <a:t>&gt; vgl. Art. 267 AEUV: </a:t>
            </a:r>
            <a:endParaRPr lang="de-DE" sz="2400" dirty="0">
              <a:solidFill>
                <a:schemeClr val="tx1">
                  <a:lumMod val="65000"/>
                  <a:lumOff val="35000"/>
                </a:schemeClr>
              </a:solidFill>
              <a:highlight>
                <a:srgbClr val="FFFF00"/>
              </a:highlight>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i="1" dirty="0">
                <a:solidFill>
                  <a:schemeClr val="tx1">
                    <a:lumMod val="65000"/>
                    <a:lumOff val="35000"/>
                  </a:schemeClr>
                </a:solidFill>
                <a:latin typeface="JKRGNR+Arial-BoldMT"/>
              </a:rPr>
              <a:t>Der Gerichtshof der Europäischen Union entscheidet im Wege der Vorabentscheidung</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i="1" dirty="0">
                <a:solidFill>
                  <a:schemeClr val="tx1">
                    <a:lumMod val="65000"/>
                    <a:lumOff val="35000"/>
                  </a:schemeClr>
                </a:solidFill>
                <a:latin typeface="JKRGNR+Arial-BoldMT"/>
              </a:rPr>
              <a:t>	a) über die Auslegung der Verträge,</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i="1" dirty="0">
                <a:solidFill>
                  <a:schemeClr val="tx1">
                    <a:lumMod val="65000"/>
                    <a:lumOff val="35000"/>
                  </a:schemeClr>
                </a:solidFill>
                <a:latin typeface="JKRGNR+Arial-BoldMT"/>
              </a:rPr>
              <a:t>	b) über die Gültigkeit und die Auslegung der Handlungen der 	Organe, Einrichtungen oder sonstigen Stellen der Union.</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marL="342900"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highlight>
                  <a:srgbClr val="FFFF00"/>
                </a:highlight>
                <a:latin typeface="JKRGNR+Arial-BoldMT"/>
              </a:rPr>
              <a:t>Sog. </a:t>
            </a:r>
            <a:r>
              <a:rPr lang="de-DE" sz="2400" b="1" dirty="0">
                <a:solidFill>
                  <a:schemeClr val="tx1">
                    <a:lumMod val="65000"/>
                    <a:lumOff val="35000"/>
                  </a:schemeClr>
                </a:solidFill>
                <a:highlight>
                  <a:srgbClr val="FFFF00"/>
                </a:highlight>
                <a:latin typeface="JKRGNR+Arial-BoldMT"/>
              </a:rPr>
              <a:t>Vorabentscheidungsverfahren</a:t>
            </a:r>
            <a:r>
              <a:rPr lang="de-DE" sz="2400" dirty="0">
                <a:solidFill>
                  <a:schemeClr val="tx1">
                    <a:lumMod val="65000"/>
                    <a:lumOff val="35000"/>
                  </a:schemeClr>
                </a:solidFill>
                <a:highlight>
                  <a:srgbClr val="FFFF00"/>
                </a:highlight>
                <a:latin typeface="JKRGNR+Arial-BoldMT"/>
              </a:rPr>
              <a:t>! </a:t>
            </a:r>
          </a:p>
          <a:p>
            <a:pPr marL="800100" lvl="1"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Verfahren mit höchster Examensrelevanz! </a:t>
            </a:r>
          </a:p>
        </p:txBody>
      </p:sp>
      <p:sp>
        <p:nvSpPr>
          <p:cNvPr id="3" name="Textfeld 2"/>
          <p:cNvSpPr txBox="1"/>
          <p:nvPr/>
        </p:nvSpPr>
        <p:spPr>
          <a:xfrm>
            <a:off x="251520" y="304200"/>
            <a:ext cx="2376264" cy="892552"/>
          </a:xfrm>
          <a:prstGeom prst="rect">
            <a:avLst/>
          </a:prstGeom>
          <a:noFill/>
        </p:spPr>
        <p:txBody>
          <a:bodyPr wrap="square" rtlCol="0">
            <a:spAutoFit/>
          </a:bodyPr>
          <a:lstStyle/>
          <a:p>
            <a:r>
              <a:rPr lang="de-DE" sz="2600" dirty="0">
                <a:solidFill>
                  <a:schemeClr val="bg1"/>
                </a:solidFill>
                <a:latin typeface="Frutiger LT 57 Cn" pitchFamily="34" charset="0"/>
              </a:rPr>
              <a:t>Europarecht</a:t>
            </a:r>
          </a:p>
          <a:p>
            <a:r>
              <a:rPr lang="de-DE" sz="2600" dirty="0">
                <a:solidFill>
                  <a:schemeClr val="bg1"/>
                </a:solidFill>
                <a:latin typeface="Frutiger LT 57 Cn" pitchFamily="34" charset="0"/>
              </a:rPr>
              <a:t>2. Woche</a:t>
            </a:r>
            <a:endParaRPr lang="de-DE" sz="2600" dirty="0">
              <a:solidFill>
                <a:schemeClr val="bg1"/>
              </a:solidFill>
              <a:latin typeface="Frutiger Linotype" pitchFamily="34" charset="0"/>
            </a:endParaRPr>
          </a:p>
        </p:txBody>
      </p:sp>
    </p:spTree>
    <p:extLst>
      <p:ext uri="{BB962C8B-B14F-4D97-AF65-F5344CB8AC3E}">
        <p14:creationId xmlns:p14="http://schemas.microsoft.com/office/powerpoint/2010/main" val="161403442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5" end="5"/>
                                            </p:txEl>
                                          </p:spTgt>
                                        </p:tgtEl>
                                        <p:attrNameLst>
                                          <p:attrName>style.visibility</p:attrName>
                                        </p:attrNameLst>
                                      </p:cBhvr>
                                      <p:to>
                                        <p:strVal val="visible"/>
                                      </p:to>
                                    </p:set>
                                    <p:anim calcmode="lin" valueType="num">
                                      <p:cBhvr additive="base">
                                        <p:cTn id="7"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5" end="5"/>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
                                            <p:txEl>
                                              <p:pRg st="6" end="6"/>
                                            </p:txEl>
                                          </p:spTgt>
                                        </p:tgtEl>
                                        <p:attrNameLst>
                                          <p:attrName>style.visibility</p:attrName>
                                        </p:attrNameLst>
                                      </p:cBhvr>
                                      <p:to>
                                        <p:strVal val="visible"/>
                                      </p:to>
                                    </p:set>
                                    <p:anim calcmode="lin" valueType="num">
                                      <p:cBhvr additive="base">
                                        <p:cTn id="11"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7718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412776"/>
            <a:ext cx="8928992" cy="5037276"/>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A. Zulässigkeit </a:t>
            </a:r>
            <a:endParaRPr lang="de-DE" sz="2400" b="1" i="1"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I. Zuständigkeit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Gemäß </a:t>
            </a:r>
            <a:r>
              <a:rPr lang="de-DE" sz="2400" b="1" dirty="0">
                <a:solidFill>
                  <a:schemeClr val="tx1">
                    <a:lumMod val="65000"/>
                    <a:lumOff val="35000"/>
                  </a:schemeClr>
                </a:solidFill>
                <a:latin typeface="JKRGNR+Arial-BoldMT"/>
              </a:rPr>
              <a:t>Art. 19 Abs. 3 </a:t>
            </a:r>
            <a:r>
              <a:rPr lang="de-DE" sz="2400" b="1" dirty="0" err="1">
                <a:solidFill>
                  <a:schemeClr val="tx1">
                    <a:lumMod val="65000"/>
                    <a:lumOff val="35000"/>
                  </a:schemeClr>
                </a:solidFill>
                <a:latin typeface="JKRGNR+Arial-BoldMT"/>
              </a:rPr>
              <a:t>lit</a:t>
            </a:r>
            <a:r>
              <a:rPr lang="de-DE" sz="2400" b="1" dirty="0">
                <a:solidFill>
                  <a:schemeClr val="tx1">
                    <a:lumMod val="65000"/>
                    <a:lumOff val="35000"/>
                  </a:schemeClr>
                </a:solidFill>
                <a:latin typeface="JKRGNR+Arial-BoldMT"/>
              </a:rPr>
              <a:t> b) </a:t>
            </a:r>
            <a:r>
              <a:rPr lang="de-DE" sz="2400" b="1" dirty="0" err="1">
                <a:solidFill>
                  <a:schemeClr val="tx1">
                    <a:lumMod val="65000"/>
                    <a:lumOff val="35000"/>
                  </a:schemeClr>
                </a:solidFill>
                <a:latin typeface="JKRGNR+Arial-BoldMT"/>
              </a:rPr>
              <a:t>iVm</a:t>
            </a:r>
            <a:r>
              <a:rPr lang="de-DE" sz="2400" b="1" dirty="0">
                <a:solidFill>
                  <a:schemeClr val="tx1">
                    <a:lumMod val="65000"/>
                    <a:lumOff val="35000"/>
                  </a:schemeClr>
                </a:solidFill>
                <a:latin typeface="JKRGNR+Arial-BoldMT"/>
              </a:rPr>
              <a:t> Art. 267 AEUV </a:t>
            </a:r>
            <a:r>
              <a:rPr lang="de-DE" sz="2400" dirty="0">
                <a:solidFill>
                  <a:schemeClr val="tx1">
                    <a:lumMod val="65000"/>
                    <a:lumOff val="35000"/>
                  </a:schemeClr>
                </a:solidFill>
                <a:latin typeface="JKRGNR+Arial-BoldMT"/>
              </a:rPr>
              <a:t>zuständig für Vorabentscheidungsverfahren: </a:t>
            </a:r>
            <a:r>
              <a:rPr lang="de-DE" sz="2400" b="1" dirty="0">
                <a:solidFill>
                  <a:schemeClr val="tx1">
                    <a:lumMod val="65000"/>
                    <a:lumOff val="35000"/>
                  </a:schemeClr>
                </a:solidFill>
                <a:latin typeface="JKRGNR+Arial-BoldMT"/>
              </a:rPr>
              <a:t>„Gerichtshof der EU“ </a:t>
            </a:r>
            <a:endParaRPr lang="de-DE" sz="2400" dirty="0">
              <a:solidFill>
                <a:schemeClr val="tx1">
                  <a:lumMod val="65000"/>
                  <a:lumOff val="35000"/>
                </a:schemeClr>
              </a:solidFill>
              <a:latin typeface="JKRGNR+Arial-BoldMT"/>
            </a:endParaRP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Vgl. Art. 19 I EUV: </a:t>
            </a:r>
            <a:r>
              <a:rPr lang="de-DE" sz="2400" dirty="0">
                <a:solidFill>
                  <a:schemeClr val="tx1">
                    <a:lumMod val="65000"/>
                    <a:lumOff val="35000"/>
                  </a:schemeClr>
                </a:solidFill>
                <a:latin typeface="JKRGNR+Arial-BoldMT"/>
              </a:rPr>
              <a:t>Der Gerichtshof der Europäischen Union umfasst den Gerichtshof, das Gericht und Fachgerichte</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Wer ist zuständig?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EuG ist in den Verfahren nach Art. 256 AEUV zuständig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Vorabentscheidungsverfahren nach Art. 267 AEUV ist dort nicht genannt!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Zuständig daher: EuGH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304200"/>
            <a:ext cx="2376264" cy="892552"/>
          </a:xfrm>
          <a:prstGeom prst="rect">
            <a:avLst/>
          </a:prstGeom>
          <a:noFill/>
        </p:spPr>
        <p:txBody>
          <a:bodyPr wrap="square" rtlCol="0">
            <a:spAutoFit/>
          </a:bodyPr>
          <a:lstStyle/>
          <a:p>
            <a:r>
              <a:rPr lang="de-DE" sz="2600" dirty="0">
                <a:solidFill>
                  <a:schemeClr val="bg1"/>
                </a:solidFill>
                <a:latin typeface="Frutiger LT 57 Cn" pitchFamily="34" charset="0"/>
              </a:rPr>
              <a:t>Europarecht</a:t>
            </a:r>
          </a:p>
          <a:p>
            <a:r>
              <a:rPr lang="de-DE" sz="2600" dirty="0">
                <a:solidFill>
                  <a:schemeClr val="bg1"/>
                </a:solidFill>
                <a:latin typeface="Frutiger LT 57 Cn" pitchFamily="34" charset="0"/>
              </a:rPr>
              <a:t>2. Woche</a:t>
            </a:r>
            <a:endParaRPr lang="de-DE" sz="2600" dirty="0">
              <a:solidFill>
                <a:schemeClr val="bg1"/>
              </a:solidFill>
              <a:latin typeface="Frutiger Linotype" pitchFamily="34" charset="0"/>
            </a:endParaRPr>
          </a:p>
        </p:txBody>
      </p:sp>
    </p:spTree>
    <p:extLst>
      <p:ext uri="{BB962C8B-B14F-4D97-AF65-F5344CB8AC3E}">
        <p14:creationId xmlns:p14="http://schemas.microsoft.com/office/powerpoint/2010/main" val="414669619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additive="base">
                                        <p:cTn id="7"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 calcmode="lin" valueType="num">
                                      <p:cBhvr additive="base">
                                        <p:cTn id="31"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 calcmode="lin" valueType="num">
                                      <p:cBhvr additive="base">
                                        <p:cTn id="37"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7" end="7"/>
                                            </p:txEl>
                                          </p:spTgt>
                                        </p:tgtEl>
                                        <p:attrNameLst>
                                          <p:attrName>style.visibility</p:attrName>
                                        </p:attrNameLst>
                                      </p:cBhvr>
                                      <p:to>
                                        <p:strVal val="visible"/>
                                      </p:to>
                                    </p:set>
                                    <p:anim calcmode="lin" valueType="num">
                                      <p:cBhvr additive="base">
                                        <p:cTn id="43"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7718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412776"/>
            <a:ext cx="8928992" cy="3431709"/>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II. Vorlagefrage und Vorlagegegenstand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Vorlagefrage darf sich nur (!) auf Unionsrecht beziehen (vgl. Art. 267 AEUV)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Primärrecht: EUV, AEUV, </a:t>
            </a:r>
            <a:r>
              <a:rPr lang="de-DE" sz="2400" dirty="0" err="1">
                <a:solidFill>
                  <a:schemeClr val="tx1">
                    <a:lumMod val="65000"/>
                    <a:lumOff val="35000"/>
                  </a:schemeClr>
                </a:solidFill>
                <a:latin typeface="JKRGNR+Arial-BoldMT"/>
              </a:rPr>
              <a:t>GrCH</a:t>
            </a:r>
            <a:r>
              <a:rPr lang="de-DE" sz="2400" dirty="0">
                <a:solidFill>
                  <a:schemeClr val="tx1">
                    <a:lumMod val="65000"/>
                    <a:lumOff val="35000"/>
                  </a:schemeClr>
                </a:solidFill>
                <a:latin typeface="JKRGNR+Arial-BoldMT"/>
              </a:rPr>
              <a:t>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Sekundärrecht: Verordnungen, Richtlinien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EuGH kann nicht über mitgliedstaatliches Recht entscheiden!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304200"/>
            <a:ext cx="2376264" cy="892552"/>
          </a:xfrm>
          <a:prstGeom prst="rect">
            <a:avLst/>
          </a:prstGeom>
          <a:noFill/>
        </p:spPr>
        <p:txBody>
          <a:bodyPr wrap="square" rtlCol="0">
            <a:spAutoFit/>
          </a:bodyPr>
          <a:lstStyle/>
          <a:p>
            <a:r>
              <a:rPr lang="de-DE" sz="2600" dirty="0">
                <a:solidFill>
                  <a:schemeClr val="bg1"/>
                </a:solidFill>
                <a:latin typeface="Frutiger LT 57 Cn" pitchFamily="34" charset="0"/>
              </a:rPr>
              <a:t>Europarecht</a:t>
            </a:r>
          </a:p>
          <a:p>
            <a:r>
              <a:rPr lang="de-DE" sz="2600" dirty="0">
                <a:solidFill>
                  <a:schemeClr val="bg1"/>
                </a:solidFill>
                <a:latin typeface="Frutiger LT 57 Cn" pitchFamily="34" charset="0"/>
              </a:rPr>
              <a:t>2. Woche</a:t>
            </a:r>
            <a:endParaRPr lang="de-DE" sz="2600" dirty="0">
              <a:solidFill>
                <a:schemeClr val="bg1"/>
              </a:solidFill>
              <a:latin typeface="Frutiger Linotype" pitchFamily="34" charset="0"/>
            </a:endParaRPr>
          </a:p>
        </p:txBody>
      </p:sp>
    </p:spTree>
    <p:extLst>
      <p:ext uri="{BB962C8B-B14F-4D97-AF65-F5344CB8AC3E}">
        <p14:creationId xmlns:p14="http://schemas.microsoft.com/office/powerpoint/2010/main" val="158661764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additive="base">
                                        <p:cTn id="7"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5" end="5"/>
                                            </p:txEl>
                                          </p:spTgt>
                                        </p:tgtEl>
                                        <p:attrNameLst>
                                          <p:attrName>style.visibility</p:attrName>
                                        </p:attrNameLst>
                                      </p:cBhvr>
                                      <p:to>
                                        <p:strVal val="visible"/>
                                      </p:to>
                                    </p:set>
                                    <p:anim calcmode="lin" valueType="num">
                                      <p:cBhvr additive="base">
                                        <p:cTn id="25"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7718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412776"/>
            <a:ext cx="8928992" cy="4539704"/>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Häufiges Problem: </a:t>
            </a:r>
            <a:r>
              <a:rPr lang="de-DE" sz="2400" b="1" dirty="0">
                <a:solidFill>
                  <a:schemeClr val="tx1">
                    <a:lumMod val="65000"/>
                    <a:lumOff val="35000"/>
                  </a:schemeClr>
                </a:solidFill>
                <a:latin typeface="JKRGNR+Arial-BoldMT"/>
              </a:rPr>
              <a:t>Richtige Vorlagefrage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marL="342900"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rgbClr val="FF0000"/>
                </a:solidFill>
                <a:latin typeface="JKRGNR+Arial-BoldMT"/>
              </a:rPr>
              <a:t>nicht zulässig: </a:t>
            </a:r>
            <a:r>
              <a:rPr lang="de-DE" sz="2400" i="1" dirty="0">
                <a:solidFill>
                  <a:srgbClr val="FF0000"/>
                </a:solidFill>
                <a:latin typeface="JKRGNR+Arial-BoldMT"/>
              </a:rPr>
              <a:t>„Ist deutsches Gesetz LFGB mit der Warenverkehrsfreiheit nach Art. 34 AEUV vereinbar?“</a:t>
            </a:r>
          </a:p>
          <a:p>
            <a:pPr marL="342900"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marL="342900"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highlight>
                  <a:srgbClr val="FFFF00"/>
                </a:highlight>
                <a:latin typeface="JKRGNR+Arial-BoldMT"/>
              </a:rPr>
              <a:t>Zulässig: </a:t>
            </a:r>
            <a:r>
              <a:rPr lang="de-DE" sz="2400" i="1" dirty="0">
                <a:solidFill>
                  <a:schemeClr val="tx1">
                    <a:lumMod val="65000"/>
                    <a:lumOff val="35000"/>
                  </a:schemeClr>
                </a:solidFill>
                <a:highlight>
                  <a:srgbClr val="FFFF00"/>
                </a:highlight>
                <a:latin typeface="JKRGNR+Arial-BoldMT"/>
              </a:rPr>
              <a:t>„Ist Art. 34 AEUV dahin auszulegen, dass er einer nationalen Regelung entgegensteht, die es untersagt, Lebensmittel in den Verkehr zu bringen, die gewisse Grenzwerte an Taurin/ Koffein überschreiten?“</a:t>
            </a:r>
          </a:p>
          <a:p>
            <a:pPr marL="342900"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i="1" dirty="0">
              <a:solidFill>
                <a:schemeClr val="tx1">
                  <a:lumMod val="65000"/>
                  <a:lumOff val="35000"/>
                </a:schemeClr>
              </a:solidFill>
              <a:highlight>
                <a:srgbClr val="FFFF00"/>
              </a:highlight>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beachte: In der Praxis legt EuGH großzügig aus! </a:t>
            </a:r>
          </a:p>
        </p:txBody>
      </p:sp>
      <p:sp>
        <p:nvSpPr>
          <p:cNvPr id="3" name="Textfeld 2"/>
          <p:cNvSpPr txBox="1"/>
          <p:nvPr/>
        </p:nvSpPr>
        <p:spPr>
          <a:xfrm>
            <a:off x="251520" y="304200"/>
            <a:ext cx="2376264" cy="892552"/>
          </a:xfrm>
          <a:prstGeom prst="rect">
            <a:avLst/>
          </a:prstGeom>
          <a:noFill/>
        </p:spPr>
        <p:txBody>
          <a:bodyPr wrap="square" rtlCol="0">
            <a:spAutoFit/>
          </a:bodyPr>
          <a:lstStyle/>
          <a:p>
            <a:r>
              <a:rPr lang="de-DE" sz="2600" dirty="0">
                <a:solidFill>
                  <a:schemeClr val="bg1"/>
                </a:solidFill>
                <a:latin typeface="Frutiger LT 57 Cn" pitchFamily="34" charset="0"/>
              </a:rPr>
              <a:t>Europarecht</a:t>
            </a:r>
          </a:p>
          <a:p>
            <a:r>
              <a:rPr lang="de-DE" sz="2600" dirty="0">
                <a:solidFill>
                  <a:schemeClr val="bg1"/>
                </a:solidFill>
                <a:latin typeface="Frutiger LT 57 Cn" pitchFamily="34" charset="0"/>
              </a:rPr>
              <a:t>2. Woche</a:t>
            </a:r>
            <a:endParaRPr lang="de-DE" sz="2600" dirty="0">
              <a:solidFill>
                <a:schemeClr val="bg1"/>
              </a:solidFill>
              <a:latin typeface="Frutiger Linotype" pitchFamily="34" charset="0"/>
            </a:endParaRPr>
          </a:p>
        </p:txBody>
      </p:sp>
    </p:spTree>
    <p:extLst>
      <p:ext uri="{BB962C8B-B14F-4D97-AF65-F5344CB8AC3E}">
        <p14:creationId xmlns:p14="http://schemas.microsoft.com/office/powerpoint/2010/main" val="334447732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 calcmode="lin" valueType="num">
                                      <p:cBhvr additive="base">
                                        <p:cTn id="7"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4" end="4"/>
                                            </p:txEl>
                                          </p:spTgt>
                                        </p:tgtEl>
                                        <p:attrNameLst>
                                          <p:attrName>style.visibility</p:attrName>
                                        </p:attrNameLst>
                                      </p:cBhvr>
                                      <p:to>
                                        <p:strVal val="visible"/>
                                      </p:to>
                                    </p:set>
                                    <p:anim calcmode="lin" valueType="num">
                                      <p:cBhvr additive="base">
                                        <p:cTn id="13"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6" end="6"/>
                                            </p:txEl>
                                          </p:spTgt>
                                        </p:tgtEl>
                                        <p:attrNameLst>
                                          <p:attrName>style.visibility</p:attrName>
                                        </p:attrNameLst>
                                      </p:cBhvr>
                                      <p:to>
                                        <p:strVal val="visible"/>
                                      </p:to>
                                    </p:set>
                                    <p:anim calcmode="lin" valueType="num">
                                      <p:cBhvr additive="base">
                                        <p:cTn id="19"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7718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412776"/>
            <a:ext cx="8928992" cy="5342488"/>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III. Vorlageberechtigung und –</a:t>
            </a:r>
            <a:r>
              <a:rPr lang="de-DE" sz="2400" b="1" dirty="0" err="1">
                <a:solidFill>
                  <a:schemeClr val="tx1">
                    <a:lumMod val="65000"/>
                    <a:lumOff val="35000"/>
                  </a:schemeClr>
                </a:solidFill>
                <a:latin typeface="JKRGNR+Arial-BoldMT"/>
              </a:rPr>
              <a:t>pflicht</a:t>
            </a:r>
            <a:r>
              <a:rPr lang="de-DE" sz="2400" b="1" dirty="0">
                <a:solidFill>
                  <a:schemeClr val="tx1">
                    <a:lumMod val="65000"/>
                    <a:lumOff val="35000"/>
                  </a:schemeClr>
                </a:solidFill>
                <a:latin typeface="JKRGNR+Arial-BoldMT"/>
              </a:rPr>
              <a: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vgl. hierzu Art. 267 AEUV: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i="1" dirty="0">
                <a:solidFill>
                  <a:schemeClr val="tx1">
                    <a:lumMod val="65000"/>
                    <a:lumOff val="35000"/>
                  </a:schemeClr>
                </a:solidFill>
                <a:latin typeface="JKRGNR+Arial-BoldMT"/>
              </a:rPr>
              <a:t>[2] Wird eine derartige Frage einem Gericht eines Mitgliedstaats gestellt und hält dieses Gericht eine Entscheidung darüber zum Erlass seines Urteils für erforderlich, so </a:t>
            </a:r>
            <a:r>
              <a:rPr lang="de-DE" sz="2400" b="1" i="1" u="sng" dirty="0">
                <a:solidFill>
                  <a:schemeClr val="tx1">
                    <a:lumMod val="65000"/>
                    <a:lumOff val="35000"/>
                  </a:schemeClr>
                </a:solidFill>
                <a:latin typeface="JKRGNR+Arial-BoldMT"/>
              </a:rPr>
              <a:t>kann</a:t>
            </a:r>
            <a:r>
              <a:rPr lang="de-DE" sz="2400" i="1" dirty="0">
                <a:solidFill>
                  <a:schemeClr val="tx1">
                    <a:lumMod val="65000"/>
                    <a:lumOff val="35000"/>
                  </a:schemeClr>
                </a:solidFill>
                <a:latin typeface="JKRGNR+Arial-BoldMT"/>
              </a:rPr>
              <a:t> es diese Frage dem Gerichtshof zur Entscheidung vorlegen.</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Instanzgerichte haben Ermessen hinsichtlich Auslegungsfragen!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Ausnahme: </a:t>
            </a:r>
            <a:r>
              <a:rPr lang="de-DE" sz="2400" dirty="0">
                <a:solidFill>
                  <a:schemeClr val="tx1">
                    <a:lumMod val="65000"/>
                    <a:lumOff val="35000"/>
                  </a:schemeClr>
                </a:solidFill>
                <a:latin typeface="JKRGNR+Arial-BoldMT"/>
              </a:rPr>
              <a:t>Instanzgericht möchte EU-Recht unangewendet lassen</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VG hat keine (!) Verwerfungskompetenz </a:t>
            </a:r>
            <a:r>
              <a:rPr lang="de-DE" sz="2400" dirty="0" err="1">
                <a:solidFill>
                  <a:schemeClr val="tx1">
                    <a:lumMod val="65000"/>
                    <a:lumOff val="35000"/>
                  </a:schemeClr>
                </a:solidFill>
                <a:latin typeface="JKRGNR+Arial-BoldMT"/>
              </a:rPr>
              <a:t>bzgl</a:t>
            </a:r>
            <a:r>
              <a:rPr lang="de-DE" sz="2400" dirty="0">
                <a:solidFill>
                  <a:schemeClr val="tx1">
                    <a:lumMod val="65000"/>
                    <a:lumOff val="35000"/>
                  </a:schemeClr>
                </a:solidFill>
                <a:latin typeface="JKRGNR+Arial-BoldMT"/>
              </a:rPr>
              <a:t> EU-Recht</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Sog. Gültigkeitsfragen müssen gestellt werden!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304200"/>
            <a:ext cx="2376264" cy="892552"/>
          </a:xfrm>
          <a:prstGeom prst="rect">
            <a:avLst/>
          </a:prstGeom>
          <a:noFill/>
        </p:spPr>
        <p:txBody>
          <a:bodyPr wrap="square" rtlCol="0">
            <a:spAutoFit/>
          </a:bodyPr>
          <a:lstStyle/>
          <a:p>
            <a:r>
              <a:rPr lang="de-DE" sz="2600" dirty="0">
                <a:solidFill>
                  <a:schemeClr val="bg1"/>
                </a:solidFill>
                <a:latin typeface="Frutiger LT 57 Cn" pitchFamily="34" charset="0"/>
              </a:rPr>
              <a:t>Europarecht</a:t>
            </a:r>
          </a:p>
          <a:p>
            <a:r>
              <a:rPr lang="de-DE" sz="2600" dirty="0">
                <a:solidFill>
                  <a:schemeClr val="bg1"/>
                </a:solidFill>
                <a:latin typeface="Frutiger LT 57 Cn" pitchFamily="34" charset="0"/>
              </a:rPr>
              <a:t>2. Woche</a:t>
            </a:r>
            <a:endParaRPr lang="de-DE" sz="2600" dirty="0">
              <a:solidFill>
                <a:schemeClr val="bg1"/>
              </a:solidFill>
              <a:latin typeface="Frutiger Linotype" pitchFamily="34" charset="0"/>
            </a:endParaRPr>
          </a:p>
        </p:txBody>
      </p:sp>
    </p:spTree>
    <p:extLst>
      <p:ext uri="{BB962C8B-B14F-4D97-AF65-F5344CB8AC3E}">
        <p14:creationId xmlns:p14="http://schemas.microsoft.com/office/powerpoint/2010/main" val="29771174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additive="base">
                                        <p:cTn id="7"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 calcmode="lin" valueType="num">
                                      <p:cBhvr additive="base">
                                        <p:cTn id="31"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 calcmode="lin" valueType="num">
                                      <p:cBhvr additive="base">
                                        <p:cTn id="37"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7718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412776"/>
            <a:ext cx="8928992" cy="5342488"/>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i="1" dirty="0">
                <a:solidFill>
                  <a:schemeClr val="tx1">
                    <a:lumMod val="65000"/>
                    <a:lumOff val="35000"/>
                  </a:schemeClr>
                </a:solidFill>
                <a:latin typeface="JKRGNR+Arial-BoldMT"/>
              </a:rPr>
              <a:t>[3] Wird eine derartige Frage in einem schwebenden Verfahren bei einem einzelstaatlichen </a:t>
            </a:r>
            <a:r>
              <a:rPr lang="de-DE" sz="2400" b="1" i="1" dirty="0">
                <a:solidFill>
                  <a:schemeClr val="tx1">
                    <a:lumMod val="65000"/>
                    <a:lumOff val="35000"/>
                  </a:schemeClr>
                </a:solidFill>
                <a:latin typeface="JKRGNR+Arial-BoldMT"/>
              </a:rPr>
              <a:t>Gericht gestellt</a:t>
            </a:r>
            <a:r>
              <a:rPr lang="de-DE" sz="2400" i="1" dirty="0">
                <a:solidFill>
                  <a:schemeClr val="tx1">
                    <a:lumMod val="65000"/>
                    <a:lumOff val="35000"/>
                  </a:schemeClr>
                </a:solidFill>
                <a:latin typeface="JKRGNR+Arial-BoldMT"/>
              </a:rPr>
              <a:t>, dessen </a:t>
            </a:r>
            <a:r>
              <a:rPr lang="de-DE" sz="2400" b="1" i="1" dirty="0">
                <a:solidFill>
                  <a:schemeClr val="tx1">
                    <a:lumMod val="65000"/>
                    <a:lumOff val="35000"/>
                  </a:schemeClr>
                </a:solidFill>
                <a:latin typeface="JKRGNR+Arial-BoldMT"/>
              </a:rPr>
              <a:t>Entscheidungen selbst nicht mehr mit Rechtsmitteln des innerstaatlichen Rechts angefochten werden können, so ist </a:t>
            </a:r>
            <a:r>
              <a:rPr lang="de-DE" sz="2400" i="1" dirty="0">
                <a:solidFill>
                  <a:schemeClr val="tx1">
                    <a:lumMod val="65000"/>
                    <a:lumOff val="35000"/>
                  </a:schemeClr>
                </a:solidFill>
                <a:latin typeface="JKRGNR+Arial-BoldMT"/>
              </a:rPr>
              <a:t>dieses Gericht zur Anrufung des Gerichtshofs </a:t>
            </a:r>
            <a:r>
              <a:rPr lang="de-DE" sz="2400" b="1" i="1" dirty="0">
                <a:solidFill>
                  <a:schemeClr val="tx1">
                    <a:lumMod val="65000"/>
                    <a:lumOff val="35000"/>
                  </a:schemeClr>
                </a:solidFill>
                <a:latin typeface="JKRGNR+Arial-BoldMT"/>
              </a:rPr>
              <a:t>verpflichtet</a:t>
            </a:r>
            <a:r>
              <a:rPr lang="de-DE" sz="2400" i="1" dirty="0">
                <a:solidFill>
                  <a:schemeClr val="tx1">
                    <a:lumMod val="65000"/>
                    <a:lumOff val="35000"/>
                  </a:schemeClr>
                </a:solidFill>
                <a:latin typeface="JKRGNR+Arial-BoldMT"/>
              </a:rPr>
              <a:t>.</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highlight>
                  <a:srgbClr val="FFFF00"/>
                </a:highlight>
                <a:latin typeface="JKRGNR+Arial-BoldMT"/>
              </a:rPr>
              <a:t>Letztinstanzliche Gerichte müssen (!) vorlegen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Oberste Bundesgerichte: BGH, BVerwG</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Beachte: Verfassungsbeschwerde zählt nicht zum ordentlichen Rechtsweg!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highlight>
                  <a:srgbClr val="FFFF00"/>
                </a:highlight>
                <a:latin typeface="JKRGNR+Arial-BoldMT"/>
              </a:rPr>
              <a:t>Ausnahmen: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Auslegungsergebnis ist offenkundig (sog. </a:t>
            </a:r>
            <a:r>
              <a:rPr lang="de-DE" sz="2400" b="1" dirty="0" err="1">
                <a:solidFill>
                  <a:schemeClr val="tx1">
                    <a:lumMod val="65000"/>
                    <a:lumOff val="35000"/>
                  </a:schemeClr>
                </a:solidFill>
                <a:latin typeface="JKRGNR+Arial-BoldMT"/>
              </a:rPr>
              <a:t>acte</a:t>
            </a:r>
            <a:r>
              <a:rPr lang="de-DE" sz="2400" b="1" dirty="0">
                <a:solidFill>
                  <a:schemeClr val="tx1">
                    <a:lumMod val="65000"/>
                    <a:lumOff val="35000"/>
                  </a:schemeClr>
                </a:solidFill>
                <a:latin typeface="JKRGNR+Arial-BoldMT"/>
              </a:rPr>
              <a:t> </a:t>
            </a:r>
            <a:r>
              <a:rPr lang="de-DE" sz="2400" b="1" dirty="0" err="1">
                <a:solidFill>
                  <a:schemeClr val="tx1">
                    <a:lumMod val="65000"/>
                    <a:lumOff val="35000"/>
                  </a:schemeClr>
                </a:solidFill>
                <a:latin typeface="JKRGNR+Arial-BoldMT"/>
              </a:rPr>
              <a:t>clair</a:t>
            </a:r>
            <a:r>
              <a:rPr lang="de-DE" sz="2400" dirty="0">
                <a:solidFill>
                  <a:schemeClr val="tx1">
                    <a:lumMod val="65000"/>
                    <a:lumOff val="35000"/>
                  </a:schemeClr>
                </a:solidFill>
                <a:latin typeface="JKRGNR+Arial-BoldMT"/>
              </a:rPr>
              <a:t>)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EuGH hat die Frage bereits entschieden (sog. </a:t>
            </a:r>
            <a:r>
              <a:rPr lang="de-DE" sz="2400" b="1" dirty="0" err="1">
                <a:solidFill>
                  <a:schemeClr val="tx1">
                    <a:lumMod val="65000"/>
                    <a:lumOff val="35000"/>
                  </a:schemeClr>
                </a:solidFill>
                <a:latin typeface="JKRGNR+Arial-BoldMT"/>
              </a:rPr>
              <a:t>acte</a:t>
            </a:r>
            <a:r>
              <a:rPr lang="de-DE" sz="2400" b="1" dirty="0">
                <a:solidFill>
                  <a:schemeClr val="tx1">
                    <a:lumMod val="65000"/>
                    <a:lumOff val="35000"/>
                  </a:schemeClr>
                </a:solidFill>
                <a:latin typeface="JKRGNR+Arial-BoldMT"/>
              </a:rPr>
              <a:t> </a:t>
            </a:r>
            <a:r>
              <a:rPr lang="de-DE" sz="2400" b="1" dirty="0" err="1">
                <a:solidFill>
                  <a:schemeClr val="tx1">
                    <a:lumMod val="65000"/>
                    <a:lumOff val="35000"/>
                  </a:schemeClr>
                </a:solidFill>
                <a:latin typeface="JKRGNR+Arial-BoldMT"/>
              </a:rPr>
              <a:t>eclaire</a:t>
            </a:r>
            <a:r>
              <a:rPr lang="de-DE" sz="2400" dirty="0">
                <a:solidFill>
                  <a:schemeClr val="tx1">
                    <a:lumMod val="65000"/>
                    <a:lumOff val="35000"/>
                  </a:schemeClr>
                </a:solidFill>
                <a:latin typeface="JKRGNR+Arial-BoldMT"/>
              </a:rPr>
              <a: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304200"/>
            <a:ext cx="2376264" cy="892552"/>
          </a:xfrm>
          <a:prstGeom prst="rect">
            <a:avLst/>
          </a:prstGeom>
          <a:noFill/>
        </p:spPr>
        <p:txBody>
          <a:bodyPr wrap="square" rtlCol="0">
            <a:spAutoFit/>
          </a:bodyPr>
          <a:lstStyle/>
          <a:p>
            <a:r>
              <a:rPr lang="de-DE" sz="2600" dirty="0">
                <a:solidFill>
                  <a:schemeClr val="bg1"/>
                </a:solidFill>
                <a:latin typeface="Frutiger LT 57 Cn" pitchFamily="34" charset="0"/>
              </a:rPr>
              <a:t>Europarecht</a:t>
            </a:r>
          </a:p>
          <a:p>
            <a:r>
              <a:rPr lang="de-DE" sz="2600" dirty="0">
                <a:solidFill>
                  <a:schemeClr val="bg1"/>
                </a:solidFill>
                <a:latin typeface="Frutiger LT 57 Cn" pitchFamily="34" charset="0"/>
              </a:rPr>
              <a:t>2. Woche</a:t>
            </a:r>
            <a:endParaRPr lang="de-DE" sz="2600" dirty="0">
              <a:solidFill>
                <a:schemeClr val="bg1"/>
              </a:solidFill>
              <a:latin typeface="Frutiger Linotype" pitchFamily="34" charset="0"/>
            </a:endParaRPr>
          </a:p>
        </p:txBody>
      </p:sp>
    </p:spTree>
    <p:extLst>
      <p:ext uri="{BB962C8B-B14F-4D97-AF65-F5344CB8AC3E}">
        <p14:creationId xmlns:p14="http://schemas.microsoft.com/office/powerpoint/2010/main" val="187735706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additive="base">
                                        <p:cTn id="7"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 calcmode="lin" valueType="num">
                                      <p:cBhvr additive="base">
                                        <p:cTn id="31"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 calcmode="lin" valueType="num">
                                      <p:cBhvr additive="base">
                                        <p:cTn id="37"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7718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412776"/>
            <a:ext cx="8928992" cy="3239348"/>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Abwandlung: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Eine Vorlage an den EuGH unterbleibt, weil die Instanzgerichte meinen, dass die nationale Regelung eindeutig keine Beschränkung der Warenverkehrsfreiheit sei. Der H unterliegt aus diesem Grund auch letztinstanzlich.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Er fragt sich, ob er eine </a:t>
            </a:r>
            <a:r>
              <a:rPr lang="de-DE" sz="2400" b="1" dirty="0">
                <a:solidFill>
                  <a:schemeClr val="tx1">
                    <a:lumMod val="65000"/>
                    <a:lumOff val="35000"/>
                  </a:schemeClr>
                </a:solidFill>
                <a:latin typeface="JKRGNR+Arial-BoldMT"/>
              </a:rPr>
              <a:t>Verfassungsbeschwerde</a:t>
            </a:r>
            <a:r>
              <a:rPr lang="de-DE" sz="2400" dirty="0">
                <a:solidFill>
                  <a:schemeClr val="tx1">
                    <a:lumMod val="65000"/>
                    <a:lumOff val="35000"/>
                  </a:schemeClr>
                </a:solidFill>
                <a:latin typeface="JKRGNR+Arial-BoldMT"/>
              </a:rPr>
              <a:t> erheben kann bezüglich der unterbliebenen Vorlage an den EuGH. </a:t>
            </a:r>
          </a:p>
        </p:txBody>
      </p:sp>
      <p:sp>
        <p:nvSpPr>
          <p:cNvPr id="3" name="Textfeld 2"/>
          <p:cNvSpPr txBox="1"/>
          <p:nvPr/>
        </p:nvSpPr>
        <p:spPr>
          <a:xfrm>
            <a:off x="251520" y="304200"/>
            <a:ext cx="2376264" cy="892552"/>
          </a:xfrm>
          <a:prstGeom prst="rect">
            <a:avLst/>
          </a:prstGeom>
          <a:noFill/>
        </p:spPr>
        <p:txBody>
          <a:bodyPr wrap="square" rtlCol="0">
            <a:spAutoFit/>
          </a:bodyPr>
          <a:lstStyle/>
          <a:p>
            <a:r>
              <a:rPr lang="de-DE" sz="2600" dirty="0">
                <a:solidFill>
                  <a:schemeClr val="bg1"/>
                </a:solidFill>
                <a:latin typeface="Frutiger LT 57 Cn" pitchFamily="34" charset="0"/>
              </a:rPr>
              <a:t>Europarecht</a:t>
            </a:r>
          </a:p>
          <a:p>
            <a:r>
              <a:rPr lang="de-DE" sz="2600" dirty="0">
                <a:solidFill>
                  <a:schemeClr val="bg1"/>
                </a:solidFill>
                <a:latin typeface="Frutiger LT 57 Cn" pitchFamily="34" charset="0"/>
              </a:rPr>
              <a:t>2. Woche</a:t>
            </a:r>
            <a:endParaRPr lang="de-DE" sz="2600" dirty="0">
              <a:solidFill>
                <a:schemeClr val="bg1"/>
              </a:solidFill>
              <a:latin typeface="Frutiger Linotype" pitchFamily="34" charset="0"/>
            </a:endParaRPr>
          </a:p>
        </p:txBody>
      </p:sp>
    </p:spTree>
    <p:extLst>
      <p:ext uri="{BB962C8B-B14F-4D97-AF65-F5344CB8AC3E}">
        <p14:creationId xmlns:p14="http://schemas.microsoft.com/office/powerpoint/2010/main" val="331363339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3" end="3"/>
                                            </p:txEl>
                                          </p:spTgt>
                                        </p:tgtEl>
                                        <p:attrNameLst>
                                          <p:attrName>style.visibility</p:attrName>
                                        </p:attrNameLst>
                                      </p:cBhvr>
                                      <p:to>
                                        <p:strVal val="visible"/>
                                      </p:to>
                                    </p:set>
                                    <p:anim calcmode="lin" valueType="num">
                                      <p:cBhvr additive="base">
                                        <p:cTn id="7"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7718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412776"/>
            <a:ext cx="8928992" cy="5037276"/>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u="sng" dirty="0">
                <a:solidFill>
                  <a:schemeClr val="tx1">
                    <a:lumMod val="65000"/>
                    <a:lumOff val="35000"/>
                  </a:schemeClr>
                </a:solidFill>
                <a:latin typeface="JKRGNR+Arial-BoldMT"/>
              </a:rPr>
              <a:t>Denkbarer Verfassungsverstoß bei unterbliebener Vorlage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highlight>
                  <a:srgbClr val="FFFF00"/>
                </a:highlight>
                <a:latin typeface="JKRGNR+Arial-BoldMT"/>
              </a:rPr>
              <a:t>&gt; Verletzung des Rechts auf den gesetzlichen Richter, Art. 101 I 2 GG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b="1" dirty="0">
              <a:solidFill>
                <a:schemeClr val="tx1">
                  <a:lumMod val="65000"/>
                  <a:lumOff val="35000"/>
                </a:schemeClr>
              </a:solidFill>
              <a:latin typeface="JKRGNR+Arial-BoldMT"/>
            </a:endParaRP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Schutzbereich: </a:t>
            </a:r>
            <a:r>
              <a:rPr lang="de-DE" sz="2400" dirty="0">
                <a:solidFill>
                  <a:schemeClr val="tx1">
                    <a:lumMod val="65000"/>
                    <a:lumOff val="35000"/>
                  </a:schemeClr>
                </a:solidFill>
                <a:latin typeface="JKRGNR+Arial-BoldMT"/>
              </a:rPr>
              <a:t>Art. 101 Abs. 1 S. 2 GG garantiert, dass niemand seinem gesetzlichen Richter entzogen werden darf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Hierzu zählt nach </a:t>
            </a:r>
            <a:r>
              <a:rPr lang="de-DE" sz="2400" dirty="0" err="1">
                <a:solidFill>
                  <a:schemeClr val="tx1">
                    <a:lumMod val="65000"/>
                    <a:lumOff val="35000"/>
                  </a:schemeClr>
                </a:solidFill>
                <a:latin typeface="JKRGNR+Arial-BoldMT"/>
              </a:rPr>
              <a:t>hM</a:t>
            </a:r>
            <a:r>
              <a:rPr lang="de-DE" sz="2400" dirty="0">
                <a:solidFill>
                  <a:schemeClr val="tx1">
                    <a:lumMod val="65000"/>
                    <a:lumOff val="35000"/>
                  </a:schemeClr>
                </a:solidFill>
                <a:latin typeface="JKRGNR+Arial-BoldMT"/>
              </a:rPr>
              <a:t> auch: EuGH </a:t>
            </a:r>
          </a:p>
          <a:p>
            <a:pPr lvl="1">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Eingriff durch Nichtvorlage?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Beachte: Vorlagepflicht nach Art. 267 Abs. 3 AEUV</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Letztinstanzliche Gerichte sind grundsätzlich zur Vorlage verpflichtet, wenn sich eine entscheidungserhebliche Frage der Auslegung des Unionsrechts stellt </a:t>
            </a:r>
          </a:p>
        </p:txBody>
      </p:sp>
      <p:sp>
        <p:nvSpPr>
          <p:cNvPr id="3" name="Textfeld 2"/>
          <p:cNvSpPr txBox="1"/>
          <p:nvPr/>
        </p:nvSpPr>
        <p:spPr>
          <a:xfrm>
            <a:off x="251520" y="304200"/>
            <a:ext cx="2376264" cy="892552"/>
          </a:xfrm>
          <a:prstGeom prst="rect">
            <a:avLst/>
          </a:prstGeom>
          <a:noFill/>
        </p:spPr>
        <p:txBody>
          <a:bodyPr wrap="square" rtlCol="0">
            <a:spAutoFit/>
          </a:bodyPr>
          <a:lstStyle/>
          <a:p>
            <a:r>
              <a:rPr lang="de-DE" sz="2600" dirty="0">
                <a:solidFill>
                  <a:schemeClr val="bg1"/>
                </a:solidFill>
                <a:latin typeface="Frutiger LT 57 Cn" pitchFamily="34" charset="0"/>
              </a:rPr>
              <a:t>Europarecht</a:t>
            </a:r>
          </a:p>
          <a:p>
            <a:r>
              <a:rPr lang="de-DE" sz="2600" dirty="0">
                <a:solidFill>
                  <a:schemeClr val="bg1"/>
                </a:solidFill>
                <a:latin typeface="Frutiger LT 57 Cn" pitchFamily="34" charset="0"/>
              </a:rPr>
              <a:t>2. Woche</a:t>
            </a:r>
            <a:endParaRPr lang="de-DE" sz="2600" dirty="0">
              <a:solidFill>
                <a:schemeClr val="bg1"/>
              </a:solidFill>
              <a:latin typeface="Frutiger Linotype" pitchFamily="34" charset="0"/>
            </a:endParaRPr>
          </a:p>
        </p:txBody>
      </p:sp>
    </p:spTree>
    <p:extLst>
      <p:ext uri="{BB962C8B-B14F-4D97-AF65-F5344CB8AC3E}">
        <p14:creationId xmlns:p14="http://schemas.microsoft.com/office/powerpoint/2010/main" val="168505350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additive="base">
                                        <p:cTn id="7"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3" end="3"/>
                                            </p:txEl>
                                          </p:spTgt>
                                        </p:tgtEl>
                                        <p:attrNameLst>
                                          <p:attrName>style.visibility</p:attrName>
                                        </p:attrNameLst>
                                      </p:cBhvr>
                                      <p:to>
                                        <p:strVal val="visible"/>
                                      </p:to>
                                    </p:set>
                                    <p:anim calcmode="lin" valueType="num">
                                      <p:cBhvr additive="base">
                                        <p:cTn id="13"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anim calcmode="lin" valueType="num">
                                      <p:cBhvr additive="base">
                                        <p:cTn id="19"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6" end="6"/>
                                            </p:txEl>
                                          </p:spTgt>
                                        </p:tgtEl>
                                        <p:attrNameLst>
                                          <p:attrName>style.visibility</p:attrName>
                                        </p:attrNameLst>
                                      </p:cBhvr>
                                      <p:to>
                                        <p:strVal val="visible"/>
                                      </p:to>
                                    </p:set>
                                    <p:anim calcmode="lin" valueType="num">
                                      <p:cBhvr additive="base">
                                        <p:cTn id="25"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7" end="7"/>
                                            </p:txEl>
                                          </p:spTgt>
                                        </p:tgtEl>
                                        <p:attrNameLst>
                                          <p:attrName>style.visibility</p:attrName>
                                        </p:attrNameLst>
                                      </p:cBhvr>
                                      <p:to>
                                        <p:strVal val="visible"/>
                                      </p:to>
                                    </p:set>
                                    <p:anim calcmode="lin" valueType="num">
                                      <p:cBhvr additive="base">
                                        <p:cTn id="31"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8" end="8"/>
                                            </p:txEl>
                                          </p:spTgt>
                                        </p:tgtEl>
                                        <p:attrNameLst>
                                          <p:attrName>style.visibility</p:attrName>
                                        </p:attrNameLst>
                                      </p:cBhvr>
                                      <p:to>
                                        <p:strVal val="visible"/>
                                      </p:to>
                                    </p:set>
                                    <p:anim calcmode="lin" valueType="num">
                                      <p:cBhvr additive="base">
                                        <p:cTn id="37"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7718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412776"/>
            <a:ext cx="8928992" cy="3367589"/>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Ausnahmen von der Vorlagepflicht: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(die Frage nicht entscheidungserheblich ist),</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die Frage bereits vom EuGH geklärt wurde </a:t>
            </a:r>
            <a:r>
              <a:rPr lang="de-DE" sz="2400" b="1" dirty="0">
                <a:solidFill>
                  <a:schemeClr val="tx1">
                    <a:lumMod val="65000"/>
                    <a:lumOff val="35000"/>
                  </a:schemeClr>
                </a:solidFill>
                <a:latin typeface="JKRGNR+Arial-BoldMT"/>
              </a:rPr>
              <a:t>(</a:t>
            </a:r>
            <a:r>
              <a:rPr lang="de-DE" sz="2400" b="1" dirty="0" err="1">
                <a:solidFill>
                  <a:schemeClr val="tx1">
                    <a:lumMod val="65000"/>
                    <a:lumOff val="35000"/>
                  </a:schemeClr>
                </a:solidFill>
                <a:latin typeface="JKRGNR+Arial-BoldMT"/>
              </a:rPr>
              <a:t>acte</a:t>
            </a:r>
            <a:r>
              <a:rPr lang="de-DE" sz="2400" b="1" dirty="0">
                <a:solidFill>
                  <a:schemeClr val="tx1">
                    <a:lumMod val="65000"/>
                    <a:lumOff val="35000"/>
                  </a:schemeClr>
                </a:solidFill>
                <a:latin typeface="JKRGNR+Arial-BoldMT"/>
              </a:rPr>
              <a:t> </a:t>
            </a:r>
            <a:r>
              <a:rPr lang="de-DE" sz="2400" b="1" dirty="0" err="1">
                <a:solidFill>
                  <a:schemeClr val="tx1">
                    <a:lumMod val="65000"/>
                    <a:lumOff val="35000"/>
                  </a:schemeClr>
                </a:solidFill>
                <a:latin typeface="JKRGNR+Arial-BoldMT"/>
              </a:rPr>
              <a:t>éclairé</a:t>
            </a:r>
            <a:r>
              <a:rPr lang="de-DE" sz="2400" b="1" dirty="0">
                <a:solidFill>
                  <a:schemeClr val="tx1">
                    <a:lumMod val="65000"/>
                    <a:lumOff val="35000"/>
                  </a:schemeClr>
                </a:solidFill>
                <a:latin typeface="JKRGNR+Arial-BoldMT"/>
              </a:rPr>
              <a:t>), </a:t>
            </a:r>
            <a:r>
              <a:rPr lang="de-DE" sz="2400" dirty="0">
                <a:solidFill>
                  <a:schemeClr val="tx1">
                    <a:lumMod val="65000"/>
                    <a:lumOff val="35000"/>
                  </a:schemeClr>
                </a:solidFill>
                <a:latin typeface="JKRGNR+Arial-BoldMT"/>
              </a:rPr>
              <a:t>oder</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die richtige Anwendung des Unionsrechts derart offenkundig ist, dass kein vernünftiger Zweifel besteht </a:t>
            </a:r>
            <a:r>
              <a:rPr lang="de-DE" sz="2400" b="1" dirty="0">
                <a:solidFill>
                  <a:schemeClr val="tx1">
                    <a:lumMod val="65000"/>
                    <a:lumOff val="35000"/>
                  </a:schemeClr>
                </a:solidFill>
                <a:latin typeface="JKRGNR+Arial-BoldMT"/>
              </a:rPr>
              <a:t>(</a:t>
            </a:r>
            <a:r>
              <a:rPr lang="de-DE" sz="2400" b="1" dirty="0" err="1">
                <a:solidFill>
                  <a:schemeClr val="tx1">
                    <a:lumMod val="65000"/>
                    <a:lumOff val="35000"/>
                  </a:schemeClr>
                </a:solidFill>
                <a:latin typeface="JKRGNR+Arial-BoldMT"/>
              </a:rPr>
              <a:t>acte</a:t>
            </a:r>
            <a:r>
              <a:rPr lang="de-DE" sz="2400" b="1" dirty="0">
                <a:solidFill>
                  <a:schemeClr val="tx1">
                    <a:lumMod val="65000"/>
                    <a:lumOff val="35000"/>
                  </a:schemeClr>
                </a:solidFill>
                <a:latin typeface="JKRGNR+Arial-BoldMT"/>
              </a:rPr>
              <a:t> </a:t>
            </a:r>
            <a:r>
              <a:rPr lang="de-DE" sz="2400" b="1" dirty="0" err="1">
                <a:solidFill>
                  <a:schemeClr val="tx1">
                    <a:lumMod val="65000"/>
                    <a:lumOff val="35000"/>
                  </a:schemeClr>
                </a:solidFill>
                <a:latin typeface="JKRGNR+Arial-BoldMT"/>
              </a:rPr>
              <a:t>clair</a:t>
            </a:r>
            <a:r>
              <a:rPr lang="de-DE" sz="2400" b="1" dirty="0">
                <a:solidFill>
                  <a:schemeClr val="tx1">
                    <a:lumMod val="65000"/>
                    <a:lumOff val="35000"/>
                  </a:schemeClr>
                </a:solidFill>
                <a:latin typeface="JKRGNR+Arial-BoldMT"/>
              </a:rPr>
              <a:t>)</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b="1" dirty="0">
              <a:solidFill>
                <a:schemeClr val="tx1">
                  <a:lumMod val="65000"/>
                  <a:lumOff val="35000"/>
                </a:schemeClr>
              </a:solidFill>
              <a:latin typeface="JKRGNR+Arial-BoldMT"/>
            </a:endParaRPr>
          </a:p>
          <a:p>
            <a:pPr marL="457200" indent="-457200">
              <a:spcAft>
                <a:spcPts val="500"/>
              </a:spcAft>
              <a:buAutoNum type="arabicPeriod"/>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highlight>
                  <a:srgbClr val="FFFF00"/>
                </a:highlight>
                <a:latin typeface="JKRGNR+Arial-BoldMT"/>
              </a:rPr>
              <a:t>Schritt: Prüfung, ob nach diesen Maßstäben eine Vorlagepflicht bestand </a:t>
            </a:r>
          </a:p>
        </p:txBody>
      </p:sp>
      <p:sp>
        <p:nvSpPr>
          <p:cNvPr id="3" name="Textfeld 2"/>
          <p:cNvSpPr txBox="1"/>
          <p:nvPr/>
        </p:nvSpPr>
        <p:spPr>
          <a:xfrm>
            <a:off x="251520" y="304200"/>
            <a:ext cx="2376264" cy="892552"/>
          </a:xfrm>
          <a:prstGeom prst="rect">
            <a:avLst/>
          </a:prstGeom>
          <a:noFill/>
        </p:spPr>
        <p:txBody>
          <a:bodyPr wrap="square" rtlCol="0">
            <a:spAutoFit/>
          </a:bodyPr>
          <a:lstStyle/>
          <a:p>
            <a:r>
              <a:rPr lang="de-DE" sz="2600" dirty="0">
                <a:solidFill>
                  <a:schemeClr val="bg1"/>
                </a:solidFill>
                <a:latin typeface="Frutiger LT 57 Cn" pitchFamily="34" charset="0"/>
              </a:rPr>
              <a:t>Europarecht</a:t>
            </a:r>
          </a:p>
          <a:p>
            <a:r>
              <a:rPr lang="de-DE" sz="2600" dirty="0">
                <a:solidFill>
                  <a:schemeClr val="bg1"/>
                </a:solidFill>
                <a:latin typeface="Frutiger LT 57 Cn" pitchFamily="34" charset="0"/>
              </a:rPr>
              <a:t>2. Woche</a:t>
            </a:r>
            <a:endParaRPr lang="de-DE" sz="2600" dirty="0">
              <a:solidFill>
                <a:schemeClr val="bg1"/>
              </a:solidFill>
              <a:latin typeface="Frutiger Linotype" pitchFamily="34" charset="0"/>
            </a:endParaRPr>
          </a:p>
        </p:txBody>
      </p:sp>
    </p:spTree>
    <p:extLst>
      <p:ext uri="{BB962C8B-B14F-4D97-AF65-F5344CB8AC3E}">
        <p14:creationId xmlns:p14="http://schemas.microsoft.com/office/powerpoint/2010/main" val="131726202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additive="base">
                                        <p:cTn id="7"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5" end="5"/>
                                            </p:txEl>
                                          </p:spTgt>
                                        </p:tgtEl>
                                        <p:attrNameLst>
                                          <p:attrName>style.visibility</p:attrName>
                                        </p:attrNameLst>
                                      </p:cBhvr>
                                      <p:to>
                                        <p:strVal val="visible"/>
                                      </p:to>
                                    </p:set>
                                    <p:anim calcmode="lin" valueType="num">
                                      <p:cBhvr additive="base">
                                        <p:cTn id="25"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7718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412776"/>
            <a:ext cx="8928992" cy="5278368"/>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highlight>
                  <a:srgbClr val="FFFF00"/>
                </a:highlight>
                <a:latin typeface="JKRGNR+Arial-BoldMT"/>
              </a:rPr>
              <a:t>2. Schritt</a:t>
            </a:r>
            <a:r>
              <a:rPr lang="de-DE" sz="2400" dirty="0">
                <a:solidFill>
                  <a:schemeClr val="tx1">
                    <a:lumMod val="65000"/>
                    <a:lumOff val="35000"/>
                  </a:schemeClr>
                </a:solidFill>
                <a:highlight>
                  <a:srgbClr val="FFFF00"/>
                </a:highlight>
                <a:latin typeface="JKRGNR+Arial-BoldMT"/>
              </a:rPr>
              <a:t>: </a:t>
            </a:r>
            <a:r>
              <a:rPr lang="de-DE" sz="2400" b="1" dirty="0">
                <a:solidFill>
                  <a:schemeClr val="tx1">
                    <a:lumMod val="65000"/>
                    <a:lumOff val="35000"/>
                  </a:schemeClr>
                </a:solidFill>
                <a:highlight>
                  <a:srgbClr val="FFFF00"/>
                </a:highlight>
                <a:latin typeface="JKRGNR+Arial-BoldMT"/>
              </a:rPr>
              <a:t>Ob </a:t>
            </a:r>
            <a:r>
              <a:rPr lang="de-DE" sz="2400" b="1" u="sng" dirty="0">
                <a:solidFill>
                  <a:schemeClr val="tx1">
                    <a:lumMod val="65000"/>
                    <a:lumOff val="35000"/>
                  </a:schemeClr>
                </a:solidFill>
                <a:highlight>
                  <a:srgbClr val="FFFF00"/>
                </a:highlight>
                <a:latin typeface="JKRGNR+Arial-BoldMT"/>
              </a:rPr>
              <a:t>willkürlich</a:t>
            </a:r>
            <a:r>
              <a:rPr lang="de-DE" sz="2400" b="1" dirty="0">
                <a:solidFill>
                  <a:schemeClr val="tx1">
                    <a:lumMod val="65000"/>
                    <a:lumOff val="35000"/>
                  </a:schemeClr>
                </a:solidFill>
                <a:highlight>
                  <a:srgbClr val="FFFF00"/>
                </a:highlight>
                <a:latin typeface="JKRGNR+Arial-BoldMT"/>
              </a:rPr>
              <a:t> gegen diese Vorlagepflicht verstoßen wurde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b="1"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Fallgruppen: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Grundsätzliche Verkennung der Vorlagepflicht:</a:t>
            </a:r>
            <a:br>
              <a:rPr lang="de-DE" sz="2400" b="1" dirty="0">
                <a:solidFill>
                  <a:schemeClr val="tx1">
                    <a:lumMod val="65000"/>
                    <a:lumOff val="35000"/>
                  </a:schemeClr>
                </a:solidFill>
                <a:latin typeface="JKRGNR+Arial-BoldMT"/>
              </a:rPr>
            </a:br>
            <a:r>
              <a:rPr lang="de-DE" sz="2400" dirty="0">
                <a:solidFill>
                  <a:schemeClr val="tx1">
                    <a:lumMod val="65000"/>
                    <a:lumOff val="35000"/>
                  </a:schemeClr>
                </a:solidFill>
                <a:latin typeface="JKRGNR+Arial-BoldMT"/>
              </a:rPr>
              <a:t>Letztinstanzliches Gericht zieht eine EuGH-Vorlage trotz Entscheidungserheblichkeit überhaupt nicht in Betracht.</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Bewusstes Abweichen von EuGH-Rechtsprechung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Unvertretbare Behandlung ungeklärter Unionsrechtsfragen:</a:t>
            </a:r>
            <a:br>
              <a:rPr lang="de-DE" sz="2400" dirty="0">
                <a:solidFill>
                  <a:schemeClr val="tx1">
                    <a:lumMod val="65000"/>
                    <a:lumOff val="35000"/>
                  </a:schemeClr>
                </a:solidFill>
                <a:latin typeface="JKRGNR+Arial-BoldMT"/>
              </a:rPr>
            </a:br>
            <a:r>
              <a:rPr lang="de-DE" sz="2400" dirty="0">
                <a:solidFill>
                  <a:schemeClr val="tx1">
                    <a:lumMod val="65000"/>
                    <a:lumOff val="35000"/>
                  </a:schemeClr>
                </a:solidFill>
                <a:latin typeface="JKRGNR+Arial-BoldMT"/>
              </a:rPr>
              <a:t>Bei fehlender oder nicht abschließender EuGH-Rechtsprechung überschreitet das Gericht seinen Beurteilungsspielraum in unvertretbarer Weise, indem es nicht vorlegt.</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b="1" dirty="0">
              <a:solidFill>
                <a:schemeClr val="tx1">
                  <a:lumMod val="65000"/>
                  <a:lumOff val="35000"/>
                </a:schemeClr>
              </a:solidFill>
              <a:latin typeface="JKRGNR+Arial-BoldMT"/>
            </a:endParaRPr>
          </a:p>
        </p:txBody>
      </p:sp>
      <p:sp>
        <p:nvSpPr>
          <p:cNvPr id="3" name="Textfeld 2"/>
          <p:cNvSpPr txBox="1"/>
          <p:nvPr/>
        </p:nvSpPr>
        <p:spPr>
          <a:xfrm>
            <a:off x="251520" y="304200"/>
            <a:ext cx="2376264" cy="892552"/>
          </a:xfrm>
          <a:prstGeom prst="rect">
            <a:avLst/>
          </a:prstGeom>
          <a:noFill/>
        </p:spPr>
        <p:txBody>
          <a:bodyPr wrap="square" rtlCol="0">
            <a:spAutoFit/>
          </a:bodyPr>
          <a:lstStyle/>
          <a:p>
            <a:r>
              <a:rPr lang="de-DE" sz="2600" dirty="0">
                <a:solidFill>
                  <a:schemeClr val="bg1"/>
                </a:solidFill>
                <a:latin typeface="Frutiger LT 57 Cn" pitchFamily="34" charset="0"/>
              </a:rPr>
              <a:t>Europarecht</a:t>
            </a:r>
          </a:p>
          <a:p>
            <a:r>
              <a:rPr lang="de-DE" sz="2600" dirty="0">
                <a:solidFill>
                  <a:schemeClr val="bg1"/>
                </a:solidFill>
                <a:latin typeface="Frutiger LT 57 Cn" pitchFamily="34" charset="0"/>
              </a:rPr>
              <a:t>2. Woche</a:t>
            </a:r>
            <a:endParaRPr lang="de-DE" sz="2600" dirty="0">
              <a:solidFill>
                <a:schemeClr val="bg1"/>
              </a:solidFill>
              <a:latin typeface="Frutiger Linotype" pitchFamily="34" charset="0"/>
            </a:endParaRPr>
          </a:p>
        </p:txBody>
      </p:sp>
    </p:spTree>
    <p:extLst>
      <p:ext uri="{BB962C8B-B14F-4D97-AF65-F5344CB8AC3E}">
        <p14:creationId xmlns:p14="http://schemas.microsoft.com/office/powerpoint/2010/main" val="364563705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 calcmode="lin" valueType="num">
                                      <p:cBhvr additive="base">
                                        <p:cTn id="7"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3" end="3"/>
                                            </p:txEl>
                                          </p:spTgt>
                                        </p:tgtEl>
                                        <p:attrNameLst>
                                          <p:attrName>style.visibility</p:attrName>
                                        </p:attrNameLst>
                                      </p:cBhvr>
                                      <p:to>
                                        <p:strVal val="visible"/>
                                      </p:to>
                                    </p:set>
                                    <p:anim calcmode="lin" valueType="num">
                                      <p:cBhvr additive="base">
                                        <p:cTn id="13"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anim calcmode="lin" valueType="num">
                                      <p:cBhvr additive="base">
                                        <p:cTn id="19"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5" end="5"/>
                                            </p:txEl>
                                          </p:spTgt>
                                        </p:tgtEl>
                                        <p:attrNameLst>
                                          <p:attrName>style.visibility</p:attrName>
                                        </p:attrNameLst>
                                      </p:cBhvr>
                                      <p:to>
                                        <p:strVal val="visible"/>
                                      </p:to>
                                    </p:set>
                                    <p:anim calcmode="lin" valueType="num">
                                      <p:cBhvr additive="base">
                                        <p:cTn id="25"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p:cNvSpPr txBox="1"/>
          <p:nvPr/>
        </p:nvSpPr>
        <p:spPr>
          <a:xfrm>
            <a:off x="4572000" y="3284984"/>
            <a:ext cx="7092280" cy="1569660"/>
          </a:xfrm>
          <a:prstGeom prst="rect">
            <a:avLst/>
          </a:prstGeom>
          <a:noFill/>
        </p:spPr>
        <p:txBody>
          <a:bodyPr wrap="square" rtlCol="0">
            <a:spAutoFit/>
          </a:bodyPr>
          <a:lstStyle/>
          <a:p>
            <a:r>
              <a:rPr lang="de-DE" sz="3200" dirty="0">
                <a:solidFill>
                  <a:schemeClr val="bg1"/>
                </a:solidFill>
                <a:latin typeface="Frutiger LT 57 Cn" pitchFamily="34" charset="0"/>
              </a:rPr>
              <a:t>Fall 2 </a:t>
            </a:r>
          </a:p>
          <a:p>
            <a:r>
              <a:rPr lang="de-DE" sz="3200" dirty="0">
                <a:solidFill>
                  <a:schemeClr val="bg1"/>
                </a:solidFill>
                <a:latin typeface="Frutiger LT 57 Cn" pitchFamily="34" charset="0"/>
              </a:rPr>
              <a:t>Originalexamen mit Bezug </a:t>
            </a:r>
          </a:p>
          <a:p>
            <a:r>
              <a:rPr lang="de-DE" sz="3200" dirty="0">
                <a:solidFill>
                  <a:schemeClr val="bg1"/>
                </a:solidFill>
                <a:latin typeface="Frutiger LT 57 Cn" pitchFamily="34" charset="0"/>
              </a:rPr>
              <a:t>zum </a:t>
            </a:r>
            <a:r>
              <a:rPr lang="de-DE" sz="3200" dirty="0" err="1">
                <a:solidFill>
                  <a:schemeClr val="bg1"/>
                </a:solidFill>
                <a:latin typeface="Frutiger LT 57 Cn" pitchFamily="34" charset="0"/>
              </a:rPr>
              <a:t>EuropaR</a:t>
            </a:r>
            <a:endParaRPr lang="de-DE" sz="3200" dirty="0">
              <a:solidFill>
                <a:schemeClr val="bg1"/>
              </a:solidFill>
              <a:latin typeface="Frutiger LT 57 Cn" pitchFamily="34" charset="0"/>
            </a:endParaRPr>
          </a:p>
        </p:txBody>
      </p:sp>
    </p:spTree>
    <p:extLst>
      <p:ext uri="{BB962C8B-B14F-4D97-AF65-F5344CB8AC3E}">
        <p14:creationId xmlns:p14="http://schemas.microsoft.com/office/powerpoint/2010/main" val="94255146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7718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412776"/>
            <a:ext cx="8928992" cy="3801041"/>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Erfolgsaussichten der Verfassungsbeschwerde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A. Zulässigkeit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I. Zuständigkeit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Maßgeblich für Zuständigkeit des BVerfG: Ausdrückliche Zuweisung des Verfahrens (sog. </a:t>
            </a:r>
            <a:r>
              <a:rPr lang="de-DE" sz="2400" b="1" dirty="0">
                <a:solidFill>
                  <a:schemeClr val="tx1">
                    <a:lumMod val="65000"/>
                    <a:lumOff val="35000"/>
                  </a:schemeClr>
                </a:solidFill>
                <a:latin typeface="JKRGNR+Arial-BoldMT"/>
              </a:rPr>
              <a:t>Enumerativprinzip</a:t>
            </a:r>
            <a:r>
              <a:rPr lang="de-DE" sz="2400" dirty="0">
                <a:solidFill>
                  <a:schemeClr val="tx1">
                    <a:lumMod val="65000"/>
                    <a:lumOff val="35000"/>
                  </a:schemeClr>
                </a:solidFill>
                <a:latin typeface="JKRGNR+Arial-BoldMT"/>
              </a:rPr>
              <a: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für </a:t>
            </a:r>
            <a:r>
              <a:rPr lang="de-DE" sz="2400" b="1" dirty="0">
                <a:solidFill>
                  <a:schemeClr val="tx1">
                    <a:lumMod val="65000"/>
                    <a:lumOff val="35000"/>
                  </a:schemeClr>
                </a:solidFill>
                <a:latin typeface="JKRGNR+Arial-BoldMT"/>
              </a:rPr>
              <a:t>Verfassungsbeschwerden</a:t>
            </a:r>
            <a:r>
              <a:rPr lang="de-DE" sz="2400" dirty="0">
                <a:solidFill>
                  <a:schemeClr val="tx1">
                    <a:lumMod val="65000"/>
                    <a:lumOff val="35000"/>
                  </a:schemeClr>
                </a:solidFill>
                <a:latin typeface="JKRGNR+Arial-BoldMT"/>
              </a:rPr>
              <a:t> vorhanden: ausdrückliche Zuweisung an das BVerfG gemäß Art. 94 I Nr. 4a GG sowie § 13 Nr. 8a BVerfGG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Zuständigkeit (+)</a:t>
            </a:r>
          </a:p>
        </p:txBody>
      </p:sp>
      <p:sp>
        <p:nvSpPr>
          <p:cNvPr id="3" name="Textfeld 2"/>
          <p:cNvSpPr txBox="1"/>
          <p:nvPr/>
        </p:nvSpPr>
        <p:spPr>
          <a:xfrm>
            <a:off x="251520" y="304200"/>
            <a:ext cx="2376264" cy="892552"/>
          </a:xfrm>
          <a:prstGeom prst="rect">
            <a:avLst/>
          </a:prstGeom>
          <a:noFill/>
        </p:spPr>
        <p:txBody>
          <a:bodyPr wrap="square" rtlCol="0">
            <a:spAutoFit/>
          </a:bodyPr>
          <a:lstStyle/>
          <a:p>
            <a:r>
              <a:rPr lang="de-DE" sz="2600" dirty="0">
                <a:solidFill>
                  <a:schemeClr val="bg1"/>
                </a:solidFill>
                <a:latin typeface="Frutiger LT 57 Cn" pitchFamily="34" charset="0"/>
              </a:rPr>
              <a:t>Europarecht</a:t>
            </a:r>
          </a:p>
          <a:p>
            <a:r>
              <a:rPr lang="de-DE" sz="2600" dirty="0">
                <a:solidFill>
                  <a:schemeClr val="bg1"/>
                </a:solidFill>
                <a:latin typeface="Frutiger LT 57 Cn" pitchFamily="34" charset="0"/>
              </a:rPr>
              <a:t>2. Woche</a:t>
            </a:r>
            <a:endParaRPr lang="de-DE" sz="2600" dirty="0">
              <a:solidFill>
                <a:schemeClr val="bg1"/>
              </a:solidFill>
              <a:latin typeface="Frutiger Linotype" pitchFamily="34" charset="0"/>
            </a:endParaRPr>
          </a:p>
        </p:txBody>
      </p:sp>
    </p:spTree>
    <p:extLst>
      <p:ext uri="{BB962C8B-B14F-4D97-AF65-F5344CB8AC3E}">
        <p14:creationId xmlns:p14="http://schemas.microsoft.com/office/powerpoint/2010/main" val="19598158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 calcmode="lin" valueType="num">
                                      <p:cBhvr additive="base">
                                        <p:cTn id="31"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 calcmode="lin" valueType="num">
                                      <p:cBhvr additive="base">
                                        <p:cTn id="37"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7718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412776"/>
            <a:ext cx="8928992" cy="2870016"/>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II. Beschwerdeberechtigung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Gemäß Art. 94 I Nr. 4a GG beschwerdeberechtigt: „</a:t>
            </a:r>
            <a:r>
              <a:rPr lang="de-DE" sz="2400" b="1" dirty="0">
                <a:solidFill>
                  <a:schemeClr val="tx1">
                    <a:lumMod val="65000"/>
                    <a:lumOff val="35000"/>
                  </a:schemeClr>
                </a:solidFill>
                <a:latin typeface="JKRGNR+Arial-BoldMT"/>
              </a:rPr>
              <a:t>Jedermann</a:t>
            </a:r>
            <a:r>
              <a:rPr lang="de-DE" sz="2400" dirty="0">
                <a:solidFill>
                  <a:schemeClr val="tx1">
                    <a:lumMod val="65000"/>
                    <a:lumOff val="35000"/>
                  </a:schemeClr>
                </a:solidFill>
                <a:latin typeface="JKRGNR+Arial-BoldMT"/>
              </a:rPr>
              <a:t>“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Hiervon umfasst: jede (natürlich oder juristische) Person, die Träger von Grundrechten oder grundrechtsgleichen Rechten sein kann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unproblematisch: Beschwerdeberechtigung des K als natürliche Person (+) </a:t>
            </a:r>
          </a:p>
        </p:txBody>
      </p:sp>
      <p:sp>
        <p:nvSpPr>
          <p:cNvPr id="3" name="Textfeld 2"/>
          <p:cNvSpPr txBox="1"/>
          <p:nvPr/>
        </p:nvSpPr>
        <p:spPr>
          <a:xfrm>
            <a:off x="251520" y="304200"/>
            <a:ext cx="2376264" cy="892552"/>
          </a:xfrm>
          <a:prstGeom prst="rect">
            <a:avLst/>
          </a:prstGeom>
          <a:noFill/>
        </p:spPr>
        <p:txBody>
          <a:bodyPr wrap="square" rtlCol="0">
            <a:spAutoFit/>
          </a:bodyPr>
          <a:lstStyle/>
          <a:p>
            <a:r>
              <a:rPr lang="de-DE" sz="2600" dirty="0">
                <a:solidFill>
                  <a:schemeClr val="bg1"/>
                </a:solidFill>
                <a:latin typeface="Frutiger LT 57 Cn" pitchFamily="34" charset="0"/>
              </a:rPr>
              <a:t>Europarecht</a:t>
            </a:r>
          </a:p>
          <a:p>
            <a:r>
              <a:rPr lang="de-DE" sz="2600" dirty="0">
                <a:solidFill>
                  <a:schemeClr val="bg1"/>
                </a:solidFill>
                <a:latin typeface="Frutiger LT 57 Cn" pitchFamily="34" charset="0"/>
              </a:rPr>
              <a:t>2. Woche</a:t>
            </a:r>
            <a:endParaRPr lang="de-DE" sz="2600" dirty="0">
              <a:solidFill>
                <a:schemeClr val="bg1"/>
              </a:solidFill>
              <a:latin typeface="Frutiger Linotype" pitchFamily="34" charset="0"/>
            </a:endParaRPr>
          </a:p>
        </p:txBody>
      </p:sp>
    </p:spTree>
    <p:extLst>
      <p:ext uri="{BB962C8B-B14F-4D97-AF65-F5344CB8AC3E}">
        <p14:creationId xmlns:p14="http://schemas.microsoft.com/office/powerpoint/2010/main" val="334813930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7718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412776"/>
            <a:ext cx="8928992" cy="4106252"/>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III. Beschwerdegegenstand</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Möglicher Beschwerdegegenstand gemäß Art. 94 I Nr. 4a GG </a:t>
            </a:r>
            <a:r>
              <a:rPr lang="de-DE" sz="2400" dirty="0" err="1">
                <a:solidFill>
                  <a:schemeClr val="tx1">
                    <a:lumMod val="65000"/>
                    <a:lumOff val="35000"/>
                  </a:schemeClr>
                </a:solidFill>
                <a:latin typeface="JKRGNR+Arial-BoldMT"/>
              </a:rPr>
              <a:t>iVm</a:t>
            </a:r>
            <a:r>
              <a:rPr lang="de-DE" sz="2400" dirty="0">
                <a:solidFill>
                  <a:schemeClr val="tx1">
                    <a:lumMod val="65000"/>
                    <a:lumOff val="35000"/>
                  </a:schemeClr>
                </a:solidFill>
                <a:latin typeface="JKRGNR+Arial-BoldMT"/>
              </a:rPr>
              <a:t> § 90 I BVerfGG: </a:t>
            </a:r>
            <a:r>
              <a:rPr lang="de-DE" sz="2400" b="1" dirty="0">
                <a:solidFill>
                  <a:schemeClr val="tx1">
                    <a:lumMod val="65000"/>
                    <a:lumOff val="35000"/>
                  </a:schemeClr>
                </a:solidFill>
                <a:latin typeface="JKRGNR+Arial-BoldMT"/>
              </a:rPr>
              <a:t>Akte der „öffentlichen Gewalt“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Schon wegen </a:t>
            </a:r>
            <a:r>
              <a:rPr lang="de-DE" sz="2400" b="1" dirty="0">
                <a:solidFill>
                  <a:schemeClr val="tx1">
                    <a:lumMod val="65000"/>
                    <a:lumOff val="35000"/>
                  </a:schemeClr>
                </a:solidFill>
                <a:latin typeface="JKRGNR+Arial-BoldMT"/>
              </a:rPr>
              <a:t>Art. 1 III GG </a:t>
            </a:r>
            <a:r>
              <a:rPr lang="de-DE" sz="2400" dirty="0">
                <a:solidFill>
                  <a:schemeClr val="tx1">
                    <a:lumMod val="65000"/>
                    <a:lumOff val="35000"/>
                  </a:schemeClr>
                </a:solidFill>
                <a:latin typeface="JKRGNR+Arial-BoldMT"/>
              </a:rPr>
              <a:t>hiervon von dem Begriff der „öffentlichen Gewalt“ umfasst: </a:t>
            </a:r>
            <a:r>
              <a:rPr lang="de-DE" sz="2400" b="1" dirty="0">
                <a:solidFill>
                  <a:schemeClr val="tx1">
                    <a:lumMod val="65000"/>
                    <a:lumOff val="35000"/>
                  </a:schemeClr>
                </a:solidFill>
                <a:latin typeface="JKRGNR+Arial-BoldMT"/>
              </a:rPr>
              <a:t>Akte der Legislative, Judikative, Exekutive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Vorliegend Beschwerdegegenstand: letztinstanzliches Urteil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mithin: Akt der Judikative (sog. „</a:t>
            </a:r>
            <a:r>
              <a:rPr lang="de-DE" sz="2400" b="1" dirty="0">
                <a:solidFill>
                  <a:schemeClr val="tx1">
                    <a:lumMod val="65000"/>
                    <a:lumOff val="35000"/>
                  </a:schemeClr>
                </a:solidFill>
                <a:latin typeface="JKRGNR+Arial-BoldMT"/>
              </a:rPr>
              <a:t>Urteilsverfassungsbeschwerde</a:t>
            </a:r>
            <a:r>
              <a:rPr lang="de-DE" sz="2400" dirty="0">
                <a:solidFill>
                  <a:schemeClr val="tx1">
                    <a:lumMod val="65000"/>
                    <a:lumOff val="35000"/>
                  </a:schemeClr>
                </a:solidFill>
                <a:latin typeface="JKRGNR+Arial-BoldMT"/>
              </a:rPr>
              <a:t>“)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Tauglicher Beschwerdegegenstand (+)</a:t>
            </a:r>
          </a:p>
        </p:txBody>
      </p:sp>
      <p:sp>
        <p:nvSpPr>
          <p:cNvPr id="3" name="Textfeld 2"/>
          <p:cNvSpPr txBox="1"/>
          <p:nvPr/>
        </p:nvSpPr>
        <p:spPr>
          <a:xfrm>
            <a:off x="251520" y="304200"/>
            <a:ext cx="2376264" cy="892552"/>
          </a:xfrm>
          <a:prstGeom prst="rect">
            <a:avLst/>
          </a:prstGeom>
          <a:noFill/>
        </p:spPr>
        <p:txBody>
          <a:bodyPr wrap="square" rtlCol="0">
            <a:spAutoFit/>
          </a:bodyPr>
          <a:lstStyle/>
          <a:p>
            <a:r>
              <a:rPr lang="de-DE" sz="2600" dirty="0">
                <a:solidFill>
                  <a:schemeClr val="bg1"/>
                </a:solidFill>
                <a:latin typeface="Frutiger LT 57 Cn" pitchFamily="34" charset="0"/>
              </a:rPr>
              <a:t>Europarecht</a:t>
            </a:r>
          </a:p>
          <a:p>
            <a:r>
              <a:rPr lang="de-DE" sz="2600" dirty="0">
                <a:solidFill>
                  <a:schemeClr val="bg1"/>
                </a:solidFill>
                <a:latin typeface="Frutiger LT 57 Cn" pitchFamily="34" charset="0"/>
              </a:rPr>
              <a:t>2. Woche</a:t>
            </a:r>
            <a:endParaRPr lang="de-DE" sz="2600" dirty="0">
              <a:solidFill>
                <a:schemeClr val="bg1"/>
              </a:solidFill>
              <a:latin typeface="Frutiger Linotype" pitchFamily="34" charset="0"/>
            </a:endParaRPr>
          </a:p>
        </p:txBody>
      </p:sp>
    </p:spTree>
    <p:extLst>
      <p:ext uri="{BB962C8B-B14F-4D97-AF65-F5344CB8AC3E}">
        <p14:creationId xmlns:p14="http://schemas.microsoft.com/office/powerpoint/2010/main" val="392565354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5" end="5"/>
                                            </p:txEl>
                                          </p:spTgt>
                                        </p:tgtEl>
                                        <p:attrNameLst>
                                          <p:attrName>style.visibility</p:attrName>
                                        </p:attrNameLst>
                                      </p:cBhvr>
                                      <p:to>
                                        <p:strVal val="visible"/>
                                      </p:to>
                                    </p:set>
                                    <p:anim calcmode="lin" valueType="num">
                                      <p:cBhvr additive="base">
                                        <p:cTn id="37"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7718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412776"/>
            <a:ext cx="8928992" cy="5342488"/>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IV. Beschwerdebefugnis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Erforderlich gemäß </a:t>
            </a:r>
            <a:r>
              <a:rPr lang="de-DE" sz="2400" b="1" dirty="0">
                <a:solidFill>
                  <a:schemeClr val="tx1">
                    <a:lumMod val="65000"/>
                    <a:lumOff val="35000"/>
                  </a:schemeClr>
                </a:solidFill>
                <a:latin typeface="JKRGNR+Arial-BoldMT"/>
              </a:rPr>
              <a:t>Art. 94 I Nr. 4a GG </a:t>
            </a:r>
            <a:r>
              <a:rPr lang="de-DE" sz="2400" b="1" dirty="0" err="1">
                <a:solidFill>
                  <a:schemeClr val="tx1">
                    <a:lumMod val="65000"/>
                    <a:lumOff val="35000"/>
                  </a:schemeClr>
                </a:solidFill>
                <a:latin typeface="JKRGNR+Arial-BoldMT"/>
              </a:rPr>
              <a:t>iVm</a:t>
            </a:r>
            <a:r>
              <a:rPr lang="de-DE" sz="2400" b="1" dirty="0">
                <a:solidFill>
                  <a:schemeClr val="tx1">
                    <a:lumMod val="65000"/>
                    <a:lumOff val="35000"/>
                  </a:schemeClr>
                </a:solidFill>
                <a:latin typeface="JKRGNR+Arial-BoldMT"/>
              </a:rPr>
              <a:t> § 90 I BVerfGG</a:t>
            </a:r>
            <a:r>
              <a:rPr lang="de-DE" sz="2400" dirty="0">
                <a:solidFill>
                  <a:schemeClr val="tx1">
                    <a:lumMod val="65000"/>
                    <a:lumOff val="35000"/>
                  </a:schemeClr>
                </a:solidFill>
                <a:latin typeface="JKRGNR+Arial-BoldMT"/>
              </a:rPr>
              <a:t>: „Behauptung“, durch die öffentliche Gewalt in einem Grundrecht oder grundrechtsgleichen „Recht verletzt zu sein“</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Insofern erforderlich: </a:t>
            </a:r>
            <a:r>
              <a:rPr lang="de-DE" sz="2400" b="1" dirty="0">
                <a:solidFill>
                  <a:schemeClr val="tx1">
                    <a:lumMod val="65000"/>
                    <a:lumOff val="35000"/>
                  </a:schemeClr>
                </a:solidFill>
                <a:latin typeface="JKRGNR+Arial-BoldMT"/>
              </a:rPr>
              <a:t>Möglichkeit</a:t>
            </a:r>
            <a:r>
              <a:rPr lang="de-DE" sz="2400" dirty="0">
                <a:solidFill>
                  <a:schemeClr val="tx1">
                    <a:lumMod val="65000"/>
                    <a:lumOff val="35000"/>
                  </a:schemeClr>
                </a:solidFill>
                <a:latin typeface="JKRGNR+Arial-BoldMT"/>
              </a:rPr>
              <a:t> eines nicht zu rechtfertigenden </a:t>
            </a:r>
            <a:r>
              <a:rPr lang="de-DE" sz="2400" b="1" dirty="0">
                <a:solidFill>
                  <a:schemeClr val="tx1">
                    <a:lumMod val="65000"/>
                    <a:lumOff val="35000"/>
                  </a:schemeClr>
                </a:solidFill>
                <a:latin typeface="JKRGNR+Arial-BoldMT"/>
              </a:rPr>
              <a:t>Eingriffs</a:t>
            </a:r>
            <a:r>
              <a:rPr lang="de-DE" sz="2400" dirty="0">
                <a:solidFill>
                  <a:schemeClr val="tx1">
                    <a:lumMod val="65000"/>
                    <a:lumOff val="35000"/>
                  </a:schemeClr>
                </a:solidFill>
                <a:latin typeface="JKRGNR+Arial-BoldMT"/>
              </a:rPr>
              <a:t> in den Schutzbereiches eines </a:t>
            </a:r>
            <a:r>
              <a:rPr lang="de-DE" sz="2400" b="1" dirty="0">
                <a:solidFill>
                  <a:schemeClr val="tx1">
                    <a:lumMod val="65000"/>
                    <a:lumOff val="35000"/>
                  </a:schemeClr>
                </a:solidFill>
                <a:latin typeface="JKRGNR+Arial-BoldMT"/>
              </a:rPr>
              <a:t>Grundrechts</a:t>
            </a:r>
            <a:r>
              <a:rPr lang="de-DE" sz="2400" dirty="0">
                <a:solidFill>
                  <a:schemeClr val="tx1">
                    <a:lumMod val="65000"/>
                    <a:lumOff val="35000"/>
                  </a:schemeClr>
                </a:solidFill>
                <a:latin typeface="JKRGNR+Arial-BoldMT"/>
              </a:rPr>
              <a:t> oder grundrechtsgleichen Rechts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Darüber hinaus vom BVerfG gefordert: </a:t>
            </a:r>
            <a:r>
              <a:rPr lang="de-DE" sz="2400" b="1" dirty="0">
                <a:solidFill>
                  <a:schemeClr val="tx1">
                    <a:lumMod val="65000"/>
                    <a:lumOff val="35000"/>
                  </a:schemeClr>
                </a:solidFill>
                <a:latin typeface="JKRGNR+Arial-BoldMT"/>
              </a:rPr>
              <a:t>„Betroffenheit“ </a:t>
            </a:r>
            <a:r>
              <a:rPr lang="de-DE" sz="2400" dirty="0">
                <a:solidFill>
                  <a:schemeClr val="tx1">
                    <a:lumMod val="65000"/>
                    <a:lumOff val="35000"/>
                  </a:schemeClr>
                </a:solidFill>
                <a:latin typeface="JKRGNR+Arial-BoldMT"/>
              </a:rPr>
              <a:t>des Beschwerdeführers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b="1"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Prüfungsaufbau: </a:t>
            </a:r>
          </a:p>
          <a:p>
            <a:pPr marL="800100" lvl="1"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Möglichkeit einer Grundrechtsverletzung </a:t>
            </a:r>
          </a:p>
          <a:p>
            <a:pPr marL="800100" lvl="1"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Betroffenheit des Beschwerdeführers </a:t>
            </a:r>
          </a:p>
        </p:txBody>
      </p:sp>
      <p:sp>
        <p:nvSpPr>
          <p:cNvPr id="3" name="Textfeld 2"/>
          <p:cNvSpPr txBox="1"/>
          <p:nvPr/>
        </p:nvSpPr>
        <p:spPr>
          <a:xfrm>
            <a:off x="251520" y="304200"/>
            <a:ext cx="2376264" cy="892552"/>
          </a:xfrm>
          <a:prstGeom prst="rect">
            <a:avLst/>
          </a:prstGeom>
          <a:noFill/>
        </p:spPr>
        <p:txBody>
          <a:bodyPr wrap="square" rtlCol="0">
            <a:spAutoFit/>
          </a:bodyPr>
          <a:lstStyle/>
          <a:p>
            <a:r>
              <a:rPr lang="de-DE" sz="2600" dirty="0">
                <a:solidFill>
                  <a:schemeClr val="bg1"/>
                </a:solidFill>
                <a:latin typeface="Frutiger LT 57 Cn" pitchFamily="34" charset="0"/>
              </a:rPr>
              <a:t>Europarecht</a:t>
            </a:r>
          </a:p>
          <a:p>
            <a:r>
              <a:rPr lang="de-DE" sz="2600" dirty="0">
                <a:solidFill>
                  <a:schemeClr val="bg1"/>
                </a:solidFill>
                <a:latin typeface="Frutiger LT 57 Cn" pitchFamily="34" charset="0"/>
              </a:rPr>
              <a:t>2. Woche</a:t>
            </a:r>
            <a:endParaRPr lang="de-DE" sz="2600" dirty="0">
              <a:solidFill>
                <a:schemeClr val="bg1"/>
              </a:solidFill>
              <a:latin typeface="Frutiger Linotype" pitchFamily="34" charset="0"/>
            </a:endParaRPr>
          </a:p>
        </p:txBody>
      </p:sp>
    </p:spTree>
    <p:extLst>
      <p:ext uri="{BB962C8B-B14F-4D97-AF65-F5344CB8AC3E}">
        <p14:creationId xmlns:p14="http://schemas.microsoft.com/office/powerpoint/2010/main" val="354405098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 calcmode="lin" valueType="num">
                                      <p:cBhvr additive="base">
                                        <p:cTn id="31"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5" end="5"/>
                                            </p:txEl>
                                          </p:spTgt>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2">
                                            <p:txEl>
                                              <p:pRg st="6" end="6"/>
                                            </p:txEl>
                                          </p:spTgt>
                                        </p:tgtEl>
                                        <p:attrNameLst>
                                          <p:attrName>style.visibility</p:attrName>
                                        </p:attrNameLst>
                                      </p:cBhvr>
                                      <p:to>
                                        <p:strVal val="visible"/>
                                      </p:to>
                                    </p:set>
                                    <p:anim calcmode="lin" valueType="num">
                                      <p:cBhvr additive="base">
                                        <p:cTn id="35"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2">
                                            <p:txEl>
                                              <p:pRg st="6" end="6"/>
                                            </p:txEl>
                                          </p:spTgt>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2">
                                            <p:txEl>
                                              <p:pRg st="7" end="7"/>
                                            </p:txEl>
                                          </p:spTgt>
                                        </p:tgtEl>
                                        <p:attrNameLst>
                                          <p:attrName>style.visibility</p:attrName>
                                        </p:attrNameLst>
                                      </p:cBhvr>
                                      <p:to>
                                        <p:strVal val="visible"/>
                                      </p:to>
                                    </p:set>
                                    <p:anim calcmode="lin" valueType="num">
                                      <p:cBhvr additive="base">
                                        <p:cTn id="39"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7718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412776"/>
            <a:ext cx="8928992" cy="4844916"/>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1. Abstrakte Möglichkeit einer Grundrechtsverletzung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Vorliegend sehr fraglich: Möglichkeit einer Verletzung </a:t>
            </a:r>
            <a:r>
              <a:rPr lang="de-DE" sz="2400" b="1" dirty="0">
                <a:solidFill>
                  <a:schemeClr val="tx1">
                    <a:lumMod val="65000"/>
                    <a:lumOff val="35000"/>
                  </a:schemeClr>
                </a:solidFill>
                <a:latin typeface="JKRGNR+Arial-BoldMT"/>
              </a:rPr>
              <a:t>nationaler Grundrechte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Zu bedenken: dem </a:t>
            </a:r>
            <a:r>
              <a:rPr lang="de-DE" sz="2400" b="1" dirty="0">
                <a:solidFill>
                  <a:schemeClr val="tx1">
                    <a:lumMod val="65000"/>
                    <a:lumOff val="35000"/>
                  </a:schemeClr>
                </a:solidFill>
                <a:latin typeface="JKRGNR+Arial-BoldMT"/>
              </a:rPr>
              <a:t>Rechtsstreit</a:t>
            </a:r>
            <a:r>
              <a:rPr lang="de-DE" sz="2400" dirty="0">
                <a:solidFill>
                  <a:schemeClr val="tx1">
                    <a:lumMod val="65000"/>
                    <a:lumOff val="35000"/>
                  </a:schemeClr>
                </a:solidFill>
                <a:latin typeface="JKRGNR+Arial-BoldMT"/>
              </a:rPr>
              <a:t> zugrundeliegende </a:t>
            </a:r>
            <a:r>
              <a:rPr lang="de-DE" sz="2400" b="1" dirty="0">
                <a:solidFill>
                  <a:schemeClr val="tx1">
                    <a:lumMod val="65000"/>
                    <a:lumOff val="35000"/>
                  </a:schemeClr>
                </a:solidFill>
                <a:latin typeface="JKRGNR+Arial-BoldMT"/>
              </a:rPr>
              <a:t>Vorschrift</a:t>
            </a:r>
            <a:r>
              <a:rPr lang="de-DE" sz="2400" dirty="0">
                <a:solidFill>
                  <a:schemeClr val="tx1">
                    <a:lumMod val="65000"/>
                    <a:lumOff val="35000"/>
                  </a:schemeClr>
                </a:solidFill>
                <a:latin typeface="JKRGNR+Arial-BoldMT"/>
              </a:rPr>
              <a:t> beruht auf </a:t>
            </a:r>
            <a:r>
              <a:rPr lang="de-DE" sz="2400" b="1" dirty="0">
                <a:solidFill>
                  <a:schemeClr val="tx1">
                    <a:lumMod val="65000"/>
                    <a:lumOff val="35000"/>
                  </a:schemeClr>
                </a:solidFill>
                <a:latin typeface="JKRGNR+Arial-BoldMT"/>
              </a:rPr>
              <a:t>Umsetzung europäischer Richtlinie</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highlight>
                  <a:srgbClr val="FFFF00"/>
                </a:highlight>
                <a:latin typeface="JKRGNR+Arial-BoldMT"/>
              </a:rPr>
              <a:t>Verdrängung nationaler Grundrechte </a:t>
            </a:r>
            <a:r>
              <a:rPr lang="de-DE" sz="2400" dirty="0">
                <a:solidFill>
                  <a:schemeClr val="tx1">
                    <a:lumMod val="65000"/>
                    <a:lumOff val="35000"/>
                  </a:schemeClr>
                </a:solidFill>
                <a:highlight>
                  <a:srgbClr val="FFFF00"/>
                </a:highlight>
                <a:latin typeface="JKRGNR+Arial-BoldMT"/>
              </a:rPr>
              <a:t>(Stichwort: Anwendungsvorrang des Europarechts) durch EU-Grundrechte?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Dabei in den Blick zu nehmen: </a:t>
            </a:r>
            <a:r>
              <a:rPr lang="de-DE" sz="2400" b="1" dirty="0">
                <a:solidFill>
                  <a:schemeClr val="tx1">
                    <a:lumMod val="65000"/>
                    <a:lumOff val="35000"/>
                  </a:schemeClr>
                </a:solidFill>
                <a:highlight>
                  <a:srgbClr val="FFFF00"/>
                </a:highlight>
                <a:latin typeface="JKRGNR+Arial-BoldMT"/>
              </a:rPr>
              <a:t>Art. 51 I 1 EU-GRCH</a:t>
            </a:r>
            <a:r>
              <a:rPr lang="de-DE" sz="2400" dirty="0">
                <a:solidFill>
                  <a:schemeClr val="tx1">
                    <a:lumMod val="65000"/>
                    <a:lumOff val="35000"/>
                  </a:schemeClr>
                </a:solidFill>
                <a:highlight>
                  <a:srgbClr val="FFFF00"/>
                </a:highlight>
                <a:latin typeface="JKRGNR+Arial-BoldMT"/>
              </a:rPr>
              <a:t>, wonach diese Charta </a:t>
            </a:r>
            <a:r>
              <a:rPr lang="de-DE" sz="2400" i="1" dirty="0">
                <a:solidFill>
                  <a:schemeClr val="tx1">
                    <a:lumMod val="65000"/>
                    <a:lumOff val="35000"/>
                  </a:schemeClr>
                </a:solidFill>
                <a:highlight>
                  <a:srgbClr val="FFFF00"/>
                </a:highlight>
                <a:latin typeface="JKRGNR+Arial-BoldMT"/>
              </a:rPr>
              <a:t>„…ausschließlich bei der </a:t>
            </a:r>
            <a:r>
              <a:rPr lang="de-DE" sz="2400" b="1" i="1" dirty="0">
                <a:solidFill>
                  <a:schemeClr val="tx1">
                    <a:lumMod val="65000"/>
                    <a:lumOff val="35000"/>
                  </a:schemeClr>
                </a:solidFill>
                <a:highlight>
                  <a:srgbClr val="FFFF00"/>
                </a:highlight>
                <a:latin typeface="JKRGNR+Arial-BoldMT"/>
              </a:rPr>
              <a:t>Durchführung des Rechts der Union</a:t>
            </a:r>
            <a:r>
              <a:rPr lang="de-DE" sz="2400" i="1" dirty="0">
                <a:solidFill>
                  <a:schemeClr val="tx1">
                    <a:lumMod val="65000"/>
                    <a:lumOff val="35000"/>
                  </a:schemeClr>
                </a:solidFill>
                <a:highlight>
                  <a:srgbClr val="FFFF00"/>
                </a:highlight>
                <a:latin typeface="JKRGNR+Arial-BoldMT"/>
              </a:rPr>
              <a:t> gilt“</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Maßgeblich also: ob das </a:t>
            </a:r>
            <a:r>
              <a:rPr lang="de-DE" sz="2400" b="1" dirty="0" err="1">
                <a:solidFill>
                  <a:schemeClr val="tx1">
                    <a:lumMod val="65000"/>
                    <a:lumOff val="35000"/>
                  </a:schemeClr>
                </a:solidFill>
                <a:latin typeface="JKRGNR+Arial-BoldMT"/>
              </a:rPr>
              <a:t>HHPflegeKG</a:t>
            </a:r>
            <a:r>
              <a:rPr lang="de-DE" sz="2400" dirty="0">
                <a:solidFill>
                  <a:schemeClr val="tx1">
                    <a:lumMod val="65000"/>
                    <a:lumOff val="35000"/>
                  </a:schemeClr>
                </a:solidFill>
                <a:latin typeface="JKRGNR+Arial-BoldMT"/>
              </a:rPr>
              <a:t> „Durchführung des Unionsrechts“ darstellt </a:t>
            </a:r>
          </a:p>
        </p:txBody>
      </p:sp>
      <p:sp>
        <p:nvSpPr>
          <p:cNvPr id="3" name="Textfeld 2"/>
          <p:cNvSpPr txBox="1"/>
          <p:nvPr/>
        </p:nvSpPr>
        <p:spPr>
          <a:xfrm>
            <a:off x="251520" y="304200"/>
            <a:ext cx="2376264" cy="892552"/>
          </a:xfrm>
          <a:prstGeom prst="rect">
            <a:avLst/>
          </a:prstGeom>
          <a:noFill/>
        </p:spPr>
        <p:txBody>
          <a:bodyPr wrap="square" rtlCol="0">
            <a:spAutoFit/>
          </a:bodyPr>
          <a:lstStyle/>
          <a:p>
            <a:r>
              <a:rPr lang="de-DE" sz="2600" dirty="0">
                <a:solidFill>
                  <a:schemeClr val="bg1"/>
                </a:solidFill>
                <a:latin typeface="Frutiger LT 57 Cn" pitchFamily="34" charset="0"/>
              </a:rPr>
              <a:t>Europarecht</a:t>
            </a:r>
          </a:p>
          <a:p>
            <a:r>
              <a:rPr lang="de-DE" sz="2600" dirty="0">
                <a:solidFill>
                  <a:schemeClr val="bg1"/>
                </a:solidFill>
                <a:latin typeface="Frutiger LT 57 Cn" pitchFamily="34" charset="0"/>
              </a:rPr>
              <a:t>2. Woche</a:t>
            </a:r>
            <a:endParaRPr lang="de-DE" sz="2600" dirty="0">
              <a:solidFill>
                <a:schemeClr val="bg1"/>
              </a:solidFill>
              <a:latin typeface="Frutiger Linotype" pitchFamily="34" charset="0"/>
            </a:endParaRPr>
          </a:p>
        </p:txBody>
      </p:sp>
    </p:spTree>
    <p:extLst>
      <p:ext uri="{BB962C8B-B14F-4D97-AF65-F5344CB8AC3E}">
        <p14:creationId xmlns:p14="http://schemas.microsoft.com/office/powerpoint/2010/main" val="127261383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5" end="5"/>
                                            </p:txEl>
                                          </p:spTgt>
                                        </p:tgtEl>
                                        <p:attrNameLst>
                                          <p:attrName>style.visibility</p:attrName>
                                        </p:attrNameLst>
                                      </p:cBhvr>
                                      <p:to>
                                        <p:strVal val="visible"/>
                                      </p:to>
                                    </p:set>
                                    <p:anim calcmode="lin" valueType="num">
                                      <p:cBhvr additive="base">
                                        <p:cTn id="37"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7718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412776"/>
            <a:ext cx="8928992" cy="4909036"/>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a:t>
            </a:r>
            <a:r>
              <a:rPr lang="de-DE" sz="2400" b="1" u="sng" dirty="0">
                <a:solidFill>
                  <a:schemeClr val="tx1">
                    <a:lumMod val="65000"/>
                    <a:lumOff val="35000"/>
                  </a:schemeClr>
                </a:solidFill>
                <a:highlight>
                  <a:srgbClr val="FFFF00"/>
                </a:highlight>
                <a:latin typeface="JKRGNR+Arial-BoldMT"/>
              </a:rPr>
              <a:t>Durchführung des Unionsrechts (-), </a:t>
            </a:r>
            <a:r>
              <a:rPr lang="de-DE" sz="2400" dirty="0">
                <a:solidFill>
                  <a:schemeClr val="tx1">
                    <a:lumMod val="65000"/>
                    <a:lumOff val="35000"/>
                  </a:schemeClr>
                </a:solidFill>
                <a:highlight>
                  <a:srgbClr val="FFFF00"/>
                </a:highlight>
                <a:latin typeface="JKRGNR+Arial-BoldMT"/>
              </a:rPr>
              <a:t>wenn dem nationalen Gesetzgeber </a:t>
            </a:r>
            <a:r>
              <a:rPr lang="de-DE" sz="2400" b="1" u="sng" dirty="0">
                <a:solidFill>
                  <a:schemeClr val="tx1">
                    <a:lumMod val="65000"/>
                    <a:lumOff val="35000"/>
                  </a:schemeClr>
                </a:solidFill>
                <a:highlight>
                  <a:srgbClr val="FFFF00"/>
                </a:highlight>
                <a:latin typeface="JKRGNR+Arial-BoldMT"/>
              </a:rPr>
              <a:t>Umsetzungsspielräume</a:t>
            </a:r>
            <a:r>
              <a:rPr lang="de-DE" sz="2400" dirty="0">
                <a:solidFill>
                  <a:schemeClr val="tx1">
                    <a:lumMod val="65000"/>
                    <a:lumOff val="35000"/>
                  </a:schemeClr>
                </a:solidFill>
                <a:highlight>
                  <a:srgbClr val="FFFF00"/>
                </a:highlight>
                <a:latin typeface="JKRGNR+Arial-BoldMT"/>
              </a:rPr>
              <a:t> verbleiben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Wortlaut der Richtlinie</a:t>
            </a:r>
            <a:r>
              <a:rPr lang="de-DE" sz="2400" dirty="0">
                <a:solidFill>
                  <a:schemeClr val="tx1">
                    <a:lumMod val="65000"/>
                    <a:lumOff val="35000"/>
                  </a:schemeClr>
                </a:solidFill>
                <a:latin typeface="JKRGNR+Arial-BoldMT"/>
              </a:rPr>
              <a:t>: es seien </a:t>
            </a:r>
            <a:r>
              <a:rPr lang="de-DE" sz="2400" i="1" dirty="0">
                <a:solidFill>
                  <a:schemeClr val="tx1">
                    <a:lumMod val="65000"/>
                    <a:lumOff val="35000"/>
                  </a:schemeClr>
                </a:solidFill>
                <a:latin typeface="JKRGNR+Arial-BoldMT"/>
              </a:rPr>
              <a:t>„effektive Maßnahmen zur Verbesserung der (…) Pflegeberufe sowie zur Steigerung der Qualität und Attraktivität des Pflegesektors zu ergreifen“  </a:t>
            </a:r>
            <a:endParaRPr lang="de-DE" sz="2400" dirty="0">
              <a:solidFill>
                <a:schemeClr val="tx1">
                  <a:lumMod val="65000"/>
                  <a:lumOff val="35000"/>
                </a:schemeClr>
              </a:solidFill>
              <a:latin typeface="JKRGNR+Arial-BoldMT"/>
            </a:endParaRP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Konkrete Vorgaben für Gesetzgeber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Beachte Sachverhalt: in anderen Mitgliedsstaaten wurden </a:t>
            </a:r>
            <a:r>
              <a:rPr lang="de-DE" sz="2400" b="1" dirty="0">
                <a:solidFill>
                  <a:schemeClr val="tx1">
                    <a:lumMod val="65000"/>
                    <a:lumOff val="35000"/>
                  </a:schemeClr>
                </a:solidFill>
                <a:latin typeface="JKRGNR+Arial-BoldMT"/>
              </a:rPr>
              <a:t>keine „Pflegekammer“ </a:t>
            </a:r>
            <a:r>
              <a:rPr lang="de-DE" sz="2400" dirty="0">
                <a:solidFill>
                  <a:schemeClr val="tx1">
                    <a:lumMod val="65000"/>
                    <a:lumOff val="35000"/>
                  </a:schemeClr>
                </a:solidFill>
                <a:latin typeface="JKRGNR+Arial-BoldMT"/>
              </a:rPr>
              <a:t>gesetzlich eingerichtet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a:t>
            </a:r>
            <a:r>
              <a:rPr lang="de-DE" sz="2400" b="1" dirty="0">
                <a:solidFill>
                  <a:schemeClr val="tx1">
                    <a:lumMod val="65000"/>
                    <a:lumOff val="35000"/>
                  </a:schemeClr>
                </a:solidFill>
                <a:latin typeface="JKRGNR+Arial-BoldMT"/>
              </a:rPr>
              <a:t>weiter Gestaltungsspielraum</a:t>
            </a:r>
            <a:r>
              <a:rPr lang="de-DE" sz="2400" dirty="0">
                <a:solidFill>
                  <a:schemeClr val="tx1">
                    <a:lumMod val="65000"/>
                    <a:lumOff val="35000"/>
                  </a:schemeClr>
                </a:solidFill>
                <a:latin typeface="JKRGNR+Arial-BoldMT"/>
              </a:rPr>
              <a:t> für nationalen Gesetzgeber bei Umsetzung der Richtlinie (+)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highlight>
                  <a:srgbClr val="FFFF00"/>
                </a:highlight>
                <a:latin typeface="JKRGNR+Arial-BoldMT"/>
              </a:rPr>
              <a:t>&gt; Anwendungsvorrang der EU-Grundrechte (-)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Abstrakte Möglichkeit der Verletzung nationaler Grundrechte (+)</a:t>
            </a:r>
          </a:p>
        </p:txBody>
      </p:sp>
      <p:sp>
        <p:nvSpPr>
          <p:cNvPr id="3" name="Textfeld 2"/>
          <p:cNvSpPr txBox="1"/>
          <p:nvPr/>
        </p:nvSpPr>
        <p:spPr>
          <a:xfrm>
            <a:off x="251520" y="304200"/>
            <a:ext cx="2376264" cy="892552"/>
          </a:xfrm>
          <a:prstGeom prst="rect">
            <a:avLst/>
          </a:prstGeom>
          <a:noFill/>
        </p:spPr>
        <p:txBody>
          <a:bodyPr wrap="square" rtlCol="0">
            <a:spAutoFit/>
          </a:bodyPr>
          <a:lstStyle/>
          <a:p>
            <a:r>
              <a:rPr lang="de-DE" sz="2600" dirty="0">
                <a:solidFill>
                  <a:schemeClr val="bg1"/>
                </a:solidFill>
                <a:latin typeface="Frutiger LT 57 Cn" pitchFamily="34" charset="0"/>
              </a:rPr>
              <a:t>Europarecht</a:t>
            </a:r>
          </a:p>
          <a:p>
            <a:r>
              <a:rPr lang="de-DE" sz="2600" dirty="0">
                <a:solidFill>
                  <a:schemeClr val="bg1"/>
                </a:solidFill>
                <a:latin typeface="Frutiger LT 57 Cn" pitchFamily="34" charset="0"/>
              </a:rPr>
              <a:t>2. Woche</a:t>
            </a:r>
            <a:endParaRPr lang="de-DE" sz="2600" dirty="0">
              <a:solidFill>
                <a:schemeClr val="bg1"/>
              </a:solidFill>
              <a:latin typeface="Frutiger Linotype" pitchFamily="34" charset="0"/>
            </a:endParaRPr>
          </a:p>
        </p:txBody>
      </p:sp>
    </p:spTree>
    <p:extLst>
      <p:ext uri="{BB962C8B-B14F-4D97-AF65-F5344CB8AC3E}">
        <p14:creationId xmlns:p14="http://schemas.microsoft.com/office/powerpoint/2010/main" val="150796362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5" end="5"/>
                                            </p:txEl>
                                          </p:spTgt>
                                        </p:tgtEl>
                                        <p:attrNameLst>
                                          <p:attrName>style.visibility</p:attrName>
                                        </p:attrNameLst>
                                      </p:cBhvr>
                                      <p:to>
                                        <p:strVal val="visible"/>
                                      </p:to>
                                    </p:set>
                                    <p:anim calcmode="lin" valueType="num">
                                      <p:cBhvr additive="base">
                                        <p:cTn id="37"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6" end="6"/>
                                            </p:txEl>
                                          </p:spTgt>
                                        </p:tgtEl>
                                        <p:attrNameLst>
                                          <p:attrName>style.visibility</p:attrName>
                                        </p:attrNameLst>
                                      </p:cBhvr>
                                      <p:to>
                                        <p:strVal val="visible"/>
                                      </p:to>
                                    </p:set>
                                    <p:anim calcmode="lin" valueType="num">
                                      <p:cBhvr additive="base">
                                        <p:cTn id="43"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7718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0" y="1246506"/>
            <a:ext cx="8928992" cy="5711820"/>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2. Konkrete Möglichkeit einer Grundrechtsverletzung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Regelungsgegenstand der maßgeblichen Vorschrift des § 2 </a:t>
            </a:r>
            <a:r>
              <a:rPr lang="de-DE" sz="2400" dirty="0" err="1">
                <a:solidFill>
                  <a:schemeClr val="tx1">
                    <a:lumMod val="65000"/>
                    <a:lumOff val="35000"/>
                  </a:schemeClr>
                </a:solidFill>
                <a:latin typeface="JKRGNR+Arial-BoldMT"/>
              </a:rPr>
              <a:t>HmbPflegeKG</a:t>
            </a:r>
            <a:r>
              <a:rPr lang="de-DE" sz="2400" dirty="0">
                <a:solidFill>
                  <a:schemeClr val="tx1">
                    <a:lumMod val="65000"/>
                    <a:lumOff val="35000"/>
                  </a:schemeClr>
                </a:solidFill>
                <a:latin typeface="JKRGNR+Arial-BoldMT"/>
              </a:rPr>
              <a:t>: </a:t>
            </a:r>
            <a:r>
              <a:rPr lang="de-DE" sz="2400" b="1" dirty="0">
                <a:solidFill>
                  <a:schemeClr val="tx1">
                    <a:lumMod val="65000"/>
                    <a:lumOff val="35000"/>
                  </a:schemeClr>
                </a:solidFill>
                <a:latin typeface="JKRGNR+Arial-BoldMT"/>
              </a:rPr>
              <a:t>Pflichtmitgliedschaft in Pflegekammer </a:t>
            </a:r>
            <a:r>
              <a:rPr lang="de-DE" sz="2400" dirty="0">
                <a:solidFill>
                  <a:schemeClr val="tx1">
                    <a:lumMod val="65000"/>
                    <a:lumOff val="35000"/>
                  </a:schemeClr>
                </a:solidFill>
                <a:latin typeface="JKRGNR+Arial-BoldMT"/>
              </a:rPr>
              <a:t>sowie </a:t>
            </a:r>
            <a:r>
              <a:rPr lang="de-DE" sz="2400" b="1" dirty="0">
                <a:solidFill>
                  <a:schemeClr val="tx1">
                    <a:lumMod val="65000"/>
                    <a:lumOff val="35000"/>
                  </a:schemeClr>
                </a:solidFill>
                <a:latin typeface="JKRGNR+Arial-BoldMT"/>
              </a:rPr>
              <a:t>Beitragspflicht</a:t>
            </a:r>
            <a:r>
              <a:rPr lang="de-DE" sz="2400" dirty="0">
                <a:solidFill>
                  <a:schemeClr val="tx1">
                    <a:lumMod val="65000"/>
                    <a:lumOff val="35000"/>
                  </a:schemeClr>
                </a:solidFill>
                <a:latin typeface="JKRGNR+Arial-BoldMT"/>
              </a:rPr>
              <a:t>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Insofern denkbar: </a:t>
            </a:r>
            <a:r>
              <a:rPr lang="de-DE" sz="2400" dirty="0">
                <a:solidFill>
                  <a:schemeClr val="tx1">
                    <a:lumMod val="65000"/>
                    <a:lumOff val="35000"/>
                  </a:schemeClr>
                </a:solidFill>
                <a:highlight>
                  <a:srgbClr val="FFFF00"/>
                </a:highlight>
                <a:latin typeface="JKRGNR+Arial-BoldMT"/>
              </a:rPr>
              <a:t>Verletzung der </a:t>
            </a:r>
            <a:r>
              <a:rPr lang="de-DE" sz="2400" b="1" dirty="0">
                <a:solidFill>
                  <a:schemeClr val="tx1">
                    <a:lumMod val="65000"/>
                    <a:lumOff val="35000"/>
                  </a:schemeClr>
                </a:solidFill>
                <a:highlight>
                  <a:srgbClr val="FFFF00"/>
                </a:highlight>
                <a:latin typeface="JKRGNR+Arial-BoldMT"/>
              </a:rPr>
              <a:t>Vereinigungsfreiheit aus Art. 9 I GG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Indes fraglich: Eröffnung des persönlichen Schutzbereichs, da </a:t>
            </a:r>
            <a:r>
              <a:rPr lang="de-DE" sz="2400" b="1" dirty="0">
                <a:solidFill>
                  <a:schemeClr val="tx1">
                    <a:lumMod val="65000"/>
                    <a:lumOff val="35000"/>
                  </a:schemeClr>
                </a:solidFill>
                <a:latin typeface="JKRGNR+Arial-BoldMT"/>
              </a:rPr>
              <a:t>„Deutschen-Grundrecht“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beachte: </a:t>
            </a:r>
            <a:r>
              <a:rPr lang="de-DE" sz="2400" b="1" dirty="0">
                <a:solidFill>
                  <a:schemeClr val="tx1">
                    <a:lumMod val="65000"/>
                    <a:lumOff val="35000"/>
                  </a:schemeClr>
                </a:solidFill>
                <a:latin typeface="JKRGNR+Arial-BoldMT"/>
              </a:rPr>
              <a:t>allgemeinen Diskriminierungsverbot aus Art. 18 AEUV</a:t>
            </a:r>
            <a:r>
              <a:rPr lang="de-DE" sz="2400" dirty="0">
                <a:solidFill>
                  <a:schemeClr val="tx1">
                    <a:lumMod val="65000"/>
                    <a:lumOff val="35000"/>
                  </a:schemeClr>
                </a:solidFill>
                <a:latin typeface="JKRGNR+Arial-BoldMT"/>
              </a:rPr>
              <a:t>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Daher hm: sog. „Deutschen-Grundrechte“ auch auf EU-Bürger anzuwenden</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Zumindest möglich: Verletzung von Art. 9 I GG </a:t>
            </a:r>
          </a:p>
        </p:txBody>
      </p:sp>
      <p:sp>
        <p:nvSpPr>
          <p:cNvPr id="3" name="Textfeld 2"/>
          <p:cNvSpPr txBox="1"/>
          <p:nvPr/>
        </p:nvSpPr>
        <p:spPr>
          <a:xfrm>
            <a:off x="251520" y="304200"/>
            <a:ext cx="2376264" cy="892552"/>
          </a:xfrm>
          <a:prstGeom prst="rect">
            <a:avLst/>
          </a:prstGeom>
          <a:noFill/>
        </p:spPr>
        <p:txBody>
          <a:bodyPr wrap="square" rtlCol="0">
            <a:spAutoFit/>
          </a:bodyPr>
          <a:lstStyle/>
          <a:p>
            <a:r>
              <a:rPr lang="de-DE" sz="2600" dirty="0">
                <a:solidFill>
                  <a:schemeClr val="bg1"/>
                </a:solidFill>
                <a:latin typeface="Frutiger LT 57 Cn" pitchFamily="34" charset="0"/>
              </a:rPr>
              <a:t>Europarecht</a:t>
            </a:r>
          </a:p>
          <a:p>
            <a:r>
              <a:rPr lang="de-DE" sz="2600" dirty="0">
                <a:solidFill>
                  <a:schemeClr val="bg1"/>
                </a:solidFill>
                <a:latin typeface="Frutiger LT 57 Cn" pitchFamily="34" charset="0"/>
              </a:rPr>
              <a:t>2. Woche</a:t>
            </a:r>
            <a:endParaRPr lang="de-DE" sz="2600" dirty="0">
              <a:solidFill>
                <a:schemeClr val="bg1"/>
              </a:solidFill>
              <a:latin typeface="Frutiger Linotype" pitchFamily="34" charset="0"/>
            </a:endParaRPr>
          </a:p>
        </p:txBody>
      </p:sp>
    </p:spTree>
    <p:extLst>
      <p:ext uri="{BB962C8B-B14F-4D97-AF65-F5344CB8AC3E}">
        <p14:creationId xmlns:p14="http://schemas.microsoft.com/office/powerpoint/2010/main" val="89051173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5" end="5"/>
                                            </p:txEl>
                                          </p:spTgt>
                                        </p:tgtEl>
                                        <p:attrNameLst>
                                          <p:attrName>style.visibility</p:attrName>
                                        </p:attrNameLst>
                                      </p:cBhvr>
                                      <p:to>
                                        <p:strVal val="visible"/>
                                      </p:to>
                                    </p:set>
                                    <p:anim calcmode="lin" valueType="num">
                                      <p:cBhvr additive="base">
                                        <p:cTn id="37"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7" end="7"/>
                                            </p:txEl>
                                          </p:spTgt>
                                        </p:tgtEl>
                                        <p:attrNameLst>
                                          <p:attrName>style.visibility</p:attrName>
                                        </p:attrNameLst>
                                      </p:cBhvr>
                                      <p:to>
                                        <p:strVal val="visible"/>
                                      </p:to>
                                    </p:set>
                                    <p:anim calcmode="lin" valueType="num">
                                      <p:cBhvr additive="base">
                                        <p:cTn id="43"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7718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412776"/>
            <a:ext cx="8928992" cy="2500685"/>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Ebenfalls möglich: </a:t>
            </a:r>
            <a:r>
              <a:rPr lang="de-DE" sz="2400" b="1" dirty="0">
                <a:solidFill>
                  <a:schemeClr val="tx1">
                    <a:lumMod val="65000"/>
                    <a:lumOff val="35000"/>
                  </a:schemeClr>
                </a:solidFill>
                <a:latin typeface="JKRGNR+Arial-BoldMT"/>
              </a:rPr>
              <a:t>Verletzung von Art. 12 I GG</a:t>
            </a:r>
            <a:r>
              <a:rPr lang="de-DE" sz="2400" dirty="0">
                <a:solidFill>
                  <a:schemeClr val="tx1">
                    <a:lumMod val="65000"/>
                    <a:lumOff val="35000"/>
                  </a:schemeClr>
                </a:solidFill>
                <a:latin typeface="JKRGNR+Arial-BoldMT"/>
              </a:rPr>
              <a:t>, da Berufsbezug besteht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Wegen </a:t>
            </a:r>
            <a:r>
              <a:rPr lang="de-DE" sz="2400" b="1" dirty="0">
                <a:solidFill>
                  <a:schemeClr val="tx1">
                    <a:lumMod val="65000"/>
                    <a:lumOff val="35000"/>
                  </a:schemeClr>
                </a:solidFill>
                <a:latin typeface="JKRGNR+Arial-BoldMT"/>
              </a:rPr>
              <a:t>Beitragspflicht</a:t>
            </a:r>
            <a:r>
              <a:rPr lang="de-DE" sz="2400" dirty="0">
                <a:solidFill>
                  <a:schemeClr val="tx1">
                    <a:lumMod val="65000"/>
                    <a:lumOff val="35000"/>
                  </a:schemeClr>
                </a:solidFill>
                <a:latin typeface="JKRGNR+Arial-BoldMT"/>
              </a:rPr>
              <a:t> möglich: Verletzung von </a:t>
            </a:r>
            <a:r>
              <a:rPr lang="de-DE" sz="2400" b="1" dirty="0">
                <a:solidFill>
                  <a:schemeClr val="tx1">
                    <a:lumMod val="65000"/>
                    <a:lumOff val="35000"/>
                  </a:schemeClr>
                </a:solidFill>
                <a:latin typeface="JKRGNR+Arial-BoldMT"/>
              </a:rPr>
              <a:t>Art. 14 I 1 GG sowie subsidiär Art. 2 I GG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Konkrete Möglichkeit einer Grundrechtsverletzung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304200"/>
            <a:ext cx="2376264" cy="892552"/>
          </a:xfrm>
          <a:prstGeom prst="rect">
            <a:avLst/>
          </a:prstGeom>
          <a:noFill/>
        </p:spPr>
        <p:txBody>
          <a:bodyPr wrap="square" rtlCol="0">
            <a:spAutoFit/>
          </a:bodyPr>
          <a:lstStyle/>
          <a:p>
            <a:r>
              <a:rPr lang="de-DE" sz="2600" dirty="0">
                <a:solidFill>
                  <a:schemeClr val="bg1"/>
                </a:solidFill>
                <a:latin typeface="Frutiger LT 57 Cn" pitchFamily="34" charset="0"/>
              </a:rPr>
              <a:t>Europarecht</a:t>
            </a:r>
          </a:p>
          <a:p>
            <a:r>
              <a:rPr lang="de-DE" sz="2600" dirty="0">
                <a:solidFill>
                  <a:schemeClr val="bg1"/>
                </a:solidFill>
                <a:latin typeface="Frutiger LT 57 Cn" pitchFamily="34" charset="0"/>
              </a:rPr>
              <a:t>2. Woche</a:t>
            </a:r>
            <a:endParaRPr lang="de-DE" sz="2600" dirty="0">
              <a:solidFill>
                <a:schemeClr val="bg1"/>
              </a:solidFill>
              <a:latin typeface="Frutiger Linotype" pitchFamily="34" charset="0"/>
            </a:endParaRPr>
          </a:p>
        </p:txBody>
      </p:sp>
    </p:spTree>
    <p:extLst>
      <p:ext uri="{BB962C8B-B14F-4D97-AF65-F5344CB8AC3E}">
        <p14:creationId xmlns:p14="http://schemas.microsoft.com/office/powerpoint/2010/main" val="337949430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7718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412776"/>
            <a:ext cx="8928992" cy="2934137"/>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3. Betroffenheit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Daneben zu fordern aber im Falle von Urteilsverfassungsbeschwerden unproblematisch: eigene, unmittelbare und gegenwärtige Betroffenheit des Beschwerdeführers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Betroffenheit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Beschwerdebefugnis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304200"/>
            <a:ext cx="2376264" cy="892552"/>
          </a:xfrm>
          <a:prstGeom prst="rect">
            <a:avLst/>
          </a:prstGeom>
          <a:noFill/>
        </p:spPr>
        <p:txBody>
          <a:bodyPr wrap="square" rtlCol="0">
            <a:spAutoFit/>
          </a:bodyPr>
          <a:lstStyle/>
          <a:p>
            <a:r>
              <a:rPr lang="de-DE" sz="2600" dirty="0">
                <a:solidFill>
                  <a:schemeClr val="bg1"/>
                </a:solidFill>
                <a:latin typeface="Frutiger LT 57 Cn" pitchFamily="34" charset="0"/>
              </a:rPr>
              <a:t>Europarecht</a:t>
            </a:r>
          </a:p>
          <a:p>
            <a:r>
              <a:rPr lang="de-DE" sz="2600" dirty="0">
                <a:solidFill>
                  <a:schemeClr val="bg1"/>
                </a:solidFill>
                <a:latin typeface="Frutiger LT 57 Cn" pitchFamily="34" charset="0"/>
              </a:rPr>
              <a:t>2. Woche</a:t>
            </a:r>
            <a:endParaRPr lang="de-DE" sz="2600" dirty="0">
              <a:solidFill>
                <a:schemeClr val="bg1"/>
              </a:solidFill>
              <a:latin typeface="Frutiger Linotype" pitchFamily="34" charset="0"/>
            </a:endParaRPr>
          </a:p>
        </p:txBody>
      </p:sp>
    </p:spTree>
    <p:extLst>
      <p:ext uri="{BB962C8B-B14F-4D97-AF65-F5344CB8AC3E}">
        <p14:creationId xmlns:p14="http://schemas.microsoft.com/office/powerpoint/2010/main" val="89831994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7718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412776"/>
            <a:ext cx="8928992" cy="5775940"/>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V. Rechtswegerschöpfung und Subsidiarität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Gemäß § 90 II BVerfGG vor Erhebung der Verfassungsbeschwerde erforderlich: Rechtswegerschöpfung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hier erfolgt: </a:t>
            </a:r>
            <a:r>
              <a:rPr lang="de-DE" sz="2400" b="1" dirty="0">
                <a:solidFill>
                  <a:schemeClr val="tx1">
                    <a:lumMod val="65000"/>
                    <a:lumOff val="35000"/>
                  </a:schemeClr>
                </a:solidFill>
                <a:latin typeface="JKRGNR+Arial-BoldMT"/>
              </a:rPr>
              <a:t>vollständige Rechtswegerschöpfung (+)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Darüber hinaus erforderlich: Rechtswegerschöpfung im weiteren Sinne bzw. </a:t>
            </a:r>
            <a:r>
              <a:rPr lang="de-DE" sz="2400" b="1" dirty="0">
                <a:solidFill>
                  <a:schemeClr val="tx1">
                    <a:lumMod val="65000"/>
                    <a:lumOff val="35000"/>
                  </a:schemeClr>
                </a:solidFill>
                <a:latin typeface="JKRGNR+Arial-BoldMT"/>
              </a:rPr>
              <a:t>Wahrung des Subsidiaritätsgrundsatzes</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Insoweit zu berücksichtigen: </a:t>
            </a:r>
            <a:r>
              <a:rPr lang="de-DE" sz="2400" i="1" dirty="0">
                <a:solidFill>
                  <a:schemeClr val="tx1">
                    <a:lumMod val="65000"/>
                    <a:lumOff val="35000"/>
                  </a:schemeClr>
                </a:solidFill>
                <a:latin typeface="JKRGNR+Arial-BoldMT"/>
              </a:rPr>
              <a:t>„In § 90 II BVerfGG zum Ausdruck kommender Grundsatz der Subsidiarität der Verfassungsbeschwerde“ </a:t>
            </a:r>
            <a:r>
              <a:rPr lang="de-DE" sz="2400" dirty="0">
                <a:solidFill>
                  <a:schemeClr val="tx1">
                    <a:lumMod val="65000"/>
                    <a:lumOff val="35000"/>
                  </a:schemeClr>
                </a:solidFill>
                <a:latin typeface="JKRGNR+Arial-BoldMT"/>
              </a:rPr>
              <a:t>(BVerfG)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Insoweit denkbar: </a:t>
            </a:r>
            <a:r>
              <a:rPr lang="de-DE" sz="2400" b="1" dirty="0">
                <a:solidFill>
                  <a:schemeClr val="tx1">
                    <a:lumMod val="65000"/>
                    <a:lumOff val="35000"/>
                  </a:schemeClr>
                </a:solidFill>
                <a:latin typeface="JKRGNR+Arial-BoldMT"/>
              </a:rPr>
              <a:t>Antrag auf Entlassung aus Pflegekammer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indes wegen „</a:t>
            </a:r>
            <a:r>
              <a:rPr lang="de-DE" sz="2400" b="1" dirty="0">
                <a:solidFill>
                  <a:schemeClr val="tx1">
                    <a:lumMod val="65000"/>
                    <a:lumOff val="35000"/>
                  </a:schemeClr>
                </a:solidFill>
                <a:latin typeface="JKRGNR+Arial-BoldMT"/>
              </a:rPr>
              <a:t>Pflichtmitgliedschaft</a:t>
            </a:r>
            <a:r>
              <a:rPr lang="de-DE" sz="2400" dirty="0">
                <a:solidFill>
                  <a:schemeClr val="tx1">
                    <a:lumMod val="65000"/>
                    <a:lumOff val="35000"/>
                  </a:schemeClr>
                </a:solidFill>
                <a:latin typeface="JKRGNR+Arial-BoldMT"/>
              </a:rPr>
              <a:t>“ wenig erfolgsversprechend: Vorheriger Antrag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Mithin gewahrt: </a:t>
            </a:r>
            <a:r>
              <a:rPr lang="de-DE" sz="2400" b="1" dirty="0">
                <a:solidFill>
                  <a:schemeClr val="tx1">
                    <a:lumMod val="65000"/>
                    <a:lumOff val="35000"/>
                  </a:schemeClr>
                </a:solidFill>
                <a:latin typeface="JKRGNR+Arial-BoldMT"/>
              </a:rPr>
              <a:t>Grundsatz der Subsidiarität (+)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304200"/>
            <a:ext cx="2376264" cy="892552"/>
          </a:xfrm>
          <a:prstGeom prst="rect">
            <a:avLst/>
          </a:prstGeom>
          <a:noFill/>
        </p:spPr>
        <p:txBody>
          <a:bodyPr wrap="square" rtlCol="0">
            <a:spAutoFit/>
          </a:bodyPr>
          <a:lstStyle/>
          <a:p>
            <a:r>
              <a:rPr lang="de-DE" sz="2600" dirty="0">
                <a:solidFill>
                  <a:schemeClr val="bg1"/>
                </a:solidFill>
                <a:latin typeface="Frutiger LT 57 Cn" pitchFamily="34" charset="0"/>
              </a:rPr>
              <a:t>Europarecht</a:t>
            </a:r>
          </a:p>
          <a:p>
            <a:r>
              <a:rPr lang="de-DE" sz="2600" dirty="0">
                <a:solidFill>
                  <a:schemeClr val="bg1"/>
                </a:solidFill>
                <a:latin typeface="Frutiger LT 57 Cn" pitchFamily="34" charset="0"/>
              </a:rPr>
              <a:t>2. Woche</a:t>
            </a:r>
            <a:endParaRPr lang="de-DE" sz="2600" dirty="0">
              <a:solidFill>
                <a:schemeClr val="bg1"/>
              </a:solidFill>
              <a:latin typeface="Frutiger Linotype" pitchFamily="34" charset="0"/>
            </a:endParaRPr>
          </a:p>
        </p:txBody>
      </p:sp>
    </p:spTree>
    <p:extLst>
      <p:ext uri="{BB962C8B-B14F-4D97-AF65-F5344CB8AC3E}">
        <p14:creationId xmlns:p14="http://schemas.microsoft.com/office/powerpoint/2010/main" val="371802359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5" end="5"/>
                                            </p:txEl>
                                          </p:spTgt>
                                        </p:tgtEl>
                                        <p:attrNameLst>
                                          <p:attrName>style.visibility</p:attrName>
                                        </p:attrNameLst>
                                      </p:cBhvr>
                                      <p:to>
                                        <p:strVal val="visible"/>
                                      </p:to>
                                    </p:set>
                                    <p:anim calcmode="lin" valueType="num">
                                      <p:cBhvr additive="base">
                                        <p:cTn id="37"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6" end="6"/>
                                            </p:txEl>
                                          </p:spTgt>
                                        </p:tgtEl>
                                        <p:attrNameLst>
                                          <p:attrName>style.visibility</p:attrName>
                                        </p:attrNameLst>
                                      </p:cBhvr>
                                      <p:to>
                                        <p:strVal val="visible"/>
                                      </p:to>
                                    </p:set>
                                    <p:anim calcmode="lin" valueType="num">
                                      <p:cBhvr additive="base">
                                        <p:cTn id="43"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2">
                                            <p:txEl>
                                              <p:pRg st="7" end="7"/>
                                            </p:txEl>
                                          </p:spTgt>
                                        </p:tgtEl>
                                        <p:attrNameLst>
                                          <p:attrName>style.visibility</p:attrName>
                                        </p:attrNameLst>
                                      </p:cBhvr>
                                      <p:to>
                                        <p:strVal val="visible"/>
                                      </p:to>
                                    </p:set>
                                    <p:anim calcmode="lin" valueType="num">
                                      <p:cBhvr additive="base">
                                        <p:cTn id="49"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7718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412776"/>
            <a:ext cx="8928992" cy="5342488"/>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VI. Form und Frist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In formeller Hinsicht zu wahren</a:t>
            </a:r>
            <a:r>
              <a:rPr lang="de-DE" sz="2400" b="1" dirty="0">
                <a:solidFill>
                  <a:schemeClr val="tx1">
                    <a:lumMod val="65000"/>
                    <a:lumOff val="35000"/>
                  </a:schemeClr>
                </a:solidFill>
                <a:latin typeface="JKRGNR+Arial-BoldMT"/>
              </a:rPr>
              <a:t>: </a:t>
            </a:r>
            <a:r>
              <a:rPr lang="de-DE" sz="2400" b="1" dirty="0">
                <a:solidFill>
                  <a:schemeClr val="tx1">
                    <a:lumMod val="65000"/>
                    <a:lumOff val="35000"/>
                  </a:schemeClr>
                </a:solidFill>
                <a:highlight>
                  <a:srgbClr val="FFFF00"/>
                </a:highlight>
                <a:latin typeface="JKRGNR+Arial-BoldMT"/>
              </a:rPr>
              <a:t>Schriftformerfordernis</a:t>
            </a:r>
            <a:r>
              <a:rPr lang="de-DE" sz="2400" dirty="0">
                <a:solidFill>
                  <a:schemeClr val="tx1">
                    <a:lumMod val="65000"/>
                    <a:lumOff val="35000"/>
                  </a:schemeClr>
                </a:solidFill>
                <a:latin typeface="JKRGNR+Arial-BoldMT"/>
              </a:rPr>
              <a:t> gemäß </a:t>
            </a:r>
            <a:r>
              <a:rPr lang="de-DE" sz="2400" b="1" dirty="0">
                <a:solidFill>
                  <a:schemeClr val="tx1">
                    <a:lumMod val="65000"/>
                    <a:lumOff val="35000"/>
                  </a:schemeClr>
                </a:solidFill>
                <a:latin typeface="JKRGNR+Arial-BoldMT"/>
              </a:rPr>
              <a:t>§ 23 I 1 BVerfGG</a:t>
            </a:r>
            <a:r>
              <a:rPr lang="de-DE" sz="2400" dirty="0">
                <a:solidFill>
                  <a:schemeClr val="tx1">
                    <a:lumMod val="65000"/>
                    <a:lumOff val="35000"/>
                  </a:schemeClr>
                </a:solidFill>
                <a:latin typeface="JKRGNR+Arial-BoldMT"/>
              </a:rPr>
              <a:t> samt ordnungsgemäßer </a:t>
            </a:r>
            <a:r>
              <a:rPr lang="de-DE" sz="2400" b="1" dirty="0">
                <a:solidFill>
                  <a:schemeClr val="tx1">
                    <a:lumMod val="65000"/>
                    <a:lumOff val="35000"/>
                  </a:schemeClr>
                </a:solidFill>
                <a:latin typeface="JKRGNR+Arial-BoldMT"/>
              </a:rPr>
              <a:t>Begründung</a:t>
            </a:r>
            <a:r>
              <a:rPr lang="de-DE" sz="2400" dirty="0">
                <a:solidFill>
                  <a:schemeClr val="tx1">
                    <a:lumMod val="65000"/>
                    <a:lumOff val="35000"/>
                  </a:schemeClr>
                </a:solidFill>
                <a:latin typeface="JKRGNR+Arial-BoldMT"/>
              </a:rPr>
              <a:t> und unter Angabe von Beweismitteln, </a:t>
            </a:r>
            <a:r>
              <a:rPr lang="de-DE" sz="2400" b="1" dirty="0">
                <a:solidFill>
                  <a:schemeClr val="tx1">
                    <a:lumMod val="65000"/>
                    <a:lumOff val="35000"/>
                  </a:schemeClr>
                </a:solidFill>
                <a:latin typeface="JKRGNR+Arial-BoldMT"/>
              </a:rPr>
              <a:t>§ 23 I 2 BVerfGG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Ferner von </a:t>
            </a:r>
            <a:r>
              <a:rPr lang="de-DE" sz="2400" b="1" dirty="0">
                <a:solidFill>
                  <a:schemeClr val="tx1">
                    <a:lumMod val="65000"/>
                    <a:lumOff val="35000"/>
                  </a:schemeClr>
                </a:solidFill>
                <a:latin typeface="JKRGNR+Arial-BoldMT"/>
              </a:rPr>
              <a:t>§ 92 BVerfGG </a:t>
            </a:r>
            <a:r>
              <a:rPr lang="de-DE" sz="2400" dirty="0">
                <a:solidFill>
                  <a:schemeClr val="tx1">
                    <a:lumMod val="65000"/>
                    <a:lumOff val="35000"/>
                  </a:schemeClr>
                </a:solidFill>
                <a:latin typeface="JKRGNR+Arial-BoldMT"/>
              </a:rPr>
              <a:t>verlangt: Bezeichnung des </a:t>
            </a:r>
            <a:r>
              <a:rPr lang="de-DE" sz="2400" b="1" dirty="0">
                <a:solidFill>
                  <a:schemeClr val="tx1">
                    <a:lumMod val="65000"/>
                    <a:lumOff val="35000"/>
                  </a:schemeClr>
                </a:solidFill>
                <a:latin typeface="JKRGNR+Arial-BoldMT"/>
              </a:rPr>
              <a:t>Rechts, das verletzt sein soll</a:t>
            </a:r>
            <a:r>
              <a:rPr lang="de-DE" sz="2400" dirty="0">
                <a:solidFill>
                  <a:schemeClr val="tx1">
                    <a:lumMod val="65000"/>
                    <a:lumOff val="35000"/>
                  </a:schemeClr>
                </a:solidFill>
                <a:latin typeface="JKRGNR+Arial-BoldMT"/>
              </a:rPr>
              <a:t> und der </a:t>
            </a:r>
            <a:r>
              <a:rPr lang="de-DE" sz="2400" b="1" dirty="0">
                <a:solidFill>
                  <a:schemeClr val="tx1">
                    <a:lumMod val="65000"/>
                    <a:lumOff val="35000"/>
                  </a:schemeClr>
                </a:solidFill>
                <a:latin typeface="JKRGNR+Arial-BoldMT"/>
              </a:rPr>
              <a:t>Handlung oder Unterlassung des Organs</a:t>
            </a:r>
            <a:r>
              <a:rPr lang="de-DE" sz="2400" dirty="0">
                <a:solidFill>
                  <a:schemeClr val="tx1">
                    <a:lumMod val="65000"/>
                    <a:lumOff val="35000"/>
                  </a:schemeClr>
                </a:solidFill>
                <a:latin typeface="JKRGNR+Arial-BoldMT"/>
              </a:rPr>
              <a:t>, durch die Beschwerdeführer sich verletzt fühlt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Insoweit zu unterstellen: Einhaltung der Formvorgaben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Ebenfalls zu unterstellen: Wahrung der Monatsfrist für Urteilsverfassungsbeschwerden aus § 93 I 1 BVerfGG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Zulässigkeit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304200"/>
            <a:ext cx="2376264" cy="892552"/>
          </a:xfrm>
          <a:prstGeom prst="rect">
            <a:avLst/>
          </a:prstGeom>
          <a:noFill/>
        </p:spPr>
        <p:txBody>
          <a:bodyPr wrap="square" rtlCol="0">
            <a:spAutoFit/>
          </a:bodyPr>
          <a:lstStyle/>
          <a:p>
            <a:r>
              <a:rPr lang="de-DE" sz="2600" dirty="0">
                <a:solidFill>
                  <a:schemeClr val="bg1"/>
                </a:solidFill>
                <a:latin typeface="Frutiger LT 57 Cn" pitchFamily="34" charset="0"/>
              </a:rPr>
              <a:t>Europarecht</a:t>
            </a:r>
          </a:p>
          <a:p>
            <a:r>
              <a:rPr lang="de-DE" sz="2600" dirty="0">
                <a:solidFill>
                  <a:schemeClr val="bg1"/>
                </a:solidFill>
                <a:latin typeface="Frutiger LT 57 Cn" pitchFamily="34" charset="0"/>
              </a:rPr>
              <a:t>2. Woche</a:t>
            </a:r>
            <a:endParaRPr lang="de-DE" sz="2600" dirty="0">
              <a:solidFill>
                <a:schemeClr val="bg1"/>
              </a:solidFill>
              <a:latin typeface="Frutiger Linotype" pitchFamily="34" charset="0"/>
            </a:endParaRPr>
          </a:p>
        </p:txBody>
      </p:sp>
    </p:spTree>
    <p:extLst>
      <p:ext uri="{BB962C8B-B14F-4D97-AF65-F5344CB8AC3E}">
        <p14:creationId xmlns:p14="http://schemas.microsoft.com/office/powerpoint/2010/main" val="139207823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 calcmode="lin" valueType="num">
                                      <p:cBhvr additive="base">
                                        <p:cTn id="37"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7718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412776"/>
            <a:ext cx="8928992" cy="5214248"/>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B. Begründetheit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Obersatz</a:t>
            </a:r>
            <a:r>
              <a:rPr lang="de-DE" sz="2400" dirty="0">
                <a:solidFill>
                  <a:schemeClr val="tx1">
                    <a:lumMod val="65000"/>
                    <a:lumOff val="35000"/>
                  </a:schemeClr>
                </a:solidFill>
                <a:latin typeface="JKRGNR+Arial-BoldMT"/>
              </a:rPr>
              <a:t>: </a:t>
            </a:r>
            <a:r>
              <a:rPr lang="de-DE" sz="2400" i="1" dirty="0">
                <a:solidFill>
                  <a:schemeClr val="tx1">
                    <a:lumMod val="65000"/>
                    <a:lumOff val="35000"/>
                  </a:schemeClr>
                </a:solidFill>
                <a:latin typeface="JKRGNR+Arial-BoldMT"/>
              </a:rPr>
              <a:t>Die Verfassungsbeschwerde des P ist begründet, soweit dieser durch das letztinstanzliche Urteil in seinen Grundrechten verletzt ist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Bei </a:t>
            </a:r>
            <a:r>
              <a:rPr lang="de-DE" sz="2400" b="1" u="sng" dirty="0">
                <a:solidFill>
                  <a:schemeClr val="tx1">
                    <a:lumMod val="65000"/>
                    <a:lumOff val="35000"/>
                  </a:schemeClr>
                </a:solidFill>
                <a:latin typeface="JKRGNR+Arial-BoldMT"/>
              </a:rPr>
              <a:t>Urteilsverfassungsbeschwerden</a:t>
            </a:r>
            <a:r>
              <a:rPr lang="de-DE" sz="2400" dirty="0">
                <a:solidFill>
                  <a:schemeClr val="tx1">
                    <a:lumMod val="65000"/>
                    <a:lumOff val="35000"/>
                  </a:schemeClr>
                </a:solidFill>
                <a:latin typeface="JKRGNR+Arial-BoldMT"/>
              </a:rPr>
              <a:t> bedenken: </a:t>
            </a:r>
            <a:r>
              <a:rPr lang="de-DE" sz="2400" b="1" u="sng" dirty="0">
                <a:solidFill>
                  <a:schemeClr val="tx1">
                    <a:lumMod val="65000"/>
                    <a:lumOff val="35000"/>
                  </a:schemeClr>
                </a:solidFill>
                <a:latin typeface="JKRGNR+Arial-BoldMT"/>
              </a:rPr>
              <a:t>Bildung eines Prüfungsmaßstabes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i="1" dirty="0">
                <a:solidFill>
                  <a:schemeClr val="tx1">
                    <a:lumMod val="65000"/>
                    <a:lumOff val="35000"/>
                  </a:schemeClr>
                </a:solidFill>
                <a:latin typeface="JKRGNR+Arial-BoldMT"/>
              </a:rPr>
              <a:t>„Aus der grundgesetzlichen Kompetenzverteilung ergibt sich, dass das </a:t>
            </a:r>
            <a:r>
              <a:rPr lang="de-DE" sz="2400" b="1" i="1" dirty="0">
                <a:solidFill>
                  <a:schemeClr val="tx1">
                    <a:lumMod val="65000"/>
                    <a:lumOff val="35000"/>
                  </a:schemeClr>
                </a:solidFill>
                <a:latin typeface="JKRGNR+Arial-BoldMT"/>
              </a:rPr>
              <a:t>BVerfG keine „Superrevisionsinstanz“ </a:t>
            </a:r>
            <a:r>
              <a:rPr lang="de-DE" sz="2400" i="1" dirty="0">
                <a:solidFill>
                  <a:schemeClr val="tx1">
                    <a:lumMod val="65000"/>
                    <a:lumOff val="35000"/>
                  </a:schemeClr>
                </a:solidFill>
                <a:latin typeface="JKRGNR+Arial-BoldMT"/>
              </a:rPr>
              <a:t>ist. Die angegriffene Entscheidung wird daher nicht vollumfänglich auf ihre inhaltliche Richtigkeit hin geprüft, sondern lediglich mit Blick darauf, ob das Fachgericht </a:t>
            </a:r>
            <a:r>
              <a:rPr lang="de-DE" sz="2400" b="1" i="1" dirty="0">
                <a:solidFill>
                  <a:schemeClr val="tx1">
                    <a:lumMod val="65000"/>
                    <a:lumOff val="35000"/>
                  </a:schemeClr>
                </a:solidFill>
                <a:latin typeface="JKRGNR+Arial-BoldMT"/>
              </a:rPr>
              <a:t>„spezifisches Verfassungsrecht“ verletzt </a:t>
            </a:r>
            <a:r>
              <a:rPr lang="de-DE" sz="2400" i="1" dirty="0">
                <a:solidFill>
                  <a:schemeClr val="tx1">
                    <a:lumMod val="65000"/>
                    <a:lumOff val="35000"/>
                  </a:schemeClr>
                </a:solidFill>
                <a:latin typeface="JKRGNR+Arial-BoldMT"/>
              </a:rPr>
              <a:t>hat.“</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304200"/>
            <a:ext cx="2376264" cy="892552"/>
          </a:xfrm>
          <a:prstGeom prst="rect">
            <a:avLst/>
          </a:prstGeom>
          <a:noFill/>
        </p:spPr>
        <p:txBody>
          <a:bodyPr wrap="square" rtlCol="0">
            <a:spAutoFit/>
          </a:bodyPr>
          <a:lstStyle/>
          <a:p>
            <a:r>
              <a:rPr lang="de-DE" sz="2600" dirty="0">
                <a:solidFill>
                  <a:schemeClr val="bg1"/>
                </a:solidFill>
                <a:latin typeface="Frutiger LT 57 Cn" pitchFamily="34" charset="0"/>
              </a:rPr>
              <a:t>Europarecht</a:t>
            </a:r>
          </a:p>
          <a:p>
            <a:r>
              <a:rPr lang="de-DE" sz="2600" dirty="0">
                <a:solidFill>
                  <a:schemeClr val="bg1"/>
                </a:solidFill>
                <a:latin typeface="Frutiger LT 57 Cn" pitchFamily="34" charset="0"/>
              </a:rPr>
              <a:t>2. Woche</a:t>
            </a:r>
            <a:endParaRPr lang="de-DE" sz="2600" dirty="0">
              <a:solidFill>
                <a:schemeClr val="bg1"/>
              </a:solidFill>
              <a:latin typeface="Frutiger Linotype" pitchFamily="34" charset="0"/>
            </a:endParaRPr>
          </a:p>
        </p:txBody>
      </p:sp>
    </p:spTree>
    <p:extLst>
      <p:ext uri="{BB962C8B-B14F-4D97-AF65-F5344CB8AC3E}">
        <p14:creationId xmlns:p14="http://schemas.microsoft.com/office/powerpoint/2010/main" val="193468896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7718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412776"/>
            <a:ext cx="8928992" cy="6273512"/>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Dabei zu unterscheiden: </a:t>
            </a:r>
          </a:p>
          <a:p>
            <a:pPr marL="800100" lvl="1"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Normebene </a:t>
            </a:r>
          </a:p>
          <a:p>
            <a:pPr marL="800100" lvl="1"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Anwendungsebene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i="1" dirty="0">
                <a:solidFill>
                  <a:schemeClr val="tx1">
                    <a:lumMod val="65000"/>
                    <a:lumOff val="35000"/>
                  </a:schemeClr>
                </a:solidFill>
                <a:latin typeface="JKRGNR+Arial-BoldMT"/>
              </a:rPr>
              <a:t>„Das Fachgericht verletzt spezifisches Verfassungsrecht insbesondere dann, wenn es eine </a:t>
            </a:r>
            <a:r>
              <a:rPr lang="de-DE" sz="2400" b="1" i="1" dirty="0">
                <a:solidFill>
                  <a:schemeClr val="tx1">
                    <a:lumMod val="65000"/>
                    <a:lumOff val="35000"/>
                  </a:schemeClr>
                </a:solidFill>
                <a:latin typeface="JKRGNR+Arial-BoldMT"/>
              </a:rPr>
              <a:t>verfassungswidrige Norm anwendet </a:t>
            </a:r>
            <a:r>
              <a:rPr lang="de-DE" sz="2400" i="1" dirty="0">
                <a:solidFill>
                  <a:schemeClr val="tx1">
                    <a:lumMod val="65000"/>
                    <a:lumOff val="35000"/>
                  </a:schemeClr>
                </a:solidFill>
                <a:latin typeface="JKRGNR+Arial-BoldMT"/>
              </a:rPr>
              <a:t>oder bei der </a:t>
            </a:r>
            <a:r>
              <a:rPr lang="de-DE" sz="2400" b="1" i="1" dirty="0">
                <a:solidFill>
                  <a:schemeClr val="tx1">
                    <a:lumMod val="65000"/>
                    <a:lumOff val="35000"/>
                  </a:schemeClr>
                </a:solidFill>
                <a:latin typeface="JKRGNR+Arial-BoldMT"/>
              </a:rPr>
              <a:t>Auslegung und Anwendung des einfachen Rechts </a:t>
            </a:r>
            <a:r>
              <a:rPr lang="de-DE" sz="2400" i="1" dirty="0">
                <a:solidFill>
                  <a:schemeClr val="tx1">
                    <a:lumMod val="65000"/>
                    <a:lumOff val="35000"/>
                  </a:schemeClr>
                </a:solidFill>
                <a:latin typeface="JKRGNR+Arial-BoldMT"/>
              </a:rPr>
              <a:t>Bedeutung und Tragweite der </a:t>
            </a:r>
            <a:r>
              <a:rPr lang="de-DE" sz="2400" b="1" i="1" dirty="0">
                <a:solidFill>
                  <a:schemeClr val="tx1">
                    <a:lumMod val="65000"/>
                    <a:lumOff val="35000"/>
                  </a:schemeClr>
                </a:solidFill>
                <a:latin typeface="JKRGNR+Arial-BoldMT"/>
              </a:rPr>
              <a:t>Grundrechte verkennt </a:t>
            </a:r>
            <a:r>
              <a:rPr lang="de-DE" sz="2400" i="1" dirty="0">
                <a:solidFill>
                  <a:schemeClr val="tx1">
                    <a:lumMod val="65000"/>
                    <a:lumOff val="35000"/>
                  </a:schemeClr>
                </a:solidFill>
                <a:latin typeface="JKRGNR+Arial-BoldMT"/>
              </a:rPr>
              <a:t>und die Entscheidung hierauf beruht.“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i="1"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Mithin zu prüfen (</a:t>
            </a:r>
            <a:r>
              <a:rPr lang="de-DE" sz="2400" dirty="0" err="1">
                <a:solidFill>
                  <a:schemeClr val="tx1">
                    <a:lumMod val="65000"/>
                    <a:lumOff val="35000"/>
                  </a:schemeClr>
                </a:solidFill>
                <a:latin typeface="JKRGNR+Arial-BoldMT"/>
              </a:rPr>
              <a:t>iFd</a:t>
            </a:r>
            <a:r>
              <a:rPr lang="de-DE" sz="2400" dirty="0">
                <a:solidFill>
                  <a:schemeClr val="tx1">
                    <a:lumMod val="65000"/>
                    <a:lumOff val="35000"/>
                  </a:schemeClr>
                </a:solidFill>
                <a:latin typeface="JKRGNR+Arial-BoldMT"/>
              </a:rPr>
              <a:t>. Urteilsverfassungsbeschwerde): </a:t>
            </a:r>
          </a:p>
          <a:p>
            <a:pPr marL="800100" lvl="1"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Verfassungskonformität des Gesetzes </a:t>
            </a:r>
          </a:p>
          <a:p>
            <a:pPr marL="800100" lvl="1"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Verfassungskonformität der Anwendung des Gesetzes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i="1"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304200"/>
            <a:ext cx="2376264" cy="892552"/>
          </a:xfrm>
          <a:prstGeom prst="rect">
            <a:avLst/>
          </a:prstGeom>
          <a:noFill/>
        </p:spPr>
        <p:txBody>
          <a:bodyPr wrap="square" rtlCol="0">
            <a:spAutoFit/>
          </a:bodyPr>
          <a:lstStyle/>
          <a:p>
            <a:r>
              <a:rPr lang="de-DE" sz="2600" dirty="0">
                <a:solidFill>
                  <a:schemeClr val="bg1"/>
                </a:solidFill>
                <a:latin typeface="Frutiger LT 57 Cn" pitchFamily="34" charset="0"/>
              </a:rPr>
              <a:t>Europarecht</a:t>
            </a:r>
          </a:p>
          <a:p>
            <a:r>
              <a:rPr lang="de-DE" sz="2600" dirty="0">
                <a:solidFill>
                  <a:schemeClr val="bg1"/>
                </a:solidFill>
                <a:latin typeface="Frutiger LT 57 Cn" pitchFamily="34" charset="0"/>
              </a:rPr>
              <a:t>2. Woche</a:t>
            </a:r>
            <a:endParaRPr lang="de-DE" sz="2600" dirty="0">
              <a:solidFill>
                <a:schemeClr val="bg1"/>
              </a:solidFill>
              <a:latin typeface="Frutiger Linotype" pitchFamily="34" charset="0"/>
            </a:endParaRPr>
          </a:p>
        </p:txBody>
      </p:sp>
    </p:spTree>
    <p:extLst>
      <p:ext uri="{BB962C8B-B14F-4D97-AF65-F5344CB8AC3E}">
        <p14:creationId xmlns:p14="http://schemas.microsoft.com/office/powerpoint/2010/main" val="124449534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anim calcmode="lin" valueType="num">
                                      <p:cBhvr additive="base">
                                        <p:cTn id="11"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2">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anim calcmode="lin" valueType="num">
                                      <p:cBhvr additive="base">
                                        <p:cTn id="15"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2">
                                            <p:txEl>
                                              <p:pRg st="4" end="4"/>
                                            </p:txEl>
                                          </p:spTgt>
                                        </p:tgtEl>
                                        <p:attrNameLst>
                                          <p:attrName>style.visibility</p:attrName>
                                        </p:attrNameLst>
                                      </p:cBhvr>
                                      <p:to>
                                        <p:strVal val="visible"/>
                                      </p:to>
                                    </p:set>
                                    <p:anim calcmode="lin" valueType="num">
                                      <p:cBhvr additive="base">
                                        <p:cTn id="2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2">
                                            <p:txEl>
                                              <p:pRg st="6" end="6"/>
                                            </p:txEl>
                                          </p:spTgt>
                                        </p:tgtEl>
                                        <p:attrNameLst>
                                          <p:attrName>style.visibility</p:attrName>
                                        </p:attrNameLst>
                                      </p:cBhvr>
                                      <p:to>
                                        <p:strVal val="visible"/>
                                      </p:to>
                                    </p:set>
                                    <p:anim calcmode="lin" valueType="num">
                                      <p:cBhvr additive="base">
                                        <p:cTn id="27"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2">
                                            <p:txEl>
                                              <p:pRg st="6" end="6"/>
                                            </p:txEl>
                                          </p:spTgt>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2">
                                            <p:txEl>
                                              <p:pRg st="7" end="7"/>
                                            </p:txEl>
                                          </p:spTgt>
                                        </p:tgtEl>
                                        <p:attrNameLst>
                                          <p:attrName>style.visibility</p:attrName>
                                        </p:attrNameLst>
                                      </p:cBhvr>
                                      <p:to>
                                        <p:strVal val="visible"/>
                                      </p:to>
                                    </p:set>
                                    <p:anim calcmode="lin" valueType="num">
                                      <p:cBhvr additive="base">
                                        <p:cTn id="31"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7" end="7"/>
                                            </p:txEl>
                                          </p:spTgt>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2">
                                            <p:txEl>
                                              <p:pRg st="8" end="8"/>
                                            </p:txEl>
                                          </p:spTgt>
                                        </p:tgtEl>
                                        <p:attrNameLst>
                                          <p:attrName>style.visibility</p:attrName>
                                        </p:attrNameLst>
                                      </p:cBhvr>
                                      <p:to>
                                        <p:strVal val="visible"/>
                                      </p:to>
                                    </p:set>
                                    <p:anim calcmode="lin" valueType="num">
                                      <p:cBhvr additive="base">
                                        <p:cTn id="35"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7718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412776"/>
            <a:ext cx="8928992" cy="4603824"/>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I. Verletzung der Vereinigungsfreiheit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Zunächst zu prüfen: </a:t>
            </a:r>
            <a:r>
              <a:rPr lang="de-DE" sz="2400" b="1" dirty="0">
                <a:solidFill>
                  <a:schemeClr val="tx1">
                    <a:lumMod val="65000"/>
                    <a:lumOff val="35000"/>
                  </a:schemeClr>
                </a:solidFill>
                <a:latin typeface="JKRGNR+Arial-BoldMT"/>
              </a:rPr>
              <a:t>Verletzung der Vereinigungsfreiheit aus Art. 9 I GG </a:t>
            </a:r>
            <a:r>
              <a:rPr lang="de-DE" sz="2400" dirty="0">
                <a:solidFill>
                  <a:schemeClr val="tx1">
                    <a:lumMod val="65000"/>
                    <a:lumOff val="35000"/>
                  </a:schemeClr>
                </a:solidFill>
                <a:latin typeface="JKRGNR+Arial-BoldMT"/>
              </a:rPr>
              <a:t>durch das letztinstanzliche Urteil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Dafür erforderlich: nicht zu rechtfertigender Eingriff in den Schutzbereich des Grundrechts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1. Persönlicher Schutzbereich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Bereits herausgearbeitet: P kann sich wegen Art. 18 AEUV auf das „Deutschen-Grundrecht“ aus Art. 9 I GG berufen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Persönlicher Schutzbereich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304200"/>
            <a:ext cx="2376264" cy="892552"/>
          </a:xfrm>
          <a:prstGeom prst="rect">
            <a:avLst/>
          </a:prstGeom>
          <a:noFill/>
        </p:spPr>
        <p:txBody>
          <a:bodyPr wrap="square" rtlCol="0">
            <a:spAutoFit/>
          </a:bodyPr>
          <a:lstStyle/>
          <a:p>
            <a:r>
              <a:rPr lang="de-DE" sz="2600" dirty="0">
                <a:solidFill>
                  <a:schemeClr val="bg1"/>
                </a:solidFill>
                <a:latin typeface="Frutiger LT 57 Cn" pitchFamily="34" charset="0"/>
              </a:rPr>
              <a:t>Europarecht</a:t>
            </a:r>
          </a:p>
          <a:p>
            <a:r>
              <a:rPr lang="de-DE" sz="2600" dirty="0">
                <a:solidFill>
                  <a:schemeClr val="bg1"/>
                </a:solidFill>
                <a:latin typeface="Frutiger LT 57 Cn" pitchFamily="34" charset="0"/>
              </a:rPr>
              <a:t>2. Woche</a:t>
            </a:r>
            <a:endParaRPr lang="de-DE" sz="2600" dirty="0">
              <a:solidFill>
                <a:schemeClr val="bg1"/>
              </a:solidFill>
              <a:latin typeface="Frutiger Linotype" pitchFamily="34" charset="0"/>
            </a:endParaRPr>
          </a:p>
        </p:txBody>
      </p:sp>
    </p:spTree>
    <p:extLst>
      <p:ext uri="{BB962C8B-B14F-4D97-AF65-F5344CB8AC3E}">
        <p14:creationId xmlns:p14="http://schemas.microsoft.com/office/powerpoint/2010/main" val="262258670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additive="base">
                                        <p:cTn id="7"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anim calcmode="lin" valueType="num">
                                      <p:cBhvr additive="base">
                                        <p:cTn id="19"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5" end="5"/>
                                            </p:txEl>
                                          </p:spTgt>
                                        </p:tgtEl>
                                        <p:attrNameLst>
                                          <p:attrName>style.visibility</p:attrName>
                                        </p:attrNameLst>
                                      </p:cBhvr>
                                      <p:to>
                                        <p:strVal val="visible"/>
                                      </p:to>
                                    </p:set>
                                    <p:anim calcmode="lin" valueType="num">
                                      <p:cBhvr additive="base">
                                        <p:cTn id="25"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6" end="6"/>
                                            </p:txEl>
                                          </p:spTgt>
                                        </p:tgtEl>
                                        <p:attrNameLst>
                                          <p:attrName>style.visibility</p:attrName>
                                        </p:attrNameLst>
                                      </p:cBhvr>
                                      <p:to>
                                        <p:strVal val="visible"/>
                                      </p:to>
                                    </p:set>
                                    <p:anim calcmode="lin" valueType="num">
                                      <p:cBhvr additive="base">
                                        <p:cTn id="31"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7718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0" y="1268760"/>
            <a:ext cx="8928992" cy="5711820"/>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2. Sachlicher Schutzbereich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Nunmehr fraglich: Eröffnung des sachlichen Schutzbereichs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Von </a:t>
            </a:r>
            <a:r>
              <a:rPr lang="de-DE" sz="2400" b="1" dirty="0">
                <a:solidFill>
                  <a:schemeClr val="tx1">
                    <a:lumMod val="65000"/>
                    <a:lumOff val="35000"/>
                  </a:schemeClr>
                </a:solidFill>
                <a:latin typeface="JKRGNR+Arial-BoldMT"/>
              </a:rPr>
              <a:t>Art. 9 I GG </a:t>
            </a:r>
            <a:r>
              <a:rPr lang="de-DE" sz="2400" dirty="0">
                <a:solidFill>
                  <a:schemeClr val="tx1">
                    <a:lumMod val="65000"/>
                    <a:lumOff val="35000"/>
                  </a:schemeClr>
                </a:solidFill>
                <a:latin typeface="JKRGNR+Arial-BoldMT"/>
              </a:rPr>
              <a:t>gewährleistet: </a:t>
            </a:r>
            <a:r>
              <a:rPr lang="de-DE" sz="2400" i="1" dirty="0">
                <a:solidFill>
                  <a:schemeClr val="tx1">
                    <a:lumMod val="65000"/>
                    <a:lumOff val="35000"/>
                  </a:schemeClr>
                </a:solidFill>
                <a:latin typeface="JKRGNR+Arial-BoldMT"/>
              </a:rPr>
              <a:t>„Recht, Vereine und Gesellschaften zu bilden“</a:t>
            </a:r>
            <a:r>
              <a:rPr lang="de-DE" sz="2400" dirty="0">
                <a:solidFill>
                  <a:schemeClr val="tx1">
                    <a:lumMod val="65000"/>
                    <a:lumOff val="35000"/>
                  </a:schemeClr>
                </a:solidFill>
                <a:latin typeface="JKRGNR+Arial-BoldMT"/>
              </a:rPr>
              <a: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Unproblematisch hiervon umfasst: sog. </a:t>
            </a:r>
            <a:r>
              <a:rPr lang="de-DE" sz="2400" b="1" u="sng" dirty="0">
                <a:solidFill>
                  <a:schemeClr val="tx1">
                    <a:lumMod val="65000"/>
                    <a:lumOff val="35000"/>
                  </a:schemeClr>
                </a:solidFill>
                <a:latin typeface="JKRGNR+Arial-BoldMT"/>
              </a:rPr>
              <a:t>Positive Vereinigungsfreiheit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Gründungs- und Beitrittsfreiheit, sowie die Freiheit der vereinsmäßigen Betätigung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Ebenfalls als </a:t>
            </a:r>
            <a:r>
              <a:rPr lang="de-DE" sz="2400" b="1" dirty="0">
                <a:solidFill>
                  <a:schemeClr val="tx1">
                    <a:lumMod val="65000"/>
                    <a:lumOff val="35000"/>
                  </a:schemeClr>
                </a:solidFill>
                <a:latin typeface="JKRGNR+Arial-BoldMT"/>
              </a:rPr>
              <a:t>„Kehrseite“ </a:t>
            </a:r>
            <a:r>
              <a:rPr lang="de-DE" sz="2400" dirty="0">
                <a:solidFill>
                  <a:schemeClr val="tx1">
                    <a:lumMod val="65000"/>
                    <a:lumOff val="35000"/>
                  </a:schemeClr>
                </a:solidFill>
                <a:latin typeface="JKRGNR+Arial-BoldMT"/>
              </a:rPr>
              <a:t>umfasst: sog. </a:t>
            </a:r>
            <a:r>
              <a:rPr lang="de-DE" sz="2400" b="1" u="sng" dirty="0">
                <a:solidFill>
                  <a:schemeClr val="tx1">
                    <a:lumMod val="65000"/>
                    <a:lumOff val="35000"/>
                  </a:schemeClr>
                </a:solidFill>
                <a:latin typeface="JKRGNR+Arial-BoldMT"/>
              </a:rPr>
              <a:t>Negative Vereinigungsfreiheit</a:t>
            </a:r>
            <a:r>
              <a:rPr lang="de-DE" sz="2400" dirty="0">
                <a:solidFill>
                  <a:schemeClr val="tx1">
                    <a:lumMod val="65000"/>
                    <a:lumOff val="35000"/>
                  </a:schemeClr>
                </a:solidFill>
                <a:latin typeface="JKRGNR+Arial-BoldMT"/>
              </a:rPr>
              <a:t>, d.h. das Recht wieder aus einer Vereinigung auszutreten bzw. ihr „fernzubleiben“ (BVerfGE 10, 89)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Vereinigungsfreiheit bzgl. </a:t>
            </a:r>
            <a:r>
              <a:rPr lang="de-DE" sz="2400" b="1" u="sng" dirty="0" err="1">
                <a:solidFill>
                  <a:schemeClr val="tx1">
                    <a:lumMod val="65000"/>
                    <a:lumOff val="35000"/>
                  </a:schemeClr>
                </a:solidFill>
                <a:latin typeface="JKRGNR+Arial-BoldMT"/>
              </a:rPr>
              <a:t>PrivatR</a:t>
            </a:r>
            <a:r>
              <a:rPr lang="de-DE" sz="2400" b="1" u="sng" dirty="0">
                <a:solidFill>
                  <a:schemeClr val="tx1">
                    <a:lumMod val="65000"/>
                    <a:lumOff val="35000"/>
                  </a:schemeClr>
                </a:solidFill>
                <a:latin typeface="JKRGNR+Arial-BoldMT"/>
              </a:rPr>
              <a:t> Vereinigungen</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highlight>
                  <a:srgbClr val="FFFF00"/>
                </a:highlight>
                <a:latin typeface="JKRGNR+Arial-BoldMT"/>
              </a:rPr>
              <a:t>&gt; Indes </a:t>
            </a:r>
            <a:r>
              <a:rPr lang="de-DE" sz="2400" b="1" dirty="0">
                <a:solidFill>
                  <a:schemeClr val="tx1">
                    <a:lumMod val="65000"/>
                    <a:lumOff val="35000"/>
                  </a:schemeClr>
                </a:solidFill>
                <a:highlight>
                  <a:srgbClr val="FFFF00"/>
                </a:highlight>
                <a:latin typeface="JKRGNR+Arial-BoldMT"/>
              </a:rPr>
              <a:t>fraglich und sehr umstritten</a:t>
            </a:r>
            <a:r>
              <a:rPr lang="de-DE" sz="2400" dirty="0">
                <a:solidFill>
                  <a:schemeClr val="tx1">
                    <a:lumMod val="65000"/>
                    <a:lumOff val="35000"/>
                  </a:schemeClr>
                </a:solidFill>
                <a:highlight>
                  <a:srgbClr val="FFFF00"/>
                </a:highlight>
                <a:latin typeface="JKRGNR+Arial-BoldMT"/>
              </a:rPr>
              <a:t>: Negative Vereinigungsfreiheit bezüglich </a:t>
            </a:r>
            <a:r>
              <a:rPr lang="de-DE" sz="2400" b="1" u="sng" dirty="0">
                <a:solidFill>
                  <a:schemeClr val="tx1">
                    <a:lumMod val="65000"/>
                    <a:lumOff val="35000"/>
                  </a:schemeClr>
                </a:solidFill>
                <a:highlight>
                  <a:srgbClr val="FFFF00"/>
                </a:highlight>
                <a:latin typeface="JKRGNR+Arial-BoldMT"/>
              </a:rPr>
              <a:t>öffentlich-rechtlicher Pflichtmitgliedschaften </a:t>
            </a:r>
          </a:p>
        </p:txBody>
      </p:sp>
      <p:sp>
        <p:nvSpPr>
          <p:cNvPr id="3" name="Textfeld 2"/>
          <p:cNvSpPr txBox="1"/>
          <p:nvPr/>
        </p:nvSpPr>
        <p:spPr>
          <a:xfrm>
            <a:off x="251520" y="304200"/>
            <a:ext cx="2376264" cy="892552"/>
          </a:xfrm>
          <a:prstGeom prst="rect">
            <a:avLst/>
          </a:prstGeom>
          <a:noFill/>
        </p:spPr>
        <p:txBody>
          <a:bodyPr wrap="square" rtlCol="0">
            <a:spAutoFit/>
          </a:bodyPr>
          <a:lstStyle/>
          <a:p>
            <a:r>
              <a:rPr lang="de-DE" sz="2600" dirty="0">
                <a:solidFill>
                  <a:schemeClr val="bg1"/>
                </a:solidFill>
                <a:latin typeface="Frutiger LT 57 Cn" pitchFamily="34" charset="0"/>
              </a:rPr>
              <a:t>Europarecht</a:t>
            </a:r>
          </a:p>
          <a:p>
            <a:r>
              <a:rPr lang="de-DE" sz="2600" dirty="0">
                <a:solidFill>
                  <a:schemeClr val="bg1"/>
                </a:solidFill>
                <a:latin typeface="Frutiger LT 57 Cn" pitchFamily="34" charset="0"/>
              </a:rPr>
              <a:t>2. Woche</a:t>
            </a:r>
            <a:endParaRPr lang="de-DE" sz="2600" dirty="0">
              <a:solidFill>
                <a:schemeClr val="bg1"/>
              </a:solidFill>
              <a:latin typeface="Frutiger Linotype" pitchFamily="34" charset="0"/>
            </a:endParaRPr>
          </a:p>
        </p:txBody>
      </p:sp>
    </p:spTree>
    <p:extLst>
      <p:ext uri="{BB962C8B-B14F-4D97-AF65-F5344CB8AC3E}">
        <p14:creationId xmlns:p14="http://schemas.microsoft.com/office/powerpoint/2010/main" val="402139120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additive="base">
                                        <p:cTn id="7"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 calcmode="lin" valueType="num">
                                      <p:cBhvr additive="base">
                                        <p:cTn id="31"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 calcmode="lin" valueType="num">
                                      <p:cBhvr additive="base">
                                        <p:cTn id="37"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7" end="7"/>
                                            </p:txEl>
                                          </p:spTgt>
                                        </p:tgtEl>
                                        <p:attrNameLst>
                                          <p:attrName>style.visibility</p:attrName>
                                        </p:attrNameLst>
                                      </p:cBhvr>
                                      <p:to>
                                        <p:strVal val="visible"/>
                                      </p:to>
                                    </p:set>
                                    <p:anim calcmode="lin" valueType="num">
                                      <p:cBhvr additive="base">
                                        <p:cTn id="43"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7718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412776"/>
            <a:ext cx="8928992" cy="5470728"/>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Insoweit erforderlich: </a:t>
            </a:r>
            <a:r>
              <a:rPr lang="de-DE" sz="2400" b="1" dirty="0">
                <a:solidFill>
                  <a:schemeClr val="tx1">
                    <a:lumMod val="65000"/>
                    <a:lumOff val="35000"/>
                  </a:schemeClr>
                </a:solidFill>
                <a:highlight>
                  <a:srgbClr val="FFFF00"/>
                </a:highlight>
                <a:latin typeface="JKRGNR+Arial-BoldMT"/>
              </a:rPr>
              <a:t>Auslegung des Art. 9 I GG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Wortlaut</a:t>
            </a:r>
            <a:r>
              <a:rPr lang="de-DE" sz="2400" dirty="0">
                <a:solidFill>
                  <a:schemeClr val="tx1">
                    <a:lumMod val="65000"/>
                    <a:lumOff val="35000"/>
                  </a:schemeClr>
                </a:solidFill>
                <a:latin typeface="JKRGNR+Arial-BoldMT"/>
              </a:rPr>
              <a:t>: unergiebig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Systematisch</a:t>
            </a:r>
            <a:r>
              <a:rPr lang="de-DE" sz="2400" dirty="0">
                <a:solidFill>
                  <a:schemeClr val="tx1">
                    <a:lumMod val="65000"/>
                    <a:lumOff val="35000"/>
                  </a:schemeClr>
                </a:solidFill>
                <a:latin typeface="JKRGNR+Arial-BoldMT"/>
              </a:rPr>
              <a:t> anzuführen: </a:t>
            </a:r>
            <a:r>
              <a:rPr lang="de-DE" sz="2400" b="1" dirty="0">
                <a:solidFill>
                  <a:schemeClr val="tx1">
                    <a:lumMod val="65000"/>
                    <a:lumOff val="35000"/>
                  </a:schemeClr>
                </a:solidFill>
                <a:latin typeface="JKRGNR+Arial-BoldMT"/>
              </a:rPr>
              <a:t>Schrankenregelung des Art. 9 II GG </a:t>
            </a:r>
            <a:r>
              <a:rPr lang="de-DE" sz="2400" dirty="0">
                <a:solidFill>
                  <a:schemeClr val="tx1">
                    <a:lumMod val="65000"/>
                    <a:lumOff val="35000"/>
                  </a:schemeClr>
                </a:solidFill>
                <a:latin typeface="JKRGNR+Arial-BoldMT"/>
              </a:rPr>
              <a:t>zielt deutlich auf </a:t>
            </a:r>
            <a:r>
              <a:rPr lang="de-DE" sz="2400" b="1" dirty="0">
                <a:solidFill>
                  <a:schemeClr val="tx1">
                    <a:lumMod val="65000"/>
                    <a:lumOff val="35000"/>
                  </a:schemeClr>
                </a:solidFill>
                <a:latin typeface="JKRGNR+Arial-BoldMT"/>
              </a:rPr>
              <a:t>privatrechtliche Vereinigungen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highlight>
                  <a:srgbClr val="FFFF00"/>
                </a:highlight>
                <a:latin typeface="JKRGNR+Arial-BoldMT"/>
              </a:rPr>
              <a:t>Damit naheliegenderweise der </a:t>
            </a:r>
            <a:r>
              <a:rPr lang="de-DE" sz="2400" b="1" dirty="0">
                <a:solidFill>
                  <a:schemeClr val="tx1">
                    <a:lumMod val="65000"/>
                    <a:lumOff val="35000"/>
                  </a:schemeClr>
                </a:solidFill>
                <a:highlight>
                  <a:srgbClr val="FFFF00"/>
                </a:highlight>
                <a:latin typeface="JKRGNR+Arial-BoldMT"/>
              </a:rPr>
              <a:t>Sinn und Zweck des Art. 9 I GG</a:t>
            </a:r>
            <a:r>
              <a:rPr lang="de-DE" sz="2400" dirty="0">
                <a:solidFill>
                  <a:schemeClr val="tx1">
                    <a:lumMod val="65000"/>
                    <a:lumOff val="35000"/>
                  </a:schemeClr>
                </a:solidFill>
                <a:highlight>
                  <a:srgbClr val="FFFF00"/>
                </a:highlight>
                <a:latin typeface="JKRGNR+Arial-BoldMT"/>
              </a:rPr>
              <a:t>: Gründung und Betätigung von privatrechtlichen Vereinigung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Vgl. BVerfG NJW 2001, 2617, das unter „Vereinigungen“ nur </a:t>
            </a:r>
            <a:r>
              <a:rPr lang="de-DE" sz="2400" dirty="0">
                <a:solidFill>
                  <a:schemeClr val="tx1">
                    <a:lumMod val="65000"/>
                    <a:lumOff val="35000"/>
                  </a:schemeClr>
                </a:solidFill>
                <a:latin typeface="JKRGNR+Arial-BoldMT"/>
              </a:rPr>
              <a:t>freiwillige Zusammenschlüsse privatrechtlicher Art subsumiert</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err="1">
                <a:solidFill>
                  <a:schemeClr val="tx1">
                    <a:lumMod val="65000"/>
                    <a:lumOff val="35000"/>
                  </a:schemeClr>
                </a:solidFill>
                <a:latin typeface="JKRGNR+Arial-BoldMT"/>
              </a:rPr>
              <a:t>a.A</a:t>
            </a:r>
            <a:r>
              <a:rPr lang="de-DE" sz="2400" dirty="0">
                <a:solidFill>
                  <a:schemeClr val="tx1">
                    <a:lumMod val="65000"/>
                    <a:lumOff val="35000"/>
                  </a:schemeClr>
                </a:solidFill>
                <a:latin typeface="JKRGNR+Arial-BoldMT"/>
              </a:rPr>
              <a:t>. vertretbar!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Mithin nicht eröffnet: Sachlicher Schutzbereich des Art. 9 I GG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Verletzung von Art. 9 I GG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304200"/>
            <a:ext cx="2376264" cy="892552"/>
          </a:xfrm>
          <a:prstGeom prst="rect">
            <a:avLst/>
          </a:prstGeom>
          <a:noFill/>
        </p:spPr>
        <p:txBody>
          <a:bodyPr wrap="square" rtlCol="0">
            <a:spAutoFit/>
          </a:bodyPr>
          <a:lstStyle/>
          <a:p>
            <a:r>
              <a:rPr lang="de-DE" sz="2600" dirty="0">
                <a:solidFill>
                  <a:schemeClr val="bg1"/>
                </a:solidFill>
                <a:latin typeface="Frutiger LT 57 Cn" pitchFamily="34" charset="0"/>
              </a:rPr>
              <a:t>Europarecht</a:t>
            </a:r>
          </a:p>
          <a:p>
            <a:r>
              <a:rPr lang="de-DE" sz="2600" dirty="0">
                <a:solidFill>
                  <a:schemeClr val="bg1"/>
                </a:solidFill>
                <a:latin typeface="Frutiger LT 57 Cn" pitchFamily="34" charset="0"/>
              </a:rPr>
              <a:t>2. Woche</a:t>
            </a:r>
            <a:endParaRPr lang="de-DE" sz="2600" dirty="0">
              <a:solidFill>
                <a:schemeClr val="bg1"/>
              </a:solidFill>
              <a:latin typeface="Frutiger Linotype" pitchFamily="34" charset="0"/>
            </a:endParaRPr>
          </a:p>
        </p:txBody>
      </p:sp>
    </p:spTree>
    <p:extLst>
      <p:ext uri="{BB962C8B-B14F-4D97-AF65-F5344CB8AC3E}">
        <p14:creationId xmlns:p14="http://schemas.microsoft.com/office/powerpoint/2010/main" val="126662196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additive="base">
                                        <p:cTn id="7"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 calcmode="lin" valueType="num">
                                      <p:cBhvr additive="base">
                                        <p:cTn id="31"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7" end="7"/>
                                            </p:txEl>
                                          </p:spTgt>
                                        </p:tgtEl>
                                        <p:attrNameLst>
                                          <p:attrName>style.visibility</p:attrName>
                                        </p:attrNameLst>
                                      </p:cBhvr>
                                      <p:to>
                                        <p:strVal val="visible"/>
                                      </p:to>
                                    </p:set>
                                    <p:anim calcmode="lin" valueType="num">
                                      <p:cBhvr additive="base">
                                        <p:cTn id="37"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8" end="8"/>
                                            </p:txEl>
                                          </p:spTgt>
                                        </p:tgtEl>
                                        <p:attrNameLst>
                                          <p:attrName>style.visibility</p:attrName>
                                        </p:attrNameLst>
                                      </p:cBhvr>
                                      <p:to>
                                        <p:strVal val="visible"/>
                                      </p:to>
                                    </p:set>
                                    <p:anim calcmode="lin" valueType="num">
                                      <p:cBhvr additive="base">
                                        <p:cTn id="43"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7718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412776"/>
            <a:ext cx="8928992" cy="5101397"/>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II. Verletzung der Berufsfreiheit aus Art. 12 I GG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1. Persönlicher Schutzbereich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In </a:t>
            </a:r>
            <a:r>
              <a:rPr lang="de-DE" sz="2400" b="1" dirty="0">
                <a:solidFill>
                  <a:schemeClr val="tx1">
                    <a:lumMod val="65000"/>
                    <a:lumOff val="35000"/>
                  </a:schemeClr>
                </a:solidFill>
                <a:latin typeface="JKRGNR+Arial-BoldMT"/>
              </a:rPr>
              <a:t>Art. 12 I GG </a:t>
            </a:r>
            <a:r>
              <a:rPr lang="de-DE" sz="2400" dirty="0">
                <a:solidFill>
                  <a:schemeClr val="tx1">
                    <a:lumMod val="65000"/>
                    <a:lumOff val="35000"/>
                  </a:schemeClr>
                </a:solidFill>
                <a:latin typeface="JKRGNR+Arial-BoldMT"/>
              </a:rPr>
              <a:t>enthalten: sog. </a:t>
            </a:r>
            <a:r>
              <a:rPr lang="de-DE" sz="2400" b="1" dirty="0">
                <a:solidFill>
                  <a:schemeClr val="tx1">
                    <a:lumMod val="65000"/>
                    <a:lumOff val="35000"/>
                  </a:schemeClr>
                </a:solidFill>
                <a:latin typeface="JKRGNR+Arial-BoldMT"/>
              </a:rPr>
              <a:t>„Deutschen-Grundrecht“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Bereits herausgearbeitet: Erweiterung der „Deutschen-Grundrechte“ auf EU-Inländer wegen </a:t>
            </a:r>
            <a:r>
              <a:rPr lang="de-DE" sz="2400" b="1" dirty="0">
                <a:solidFill>
                  <a:schemeClr val="tx1">
                    <a:lumMod val="65000"/>
                    <a:lumOff val="35000"/>
                  </a:schemeClr>
                </a:solidFill>
                <a:latin typeface="JKRGNR+Arial-BoldMT"/>
              </a:rPr>
              <a:t>Art. 18 AEUV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Persönlicher Schutzbereich (+)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2. Sachlicher Schutzbereich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In sachlicher Hinsicht zu bedenken: Art. 12 I GG stellt ein „einheitliches Grundrecht der Berufsfreiheit dar“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geschützt: Berufswahl und -ausübung </a:t>
            </a:r>
          </a:p>
        </p:txBody>
      </p:sp>
      <p:sp>
        <p:nvSpPr>
          <p:cNvPr id="3" name="Textfeld 2"/>
          <p:cNvSpPr txBox="1"/>
          <p:nvPr/>
        </p:nvSpPr>
        <p:spPr>
          <a:xfrm>
            <a:off x="251520" y="304200"/>
            <a:ext cx="2376264" cy="892552"/>
          </a:xfrm>
          <a:prstGeom prst="rect">
            <a:avLst/>
          </a:prstGeom>
          <a:noFill/>
        </p:spPr>
        <p:txBody>
          <a:bodyPr wrap="square" rtlCol="0">
            <a:spAutoFit/>
          </a:bodyPr>
          <a:lstStyle/>
          <a:p>
            <a:r>
              <a:rPr lang="de-DE" sz="2600" dirty="0">
                <a:solidFill>
                  <a:schemeClr val="bg1"/>
                </a:solidFill>
                <a:latin typeface="Frutiger LT 57 Cn" pitchFamily="34" charset="0"/>
              </a:rPr>
              <a:t>Europarecht</a:t>
            </a:r>
          </a:p>
          <a:p>
            <a:r>
              <a:rPr lang="de-DE" sz="2600" dirty="0">
                <a:solidFill>
                  <a:schemeClr val="bg1"/>
                </a:solidFill>
                <a:latin typeface="Frutiger LT 57 Cn" pitchFamily="34" charset="0"/>
              </a:rPr>
              <a:t>2. Woche</a:t>
            </a:r>
            <a:endParaRPr lang="de-DE" sz="2600" dirty="0">
              <a:solidFill>
                <a:schemeClr val="bg1"/>
              </a:solidFill>
              <a:latin typeface="Frutiger Linotype" pitchFamily="34" charset="0"/>
            </a:endParaRPr>
          </a:p>
        </p:txBody>
      </p:sp>
    </p:spTree>
    <p:extLst>
      <p:ext uri="{BB962C8B-B14F-4D97-AF65-F5344CB8AC3E}">
        <p14:creationId xmlns:p14="http://schemas.microsoft.com/office/powerpoint/2010/main" val="236887091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 calcmode="lin" valueType="num">
                                      <p:cBhvr additive="base">
                                        <p:cTn id="7"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3" end="3"/>
                                            </p:txEl>
                                          </p:spTgt>
                                        </p:tgtEl>
                                        <p:attrNameLst>
                                          <p:attrName>style.visibility</p:attrName>
                                        </p:attrNameLst>
                                      </p:cBhvr>
                                      <p:to>
                                        <p:strVal val="visible"/>
                                      </p:to>
                                    </p:set>
                                    <p:anim calcmode="lin" valueType="num">
                                      <p:cBhvr additive="base">
                                        <p:cTn id="13"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anim calcmode="lin" valueType="num">
                                      <p:cBhvr additive="base">
                                        <p:cTn id="19"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5" end="5"/>
                                            </p:txEl>
                                          </p:spTgt>
                                        </p:tgtEl>
                                        <p:attrNameLst>
                                          <p:attrName>style.visibility</p:attrName>
                                        </p:attrNameLst>
                                      </p:cBhvr>
                                      <p:to>
                                        <p:strVal val="visible"/>
                                      </p:to>
                                    </p:set>
                                    <p:anim calcmode="lin" valueType="num">
                                      <p:cBhvr additive="base">
                                        <p:cTn id="25"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7" end="7"/>
                                            </p:txEl>
                                          </p:spTgt>
                                        </p:tgtEl>
                                        <p:attrNameLst>
                                          <p:attrName>style.visibility</p:attrName>
                                        </p:attrNameLst>
                                      </p:cBhvr>
                                      <p:to>
                                        <p:strVal val="visible"/>
                                      </p:to>
                                    </p:set>
                                    <p:anim calcmode="lin" valueType="num">
                                      <p:cBhvr additive="base">
                                        <p:cTn id="31"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8" end="8"/>
                                            </p:txEl>
                                          </p:spTgt>
                                        </p:tgtEl>
                                        <p:attrNameLst>
                                          <p:attrName>style.visibility</p:attrName>
                                        </p:attrNameLst>
                                      </p:cBhvr>
                                      <p:to>
                                        <p:strVal val="visible"/>
                                      </p:to>
                                    </p:set>
                                    <p:anim calcmode="lin" valueType="num">
                                      <p:cBhvr additive="base">
                                        <p:cTn id="37"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9" end="9"/>
                                            </p:txEl>
                                          </p:spTgt>
                                        </p:tgtEl>
                                        <p:attrNameLst>
                                          <p:attrName>style.visibility</p:attrName>
                                        </p:attrNameLst>
                                      </p:cBhvr>
                                      <p:to>
                                        <p:strVal val="visible"/>
                                      </p:to>
                                    </p:set>
                                    <p:anim calcmode="lin" valueType="num">
                                      <p:cBhvr additive="base">
                                        <p:cTn id="43" dur="500" fill="hold"/>
                                        <p:tgtEl>
                                          <p:spTgt spid="2">
                                            <p:txEl>
                                              <p:pRg st="9" end="9"/>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7718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412776"/>
            <a:ext cx="8928992" cy="3303468"/>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„Beruf“: </a:t>
            </a:r>
            <a:r>
              <a:rPr lang="de-DE" sz="2400" dirty="0">
                <a:solidFill>
                  <a:schemeClr val="tx1">
                    <a:lumMod val="65000"/>
                    <a:lumOff val="35000"/>
                  </a:schemeClr>
                </a:solidFill>
                <a:latin typeface="JKRGNR+Arial-BoldMT"/>
              </a:rPr>
              <a:t>alle auf den </a:t>
            </a:r>
            <a:r>
              <a:rPr lang="de-DE" sz="2400" b="1" dirty="0">
                <a:solidFill>
                  <a:schemeClr val="tx1">
                    <a:lumMod val="65000"/>
                    <a:lumOff val="35000"/>
                  </a:schemeClr>
                </a:solidFill>
                <a:latin typeface="JKRGNR+Arial-BoldMT"/>
              </a:rPr>
              <a:t>Erwerb gerichteten </a:t>
            </a:r>
            <a:r>
              <a:rPr lang="de-DE" sz="2400" b="1" dirty="0" err="1">
                <a:solidFill>
                  <a:schemeClr val="tx1">
                    <a:lumMod val="65000"/>
                    <a:lumOff val="35000"/>
                  </a:schemeClr>
                </a:solidFill>
                <a:latin typeface="JKRGNR+Arial-BoldMT"/>
              </a:rPr>
              <a:t>Tätigkeiten</a:t>
            </a:r>
            <a:r>
              <a:rPr lang="de-DE" sz="2400" dirty="0">
                <a:solidFill>
                  <a:schemeClr val="tx1">
                    <a:lumMod val="65000"/>
                    <a:lumOff val="35000"/>
                  </a:schemeClr>
                </a:solidFill>
                <a:latin typeface="JKRGNR+Arial-BoldMT"/>
              </a:rPr>
              <a:t>, die auf </a:t>
            </a:r>
            <a:r>
              <a:rPr lang="de-DE" sz="2400" b="1" dirty="0">
                <a:solidFill>
                  <a:schemeClr val="tx1">
                    <a:lumMod val="65000"/>
                    <a:lumOff val="35000"/>
                  </a:schemeClr>
                </a:solidFill>
                <a:latin typeface="JKRGNR+Arial-BoldMT"/>
              </a:rPr>
              <a:t>Dauer</a:t>
            </a:r>
            <a:r>
              <a:rPr lang="de-DE" sz="2400" dirty="0">
                <a:solidFill>
                  <a:schemeClr val="tx1">
                    <a:lumMod val="65000"/>
                    <a:lumOff val="35000"/>
                  </a:schemeClr>
                </a:solidFill>
                <a:latin typeface="JKRGNR+Arial-BoldMT"/>
              </a:rPr>
              <a:t> angelegt sind und der Schaffung oder Aufrechterhaltung einer </a:t>
            </a:r>
            <a:r>
              <a:rPr lang="de-DE" sz="2400" b="1" dirty="0">
                <a:solidFill>
                  <a:schemeClr val="tx1">
                    <a:lumMod val="65000"/>
                    <a:lumOff val="35000"/>
                  </a:schemeClr>
                </a:solidFill>
                <a:latin typeface="JKRGNR+Arial-BoldMT"/>
              </a:rPr>
              <a:t>Lebensgrundlage</a:t>
            </a:r>
            <a:r>
              <a:rPr lang="de-DE" sz="2400" dirty="0">
                <a:solidFill>
                  <a:schemeClr val="tx1">
                    <a:lumMod val="65000"/>
                    <a:lumOff val="35000"/>
                  </a:schemeClr>
                </a:solidFill>
                <a:latin typeface="JKRGNR+Arial-BoldMT"/>
              </a:rPr>
              <a:t> dienen (und nicht schlechthin gemeinschädlich sind)</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In diesem Sinne ein „Beruf“ darstellend: Tätigkeit als Pflegefachkraft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Mit der Pflicht im Rahmen dieser Berufstätigkeit einer Vereinigung anzugehören, berührt: Schutzbereich des Art. 12 I GG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a:t>
            </a:r>
            <a:r>
              <a:rPr lang="de-DE" sz="2400" b="1" dirty="0">
                <a:solidFill>
                  <a:schemeClr val="tx1">
                    <a:lumMod val="65000"/>
                    <a:lumOff val="35000"/>
                  </a:schemeClr>
                </a:solidFill>
                <a:latin typeface="JKRGNR+Arial-BoldMT"/>
              </a:rPr>
              <a:t>Sachlicher Schutzbereich (+)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304200"/>
            <a:ext cx="2376264" cy="892552"/>
          </a:xfrm>
          <a:prstGeom prst="rect">
            <a:avLst/>
          </a:prstGeom>
          <a:noFill/>
        </p:spPr>
        <p:txBody>
          <a:bodyPr wrap="square" rtlCol="0">
            <a:spAutoFit/>
          </a:bodyPr>
          <a:lstStyle/>
          <a:p>
            <a:r>
              <a:rPr lang="de-DE" sz="2600" dirty="0">
                <a:solidFill>
                  <a:schemeClr val="bg1"/>
                </a:solidFill>
                <a:latin typeface="Frutiger LT 57 Cn" pitchFamily="34" charset="0"/>
              </a:rPr>
              <a:t>Europarecht</a:t>
            </a:r>
          </a:p>
          <a:p>
            <a:r>
              <a:rPr lang="de-DE" sz="2600" dirty="0">
                <a:solidFill>
                  <a:schemeClr val="bg1"/>
                </a:solidFill>
                <a:latin typeface="Frutiger LT 57 Cn" pitchFamily="34" charset="0"/>
              </a:rPr>
              <a:t>2. Woche</a:t>
            </a:r>
            <a:endParaRPr lang="de-DE" sz="2600" dirty="0">
              <a:solidFill>
                <a:schemeClr val="bg1"/>
              </a:solidFill>
              <a:latin typeface="Frutiger Linotype" pitchFamily="34" charset="0"/>
            </a:endParaRPr>
          </a:p>
        </p:txBody>
      </p:sp>
    </p:spTree>
    <p:extLst>
      <p:ext uri="{BB962C8B-B14F-4D97-AF65-F5344CB8AC3E}">
        <p14:creationId xmlns:p14="http://schemas.microsoft.com/office/powerpoint/2010/main" val="270002697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additive="base">
                                        <p:cTn id="7"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7718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412776"/>
            <a:ext cx="8928992" cy="6017032"/>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3. Eingriff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Ferner erforderlich: Eingriff in diese grundrechtlich geschützte Freiheit durch letztinstanzliches Urteil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highlight>
                  <a:srgbClr val="FFFF00"/>
                </a:highlight>
                <a:latin typeface="JKRGNR+Arial-BoldMT"/>
              </a:rPr>
              <a:t>&gt; im Falle von Art. 12 I GG für die Annahme eines Eingriffs erforderlich: </a:t>
            </a:r>
            <a:r>
              <a:rPr lang="de-DE" sz="2400" b="1" dirty="0">
                <a:solidFill>
                  <a:schemeClr val="tx1">
                    <a:lumMod val="65000"/>
                    <a:lumOff val="35000"/>
                  </a:schemeClr>
                </a:solidFill>
                <a:highlight>
                  <a:srgbClr val="FFFF00"/>
                </a:highlight>
                <a:latin typeface="JKRGNR+Arial-BoldMT"/>
              </a:rPr>
              <a:t>Berufsbezug der hoheitlichen Maßnahme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Berufsbezug (+) wenn Maßnahme die Wahl oder die </a:t>
            </a:r>
            <a:r>
              <a:rPr lang="de-DE" sz="2400" dirty="0" err="1">
                <a:solidFill>
                  <a:schemeClr val="tx1">
                    <a:lumMod val="65000"/>
                    <a:lumOff val="35000"/>
                  </a:schemeClr>
                </a:solidFill>
                <a:latin typeface="JKRGNR+Arial-BoldMT"/>
              </a:rPr>
              <a:t>Ausübung</a:t>
            </a:r>
            <a:r>
              <a:rPr lang="de-DE" sz="2400" dirty="0">
                <a:solidFill>
                  <a:schemeClr val="tx1">
                    <a:lumMod val="65000"/>
                    <a:lumOff val="35000"/>
                  </a:schemeClr>
                </a:solidFill>
                <a:latin typeface="JKRGNR+Arial-BoldMT"/>
              </a:rPr>
              <a:t> des Berufs </a:t>
            </a:r>
            <a:r>
              <a:rPr lang="de-DE" sz="2400" b="1" dirty="0">
                <a:solidFill>
                  <a:schemeClr val="tx1">
                    <a:lumMod val="65000"/>
                    <a:lumOff val="35000"/>
                  </a:schemeClr>
                </a:solidFill>
                <a:latin typeface="JKRGNR+Arial-BoldMT"/>
              </a:rPr>
              <a:t>unmittelbar</a:t>
            </a:r>
            <a:r>
              <a:rPr lang="de-DE" sz="2400" dirty="0">
                <a:solidFill>
                  <a:schemeClr val="tx1">
                    <a:lumMod val="65000"/>
                    <a:lumOff val="35000"/>
                  </a:schemeClr>
                </a:solidFill>
                <a:latin typeface="JKRGNR+Arial-BoldMT"/>
              </a:rPr>
              <a:t> </a:t>
            </a:r>
            <a:r>
              <a:rPr lang="de-DE" sz="2400" dirty="0" err="1">
                <a:solidFill>
                  <a:schemeClr val="tx1">
                    <a:lumMod val="65000"/>
                    <a:lumOff val="35000"/>
                  </a:schemeClr>
                </a:solidFill>
                <a:latin typeface="JKRGNR+Arial-BoldMT"/>
              </a:rPr>
              <a:t>einschränkt</a:t>
            </a:r>
            <a:r>
              <a:rPr lang="de-DE" sz="2400" dirty="0">
                <a:solidFill>
                  <a:schemeClr val="tx1">
                    <a:lumMod val="65000"/>
                    <a:lumOff val="35000"/>
                  </a:schemeClr>
                </a:solidFill>
                <a:latin typeface="JKRGNR+Arial-BoldMT"/>
              </a:rPr>
              <a:t> oder </a:t>
            </a:r>
            <a:r>
              <a:rPr lang="de-DE" sz="2400" dirty="0" err="1">
                <a:solidFill>
                  <a:schemeClr val="tx1">
                    <a:lumMod val="65000"/>
                    <a:lumOff val="35000"/>
                  </a:schemeClr>
                </a:solidFill>
                <a:latin typeface="JKRGNR+Arial-BoldMT"/>
              </a:rPr>
              <a:t>unmöglich</a:t>
            </a:r>
            <a:r>
              <a:rPr lang="de-DE" sz="2400" dirty="0">
                <a:solidFill>
                  <a:schemeClr val="tx1">
                    <a:lumMod val="65000"/>
                    <a:lumOff val="35000"/>
                  </a:schemeClr>
                </a:solidFill>
                <a:latin typeface="JKRGNR+Arial-BoldMT"/>
              </a:rPr>
              <a:t> macht, sie also </a:t>
            </a:r>
            <a:r>
              <a:rPr lang="de-DE" sz="2400" b="1" dirty="0">
                <a:solidFill>
                  <a:schemeClr val="tx1">
                    <a:lumMod val="65000"/>
                    <a:lumOff val="35000"/>
                  </a:schemeClr>
                </a:solidFill>
                <a:latin typeface="JKRGNR+Arial-BoldMT"/>
              </a:rPr>
              <a:t>auf die Berufsregelung abzielt </a:t>
            </a:r>
            <a:r>
              <a:rPr lang="de-DE" sz="2400" dirty="0">
                <a:solidFill>
                  <a:schemeClr val="tx1">
                    <a:lumMod val="65000"/>
                    <a:lumOff val="35000"/>
                  </a:schemeClr>
                </a:solidFill>
                <a:latin typeface="JKRGNR+Arial-BoldMT"/>
              </a:rPr>
              <a:t>(subjektiv berufsregelnde Tendenz) oder sie in ihren </a:t>
            </a:r>
            <a:r>
              <a:rPr lang="de-DE" sz="2400" b="1" dirty="0">
                <a:solidFill>
                  <a:schemeClr val="tx1">
                    <a:lumMod val="65000"/>
                    <a:lumOff val="35000"/>
                  </a:schemeClr>
                </a:solidFill>
                <a:latin typeface="JKRGNR+Arial-BoldMT"/>
              </a:rPr>
              <a:t>mittelbaren Auswirkungen von einigem Gewicht</a:t>
            </a:r>
            <a:r>
              <a:rPr lang="de-DE" sz="2400" dirty="0">
                <a:solidFill>
                  <a:schemeClr val="tx1">
                    <a:lumMod val="65000"/>
                    <a:lumOff val="35000"/>
                  </a:schemeClr>
                </a:solidFill>
                <a:latin typeface="JKRGNR+Arial-BoldMT"/>
              </a:rPr>
              <a:t> ist (objektiv berufsregelnde Tendenz)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Subjektiv berufsregelnde Tendenz (-), da Gesetz (und zugleich die gerichtliche Anwendung) nicht auf inhaltliche Ausgestaltung eines Berufs abzielt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304200"/>
            <a:ext cx="2376264" cy="892552"/>
          </a:xfrm>
          <a:prstGeom prst="rect">
            <a:avLst/>
          </a:prstGeom>
          <a:noFill/>
        </p:spPr>
        <p:txBody>
          <a:bodyPr wrap="square" rtlCol="0">
            <a:spAutoFit/>
          </a:bodyPr>
          <a:lstStyle/>
          <a:p>
            <a:r>
              <a:rPr lang="de-DE" sz="2600" dirty="0">
                <a:solidFill>
                  <a:schemeClr val="bg1"/>
                </a:solidFill>
                <a:latin typeface="Frutiger LT 57 Cn" pitchFamily="34" charset="0"/>
              </a:rPr>
              <a:t>Europarecht</a:t>
            </a:r>
          </a:p>
          <a:p>
            <a:r>
              <a:rPr lang="de-DE" sz="2600" dirty="0">
                <a:solidFill>
                  <a:schemeClr val="bg1"/>
                </a:solidFill>
                <a:latin typeface="Frutiger LT 57 Cn" pitchFamily="34" charset="0"/>
              </a:rPr>
              <a:t>2. Woche</a:t>
            </a:r>
            <a:endParaRPr lang="de-DE" sz="2600" dirty="0">
              <a:solidFill>
                <a:schemeClr val="bg1"/>
              </a:solidFill>
              <a:latin typeface="Frutiger Linotype" pitchFamily="34" charset="0"/>
            </a:endParaRPr>
          </a:p>
        </p:txBody>
      </p:sp>
    </p:spTree>
    <p:extLst>
      <p:ext uri="{BB962C8B-B14F-4D97-AF65-F5344CB8AC3E}">
        <p14:creationId xmlns:p14="http://schemas.microsoft.com/office/powerpoint/2010/main" val="159943552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additive="base">
                                        <p:cTn id="7"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7718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412776"/>
            <a:ext cx="8928992" cy="2870016"/>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Einzig denkbar: </a:t>
            </a:r>
            <a:r>
              <a:rPr lang="de-DE" sz="2400" b="1" dirty="0">
                <a:solidFill>
                  <a:schemeClr val="tx1">
                    <a:lumMod val="65000"/>
                    <a:lumOff val="35000"/>
                  </a:schemeClr>
                </a:solidFill>
                <a:latin typeface="JKRGNR+Arial-BoldMT"/>
              </a:rPr>
              <a:t>objektiv berufsregelnde Tendenz des Gesetzes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Insofern erforderlich: dass sich die gesetzliche Regelung erheblich auf die berufliche Tätigkeit auswirkt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a:t>
            </a:r>
            <a:r>
              <a:rPr lang="de-DE" sz="2400" b="1" dirty="0">
                <a:solidFill>
                  <a:schemeClr val="tx1">
                    <a:lumMod val="65000"/>
                    <a:lumOff val="35000"/>
                  </a:schemeClr>
                </a:solidFill>
                <a:latin typeface="JKRGNR+Arial-BoldMT"/>
              </a:rPr>
              <a:t>mit Pflichtmitgliedschaft als solcher nicht verbunden</a:t>
            </a:r>
            <a:r>
              <a:rPr lang="de-DE" sz="2400" dirty="0">
                <a:solidFill>
                  <a:schemeClr val="tx1">
                    <a:lumMod val="65000"/>
                    <a:lumOff val="35000"/>
                  </a:schemeClr>
                </a:solidFill>
                <a:latin typeface="JKRGNR+Arial-BoldMT"/>
              </a:rPr>
              <a:t>: erhebliche Veränderungen der beruflichen Tätigkeit als Krankenpfleger (</a:t>
            </a:r>
            <a:r>
              <a:rPr lang="de-DE" sz="2400" dirty="0" err="1">
                <a:solidFill>
                  <a:schemeClr val="tx1">
                    <a:lumMod val="65000"/>
                    <a:lumOff val="35000"/>
                  </a:schemeClr>
                </a:solidFill>
                <a:latin typeface="JKRGNR+Arial-BoldMT"/>
              </a:rPr>
              <a:t>a.A</a:t>
            </a:r>
            <a:r>
              <a:rPr lang="de-DE" sz="2400" dirty="0">
                <a:solidFill>
                  <a:schemeClr val="tx1">
                    <a:lumMod val="65000"/>
                    <a:lumOff val="35000"/>
                  </a:schemeClr>
                </a:solidFill>
                <a:latin typeface="JKRGNR+Arial-BoldMT"/>
              </a:rPr>
              <a:t> vertretbar)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Mangels berufsregelnder Tendenz: </a:t>
            </a:r>
            <a:r>
              <a:rPr lang="de-DE" sz="2400" b="1" dirty="0">
                <a:solidFill>
                  <a:schemeClr val="tx1">
                    <a:lumMod val="65000"/>
                    <a:lumOff val="35000"/>
                  </a:schemeClr>
                </a:solidFill>
                <a:latin typeface="JKRGNR+Arial-BoldMT"/>
              </a:rPr>
              <a:t>Eingriff in Art. 12 I GG (-) </a:t>
            </a:r>
          </a:p>
        </p:txBody>
      </p:sp>
      <p:sp>
        <p:nvSpPr>
          <p:cNvPr id="3" name="Textfeld 2"/>
          <p:cNvSpPr txBox="1"/>
          <p:nvPr/>
        </p:nvSpPr>
        <p:spPr>
          <a:xfrm>
            <a:off x="251520" y="304200"/>
            <a:ext cx="2376264" cy="892552"/>
          </a:xfrm>
          <a:prstGeom prst="rect">
            <a:avLst/>
          </a:prstGeom>
          <a:noFill/>
        </p:spPr>
        <p:txBody>
          <a:bodyPr wrap="square" rtlCol="0">
            <a:spAutoFit/>
          </a:bodyPr>
          <a:lstStyle/>
          <a:p>
            <a:r>
              <a:rPr lang="de-DE" sz="2600" dirty="0">
                <a:solidFill>
                  <a:schemeClr val="bg1"/>
                </a:solidFill>
                <a:latin typeface="Frutiger LT 57 Cn" pitchFamily="34" charset="0"/>
              </a:rPr>
              <a:t>Europarecht</a:t>
            </a:r>
          </a:p>
          <a:p>
            <a:r>
              <a:rPr lang="de-DE" sz="2600" dirty="0">
                <a:solidFill>
                  <a:schemeClr val="bg1"/>
                </a:solidFill>
                <a:latin typeface="Frutiger LT 57 Cn" pitchFamily="34" charset="0"/>
              </a:rPr>
              <a:t>2. Woche</a:t>
            </a:r>
            <a:endParaRPr lang="de-DE" sz="2600" dirty="0">
              <a:solidFill>
                <a:schemeClr val="bg1"/>
              </a:solidFill>
              <a:latin typeface="Frutiger Linotype" pitchFamily="34" charset="0"/>
            </a:endParaRPr>
          </a:p>
        </p:txBody>
      </p:sp>
    </p:spTree>
    <p:extLst>
      <p:ext uri="{BB962C8B-B14F-4D97-AF65-F5344CB8AC3E}">
        <p14:creationId xmlns:p14="http://schemas.microsoft.com/office/powerpoint/2010/main" val="195330212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additive="base">
                                        <p:cTn id="7"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7718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412776"/>
            <a:ext cx="8928992" cy="5968301"/>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III. Verletzung der Eigentumsfreiheit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Mit Blick auf die</a:t>
            </a:r>
            <a:r>
              <a:rPr lang="de-DE" sz="2400" dirty="0">
                <a:solidFill>
                  <a:srgbClr val="FF0000"/>
                </a:solidFill>
                <a:latin typeface="JKRGNR+Arial-BoldMT"/>
              </a:rPr>
              <a:t> Beitragspflicht </a:t>
            </a:r>
            <a:r>
              <a:rPr lang="de-DE" sz="2400" dirty="0">
                <a:solidFill>
                  <a:schemeClr val="tx1">
                    <a:lumMod val="65000"/>
                    <a:lumOff val="35000"/>
                  </a:schemeClr>
                </a:solidFill>
                <a:latin typeface="JKRGNR+Arial-BoldMT"/>
              </a:rPr>
              <a:t>denkbar: </a:t>
            </a:r>
            <a:r>
              <a:rPr lang="de-DE" sz="2400" b="1" dirty="0">
                <a:solidFill>
                  <a:srgbClr val="FF0000"/>
                </a:solidFill>
                <a:latin typeface="JKRGNR+Arial-BoldMT"/>
              </a:rPr>
              <a:t>Verletzung der Eigentumsfreiheit aus Art. 14 I 1 GG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Persönlicher Schutzbereich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Indes zweifelhaft: </a:t>
            </a:r>
            <a:r>
              <a:rPr lang="de-DE" sz="2400" b="1" dirty="0">
                <a:solidFill>
                  <a:schemeClr val="tx1">
                    <a:lumMod val="65000"/>
                    <a:lumOff val="35000"/>
                  </a:schemeClr>
                </a:solidFill>
                <a:latin typeface="JKRGNR+Arial-BoldMT"/>
              </a:rPr>
              <a:t>Sachlicher Schutzbereich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„Eigentum“: </a:t>
            </a:r>
          </a:p>
          <a:p>
            <a:pPr marL="1714500" lvl="3" indent="-342900">
              <a:spcAft>
                <a:spcPts val="500"/>
              </a:spcAft>
              <a:buFont typeface="Wingdings" pitchFamily="2" charset="2"/>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Konkrete </a:t>
            </a:r>
            <a:r>
              <a:rPr lang="de-DE" sz="2400" b="1" dirty="0" err="1">
                <a:solidFill>
                  <a:schemeClr val="tx1">
                    <a:lumMod val="65000"/>
                    <a:lumOff val="35000"/>
                  </a:schemeClr>
                </a:solidFill>
                <a:latin typeface="JKRGNR+Arial-BoldMT"/>
              </a:rPr>
              <a:t>vermögenswerte</a:t>
            </a:r>
            <a:r>
              <a:rPr lang="de-DE" sz="2400" b="1" dirty="0">
                <a:solidFill>
                  <a:schemeClr val="tx1">
                    <a:lumMod val="65000"/>
                    <a:lumOff val="35000"/>
                  </a:schemeClr>
                </a:solidFill>
                <a:latin typeface="JKRGNR+Arial-BoldMT"/>
              </a:rPr>
              <a:t> Rechtsposition</a:t>
            </a:r>
          </a:p>
          <a:p>
            <a:pPr marL="1714500" lvl="3" indent="-342900">
              <a:spcAft>
                <a:spcPts val="500"/>
              </a:spcAft>
              <a:buFont typeface="Wingdings" pitchFamily="2" charset="2"/>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Zur privaten Verfügung zugeordnet </a:t>
            </a:r>
          </a:p>
          <a:p>
            <a:pPr marL="1714500" lvl="3" indent="-342900">
              <a:spcAft>
                <a:spcPts val="500"/>
              </a:spcAft>
              <a:buFont typeface="Wingdings" pitchFamily="2" charset="2"/>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Und von der Rechtsordnung anerkannt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Hingegen nach </a:t>
            </a:r>
            <a:r>
              <a:rPr lang="de-DE" sz="2400" dirty="0" err="1">
                <a:solidFill>
                  <a:schemeClr val="tx1">
                    <a:lumMod val="65000"/>
                    <a:lumOff val="35000"/>
                  </a:schemeClr>
                </a:solidFill>
                <a:latin typeface="JKRGNR+Arial-BoldMT"/>
              </a:rPr>
              <a:t>hM</a:t>
            </a:r>
            <a:r>
              <a:rPr lang="de-DE" sz="2400" dirty="0">
                <a:solidFill>
                  <a:schemeClr val="tx1">
                    <a:lumMod val="65000"/>
                    <a:lumOff val="35000"/>
                  </a:schemeClr>
                </a:solidFill>
                <a:latin typeface="JKRGNR+Arial-BoldMT"/>
              </a:rPr>
              <a:t> nicht geschützt: </a:t>
            </a:r>
            <a:r>
              <a:rPr lang="de-DE" sz="2400" b="1" dirty="0">
                <a:solidFill>
                  <a:schemeClr val="tx1">
                    <a:lumMod val="65000"/>
                    <a:lumOff val="35000"/>
                  </a:schemeClr>
                </a:solidFill>
                <a:latin typeface="JKRGNR+Arial-BoldMT"/>
              </a:rPr>
              <a:t>Vermögen als solches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rgbClr val="FF0000"/>
                </a:solidFill>
                <a:latin typeface="JKRGNR+Arial-BoldMT"/>
              </a:rPr>
              <a:t>&gt; Durch </a:t>
            </a:r>
            <a:r>
              <a:rPr lang="de-DE" sz="2400" b="1" dirty="0">
                <a:solidFill>
                  <a:srgbClr val="FF0000"/>
                </a:solidFill>
                <a:latin typeface="JKRGNR+Arial-BoldMT"/>
              </a:rPr>
              <a:t>Auferlegung einer Zahlungspflicht </a:t>
            </a:r>
            <a:r>
              <a:rPr lang="de-DE" sz="2400" dirty="0">
                <a:solidFill>
                  <a:srgbClr val="FF0000"/>
                </a:solidFill>
                <a:latin typeface="JKRGNR+Arial-BoldMT"/>
              </a:rPr>
              <a:t>nicht betroffen: Konkrete Vermögenspositionen sondern „Vermögen als solches“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Ausnahme: Geldleistungspflicht kommt </a:t>
            </a:r>
            <a:r>
              <a:rPr lang="de-DE" sz="2400" b="1" dirty="0">
                <a:solidFill>
                  <a:schemeClr val="tx1">
                    <a:lumMod val="65000"/>
                    <a:lumOff val="35000"/>
                  </a:schemeClr>
                </a:solidFill>
                <a:latin typeface="JKRGNR+Arial-BoldMT"/>
              </a:rPr>
              <a:t>„erdrosselnde Wirkung“ </a:t>
            </a:r>
            <a:r>
              <a:rPr lang="de-DE" sz="2400" dirty="0">
                <a:solidFill>
                  <a:schemeClr val="tx1">
                    <a:lumMod val="65000"/>
                    <a:lumOff val="35000"/>
                  </a:schemeClr>
                </a:solidFill>
                <a:latin typeface="JKRGNR+Arial-BoldMT"/>
              </a:rPr>
              <a:t>zu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304200"/>
            <a:ext cx="2376264" cy="892552"/>
          </a:xfrm>
          <a:prstGeom prst="rect">
            <a:avLst/>
          </a:prstGeom>
          <a:noFill/>
        </p:spPr>
        <p:txBody>
          <a:bodyPr wrap="square" rtlCol="0">
            <a:spAutoFit/>
          </a:bodyPr>
          <a:lstStyle/>
          <a:p>
            <a:r>
              <a:rPr lang="de-DE" sz="2600" dirty="0">
                <a:solidFill>
                  <a:schemeClr val="bg1"/>
                </a:solidFill>
                <a:latin typeface="Frutiger LT 57 Cn" pitchFamily="34" charset="0"/>
              </a:rPr>
              <a:t>Europarecht</a:t>
            </a:r>
          </a:p>
          <a:p>
            <a:r>
              <a:rPr lang="de-DE" sz="2600" dirty="0">
                <a:solidFill>
                  <a:schemeClr val="bg1"/>
                </a:solidFill>
                <a:latin typeface="Frutiger LT 57 Cn" pitchFamily="34" charset="0"/>
              </a:rPr>
              <a:t>2. Woche</a:t>
            </a:r>
            <a:endParaRPr lang="de-DE" sz="2600" dirty="0">
              <a:solidFill>
                <a:schemeClr val="bg1"/>
              </a:solidFill>
              <a:latin typeface="Frutiger Linotype" pitchFamily="34" charset="0"/>
            </a:endParaRPr>
          </a:p>
        </p:txBody>
      </p:sp>
    </p:spTree>
    <p:extLst>
      <p:ext uri="{BB962C8B-B14F-4D97-AF65-F5344CB8AC3E}">
        <p14:creationId xmlns:p14="http://schemas.microsoft.com/office/powerpoint/2010/main" val="366910982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additive="base">
                                        <p:cTn id="7"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 calcmode="lin" valueType="num">
                                      <p:cBhvr additive="base">
                                        <p:cTn id="31"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 calcmode="lin" valueType="num">
                                      <p:cBhvr additive="base">
                                        <p:cTn id="37"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7" end="7"/>
                                            </p:txEl>
                                          </p:spTgt>
                                        </p:tgtEl>
                                        <p:attrNameLst>
                                          <p:attrName>style.visibility</p:attrName>
                                        </p:attrNameLst>
                                      </p:cBhvr>
                                      <p:to>
                                        <p:strVal val="visible"/>
                                      </p:to>
                                    </p:set>
                                    <p:anim calcmode="lin" valueType="num">
                                      <p:cBhvr additive="base">
                                        <p:cTn id="43"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2">
                                            <p:txEl>
                                              <p:pRg st="8" end="8"/>
                                            </p:txEl>
                                          </p:spTgt>
                                        </p:tgtEl>
                                        <p:attrNameLst>
                                          <p:attrName>style.visibility</p:attrName>
                                        </p:attrNameLst>
                                      </p:cBhvr>
                                      <p:to>
                                        <p:strVal val="visible"/>
                                      </p:to>
                                    </p:set>
                                    <p:anim calcmode="lin" valueType="num">
                                      <p:cBhvr additive="base">
                                        <p:cTn id="49"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2">
                                            <p:txEl>
                                              <p:pRg st="9" end="9"/>
                                            </p:txEl>
                                          </p:spTgt>
                                        </p:tgtEl>
                                        <p:attrNameLst>
                                          <p:attrName>style.visibility</p:attrName>
                                        </p:attrNameLst>
                                      </p:cBhvr>
                                      <p:to>
                                        <p:strVal val="visible"/>
                                      </p:to>
                                    </p:set>
                                    <p:anim calcmode="lin" valueType="num">
                                      <p:cBhvr additive="base">
                                        <p:cTn id="55" dur="500" fill="hold"/>
                                        <p:tgtEl>
                                          <p:spTgt spid="2">
                                            <p:txEl>
                                              <p:pRg st="9" end="9"/>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2">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2">
                                            <p:txEl>
                                              <p:pRg st="10" end="10"/>
                                            </p:txEl>
                                          </p:spTgt>
                                        </p:tgtEl>
                                        <p:attrNameLst>
                                          <p:attrName>style.visibility</p:attrName>
                                        </p:attrNameLst>
                                      </p:cBhvr>
                                      <p:to>
                                        <p:strVal val="visible"/>
                                      </p:to>
                                    </p:set>
                                    <p:anim calcmode="lin" valueType="num">
                                      <p:cBhvr additive="base">
                                        <p:cTn id="61" dur="500" fill="hold"/>
                                        <p:tgtEl>
                                          <p:spTgt spid="2">
                                            <p:txEl>
                                              <p:pRg st="10" end="10"/>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2">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7718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412776"/>
            <a:ext cx="8928992" cy="1633781"/>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Insofern erforderlich: Sachverhaltsangaben, die belegen, dass Geldleistungspflicht die wirtschaftliche Existenz des Beschwerdeführers bedroht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Verletzung von Art. 14 I 1 GG (-) </a:t>
            </a:r>
          </a:p>
        </p:txBody>
      </p:sp>
      <p:sp>
        <p:nvSpPr>
          <p:cNvPr id="3" name="Textfeld 2"/>
          <p:cNvSpPr txBox="1"/>
          <p:nvPr/>
        </p:nvSpPr>
        <p:spPr>
          <a:xfrm>
            <a:off x="251520" y="304200"/>
            <a:ext cx="2376264" cy="892552"/>
          </a:xfrm>
          <a:prstGeom prst="rect">
            <a:avLst/>
          </a:prstGeom>
          <a:noFill/>
        </p:spPr>
        <p:txBody>
          <a:bodyPr wrap="square" rtlCol="0">
            <a:spAutoFit/>
          </a:bodyPr>
          <a:lstStyle/>
          <a:p>
            <a:r>
              <a:rPr lang="de-DE" sz="2600" dirty="0">
                <a:solidFill>
                  <a:schemeClr val="bg1"/>
                </a:solidFill>
                <a:latin typeface="Frutiger LT 57 Cn" pitchFamily="34" charset="0"/>
              </a:rPr>
              <a:t>Europarecht</a:t>
            </a:r>
          </a:p>
          <a:p>
            <a:r>
              <a:rPr lang="de-DE" sz="2600" dirty="0">
                <a:solidFill>
                  <a:schemeClr val="bg1"/>
                </a:solidFill>
                <a:latin typeface="Frutiger LT 57 Cn" pitchFamily="34" charset="0"/>
              </a:rPr>
              <a:t>2. Woche</a:t>
            </a:r>
            <a:endParaRPr lang="de-DE" sz="2600" dirty="0">
              <a:solidFill>
                <a:schemeClr val="bg1"/>
              </a:solidFill>
              <a:latin typeface="Frutiger Linotype" pitchFamily="34" charset="0"/>
            </a:endParaRPr>
          </a:p>
        </p:txBody>
      </p:sp>
    </p:spTree>
    <p:extLst>
      <p:ext uri="{BB962C8B-B14F-4D97-AF65-F5344CB8AC3E}">
        <p14:creationId xmlns:p14="http://schemas.microsoft.com/office/powerpoint/2010/main" val="91987702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additive="base">
                                        <p:cTn id="7"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7718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412776"/>
            <a:ext cx="8928992" cy="5278368"/>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IV. Verletzung von Art. 2 I GG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Letztlich denkbar: Verletzung der allgemeinen Handlungsfreiheit aus Art. 2 I GG durch </a:t>
            </a:r>
            <a:r>
              <a:rPr lang="de-DE" sz="2400" b="1" dirty="0">
                <a:solidFill>
                  <a:schemeClr val="tx1">
                    <a:lumMod val="65000"/>
                    <a:lumOff val="35000"/>
                  </a:schemeClr>
                </a:solidFill>
                <a:latin typeface="JKRGNR+Arial-BoldMT"/>
              </a:rPr>
              <a:t>Pflichtmitgliedschaft sowie Beitragspflicht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1. Anwendbarkeit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Indes fraglich: Anwendbarkeit von Art. 2 I GG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highlight>
                  <a:srgbClr val="FFFF00"/>
                </a:highlight>
                <a:latin typeface="JKRGNR+Arial-BoldMT"/>
              </a:rPr>
              <a:t>&gt; Problem: </a:t>
            </a:r>
            <a:r>
              <a:rPr lang="de-DE" sz="2400" b="1" dirty="0">
                <a:solidFill>
                  <a:schemeClr val="tx1">
                    <a:lumMod val="65000"/>
                    <a:lumOff val="35000"/>
                  </a:schemeClr>
                </a:solidFill>
                <a:highlight>
                  <a:srgbClr val="FFFF00"/>
                </a:highlight>
                <a:latin typeface="JKRGNR+Arial-BoldMT"/>
              </a:rPr>
              <a:t>Subsidiarität</a:t>
            </a:r>
            <a:r>
              <a:rPr lang="de-DE" sz="2400" dirty="0">
                <a:solidFill>
                  <a:schemeClr val="tx1">
                    <a:lumMod val="65000"/>
                    <a:lumOff val="35000"/>
                  </a:schemeClr>
                </a:solidFill>
                <a:highlight>
                  <a:srgbClr val="FFFF00"/>
                </a:highlight>
                <a:latin typeface="JKRGNR+Arial-BoldMT"/>
              </a:rPr>
              <a:t> von </a:t>
            </a:r>
            <a:r>
              <a:rPr lang="de-DE" sz="2400" b="1" dirty="0">
                <a:solidFill>
                  <a:schemeClr val="tx1">
                    <a:lumMod val="65000"/>
                    <a:lumOff val="35000"/>
                  </a:schemeClr>
                </a:solidFill>
                <a:highlight>
                  <a:srgbClr val="FFFF00"/>
                </a:highlight>
                <a:latin typeface="JKRGNR+Arial-BoldMT"/>
              </a:rPr>
              <a:t>Art. 2 I GG</a:t>
            </a:r>
            <a:r>
              <a:rPr lang="de-DE" sz="2400" dirty="0">
                <a:solidFill>
                  <a:schemeClr val="tx1">
                    <a:lumMod val="65000"/>
                    <a:lumOff val="35000"/>
                  </a:schemeClr>
                </a:solidFill>
                <a:highlight>
                  <a:srgbClr val="FFFF00"/>
                </a:highlight>
                <a:latin typeface="JKRGNR+Arial-BoldMT"/>
              </a:rPr>
              <a:t> gegenüber speziellen Freiheitsrechten</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Nach </a:t>
            </a:r>
            <a:r>
              <a:rPr lang="de-DE" sz="2400" dirty="0" err="1">
                <a:solidFill>
                  <a:schemeClr val="tx1">
                    <a:lumMod val="65000"/>
                    <a:lumOff val="35000"/>
                  </a:schemeClr>
                </a:solidFill>
                <a:latin typeface="JKRGNR+Arial-BoldMT"/>
              </a:rPr>
              <a:t>hM</a:t>
            </a:r>
            <a:r>
              <a:rPr lang="de-DE" sz="2400" dirty="0">
                <a:solidFill>
                  <a:schemeClr val="tx1">
                    <a:lumMod val="65000"/>
                    <a:lumOff val="35000"/>
                  </a:schemeClr>
                </a:solidFill>
                <a:latin typeface="JKRGNR+Arial-BoldMT"/>
              </a:rPr>
              <a:t> ist Art. 2 I GG mithin nicht anwendbar: wenn und soweit der </a:t>
            </a:r>
            <a:r>
              <a:rPr lang="de-DE" sz="2400" b="1" dirty="0">
                <a:solidFill>
                  <a:schemeClr val="tx1">
                    <a:lumMod val="65000"/>
                    <a:lumOff val="35000"/>
                  </a:schemeClr>
                </a:solidFill>
                <a:latin typeface="JKRGNR+Arial-BoldMT"/>
              </a:rPr>
              <a:t>Schutzbereich</a:t>
            </a:r>
            <a:r>
              <a:rPr lang="de-DE" sz="2400" dirty="0">
                <a:solidFill>
                  <a:schemeClr val="tx1">
                    <a:lumMod val="65000"/>
                    <a:lumOff val="35000"/>
                  </a:schemeClr>
                </a:solidFill>
                <a:latin typeface="JKRGNR+Arial-BoldMT"/>
              </a:rPr>
              <a:t> eines </a:t>
            </a:r>
            <a:r>
              <a:rPr lang="de-DE" sz="2400" b="1" dirty="0">
                <a:solidFill>
                  <a:schemeClr val="tx1">
                    <a:lumMod val="65000"/>
                    <a:lumOff val="35000"/>
                  </a:schemeClr>
                </a:solidFill>
                <a:latin typeface="JKRGNR+Arial-BoldMT"/>
              </a:rPr>
              <a:t>speziellen Freiheitsrechts </a:t>
            </a:r>
            <a:r>
              <a:rPr lang="de-DE" sz="2400" dirty="0">
                <a:solidFill>
                  <a:schemeClr val="tx1">
                    <a:lumMod val="65000"/>
                    <a:lumOff val="35000"/>
                  </a:schemeClr>
                </a:solidFill>
                <a:latin typeface="JKRGNR+Arial-BoldMT"/>
              </a:rPr>
              <a:t>bezüglich des selben „sachlichen Gesichtspunktes“ </a:t>
            </a:r>
            <a:r>
              <a:rPr lang="de-DE" sz="2400" b="1" dirty="0">
                <a:solidFill>
                  <a:schemeClr val="tx1">
                    <a:lumMod val="65000"/>
                    <a:lumOff val="35000"/>
                  </a:schemeClr>
                </a:solidFill>
                <a:latin typeface="JKRGNR+Arial-BoldMT"/>
              </a:rPr>
              <a:t>eröffnet</a:t>
            </a:r>
            <a:r>
              <a:rPr lang="de-DE" sz="2400" dirty="0">
                <a:solidFill>
                  <a:schemeClr val="tx1">
                    <a:lumMod val="65000"/>
                    <a:lumOff val="35000"/>
                  </a:schemeClr>
                </a:solidFill>
                <a:latin typeface="JKRGNR+Arial-BoldMT"/>
              </a:rPr>
              <a:t> ist (vgl. BVerfG NJW 1995, 2279)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a:t>
            </a:r>
            <a:r>
              <a:rPr lang="de-DE" sz="2400" b="1" dirty="0">
                <a:solidFill>
                  <a:schemeClr val="tx1">
                    <a:lumMod val="65000"/>
                    <a:lumOff val="35000"/>
                  </a:schemeClr>
                </a:solidFill>
                <a:latin typeface="JKRGNR+Arial-BoldMT"/>
              </a:rPr>
              <a:t>Bezüglich Pflichtmitgliedschaft zu bedenken</a:t>
            </a:r>
            <a:r>
              <a:rPr lang="de-DE" sz="2400" dirty="0">
                <a:solidFill>
                  <a:schemeClr val="tx1">
                    <a:lumMod val="65000"/>
                    <a:lumOff val="35000"/>
                  </a:schemeClr>
                </a:solidFill>
                <a:latin typeface="JKRGNR+Arial-BoldMT"/>
              </a:rPr>
              <a:t>: Schutzbereich von Art. 12 I GG eröffnet </a:t>
            </a:r>
          </a:p>
        </p:txBody>
      </p:sp>
      <p:sp>
        <p:nvSpPr>
          <p:cNvPr id="3" name="Textfeld 2"/>
          <p:cNvSpPr txBox="1"/>
          <p:nvPr/>
        </p:nvSpPr>
        <p:spPr>
          <a:xfrm>
            <a:off x="251520" y="304200"/>
            <a:ext cx="2376264" cy="892552"/>
          </a:xfrm>
          <a:prstGeom prst="rect">
            <a:avLst/>
          </a:prstGeom>
          <a:noFill/>
        </p:spPr>
        <p:txBody>
          <a:bodyPr wrap="square" rtlCol="0">
            <a:spAutoFit/>
          </a:bodyPr>
          <a:lstStyle/>
          <a:p>
            <a:r>
              <a:rPr lang="de-DE" sz="2600" dirty="0">
                <a:solidFill>
                  <a:schemeClr val="bg1"/>
                </a:solidFill>
                <a:latin typeface="Frutiger LT 57 Cn" pitchFamily="34" charset="0"/>
              </a:rPr>
              <a:t>Europarecht</a:t>
            </a:r>
          </a:p>
          <a:p>
            <a:r>
              <a:rPr lang="de-DE" sz="2600" dirty="0">
                <a:solidFill>
                  <a:schemeClr val="bg1"/>
                </a:solidFill>
                <a:latin typeface="Frutiger LT 57 Cn" pitchFamily="34" charset="0"/>
              </a:rPr>
              <a:t>2. Woche</a:t>
            </a:r>
            <a:endParaRPr lang="de-DE" sz="2600" dirty="0">
              <a:solidFill>
                <a:schemeClr val="bg1"/>
              </a:solidFill>
              <a:latin typeface="Frutiger Linotype" pitchFamily="34" charset="0"/>
            </a:endParaRPr>
          </a:p>
        </p:txBody>
      </p:sp>
    </p:spTree>
    <p:extLst>
      <p:ext uri="{BB962C8B-B14F-4D97-AF65-F5344CB8AC3E}">
        <p14:creationId xmlns:p14="http://schemas.microsoft.com/office/powerpoint/2010/main" val="375884327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additive="base">
                                        <p:cTn id="7"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 calcmode="lin" valueType="num">
                                      <p:cBhvr additive="base">
                                        <p:cTn id="31"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 calcmode="lin" valueType="num">
                                      <p:cBhvr additive="base">
                                        <p:cTn id="37"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7718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412776"/>
            <a:ext cx="8928992" cy="5775940"/>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highlight>
                  <a:srgbClr val="FFFF00"/>
                </a:highlight>
                <a:latin typeface="JKRGNR+Arial-BoldMT"/>
              </a:rPr>
              <a:t>&gt; Ausnahme vom Subsidiaritätsgrundsatzes</a:t>
            </a:r>
            <a:r>
              <a:rPr lang="de-DE" sz="2400" dirty="0">
                <a:solidFill>
                  <a:schemeClr val="tx1">
                    <a:lumMod val="65000"/>
                    <a:lumOff val="35000"/>
                  </a:schemeClr>
                </a:solidFill>
                <a:highlight>
                  <a:srgbClr val="FFFF00"/>
                </a:highlight>
                <a:latin typeface="JKRGNR+Arial-BoldMT"/>
              </a:rPr>
              <a:t>: wenn sich Begrenzung einer Grundrechtsverletzung aus reiner </a:t>
            </a:r>
            <a:r>
              <a:rPr lang="de-DE" sz="2400" b="1" dirty="0">
                <a:solidFill>
                  <a:schemeClr val="tx1">
                    <a:lumMod val="65000"/>
                    <a:lumOff val="35000"/>
                  </a:schemeClr>
                </a:solidFill>
                <a:highlight>
                  <a:srgbClr val="FFFF00"/>
                </a:highlight>
                <a:latin typeface="JKRGNR+Arial-BoldMT"/>
              </a:rPr>
              <a:t>„dogmatischer Interpretation“ </a:t>
            </a:r>
            <a:r>
              <a:rPr lang="de-DE" sz="2400" dirty="0">
                <a:solidFill>
                  <a:schemeClr val="tx1">
                    <a:lumMod val="65000"/>
                    <a:lumOff val="35000"/>
                  </a:schemeClr>
                </a:solidFill>
                <a:highlight>
                  <a:srgbClr val="FFFF00"/>
                </a:highlight>
                <a:latin typeface="JKRGNR+Arial-BoldMT"/>
              </a:rPr>
              <a:t>des Freiheitsrechts ergibt</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Zu bedenken: Prüfung anhand von Art. 12 I GG scheiterte allein an dem Erfordernis des „</a:t>
            </a:r>
            <a:r>
              <a:rPr lang="de-DE" sz="2400" b="1" dirty="0">
                <a:solidFill>
                  <a:schemeClr val="tx1">
                    <a:lumMod val="65000"/>
                    <a:lumOff val="35000"/>
                  </a:schemeClr>
                </a:solidFill>
                <a:latin typeface="JKRGNR+Arial-BoldMT"/>
              </a:rPr>
              <a:t>Berufsbezuges</a:t>
            </a:r>
            <a:r>
              <a:rPr lang="de-DE" sz="2400" dirty="0">
                <a:solidFill>
                  <a:schemeClr val="tx1">
                    <a:lumMod val="65000"/>
                    <a:lumOff val="35000"/>
                  </a:schemeClr>
                </a:solidFill>
                <a:latin typeface="JKRGNR+Arial-BoldMT"/>
              </a:rPr>
              <a:t>“ </a:t>
            </a:r>
            <a:r>
              <a:rPr lang="de-DE" sz="2400" dirty="0" err="1">
                <a:solidFill>
                  <a:schemeClr val="tx1">
                    <a:lumMod val="65000"/>
                    <a:lumOff val="35000"/>
                  </a:schemeClr>
                </a:solidFill>
                <a:latin typeface="JKRGNR+Arial-BoldMT"/>
              </a:rPr>
              <a:t>iRd</a:t>
            </a:r>
            <a:r>
              <a:rPr lang="de-DE" sz="2400" dirty="0">
                <a:solidFill>
                  <a:schemeClr val="tx1">
                    <a:lumMod val="65000"/>
                    <a:lumOff val="35000"/>
                  </a:schemeClr>
                </a:solidFill>
                <a:latin typeface="JKRGNR+Arial-BoldMT"/>
              </a:rPr>
              <a:t>. Eingriffs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In diesen Fällen nicht anzunehmen</a:t>
            </a:r>
            <a:r>
              <a:rPr lang="de-DE" sz="2400" dirty="0">
                <a:solidFill>
                  <a:schemeClr val="tx1">
                    <a:lumMod val="65000"/>
                    <a:lumOff val="35000"/>
                  </a:schemeClr>
                </a:solidFill>
                <a:latin typeface="JKRGNR+Arial-BoldMT"/>
              </a:rPr>
              <a:t>: Subsidiarität von Art. 2 I GG (vgl. BVerfG NJW 1992, 2143 (2144))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Anwendbarkeit von Art. 2 I GG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b="1"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2. Schutzbereich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Ohne weiteres eröffnet: Persönlicher Schutzbereich</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Sachlicher Schutzbereich (+): </a:t>
            </a:r>
            <a:r>
              <a:rPr lang="de-DE" sz="2400" dirty="0">
                <a:solidFill>
                  <a:schemeClr val="tx1">
                    <a:lumMod val="65000"/>
                    <a:lumOff val="35000"/>
                  </a:schemeClr>
                </a:solidFill>
                <a:latin typeface="JKRGNR+Arial-BoldMT"/>
              </a:rPr>
              <a:t>da Art. 2 I GG vor jeder staatlichen Belastung schützt (Pflichtmitgliedschaft und Beitragspflicht)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304200"/>
            <a:ext cx="2376264" cy="892552"/>
          </a:xfrm>
          <a:prstGeom prst="rect">
            <a:avLst/>
          </a:prstGeom>
          <a:noFill/>
        </p:spPr>
        <p:txBody>
          <a:bodyPr wrap="square" rtlCol="0">
            <a:spAutoFit/>
          </a:bodyPr>
          <a:lstStyle/>
          <a:p>
            <a:r>
              <a:rPr lang="de-DE" sz="2600" dirty="0">
                <a:solidFill>
                  <a:schemeClr val="bg1"/>
                </a:solidFill>
                <a:latin typeface="Frutiger LT 57 Cn" pitchFamily="34" charset="0"/>
              </a:rPr>
              <a:t>Europarecht</a:t>
            </a:r>
          </a:p>
          <a:p>
            <a:r>
              <a:rPr lang="de-DE" sz="2600" dirty="0">
                <a:solidFill>
                  <a:schemeClr val="bg1"/>
                </a:solidFill>
                <a:latin typeface="Frutiger LT 57 Cn" pitchFamily="34" charset="0"/>
              </a:rPr>
              <a:t>2. Woche</a:t>
            </a:r>
            <a:endParaRPr lang="de-DE" sz="2600" dirty="0">
              <a:solidFill>
                <a:schemeClr val="bg1"/>
              </a:solidFill>
              <a:latin typeface="Frutiger Linotype" pitchFamily="34" charset="0"/>
            </a:endParaRPr>
          </a:p>
        </p:txBody>
      </p:sp>
    </p:spTree>
    <p:extLst>
      <p:ext uri="{BB962C8B-B14F-4D97-AF65-F5344CB8AC3E}">
        <p14:creationId xmlns:p14="http://schemas.microsoft.com/office/powerpoint/2010/main" val="273696027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additive="base">
                                        <p:cTn id="7"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5" end="5"/>
                                            </p:txEl>
                                          </p:spTgt>
                                        </p:tgtEl>
                                        <p:attrNameLst>
                                          <p:attrName>style.visibility</p:attrName>
                                        </p:attrNameLst>
                                      </p:cBhvr>
                                      <p:to>
                                        <p:strVal val="visible"/>
                                      </p:to>
                                    </p:set>
                                    <p:anim calcmode="lin" valueType="num">
                                      <p:cBhvr additive="base">
                                        <p:cTn id="25"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6" end="6"/>
                                            </p:txEl>
                                          </p:spTgt>
                                        </p:tgtEl>
                                        <p:attrNameLst>
                                          <p:attrName>style.visibility</p:attrName>
                                        </p:attrNameLst>
                                      </p:cBhvr>
                                      <p:to>
                                        <p:strVal val="visible"/>
                                      </p:to>
                                    </p:set>
                                    <p:anim calcmode="lin" valueType="num">
                                      <p:cBhvr additive="base">
                                        <p:cTn id="31"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7" end="7"/>
                                            </p:txEl>
                                          </p:spTgt>
                                        </p:tgtEl>
                                        <p:attrNameLst>
                                          <p:attrName>style.visibility</p:attrName>
                                        </p:attrNameLst>
                                      </p:cBhvr>
                                      <p:to>
                                        <p:strVal val="visible"/>
                                      </p:to>
                                    </p:set>
                                    <p:anim calcmode="lin" valueType="num">
                                      <p:cBhvr additive="base">
                                        <p:cTn id="37"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7718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0" y="1268760"/>
            <a:ext cx="8928992" cy="4667945"/>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3. Eingriff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Da letztinstanzliches Urteil die Pflichtmitgliedschaft in der Pflegekammer bestätigt: Eingriff (+)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4. Verfassungsrechtliche Rechtfertigung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Für verfassungsrechtliche Rechtfertigung zu prüfen: </a:t>
            </a:r>
          </a:p>
          <a:p>
            <a:pPr marL="800100" lvl="1"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Einschränkbarkeit des Grundrechts </a:t>
            </a:r>
          </a:p>
          <a:p>
            <a:pPr marL="800100" lvl="1"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Vorliegen einer tauglichen Schranke </a:t>
            </a:r>
          </a:p>
          <a:p>
            <a:pPr marL="800100" lvl="1"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Verfassungskonformität der Schranke </a:t>
            </a:r>
          </a:p>
          <a:p>
            <a:pPr marL="800100" lvl="1"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Verfassungskonformität der Anwendung des Schrankengesetzes im Einzelfall </a:t>
            </a:r>
          </a:p>
        </p:txBody>
      </p:sp>
      <p:sp>
        <p:nvSpPr>
          <p:cNvPr id="3" name="Textfeld 2"/>
          <p:cNvSpPr txBox="1"/>
          <p:nvPr/>
        </p:nvSpPr>
        <p:spPr>
          <a:xfrm>
            <a:off x="251520" y="304200"/>
            <a:ext cx="2376264" cy="892552"/>
          </a:xfrm>
          <a:prstGeom prst="rect">
            <a:avLst/>
          </a:prstGeom>
          <a:noFill/>
        </p:spPr>
        <p:txBody>
          <a:bodyPr wrap="square" rtlCol="0">
            <a:spAutoFit/>
          </a:bodyPr>
          <a:lstStyle/>
          <a:p>
            <a:r>
              <a:rPr lang="de-DE" sz="2600" dirty="0">
                <a:solidFill>
                  <a:schemeClr val="bg1"/>
                </a:solidFill>
                <a:latin typeface="Frutiger LT 57 Cn" pitchFamily="34" charset="0"/>
              </a:rPr>
              <a:t>Europarecht</a:t>
            </a:r>
          </a:p>
          <a:p>
            <a:r>
              <a:rPr lang="de-DE" sz="2600" dirty="0">
                <a:solidFill>
                  <a:schemeClr val="bg1"/>
                </a:solidFill>
                <a:latin typeface="Frutiger LT 57 Cn" pitchFamily="34" charset="0"/>
              </a:rPr>
              <a:t>2. Woche</a:t>
            </a:r>
            <a:endParaRPr lang="de-DE" sz="2600" dirty="0">
              <a:solidFill>
                <a:schemeClr val="bg1"/>
              </a:solidFill>
              <a:latin typeface="Frutiger Linotype" pitchFamily="34" charset="0"/>
            </a:endParaRPr>
          </a:p>
        </p:txBody>
      </p:sp>
    </p:spTree>
    <p:extLst>
      <p:ext uri="{BB962C8B-B14F-4D97-AF65-F5344CB8AC3E}">
        <p14:creationId xmlns:p14="http://schemas.microsoft.com/office/powerpoint/2010/main" val="203038754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additive="base">
                                        <p:cTn id="7"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3" end="3"/>
                                            </p:txEl>
                                          </p:spTgt>
                                        </p:tgtEl>
                                        <p:attrNameLst>
                                          <p:attrName>style.visibility</p:attrName>
                                        </p:attrNameLst>
                                      </p:cBhvr>
                                      <p:to>
                                        <p:strVal val="visible"/>
                                      </p:to>
                                    </p:set>
                                    <p:anim calcmode="lin" valueType="num">
                                      <p:cBhvr additive="base">
                                        <p:cTn id="13"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anim calcmode="lin" valueType="num">
                                      <p:cBhvr additive="base">
                                        <p:cTn id="19"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4" end="4"/>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2">
                                            <p:txEl>
                                              <p:pRg st="5" end="5"/>
                                            </p:txEl>
                                          </p:spTgt>
                                        </p:tgtEl>
                                        <p:attrNameLst>
                                          <p:attrName>style.visibility</p:attrName>
                                        </p:attrNameLst>
                                      </p:cBhvr>
                                      <p:to>
                                        <p:strVal val="visible"/>
                                      </p:to>
                                    </p:set>
                                    <p:anim calcmode="lin" valueType="num">
                                      <p:cBhvr additive="base">
                                        <p:cTn id="23"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2">
                                            <p:txEl>
                                              <p:pRg st="5" end="5"/>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2">
                                            <p:txEl>
                                              <p:pRg st="6" end="6"/>
                                            </p:txEl>
                                          </p:spTgt>
                                        </p:tgtEl>
                                        <p:attrNameLst>
                                          <p:attrName>style.visibility</p:attrName>
                                        </p:attrNameLst>
                                      </p:cBhvr>
                                      <p:to>
                                        <p:strVal val="visible"/>
                                      </p:to>
                                    </p:set>
                                    <p:anim calcmode="lin" valueType="num">
                                      <p:cBhvr additive="base">
                                        <p:cTn id="27"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2">
                                            <p:txEl>
                                              <p:pRg st="6" end="6"/>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2">
                                            <p:txEl>
                                              <p:pRg st="7" end="7"/>
                                            </p:txEl>
                                          </p:spTgt>
                                        </p:tgtEl>
                                        <p:attrNameLst>
                                          <p:attrName>style.visibility</p:attrName>
                                        </p:attrNameLst>
                                      </p:cBhvr>
                                      <p:to>
                                        <p:strVal val="visible"/>
                                      </p:to>
                                    </p:set>
                                    <p:anim calcmode="lin" valueType="num">
                                      <p:cBhvr additive="base">
                                        <p:cTn id="31"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7" end="7"/>
                                            </p:txEl>
                                          </p:spTgt>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2">
                                            <p:txEl>
                                              <p:pRg st="8" end="8"/>
                                            </p:txEl>
                                          </p:spTgt>
                                        </p:tgtEl>
                                        <p:attrNameLst>
                                          <p:attrName>style.visibility</p:attrName>
                                        </p:attrNameLst>
                                      </p:cBhvr>
                                      <p:to>
                                        <p:strVal val="visible"/>
                                      </p:to>
                                    </p:set>
                                    <p:anim calcmode="lin" valueType="num">
                                      <p:cBhvr additive="base">
                                        <p:cTn id="35"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7718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0" y="1268760"/>
            <a:ext cx="8928992" cy="5037276"/>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a) Einschränkbarkeit von Art. 2 I GG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&gt;In Art. 2 I GG enthalten: Einfacher Gesetzesvorbehalt („verfassungsmäßige Ordnung“)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b) Vorliegen einer tauglichen Schranke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Insofern erforderlich aber auch gegeben: Formelles Parlamentsgesetz </a:t>
            </a:r>
            <a:r>
              <a:rPr lang="de-DE" sz="2400" dirty="0" err="1">
                <a:solidFill>
                  <a:schemeClr val="tx1">
                    <a:lumMod val="65000"/>
                    <a:lumOff val="35000"/>
                  </a:schemeClr>
                </a:solidFill>
                <a:latin typeface="JKRGNR+Arial-BoldMT"/>
              </a:rPr>
              <a:t>iF</a:t>
            </a:r>
            <a:r>
              <a:rPr lang="de-DE" sz="2400" dirty="0">
                <a:solidFill>
                  <a:schemeClr val="tx1">
                    <a:lumMod val="65000"/>
                    <a:lumOff val="35000"/>
                  </a:schemeClr>
                </a:solidFill>
                <a:latin typeface="JKRGNR+Arial-BoldMT"/>
              </a:rPr>
              <a:t>. </a:t>
            </a:r>
            <a:r>
              <a:rPr lang="de-DE" sz="2400" dirty="0" err="1">
                <a:solidFill>
                  <a:schemeClr val="tx1">
                    <a:lumMod val="65000"/>
                    <a:lumOff val="35000"/>
                  </a:schemeClr>
                </a:solidFill>
                <a:latin typeface="JKRGNR+Arial-BoldMT"/>
              </a:rPr>
              <a:t>HHPflegeKG</a:t>
            </a:r>
            <a:r>
              <a:rPr lang="de-DE" sz="2400" dirty="0">
                <a:solidFill>
                  <a:schemeClr val="tx1">
                    <a:lumMod val="65000"/>
                    <a:lumOff val="35000"/>
                  </a:schemeClr>
                </a:solidFill>
                <a:latin typeface="JKRGNR+Arial-BoldMT"/>
              </a:rPr>
              <a: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c) Verfassungskonformität des Schrankengesetzes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Nunmehr zu prüfen: Formelle und </a:t>
            </a:r>
            <a:r>
              <a:rPr lang="de-DE" sz="2400" dirty="0" err="1">
                <a:solidFill>
                  <a:schemeClr val="tx1">
                    <a:lumMod val="65000"/>
                    <a:lumOff val="35000"/>
                  </a:schemeClr>
                </a:solidFill>
                <a:latin typeface="JKRGNR+Arial-BoldMT"/>
              </a:rPr>
              <a:t>materiellie</a:t>
            </a:r>
            <a:r>
              <a:rPr lang="de-DE" sz="2400" dirty="0">
                <a:solidFill>
                  <a:schemeClr val="tx1">
                    <a:lumMod val="65000"/>
                    <a:lumOff val="35000"/>
                  </a:schemeClr>
                </a:solidFill>
                <a:latin typeface="JKRGNR+Arial-BoldMT"/>
              </a:rPr>
              <a:t> Verfassungskonformität des </a:t>
            </a:r>
            <a:r>
              <a:rPr lang="de-DE" sz="2400" dirty="0" err="1">
                <a:solidFill>
                  <a:schemeClr val="tx1">
                    <a:lumMod val="65000"/>
                    <a:lumOff val="35000"/>
                  </a:schemeClr>
                </a:solidFill>
                <a:latin typeface="JKRGNR+Arial-BoldMT"/>
              </a:rPr>
              <a:t>HHPflegeKG</a:t>
            </a:r>
            <a:r>
              <a:rPr lang="de-DE" sz="2400" dirty="0">
                <a:solidFill>
                  <a:schemeClr val="tx1">
                    <a:lumMod val="65000"/>
                    <a:lumOff val="35000"/>
                  </a:schemeClr>
                </a:solidFill>
                <a:latin typeface="JKRGNR+Arial-BoldMT"/>
              </a:rPr>
              <a: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304200"/>
            <a:ext cx="2376264" cy="892552"/>
          </a:xfrm>
          <a:prstGeom prst="rect">
            <a:avLst/>
          </a:prstGeom>
          <a:noFill/>
        </p:spPr>
        <p:txBody>
          <a:bodyPr wrap="square" rtlCol="0">
            <a:spAutoFit/>
          </a:bodyPr>
          <a:lstStyle/>
          <a:p>
            <a:r>
              <a:rPr lang="de-DE" sz="2600" dirty="0">
                <a:solidFill>
                  <a:schemeClr val="bg1"/>
                </a:solidFill>
                <a:latin typeface="Frutiger LT 57 Cn" pitchFamily="34" charset="0"/>
              </a:rPr>
              <a:t>Europarecht</a:t>
            </a:r>
          </a:p>
          <a:p>
            <a:r>
              <a:rPr lang="de-DE" sz="2600" dirty="0">
                <a:solidFill>
                  <a:schemeClr val="bg1"/>
                </a:solidFill>
                <a:latin typeface="Frutiger LT 57 Cn" pitchFamily="34" charset="0"/>
              </a:rPr>
              <a:t>2. Woche</a:t>
            </a:r>
            <a:endParaRPr lang="de-DE" sz="2600" dirty="0">
              <a:solidFill>
                <a:schemeClr val="bg1"/>
              </a:solidFill>
              <a:latin typeface="Frutiger Linotype" pitchFamily="34" charset="0"/>
            </a:endParaRPr>
          </a:p>
        </p:txBody>
      </p:sp>
    </p:spTree>
    <p:extLst>
      <p:ext uri="{BB962C8B-B14F-4D97-AF65-F5344CB8AC3E}">
        <p14:creationId xmlns:p14="http://schemas.microsoft.com/office/powerpoint/2010/main" val="415887525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additive="base">
                                        <p:cTn id="7"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3" end="3"/>
                                            </p:txEl>
                                          </p:spTgt>
                                        </p:tgtEl>
                                        <p:attrNameLst>
                                          <p:attrName>style.visibility</p:attrName>
                                        </p:attrNameLst>
                                      </p:cBhvr>
                                      <p:to>
                                        <p:strVal val="visible"/>
                                      </p:to>
                                    </p:set>
                                    <p:anim calcmode="lin" valueType="num">
                                      <p:cBhvr additive="base">
                                        <p:cTn id="13"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3" end="3"/>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2">
                                            <p:txEl>
                                              <p:pRg st="4" end="4"/>
                                            </p:txEl>
                                          </p:spTgt>
                                        </p:tgtEl>
                                        <p:attrNameLst>
                                          <p:attrName>style.visibility</p:attrName>
                                        </p:attrNameLst>
                                      </p:cBhvr>
                                      <p:to>
                                        <p:strVal val="visible"/>
                                      </p:to>
                                    </p:set>
                                    <p:anim calcmode="lin" valueType="num">
                                      <p:cBhvr additive="base">
                                        <p:cTn id="17"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2">
                                            <p:txEl>
                                              <p:pRg st="6" end="6"/>
                                            </p:txEl>
                                          </p:spTgt>
                                        </p:tgtEl>
                                        <p:attrNameLst>
                                          <p:attrName>style.visibility</p:attrName>
                                        </p:attrNameLst>
                                      </p:cBhvr>
                                      <p:to>
                                        <p:strVal val="visible"/>
                                      </p:to>
                                    </p:set>
                                    <p:anim calcmode="lin" valueType="num">
                                      <p:cBhvr additive="base">
                                        <p:cTn id="23"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2">
                                            <p:txEl>
                                              <p:pRg st="6" end="6"/>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2">
                                            <p:txEl>
                                              <p:pRg st="7" end="7"/>
                                            </p:txEl>
                                          </p:spTgt>
                                        </p:tgtEl>
                                        <p:attrNameLst>
                                          <p:attrName>style.visibility</p:attrName>
                                        </p:attrNameLst>
                                      </p:cBhvr>
                                      <p:to>
                                        <p:strVal val="visible"/>
                                      </p:to>
                                    </p:set>
                                    <p:anim calcmode="lin" valueType="num">
                                      <p:cBhvr additive="base">
                                        <p:cTn id="27"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7718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0" y="1268760"/>
            <a:ext cx="8928992" cy="5647700"/>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err="1">
                <a:solidFill>
                  <a:schemeClr val="tx1">
                    <a:lumMod val="65000"/>
                    <a:lumOff val="35000"/>
                  </a:schemeClr>
                </a:solidFill>
                <a:latin typeface="JKRGNR+Arial-BoldMT"/>
              </a:rPr>
              <a:t>aa</a:t>
            </a:r>
            <a:r>
              <a:rPr lang="de-DE" sz="2400" b="1" dirty="0">
                <a:solidFill>
                  <a:schemeClr val="tx1">
                    <a:lumMod val="65000"/>
                    <a:lumOff val="35000"/>
                  </a:schemeClr>
                </a:solidFill>
                <a:latin typeface="JKRGNR+Arial-BoldMT"/>
              </a:rPr>
              <a:t>) Formelle Verfassungskonformität</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Regelmäßig – mangels Sachverhaltsangaben – einzig zu thematisieren: </a:t>
            </a:r>
            <a:r>
              <a:rPr lang="de-DE" sz="2400" b="1" dirty="0">
                <a:solidFill>
                  <a:schemeClr val="tx1">
                    <a:lumMod val="65000"/>
                    <a:lumOff val="35000"/>
                  </a:schemeClr>
                </a:solidFill>
                <a:latin typeface="JKRGNR+Arial-BoldMT"/>
              </a:rPr>
              <a:t>Zuständigkeit des (Landes-)Gesetzgebers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Dabei wiederum von besonderer Bedeutung: </a:t>
            </a:r>
            <a:r>
              <a:rPr lang="de-DE" sz="2400" b="1" dirty="0">
                <a:solidFill>
                  <a:schemeClr val="tx1">
                    <a:lumMod val="65000"/>
                    <a:lumOff val="35000"/>
                  </a:schemeClr>
                </a:solidFill>
                <a:latin typeface="JKRGNR+Arial-BoldMT"/>
              </a:rPr>
              <a:t>Verbandskompetenz</a:t>
            </a:r>
            <a:r>
              <a:rPr lang="de-DE" sz="2400" dirty="0">
                <a:solidFill>
                  <a:schemeClr val="tx1">
                    <a:lumMod val="65000"/>
                    <a:lumOff val="35000"/>
                  </a:schemeClr>
                </a:solidFill>
                <a:latin typeface="JKRGNR+Arial-BoldMT"/>
              </a:rPr>
              <a:t>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Grundnorm: </a:t>
            </a:r>
            <a:r>
              <a:rPr lang="de-DE" sz="2400" b="1" dirty="0">
                <a:solidFill>
                  <a:schemeClr val="tx1">
                    <a:lumMod val="65000"/>
                    <a:lumOff val="35000"/>
                  </a:schemeClr>
                </a:solidFill>
                <a:latin typeface="JKRGNR+Arial-BoldMT"/>
              </a:rPr>
              <a:t>Art. 30, 70 I GG</a:t>
            </a:r>
            <a:r>
              <a:rPr lang="de-DE" sz="2400" dirty="0">
                <a:solidFill>
                  <a:schemeClr val="tx1">
                    <a:lumMod val="65000"/>
                    <a:lumOff val="35000"/>
                  </a:schemeClr>
                </a:solidFill>
                <a:latin typeface="JKRGNR+Arial-BoldMT"/>
              </a:rPr>
              <a:t>, wonach die Länder die Gesetzgebungskompetenz haben, soweit sich aus dem GG nichts anderes ergibt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Zu prüfen: Ausschließliche bzw. konkurrierende Gesetzgebungstitel </a:t>
            </a:r>
          </a:p>
          <a:p>
            <a:pPr marL="1714500" lvl="3" indent="-342900">
              <a:spcAft>
                <a:spcPts val="500"/>
              </a:spcAft>
              <a:buFont typeface="Wingdings" pitchFamily="2" charset="2"/>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Da Pflegekräfte weder </a:t>
            </a:r>
            <a:r>
              <a:rPr lang="de-DE" sz="2400" b="1" dirty="0">
                <a:solidFill>
                  <a:schemeClr val="tx1">
                    <a:lumMod val="65000"/>
                    <a:lumOff val="35000"/>
                  </a:schemeClr>
                </a:solidFill>
                <a:latin typeface="JKRGNR+Arial-BoldMT"/>
              </a:rPr>
              <a:t>„im Dienste des Bundes“ </a:t>
            </a:r>
            <a:r>
              <a:rPr lang="de-DE" sz="2400" dirty="0">
                <a:solidFill>
                  <a:schemeClr val="tx1">
                    <a:lumMod val="65000"/>
                    <a:lumOff val="35000"/>
                  </a:schemeClr>
                </a:solidFill>
                <a:latin typeface="JKRGNR+Arial-BoldMT"/>
              </a:rPr>
              <a:t>stehen, noch es sich um einen Fall einer </a:t>
            </a:r>
            <a:r>
              <a:rPr lang="de-DE" sz="2400" b="1" dirty="0">
                <a:solidFill>
                  <a:schemeClr val="tx1">
                    <a:lumMod val="65000"/>
                    <a:lumOff val="35000"/>
                  </a:schemeClr>
                </a:solidFill>
                <a:latin typeface="JKRGNR+Arial-BoldMT"/>
              </a:rPr>
              <a:t>„bundesunmittelbaren Körperschaft“ </a:t>
            </a:r>
            <a:r>
              <a:rPr lang="de-DE" sz="2400" dirty="0">
                <a:solidFill>
                  <a:schemeClr val="tx1">
                    <a:lumMod val="65000"/>
                    <a:lumOff val="35000"/>
                  </a:schemeClr>
                </a:solidFill>
                <a:latin typeface="JKRGNR+Arial-BoldMT"/>
              </a:rPr>
              <a:t>handelt: Ausschließliche Gesetzgebungskompetenz nach </a:t>
            </a:r>
            <a:r>
              <a:rPr lang="de-DE" sz="2400" b="1" dirty="0">
                <a:solidFill>
                  <a:schemeClr val="tx1">
                    <a:lumMod val="65000"/>
                    <a:lumOff val="35000"/>
                  </a:schemeClr>
                </a:solidFill>
                <a:latin typeface="JKRGNR+Arial-BoldMT"/>
              </a:rPr>
              <a:t>Art. 73 I Nr. 8 GG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304200"/>
            <a:ext cx="2376264" cy="892552"/>
          </a:xfrm>
          <a:prstGeom prst="rect">
            <a:avLst/>
          </a:prstGeom>
          <a:noFill/>
        </p:spPr>
        <p:txBody>
          <a:bodyPr wrap="square" rtlCol="0">
            <a:spAutoFit/>
          </a:bodyPr>
          <a:lstStyle/>
          <a:p>
            <a:r>
              <a:rPr lang="de-DE" sz="2600" dirty="0">
                <a:solidFill>
                  <a:schemeClr val="bg1"/>
                </a:solidFill>
                <a:latin typeface="Frutiger LT 57 Cn" pitchFamily="34" charset="0"/>
              </a:rPr>
              <a:t>Europarecht</a:t>
            </a:r>
          </a:p>
          <a:p>
            <a:r>
              <a:rPr lang="de-DE" sz="2600" dirty="0">
                <a:solidFill>
                  <a:schemeClr val="bg1"/>
                </a:solidFill>
                <a:latin typeface="Frutiger LT 57 Cn" pitchFamily="34" charset="0"/>
              </a:rPr>
              <a:t>2. Woche</a:t>
            </a:r>
            <a:endParaRPr lang="de-DE" sz="2600" dirty="0">
              <a:solidFill>
                <a:schemeClr val="bg1"/>
              </a:solidFill>
              <a:latin typeface="Frutiger Linotype" pitchFamily="34" charset="0"/>
            </a:endParaRPr>
          </a:p>
        </p:txBody>
      </p:sp>
    </p:spTree>
    <p:extLst>
      <p:ext uri="{BB962C8B-B14F-4D97-AF65-F5344CB8AC3E}">
        <p14:creationId xmlns:p14="http://schemas.microsoft.com/office/powerpoint/2010/main" val="114812941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additive="base">
                                        <p:cTn id="7"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 calcmode="lin" valueType="num">
                                      <p:cBhvr additive="base">
                                        <p:cTn id="31"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7718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0" y="1268760"/>
            <a:ext cx="8928992" cy="5278368"/>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Insoweit einzig einer Landeszuständigkeit möglicherweise entgegenstehend: Vorliegen eines </a:t>
            </a:r>
            <a:r>
              <a:rPr lang="de-DE" sz="2400" b="1" dirty="0">
                <a:solidFill>
                  <a:schemeClr val="tx1">
                    <a:lumMod val="65000"/>
                    <a:lumOff val="35000"/>
                  </a:schemeClr>
                </a:solidFill>
                <a:latin typeface="JKRGNR+Arial-BoldMT"/>
              </a:rPr>
              <a:t>konkurrierenden Gesetzgebungstitels</a:t>
            </a:r>
            <a:r>
              <a:rPr lang="de-DE" sz="2400" dirty="0">
                <a:solidFill>
                  <a:schemeClr val="tx1">
                    <a:lumMod val="65000"/>
                    <a:lumOff val="35000"/>
                  </a:schemeClr>
                </a:solidFill>
                <a:latin typeface="JKRGNR+Arial-BoldMT"/>
              </a:rPr>
              <a:t>, von dem </a:t>
            </a:r>
            <a:r>
              <a:rPr lang="de-DE" sz="2400" b="1" dirty="0">
                <a:solidFill>
                  <a:schemeClr val="tx1">
                    <a:lumMod val="65000"/>
                    <a:lumOff val="35000"/>
                  </a:schemeClr>
                </a:solidFill>
                <a:latin typeface="JKRGNR+Arial-BoldMT"/>
              </a:rPr>
              <a:t>Bund abschließend Gebrauch </a:t>
            </a:r>
            <a:r>
              <a:rPr lang="de-DE" sz="2400" dirty="0">
                <a:solidFill>
                  <a:schemeClr val="tx1">
                    <a:lumMod val="65000"/>
                    <a:lumOff val="35000"/>
                  </a:schemeClr>
                </a:solidFill>
                <a:latin typeface="JKRGNR+Arial-BoldMT"/>
              </a:rPr>
              <a:t>gemacht hat (vgl. Art. 72 I GG)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Art. 74 I Nr. 19 GG (-): </a:t>
            </a:r>
            <a:r>
              <a:rPr lang="de-DE" sz="2400" dirty="0">
                <a:solidFill>
                  <a:schemeClr val="tx1">
                    <a:lumMod val="65000"/>
                    <a:lumOff val="35000"/>
                  </a:schemeClr>
                </a:solidFill>
                <a:latin typeface="JKRGNR+Arial-BoldMT"/>
              </a:rPr>
              <a:t>da dieser einzig die Zulassung zu den dort genannten Berufe betrifft</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highlight>
                  <a:srgbClr val="FFFF00"/>
                </a:highlight>
                <a:latin typeface="JKRGNR+Arial-BoldMT"/>
              </a:rPr>
              <a:t>Einzig ernsthaft in Betracht zu ziehen: Kompetenztitel für das </a:t>
            </a:r>
            <a:r>
              <a:rPr lang="de-DE" sz="2400" b="1" dirty="0">
                <a:solidFill>
                  <a:schemeClr val="tx1">
                    <a:lumMod val="65000"/>
                    <a:lumOff val="35000"/>
                  </a:schemeClr>
                </a:solidFill>
                <a:highlight>
                  <a:srgbClr val="FFFF00"/>
                </a:highlight>
                <a:latin typeface="JKRGNR+Arial-BoldMT"/>
              </a:rPr>
              <a:t>„öffentliche Arbeitsrecht“ gemäß Art. 74 I Nr. 12 GG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Hierzu ebenfalls zählend: Recht der Arbeitnehmerkammern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Abschließendes Gebrauchmachen von dem Titel seitens des Bundes (-) („bloß punktuelle Lenkungsversuche“)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mithin: Verbandskompetenz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Formelle Verfassungskonformität (+)</a:t>
            </a:r>
          </a:p>
        </p:txBody>
      </p:sp>
      <p:sp>
        <p:nvSpPr>
          <p:cNvPr id="3" name="Textfeld 2"/>
          <p:cNvSpPr txBox="1"/>
          <p:nvPr/>
        </p:nvSpPr>
        <p:spPr>
          <a:xfrm>
            <a:off x="251520" y="304200"/>
            <a:ext cx="2376264" cy="892552"/>
          </a:xfrm>
          <a:prstGeom prst="rect">
            <a:avLst/>
          </a:prstGeom>
          <a:noFill/>
        </p:spPr>
        <p:txBody>
          <a:bodyPr wrap="square" rtlCol="0">
            <a:spAutoFit/>
          </a:bodyPr>
          <a:lstStyle/>
          <a:p>
            <a:r>
              <a:rPr lang="de-DE" sz="2600" dirty="0">
                <a:solidFill>
                  <a:schemeClr val="bg1"/>
                </a:solidFill>
                <a:latin typeface="Frutiger LT 57 Cn" pitchFamily="34" charset="0"/>
              </a:rPr>
              <a:t>Europarecht</a:t>
            </a:r>
          </a:p>
          <a:p>
            <a:r>
              <a:rPr lang="de-DE" sz="2600" dirty="0">
                <a:solidFill>
                  <a:schemeClr val="bg1"/>
                </a:solidFill>
                <a:latin typeface="Frutiger LT 57 Cn" pitchFamily="34" charset="0"/>
              </a:rPr>
              <a:t>2. Woche</a:t>
            </a:r>
            <a:endParaRPr lang="de-DE" sz="2600" dirty="0">
              <a:solidFill>
                <a:schemeClr val="bg1"/>
              </a:solidFill>
              <a:latin typeface="Frutiger Linotype" pitchFamily="34" charset="0"/>
            </a:endParaRPr>
          </a:p>
        </p:txBody>
      </p:sp>
    </p:spTree>
    <p:extLst>
      <p:ext uri="{BB962C8B-B14F-4D97-AF65-F5344CB8AC3E}">
        <p14:creationId xmlns:p14="http://schemas.microsoft.com/office/powerpoint/2010/main" val="408906103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additive="base">
                                        <p:cTn id="7"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 calcmode="lin" valueType="num">
                                      <p:cBhvr additive="base">
                                        <p:cTn id="31"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5" end="5"/>
                                            </p:txEl>
                                          </p:spTgt>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2">
                                            <p:txEl>
                                              <p:pRg st="6" end="6"/>
                                            </p:txEl>
                                          </p:spTgt>
                                        </p:tgtEl>
                                        <p:attrNameLst>
                                          <p:attrName>style.visibility</p:attrName>
                                        </p:attrNameLst>
                                      </p:cBhvr>
                                      <p:to>
                                        <p:strVal val="visible"/>
                                      </p:to>
                                    </p:set>
                                    <p:anim calcmode="lin" valueType="num">
                                      <p:cBhvr additive="base">
                                        <p:cTn id="35"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7718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0" y="1268760"/>
            <a:ext cx="8928992" cy="4539704"/>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err="1">
                <a:solidFill>
                  <a:schemeClr val="tx1">
                    <a:lumMod val="65000"/>
                    <a:lumOff val="35000"/>
                  </a:schemeClr>
                </a:solidFill>
                <a:latin typeface="JKRGNR+Arial-BoldMT"/>
              </a:rPr>
              <a:t>bb</a:t>
            </a:r>
            <a:r>
              <a:rPr lang="de-DE" sz="2400" b="1" dirty="0">
                <a:solidFill>
                  <a:schemeClr val="tx1">
                    <a:lumMod val="65000"/>
                    <a:lumOff val="35000"/>
                  </a:schemeClr>
                </a:solidFill>
                <a:latin typeface="JKRGNR+Arial-BoldMT"/>
              </a:rPr>
              <a:t>) Materielle Verfassungskonformität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Insofern zu prüfen: ob </a:t>
            </a:r>
            <a:r>
              <a:rPr lang="de-DE" sz="2400" dirty="0" err="1">
                <a:solidFill>
                  <a:schemeClr val="tx1">
                    <a:lumMod val="65000"/>
                    <a:lumOff val="35000"/>
                  </a:schemeClr>
                </a:solidFill>
                <a:latin typeface="JKRGNR+Arial-BoldMT"/>
              </a:rPr>
              <a:t>HHPflegeKG</a:t>
            </a:r>
            <a:r>
              <a:rPr lang="de-DE" sz="2400" dirty="0">
                <a:solidFill>
                  <a:schemeClr val="tx1">
                    <a:lumMod val="65000"/>
                    <a:lumOff val="35000"/>
                  </a:schemeClr>
                </a:solidFill>
                <a:latin typeface="JKRGNR+Arial-BoldMT"/>
              </a:rPr>
              <a:t> die Schranken-Schranken der Verfassung wahrt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Dabei von besonderer Bedeutung: Wahrung des Verhältnismäßigkeitsgrundsatzes aus Art. 20 III GG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(a) Legitimer Zweck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Zweck des </a:t>
            </a:r>
            <a:r>
              <a:rPr lang="de-DE" sz="2400" b="1" dirty="0" err="1">
                <a:solidFill>
                  <a:schemeClr val="tx1">
                    <a:lumMod val="65000"/>
                    <a:lumOff val="35000"/>
                  </a:schemeClr>
                </a:solidFill>
                <a:latin typeface="JKRGNR+Arial-BoldMT"/>
              </a:rPr>
              <a:t>HmbPflegeKG</a:t>
            </a:r>
            <a:r>
              <a:rPr lang="de-DE" sz="2400" dirty="0">
                <a:solidFill>
                  <a:schemeClr val="tx1">
                    <a:lumMod val="65000"/>
                    <a:lumOff val="35000"/>
                  </a:schemeClr>
                </a:solidFill>
                <a:latin typeface="JKRGNR+Arial-BoldMT"/>
              </a:rPr>
              <a:t>: Qualitätssicherung, Förderung der Aus- und Weiterbildung, Wahrnehmung von politischen Aufgaben für die Mitglieder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Ohne weiteres zu bejahen: Legitimität des Zwecks </a:t>
            </a:r>
          </a:p>
        </p:txBody>
      </p:sp>
      <p:sp>
        <p:nvSpPr>
          <p:cNvPr id="3" name="Textfeld 2"/>
          <p:cNvSpPr txBox="1"/>
          <p:nvPr/>
        </p:nvSpPr>
        <p:spPr>
          <a:xfrm>
            <a:off x="251520" y="304200"/>
            <a:ext cx="2376264" cy="892552"/>
          </a:xfrm>
          <a:prstGeom prst="rect">
            <a:avLst/>
          </a:prstGeom>
          <a:noFill/>
        </p:spPr>
        <p:txBody>
          <a:bodyPr wrap="square" rtlCol="0">
            <a:spAutoFit/>
          </a:bodyPr>
          <a:lstStyle/>
          <a:p>
            <a:r>
              <a:rPr lang="de-DE" sz="2600" dirty="0">
                <a:solidFill>
                  <a:schemeClr val="bg1"/>
                </a:solidFill>
                <a:latin typeface="Frutiger LT 57 Cn" pitchFamily="34" charset="0"/>
              </a:rPr>
              <a:t>Europarecht</a:t>
            </a:r>
          </a:p>
          <a:p>
            <a:r>
              <a:rPr lang="de-DE" sz="2600" dirty="0">
                <a:solidFill>
                  <a:schemeClr val="bg1"/>
                </a:solidFill>
                <a:latin typeface="Frutiger LT 57 Cn" pitchFamily="34" charset="0"/>
              </a:rPr>
              <a:t>2. Woche</a:t>
            </a:r>
            <a:endParaRPr lang="de-DE" sz="2600" dirty="0">
              <a:solidFill>
                <a:schemeClr val="bg1"/>
              </a:solidFill>
              <a:latin typeface="Frutiger Linotype" pitchFamily="34" charset="0"/>
            </a:endParaRPr>
          </a:p>
        </p:txBody>
      </p:sp>
    </p:spTree>
    <p:extLst>
      <p:ext uri="{BB962C8B-B14F-4D97-AF65-F5344CB8AC3E}">
        <p14:creationId xmlns:p14="http://schemas.microsoft.com/office/powerpoint/2010/main" val="181062749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additive="base">
                                        <p:cTn id="7"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anim calcmode="lin" valueType="num">
                                      <p:cBhvr additive="base">
                                        <p:cTn id="19"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5" end="5"/>
                                            </p:txEl>
                                          </p:spTgt>
                                        </p:tgtEl>
                                        <p:attrNameLst>
                                          <p:attrName>style.visibility</p:attrName>
                                        </p:attrNameLst>
                                      </p:cBhvr>
                                      <p:to>
                                        <p:strVal val="visible"/>
                                      </p:to>
                                    </p:set>
                                    <p:anim calcmode="lin" valueType="num">
                                      <p:cBhvr additive="base">
                                        <p:cTn id="25"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6" end="6"/>
                                            </p:txEl>
                                          </p:spTgt>
                                        </p:tgtEl>
                                        <p:attrNameLst>
                                          <p:attrName>style.visibility</p:attrName>
                                        </p:attrNameLst>
                                      </p:cBhvr>
                                      <p:to>
                                        <p:strVal val="visible"/>
                                      </p:to>
                                    </p:set>
                                    <p:anim calcmode="lin" valueType="num">
                                      <p:cBhvr additive="base">
                                        <p:cTn id="31"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7718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22702" y="1304038"/>
            <a:ext cx="8928992" cy="4603824"/>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(b) Geeignetheit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Ebenfalls anzunehmen: dass Schaffung einer Berufskammer eben diesem Zweck dient (vgl. zur RA-Kammer, Ärzte-Kammer,…)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(c) Erforderlichkeit</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Erforderlichkeit (+) wenn kein gleich geeignetes, weniger eingriffsintensives Mittel in Betracht kommt</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Dabei zu bedenken: weiter Einschätzungsspielraum des Gesetzgebers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Nicht ersichtlich: relativ milderes Mittel</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Erforderlichkeit (+)</a:t>
            </a:r>
          </a:p>
        </p:txBody>
      </p:sp>
      <p:sp>
        <p:nvSpPr>
          <p:cNvPr id="3" name="Textfeld 2"/>
          <p:cNvSpPr txBox="1"/>
          <p:nvPr/>
        </p:nvSpPr>
        <p:spPr>
          <a:xfrm>
            <a:off x="251520" y="304200"/>
            <a:ext cx="2376264" cy="892552"/>
          </a:xfrm>
          <a:prstGeom prst="rect">
            <a:avLst/>
          </a:prstGeom>
          <a:noFill/>
        </p:spPr>
        <p:txBody>
          <a:bodyPr wrap="square" rtlCol="0">
            <a:spAutoFit/>
          </a:bodyPr>
          <a:lstStyle/>
          <a:p>
            <a:r>
              <a:rPr lang="de-DE" sz="2600" dirty="0">
                <a:solidFill>
                  <a:schemeClr val="bg1"/>
                </a:solidFill>
                <a:latin typeface="Frutiger LT 57 Cn" pitchFamily="34" charset="0"/>
              </a:rPr>
              <a:t>Europarecht</a:t>
            </a:r>
          </a:p>
          <a:p>
            <a:r>
              <a:rPr lang="de-DE" sz="2600" dirty="0">
                <a:solidFill>
                  <a:schemeClr val="bg1"/>
                </a:solidFill>
                <a:latin typeface="Frutiger LT 57 Cn" pitchFamily="34" charset="0"/>
              </a:rPr>
              <a:t>2. Woche</a:t>
            </a:r>
            <a:endParaRPr lang="de-DE" sz="2600" dirty="0">
              <a:solidFill>
                <a:schemeClr val="bg1"/>
              </a:solidFill>
              <a:latin typeface="Frutiger Linotype" pitchFamily="34" charset="0"/>
            </a:endParaRPr>
          </a:p>
        </p:txBody>
      </p:sp>
    </p:spTree>
    <p:extLst>
      <p:ext uri="{BB962C8B-B14F-4D97-AF65-F5344CB8AC3E}">
        <p14:creationId xmlns:p14="http://schemas.microsoft.com/office/powerpoint/2010/main" val="170491000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anim calcmode="lin" valueType="num">
                                      <p:cBhvr additive="base">
                                        <p:cTn id="11"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anim calcmode="lin" valueType="num">
                                      <p:cBhvr additive="base">
                                        <p:cTn id="17"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2">
                                            <p:txEl>
                                              <p:pRg st="3" end="3"/>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2">
                                            <p:txEl>
                                              <p:pRg st="4" end="4"/>
                                            </p:txEl>
                                          </p:spTgt>
                                        </p:tgtEl>
                                        <p:attrNameLst>
                                          <p:attrName>style.visibility</p:attrName>
                                        </p:attrNameLst>
                                      </p:cBhvr>
                                      <p:to>
                                        <p:strVal val="visible"/>
                                      </p:to>
                                    </p:set>
                                    <p:anim calcmode="lin" valueType="num">
                                      <p:cBhvr additive="base">
                                        <p:cTn id="2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anim calcmode="lin" valueType="num">
                                      <p:cBhvr additive="base">
                                        <p:cTn id="27"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nodeType="clickEffect">
                                  <p:stCondLst>
                                    <p:cond delay="0"/>
                                  </p:stCondLst>
                                  <p:childTnLst>
                                    <p:set>
                                      <p:cBhvr>
                                        <p:cTn id="32" dur="1" fill="hold">
                                          <p:stCondLst>
                                            <p:cond delay="0"/>
                                          </p:stCondLst>
                                        </p:cTn>
                                        <p:tgtEl>
                                          <p:spTgt spid="2">
                                            <p:txEl>
                                              <p:pRg st="6" end="6"/>
                                            </p:txEl>
                                          </p:spTgt>
                                        </p:tgtEl>
                                        <p:attrNameLst>
                                          <p:attrName>style.visibility</p:attrName>
                                        </p:attrNameLst>
                                      </p:cBhvr>
                                      <p:to>
                                        <p:strVal val="visible"/>
                                      </p:to>
                                    </p:set>
                                    <p:anim calcmode="lin" valueType="num">
                                      <p:cBhvr additive="base">
                                        <p:cTn id="33"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2">
                                            <p:txEl>
                                              <p:pRg st="6" end="6"/>
                                            </p:txEl>
                                          </p:spTgt>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2">
                                            <p:txEl>
                                              <p:pRg st="7" end="7"/>
                                            </p:txEl>
                                          </p:spTgt>
                                        </p:tgtEl>
                                        <p:attrNameLst>
                                          <p:attrName>style.visibility</p:attrName>
                                        </p:attrNameLst>
                                      </p:cBhvr>
                                      <p:to>
                                        <p:strVal val="visible"/>
                                      </p:to>
                                    </p:set>
                                    <p:anim calcmode="lin" valueType="num">
                                      <p:cBhvr additive="base">
                                        <p:cTn id="37"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7718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22702" y="1304038"/>
            <a:ext cx="8928992" cy="5150128"/>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(d) Angemessenheit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Im Rahmen der Angemessenheit zu untersuchen: ob der mit der Maßnahme einhergehende Eingriff (hier: in Art. 2 I GG) außer Verhältnis zu dem verfolgten Zweck steht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Regelmäßig sinnvoll: abstrakte Gewichtung der gegenläufigen Interessen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Bereits abstrakt festzustellen</a:t>
            </a:r>
            <a:r>
              <a:rPr lang="de-DE" sz="2400" dirty="0">
                <a:solidFill>
                  <a:schemeClr val="tx1">
                    <a:lumMod val="65000"/>
                    <a:lumOff val="35000"/>
                  </a:schemeClr>
                </a:solidFill>
                <a:latin typeface="JKRGNR+Arial-BoldMT"/>
              </a:rPr>
              <a:t>: Überwiegen des </a:t>
            </a:r>
            <a:r>
              <a:rPr lang="de-DE" sz="2400" b="1" dirty="0">
                <a:solidFill>
                  <a:schemeClr val="tx1">
                    <a:lumMod val="65000"/>
                    <a:lumOff val="35000"/>
                  </a:schemeClr>
                </a:solidFill>
                <a:latin typeface="JKRGNR+Arial-BoldMT"/>
              </a:rPr>
              <a:t>Interesses</a:t>
            </a:r>
            <a:r>
              <a:rPr lang="de-DE" sz="2400" dirty="0">
                <a:solidFill>
                  <a:schemeClr val="tx1">
                    <a:lumMod val="65000"/>
                    <a:lumOff val="35000"/>
                  </a:schemeClr>
                </a:solidFill>
                <a:latin typeface="JKRGNR+Arial-BoldMT"/>
              </a:rPr>
              <a:t> an einer </a:t>
            </a:r>
            <a:r>
              <a:rPr lang="de-DE" sz="2400" b="1" dirty="0">
                <a:solidFill>
                  <a:schemeClr val="tx1">
                    <a:lumMod val="65000"/>
                    <a:lumOff val="35000"/>
                  </a:schemeClr>
                </a:solidFill>
                <a:latin typeface="JKRGNR+Arial-BoldMT"/>
              </a:rPr>
              <a:t>Qualitätssicherung und -förderung </a:t>
            </a:r>
            <a:r>
              <a:rPr lang="de-DE" sz="2400" dirty="0">
                <a:solidFill>
                  <a:schemeClr val="tx1">
                    <a:lumMod val="65000"/>
                    <a:lumOff val="35000"/>
                  </a:schemeClr>
                </a:solidFill>
                <a:latin typeface="JKRGNR+Arial-BoldMT"/>
              </a:rPr>
              <a:t>im Bereich der Pflege gegenüber dem Interesse eines Einzelnen, nicht von staatlichen Maßnahmen betroffen zu sein (Art. 2 I GG)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Im Rahmen einer konkreten Abwägung nunmehr anzuführen: </a:t>
            </a:r>
            <a:r>
              <a:rPr lang="de-DE" sz="2400" b="1" dirty="0">
                <a:solidFill>
                  <a:schemeClr val="tx1">
                    <a:lumMod val="65000"/>
                    <a:lumOff val="35000"/>
                  </a:schemeClr>
                </a:solidFill>
                <a:latin typeface="JKRGNR+Arial-BoldMT"/>
              </a:rPr>
              <a:t>Vorteile einer Kammer für seine Mitglieder </a:t>
            </a:r>
            <a:r>
              <a:rPr lang="de-DE" sz="2400" dirty="0">
                <a:solidFill>
                  <a:schemeClr val="tx1">
                    <a:lumMod val="65000"/>
                    <a:lumOff val="35000"/>
                  </a:schemeClr>
                </a:solidFill>
                <a:latin typeface="JKRGNR+Arial-BoldMT"/>
              </a:rPr>
              <a:t>(s.o.) sowie Bedeutung dieses Berufszweiges für die Gesellschaft insgesamt </a:t>
            </a:r>
          </a:p>
        </p:txBody>
      </p:sp>
      <p:sp>
        <p:nvSpPr>
          <p:cNvPr id="3" name="Textfeld 2"/>
          <p:cNvSpPr txBox="1"/>
          <p:nvPr/>
        </p:nvSpPr>
        <p:spPr>
          <a:xfrm>
            <a:off x="251520" y="304200"/>
            <a:ext cx="2376264" cy="892552"/>
          </a:xfrm>
          <a:prstGeom prst="rect">
            <a:avLst/>
          </a:prstGeom>
          <a:noFill/>
        </p:spPr>
        <p:txBody>
          <a:bodyPr wrap="square" rtlCol="0">
            <a:spAutoFit/>
          </a:bodyPr>
          <a:lstStyle/>
          <a:p>
            <a:r>
              <a:rPr lang="de-DE" sz="2600" dirty="0">
                <a:solidFill>
                  <a:schemeClr val="bg1"/>
                </a:solidFill>
                <a:latin typeface="Frutiger LT 57 Cn" pitchFamily="34" charset="0"/>
              </a:rPr>
              <a:t>Europarecht</a:t>
            </a:r>
          </a:p>
          <a:p>
            <a:r>
              <a:rPr lang="de-DE" sz="2600" dirty="0">
                <a:solidFill>
                  <a:schemeClr val="bg1"/>
                </a:solidFill>
                <a:latin typeface="Frutiger LT 57 Cn" pitchFamily="34" charset="0"/>
              </a:rPr>
              <a:t>2. Woche</a:t>
            </a:r>
            <a:endParaRPr lang="de-DE" sz="2600" dirty="0">
              <a:solidFill>
                <a:schemeClr val="bg1"/>
              </a:solidFill>
              <a:latin typeface="Frutiger Linotype" pitchFamily="34" charset="0"/>
            </a:endParaRPr>
          </a:p>
        </p:txBody>
      </p:sp>
    </p:spTree>
    <p:extLst>
      <p:ext uri="{BB962C8B-B14F-4D97-AF65-F5344CB8AC3E}">
        <p14:creationId xmlns:p14="http://schemas.microsoft.com/office/powerpoint/2010/main" val="381978397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additive="base">
                                        <p:cTn id="7"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7718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22702" y="1304038"/>
            <a:ext cx="8928992" cy="3801041"/>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Abträgliche Wirkung auf den P: Belastung mit Kammerbeitrag (§ 8 I </a:t>
            </a:r>
            <a:r>
              <a:rPr lang="de-DE" sz="2400" dirty="0" err="1">
                <a:solidFill>
                  <a:schemeClr val="tx1">
                    <a:lumMod val="65000"/>
                    <a:lumOff val="35000"/>
                  </a:schemeClr>
                </a:solidFill>
                <a:latin typeface="JKRGNR+Arial-BoldMT"/>
              </a:rPr>
              <a:t>HHPflegeKG</a:t>
            </a:r>
            <a:r>
              <a:rPr lang="de-DE" sz="2400" dirty="0">
                <a:solidFill>
                  <a:schemeClr val="tx1">
                    <a:lumMod val="65000"/>
                    <a:lumOff val="35000"/>
                  </a:schemeClr>
                </a:solidFill>
                <a:latin typeface="JKRGNR+Arial-BoldMT"/>
              </a:rPr>
              <a: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Nach Abwägung dieser Gesichtspunkte anzunehmen: Angemessenheit der Regelungen (+)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Wahrung des Verhältnismäßigkeitsgrundsatz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Materielle Verfassungskonformität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Verfassungskonformität des Schrankengesetzes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304200"/>
            <a:ext cx="2376264" cy="892552"/>
          </a:xfrm>
          <a:prstGeom prst="rect">
            <a:avLst/>
          </a:prstGeom>
          <a:noFill/>
        </p:spPr>
        <p:txBody>
          <a:bodyPr wrap="square" rtlCol="0">
            <a:spAutoFit/>
          </a:bodyPr>
          <a:lstStyle/>
          <a:p>
            <a:r>
              <a:rPr lang="de-DE" sz="2600" dirty="0">
                <a:solidFill>
                  <a:schemeClr val="bg1"/>
                </a:solidFill>
                <a:latin typeface="Frutiger LT 57 Cn" pitchFamily="34" charset="0"/>
              </a:rPr>
              <a:t>Europarecht</a:t>
            </a:r>
          </a:p>
          <a:p>
            <a:r>
              <a:rPr lang="de-DE" sz="2600" dirty="0">
                <a:solidFill>
                  <a:schemeClr val="bg1"/>
                </a:solidFill>
                <a:latin typeface="Frutiger LT 57 Cn" pitchFamily="34" charset="0"/>
              </a:rPr>
              <a:t>2. Woche</a:t>
            </a:r>
            <a:endParaRPr lang="de-DE" sz="2600" dirty="0">
              <a:solidFill>
                <a:schemeClr val="bg1"/>
              </a:solidFill>
              <a:latin typeface="Frutiger Linotype" pitchFamily="34" charset="0"/>
            </a:endParaRPr>
          </a:p>
        </p:txBody>
      </p:sp>
    </p:spTree>
    <p:extLst>
      <p:ext uri="{BB962C8B-B14F-4D97-AF65-F5344CB8AC3E}">
        <p14:creationId xmlns:p14="http://schemas.microsoft.com/office/powerpoint/2010/main" val="382821171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additive="base">
                                        <p:cTn id="7"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7718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22702" y="1304038"/>
            <a:ext cx="8928992" cy="5840060"/>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d) Verhältnismäßigkeit des </a:t>
            </a:r>
            <a:r>
              <a:rPr lang="de-DE" sz="2400" b="1" dirty="0" err="1">
                <a:solidFill>
                  <a:schemeClr val="tx1">
                    <a:lumMod val="65000"/>
                    <a:lumOff val="35000"/>
                  </a:schemeClr>
                </a:solidFill>
                <a:latin typeface="JKRGNR+Arial-BoldMT"/>
              </a:rPr>
              <a:t>Einzalaktes</a:t>
            </a:r>
            <a:r>
              <a:rPr lang="de-DE" sz="2400" b="1" dirty="0">
                <a:solidFill>
                  <a:schemeClr val="tx1">
                    <a:lumMod val="65000"/>
                    <a:lumOff val="35000"/>
                  </a:schemeClr>
                </a:solidFill>
                <a:latin typeface="JKRGNR+Arial-BoldMT"/>
              </a:rPr>
              <a: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Insoweit einzig vom BVerfG zu überprüfen: ob Fachgerichte bei der Anwendung der Vorschriften im Einzelfall Verfassungsrecht verletzt haben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Indes nicht ersichtlich: Verfassungsverstoß bei Anwendung der Vorschriften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Insbesondere nicht „unzumutbar“: Mitgliedschaft bei dreijähriger Vollbeschäftigung bzw. nur gelegentlicher Tätigkeit „am Patienten“</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Verhältnismäßigkeit des Einzelaktes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Verfassungsrechtliche Rechtfertigung des Eingriffs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Verletzung von Art. 2 I GG (-)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Begründetheit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304200"/>
            <a:ext cx="2376264" cy="892552"/>
          </a:xfrm>
          <a:prstGeom prst="rect">
            <a:avLst/>
          </a:prstGeom>
          <a:noFill/>
        </p:spPr>
        <p:txBody>
          <a:bodyPr wrap="square" rtlCol="0">
            <a:spAutoFit/>
          </a:bodyPr>
          <a:lstStyle/>
          <a:p>
            <a:r>
              <a:rPr lang="de-DE" sz="2600" dirty="0">
                <a:solidFill>
                  <a:schemeClr val="bg1"/>
                </a:solidFill>
                <a:latin typeface="Frutiger LT 57 Cn" pitchFamily="34" charset="0"/>
              </a:rPr>
              <a:t>Europarecht</a:t>
            </a:r>
          </a:p>
          <a:p>
            <a:r>
              <a:rPr lang="de-DE" sz="2600" dirty="0">
                <a:solidFill>
                  <a:schemeClr val="bg1"/>
                </a:solidFill>
                <a:latin typeface="Frutiger LT 57 Cn" pitchFamily="34" charset="0"/>
              </a:rPr>
              <a:t>2. Woche</a:t>
            </a:r>
            <a:endParaRPr lang="de-DE" sz="2600" dirty="0">
              <a:solidFill>
                <a:schemeClr val="bg1"/>
              </a:solidFill>
              <a:latin typeface="Frutiger Linotype" pitchFamily="34" charset="0"/>
            </a:endParaRPr>
          </a:p>
        </p:txBody>
      </p:sp>
    </p:spTree>
    <p:extLst>
      <p:ext uri="{BB962C8B-B14F-4D97-AF65-F5344CB8AC3E}">
        <p14:creationId xmlns:p14="http://schemas.microsoft.com/office/powerpoint/2010/main" val="261140393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additive="base">
                                        <p:cTn id="7"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6" end="6"/>
                                            </p:txEl>
                                          </p:spTgt>
                                        </p:tgtEl>
                                        <p:attrNameLst>
                                          <p:attrName>style.visibility</p:attrName>
                                        </p:attrNameLst>
                                      </p:cBhvr>
                                      <p:to>
                                        <p:strVal val="visible"/>
                                      </p:to>
                                    </p:set>
                                    <p:anim calcmode="lin" valueType="num">
                                      <p:cBhvr additive="base">
                                        <p:cTn id="31"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6" end="6"/>
                                            </p:txEl>
                                          </p:spTgt>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2">
                                            <p:txEl>
                                              <p:pRg st="7" end="7"/>
                                            </p:txEl>
                                          </p:spTgt>
                                        </p:tgtEl>
                                        <p:attrNameLst>
                                          <p:attrName>style.visibility</p:attrName>
                                        </p:attrNameLst>
                                      </p:cBhvr>
                                      <p:to>
                                        <p:strVal val="visible"/>
                                      </p:to>
                                    </p:set>
                                    <p:anim calcmode="lin" valueType="num">
                                      <p:cBhvr additive="base">
                                        <p:cTn id="35"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2">
                                            <p:txEl>
                                              <p:pRg st="7" end="7"/>
                                            </p:txEl>
                                          </p:spTgt>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2">
                                            <p:txEl>
                                              <p:pRg st="8" end="8"/>
                                            </p:txEl>
                                          </p:spTgt>
                                        </p:tgtEl>
                                        <p:attrNameLst>
                                          <p:attrName>style.visibility</p:attrName>
                                        </p:attrNameLst>
                                      </p:cBhvr>
                                      <p:to>
                                        <p:strVal val="visible"/>
                                      </p:to>
                                    </p:set>
                                    <p:anim calcmode="lin" valueType="num">
                                      <p:cBhvr additive="base">
                                        <p:cTn id="39"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7718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22702" y="1304038"/>
            <a:ext cx="8928992" cy="895117"/>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C. Ergebnis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Verfassungsbeschwerde zulässig aber unbegründet </a:t>
            </a:r>
          </a:p>
        </p:txBody>
      </p:sp>
      <p:sp>
        <p:nvSpPr>
          <p:cNvPr id="3" name="Textfeld 2"/>
          <p:cNvSpPr txBox="1"/>
          <p:nvPr/>
        </p:nvSpPr>
        <p:spPr>
          <a:xfrm>
            <a:off x="251520" y="304200"/>
            <a:ext cx="2376264" cy="892552"/>
          </a:xfrm>
          <a:prstGeom prst="rect">
            <a:avLst/>
          </a:prstGeom>
          <a:noFill/>
        </p:spPr>
        <p:txBody>
          <a:bodyPr wrap="square" rtlCol="0">
            <a:spAutoFit/>
          </a:bodyPr>
          <a:lstStyle/>
          <a:p>
            <a:r>
              <a:rPr lang="de-DE" sz="2600" dirty="0">
                <a:solidFill>
                  <a:schemeClr val="bg1"/>
                </a:solidFill>
                <a:latin typeface="Frutiger LT 57 Cn" pitchFamily="34" charset="0"/>
              </a:rPr>
              <a:t>Europarecht</a:t>
            </a:r>
          </a:p>
          <a:p>
            <a:r>
              <a:rPr lang="de-DE" sz="2600" dirty="0">
                <a:solidFill>
                  <a:schemeClr val="bg1"/>
                </a:solidFill>
                <a:latin typeface="Frutiger LT 57 Cn" pitchFamily="34" charset="0"/>
              </a:rPr>
              <a:t>2. Woche</a:t>
            </a:r>
            <a:endParaRPr lang="de-DE" sz="2600" dirty="0">
              <a:solidFill>
                <a:schemeClr val="bg1"/>
              </a:solidFill>
              <a:latin typeface="Frutiger Linotype" pitchFamily="34" charset="0"/>
            </a:endParaRPr>
          </a:p>
        </p:txBody>
      </p:sp>
    </p:spTree>
    <p:extLst>
      <p:ext uri="{BB962C8B-B14F-4D97-AF65-F5344CB8AC3E}">
        <p14:creationId xmlns:p14="http://schemas.microsoft.com/office/powerpoint/2010/main" val="239308856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p:cNvSpPr txBox="1"/>
          <p:nvPr/>
        </p:nvSpPr>
        <p:spPr>
          <a:xfrm>
            <a:off x="5148064" y="3284984"/>
            <a:ext cx="2376264" cy="1077218"/>
          </a:xfrm>
          <a:prstGeom prst="rect">
            <a:avLst/>
          </a:prstGeom>
          <a:noFill/>
        </p:spPr>
        <p:txBody>
          <a:bodyPr wrap="square" rtlCol="0">
            <a:spAutoFit/>
          </a:bodyPr>
          <a:lstStyle/>
          <a:p>
            <a:r>
              <a:rPr lang="de-DE" sz="3200" dirty="0">
                <a:solidFill>
                  <a:schemeClr val="bg1"/>
                </a:solidFill>
                <a:latin typeface="Frutiger LT 57 Cn" pitchFamily="34" charset="0"/>
              </a:rPr>
              <a:t>Ende</a:t>
            </a:r>
          </a:p>
          <a:p>
            <a:r>
              <a:rPr lang="de-DE" sz="3200" dirty="0">
                <a:solidFill>
                  <a:schemeClr val="bg1"/>
                </a:solidFill>
                <a:latin typeface="Frutiger LT 57 Cn" pitchFamily="34" charset="0"/>
              </a:rPr>
              <a:t>2. Woche</a:t>
            </a:r>
          </a:p>
        </p:txBody>
      </p:sp>
    </p:spTree>
    <p:extLst>
      <p:ext uri="{BB962C8B-B14F-4D97-AF65-F5344CB8AC3E}">
        <p14:creationId xmlns:p14="http://schemas.microsoft.com/office/powerpoint/2010/main" val="73131762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theme/theme1.xml><?xml version="1.0" encoding="utf-8"?>
<a:theme xmlns:a="http://schemas.openxmlformats.org/drawingml/2006/main" name="Repetitorium">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Vorlage_PPTX" id="{20EF44A1-9CCB-4FDF-80AC-F4ABCF6AD68B}" vid="{75BB5563-0F98-406E-898E-E499F06E5443}"/>
    </a:ext>
  </a:extLst>
</a:theme>
</file>

<file path=ppt/theme/theme2.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Vorlage_PPTX</Template>
  <TotalTime>0</TotalTime>
  <Words>3980</Words>
  <Application>Microsoft Macintosh PowerPoint</Application>
  <PresentationFormat>Bildschirmpräsentation (4:3)</PresentationFormat>
  <Paragraphs>444</Paragraphs>
  <Slides>55</Slides>
  <Notes>0</Notes>
  <HiddenSlides>0</HiddenSlides>
  <MMClips>0</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55</vt:i4>
      </vt:variant>
    </vt:vector>
  </HeadingPairs>
  <TitlesOfParts>
    <vt:vector size="63" baseType="lpstr">
      <vt:lpstr>Arial</vt:lpstr>
      <vt:lpstr>Calibri</vt:lpstr>
      <vt:lpstr>Courier New</vt:lpstr>
      <vt:lpstr>Frutiger Linotype</vt:lpstr>
      <vt:lpstr>Frutiger LT 57 Cn</vt:lpstr>
      <vt:lpstr>JKRGNR+Arial-BoldMT</vt:lpstr>
      <vt:lpstr>Wingdings</vt:lpstr>
      <vt:lpstr>Repetitorium</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Jana Panten</dc:creator>
  <cp:lastModifiedBy>Thure Höre</cp:lastModifiedBy>
  <cp:revision>48</cp:revision>
  <dcterms:created xsi:type="dcterms:W3CDTF">2023-10-05T14:07:58Z</dcterms:created>
  <dcterms:modified xsi:type="dcterms:W3CDTF">2026-09-14T05:37:24Z</dcterms:modified>
</cp:coreProperties>
</file>