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51"/>
  </p:notesMasterIdLst>
  <p:sldIdLst>
    <p:sldId id="256" r:id="rId2"/>
    <p:sldId id="305" r:id="rId3"/>
    <p:sldId id="325" r:id="rId4"/>
    <p:sldId id="326" r:id="rId5"/>
    <p:sldId id="327" r:id="rId6"/>
    <p:sldId id="328" r:id="rId7"/>
    <p:sldId id="329" r:id="rId8"/>
    <p:sldId id="334" r:id="rId9"/>
    <p:sldId id="352" r:id="rId10"/>
    <p:sldId id="335" r:id="rId11"/>
    <p:sldId id="336" r:id="rId12"/>
    <p:sldId id="350" r:id="rId13"/>
    <p:sldId id="351" r:id="rId14"/>
    <p:sldId id="331" r:id="rId15"/>
    <p:sldId id="332" r:id="rId16"/>
    <p:sldId id="276" r:id="rId17"/>
    <p:sldId id="306" r:id="rId18"/>
    <p:sldId id="307" r:id="rId19"/>
    <p:sldId id="308" r:id="rId20"/>
    <p:sldId id="309" r:id="rId21"/>
    <p:sldId id="310" r:id="rId22"/>
    <p:sldId id="311" r:id="rId23"/>
    <p:sldId id="312" r:id="rId24"/>
    <p:sldId id="313" r:id="rId25"/>
    <p:sldId id="314" r:id="rId26"/>
    <p:sldId id="349" r:id="rId27"/>
    <p:sldId id="315" r:id="rId28"/>
    <p:sldId id="316" r:id="rId29"/>
    <p:sldId id="317" r:id="rId30"/>
    <p:sldId id="318" r:id="rId31"/>
    <p:sldId id="333" r:id="rId32"/>
    <p:sldId id="319" r:id="rId33"/>
    <p:sldId id="320" r:id="rId34"/>
    <p:sldId id="321" r:id="rId35"/>
    <p:sldId id="322" r:id="rId36"/>
    <p:sldId id="323" r:id="rId37"/>
    <p:sldId id="337" r:id="rId38"/>
    <p:sldId id="324" r:id="rId39"/>
    <p:sldId id="338" r:id="rId40"/>
    <p:sldId id="340" r:id="rId41"/>
    <p:sldId id="341" r:id="rId42"/>
    <p:sldId id="342" r:id="rId43"/>
    <p:sldId id="343" r:id="rId44"/>
    <p:sldId id="344" r:id="rId45"/>
    <p:sldId id="345" r:id="rId46"/>
    <p:sldId id="346" r:id="rId47"/>
    <p:sldId id="347" r:id="rId48"/>
    <p:sldId id="348" r:id="rId49"/>
    <p:sldId id="290" r:id="rId50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F5F5F"/>
    <a:srgbClr val="F775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59" autoAdjust="0"/>
    <p:restoredTop sz="92969"/>
  </p:normalViewPr>
  <p:slideViewPr>
    <p:cSldViewPr>
      <p:cViewPr varScale="1">
        <p:scale>
          <a:sx n="111" d="100"/>
          <a:sy n="111" d="100"/>
        </p:scale>
        <p:origin x="1480" y="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514C6A-EB18-46A0-A612-B77105F60B9D}" type="datetimeFigureOut">
              <a:rPr lang="de-DE" smtClean="0"/>
              <a:t>22.03.26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A97353-07D3-4549-9212-8D4A78C4474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688716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00808"/>
            <a:ext cx="7956376" cy="4068601"/>
          </a:xfrm>
          <a:prstGeom prst="rect">
            <a:avLst/>
          </a:prstGeom>
        </p:spPr>
      </p:pic>
      <p:sp>
        <p:nvSpPr>
          <p:cNvPr id="3" name="Rechteck 2"/>
          <p:cNvSpPr/>
          <p:nvPr userDrawn="1"/>
        </p:nvSpPr>
        <p:spPr>
          <a:xfrm>
            <a:off x="7020272" y="1700808"/>
            <a:ext cx="2123728" cy="4068601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Rechteck 3"/>
          <p:cNvSpPr/>
          <p:nvPr userDrawn="1"/>
        </p:nvSpPr>
        <p:spPr>
          <a:xfrm>
            <a:off x="4860032" y="2069232"/>
            <a:ext cx="2123728" cy="2511896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24582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69571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Henning\Desktop\Unbenannt-1.jpg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116632"/>
            <a:ext cx="2424081" cy="1147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128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Char char="•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1pPr>
      <a:lvl2pPr marL="0" indent="0" algn="l" defTabSz="914400" rtl="0" eaLnBrk="1" latinLnBrk="0" hangingPunct="1">
        <a:spcBef>
          <a:spcPts val="0"/>
        </a:spcBef>
        <a:buFont typeface="Arial" pitchFamily="34" charset="0"/>
        <a:buChar char="–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2pPr>
      <a:lvl3pPr marL="0" indent="0" algn="l" defTabSz="914400" rtl="0" eaLnBrk="1" latinLnBrk="0" hangingPunct="1">
        <a:spcBef>
          <a:spcPts val="0"/>
        </a:spcBef>
        <a:buFont typeface="Arial" pitchFamily="34" charset="0"/>
        <a:buChar char="•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3pPr>
      <a:lvl4pPr marL="0" indent="0" algn="l" defTabSz="914400" rtl="0" eaLnBrk="1" latinLnBrk="0" hangingPunct="1">
        <a:spcBef>
          <a:spcPts val="0"/>
        </a:spcBef>
        <a:buFont typeface="Arial" pitchFamily="34" charset="0"/>
        <a:buChar char="–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4pPr>
      <a:lvl5pPr marL="0" indent="0" algn="l" defTabSz="914400" rtl="0" eaLnBrk="1" latinLnBrk="0" hangingPunct="1">
        <a:spcBef>
          <a:spcPts val="0"/>
        </a:spcBef>
        <a:buFont typeface="Arial" pitchFamily="34" charset="0"/>
        <a:buChar char="»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4211960" y="3212976"/>
            <a:ext cx="482453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3. Woche</a:t>
            </a:r>
          </a:p>
        </p:txBody>
      </p:sp>
    </p:spTree>
    <p:extLst>
      <p:ext uri="{BB962C8B-B14F-4D97-AF65-F5344CB8AC3E}">
        <p14:creationId xmlns:p14="http://schemas.microsoft.com/office/powerpoint/2010/main" val="569267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-11968" y="1262877"/>
            <a:ext cx="8928992" cy="53424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„Maßnahme gleicher Wirkung“ </a:t>
            </a:r>
            <a:r>
              <a:rPr lang="de-DE" sz="2400" b="1" u="sng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Art. 34 AEUV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„Das in Art. 28 EG aufgestellte Verbot der Maßnahmen mit gleicher Wirkung wie mengenmäßige Beschränkungen erfasst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jede Maßnahme, die geeignet ist, den innergemeinschaftlichen Handel unmittelbar oder mittelbar, tatsächlich oder potenziell zu behindern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(vgl. u.a. Urt. v. 11. 7. 1974, 8/74, </a:t>
            </a:r>
            <a:r>
              <a:rPr lang="de-DE" sz="24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Dassonville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 </a:t>
            </a:r>
            <a:r>
              <a:rPr lang="de-DE" sz="24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Slg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1974, 837, </a:t>
            </a:r>
            <a:r>
              <a:rPr lang="de-DE" sz="24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Rdnr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5)</a:t>
            </a:r>
            <a:endParaRPr lang="de-DE" sz="2400" b="1" i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Sog.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Dassonville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-Formel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Konsequenzen dieser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Rspr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Nahezu jede mitgliedsstaatliche Maßnahme mit „Warenbezug“ muss anhand von Art. 28 II, Art. 34 AEUV geprüft werden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rgbClr val="FF0000"/>
                </a:solidFill>
                <a:latin typeface="JKRGNR+Arial-BoldMT"/>
              </a:rPr>
              <a:t>Diskriminierungsverbot wird zu einem </a:t>
            </a:r>
            <a:r>
              <a:rPr lang="de-DE" sz="2400" b="1" dirty="0">
                <a:solidFill>
                  <a:srgbClr val="FF0000"/>
                </a:solidFill>
                <a:latin typeface="JKRGNR+Arial-BoldMT"/>
              </a:rPr>
              <a:t>Beschränkungsverbot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3. Woche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6705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-11968" y="1262877"/>
            <a:ext cx="8928992" cy="45397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Begrenzung der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Dassonville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-Formel“: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Nichtdiskriminierende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Verkaufsbeschränkungen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die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unterschiedslos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 für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alle Wirtschaftsteilnehmer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gelten, stellen </a:t>
            </a:r>
            <a:r>
              <a:rPr lang="de-DE" sz="2400" b="1" dirty="0">
                <a:solidFill>
                  <a:srgbClr val="FF0000"/>
                </a:solidFill>
                <a:latin typeface="JKRGNR+Arial-BoldMT"/>
              </a:rPr>
              <a:t>keine „Maßnahme gleicher Wirkung“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dar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(„Keck-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Rspr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.“)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Dann weiter zu entscheiden: </a:t>
            </a:r>
          </a:p>
          <a:p>
            <a:pPr marL="1257300" lvl="2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Produktbezogene Regelungen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(Etikettierung, Verpackung, Inhaltsstoffe) =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„Maßnahme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gl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W.“ (+) </a:t>
            </a:r>
          </a:p>
          <a:p>
            <a:pPr marL="1257300" lvl="2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Vertriebsbezogene Regelungen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(bspw. Ladenöffnungszeiten)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[-]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3. Woche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1822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-11968" y="1262877"/>
            <a:ext cx="8928992" cy="45397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Problem an der „Keck-Einschränkung“: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Viele Maßnahmen lassen sich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nicht in Schema „Produkt- bzw. Vertriebsbezogenheit“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einordnen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Beispiel: Stadt Hamburg beschränkt die Möglichkeit SUVs in der Innenstadt zu nutzen wegen Platzmangel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Maßgeblich für die Annahme einer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„Maßnahme gleicher Wirkung“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Erschwerung des Marktzutritts </a:t>
            </a:r>
          </a:p>
          <a:p>
            <a:pPr marL="1257300" lvl="2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Eingriff regelmäßig (-):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wenn die Regelungen ein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Verhalten nach dem Markteintritt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betreffen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3. Woche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1639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-11968" y="1262877"/>
            <a:ext cx="8928992" cy="63863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Daher EuGH in neuerer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Rspr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.: „Maßnahme gleicher Wirkung“ liegt vor, wenn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Maßnahme bezweckt oder bewirkt, dass Ware aus EU-Land weniger günstig behandelt wird (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Diskriminierungen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Waren aus anderen Mitgliedstaaten, die dort rechtmäßig in den Verkehr gebracht werden, bestimmten Vorschriften entsprechen müssen, selbst dann, wenn diese Vorschriften unterschiedslos für alle Leistungen gelten (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Prinzip der gegenseitigen Anerkennung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auch Herkunftslandprinzip genannt)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Maßnahme den Zugang zum Markt eines Mitgliedstaats für Waren aus anderen Mitgliedstaaten behindert (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Verbot von Marktzugangshindernissen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</a:t>
            </a:r>
          </a:p>
          <a:p>
            <a:pPr lvl="1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3. Woche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34697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292695"/>
            <a:ext cx="8928992" cy="37369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D. Verfassungsrechtliche Rechtfertigung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 den einzelnen Grundfreiheiten vorgesehen: geschriebene Rechtfertigungsgründe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Hauptanwendungsfälle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Einschränkungen der Grundfreiheiten aus Gründen </a:t>
            </a:r>
          </a:p>
          <a:p>
            <a:pPr marL="800100" lvl="1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öffentlichen Sicherheit, Ordnung, Sittlichkeit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oder </a:t>
            </a:r>
          </a:p>
          <a:p>
            <a:pPr marL="800100" lvl="1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zum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Gesundheitsschutz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(vgl. Art. 36 S. 1 AEUV, 45 III AEUV, Art. 52 I AEUV)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3. Woche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9908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292695"/>
            <a:ext cx="8928992" cy="55989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Darüber anzunehmen: 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ungeschriebene Rechtfertigungsgründe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Gelten nicht bei </a:t>
            </a:r>
            <a:r>
              <a:rPr lang="de-DE" sz="2400" b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unmittelbaren Diskriminierungen!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Zwingende Gründe des Allgemeinwohls </a:t>
            </a:r>
          </a:p>
          <a:p>
            <a:pPr marL="1257300" lvl="2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Tipp: Ziele, die die Union selbst verfolgt, erkennt der EuGH auch als legitime Ziele der Mitgliedsstaaten an </a:t>
            </a:r>
          </a:p>
          <a:p>
            <a:pPr marL="1714500" lvl="3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Umweltschutz, Art. 191 AEUV </a:t>
            </a:r>
          </a:p>
          <a:p>
            <a:pPr marL="1714500" lvl="3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Verbraucherschutz, Art. 169 AEUV </a:t>
            </a:r>
          </a:p>
          <a:p>
            <a:pPr marL="1714500" lvl="3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Öffentliche Gesundheit, Art. 168 AEUV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Kollidierende Grundrechte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letztlich immer zu wahren: Schranken-Schranken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Dabei von besonderer Bedeutung: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Verhältnismäßigkeitsgrundsatz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3. Woche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16221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4572000" y="3284984"/>
            <a:ext cx="709228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Fall 3</a:t>
            </a:r>
          </a:p>
        </p:txBody>
      </p:sp>
    </p:spTree>
    <p:extLst>
      <p:ext uri="{BB962C8B-B14F-4D97-AF65-F5344CB8AC3E}">
        <p14:creationId xmlns:p14="http://schemas.microsoft.com/office/powerpoint/2010/main" val="942551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40421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A. Sachentscheidungsvoraussetzungen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I. Eröffnung des Verwaltungsrechtsweges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Unproblematisch – mangels beamtenrechtlicher Streitigkeit – nicht einschlägig: aufdrängende Sonderzuweisung (§ 126 I BBG/ § 54 I 1 BeamtStG)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Damit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maßgeblich: Generalklausel des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40 I 1 VwGO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wonach es sich um eine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(1) öffentlich-rechtliche Streitigkeit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handeln müsste, die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(2) nicht verfassungsrechtlicher Art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ist und für die letztlich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(3) keine abdrängende Sonderzuweisung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greift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Fall 3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7073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52142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1) Öffentlich-rechtliche Streitigkeit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Zur Begründung der Rechtsnatur der Streitigkeit maßgeblich: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Rechtsnatur des Rechtsverhältnisses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aus dem der Kläger den Klageanspruch herleitet (BVerwG)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Hierfür in erster Linie heranzuziehen (soweit vorhanden):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Streitentscheidende Norm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Streit: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Kläger richtet sich gegen das Verbot des Vertriebes nicht gekennzeichneter Bild- und Tonträger 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Diesen Streitgegenstand regelnd: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§ 1 I 2 AG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zum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JuSchG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, wonach die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LMA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 ermächtigt ist,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„zur Abwehr von Verstößen gegen das JuSchG die notwendigen Maßnahmen zu treffen“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Da durch § 1 I 2 AG zum JuSchG allein die LMA ermächtigt wird: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öffentlich-rechtliche Streitigkeit (+)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Fall 3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9799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34317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2) Nichtverfassungsrechtlicher Art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Streitigkeit auch nicht verfassungsrechtlicher Art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3) Keine abdrängende Sonderzuweisung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Ebenfalls nicht ersichtlich: Abdrängende Sonderzuweisung gemäß § 40 II 1 VwGO, Art. 34 S. 3 GG, Art. 14 III 4 GG oder § 23 I 1 EGGVG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Eröffnung des Verwaltungsrechtwegs (+)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Fall 3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5036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-17242" y="1124744"/>
            <a:ext cx="8928992" cy="6771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Schwerpunkt der heutigen Einheit: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Die Grundfreiheiten der EU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Wesentliches Ziel der EU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Herstellung bzw. Ausbau eines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funktionsfähigen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Binnenmarktes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im Sinne eines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„freien Verkehr von Waren, Personen, Dienstleistungen und Kapital“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(vgl. Art. 26 II AEUV) </a:t>
            </a:r>
            <a:endParaRPr lang="de-DE" sz="2400" i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Ratio der Grundfreiheiten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Behinderungen des gemeinsamen Binnenmarktes abwehren/ beseitigen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Grundfreiheiten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Warenverkehrsfreiheit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Art. 34 ff. AEUV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Dienstleistungsfreiheit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Art. 56 ff. AEUV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Arbeitnehmerfreizügigkeit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Art. 45 ff. AEUV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Niederlassungsfreiheit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Art. 49 ff. AEUV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Kapital- und Zahlungsverkehr,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Art. 63 ff. AEUV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3. Woche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981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37369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II) Statthafte Klageart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maßgeblich: Klagebegehren nach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88 VwGO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Klagebegehren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„Vorgehen gegen das Verbot des Vertriebs nicht gekennzeichneter Bild- und Tonträger“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&gt; Zu erwägen: Statthaftigkeit der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Anfechtungsklage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Unproblematisch zu bejahen: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Verwaltungsaktsqualität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des seitens der LMA ausgesprochenen Verbotes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§ 35 S. 1 VwVfG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Mithin statthaft: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Anfechtungsklage nach § 42 I 1. Alt. VwGO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Fall 3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2396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3672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IV. Klagebefugnis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Nach § 42 II VwGO für die Erhebung einer Anfechtungsklage vorausgesetzt: Klagebefugnis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&gt; Klagebefugnis (+),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soweit sich aus dem Sachvortrag des Klägers zumindest die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Möglichkeit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 eines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nicht zu rechtfertigenden Eingriffs in subjektive Rechte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 ergibt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Jedenfalls möglich, da Klägerin Adressatin einer belastenden Verbotsverfügung ist: Verletzung von Art. 2 I GG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Klagebefugnis (+)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Fall 3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8653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41062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V. Erfolgloses Vorverfahren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Regelmäßig Erforderlich gemäß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68 I 1 VwGO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 Erhebung einer Anfechtungs- und Verpflichtungsklage: Durchführung eines Vorverfahrens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Vorliegend zu unterstellen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, da „alle Formalia“ eingehalten sind: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Durchführung eines erfolglosen Vorverfahrens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VI. Klagefrist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Aus dem gleichen Grund zu bejahen: Einhaltung der Klagefrist aus § 74 I 1 VwGO 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Fall 3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5886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5037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VI. Passive Prozessführungsbefugnis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Vorliegend nach dem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Rechtsträgerprinzip des § 78 I Nr. 1 VwGO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passiv prozessführungsbefugt: Landesmedienanstalt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VI. Beteiligten- und Prozessfähigkeit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Beteiligt am Verfahren: Kläger und Beklagter, § 63 VwGO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Beteiligungs- und Prozessfähigkeit des Klägers K als natürliche, vollgeschäftsfähige Person: §§ 61 Nr. 1 Alt. 1, 62 I Nr. 1  VwGO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Beteiligungs- und Prozessfähigkeit der LMA als juristische Person des öffentlichen Recht: § 61 Nr. 1 Alt. 2, 62 III VwGO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Beteiligungs- und Prozessfähigkeit (+) 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Sachentscheidungsvoraussetzungen (+)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Fall 3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1837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52783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B. Begründetheit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Obersatz: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Die Anfechtungsklage ist begründet, soweit der Verwaltungsakt rechtswidrig und der Kläger in seinen Rechten verletzt ist, § 113 I 1 VwGO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I. Rechtmäßigkeit des Verwaltungsaktes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Dies wäre (-), soweit sich der VA als rechtmäßig erweist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Dafür zunächst erforderlich: Vorliegen einer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rechtmäßigen Ermächtigungsgrundlage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zum Erlass des Verbotes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Wortlaut Sachverhalt: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„K begründet ihre Klage damit, dass die </a:t>
            </a:r>
            <a:r>
              <a:rPr lang="de-DE" sz="24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angesonnene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Beschränkung </a:t>
            </a:r>
            <a:r>
              <a:rPr lang="de-DE" sz="2400" i="1" dirty="0">
                <a:solidFill>
                  <a:srgbClr val="FF0000"/>
                </a:solidFill>
                <a:latin typeface="JKRGNR+Arial-BoldMT"/>
              </a:rPr>
              <a:t>zu einem unzulässigen Eingriff in die Warenverkehrsfreiheit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führt“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Verstoß gegen Unionsrecht durch nationale Ermächtigungsgrundlage?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Fall 3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1542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50860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Auf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nationaler Ebene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 dieser Konstellation vorgesehen: Möglichkeit einer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konkrete Normenkontrolle nach Art. 100 I GG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Auf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unionsrechtlicher Ebene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vorgesehen: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Vorabentscheidungsverfahren nach Art. 267 AEUV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Nach Art. 267 Abs. 1 AEUV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„entscheidet [der EuGH] über die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Auslegung der Verträge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[sowie] über die Gültigkeit und die Auslegung der Handlungen der Organe, Einrichtungen oder sonstigen Stellen der Union“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Beachte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Art. 267 Abs. 2 AEUV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Wird eine derartige Frage einem Gericht eines Mitgliedstaats gestellt und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hält dieses Gericht eine Entscheidung darüber zum Erlass seines Urteils für erforderlich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so kann es diese Frage dem Gerichtshof zur Entscheidung vorlegen.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Fall 3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8735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2003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 jedem Fall für eine solche Vorlage an das EuGH vorausgesetzt: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Entscheidungserheblichkeit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der „Frage“ für das Urteil (vgl.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Art. 267 Abs. 2 AEUV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Entscheidungserheblichkeit (-), soweit angegriffene Verbotsverfügung bereits aus anderen Gründen rechtswidrig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Fall 3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8636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53424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Somit vorrangig zu klären: Rechtmäßigkeit der Rechtsanwendung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I. Rechtmäßigkeit der Rechtsanwendung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Ermächtigungsgrundlage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1 I 2 AG zum JuSchG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Nicht problematisch, da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zuständige LMA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gehandelt hat und der K auch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angehört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wurde (§ 28 I VwVfG): Vorliegen der 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formellen Voraussetzungen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Innerhalb der 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materiellen Voraussetzungen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 prüfen: (Drohender) Verstoß gegen das JuSchG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Ohne weiteres zu bejahen: Verstoß gegen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12 III Nr. 2 JuSchG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durch das Anbieten oder Überlassen nicht entsprechend (nach § 14 JuSchG) gekennzeichneter Bildträger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Fall 3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4967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49090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Schließlich zu beachten: 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Rechtsfolge des § 1 I 2 AG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zum JuSchG, der Ermessen einräumt („ist ermächtigt“)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Insoweit zu prüfen wegen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114 S. 1 VwGO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Ermessensfehler der Behörde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Einzig in Betracht kommend: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Ermessensüberschreitung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wegen Unverhältnismäßigkeit des Verbotes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Dagegen anzuführen: Verbot (wohl) einziges Mittel zur Beseitigung des Verstoßes gegen JuSchG wenn Betroffener sich weigert, den Verstoß selbständig zu beseitigen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Rechtmäßigkeit der Rechtsanwendung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Entscheidungserheblichkeit der Unionsrechtskonformität (+)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Fall 3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154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41703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II. Unionsrechtskonformität der Rechtsgrundlage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Denkbar: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Verstoß gegen die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Warenverkehrsfreiheit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 durch Auferlegung einer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Kennzeichnungspflicht nach § 14 JuSchG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Verletzung der in Art. 34 - Art. 37 AEUV normierten Grundfreiheit auf Warenverkehrsfreiheit?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Vorliegend einzig denkbar: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Verstoß gegen das Verbot von Einfuhrbeschränkungen nach Art. 34 AEUV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Fall 3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8405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-33470" y="1196752"/>
            <a:ext cx="8928992" cy="59683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Prüfung einer Verletzung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Anwendungsbereich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Schutzbereich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Eingriff in den Schutzbereich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Rechtfertigung des Eingriffs </a:t>
            </a:r>
          </a:p>
          <a:p>
            <a:pPr marL="342900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A. Anwendbarkeit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maßgeblich für die Aktivierung von Grundfreiheiten: Vorliegen eines sog.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grenzüberschreitenden Sachverhalts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“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Arg.: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Binnenmarkt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als Ratio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Insofern erforderlich: dass eine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Person, eine Ware oder eine Dienstleistung eine Grenze überquert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(oder überqueren will)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(-) bei reinen Inlandssachverhalten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3. Woche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8407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28700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1. Anwendungsbereich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Zunächst erforderlich: Vorliegen eines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„grenzüberschreitenden Sachverhaltes“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Insofern erforderlich: dass eine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Person, eine Ware oder eine Dienstleistung eine Grenze überquert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DVDs werden in Österreich produziert und nach Deutschland importiert: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Grenzüberschreitender Sachverhalt (+)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Fall 3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7018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65787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2. Schutzbereich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Für Eröffnung des Schutzbereichs von Art. 34 AEUV zudem heranzuziehen: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Art. 28 II AEUV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, wonach der Kapitel 3 dieses Titels für die aus den Mitgliedsstaaten stammenden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Waren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 gilt, sowie für diejenigen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Waren aus Drittländern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, die sich in den Mitgliedsstaaten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im freien Verkehr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befinden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bestimmte Staatsangehörigkeit des Betroffenen nicht vorausgesetzt!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DVD als „Ware“ (+), da es sich um einen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körperlichen Gegenstand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handelt, der einen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Geldwert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hat </a:t>
            </a: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Schutzbereich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Fall 3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7011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5775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3. Eingriff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Gemäß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Art. 34 AEUV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verboten: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„Mengenmäßige Einfuhrbeschränkungen sowie alle Maßnahmen gleicher Wirkung zwischen den Mitgliedstaaten“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Im Hinblick auf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Kennzeichnungspflicht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einzig denkbar: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„Maßnahme gleicher Wirkung“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Als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„Maßnahme gleicher Wirkung“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 verstehen: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„jede Handelsregelung der Mitgliedstaaten, die geeignet ist, den innergemeinschaftlichen Handel unmittelbar oder mittelbar, </a:t>
            </a:r>
            <a:r>
              <a:rPr lang="de-DE" sz="24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tatsächlich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oder potentiell zu behindern“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sog.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Dassonville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-Formel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Fall 3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45903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340768"/>
            <a:ext cx="8928992" cy="53424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rgbClr val="FF0000"/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rgbClr val="FF0000"/>
                </a:solidFill>
                <a:latin typeface="JKRGNR+Arial-BoldMT"/>
              </a:rPr>
              <a:t>„Maßnahme gleicher Wirkung“ im Einzelfall (-),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wenn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lediglich bestimmte </a:t>
            </a:r>
            <a:r>
              <a:rPr lang="de-DE" sz="2400" b="1" dirty="0">
                <a:solidFill>
                  <a:srgbClr val="FF0000"/>
                </a:solidFill>
                <a:latin typeface="JKRGNR+Arial-BoldMT"/>
              </a:rPr>
              <a:t>Verkaufsmodalitäten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beschränkt oder verboten werden,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welche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für </a:t>
            </a:r>
            <a:r>
              <a:rPr lang="de-DE" sz="2400" b="1" dirty="0">
                <a:solidFill>
                  <a:srgbClr val="FF0000"/>
                </a:solidFill>
                <a:latin typeface="JKRGNR+Arial-BoldMT"/>
              </a:rPr>
              <a:t>alle betroffenen Wirtschaftsteilnehmer gelten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die ihre Tätigkeit im Inland ausüben,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und welche den </a:t>
            </a:r>
            <a:r>
              <a:rPr lang="de-DE" sz="2400" b="1" dirty="0">
                <a:solidFill>
                  <a:srgbClr val="FF0000"/>
                </a:solidFill>
                <a:latin typeface="JKRGNR+Arial-BoldMT"/>
              </a:rPr>
              <a:t>Absatz der inländischen Erzeugnisse und der Erzeugnisse aus anderen Mitgliedstaaten rechtlich wie tatsächlich in gleicher Weise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berühren (Keck-Formel)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„Maßnahme gleicher Wirkung“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Produktbezogene Regelung (+), da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Marktzutritt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erschwert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Vertriebsbezogene Regelung (-), da bloß unternehmerisches Umfeld betroffen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Fall 3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7775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37369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Mit der Kennzeichnungspflicht verbunden: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Produktbezogene Regelung (+)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Ebenfalls nach 3-Stufen-Test: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Erschwerung des Marktzutritts (3. Stufe)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Im Ergebnis: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Marktzutrittsbeschränkung (+)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da Waren aus dem Ausland einer erneuten (!) Prüfung unterzogen werden müssen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Eingriff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Fall 3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49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5406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3. Verfassungsrechtliche Rechtfertigung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Als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Rechtfertigungsgründe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in Betracht kommend: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Katalog geschriebener Rechtfertigungsgründe aus Art. 36 AEUV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Ungeschriebene zwingende Erfordernisse des Allgemeininteresses 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Mit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14 JuSchG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bezweckt: Schutz der Kinder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Zwingendes Erfordernis des Allgemeininteresses (+)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Vgl.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Schutz des Kindes in Art. 24 der Grundrechte Charta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Indes fraglich: ob die Kennzeichnungspflicht aus § 14 JuSchG auch die „Schranke-Schranke“ der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Verhältnismäßigkeit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wahrt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ohne weiteres zu bejahen: dass Schutz vor Gefährdung von Kindern ein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legitimes Ziel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darstellt und die Kennzeichnungspflicht die Erreichung dieses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Ziels fördert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(+)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Fall 3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5934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50860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Allerdings fraglich: </a:t>
            </a:r>
            <a:r>
              <a:rPr lang="de-DE" sz="2400" b="1" dirty="0">
                <a:solidFill>
                  <a:srgbClr val="FF0000"/>
                </a:solidFill>
                <a:latin typeface="JKRGNR+Arial-BoldMT"/>
              </a:rPr>
              <a:t>Erforderlichkeit der Kennzeichnungspflicht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denkbar: Dass die Durchführung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eines Prüfverfahrens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(hier: in Österreich) ausreichend und weniger eingriffsintensiv für den Händler ist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EuGH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EuZW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2023, 426: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Zweitens ist in Bezug auf die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Beurteilung der Erforderlichkeit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der im Ausgangsverfahren in Rede stehenden Maßnahme hervorzuheben, dass es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mangels einer unionsweiten Harmonisierung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der Vorschriften über die Einstufung und die Kennzeichnung audiovisueller Programme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Sache der Mitgliedstaaten ist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zu bestimmen,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auf welchem Niveau sie den Schutz Minderjähriger vor audiovisuellen Inhalten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die deren Wohlergehen und Entwicklung beeinträchtigen können, gewährleisten wollen.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Fall 3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18239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45397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EuGH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EuZW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2008, 177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„Da diese Auffassungen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(zum Jugendschutz)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je nach </a:t>
            </a:r>
            <a:r>
              <a:rPr lang="de-DE" sz="24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Erwägungen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insbesondere moralischer oder kultureller Art von Mitgliedsstaat zu Mitgliedsstaat verschieden sein </a:t>
            </a:r>
            <a:r>
              <a:rPr lang="de-DE" sz="24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können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ist den Mitgliedsstaaten ein bestimmtes Ermessen zuzuerkennen.“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Damit nicht gleich geeignet: Prüfverfahren in Österreich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Daneben denkbar: Bloße Beschränkung des Online-Vertriebs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Problem: Keine ausreichende Kontrollmöglichkeit bei Verkauf über Internet </a:t>
            </a:r>
          </a:p>
          <a:p>
            <a:pPr lvl="1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Erforderlichkeit (+)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Fall 3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7714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9083" y="1412776"/>
            <a:ext cx="8928992" cy="53424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Letztlich fraglich: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Angemessenheit einer solchen Regelung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zur Kennzeichnungspflicht jugendgefährdender Medien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Angemessenheit (-), wenn die mit dieser Pflicht einhergehenden Beschränkungen der Warenverkehrsfreiheit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außer Verhältnis zum erstrebten Ziel stehen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Bereits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abstrakt vorrangig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Schutz der Kinder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Ebenfalls nicht ersichtlich: Atypische Sonderkonstellation, die sich bspw. aus einem übermäßig komplizierten und langwierigen Prüfverfahren ergeben könnte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Angemessenheit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Rechtfertigung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Unionsrechtskonformität der Rechtsgrundlage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Somit nicht geboten: Vorlage an den EuGH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Fall 3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1862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9083" y="1412776"/>
            <a:ext cx="8928992" cy="54707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III. Vereinbarkeit des JuSchG mit der deutschen Verfassung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1. Formelle Verfassungskonformität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Einzig fraglich: Verbandskompetenz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Insoweit zu beachten: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Gesetzgebung grundsätzlich Sache der Länder, Art. 70 I GG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Abgrenzung: Ausschließliche oder konkurrierende Gesetzgebung des Bundes, Art. 70 II GG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Hier betroffen bzgl. JuSchG: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„öffentliche Fürsorge“ (Art. 74 I Nr. 7 GG)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Verbandskompetenz (+)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Formelle Verfassungskonformität der §§ 12, 14 JuSchG (+)   </a:t>
            </a:r>
          </a:p>
          <a:p>
            <a:pPr lvl="1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Fall 3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5325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387272"/>
            <a:ext cx="8928992" cy="6337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B. Schutzbereich 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Warenverkehrsfreiheit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Art. 34 – 37 AEUV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Persönlicher Schutzbereich?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(-), Art. 28 II AEUV stellt lediglich auf die Herkunft der Ware ab 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Ware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“: alle Erzeugnisse, die Gegenstand rechtmäßiger Handelsgeschäfte sein können </a:t>
            </a:r>
          </a:p>
          <a:p>
            <a:pPr lvl="1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Dienstleistungsfreiheit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Art. 56 AEUV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Persönlicher Schutzbereich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Unionsbürger (vgl. Art. 20 AEUV)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Unterschied zur „Ware“: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Dienstleistung ist immateriell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Subsidiär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gemäß Art. 57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Uabs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1 AEUV  </a:t>
            </a: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indes zu beachten: sog. 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Bereichsausnahme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 für die Ausübung öffentlicher Gewalt, vgl. Art. 62 AEUV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iVm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Art. 51 AEUV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3. Woche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9119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9083" y="1412776"/>
            <a:ext cx="8928992" cy="51655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2. Materielle Verfassungskonformität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Prüfungspunkt: §§ 12, 14 JuSchG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denkbar: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Verletzung der Berufsfreiheit, Art. 12 I GG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Schutzbereich (+), persönlich/ sachlich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Eingriff?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iFv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Art. 12 I GG erforderlich: Berufsbezug der Maßnahme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Inhalt der Regelung: Gebot, Filme und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Tonträger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erst nach Freigabe in den Verkehr zu bringen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Subjektiv berufsregelnde Tendenz (+)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Fall 3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6516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-32049" y="1268760"/>
            <a:ext cx="8928992" cy="54707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Verfassungsrechtliche Rechtfertigung?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Einschränkbarkeit von Art. 12 I GG: „durch oder auf Grund eines Gesetzes“ (einfacher Gesetzesvorbehalt)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Hier (+):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§§ 12, 14 JuSchG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Fraglich: Wahrung der Schranken-Schranken der Verfassung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Insbesondere zu prüfen: Verhältnismäßigkeit der Regelung </a:t>
            </a:r>
          </a:p>
          <a:p>
            <a:pPr marL="1714500" lvl="3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Dabei zu beachten: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3-Stufen-Lehre </a:t>
            </a:r>
          </a:p>
          <a:p>
            <a:pPr marL="1714500" lvl="3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Hier: Berufsausübungsregelung (1. Stufe) </a:t>
            </a:r>
          </a:p>
          <a:p>
            <a:pPr marL="1714500" lvl="3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Rechtfertigungsgrund: „Vernünftige Erwägungen des Allgemeinwohls“ </a:t>
            </a:r>
          </a:p>
          <a:p>
            <a:pPr marL="2171700" lvl="4" indent="-342900">
              <a:spcAft>
                <a:spcPts val="500"/>
              </a:spcAft>
              <a:buFont typeface="Wingdings" pitchFamily="2" charset="2"/>
              <a:buChar char="v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Jugendschutz (+) </a:t>
            </a:r>
          </a:p>
          <a:p>
            <a:pPr marL="2171700" lvl="4" indent="-342900">
              <a:spcAft>
                <a:spcPts val="500"/>
              </a:spcAft>
              <a:buFont typeface="Wingdings" pitchFamily="2" charset="2"/>
              <a:buChar char="v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Angemessenheit (+),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 Jugendschutz von hohem Stellenwert und Eingriff nicht sonderlich intensiv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Fall 3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0901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9083" y="1412776"/>
            <a:ext cx="89289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ZE: Vereinbarkeit des JuSchG mit der Verfassung (+)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Fall 3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79192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9083" y="1412776"/>
            <a:ext cx="8928992" cy="51013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IV. Vereinbarkeit des Landesrechts mit dem GG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Prüfungsgegenstand: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Jugendmedienschutz-Staatsvertrag - JMStV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Gilt in Bundesland B wg. § 1 II des Ausführungsgesetzes 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1. Formelle Verfassungskonformität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Erneut fraglich: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Verbandskompetenz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Beachte: Jugendschutz als Aufgabe „der öffentlichen Fürsorge“ nach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Art. 74 I Nr. 7 GG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(konkurrierende G.)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JuSchG indes nicht abschließend („soweit“, Art. 72 I GG)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Daher gegeben: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Gesetzgebungskompetenz der Länder bei Jugendschutz im Bereich der Telemedien (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hM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) 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Fall 3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7988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9083" y="1412776"/>
            <a:ext cx="8928992" cy="21954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2. Materielle Verfassungskonformität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Anknüpfungspunkte: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Beurteilungsspielraum der Prüfstelle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Bundesstaatsprinzip </a:t>
            </a:r>
          </a:p>
          <a:p>
            <a:pPr lvl="1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Fall 3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391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9083" y="1412776"/>
            <a:ext cx="8928992" cy="52783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a) Verstoß gegen Art. 19 IV GG wg. Beurteilungsspielraum?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Art. 19 IV GG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vorgesehen: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Garantie effektiven Rechtsschutzes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Art. 19 IV 1 GG 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garantiert jedem den Rechtsweg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der geltend macht, durch die öffentliche Gewalt in eigenen Rechten verletzt zu sein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„Rechtsweg“ umfasst: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Zugang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zu Gerichten und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wirksame (!) Kontrolle durch Gerichte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Hieraus folgt für VG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grds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Pflicht zur vollständigen Kontrolle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der angefochtenen Entscheidung in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rechtlicher und tatsächlicher Hinsicht  </a:t>
            </a:r>
          </a:p>
          <a:p>
            <a:pPr lvl="1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Daher: Beurteilungsspielraum als Verkürzung von Art. 19 IV GG (+)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Fall 3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5574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9083" y="1412776"/>
            <a:ext cx="8928992" cy="46038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Verfassungsrechtliche Rechtfertigung?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Erforderlich: Sachgründe, die Beurteilungsspielraum rechtfertigen können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Frage, was 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jugendgefährdend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 ist, in hohem Maße von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wertenden Elementen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abhängig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Für Bewertung vorgesehen: Pluralistisch besetztes Gremium, das Sachkunde vorweisen kann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Insofern nicht anzunehmen: „Erkenntnisvorsprung“ des VG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Insgesamt sachlich gerechtfertigt: Beurteilungsspielraum </a:t>
            </a:r>
          </a:p>
          <a:p>
            <a:pPr lvl="1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Verletzung von Art. 19 IV GG (-)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Fall 3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0751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9083" y="1412776"/>
            <a:ext cx="8928992" cy="45397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b) Verletzung des Bundesstaatsprinzips?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Sinn des Bundesstaatsprinzips (Art. 20 I GG):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Einheitliches Auftreten nach außen bei Erhaltung der Vielfalt im Inneren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Insofern „Bundesstaat“ immanent: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Gesetzliche Regelungsvielfalt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wenn Landeskompetenzen berührt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Indes teilweise gegeben: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Bedürfnis nach koordinierter Gesetzgebung</a:t>
            </a:r>
          </a:p>
          <a:p>
            <a:pPr marL="1714500" lvl="3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Verfassungsrechtliche Zulässigkeit: „Staatsverträge“ (+)</a:t>
            </a:r>
          </a:p>
          <a:p>
            <a:pPr marL="2171700" lvl="4" indent="-342900">
              <a:spcAft>
                <a:spcPts val="500"/>
              </a:spcAft>
              <a:buFont typeface="Wingdings" pitchFamily="2" charset="2"/>
              <a:buChar char="v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Arg.: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Umkehrschluss zu Art. 29 VII, VIII, Art. 130 I, III GG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Fall 3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5876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9083" y="1412776"/>
            <a:ext cx="8928992" cy="42986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Vorliegend betroffen: „Medien“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Bedürfnis nach einheitlicher Regelung (+), da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Online-Plattformen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grenzüberschreitenden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 Charakter haben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Zulässigkeit des „Staatsvertrages“ (+)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ZE: Verletzung des Bundesstaatsprinzips, Art. 20 I GG (-)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C. Ergebnis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Klage zulässig aber unbegründet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Fall 3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8389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5148064" y="3284984"/>
            <a:ext cx="237626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Ende</a:t>
            </a:r>
          </a:p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3. Woche</a:t>
            </a:r>
          </a:p>
        </p:txBody>
      </p:sp>
    </p:spTree>
    <p:extLst>
      <p:ext uri="{BB962C8B-B14F-4D97-AF65-F5344CB8AC3E}">
        <p14:creationId xmlns:p14="http://schemas.microsoft.com/office/powerpoint/2010/main" val="731317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-33470" y="1196752"/>
            <a:ext cx="8928992" cy="49090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Arbeitnehmerfreizügigkeit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Art. 45 AEUV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Persönlicher Schutzbereich: Unionsbürger (arg.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Art. 45 II AEUV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 der Sache geschützt: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Freiheit des Personenverkehrs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Die Arbeitnehmerfreizügigkeit umfasst nach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Art. 45 II AEUV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„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die Abschaffung jeder auf der Staatsangehörigkeit beruhenden unterschiedlichen Behandlung der Arbeitnehmer der Mitgliedstaaten in Bezug auf Beschäftigung, Entlohnung und sonstige Arbeitsbedingungen.“</a:t>
            </a:r>
          </a:p>
          <a:p>
            <a:pPr lvl="1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Auch hier zu beachten: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Bereichsausnahme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in 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Art. 45 IV AEUV 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für 	Beschäftigte in der öffentlichen Verwaltung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3. Woche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88022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-33470" y="1196752"/>
            <a:ext cx="8928992" cy="64504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Niederlassungsfreiheit, Art. 49 AEUV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Persönlicher Schutzbereich: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Unionsbürger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und Gesellschaften (Art. 54 AEUV)</a:t>
            </a: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sachlicher Hinsicht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geschützt: Aufnahme und Ausübung selbständiger Erwerbstätigkeiten sowie Gründung und Leitung von Unternehmen (Art. 49 II AEUV)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Abgrenzung zur Arbeitnehmerfreizügigkeit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danach, ob die betreffende Tätigkeit in abhängiger Beschäftigung oder selbständig ausgeübt wird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Abgrenzung zur Dienstleistungsfreiheit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anhand folgender Umstände: Dauer, Häufigkeit, Periodizität und Kontinuität der Tätigkeit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Ebenfalls enthalten: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Bereichsausnahme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für Ausübung öffentlicher Gewalt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Art. 51 AEUV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3. Woche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29882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-33470" y="1196752"/>
            <a:ext cx="8928992" cy="56477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C. Eingriff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Insoweit zu beachten: Besonderheiten im Hinblick auf den „Eingriff“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Grundfreiheiten als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Gleichbehandlungsrechte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 (vgl. auch Art. 18 AEUV)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Eingriff (+), bei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Diskriminierungen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von EU-Sachverhalten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ggü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nationalen Sachverhalten</a:t>
            </a:r>
          </a:p>
          <a:p>
            <a:pPr marL="1714500" lvl="3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FF0000"/>
                </a:solidFill>
                <a:latin typeface="JKRGNR+Arial-BoldMT"/>
              </a:rPr>
              <a:t>Offene Diskriminierung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Ungleichbehandlung aufgrund von Staatsangehörigkeit bzw. Herkunft der Waren</a:t>
            </a:r>
          </a:p>
          <a:p>
            <a:pPr marL="1714500" lvl="3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FF0000"/>
                </a:solidFill>
                <a:latin typeface="JKRGNR+Arial-BoldMT"/>
              </a:rPr>
              <a:t>Versteckte Diskriminierung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wenn Maßnahme neutral ist aber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faktisch unterschiedlich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für in- und ausländische Waren, Personen oder Dienstleistungen wirkt</a:t>
            </a:r>
          </a:p>
          <a:p>
            <a:pPr marL="2171700" lvl="4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Bsp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.: Voraussetzung für Kauf eines Grundstückes, dass Erwerber seit 3 Jahren im Umkreis von 2km wohnt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3. Woche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569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-33470" y="1196752"/>
            <a:ext cx="8928992" cy="49090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Beispiel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Gegen </a:t>
            </a:r>
            <a:r>
              <a:rPr lang="de-DE" sz="2400" b="1" i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belgische Händler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wird aufgrund eines fehlenden, nach belgischem Recht notwendigen, Ursprungsnachweises für </a:t>
            </a:r>
            <a:r>
              <a:rPr lang="de-DE" sz="2400" b="1" i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aus Frankreich eingeführten Whiskey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 Strafverfahren eingeleitet. Die Händler rügen, die belgischen Vorschriften würden ihre europäischen Grundfreiheiten verletzen. Zu Recht?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Lösung des EuGH: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Grenzüberschreitender Sachverhalt (+);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Whiskey überquert Grenze zwischen Frankreich und Belgien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Betroffen: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Warenverkehrsfreiheit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Art. 28 II, Art. 34 AEUV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Wie wird in die Grundfreiheiten eingegriffen?! </a:t>
            </a:r>
          </a:p>
          <a:p>
            <a:pPr lvl="1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3. Woche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8245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-33470" y="1196752"/>
            <a:ext cx="8928992" cy="54707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Eingriffsmöglichkeiten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Immer problematisch: </a:t>
            </a:r>
            <a:r>
              <a:rPr lang="de-DE" sz="2400" b="1" dirty="0">
                <a:solidFill>
                  <a:srgbClr val="FF0000"/>
                </a:solidFill>
                <a:latin typeface="JKRGNR+Arial-BoldMT"/>
              </a:rPr>
              <a:t>Offene oder versteckte Diskriminierungen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FF0000"/>
                </a:solidFill>
                <a:latin typeface="JKRGNR+Arial-BoldMT"/>
              </a:rPr>
              <a:t>Heute eher selten!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beachte: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Art. 34 und 35 AEUV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Danach verboten: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Mengenmäßige Einfuhr- oder Ausfuhrbeschränkung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iSe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. Kontingentierung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(-)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Bsp.: „Nur noch 1000 FFP2-Masken dürfen pro Woche ins EU-Ausland verkauft werden“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Daneben verboten: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„Maßnahmen gleicher Wirkung“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Fraglich: Belgische Vorschriften zum Ursprungsnachweis als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„Maßnahme gleicher Wirkung“? </a:t>
            </a:r>
          </a:p>
          <a:p>
            <a:pPr lvl="1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3. Woche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0629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Repetitorium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orlage_PPTX" id="{20EF44A1-9CCB-4FDF-80AC-F4ABCF6AD68B}" vid="{75BB5563-0F98-406E-898E-E499F06E5443}"/>
    </a:ext>
  </a:ext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Vorlage_PPTX</Template>
  <TotalTime>0</TotalTime>
  <Words>3546</Words>
  <Application>Microsoft Macintosh PowerPoint</Application>
  <PresentationFormat>Bildschirmpräsentation (4:3)</PresentationFormat>
  <Paragraphs>414</Paragraphs>
  <Slides>49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49</vt:i4>
      </vt:variant>
    </vt:vector>
  </HeadingPairs>
  <TitlesOfParts>
    <vt:vector size="57" baseType="lpstr">
      <vt:lpstr>Arial</vt:lpstr>
      <vt:lpstr>Calibri</vt:lpstr>
      <vt:lpstr>Courier New</vt:lpstr>
      <vt:lpstr>Frutiger Linotype</vt:lpstr>
      <vt:lpstr>Frutiger LT 57 Cn</vt:lpstr>
      <vt:lpstr>JKRGNR+Arial-BoldMT</vt:lpstr>
      <vt:lpstr>Wingdings</vt:lpstr>
      <vt:lpstr>Repetitorium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Jana Panten</dc:creator>
  <cp:lastModifiedBy>Thure Höre</cp:lastModifiedBy>
  <cp:revision>56</cp:revision>
  <dcterms:created xsi:type="dcterms:W3CDTF">2023-10-05T14:07:58Z</dcterms:created>
  <dcterms:modified xsi:type="dcterms:W3CDTF">2026-03-22T15:21:19Z</dcterms:modified>
</cp:coreProperties>
</file>