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4"/>
  </p:notesMasterIdLst>
  <p:sldIdLst>
    <p:sldId id="331" r:id="rId2"/>
    <p:sldId id="338" r:id="rId3"/>
    <p:sldId id="339" r:id="rId4"/>
    <p:sldId id="340" r:id="rId5"/>
    <p:sldId id="305" r:id="rId6"/>
    <p:sldId id="332" r:id="rId7"/>
    <p:sldId id="333" r:id="rId8"/>
    <p:sldId id="345" r:id="rId9"/>
    <p:sldId id="334" r:id="rId10"/>
    <p:sldId id="335" r:id="rId11"/>
    <p:sldId id="337" r:id="rId12"/>
    <p:sldId id="344" r:id="rId13"/>
    <p:sldId id="341" r:id="rId14"/>
    <p:sldId id="336" r:id="rId15"/>
    <p:sldId id="342" r:id="rId16"/>
    <p:sldId id="343" r:id="rId17"/>
    <p:sldId id="256" r:id="rId18"/>
    <p:sldId id="330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313" r:id="rId27"/>
    <p:sldId id="314" r:id="rId28"/>
    <p:sldId id="316" r:id="rId29"/>
    <p:sldId id="317" r:id="rId30"/>
    <p:sldId id="318" r:id="rId31"/>
    <p:sldId id="319" r:id="rId32"/>
    <p:sldId id="320" r:id="rId33"/>
    <p:sldId id="321" r:id="rId34"/>
    <p:sldId id="322" r:id="rId35"/>
    <p:sldId id="323" r:id="rId36"/>
    <p:sldId id="324" r:id="rId37"/>
    <p:sldId id="325" r:id="rId38"/>
    <p:sldId id="326" r:id="rId39"/>
    <p:sldId id="327" r:id="rId40"/>
    <p:sldId id="328" r:id="rId41"/>
    <p:sldId id="329" r:id="rId42"/>
    <p:sldId id="290" r:id="rId4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0" autoAdjust="0"/>
    <p:restoredTop sz="92969"/>
  </p:normalViewPr>
  <p:slideViewPr>
    <p:cSldViewPr>
      <p:cViewPr varScale="1">
        <p:scale>
          <a:sx n="111" d="100"/>
          <a:sy n="111" d="100"/>
        </p:scale>
        <p:origin x="1488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29.03.26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211960" y="3212976"/>
            <a:ext cx="48245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</a:p>
        </p:txBody>
      </p:sp>
    </p:spTree>
    <p:extLst>
      <p:ext uri="{BB962C8B-B14F-4D97-AF65-F5344CB8AC3E}">
        <p14:creationId xmlns:p14="http://schemas.microsoft.com/office/powerpoint/2010/main" val="1253674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8626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C. Besonderheiten in der Anwendung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Persönlicher Schutzbereich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Unionsgrundrechte schützen grundsätzlich jeden Menschen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Ausnahme: sog.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Unionsbürgergrundrechte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“, vgl. bspw. Art. 39, 45, 15 II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Gr-Ch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Erweiterung auf juristische Personen?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Tlw. explizit vorgesehen, vgl.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42-44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GrCH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 prüfen: wesensgemäße Anwendbarkeit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Juristische Personen des öffentlichen Rechts? </a:t>
            </a:r>
          </a:p>
          <a:p>
            <a:pPr marL="1714500" lvl="3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(-): Konfusionsargument </a:t>
            </a:r>
          </a:p>
          <a:p>
            <a:pPr marL="1714500" lvl="3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Anwendbar hingegen: Verfahrensgrundrechte, vgl. Art. 47 ff.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004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8626"/>
            <a:ext cx="8928992" cy="5214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Sachlicher Schutzbereich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ergibt sich regelmäßig unmittelbar aus dem Normentext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lebensnah zu definieren!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Zudem hilfreich: Grundsätze aus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beispielhaft zum sachlichen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Schutzbereich der Religionsfreiheit aus Art. 10 GR-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„Zudem legt die Charta dem in ihr genannten Begriff „Religion“ eine weite Bedeutung bei, die sowohl das 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forum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internum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dh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den Umstand, Überzeugungen zu haben, als auch das 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forum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externum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dh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die Bekundung des religiösen Glaubens in der Öffentlichkeit, umfassen kann (vgl.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idS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 EuGH, C-157/15, ECLI:EU:C:2017:203 = 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EuZW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2017, 480 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 28 – G4S Secure Solutions)“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307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8626"/>
            <a:ext cx="8928992" cy="3608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Zum Allgemeinen Gleichheitssatz, Art. 20 GR-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Ch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Grundsatz der Gleichbehandlung ist ein allgemeiner Grundsatz des Unionsrechts, der in den Art. 20 und 21 der Charta der Grundrechte der Europäischen Union verankert ist.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ständiger Rechtsprechung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verlangt dieser Grundsatz, dass vergleichbare Sachverhalte nicht unterschiedlich und unterschiedliche Sachverhalte nicht gleich behandelt werden dürfen, es sei denn, dass eine solche Behandlung objektiv gerechtfertigt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ist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(EuGH Urt. v. 14.9.2010 – C-550/07 P, BeckRS 2010, 91087)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930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8626"/>
            <a:ext cx="8928992" cy="2436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eine dem Grundrechtsverpflichteten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zurechenbare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Maßnahme, die den Grundrechtsberechtigten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belastet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nachteilige Wirkung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weitesten Sinne hat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Ebenfalls umfasst: mittelbar-faktische Eingriffe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Falle von Gleichheitsrechten (Titel III)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 einer Ungleichbehandlung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421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8626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Maßstab der Rechtfertigungsprüfung regelmäßig: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Art. 52 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Gr-Ch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Schranke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jedes EU-Grundrechts hiernach: Einfacher Gesetzesvorbehalt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jede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Einschränkung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der Ausübung der in dieser Charta enthaltenen Rechte und Freiheiten muss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gesetzlich vorgesehen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sein“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Teilweise vorgesehen: Qualifizierter Gesetzesvorbehalt (vgl. Art. 8 II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GrCH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Schranke-Schranke: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Wesensgehaltsgarantie, vgl. Art. 52 I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Gr-Ch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Verhältnismäßigkeitsgrundsatz, Art. 52 I 2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Gr-Ch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923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8626"/>
            <a:ext cx="8928992" cy="4716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beispielhaft EuGH MMR 2013, 265: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Wesensgehaltsgarantie, Art. 52 I 1 GR-CH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„Insoweit ist festzustellen, dass Art. 15 Abs. 6 der RL 2010/13 den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Wesensgehalt der unternehmerischen Freiheit nicht antastet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Denn durch diese Bestimmung wird der Inhaber exklusiver Fernsehübertragungsrechte an der Ausübung der unternehmerischen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Tätigkeit als solcher nicht gehindert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Sie schließt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auch nicht aus, dass dieser Inhaber sein Recht verwertet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indem er entweder selbst das fragliche Ereignis entgeltlich überträgt oder dieses Recht vertraglich gegen Entgelt an einen anderen Fernsehveranstalter oder einen beliebigen Wirtschaftsteilnehmer veräußert.“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304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8626"/>
            <a:ext cx="8928992" cy="4716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beispielhaft EuGH MMR 2013, 265: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Verhältnismäßigkeit, Art. 52 I 2 GR-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„Zur Verhältnismäßigkeit des festgestellten Eingriffs ist darauf hinzuweisen, dass nach dem Grundsatz der Verhältnismäßigkeit nach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st.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Rspr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des Gerichtshofs die Handlungen der Unionsorgane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die Grenzen dessen überschreiten dürfen, was zur Erreichung der mit der fraglichen Regelung zulässigerweise verfolgten Ziele geeignet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erforderlich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ist, wobei zu beachten ist, dass dann, wenn mehrere geeignete Maßnahmen zur Auswahl stehen,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am wenigsten belastende zu wählen ist und die verursachten Nachteile nicht außer Verhältnis zu den angestrebten Zielen stehen dürfen“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614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211960" y="3212976"/>
            <a:ext cx="4824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Fall: „Recht auf Vergessen“? 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234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prüfen: Erfolgsaussichten der Verfassungsbeschwerde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 Zulässigkeit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Zuständigkeit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 für Zuständigkeit des BVerfG: Ausdrückliche Zuweisung des Verfahrens (sog.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Enumerativprinzip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Verfassungsbeschwerden vorhanden: ausdrückliche Zuweisung an das BVerfG gemäß Art. 94 I Nr. 4a GG sowie § 13 Nr. 8a BVerfGG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Zuständigkeit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303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2934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Beschwerdeberechtigung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94 I Nr. 4a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beschwerdeberechtigt: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Jedermann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Hiervon umfasst: jede (natürlich oder juristische) Person, die Träger von Grundrechten oder grundrechtsgleichen Rechten sein kann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Beschwerdeberechtigung des K als natürliche Person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28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Wiederholung: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Rechtscharakter der EU: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Staat (-), keine Hoheitsgewalt mangels originärer Machtbefugnisse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Vielmehr: Derivative Machtbefugnisse (Prinzip der begrenzten Einzelermächtigung, vgl. Art. 5 II 1 EUV)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Anwendungsvorrang des EU-Rechts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Bei Kollision von nationalem und Unionsrecht gilt: Anwendungsvorrang des EU-Rechts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Grund: Rechtsanwendungsbefehl, der im Zustimmungsgesetz nach Art. 23 I GG enthalten ist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449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Beschwerdegegenstand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Möglicher Beschwerdegegenstand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94 I Nr. 4a GG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90 I BVerfGG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Akte der „öffentlichen Gewalt“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Schon wegen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1 III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hiervon von dem Begriff der „öffentlichen Gewalt“ umfasst: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Akte der Legislative, Judikative, Exekutive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Vorliegend Beschwerdegegenstand: letztinstanzliches Urteil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mithin: Akt der Legislative (sog.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Urteilsverfassungsbeschwerde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Tauglicher Beschwerdegegenstand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178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IV. Beschwerdebefugnis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Erforderlich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93 I Nr. 4a GG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90 I BVerfGG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„Behauptung“, durch die öffentliche Gewalt in einem Grundrecht oder grundrechtsgleichen „Recht verletzt zu sein“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Möglichkeit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eines nicht zu rechtfertigenden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 den Schutzbereiches eines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oder grundrechtsgleichen Rechts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Darüber hinaus vom BVerfG gefordert: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„Betroffenheit“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Beschwerdeführers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Prüfungsaufbau: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Möglichkeit einer Grundrechtsverletzung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Betroffenheit des Beschwerdeführers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638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Abstrakte Möglichkeit einer Grundrechtsverletzung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sehr fraglich: Möglichkeit einer Verletzung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nationaler Grundrechte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bedenken: dem Rechtsstreit zugrunde liegt das „Recht auf Vergessen“ aus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17 DSGVO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Verdrängung nationaler Grundrechte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EU-Grundrechte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Dabei in den Blick zu 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51 I 1 EU-GRCH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diese Charta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„…ausschließlich bei der Durchführung des Rechts der Union gilt“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„Durchführung des Unionsrechts“ insb. (+): bei sog.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Vollharmonisierung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“, die den Mitgliedsstaaten keinerlei Umsetzungsspielräume belässt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62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60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Dabei zu unterscheiden gem.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288 AEUV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Richtlinien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grundsätzlich Umsetzungsspielraum (+), da diese nur hinsichtlich des Ziels verbindlich sind (vgl. Art. 288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UAbs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3)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Verordnungen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grundsätzlich Umsetzungsspielraum (-), da diese „allgemeine Geltung“ haben und „unmittelbar in jedem Mitgliedstaat“ gelten (vgl. Art. 288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UAbs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2 AEUV)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Verordnung (DSGVO)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Umsetzungsspielraum der Mitgliedstaaten (-)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Vollharmonisierung (+)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Anwendbarkeit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Grundrechte-Charta, vgl. Art. 51 I GR-CH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661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711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Anwendungsvorrang des Unionsrechts (+)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Arg.: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Wegen dem in dem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Zustimmungsgesetz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(Art. 23 I 2 GG) enthaltenen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Rechtsanwendungsbefehl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Anwendbarkeit der nationalen Grundrechte (-)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Bedenke: Dies gilt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„unter dem Vorbehalt, dass der Grundrechtsschutz durch die stattdessen zur Anwendung kommenden Grundrechte der Union hinreichend wirksam ist“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(BVerfGE 152, 216)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Mithin lediglich anzunehmen: sog.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Reservefunktion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der Grundrechte (BVerfG)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 Blick auf die GR-CH anzunehmen: Wirksamer Grundrechtsschutz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 vorliegend wegen Art. 51 I GR-CH einzig anwendbar: Unionsgrundrechte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372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Rügefähigkeit der Unionsgrundrechte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Nunmehr fraglich: Rügefähigkeit der Unionsgrundrechte vor dem BVerfG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Gegenstand der Verfassungsbeschwerde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: Grundrechte und grundrechtsgleiche Rechte (Art. 94 I Nr. 4a GG)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erforderlich: Auslegung des Art. 94 I Nr. 4a 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Ausweislich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Wortlautes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(„seinen Grundrechten“) nicht ausgeschlossen: dass auch Unionsgrundrechte umfasst sein können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systematischer Hinsicht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jedoch problematisch: Überschrift des ersten Teils des Grundgesetzes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„I. Die Grundrechte“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denkbar: dass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94 I Nr. 4a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sich nur auf eben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diese Grundrechte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(Art. 1 ff. GG) bezieht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129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711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teleologischer Hinsicht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eine Rügefähigkeit der Unions-Grundrechte anzuführen: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Sinn der Verfassungsbeschwerde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umfassender Grundrechtsschutz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durch das BVerfG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Hauptanwendungsfall der VB: Urteilsverfassungsbeschwerde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 EU-Ebene dergestalt nicht vorgesehen!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drohend: Rechtsschutzlücke!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Zudem in Art. 23 GG angelegt: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Integrationsverantwortung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auch die nationalen Gerichte umfasst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alledem anzunehmen: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Rügefähigkeit der EU-Grundrechte vor dem BVerfG (vgl. hierzu BVerfG – Recht auf Vergessen II, NJW 2020, 314)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601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844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3. Konkrete Möglichkeit einer Grundrechtsverletzung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Nunmehr zu klären: Möglichkeit einer Verletzung von EU-Grundrechten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denkbar: dass das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Urteil des BGH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die Rechte des K auf Achtung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Privat- und Familienlebens aus Art. 7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GrCH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sowie 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Schutz personenbezogener Daten aus Art. 8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GrCH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verletzt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bedenken: Gegenstand des Gerichtsverfahrens war ein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Privatrechtsstreit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K mit 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Fraglich: inwiefern der BGH in seinem Urteil überhaupt Grundrechte des K verletzen konnte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Auch im Rahmen von Unionsrecht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Mittelbare Drittwirkung von Grundrechten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96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denkbar: dass BGH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iRd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Prüfung des Ausgangsrechtsstreit die Grundrechte des K nicht ausreichend berücksichtigt hat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Möglichkeit einer Grundrechtsverletzung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4. Betroffenheit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Rahmen der Urteilsverfassungsbeschwerde unproblematisch zu bejahen: Betroffenheit des Beschwerdeführers durch das Urteil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Beschwerdebefugnis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178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V. Rechtswegerschöpfung und Subsidiarität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Gemäß § 90 II BVerfGG vor Erhebung der Verfassungsbeschwerde erforderlich: Rechtswegerschöpfung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erfolgt: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vollständige Rechtswegerschöpfung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Darüber hinaus erforderlich: Rechtswegerschöpfung im weiteren Sinne bzw.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Wahrung des Subsidiaritätsgrundsatzes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Insoweit zu berücksichtigen: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„In § 90 II BVerfGG zum Ausdruck kommender Grundsatz der Subsidiarität der Verfassungsbeschwerde“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(BVerfG)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Anregung der Vorlage des Rechtsstreits zum EuGH (Vorabentscheidungsverfahren nach Art. 267 AEUV)?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Prüfungsumfang des EuGH: Überprüfung, ob DSGVO gegen EU-Primärrecht verstößt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695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Grundfreiheiten der EU, Art. 26 ff. AEUV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EU-Raum gilt: Freiheit von Waren, Personen und Kapital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Grund: Verwirklichung des Binnenmarktes, vgl. Art. 26 II AEUV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Grundsatz: Spezielle Ausprägungen des Diskriminierungsverbotes aus Art. 18 AEUV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Inzwischen: Allgemeine Beschränkungsverbote (EuGH)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 (+), soweit…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Grenzüberschreitender Sachverhalt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offen oder versteckt diskriminiert wird bzw.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Marktzutritt bzw. die Ausübung der Grundfreiheiten erschwert oder weniger attraktiv gemacht wird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817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3736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Von K jedoch gerade nicht vorgetragen: dass er DSGVO für unionsrechtswidrig hält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Vielmehr Gegenstand seines Vorbringens: dass Fachgerichte seine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Grundrechte bei der Auslegung und Anwendung des EU-Rechts im Einzelfall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verletzen würden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Damit nicht vorrangig: Vorabentscheidungsverfahren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Rechtswegerschöpfung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Zulässigkeit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514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6258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B. Begründetheit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Obersatz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Verfassungsbeschwerde des P ist begründet, soweit dieser durch das letztinstanzliche Urteil in seinen Grundrechten verletzt ist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Prüfungsmaßstab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„Aus der grundgesetzlichen Kompetenzverteilung ergibt sich, dass das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BVerfG keine „Superrevisionsinstanz“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ist. Die angegriffene Entscheidung wird daher nicht vollumfänglich auf ihre inhaltliche Richtigkeit hin geprüft, sondern lediglich mit Blick darauf, ob das Fachgericht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„spezifisches Verfassungsrecht“ verletzt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hat. Das Fachgericht verletzt spezifisches Verfassungsrecht insbesondere dann, wenn es eine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verfassungswidrige Norm anwendet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oder bei der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Auslegung und Anwendung des einfachen Rechts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Bedeutung und Tragweite der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Grundrechte verkennt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die Entscheidung hierauf beruht.“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868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Verletzung von Art. 7 und 8 GRCH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prüfen: Verletzung von Art. 7 und 8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Verletzung (+), wenn der Schutzbereich eröffnet ist, ein Eingriff in diesen vorliegt und dieser Eingriff nicht verfassungsrechtlich gerechtfertigt werden kann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Schutzbereich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zunächst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7 und 8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GrCh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sind nach der Rechtsprechung des EuGH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eng aufeinander bezogen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und bilden bei der Verarbeitung von personenbezogenen Daten eine einheitliche Schutzverbürgung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anzunehmen: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gemeinsamer Schutzbereich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150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Ohne weiteres eröffnet: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Persönlicher Schutzbereich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(„Jede Person“)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Sachlicher Schutzgehalt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Schutz vor Verarbeitung personenbezogener Daten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Personenbezogene Daten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“: alle Informationen, die eine bestimmte oder bestimmbare Person betreffen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Vorliegend durch den Internetlink ersichtlich: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Informationen zum Gesundheitszustand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K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Ebenfalls durch die Zurverfügungstellung des Links zu bejahen: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Datenverarbeitungsvorgang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eröffnet: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Schutzbereich von Art. 7 und 8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GrCh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159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Eingriff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Nunmehr zu prüfen: ob ein Eingriff in diesen „gemeinsamen Schutzbereich“ aus Art. 7 und 8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gegeben ist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 (+): bei Verkürzungen bzw. Beeinträchtigungen eines Grundrechts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anzunehmen: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weiter Eingriffsbegriff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sodass nicht nur unmittelbar bewirkte und bezweckte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Grundrechtsbeeinträchtigungen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sondern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auch mittelbare Auswirkungen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ausreichend sind, sofern diese „hinreichend direkt und bedeutsam“ sind (EuGH)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Nichtgewährung des Auslistungs- bzw. Unterlassungsanspruchs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anzunehmen: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Beeinträchtigung der Rechte aus Art. 7 und 8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GrCh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Eingriff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67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534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3. Rechtfertigung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denkbar: Rechtfertigung dieses Eingriffs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Vorliegen einer tauglichen Schranke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Nur sehr vereinzelt in den Grundrecht der EU vorgesehen: Schrankenregelungen (vgl. Art. 8 II, Art. 17 I 3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stets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die Rechtfertigung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heranzuziehen: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52 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GrCh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Art. 52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GrCh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vorgesehen: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Einfacher Gesetzesvorbehalt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Vorliegend mit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17 DSGVO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gegeben: Formelles Gesetz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Unionsrechtskonformität der DSGVO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zu bejahen: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 einer tauglichen Schranke (+)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416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411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Verfassungskonforme Anwendung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Verfassungskonforme Anwendung des Art. 17 I, III DSGVO durch den BGH?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Schranke-Schranke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Verhältnismäßigkeitsgrundsatz (Art. 52 I 2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Verfassungskonforme Anwendung somit (-),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soweit der BGH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Bedeutung und Tragweite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des Rechts auf Privatheit und Schutz der personenbezogenen Daten des K (Art. 7 und 8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GrCh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)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bei seiner Entscheidung verkannt hat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erforderlich: Abwägung der Interessen des K mit denen der 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292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Gegenläufige Abwägungsgesichtspunkte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Unternehmerische Freiheit nach Art. 16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GrCh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insbesondere wirtschaftliche Interessen schützt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Ohne weiteres eröffnet für den Fall des Betreibens einer Suchmaschine: Schutzbereich </a:t>
            </a:r>
          </a:p>
          <a:p>
            <a:pPr lvl="2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Meinungsfreiheit nach Art. 11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GrCh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 dem Betrieb einer Suchmaschine indes nicht bezweckt: Verbreitung einer bestimmten Meinung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Sinn und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Zweck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Suchmaschine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Suchanfragen erfüllen und Dienstleistung anbieten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Unmittelbare Geltung der Meinungsfreiheit nach Art. 11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(-)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41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Indes zu bedenken: durch die Auslistung würden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Grundrechte des Inhalteanbieters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 Meinungsäußerung berührt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Mittelbare Wirkung der Meinungsfreiheit aus Art. 11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GrCH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Letztlich in die Abwägung einzustellen: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Informationsinteresse der Nutzer (Art. 11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Bedeutung der Presse in freiheitlich-demokratischer Grundordnung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922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Nunmehr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Konkrete Abwägung im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Einzfallfall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Schritt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Abstrakte Gewichtung der betroffenen Grundrechte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einerseits von besonderer Bedeutung: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Schutz der Privatsphäre des Einzelnen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Andererseits jedoch ebenfalls von besonderem Gewicht in einer Demokratie: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Informationsinteresse der Gesellschaft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Schritt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Konkrete Betrachtung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Vorliegend zu bedenken: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Finanzielle Schwierigkeit des Unternehmens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K waren für die Bewohner der Gemeinde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hoher Bedeutung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(Arbeitsplätze, mögliche politische Fehler etc.)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Andererseits mit dem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Gesundheitszustand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betroffen: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Privat- bzw. Intimsphäre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742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2628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Rechtsschutz im Unionsrecht: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erster Linie: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Nationale Gerichte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Bedenke: Anwendungsvorrang des EU-Rechts 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Unionsrechtskonformität des nationalen Rechts?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vor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EuGH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insb. Vorabentscheidungsverfahren, Art. 267 AEUV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171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zu berücksichtigen: Informationsinteresse schwindet mit der Zeit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Darüber hinaus belegt: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Interesse am „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Vergessenwerdenwollen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 Blick auf die tatsächlichen Belastungen, die mit dem Bericht für den K auch zum jetzigen Zeitpunkt noch einhergehen, zu bejahen: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Überwiegen des Interesses des K an Privatheit und Privatsphäre aus Art. 7 und 8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GrCh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vertretbar!)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Verfassungskonforme Anwendung des Art. 17 I, III GG durch den BGH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Rechtfertigung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Verletzung von Art. 7 und 8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GrCh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314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1762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Begründetheit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C. Gesamtergebnis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Verfassungsbeschwerde zulässig und begründet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398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4</a:t>
            </a:r>
            <a:r>
              <a:rPr lang="de-DE" sz="3200">
                <a:solidFill>
                  <a:schemeClr val="bg1"/>
                </a:solidFill>
                <a:latin typeface="Frutiger LT 57 Cn" pitchFamily="34" charset="0"/>
              </a:rPr>
              <a:t>. </a:t>
            </a:r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Woche</a:t>
            </a:r>
          </a:p>
        </p:txBody>
      </p:sp>
    </p:spTree>
    <p:extLst>
      <p:ext uri="{BB962C8B-B14F-4D97-AF65-F5344CB8AC3E}">
        <p14:creationId xmlns:p14="http://schemas.microsoft.com/office/powerpoint/2010/main" val="731317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Schwerpunkt der heutigen Einheit: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Das europäische Grundrechtssystem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Grundrechtliches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Mehrebenenystem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Landesverfassung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Grundgesetz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Europäische Grundrechte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(Europäische Menschenrechtskonvention)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Rechtsnatur: Völkerrechtlicher Vertrag auf der Ebene eines Bundesgesetzes (Art. 59 II GG)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Grundrechte sind allerdings im Lichte der EMRK auszulegen (sog. Völkerrechtsfreundlichkeit)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81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40304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 Anwendbarkeit der EU-Grundrechte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Grundrechte-Charta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6 I EUV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„rechtlich gleichrangig“ zu den Verträgen (EUV, AEUV)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Europäisches Primärrecht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EUV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AEUV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Grundrechte-Charta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Art. 51 GR-CH: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„Die Charta gilt für die Organe, Einrichtungen und sonstigen Stellen der Union (…) und für die Mitgliedstaaten ausschließlich bei der Durchführung des Rechts der Union“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Prüfungspunkt: ob eine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Durchführung des Unionsrechts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Art. 51 I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Gr-Ch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vorliegt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733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6896" y="1412776"/>
            <a:ext cx="8928992" cy="4411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Durchführung des Unionsrechts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(+), wenn das Handeln der Mitgliedsstaaten vollständig unionsrechtlich determiniert ist (sog. „Vollharmonisierung“) [vgl. BVerfG „Anti-Terror-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Datei“NJW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2013, 1499]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Rechtsverordnungen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(+), da sie unmittelbare Geltung beanspruchen (Art. 288 II AEUV)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„Agency-Situation“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Richtlinien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regelmäßig (-), da sie lediglich Zielvorgaben enthalten und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.) Umsetzungsspielräume bei dem Mitgliedsstaat belassen (Art. 288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UAbs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3)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749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6896" y="1412776"/>
            <a:ext cx="8928992" cy="3736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Wichtig: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Abgrenzung der Grundfreiheiten zu den EU-Grundrechten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Grundfreiheiten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dienen der Verwirklichung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freien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Binnemarktes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(Art. 26 II AEUV)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dienen allein dem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Individualinteresse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Niederlassungsfreiheit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15 II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GrCh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sowie in Art. 49 I AEUV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Vorrangig: Grundfreiheiten (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lex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specialis) [arg. Art. 52 II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GrCH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]</a:t>
            </a:r>
          </a:p>
          <a:p>
            <a:pPr lvl="3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087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26603" y="1225208"/>
            <a:ext cx="8928992" cy="620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B. Die EU-Grundrechte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Katalog der Grundrechte: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Titel 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Würde des Menschen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(Recht auf Leben, Folterverbot, Verbot der Zwangsarbeit,…)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Titel II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Freiheiten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(Rechte auf Privatleben, Religionsfreiheit, Freiheit der Meinungsäußerung,…)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Titel III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Gleichheit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Titel IV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Solidarität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(Arbeit, Soziale Sicherheit, Gesundheitsvorsorge,…)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Titel 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Bürgerrechte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(Wahlrecht, Recht auf gute Verwaltung,…)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Titel VI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Justizielle Rechte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(Unschuldsvermutung, Recht auf wirksamen Rechtsbehelf)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Titel VII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 Bestimmung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 die Auslegung und Anwendung der Charta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4.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33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PPTX" id="{20EF44A1-9CCB-4FDF-80AC-F4ABCF6AD68B}" vid="{75BB5563-0F98-406E-898E-E499F06E544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Vorlage_PPTX</Template>
  <TotalTime>0</TotalTime>
  <Words>3106</Words>
  <Application>Microsoft Macintosh PowerPoint</Application>
  <PresentationFormat>Bildschirmpräsentation (4:3)</PresentationFormat>
  <Paragraphs>338</Paragraphs>
  <Slides>42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42</vt:i4>
      </vt:variant>
    </vt:vector>
  </HeadingPairs>
  <TitlesOfParts>
    <vt:vector size="50" baseType="lpstr">
      <vt:lpstr>Arial</vt:lpstr>
      <vt:lpstr>Calibri</vt:lpstr>
      <vt:lpstr>Courier New</vt:lpstr>
      <vt:lpstr>Frutiger Linotype</vt:lpstr>
      <vt:lpstr>Frutiger LT 57 Cn</vt:lpstr>
      <vt:lpstr>JKRGNR+Arial-BoldMT</vt:lpstr>
      <vt:lpstr>Wingdings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Jana Panten</dc:creator>
  <cp:lastModifiedBy>Thure Höre</cp:lastModifiedBy>
  <cp:revision>55</cp:revision>
  <dcterms:created xsi:type="dcterms:W3CDTF">2023-10-05T14:07:58Z</dcterms:created>
  <dcterms:modified xsi:type="dcterms:W3CDTF">2026-03-29T15:10:47Z</dcterms:modified>
</cp:coreProperties>
</file>