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sldIdLst>
    <p:sldId id="256" r:id="rId2"/>
    <p:sldId id="260" r:id="rId3"/>
    <p:sldId id="405" r:id="rId4"/>
    <p:sldId id="276" r:id="rId5"/>
    <p:sldId id="291" r:id="rId6"/>
    <p:sldId id="306" r:id="rId7"/>
    <p:sldId id="408" r:id="rId8"/>
    <p:sldId id="409" r:id="rId9"/>
    <p:sldId id="309" r:id="rId10"/>
    <p:sldId id="310" r:id="rId11"/>
    <p:sldId id="311" r:id="rId12"/>
    <p:sldId id="312" r:id="rId13"/>
    <p:sldId id="410" r:id="rId14"/>
    <p:sldId id="313" r:id="rId15"/>
    <p:sldId id="314" r:id="rId16"/>
    <p:sldId id="315" r:id="rId17"/>
    <p:sldId id="411" r:id="rId18"/>
    <p:sldId id="317" r:id="rId19"/>
    <p:sldId id="318" r:id="rId20"/>
    <p:sldId id="319" r:id="rId21"/>
    <p:sldId id="320" r:id="rId22"/>
    <p:sldId id="321" r:id="rId23"/>
    <p:sldId id="323" r:id="rId24"/>
    <p:sldId id="324" r:id="rId25"/>
    <p:sldId id="325" r:id="rId26"/>
    <p:sldId id="326" r:id="rId27"/>
    <p:sldId id="327" r:id="rId28"/>
    <p:sldId id="328" r:id="rId29"/>
    <p:sldId id="406" r:id="rId30"/>
    <p:sldId id="329" r:id="rId31"/>
    <p:sldId id="330" r:id="rId32"/>
    <p:sldId id="331" r:id="rId33"/>
    <p:sldId id="407" r:id="rId34"/>
    <p:sldId id="332" r:id="rId35"/>
    <p:sldId id="333" r:id="rId36"/>
    <p:sldId id="334" r:id="rId37"/>
    <p:sldId id="335" r:id="rId38"/>
    <p:sldId id="290" r:id="rId3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2969"/>
  </p:normalViewPr>
  <p:slideViewPr>
    <p:cSldViewPr>
      <p:cViewPr varScale="1">
        <p:scale>
          <a:sx n="111" d="100"/>
          <a:sy n="111" d="100"/>
        </p:scale>
        <p:origin x="17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04.01.26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1.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Beschwerdebefugnis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Art. 94 I Nr. 4a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90 I BVerfGG </a:t>
            </a:r>
            <a:r>
              <a:rPr lang="de-DE" sz="2400" dirty="0">
                <a:solidFill>
                  <a:schemeClr val="tx1">
                    <a:lumMod val="65000"/>
                    <a:lumOff val="35000"/>
                  </a:schemeClr>
                </a:solidFill>
                <a:latin typeface="JKRGNR+Arial-BoldMT"/>
              </a:rPr>
              <a:t>erforderlich: „</a:t>
            </a:r>
            <a:r>
              <a:rPr lang="de-DE" sz="2400" b="1" dirty="0">
                <a:solidFill>
                  <a:schemeClr val="tx1">
                    <a:lumMod val="65000"/>
                    <a:lumOff val="35000"/>
                  </a:schemeClr>
                </a:solidFill>
                <a:latin typeface="JKRGNR+Arial-BoldMT"/>
              </a:rPr>
              <a:t>Behauptung</a:t>
            </a:r>
            <a:r>
              <a:rPr lang="de-DE" sz="2400" dirty="0">
                <a:solidFill>
                  <a:schemeClr val="tx1">
                    <a:lumMod val="65000"/>
                    <a:lumOff val="35000"/>
                  </a:schemeClr>
                </a:solidFill>
                <a:latin typeface="JKRGNR+Arial-BoldMT"/>
              </a:rPr>
              <a:t>“, durch öffentliche Gewalt in einem Grundrecht oder grundrechtsgleichen „Recht verletzt zu sein“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Ausreichend: Möglichkeit</a:t>
            </a:r>
            <a:r>
              <a:rPr lang="de-DE" sz="2400" dirty="0">
                <a:solidFill>
                  <a:schemeClr val="tx1">
                    <a:lumMod val="65000"/>
                    <a:lumOff val="35000"/>
                  </a:schemeClr>
                </a:solidFill>
                <a:latin typeface="JKRGNR+Arial-BoldMT"/>
              </a:rPr>
              <a:t> einer Grundrechtsverletzung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zum Ausschluss von „Popularklagen“ erforderlich: dass die hoheitliche Maßnahme den Bf.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selbst,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gegenwärtig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unmittelbar betrifft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Ansonsten drohend: Nachbildung einer abstrakten Normenkontrolle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93 I Nr. 2 GG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570735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Beschwerdebefugnis für 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denkbar: Verletzung der </a:t>
            </a:r>
            <a:r>
              <a:rPr lang="de-DE" sz="2400" b="1" dirty="0">
                <a:solidFill>
                  <a:schemeClr val="tx1">
                    <a:lumMod val="65000"/>
                    <a:lumOff val="35000"/>
                  </a:schemeClr>
                </a:solidFill>
                <a:latin typeface="JKRGNR+Arial-BoldMT"/>
              </a:rPr>
              <a:t>allgemeinen Handlungsfreiheit</a:t>
            </a:r>
            <a:r>
              <a:rPr lang="de-DE" sz="2400" dirty="0">
                <a:solidFill>
                  <a:schemeClr val="tx1">
                    <a:lumMod val="65000"/>
                    <a:lumOff val="35000"/>
                  </a:schemeClr>
                </a:solidFill>
                <a:latin typeface="JKRGNR+Arial-BoldMT"/>
              </a:rPr>
              <a:t>, die gemäß </a:t>
            </a:r>
            <a:r>
              <a:rPr lang="de-DE" sz="2400" b="1" dirty="0">
                <a:solidFill>
                  <a:schemeClr val="tx1">
                    <a:lumMod val="65000"/>
                    <a:lumOff val="35000"/>
                  </a:schemeClr>
                </a:solidFill>
                <a:latin typeface="JKRGNR+Arial-BoldMT"/>
              </a:rPr>
              <a:t>Art. 2 I GG </a:t>
            </a:r>
            <a:r>
              <a:rPr lang="de-DE" sz="2400" dirty="0">
                <a:solidFill>
                  <a:schemeClr val="tx1">
                    <a:lumMod val="65000"/>
                    <a:lumOff val="35000"/>
                  </a:schemeClr>
                </a:solidFill>
                <a:latin typeface="JKRGNR+Arial-BoldMT"/>
              </a:rPr>
              <a:t>das „Recht auf die freie Entfaltung seiner Persönlichkeit“ schützt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Möglichkeit einer Verletzung von Art. 2 I GG </a:t>
            </a:r>
            <a:r>
              <a:rPr lang="de-DE" sz="2400" dirty="0">
                <a:solidFill>
                  <a:schemeClr val="tx1">
                    <a:lumMod val="65000"/>
                    <a:lumOff val="35000"/>
                  </a:schemeClr>
                </a:solidFill>
                <a:latin typeface="JKRGNR+Arial-BoldMT"/>
              </a:rPr>
              <a:t>durch in Rede stehende Norm des § 50 II 1 </a:t>
            </a:r>
            <a:r>
              <a:rPr lang="de-DE" sz="2400" dirty="0" err="1">
                <a:solidFill>
                  <a:schemeClr val="tx1">
                    <a:lumMod val="65000"/>
                    <a:lumOff val="35000"/>
                  </a:schemeClr>
                </a:solidFill>
                <a:latin typeface="JKRGNR+Arial-BoldMT"/>
              </a:rPr>
              <a:t>NLandSchG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dirty="0">
                <a:solidFill>
                  <a:schemeClr val="tx1">
                    <a:lumMod val="65000"/>
                    <a:lumOff val="35000"/>
                  </a:schemeClr>
                </a:solidFill>
                <a:latin typeface="JKRGNR+Arial-BoldMT"/>
              </a:rPr>
              <a:t>selbst, gegenwärtige und unmittelbare </a:t>
            </a:r>
            <a:r>
              <a:rPr lang="de-DE" sz="2400" dirty="0">
                <a:solidFill>
                  <a:schemeClr val="tx1">
                    <a:lumMod val="65000"/>
                    <a:lumOff val="35000"/>
                  </a:schemeClr>
                </a:solidFill>
                <a:latin typeface="JKRGNR+Arial-BoldMT"/>
              </a:rPr>
              <a:t>Betroffenheit des 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„Selbstbetroffenheit“ (+), wenn Bf. Adressat der Maßnahme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Regelung richtet sich an Reiter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 = Reiter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421912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4894"/>
            <a:ext cx="8928992" cy="8120172"/>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Gegenwärtige Betroffenheit</a:t>
            </a:r>
            <a:r>
              <a:rPr lang="de-DE" sz="2400" dirty="0">
                <a:solidFill>
                  <a:schemeClr val="tx1">
                    <a:lumMod val="65000"/>
                    <a:lumOff val="35000"/>
                  </a:schemeClr>
                </a:solidFill>
                <a:latin typeface="JKRGNR+Arial-BoldMT"/>
              </a:rPr>
              <a:t>“ (+), wenn Bf. durch den angegriffenen Akt </a:t>
            </a:r>
            <a:r>
              <a:rPr lang="de-DE" sz="2400" b="1" dirty="0">
                <a:solidFill>
                  <a:schemeClr val="tx1">
                    <a:lumMod val="65000"/>
                    <a:lumOff val="35000"/>
                  </a:schemeClr>
                </a:solidFill>
                <a:latin typeface="JKRGNR+Arial-BoldMT"/>
              </a:rPr>
              <a:t>im Zeitpunkt der Einlegung der Verfassungsbeschwerde </a:t>
            </a:r>
            <a:r>
              <a:rPr lang="de-DE" sz="2400" dirty="0">
                <a:solidFill>
                  <a:schemeClr val="tx1">
                    <a:lumMod val="65000"/>
                    <a:lumOff val="35000"/>
                  </a:schemeClr>
                </a:solidFill>
                <a:latin typeface="JKRGNR+Arial-BoldMT"/>
              </a:rPr>
              <a:t>betroffen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ausnahmsweise zulässig: Verfassungsbeschwerde vor Inkrafttreten einer Vorschrift, wenn Gesetz den Bf. Zu </a:t>
            </a:r>
            <a:r>
              <a:rPr lang="de-DE" sz="2400" b="1" dirty="0">
                <a:solidFill>
                  <a:schemeClr val="tx1">
                    <a:lumMod val="65000"/>
                    <a:lumOff val="35000"/>
                  </a:schemeClr>
                </a:solidFill>
                <a:latin typeface="JKRGNR+Arial-BoldMT"/>
              </a:rPr>
              <a:t>irreversiblen Entscheidungen </a:t>
            </a:r>
            <a:r>
              <a:rPr lang="de-DE" sz="2400" dirty="0">
                <a:solidFill>
                  <a:schemeClr val="tx1">
                    <a:lumMod val="65000"/>
                    <a:lumOff val="35000"/>
                  </a:schemeClr>
                </a:solidFill>
                <a:latin typeface="JKRGNR+Arial-BoldMT"/>
              </a:rPr>
              <a:t>zwingt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Gesetz bereits in Kraft: </a:t>
            </a:r>
            <a:r>
              <a:rPr lang="de-DE" sz="2400" b="1" dirty="0">
                <a:solidFill>
                  <a:schemeClr val="tx1">
                    <a:lumMod val="65000"/>
                    <a:lumOff val="35000"/>
                  </a:schemeClr>
                </a:solidFill>
                <a:latin typeface="JKRGNR+Arial-BoldMT"/>
              </a:rPr>
              <a:t>Gegenwärtige Betroffenheit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 Betroffenheit“</a:t>
            </a:r>
            <a:r>
              <a:rPr lang="de-DE" sz="2400" dirty="0">
                <a:solidFill>
                  <a:schemeClr val="tx1">
                    <a:lumMod val="65000"/>
                    <a:lumOff val="35000"/>
                  </a:schemeClr>
                </a:solidFill>
                <a:latin typeface="JKRGNR+Arial-BoldMT"/>
                <a:sym typeface="Wingdings" pitchFamily="2" charset="2"/>
              </a:rPr>
              <a:t> (+), wenn die </a:t>
            </a:r>
            <a:r>
              <a:rPr lang="de-DE" sz="2400" dirty="0">
                <a:solidFill>
                  <a:schemeClr val="tx1">
                    <a:lumMod val="65000"/>
                    <a:lumOff val="35000"/>
                  </a:schemeClr>
                </a:solidFill>
                <a:latin typeface="JKRGNR+Arial-BoldMT"/>
              </a:rPr>
              <a:t>Rechtsnorm </a:t>
            </a:r>
            <a:r>
              <a:rPr lang="de-DE" sz="2400" b="1" dirty="0">
                <a:solidFill>
                  <a:schemeClr val="tx1">
                    <a:lumMod val="65000"/>
                    <a:lumOff val="35000"/>
                  </a:schemeClr>
                </a:solidFill>
                <a:latin typeface="JKRGNR+Arial-BoldMT"/>
              </a:rPr>
              <a:t>ohne weiteren vermittelnden Hoheitsakt</a:t>
            </a:r>
            <a:r>
              <a:rPr lang="de-DE" sz="2400" dirty="0">
                <a:solidFill>
                  <a:schemeClr val="tx1">
                    <a:lumMod val="65000"/>
                    <a:lumOff val="35000"/>
                  </a:schemeClr>
                </a:solidFill>
                <a:latin typeface="JKRGNR+Arial-BoldMT"/>
              </a:rPr>
              <a:t> in den Rechtskreis des Bf. einwirkt (sog. </a:t>
            </a:r>
            <a:r>
              <a:rPr lang="de-DE" sz="2400" b="1" dirty="0">
                <a:solidFill>
                  <a:schemeClr val="tx1">
                    <a:lumMod val="65000"/>
                    <a:lumOff val="35000"/>
                  </a:schemeClr>
                </a:solidFill>
                <a:latin typeface="JKRGNR+Arial-BoldMT"/>
              </a:rPr>
              <a:t>Self-</a:t>
            </a:r>
            <a:r>
              <a:rPr lang="de-DE" sz="2400" b="1" dirty="0" err="1">
                <a:solidFill>
                  <a:schemeClr val="tx1">
                    <a:lumMod val="65000"/>
                    <a:lumOff val="35000"/>
                  </a:schemeClr>
                </a:solidFill>
                <a:latin typeface="JKRGNR+Arial-BoldMT"/>
              </a:rPr>
              <a:t>executing</a:t>
            </a:r>
            <a:r>
              <a:rPr lang="de-DE" sz="2400" b="1" dirty="0">
                <a:solidFill>
                  <a:schemeClr val="tx1">
                    <a:lumMod val="65000"/>
                    <a:lumOff val="35000"/>
                  </a:schemeClr>
                </a:solidFill>
                <a:latin typeface="JKRGNR+Arial-BoldMT"/>
              </a:rPr>
              <a:t> Norm)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insb. bei strafbewehrten Normen,</a:t>
            </a:r>
            <a:r>
              <a:rPr lang="de-DE" sz="2400" dirty="0">
                <a:solidFill>
                  <a:schemeClr val="tx1">
                    <a:lumMod val="65000"/>
                    <a:lumOff val="35000"/>
                  </a:schemeClr>
                </a:solidFill>
                <a:latin typeface="JKRGNR+Arial-BoldMT"/>
              </a:rPr>
              <a:t> da Abwarten des „Vollzugsaktes“ nicht zumutbar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zu bedenken: es sollen zunächst noch konkretisierende „Ausnahmen“ (Reitwege) geschaffen werden, § 50 II 1 </a:t>
            </a:r>
            <a:r>
              <a:rPr lang="de-DE" sz="2400" dirty="0" err="1">
                <a:solidFill>
                  <a:schemeClr val="tx1">
                    <a:lumMod val="65000"/>
                    <a:lumOff val="35000"/>
                  </a:schemeClr>
                </a:solidFill>
                <a:latin typeface="JKRGNR+Arial-BoldMT"/>
              </a:rPr>
              <a:t>NLandschG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Daraus folgt indes: dass das Gesetz ein „unmittelbares“ Verbot auf allen übrigen Wegen 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Unmittelbare Betroffenheit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726389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4894"/>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zu bedenken: es sollen </a:t>
            </a:r>
            <a:r>
              <a:rPr lang="de-DE" sz="2400" b="1" dirty="0">
                <a:solidFill>
                  <a:schemeClr val="tx1">
                    <a:lumMod val="65000"/>
                    <a:lumOff val="35000"/>
                  </a:schemeClr>
                </a:solidFill>
                <a:latin typeface="JKRGNR+Arial-BoldMT"/>
              </a:rPr>
              <a:t>zunächst</a:t>
            </a:r>
            <a:r>
              <a:rPr lang="de-DE" sz="2400" dirty="0">
                <a:solidFill>
                  <a:schemeClr val="tx1">
                    <a:lumMod val="65000"/>
                    <a:lumOff val="35000"/>
                  </a:schemeClr>
                </a:solidFill>
                <a:latin typeface="JKRGNR+Arial-BoldMT"/>
              </a:rPr>
              <a:t> noch konkretisierende </a:t>
            </a:r>
            <a:r>
              <a:rPr lang="de-DE" sz="2400" b="1" dirty="0">
                <a:solidFill>
                  <a:schemeClr val="tx1">
                    <a:lumMod val="65000"/>
                    <a:lumOff val="35000"/>
                  </a:schemeClr>
                </a:solidFill>
                <a:latin typeface="JKRGNR+Arial-BoldMT"/>
              </a:rPr>
              <a:t>„Ausnahmen“ </a:t>
            </a:r>
            <a:r>
              <a:rPr lang="de-DE" sz="2400" dirty="0">
                <a:solidFill>
                  <a:schemeClr val="tx1">
                    <a:lumMod val="65000"/>
                    <a:lumOff val="35000"/>
                  </a:schemeClr>
                </a:solidFill>
                <a:latin typeface="JKRGNR+Arial-BoldMT"/>
              </a:rPr>
              <a:t>(Reitwege) geschaffen werden, </a:t>
            </a:r>
            <a:r>
              <a:rPr lang="de-DE" sz="2400" b="1" dirty="0">
                <a:solidFill>
                  <a:schemeClr val="tx1">
                    <a:lumMod val="65000"/>
                    <a:lumOff val="35000"/>
                  </a:schemeClr>
                </a:solidFill>
                <a:latin typeface="JKRGNR+Arial-BoldMT"/>
              </a:rPr>
              <a:t>§ 50 II 1 </a:t>
            </a:r>
            <a:r>
              <a:rPr lang="de-DE" sz="2400" b="1" dirty="0" err="1">
                <a:solidFill>
                  <a:schemeClr val="tx1">
                    <a:lumMod val="65000"/>
                    <a:lumOff val="35000"/>
                  </a:schemeClr>
                </a:solidFill>
                <a:latin typeface="JKRGNR+Arial-BoldMT"/>
              </a:rPr>
              <a:t>NLandschG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a:t>
            </a:r>
            <a:r>
              <a:rPr lang="de-DE" sz="2400" b="1" dirty="0">
                <a:solidFill>
                  <a:schemeClr val="tx1">
                    <a:lumMod val="65000"/>
                    <a:lumOff val="35000"/>
                  </a:schemeClr>
                </a:solidFill>
                <a:latin typeface="JKRGNR+Arial-BoldMT"/>
              </a:rPr>
              <a:t>unmittelbar</a:t>
            </a:r>
            <a:r>
              <a:rPr lang="de-DE" sz="2400" dirty="0">
                <a:solidFill>
                  <a:schemeClr val="tx1">
                    <a:lumMod val="65000"/>
                    <a:lumOff val="35000"/>
                  </a:schemeClr>
                </a:solidFill>
                <a:latin typeface="JKRGNR+Arial-BoldMT"/>
              </a:rPr>
              <a:t>“ einhergehend: Verbot auf allen übrigen Wegen zu reiten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Unmittelbare Betroffenheit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Beschwerdebefugnis des 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045563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Beschwerdebefugnis des Reitvereins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in Betracht kommend: Allgemeine Handlungsfreiheit, </a:t>
            </a:r>
            <a:r>
              <a:rPr lang="de-DE" sz="2400" b="1" dirty="0">
                <a:solidFill>
                  <a:schemeClr val="tx1">
                    <a:lumMod val="65000"/>
                    <a:lumOff val="35000"/>
                  </a:schemeClr>
                </a:solidFill>
                <a:latin typeface="JKRGNR+Arial-BoldMT"/>
              </a:rPr>
              <a:t>Art. 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Wesensgemäße Anwendbarkeit auf Reiterverein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19 III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alle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die an </a:t>
            </a:r>
            <a:r>
              <a:rPr lang="de-DE" sz="2400" b="1" dirty="0">
                <a:solidFill>
                  <a:schemeClr val="tx1">
                    <a:lumMod val="65000"/>
                    <a:lumOff val="35000"/>
                  </a:schemeClr>
                </a:solidFill>
                <a:latin typeface="JKRGNR+Arial-BoldMT"/>
              </a:rPr>
              <a:t>Eigenschaften, Äußerungsformen oder Beziehungen anknüpfen, die nur natürlichen Personen wesenseigen</a:t>
            </a:r>
            <a:r>
              <a:rPr lang="de-DE" sz="2400" dirty="0">
                <a:solidFill>
                  <a:schemeClr val="tx1">
                    <a:lumMod val="65000"/>
                    <a:lumOff val="35000"/>
                  </a:schemeClr>
                </a:solidFill>
                <a:latin typeface="JKRGNR+Arial-BoldMT"/>
              </a:rPr>
              <a:t> sind (BVerfG)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Menschenwürdegarantie (</a:t>
            </a:r>
            <a:r>
              <a:rPr lang="de-DE" sz="2400" b="1" dirty="0">
                <a:solidFill>
                  <a:schemeClr val="tx1">
                    <a:lumMod val="65000"/>
                    <a:lumOff val="35000"/>
                  </a:schemeClr>
                </a:solidFill>
                <a:latin typeface="JKRGNR+Arial-BoldMT"/>
              </a:rPr>
              <a:t>Art. 1 I GG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 auf Leben und körperliche Unversehrtheit sowie Recht auf Freiheit der Person (</a:t>
            </a:r>
            <a:r>
              <a:rPr lang="de-DE" sz="2400" b="1" dirty="0">
                <a:solidFill>
                  <a:schemeClr val="tx1">
                    <a:lumMod val="65000"/>
                    <a:lumOff val="35000"/>
                  </a:schemeClr>
                </a:solidFill>
                <a:latin typeface="JKRGNR+Arial-BoldMT"/>
              </a:rPr>
              <a:t>Art. 2 II GG</a:t>
            </a:r>
            <a:r>
              <a:rPr lang="de-DE" sz="2400" dirty="0">
                <a:solidFill>
                  <a:schemeClr val="tx1">
                    <a:lumMod val="65000"/>
                    <a:lumOff val="35000"/>
                  </a:schemeClr>
                </a:solidFill>
                <a:latin typeface="JKRGNR+Arial-BoldMT"/>
              </a:rPr>
              <a:t>),</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Schutzbestimmungen zugunsten der Ehe und Familie (</a:t>
            </a:r>
            <a:r>
              <a:rPr lang="de-DE" sz="2400" b="1" dirty="0">
                <a:solidFill>
                  <a:schemeClr val="tx1">
                    <a:lumMod val="65000"/>
                    <a:lumOff val="35000"/>
                  </a:schemeClr>
                </a:solidFill>
                <a:latin typeface="JKRGNR+Arial-BoldMT"/>
              </a:rPr>
              <a:t>Art. 6 I GG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683292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960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für andere Grundrechte anzunehmen: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einer „</a:t>
            </a:r>
            <a:r>
              <a:rPr lang="de-DE" sz="2400" b="1" dirty="0">
                <a:solidFill>
                  <a:schemeClr val="tx1">
                    <a:lumMod val="65000"/>
                    <a:lumOff val="35000"/>
                  </a:schemeClr>
                </a:solidFill>
                <a:latin typeface="JKRGNR+Arial-BoldMT"/>
              </a:rPr>
              <a:t>korporativen Betätigung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Art. 12, Art. 14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Ebenfalls (+)</a:t>
            </a:r>
            <a:r>
              <a:rPr lang="de-DE" sz="2400" dirty="0">
                <a:solidFill>
                  <a:schemeClr val="tx1">
                    <a:lumMod val="65000"/>
                    <a:lumOff val="35000"/>
                  </a:schemeClr>
                </a:solidFill>
                <a:latin typeface="JKRGNR+Arial-BoldMT"/>
              </a:rPr>
              <a:t>: „korporative Betätigung“ der allgemeinen Handlungsfreiheit aus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 Kann die konkrete Verhaltensweise ebenfalls korporativ ausgeübt werden?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„Reiten im Walde“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Korporative Betätigung des „Reiten im Walde“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Folglich in der </a:t>
            </a:r>
            <a:r>
              <a:rPr lang="de-DE" sz="2400" b="1" dirty="0">
                <a:solidFill>
                  <a:schemeClr val="tx1">
                    <a:lumMod val="65000"/>
                    <a:lumOff val="35000"/>
                  </a:schemeClr>
                </a:solidFill>
                <a:latin typeface="JKRGNR+Arial-BoldMT"/>
              </a:rPr>
              <a:t>konkreten Ausprägung (!)</a:t>
            </a:r>
            <a:r>
              <a:rPr lang="de-DE" sz="2400" dirty="0">
                <a:solidFill>
                  <a:schemeClr val="tx1">
                    <a:lumMod val="65000"/>
                    <a:lumOff val="35000"/>
                  </a:schemeClr>
                </a:solidFill>
                <a:latin typeface="JKRGNR+Arial-BoldMT"/>
              </a:rPr>
              <a:t> der allgemeinen Handlungsfreiheit vorliegend zu verneinen: </a:t>
            </a:r>
            <a:r>
              <a:rPr lang="de-DE" sz="2400" b="1" dirty="0">
                <a:solidFill>
                  <a:schemeClr val="tx1">
                    <a:lumMod val="65000"/>
                    <a:lumOff val="35000"/>
                  </a:schemeClr>
                </a:solidFill>
                <a:latin typeface="JKRGNR+Arial-BoldMT"/>
              </a:rPr>
              <a:t>Wesensgemäße Anwendbarkeit gemäß Art. 19 III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Beschwerdebefugnis des Vereins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545876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3811" y="1484784"/>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Rechtswegerschöpfung und Subsidiarität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Ausgangspunkt: </a:t>
            </a:r>
            <a:r>
              <a:rPr lang="de-DE" sz="2400" b="1" dirty="0">
                <a:solidFill>
                  <a:schemeClr val="tx1">
                    <a:lumMod val="65000"/>
                    <a:lumOff val="35000"/>
                  </a:schemeClr>
                </a:solidFill>
                <a:latin typeface="JKRGNR+Arial-BoldMT"/>
              </a:rPr>
              <a:t>§ 90 II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„Ist gegen die Verletzung der Rechtsweg zulässig, so kann die Verfassungsbeschwerde erst nach Erschöpfung des Rechtswegs erhoben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Rechtswegerschöpfung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Rechtssatzverfassungsbeschwerde</a:t>
            </a:r>
            <a:r>
              <a:rPr lang="de-DE" sz="2400" dirty="0">
                <a:solidFill>
                  <a:schemeClr val="tx1">
                    <a:lumMod val="65000"/>
                    <a:lumOff val="35000"/>
                  </a:schemeClr>
                </a:solidFill>
                <a:latin typeface="JKRGNR+Arial-BoldMT"/>
              </a:rPr>
              <a:t>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Fachgerichtlichen Rechtsschutzes gegen ein formelles Parlamentsgesetz gibt es nicht!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Rechtswegerschöpfung </a:t>
            </a:r>
            <a:r>
              <a:rPr lang="de-DE" sz="2400" dirty="0" err="1">
                <a:solidFill>
                  <a:schemeClr val="tx1">
                    <a:lumMod val="65000"/>
                    <a:lumOff val="35000"/>
                  </a:schemeClr>
                </a:solidFill>
                <a:latin typeface="JKRGNR+Arial-BoldMT"/>
              </a:rPr>
              <a:t>ieS</a:t>
            </a:r>
            <a:r>
              <a:rPr lang="de-DE" sz="2400" dirty="0">
                <a:solidFill>
                  <a:schemeClr val="tx1">
                    <a:lumMod val="65000"/>
                    <a:lumOff val="35000"/>
                  </a:schemeClr>
                </a:solidFill>
                <a:latin typeface="JKRGNR+Arial-BoldMT"/>
              </a:rPr>
              <a: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0847580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3811" y="1484784"/>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Grundsatz der Subsidiarität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Bf. muss </a:t>
            </a:r>
            <a:r>
              <a:rPr lang="de-DE" sz="2400" b="1" dirty="0">
                <a:solidFill>
                  <a:schemeClr val="tx1">
                    <a:lumMod val="65000"/>
                    <a:lumOff val="35000"/>
                  </a:schemeClr>
                </a:solidFill>
                <a:latin typeface="JKRGNR+Arial-BoldMT"/>
              </a:rPr>
              <a:t>jede gerichtliche und außergerichtliche(!)  </a:t>
            </a:r>
            <a:r>
              <a:rPr lang="de-DE" sz="2400" dirty="0">
                <a:solidFill>
                  <a:schemeClr val="tx1">
                    <a:lumMod val="65000"/>
                    <a:lumOff val="35000"/>
                  </a:schemeClr>
                </a:solidFill>
                <a:latin typeface="JKRGNR+Arial-BoldMT"/>
              </a:rPr>
              <a:t>Möglichkeit ergreifen, um Grundrechtsverletzung abzuwehren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zu diskutieren: Möglichkeiten </a:t>
            </a:r>
            <a:r>
              <a:rPr lang="de-DE" sz="2400" b="1" dirty="0">
                <a:solidFill>
                  <a:schemeClr val="tx1">
                    <a:lumMod val="65000"/>
                    <a:lumOff val="35000"/>
                  </a:schemeClr>
                </a:solidFill>
                <a:latin typeface="JKRGNR+Arial-BoldMT"/>
              </a:rPr>
              <a:t>inzidenten Rechtsschutz </a:t>
            </a:r>
            <a:r>
              <a:rPr lang="de-DE" sz="2400" dirty="0">
                <a:solidFill>
                  <a:schemeClr val="tx1">
                    <a:lumMod val="65000"/>
                    <a:lumOff val="35000"/>
                  </a:schemeClr>
                </a:solidFill>
                <a:latin typeface="JKRGNR+Arial-BoldMT"/>
              </a:rPr>
              <a:t>gegen das Gesetz zu erlangen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Zum vorrangigen, fachgerichtlichen Rechtsschutz zählend: </a:t>
            </a:r>
            <a:r>
              <a:rPr lang="de-DE" sz="2400" b="1" dirty="0">
                <a:solidFill>
                  <a:schemeClr val="tx1">
                    <a:lumMod val="65000"/>
                    <a:lumOff val="35000"/>
                  </a:schemeClr>
                </a:solidFill>
                <a:latin typeface="JKRGNR+Arial-BoldMT"/>
              </a:rPr>
              <a:t>Negative Feststellungsklage nach § 43 I VwGO </a:t>
            </a: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„Es wird beantragt, festzustellen, dass der B nicht unter das XYZ Gesetz fällt“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Zwingend</a:t>
            </a:r>
            <a:r>
              <a:rPr lang="de-DE" sz="2400" dirty="0">
                <a:solidFill>
                  <a:schemeClr val="tx1">
                    <a:lumMod val="65000"/>
                    <a:lumOff val="35000"/>
                  </a:schemeClr>
                </a:solidFill>
                <a:latin typeface="JKRGNR+Arial-BoldMT"/>
              </a:rPr>
              <a:t> erforderlich, wenn…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 </a:t>
            </a:r>
            <a:r>
              <a:rPr lang="de-DE" sz="2400" b="1" dirty="0">
                <a:solidFill>
                  <a:schemeClr val="tx1">
                    <a:lumMod val="65000"/>
                    <a:lumOff val="35000"/>
                  </a:schemeClr>
                </a:solidFill>
                <a:latin typeface="JKRGNR+Arial-BoldMT"/>
              </a:rPr>
              <a:t>auslegungsfähige Tatbestandsmerkmale </a:t>
            </a:r>
            <a:r>
              <a:rPr lang="de-DE" sz="2400" dirty="0">
                <a:solidFill>
                  <a:schemeClr val="tx1">
                    <a:lumMod val="65000"/>
                    <a:lumOff val="35000"/>
                  </a:schemeClr>
                </a:solidFill>
                <a:latin typeface="JKRGNR+Arial-BoldMT"/>
              </a:rPr>
              <a:t>enthält</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951360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BVerfG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-RR 2022, 241 </a:t>
            </a:r>
            <a:r>
              <a:rPr lang="de-DE" sz="2400" b="1" dirty="0" err="1">
                <a:solidFill>
                  <a:schemeClr val="tx1">
                    <a:lumMod val="65000"/>
                    <a:lumOff val="35000"/>
                  </a:schemeClr>
                </a:solidFill>
                <a:latin typeface="JKRGNR+Arial-BoldMT"/>
              </a:rPr>
              <a:t>Rn</a:t>
            </a:r>
            <a:r>
              <a:rPr lang="de-DE" sz="2400" b="1" dirty="0">
                <a:solidFill>
                  <a:schemeClr val="tx1">
                    <a:lumMod val="65000"/>
                    <a:lumOff val="35000"/>
                  </a:schemeClr>
                </a:solidFill>
                <a:latin typeface="JKRGNR+Arial-BoldMT"/>
              </a:rPr>
              <a:t>. 14</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„Wenn sich eine Verfassungsbeschwerde unmittelbar gegen ein Gesetz wendet, kann daher auch die Erhebung einer </a:t>
            </a:r>
            <a:r>
              <a:rPr lang="de-DE" sz="2400" b="1" i="1" dirty="0">
                <a:solidFill>
                  <a:schemeClr val="tx1">
                    <a:lumMod val="65000"/>
                    <a:lumOff val="35000"/>
                  </a:schemeClr>
                </a:solidFill>
                <a:latin typeface="JKRGNR+Arial-BoldMT"/>
              </a:rPr>
              <a:t>Feststellungs- oder Unterlassungsklage</a:t>
            </a:r>
            <a:r>
              <a:rPr lang="de-DE" sz="2400" i="1" dirty="0">
                <a:solidFill>
                  <a:schemeClr val="tx1">
                    <a:lumMod val="65000"/>
                    <a:lumOff val="35000"/>
                  </a:schemeClr>
                </a:solidFill>
                <a:latin typeface="JKRGNR+Arial-BoldMT"/>
              </a:rPr>
              <a:t> zu den zuvor zu ergreifenden Rechtsbehelfen gehören. Das ist </a:t>
            </a:r>
            <a:r>
              <a:rPr lang="de-DE" sz="2400" b="1" i="1" dirty="0">
                <a:solidFill>
                  <a:schemeClr val="tx1">
                    <a:lumMod val="65000"/>
                    <a:lumOff val="35000"/>
                  </a:schemeClr>
                </a:solidFill>
                <a:latin typeface="JKRGNR+Arial-BoldMT"/>
              </a:rPr>
              <a:t>selbst dann nicht ausgeschlossen</a:t>
            </a:r>
            <a:r>
              <a:rPr lang="de-DE" sz="2400" i="1" dirty="0">
                <a:solidFill>
                  <a:schemeClr val="tx1">
                    <a:lumMod val="65000"/>
                    <a:lumOff val="35000"/>
                  </a:schemeClr>
                </a:solidFill>
                <a:latin typeface="JKRGNR+Arial-BoldMT"/>
              </a:rPr>
              <a:t>, wenn die Vorschriften abschließend gefasst sind und die fachgerichtliche Prüfung </a:t>
            </a:r>
            <a:r>
              <a:rPr lang="de-DE" sz="2400" b="1" i="1" dirty="0">
                <a:solidFill>
                  <a:schemeClr val="tx1">
                    <a:lumMod val="65000"/>
                    <a:lumOff val="35000"/>
                  </a:schemeClr>
                </a:solidFill>
                <a:latin typeface="JKRGNR+Arial-BoldMT"/>
              </a:rPr>
              <a:t>günstigstenfalls dazu führen kann, dass das angegriffene Gesetz gem. Art. 100 I GG dem BVerfG vorgelegt </a:t>
            </a:r>
            <a:r>
              <a:rPr lang="de-DE" sz="2400" i="1" dirty="0">
                <a:solidFill>
                  <a:schemeClr val="tx1">
                    <a:lumMod val="65000"/>
                    <a:lumOff val="35000"/>
                  </a:schemeClr>
                </a:solidFill>
                <a:latin typeface="JKRGNR+Arial-BoldMT"/>
              </a:rPr>
              <a:t>wird. Erst recht müssen die Fachgerichte vorher angerufen werden, wenn die angegriffenen Vorschriften </a:t>
            </a:r>
            <a:r>
              <a:rPr lang="de-DE" sz="2400" b="1" i="1" dirty="0">
                <a:solidFill>
                  <a:schemeClr val="tx1">
                    <a:lumMod val="65000"/>
                    <a:lumOff val="35000"/>
                  </a:schemeClr>
                </a:solidFill>
                <a:latin typeface="JKRGNR+Arial-BoldMT"/>
              </a:rPr>
              <a:t>auslegungsbedürftige und -fähige Rechtsbegriffe enthalten,</a:t>
            </a:r>
            <a:r>
              <a:rPr lang="de-DE" sz="2400" i="1" dirty="0">
                <a:solidFill>
                  <a:schemeClr val="tx1">
                    <a:lumMod val="65000"/>
                    <a:lumOff val="35000"/>
                  </a:schemeClr>
                </a:solidFill>
                <a:latin typeface="JKRGNR+Arial-BoldMT"/>
              </a:rPr>
              <a:t> von deren Auslegung und Anwendung es maßgeblich abhängt, inwieweit </a:t>
            </a:r>
            <a:r>
              <a:rPr lang="de-DE" sz="2400" i="1" dirty="0" err="1">
                <a:solidFill>
                  <a:schemeClr val="tx1">
                    <a:lumMod val="65000"/>
                    <a:lumOff val="35000"/>
                  </a:schemeClr>
                </a:solidFill>
                <a:latin typeface="JKRGNR+Arial-BoldMT"/>
              </a:rPr>
              <a:t>Bfd</a:t>
            </a:r>
            <a:r>
              <a:rPr lang="de-DE" sz="2400" i="1" dirty="0">
                <a:solidFill>
                  <a:schemeClr val="tx1">
                    <a:lumMod val="65000"/>
                    <a:lumOff val="35000"/>
                  </a:schemeClr>
                </a:solidFill>
                <a:latin typeface="JKRGNR+Arial-BoldMT"/>
              </a:rPr>
              <a:t>. durch die angegriffenen Vorschriften tatsächlich und rechtlich beschwert sind.“</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001926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Beurteilung einer Norm wirft </a:t>
            </a:r>
            <a:r>
              <a:rPr lang="de-DE" sz="2400" b="1" dirty="0">
                <a:solidFill>
                  <a:schemeClr val="tx1">
                    <a:lumMod val="65000"/>
                    <a:lumOff val="35000"/>
                  </a:schemeClr>
                </a:solidFill>
                <a:latin typeface="JKRGNR+Arial-BoldMT"/>
              </a:rPr>
              <a:t>allein spezifisch verfassungsrechtliche Fragen</a:t>
            </a:r>
            <a:r>
              <a:rPr lang="de-DE" sz="2400" dirty="0">
                <a:solidFill>
                  <a:schemeClr val="tx1">
                    <a:lumMod val="65000"/>
                    <a:lumOff val="35000"/>
                  </a:schemeClr>
                </a:solidFill>
                <a:latin typeface="JKRGNR+Arial-BoldMT"/>
              </a:rPr>
              <a:t> auf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verbesserte </a:t>
            </a:r>
            <a:r>
              <a:rPr lang="de-DE" sz="2400" b="1" dirty="0">
                <a:solidFill>
                  <a:schemeClr val="tx1">
                    <a:lumMod val="65000"/>
                    <a:lumOff val="35000"/>
                  </a:schemeClr>
                </a:solidFill>
                <a:latin typeface="JKRGNR+Arial-BoldMT"/>
              </a:rPr>
              <a:t>Entscheidungsgrundlage</a:t>
            </a:r>
            <a:r>
              <a:rPr lang="de-DE" sz="2400" dirty="0">
                <a:solidFill>
                  <a:schemeClr val="tx1">
                    <a:lumMod val="65000"/>
                    <a:lumOff val="35000"/>
                  </a:schemeClr>
                </a:solidFill>
                <a:latin typeface="JKRGNR+Arial-BoldMT"/>
              </a:rPr>
              <a:t> durch vorherige Anrufung der Fachgerichte zu erwarten (vgl. BVerfG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hier</a:t>
            </a:r>
            <a:r>
              <a:rPr lang="de-DE" sz="2400" dirty="0">
                <a:solidFill>
                  <a:schemeClr val="tx1">
                    <a:lumMod val="65000"/>
                    <a:lumOff val="35000"/>
                  </a:schemeClr>
                </a:solidFill>
                <a:latin typeface="JKRGNR+Arial-BoldMT"/>
              </a:rPr>
              <a:t>: Negative Feststellungsklage bringt (wohl) keinen Mehrwert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spezifisches Verfassungsrecht streitig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Tatbestandsmerkmale nicht auslegungsfähig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Verbesserte Entscheidungsgrundlage nicht zu erwarten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gewahrt: </a:t>
            </a:r>
            <a:r>
              <a:rPr lang="de-DE" sz="2400" b="1" dirty="0">
                <a:solidFill>
                  <a:schemeClr val="tx1">
                    <a:lumMod val="65000"/>
                    <a:lumOff val="35000"/>
                  </a:schemeClr>
                </a:solidFill>
                <a:latin typeface="JKRGNR+Arial-BoldMT"/>
              </a:rPr>
              <a:t>Rechtswegerschöpfung bzw. Grundsatz der Subsidiarität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965137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Kurseinheit: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Begriff</a:t>
            </a:r>
            <a:r>
              <a:rPr lang="de-DE" sz="2400" dirty="0">
                <a:solidFill>
                  <a:schemeClr val="tx1">
                    <a:lumMod val="65000"/>
                    <a:lumOff val="35000"/>
                  </a:schemeClr>
                </a:solidFill>
                <a:latin typeface="JKRGNR+Arial-BoldMT"/>
              </a:rPr>
              <a:t>: Grundrechte als diejenigen </a:t>
            </a:r>
            <a:r>
              <a:rPr lang="de-DE" sz="2400" b="1" dirty="0">
                <a:solidFill>
                  <a:schemeClr val="tx1">
                    <a:lumMod val="65000"/>
                    <a:lumOff val="35000"/>
                  </a:schemeClr>
                </a:solidFill>
                <a:latin typeface="JKRGNR+Arial-BoldMT"/>
              </a:rPr>
              <a:t>Rechte</a:t>
            </a:r>
            <a:r>
              <a:rPr lang="de-DE" sz="2400" dirty="0">
                <a:solidFill>
                  <a:schemeClr val="tx1">
                    <a:lumMod val="65000"/>
                    <a:lumOff val="35000"/>
                  </a:schemeClr>
                </a:solidFill>
                <a:latin typeface="JKRGNR+Arial-BoldMT"/>
              </a:rPr>
              <a:t>, die einem einzelnen Menschen oder einer Gruppe von Menschen verfassungsrechtlich gewährleistet sind und </a:t>
            </a:r>
            <a:r>
              <a:rPr lang="de-DE" sz="2400" b="1" dirty="0">
                <a:solidFill>
                  <a:schemeClr val="tx1">
                    <a:lumMod val="65000"/>
                    <a:lumOff val="35000"/>
                  </a:schemeClr>
                </a:solidFill>
                <a:latin typeface="JKRGNR+Arial-BoldMT"/>
              </a:rPr>
              <a:t>Freiheit und Gleichheit gegenüber dem Staat </a:t>
            </a:r>
            <a:r>
              <a:rPr lang="de-DE" sz="2400" dirty="0">
                <a:solidFill>
                  <a:schemeClr val="tx1">
                    <a:lumMod val="65000"/>
                    <a:lumOff val="35000"/>
                  </a:schemeClr>
                </a:solidFill>
                <a:latin typeface="JKRGNR+Arial-BoldMT"/>
              </a:rPr>
              <a:t>sichern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Ausgangspunkt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1 III GG</a:t>
            </a:r>
            <a:r>
              <a:rPr lang="de-DE" sz="2400" dirty="0">
                <a:solidFill>
                  <a:schemeClr val="tx1">
                    <a:lumMod val="65000"/>
                    <a:lumOff val="35000"/>
                  </a:schemeClr>
                </a:solidFill>
                <a:latin typeface="JKRGNR+Arial-BoldMT"/>
              </a:rPr>
              <a:t>, wonach die </a:t>
            </a:r>
            <a:r>
              <a:rPr lang="de-DE" sz="2400" b="1" dirty="0">
                <a:solidFill>
                  <a:schemeClr val="tx1">
                    <a:lumMod val="65000"/>
                    <a:lumOff val="35000"/>
                  </a:schemeClr>
                </a:solidFill>
                <a:latin typeface="JKRGNR+Arial-BoldMT"/>
              </a:rPr>
              <a:t>„nachfolgenden Grundrechte“</a:t>
            </a:r>
            <a:r>
              <a:rPr lang="de-DE" sz="2400" dirty="0">
                <a:solidFill>
                  <a:schemeClr val="tx1">
                    <a:lumMod val="65000"/>
                    <a:lumOff val="35000"/>
                  </a:schemeClr>
                </a:solidFill>
                <a:latin typeface="JKRGNR+Arial-BoldMT"/>
              </a:rPr>
              <a:t> die öffentliche Gewalt unmittelbar binden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zunächst zu berücksichtigen: </a:t>
            </a:r>
            <a:r>
              <a:rPr lang="de-DE" sz="2400" b="1" dirty="0">
                <a:solidFill>
                  <a:schemeClr val="tx1">
                    <a:lumMod val="65000"/>
                    <a:lumOff val="35000"/>
                  </a:schemeClr>
                </a:solidFill>
                <a:latin typeface="JKRGNR+Arial-BoldMT"/>
              </a:rPr>
              <a:t>Erster Abschnitt des GG </a:t>
            </a:r>
            <a:r>
              <a:rPr lang="de-DE" sz="2400" dirty="0">
                <a:solidFill>
                  <a:schemeClr val="tx1">
                    <a:lumMod val="65000"/>
                    <a:lumOff val="35000"/>
                  </a:schemeClr>
                </a:solidFill>
                <a:latin typeface="JKRGNR+Arial-BoldMT"/>
              </a:rPr>
              <a:t>(„Die Grundrechte“), der </a:t>
            </a:r>
            <a:r>
              <a:rPr lang="de-DE" sz="2400" b="1" dirty="0">
                <a:solidFill>
                  <a:schemeClr val="tx1">
                    <a:lumMod val="65000"/>
                    <a:lumOff val="35000"/>
                  </a:schemeClr>
                </a:solidFill>
                <a:latin typeface="JKRGNR+Arial-BoldMT"/>
              </a:rPr>
              <a:t>Art. 1 GG bis Art. 19 GG </a:t>
            </a:r>
            <a:r>
              <a:rPr lang="de-DE" sz="2400" dirty="0">
                <a:solidFill>
                  <a:schemeClr val="tx1">
                    <a:lumMod val="65000"/>
                    <a:lumOff val="35000"/>
                  </a:schemeClr>
                </a:solidFill>
                <a:latin typeface="JKRGNR+Arial-BoldMT"/>
              </a:rPr>
              <a:t>umfasst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von Bedeutung: sog. „</a:t>
            </a:r>
            <a:r>
              <a:rPr lang="de-DE" sz="2400" b="1" dirty="0">
                <a:solidFill>
                  <a:schemeClr val="tx1">
                    <a:lumMod val="65000"/>
                    <a:lumOff val="35000"/>
                  </a:schemeClr>
                </a:solidFill>
                <a:latin typeface="JKRGNR+Arial-BoldMT"/>
              </a:rPr>
              <a:t>grundrechtsgleiche Rechte</a:t>
            </a:r>
            <a:r>
              <a:rPr lang="de-DE" sz="2400" dirty="0">
                <a:solidFill>
                  <a:schemeClr val="tx1">
                    <a:lumMod val="65000"/>
                    <a:lumOff val="35000"/>
                  </a:schemeClr>
                </a:solidFill>
                <a:latin typeface="JKRGNR+Arial-BoldMT"/>
              </a:rPr>
              <a:t>“ (Art. 20 IV, 33, 38, 101, 103 und 104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716184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Form und Frist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Form vgl. § 23 I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„Anträge, die das Verfahren einleiten, sind </a:t>
            </a:r>
            <a:r>
              <a:rPr lang="de-DE" sz="2400" b="1" i="1" dirty="0">
                <a:solidFill>
                  <a:schemeClr val="tx1">
                    <a:lumMod val="65000"/>
                    <a:lumOff val="35000"/>
                  </a:schemeClr>
                </a:solidFill>
                <a:latin typeface="JKRGNR+Arial-BoldMT"/>
              </a:rPr>
              <a:t>schriftlich</a:t>
            </a:r>
            <a:r>
              <a:rPr lang="de-DE" sz="2400" i="1" dirty="0">
                <a:solidFill>
                  <a:schemeClr val="tx1">
                    <a:lumMod val="65000"/>
                    <a:lumOff val="35000"/>
                  </a:schemeClr>
                </a:solidFill>
                <a:latin typeface="JKRGNR+Arial-BoldMT"/>
              </a:rPr>
              <a:t> beim Bundesverfassungsgericht einzureichen. Sie sind zu begründen; die erforderlichen Beweismittel sind anzugeben.“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möglich: Telefax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Gem. § 92 BVerfGG </a:t>
            </a:r>
            <a:r>
              <a:rPr lang="de-DE" sz="2400" dirty="0">
                <a:solidFill>
                  <a:schemeClr val="tx1">
                    <a:lumMod val="65000"/>
                    <a:lumOff val="35000"/>
                  </a:schemeClr>
                </a:solidFill>
                <a:latin typeface="JKRGNR+Arial-BoldMT"/>
              </a:rPr>
              <a:t>verlangt: Bezeichnung des </a:t>
            </a:r>
            <a:r>
              <a:rPr lang="de-DE" sz="2400" b="1" dirty="0">
                <a:solidFill>
                  <a:schemeClr val="tx1">
                    <a:lumMod val="65000"/>
                    <a:lumOff val="35000"/>
                  </a:schemeClr>
                </a:solidFill>
                <a:latin typeface="JKRGNR+Arial-BoldMT"/>
              </a:rPr>
              <a:t>Rechts, das verletzt sein soll</a:t>
            </a:r>
            <a:r>
              <a:rPr lang="de-DE" sz="2400" dirty="0">
                <a:solidFill>
                  <a:schemeClr val="tx1">
                    <a:lumMod val="65000"/>
                    <a:lumOff val="35000"/>
                  </a:schemeClr>
                </a:solidFill>
                <a:latin typeface="JKRGNR+Arial-BoldMT"/>
              </a:rPr>
              <a:t> und der </a:t>
            </a:r>
            <a:r>
              <a:rPr lang="de-DE" sz="2400" b="1" dirty="0">
                <a:solidFill>
                  <a:schemeClr val="tx1">
                    <a:lumMod val="65000"/>
                    <a:lumOff val="35000"/>
                  </a:schemeClr>
                </a:solidFill>
                <a:latin typeface="JKRGNR+Arial-BoldMT"/>
              </a:rPr>
              <a:t>Handlung oder Unterlassung des Organs</a:t>
            </a:r>
            <a:r>
              <a:rPr lang="de-DE" sz="2400" dirty="0">
                <a:solidFill>
                  <a:schemeClr val="tx1">
                    <a:lumMod val="65000"/>
                    <a:lumOff val="35000"/>
                  </a:schemeClr>
                </a:solidFill>
                <a:latin typeface="JKRGNR+Arial-BoldMT"/>
              </a:rPr>
              <a:t>, durch die Beschwerdeführer sich verletzt fühlt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Frist</a:t>
            </a:r>
            <a:r>
              <a:rPr lang="de-DE" sz="2400" dirty="0">
                <a:solidFill>
                  <a:schemeClr val="tx1">
                    <a:lumMod val="65000"/>
                    <a:lumOff val="35000"/>
                  </a:schemeClr>
                </a:solidFill>
                <a:latin typeface="JKRGNR+Arial-BoldMT"/>
              </a:rPr>
              <a:t>: bei Rechtssatzverfassungsbeschwerden </a:t>
            </a:r>
            <a:r>
              <a:rPr lang="de-DE" sz="2400" b="1" dirty="0">
                <a:solidFill>
                  <a:schemeClr val="tx1">
                    <a:lumMod val="65000"/>
                    <a:lumOff val="35000"/>
                  </a:schemeClr>
                </a:solidFill>
                <a:latin typeface="JKRGNR+Arial-BoldMT"/>
              </a:rPr>
              <a:t>„binnen eines Jahres seit dem Inkrafttreten des Gesetzes“ </a:t>
            </a:r>
            <a:r>
              <a:rPr lang="de-DE" sz="2400" dirty="0">
                <a:solidFill>
                  <a:schemeClr val="tx1">
                    <a:lumMod val="65000"/>
                    <a:lumOff val="35000"/>
                  </a:schemeClr>
                </a:solidFill>
                <a:latin typeface="JKRGNR+Arial-BoldMT"/>
              </a:rPr>
              <a:t>(§ 93 III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Form/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insoweit: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9056302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87272"/>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Verfassungsbeschwerde ist begründet, soweit der beanstandete Akt der öffentlichen Gewalt den Beschwerdeführer in seinen Grundrechten oder grundrechtsgleichen Rechten verletzt (vgl. Art. 93 I Nr. 4a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Ob ein </a:t>
            </a:r>
            <a:r>
              <a:rPr lang="de-DE" sz="2400" b="1" dirty="0">
                <a:solidFill>
                  <a:schemeClr val="tx1">
                    <a:lumMod val="65000"/>
                    <a:lumOff val="35000"/>
                  </a:schemeClr>
                </a:solidFill>
                <a:latin typeface="JKRGNR+Arial-BoldMT"/>
              </a:rPr>
              <a:t>nicht zu rechtfertigender Eingriff in den Schutzbereich des Art. 2 I GG durch das in Rede stehende Gesetz </a:t>
            </a:r>
            <a:r>
              <a:rPr lang="de-DE" sz="2400" dirty="0">
                <a:solidFill>
                  <a:schemeClr val="tx1">
                    <a:lumMod val="65000"/>
                    <a:lumOff val="35000"/>
                  </a:schemeClr>
                </a:solidFill>
                <a:latin typeface="JKRGNR+Arial-BoldMT"/>
              </a:rPr>
              <a:t>begründet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995173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Persönlicher Schutzbereich </a:t>
            </a:r>
            <a:r>
              <a:rPr lang="de-DE" sz="2400" dirty="0">
                <a:solidFill>
                  <a:schemeClr val="tx1">
                    <a:lumMod val="65000"/>
                    <a:lumOff val="35000"/>
                  </a:schemeClr>
                </a:solidFill>
                <a:latin typeface="JKRGNR+Arial-BoldMT"/>
              </a:rPr>
              <a:t>von Art. 2 I GG: „jeder“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Sachlicher Schutzbereich von Art. 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Reichweite des Schutzbereichs ausdrücklich im Sachverhalt thematisiert!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Wortlaut</a:t>
            </a:r>
            <a:r>
              <a:rPr lang="de-DE" sz="2400" dirty="0">
                <a:solidFill>
                  <a:schemeClr val="tx1">
                    <a:lumMod val="65000"/>
                    <a:lumOff val="35000"/>
                  </a:schemeClr>
                </a:solidFill>
                <a:latin typeface="JKRGNR+Arial-BoldMT"/>
              </a:rPr>
              <a:t> von Art. 2 I GG: </a:t>
            </a:r>
            <a:r>
              <a:rPr lang="de-DE" sz="2400" b="1" dirty="0">
                <a:solidFill>
                  <a:schemeClr val="tx1">
                    <a:lumMod val="65000"/>
                    <a:lumOff val="35000"/>
                  </a:schemeClr>
                </a:solidFill>
                <a:latin typeface="JKRGNR+Arial-BoldMT"/>
              </a:rPr>
              <a:t>„Recht auf die freie Entfaltung seiner Persönlichkeit“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dass Verhaltensweise besondere </a:t>
            </a:r>
            <a:r>
              <a:rPr lang="de-DE" sz="2400" b="1" dirty="0">
                <a:solidFill>
                  <a:schemeClr val="tx1">
                    <a:lumMod val="65000"/>
                    <a:lumOff val="35000"/>
                  </a:schemeClr>
                </a:solidFill>
                <a:latin typeface="JKRGNR+Arial-BoldMT"/>
              </a:rPr>
              <a:t>Relevanz für Persönlichkeitsentfaltung</a:t>
            </a:r>
            <a:r>
              <a:rPr lang="de-DE" sz="2400" dirty="0">
                <a:solidFill>
                  <a:schemeClr val="tx1">
                    <a:lumMod val="65000"/>
                    <a:lumOff val="35000"/>
                  </a:schemeClr>
                </a:solidFill>
                <a:latin typeface="JKRGNR+Arial-BoldMT"/>
              </a:rPr>
              <a:t> haben muss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Andererseits: aus dem Wortlaut folgt eine </a:t>
            </a:r>
            <a:r>
              <a:rPr lang="de-DE" sz="2400" b="1" dirty="0">
                <a:solidFill>
                  <a:schemeClr val="tx1">
                    <a:lumMod val="65000"/>
                    <a:lumOff val="35000"/>
                  </a:schemeClr>
                </a:solidFill>
                <a:latin typeface="JKRGNR+Arial-BoldMT"/>
              </a:rPr>
              <a:t>besondere Relevanz </a:t>
            </a:r>
            <a:r>
              <a:rPr lang="de-DE" sz="2400" dirty="0">
                <a:solidFill>
                  <a:schemeClr val="tx1">
                    <a:lumMod val="65000"/>
                    <a:lumOff val="35000"/>
                  </a:schemeClr>
                </a:solidFill>
                <a:latin typeface="JKRGNR+Arial-BoldMT"/>
              </a:rPr>
              <a:t>der jeweiligen Handlung </a:t>
            </a:r>
            <a:r>
              <a:rPr lang="de-DE" sz="2400" b="1" dirty="0">
                <a:solidFill>
                  <a:schemeClr val="tx1">
                    <a:lumMod val="65000"/>
                    <a:lumOff val="35000"/>
                  </a:schemeClr>
                </a:solidFill>
                <a:latin typeface="JKRGNR+Arial-BoldMT"/>
              </a:rPr>
              <a:t>nicht zwingend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 unergiebig!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erforderlich: </a:t>
            </a:r>
            <a:r>
              <a:rPr lang="de-DE" sz="2400" b="1" dirty="0">
                <a:solidFill>
                  <a:schemeClr val="tx1">
                    <a:lumMod val="65000"/>
                    <a:lumOff val="35000"/>
                  </a:schemeClr>
                </a:solidFill>
                <a:latin typeface="JKRGNR+Arial-BoldMT"/>
              </a:rPr>
              <a:t>Auslegung des Art. 2 I GG nach Systematik und Telos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826240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51"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systematischer Hinsicht </a:t>
            </a:r>
            <a:r>
              <a:rPr lang="de-DE" sz="2400" dirty="0">
                <a:solidFill>
                  <a:schemeClr val="tx1">
                    <a:lumMod val="65000"/>
                    <a:lumOff val="35000"/>
                  </a:schemeClr>
                </a:solidFill>
                <a:latin typeface="JKRGNR+Arial-BoldMT"/>
              </a:rPr>
              <a:t>in den Blick zu nehmen: </a:t>
            </a:r>
            <a:r>
              <a:rPr lang="de-DE" sz="2400" b="1" dirty="0">
                <a:solidFill>
                  <a:schemeClr val="tx1">
                    <a:lumMod val="65000"/>
                    <a:lumOff val="35000"/>
                  </a:schemeClr>
                </a:solidFill>
                <a:latin typeface="JKRGNR+Arial-BoldMT"/>
              </a:rPr>
              <a:t>weit gefasster Schrankenvorbehalt</a:t>
            </a:r>
            <a:r>
              <a:rPr lang="de-DE" sz="2400" dirty="0">
                <a:solidFill>
                  <a:schemeClr val="tx1">
                    <a:lumMod val="65000"/>
                    <a:lumOff val="35000"/>
                  </a:schemeClr>
                </a:solidFill>
                <a:latin typeface="JKRGNR+Arial-BoldMT"/>
              </a:rPr>
              <a:t> (sog. „Schrankentrias“)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naheliegend: auch die </a:t>
            </a:r>
            <a:r>
              <a:rPr lang="de-DE" sz="2400" b="1" dirty="0">
                <a:solidFill>
                  <a:schemeClr val="tx1">
                    <a:lumMod val="65000"/>
                    <a:lumOff val="35000"/>
                  </a:schemeClr>
                </a:solidFill>
                <a:latin typeface="JKRGNR+Arial-BoldMT"/>
              </a:rPr>
              <a:t>geschützten Verhaltensweisen weit zu fassen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teleologischer Hinsicht </a:t>
            </a:r>
            <a:r>
              <a:rPr lang="de-DE" sz="2400" dirty="0">
                <a:solidFill>
                  <a:schemeClr val="tx1">
                    <a:lumMod val="65000"/>
                    <a:lumOff val="35000"/>
                  </a:schemeClr>
                </a:solidFill>
                <a:latin typeface="JKRGNR+Arial-BoldMT"/>
              </a:rPr>
              <a:t>zu bedenken: Grundrechte sollen </a:t>
            </a:r>
            <a:r>
              <a:rPr lang="de-DE" sz="2400" b="1" dirty="0">
                <a:solidFill>
                  <a:schemeClr val="tx1">
                    <a:lumMod val="65000"/>
                    <a:lumOff val="35000"/>
                  </a:schemeClr>
                </a:solidFill>
                <a:latin typeface="JKRGNR+Arial-BoldMT"/>
              </a:rPr>
              <a:t>umfassende Abwehrrechte </a:t>
            </a:r>
            <a:r>
              <a:rPr lang="de-DE" sz="2400" dirty="0">
                <a:solidFill>
                  <a:schemeClr val="tx1">
                    <a:lumMod val="65000"/>
                    <a:lumOff val="35000"/>
                  </a:schemeClr>
                </a:solidFill>
                <a:latin typeface="JKRGNR+Arial-BoldMT"/>
              </a:rPr>
              <a:t>gegen den Staat konstituieren (sog. </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 </a:t>
            </a:r>
            <a:r>
              <a:rPr lang="de-DE" sz="2400" b="1" dirty="0">
                <a:solidFill>
                  <a:schemeClr val="tx1">
                    <a:lumMod val="65000"/>
                    <a:lumOff val="35000"/>
                  </a:schemeClr>
                </a:solidFill>
                <a:latin typeface="JKRGNR+Arial-BoldMT"/>
              </a:rPr>
              <a:t>„lückenloser“ Schutz </a:t>
            </a:r>
            <a:r>
              <a:rPr lang="de-DE" sz="2400" dirty="0">
                <a:solidFill>
                  <a:schemeClr val="tx1">
                    <a:lumMod val="65000"/>
                    <a:lumOff val="35000"/>
                  </a:schemeClr>
                </a:solidFill>
                <a:latin typeface="JKRGNR+Arial-BoldMT"/>
              </a:rPr>
              <a:t>gegen staatliches Handeln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nicht vereinbar: dass nur „bestimmte“ Verhaltensweisen den Schutz von Art. 2 I GG verdienen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Drohend: </a:t>
            </a:r>
            <a:r>
              <a:rPr lang="de-DE" sz="2400" b="1" dirty="0">
                <a:solidFill>
                  <a:schemeClr val="tx1">
                    <a:lumMod val="65000"/>
                    <a:lumOff val="35000"/>
                  </a:schemeClr>
                </a:solidFill>
                <a:latin typeface="JKRGNR+Arial-BoldMT"/>
              </a:rPr>
              <a:t>Staatliche Willkür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285261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festzuhalten: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 I GG als Auffanggrundrecht </a:t>
            </a:r>
            <a:r>
              <a:rPr lang="de-DE" sz="2400" dirty="0">
                <a:solidFill>
                  <a:schemeClr val="tx1">
                    <a:lumMod val="65000"/>
                    <a:lumOff val="35000"/>
                  </a:schemeClr>
                </a:solidFill>
                <a:latin typeface="JKRGNR+Arial-BoldMT"/>
              </a:rPr>
              <a:t>zu verstehen, welcher </a:t>
            </a:r>
            <a:r>
              <a:rPr lang="de-DE" sz="2400" b="1" dirty="0">
                <a:solidFill>
                  <a:schemeClr val="tx1">
                    <a:lumMod val="65000"/>
                    <a:lumOff val="35000"/>
                  </a:schemeClr>
                </a:solidFill>
                <a:latin typeface="JKRGNR+Arial-BoldMT"/>
              </a:rPr>
              <a:t>jegliches menschliches Verhalten schützt, ohne Rücksicht auf das Gewicht für die Persönlichkeitsentfaltung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ebenfalls </a:t>
            </a:r>
            <a:r>
              <a:rPr lang="de-DE" sz="2400" b="1" dirty="0">
                <a:solidFill>
                  <a:schemeClr val="tx1">
                    <a:lumMod val="65000"/>
                    <a:lumOff val="35000"/>
                  </a:schemeClr>
                </a:solidFill>
                <a:latin typeface="JKRGNR+Arial-BoldMT"/>
              </a:rPr>
              <a:t>vom sachlichen Schutzbereich </a:t>
            </a:r>
            <a:r>
              <a:rPr lang="de-DE" sz="2400" dirty="0">
                <a:solidFill>
                  <a:schemeClr val="tx1">
                    <a:lumMod val="65000"/>
                    <a:lumOff val="35000"/>
                  </a:schemeClr>
                </a:solidFill>
                <a:latin typeface="JKRGNR+Arial-BoldMT"/>
              </a:rPr>
              <a:t>umfasst: Reiten im Walde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874221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zu prüfen: Eingriff in den Schutzbereich des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„Klassischer“ Grundrechtseingriff</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Jedes staatlicherseits auferlegte..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 oder Verbot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welches dem Betroffenen </a:t>
            </a:r>
            <a:r>
              <a:rPr lang="de-DE" sz="2400" b="1" dirty="0">
                <a:solidFill>
                  <a:schemeClr val="tx1">
                    <a:lumMod val="65000"/>
                    <a:lumOff val="35000"/>
                  </a:schemeClr>
                </a:solidFill>
                <a:latin typeface="JKRGNR+Arial-BoldMT"/>
              </a:rPr>
              <a:t>zielgerichtet</a:t>
            </a:r>
            <a:r>
              <a:rPr lang="de-DE" sz="2400" dirty="0">
                <a:solidFill>
                  <a:schemeClr val="tx1">
                    <a:lumMod val="65000"/>
                    <a:lumOff val="35000"/>
                  </a:schemeClr>
                </a:solidFill>
                <a:latin typeface="JKRGNR+Arial-BoldMT"/>
              </a:rPr>
              <a:t> und (sog. </a:t>
            </a:r>
            <a:r>
              <a:rPr lang="de-DE" sz="2400" b="1" dirty="0">
                <a:solidFill>
                  <a:schemeClr val="tx1">
                    <a:lumMod val="65000"/>
                    <a:lumOff val="35000"/>
                  </a:schemeClr>
                </a:solidFill>
                <a:latin typeface="JKRGNR+Arial-BoldMT"/>
              </a:rPr>
              <a:t>Finalität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a:t>
            </a:r>
            <a:r>
              <a:rPr lang="de-DE" sz="2400" b="1" dirty="0">
                <a:solidFill>
                  <a:schemeClr val="tx1">
                    <a:lumMod val="65000"/>
                    <a:lumOff val="35000"/>
                  </a:schemeClr>
                </a:solidFill>
                <a:latin typeface="JKRGNR+Arial-BoldMT"/>
              </a:rPr>
              <a:t>unmittelbarer Wirkung </a:t>
            </a:r>
            <a:r>
              <a:rPr lang="de-DE" sz="2400" dirty="0">
                <a:solidFill>
                  <a:schemeClr val="tx1">
                    <a:lumMod val="65000"/>
                    <a:lumOff val="35000"/>
                  </a:schemeClr>
                </a:solidFill>
                <a:latin typeface="JKRGNR+Arial-BoldMT"/>
              </a:rPr>
              <a:t>auferlegt wird und welches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notwendigenfalls mit </a:t>
            </a:r>
            <a:r>
              <a:rPr lang="de-DE" sz="2400" b="1" dirty="0">
                <a:solidFill>
                  <a:schemeClr val="tx1">
                    <a:lumMod val="65000"/>
                    <a:lumOff val="35000"/>
                  </a:schemeClr>
                </a:solidFill>
                <a:latin typeface="JKRGNR+Arial-BoldMT"/>
              </a:rPr>
              <a:t>Zwang</a:t>
            </a:r>
            <a:r>
              <a:rPr lang="de-DE" sz="2400" dirty="0">
                <a:solidFill>
                  <a:schemeClr val="tx1">
                    <a:lumMod val="65000"/>
                    <a:lumOff val="35000"/>
                  </a:schemeClr>
                </a:solidFill>
                <a:latin typeface="JKRGNR+Arial-BoldMT"/>
              </a:rPr>
              <a:t> durchgesetzt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Hauptanwendungsfall: </a:t>
            </a:r>
            <a:r>
              <a:rPr lang="de-DE" sz="2400" b="1" dirty="0">
                <a:solidFill>
                  <a:schemeClr val="tx1">
                    <a:lumMod val="65000"/>
                    <a:lumOff val="35000"/>
                  </a:schemeClr>
                </a:solidFill>
                <a:latin typeface="JKRGNR+Arial-BoldMT"/>
              </a:rPr>
              <a:t>Verbotsnormen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Eingriff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5315613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Rechtfertigung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verfassungsrechtliche Rechtfertigung maßgeblich: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Schrankenvorbehalt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„Schranken“ der allgemeinen Handlungsfreiheit: </a:t>
            </a:r>
            <a:r>
              <a:rPr lang="de-DE" sz="2400" b="1" dirty="0">
                <a:solidFill>
                  <a:schemeClr val="tx1">
                    <a:lumMod val="65000"/>
                    <a:lumOff val="35000"/>
                  </a:schemeClr>
                </a:solidFill>
                <a:latin typeface="JKRGNR+Arial-BoldMT"/>
              </a:rPr>
              <a:t>Rechte anderer, verfassungsmäßige Ordnung und das Sittengesetz </a:t>
            </a:r>
            <a:r>
              <a:rPr lang="de-DE" sz="2400" dirty="0">
                <a:solidFill>
                  <a:schemeClr val="tx1">
                    <a:lumMod val="65000"/>
                    <a:lumOff val="35000"/>
                  </a:schemeClr>
                </a:solidFill>
                <a:latin typeface="JKRGNR+Arial-BoldMT"/>
              </a:rPr>
              <a:t>(sog. „Schrankentrias“)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relevant: Verfassungsmäßige 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alle Rechtsnormen, die </a:t>
            </a:r>
            <a:r>
              <a:rPr lang="de-DE" sz="2400" b="1" dirty="0">
                <a:solidFill>
                  <a:schemeClr val="tx1">
                    <a:lumMod val="65000"/>
                    <a:lumOff val="35000"/>
                  </a:schemeClr>
                </a:solidFill>
                <a:latin typeface="JKRGNR+Arial-BoldMT"/>
              </a:rPr>
              <a:t>formell und materiell mit der Verfassung im Einklang </a:t>
            </a:r>
            <a:r>
              <a:rPr lang="de-DE" sz="2400" dirty="0">
                <a:solidFill>
                  <a:schemeClr val="tx1">
                    <a:lumMod val="65000"/>
                    <a:lumOff val="35000"/>
                  </a:schemeClr>
                </a:solidFill>
                <a:latin typeface="JKRGNR+Arial-BoldMT"/>
              </a:rPr>
              <a:t>stehen („die der Verfassung gemäße Rechtsordnung“ –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Rechtfertigung (+): </a:t>
            </a:r>
            <a:r>
              <a:rPr lang="de-DE" sz="2400" dirty="0">
                <a:solidFill>
                  <a:schemeClr val="tx1">
                    <a:lumMod val="65000"/>
                    <a:lumOff val="35000"/>
                  </a:schemeClr>
                </a:solidFill>
                <a:latin typeface="JKRGNR+Arial-BoldMT"/>
              </a:rPr>
              <a:t>soweit </a:t>
            </a:r>
            <a:r>
              <a:rPr lang="de-DE" sz="2400" b="1" dirty="0">
                <a:solidFill>
                  <a:schemeClr val="tx1">
                    <a:lumMod val="65000"/>
                    <a:lumOff val="35000"/>
                  </a:schemeClr>
                </a:solidFill>
                <a:latin typeface="JKRGNR+Arial-BoldMT"/>
              </a:rPr>
              <a:t>§ 50 </a:t>
            </a:r>
            <a:r>
              <a:rPr lang="de-DE" sz="2400" b="1" dirty="0" err="1">
                <a:solidFill>
                  <a:schemeClr val="tx1">
                    <a:lumMod val="65000"/>
                    <a:lumOff val="35000"/>
                  </a:schemeClr>
                </a:solidFill>
                <a:latin typeface="JKRGNR+Arial-BoldMT"/>
              </a:rPr>
              <a:t>NLandSchG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formell und materiell verfassungskonform ergangen ist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561473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erwähnenswert: </a:t>
            </a: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Ausgangspunkt: Gesetzgebungszuständigkeit der Länder, </a:t>
            </a:r>
            <a:r>
              <a:rPr lang="de-DE" sz="2400" b="1" dirty="0">
                <a:solidFill>
                  <a:schemeClr val="tx1">
                    <a:lumMod val="65000"/>
                    <a:lumOff val="35000"/>
                  </a:schemeClr>
                </a:solidFill>
                <a:latin typeface="JKRGNR+Arial-BoldMT"/>
              </a:rPr>
              <a:t>Art. 70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Art. 74 I Nr. 29 GG</a:t>
            </a:r>
            <a:r>
              <a:rPr lang="de-DE" sz="2400" dirty="0">
                <a:solidFill>
                  <a:schemeClr val="tx1">
                    <a:lumMod val="65000"/>
                    <a:lumOff val="35000"/>
                  </a:schemeClr>
                </a:solidFill>
                <a:latin typeface="JKRGNR+Arial-BoldMT"/>
              </a:rPr>
              <a:t>: (Konkurrierende) Gesetzgebungszuständigkeit des Bundes für </a:t>
            </a:r>
            <a:r>
              <a:rPr lang="de-DE" sz="2400" b="1" dirty="0">
                <a:solidFill>
                  <a:schemeClr val="tx1">
                    <a:lumMod val="65000"/>
                    <a:lumOff val="35000"/>
                  </a:schemeClr>
                </a:solidFill>
                <a:latin typeface="JKRGNR+Arial-BoldMT"/>
              </a:rPr>
              <a:t>„den Naturschutz und die Landschaftspflege“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Abweichungskompetenz</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Art. 72 III 1 Nr. 2 GG </a:t>
            </a:r>
            <a:r>
              <a:rPr lang="de-DE" sz="2400" dirty="0">
                <a:solidFill>
                  <a:schemeClr val="tx1">
                    <a:lumMod val="65000"/>
                    <a:lumOff val="35000"/>
                  </a:schemeClr>
                </a:solidFill>
                <a:latin typeface="JKRGNR+Arial-BoldMT"/>
              </a:rPr>
              <a:t>für Regelungen der Länder zum „Naturschutz“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gilt: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posterior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priori“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Verbandskompetenz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92487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Rechtmäßigkeit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zu prüfen: ob das einschränkende </a:t>
            </a:r>
            <a:r>
              <a:rPr lang="de-DE" sz="2400" b="1" dirty="0">
                <a:solidFill>
                  <a:schemeClr val="tx1">
                    <a:lumMod val="65000"/>
                    <a:lumOff val="35000"/>
                  </a:schemeClr>
                </a:solidFill>
                <a:latin typeface="JKRGNR+Arial-BoldMT"/>
              </a:rPr>
              <a:t>Gesetz</a:t>
            </a:r>
            <a:r>
              <a:rPr lang="de-DE" sz="2400" dirty="0">
                <a:solidFill>
                  <a:schemeClr val="tx1">
                    <a:lumMod val="65000"/>
                    <a:lumOff val="35000"/>
                  </a:schemeClr>
                </a:solidFill>
                <a:latin typeface="JKRGNR+Arial-BoldMT"/>
              </a:rPr>
              <a:t> („Schranke“) gegen (materielle) </a:t>
            </a:r>
            <a:r>
              <a:rPr lang="de-DE" sz="2400" b="1" dirty="0">
                <a:solidFill>
                  <a:schemeClr val="tx1">
                    <a:lumMod val="65000"/>
                    <a:lumOff val="35000"/>
                  </a:schemeClr>
                </a:solidFill>
                <a:latin typeface="JKRGNR+Arial-BoldMT"/>
              </a:rPr>
              <a:t>Vorgaben der Verfassung </a:t>
            </a:r>
            <a:r>
              <a:rPr lang="de-DE" sz="2400" dirty="0">
                <a:solidFill>
                  <a:schemeClr val="tx1">
                    <a:lumMod val="65000"/>
                    <a:lumOff val="35000"/>
                  </a:schemeClr>
                </a:solidFill>
                <a:latin typeface="JKRGNR+Arial-BoldMT"/>
              </a:rPr>
              <a:t>verstößt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„Schranken-Schranke“ der Verfassung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insbesondere zählend: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Verbot des Einzelfallgesetzes, Art. 19 I 1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Bestimmtheitsgebot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Rückwirkungsverbot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Wesensgehaltsgarantie, Art. 19 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Demokratieprinzip, Art. 20 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überragender Bedeutung: </a:t>
            </a:r>
            <a:r>
              <a:rPr lang="de-DE" sz="2400" b="1" dirty="0">
                <a:solidFill>
                  <a:schemeClr val="tx1">
                    <a:lumMod val="65000"/>
                    <a:lumOff val="35000"/>
                  </a:schemeClr>
                </a:solidFill>
                <a:latin typeface="JKRGNR+Arial-BoldMT"/>
              </a:rPr>
              <a:t>Verhältnismäßigkeitsprinzip,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6753463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0" end="10"/>
                                            </p:txEl>
                                          </p:spTgt>
                                        </p:tgtEl>
                                        <p:attrNameLst>
                                          <p:attrName>style.visibility</p:attrName>
                                        </p:attrNameLst>
                                      </p:cBhvr>
                                      <p:to>
                                        <p:strVal val="visible"/>
                                      </p:to>
                                    </p:set>
                                    <p:anim calcmode="lin" valueType="num">
                                      <p:cBhvr additive="base">
                                        <p:cTn id="5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Schranke-Schranke der Verhältnismäßigkeit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materiellen Rechtmäßigkeit insbesondere (!) von Bedeutung: </a:t>
            </a:r>
            <a:r>
              <a:rPr lang="de-DE" sz="2400" b="1" dirty="0">
                <a:solidFill>
                  <a:schemeClr val="tx1">
                    <a:lumMod val="65000"/>
                    <a:lumOff val="35000"/>
                  </a:schemeClr>
                </a:solidFill>
                <a:latin typeface="JKRGNR+Arial-BoldMT"/>
              </a:rPr>
              <a:t>Verstoß gegen den Verhältnismäßigkeitsgrundsatz</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Herleitung</a:t>
            </a:r>
            <a:r>
              <a:rPr lang="de-DE" sz="2400" dirty="0">
                <a:solidFill>
                  <a:schemeClr val="tx1">
                    <a:lumMod val="65000"/>
                    <a:lumOff val="35000"/>
                  </a:schemeClr>
                </a:solidFill>
                <a:latin typeface="JKRGNR+Arial-BoldMT"/>
              </a:rPr>
              <a:t>: Rechtsstaatsprinzip, Art. 20 III GG („fundamentale Leitlinie allen staatlichen Handelns“ [BVerfG])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Gedanke</a:t>
            </a:r>
            <a:r>
              <a:rPr lang="de-DE" sz="2400" dirty="0">
                <a:solidFill>
                  <a:schemeClr val="tx1">
                    <a:lumMod val="65000"/>
                    <a:lumOff val="35000"/>
                  </a:schemeClr>
                </a:solidFill>
                <a:latin typeface="JKRGNR+Arial-BoldMT"/>
              </a:rPr>
              <a:t>: Rationalisierung staatlichen Handelns gerade dort, wo dem Staat Handlungsspielräume eingeräumt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Prüfung</a:t>
            </a:r>
            <a:r>
              <a:rPr lang="de-DE" sz="2400" dirty="0">
                <a:solidFill>
                  <a:schemeClr val="tx1">
                    <a:lumMod val="65000"/>
                    <a:lumOff val="35000"/>
                  </a:schemeClr>
                </a:solidFill>
                <a:latin typeface="JKRGNR+Arial-BoldMT"/>
              </a:rPr>
              <a:t>: Jedes staatliche Handeln (insb. Gesetze) müssen…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Einem </a:t>
            </a:r>
            <a:r>
              <a:rPr lang="de-DE" sz="2400" b="1" dirty="0">
                <a:solidFill>
                  <a:schemeClr val="tx1">
                    <a:lumMod val="65000"/>
                    <a:lumOff val="35000"/>
                  </a:schemeClr>
                </a:solidFill>
                <a:latin typeface="JKRGNR+Arial-BoldMT"/>
              </a:rPr>
              <a:t>legitimen Zweck </a:t>
            </a:r>
            <a:r>
              <a:rPr lang="de-DE" sz="2400" dirty="0">
                <a:solidFill>
                  <a:schemeClr val="tx1">
                    <a:lumMod val="65000"/>
                    <a:lumOff val="35000"/>
                  </a:schemeClr>
                </a:solidFill>
                <a:latin typeface="JKRGNR+Arial-BoldMT"/>
              </a:rPr>
              <a:t>dienen,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a:t>
            </a:r>
            <a:r>
              <a:rPr lang="de-DE" sz="2400" dirty="0">
                <a:solidFill>
                  <a:schemeClr val="tx1">
                    <a:lumMod val="65000"/>
                    <a:lumOff val="35000"/>
                  </a:schemeClr>
                </a:solidFill>
                <a:latin typeface="JKRGNR+Arial-BoldMT"/>
              </a:rPr>
              <a:t>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a:t>
            </a:r>
            <a:r>
              <a:rPr lang="de-DE" sz="2400" dirty="0">
                <a:solidFill>
                  <a:schemeClr val="tx1">
                    <a:lumMod val="65000"/>
                    <a:lumOff val="35000"/>
                  </a:schemeClr>
                </a:solidFill>
                <a:latin typeface="JKRGNR+Arial-BoldMT"/>
              </a:rPr>
              <a:t> sein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a:t>
            </a:r>
            <a:r>
              <a:rPr lang="de-DE" sz="2400" b="1" dirty="0">
                <a:solidFill>
                  <a:schemeClr val="tx1">
                    <a:lumMod val="65000"/>
                    <a:lumOff val="35000"/>
                  </a:schemeClr>
                </a:solidFill>
                <a:latin typeface="JKRGNR+Arial-BoldMT"/>
              </a:rPr>
              <a:t>angemessen im engeren Sinne </a:t>
            </a:r>
            <a:r>
              <a:rPr lang="de-DE" sz="2400" dirty="0">
                <a:solidFill>
                  <a:schemeClr val="tx1">
                    <a:lumMod val="65000"/>
                    <a:lumOff val="35000"/>
                  </a:schemeClr>
                </a:solidFill>
                <a:latin typeface="JKRGNR+Arial-BoldMT"/>
              </a:rPr>
              <a:t>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5409932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Kurseinheit: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Funktionen der Grundrechte: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als Abwehrrechte </a:t>
            </a: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the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right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to</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be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alone</a:t>
            </a:r>
            <a:r>
              <a:rPr lang="de-DE" sz="2400" dirty="0">
                <a:solidFill>
                  <a:schemeClr val="tx1">
                    <a:lumMod val="65000"/>
                    <a:lumOff val="35000"/>
                  </a:schemeClr>
                </a:solidFill>
                <a:latin typeface="JKRGNR+Arial-BoldMT"/>
              </a:rPr>
              <a:t>“ (US-Supreme Court)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als objektive Schutzpflichten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als Leistungsrechte („</a:t>
            </a:r>
            <a:r>
              <a:rPr lang="de-DE" sz="2400" b="1" dirty="0" err="1">
                <a:solidFill>
                  <a:schemeClr val="tx1">
                    <a:lumMod val="65000"/>
                    <a:lumOff val="35000"/>
                  </a:schemeClr>
                </a:solidFill>
                <a:latin typeface="JKRGNR+Arial-BoldMT"/>
              </a:rPr>
              <a:t>status</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positivus</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Derivative Teilhabeansprüche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Selten: originäre Leistungsansprüche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als Mitwirkungs- und Verfahrensrechte </a:t>
            </a: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activus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processualis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5687062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Legitimer Zweck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erforderlich: dass Maßnahme einem „legitimen Zweck“ dient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weiter Spielraum des Gesetzgebers hinsichtlich „Legitimität“ eines Zwecks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Zweck hier: </a:t>
            </a:r>
            <a:r>
              <a:rPr lang="de-DE" sz="2400" b="1" dirty="0">
                <a:solidFill>
                  <a:schemeClr val="tx1">
                    <a:lumMod val="65000"/>
                    <a:lumOff val="35000"/>
                  </a:schemeClr>
                </a:solidFill>
                <a:latin typeface="JKRGNR+Arial-BoldMT"/>
              </a:rPr>
              <a:t>Schutz der Spaziergänger und der Einwirkungen auf den Waldboden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Legitimer Zweck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Geeignetheit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wenn Maßnahme zur Erreichung oder Förderung des angegebenen Gemeinwohlziels tauglich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Evidenzkontrolle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a:t>
            </a:r>
            <a:r>
              <a:rPr lang="de-DE" sz="2400" b="1" dirty="0">
                <a:solidFill>
                  <a:schemeClr val="tx1">
                    <a:lumMod val="65000"/>
                    <a:lumOff val="35000"/>
                  </a:schemeClr>
                </a:solidFill>
                <a:latin typeface="JKRGNR+Arial-BoldMT"/>
              </a:rPr>
              <a:t>Geeignetheit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739891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Erforderlichkeit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wenn das Ziel nicht durch ein </a:t>
            </a:r>
            <a:r>
              <a:rPr lang="de-DE" sz="2400" b="1" dirty="0">
                <a:solidFill>
                  <a:schemeClr val="tx1">
                    <a:lumMod val="65000"/>
                    <a:lumOff val="35000"/>
                  </a:schemeClr>
                </a:solidFill>
                <a:latin typeface="JKRGNR+Arial-BoldMT"/>
              </a:rPr>
              <a:t>anderes, gleich wirksames Mittel erreichen lässt, welches weniger eingriffsintensiv </a:t>
            </a:r>
            <a:r>
              <a:rPr lang="de-DE" sz="24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 muss das </a:t>
            </a:r>
            <a:r>
              <a:rPr lang="de-DE" sz="2400" b="1" dirty="0">
                <a:solidFill>
                  <a:schemeClr val="tx1">
                    <a:lumMod val="65000"/>
                    <a:lumOff val="35000"/>
                  </a:schemeClr>
                </a:solidFill>
                <a:latin typeface="JKRGNR+Arial-BoldMT"/>
              </a:rPr>
              <a:t>„relativ mildeste Mittel“ </a:t>
            </a:r>
            <a:r>
              <a:rPr lang="de-DE" sz="2400" dirty="0">
                <a:solidFill>
                  <a:schemeClr val="tx1">
                    <a:lumMod val="65000"/>
                    <a:lumOff val="35000"/>
                  </a:schemeClr>
                </a:solidFill>
                <a:latin typeface="JKRGNR+Arial-BoldMT"/>
              </a:rPr>
              <a:t>wählen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nicht ersichtlich: gleich geeignetes, weniger eingriffsintensives Mittel zur Erreichung des angestrebten Ziels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Erforderlichkeit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36316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dd</a:t>
            </a:r>
            <a:r>
              <a:rPr lang="de-DE" sz="2400" b="1" dirty="0">
                <a:solidFill>
                  <a:schemeClr val="tx1">
                    <a:lumMod val="65000"/>
                    <a:lumOff val="35000"/>
                  </a:schemeClr>
                </a:solidFill>
                <a:latin typeface="JKRGNR+Arial-BoldMT"/>
              </a:rPr>
              <a:t>) Angemessenheit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Schwerpunkt der Prüfung: Angemessenheit der Regelung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die </a:t>
            </a:r>
            <a:r>
              <a:rPr lang="de-DE" sz="2400" b="1" dirty="0">
                <a:solidFill>
                  <a:schemeClr val="tx1">
                    <a:lumMod val="65000"/>
                    <a:lumOff val="35000"/>
                  </a:schemeClr>
                </a:solidFill>
                <a:latin typeface="JKRGNR+Arial-BoldMT"/>
              </a:rPr>
              <a:t>Freiheitsbeeinträchtigung</a:t>
            </a:r>
            <a:r>
              <a:rPr lang="de-DE" sz="2400" dirty="0">
                <a:solidFill>
                  <a:schemeClr val="tx1">
                    <a:lumMod val="65000"/>
                    <a:lumOff val="35000"/>
                  </a:schemeClr>
                </a:solidFill>
                <a:latin typeface="JKRGNR+Arial-BoldMT"/>
              </a:rPr>
              <a:t> im konkreten Fall </a:t>
            </a:r>
            <a:r>
              <a:rPr lang="de-DE" sz="2400" b="1" dirty="0">
                <a:solidFill>
                  <a:schemeClr val="tx1">
                    <a:lumMod val="65000"/>
                    <a:lumOff val="35000"/>
                  </a:schemeClr>
                </a:solidFill>
                <a:latin typeface="JKRGNR+Arial-BoldMT"/>
              </a:rPr>
              <a:t>außer Verhältnis</a:t>
            </a:r>
            <a:r>
              <a:rPr lang="de-DE" sz="2400" dirty="0">
                <a:solidFill>
                  <a:schemeClr val="tx1">
                    <a:lumMod val="65000"/>
                    <a:lumOff val="35000"/>
                  </a:schemeClr>
                </a:solidFill>
                <a:latin typeface="JKRGNR+Arial-BoldMT"/>
              </a:rPr>
              <a:t> zu den </a:t>
            </a:r>
            <a:r>
              <a:rPr lang="de-DE" sz="2400" b="1" dirty="0">
                <a:solidFill>
                  <a:schemeClr val="tx1">
                    <a:lumMod val="65000"/>
                    <a:lumOff val="35000"/>
                  </a:schemeClr>
                </a:solidFill>
                <a:latin typeface="JKRGNR+Arial-BoldMT"/>
              </a:rPr>
              <a:t>geschützten Rechtsgütern </a:t>
            </a:r>
            <a:r>
              <a:rPr lang="de-DE" sz="2400" dirty="0">
                <a:solidFill>
                  <a:schemeClr val="tx1">
                    <a:lumMod val="65000"/>
                    <a:lumOff val="35000"/>
                  </a:schemeClr>
                </a:solidFill>
                <a:latin typeface="JKRGNR+Arial-BoldMT"/>
              </a:rPr>
              <a:t>bzw. den verfolgten Zielen des Gesetzes 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Interessenabwägung!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Es gilt wie stets: </a:t>
            </a:r>
            <a:r>
              <a:rPr lang="de-DE" sz="2400" b="1" dirty="0">
                <a:solidFill>
                  <a:schemeClr val="tx1">
                    <a:lumMod val="65000"/>
                    <a:lumOff val="35000"/>
                  </a:schemeClr>
                </a:solidFill>
                <a:latin typeface="JKRGNR+Arial-BoldMT"/>
              </a:rPr>
              <a:t>„Je...desto-Formel“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„Je intensiver die Freiheitsbeeinträchtigung im Einzelfall, desto gewichtiger müssen die Belange sein, die der Staat mit der Regelung verfolgt“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2838853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Schritt: </a:t>
            </a:r>
            <a:r>
              <a:rPr lang="de-DE" sz="2400" dirty="0">
                <a:solidFill>
                  <a:schemeClr val="tx1">
                    <a:lumMod val="65000"/>
                    <a:lumOff val="35000"/>
                  </a:schemeClr>
                </a:solidFill>
                <a:latin typeface="JKRGNR+Arial-BoldMT"/>
              </a:rPr>
              <a:t>Abstrakte Gewichtung des in Rede stehenden Rechtsgutes und konkrete Schwere des Eingriffs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Dauer, Häufigkeit, Anzahl der Betroffenen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Art. 2 I GG (Allgemeine Handlungsfreiheit) im abstrakten Rang der Freiheitsrechte bereits aufgrund seiner Weite eher niederer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Schwere des Eingriffs</a:t>
            </a:r>
            <a:r>
              <a:rPr lang="de-DE" sz="2400" dirty="0">
                <a:solidFill>
                  <a:schemeClr val="tx1">
                    <a:lumMod val="65000"/>
                    <a:lumOff val="35000"/>
                  </a:schemeClr>
                </a:solidFill>
                <a:latin typeface="JKRGNR+Arial-BoldMT"/>
              </a:rPr>
              <a:t>: nicht sonderlich schwerwiegend; Reiten weiterhin problemlos im Wald möglich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Schritt: </a:t>
            </a:r>
            <a:r>
              <a:rPr lang="de-DE" sz="2400" dirty="0">
                <a:solidFill>
                  <a:schemeClr val="tx1">
                    <a:lumMod val="65000"/>
                    <a:lumOff val="35000"/>
                  </a:schemeClr>
                </a:solidFill>
                <a:latin typeface="JKRGNR+Arial-BoldMT"/>
              </a:rPr>
              <a:t>Gewichtung des mit der Regelung verfolgten Ziels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Schutz der Fußgänger und des Waldbodens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betroffen: Art. 2 I GG; ggf. auch Art. 2 II 1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zu berücksichtigen: Anzahl der geschützten Personen/ Fußgänger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658377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Schritt: Abwägung im eigentlichen Sinne darstellen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„Angesichts der bloß geringen Eingriffsintensität in die allgemeine Handlungsfreiheit der Reiter durch die Regelung und der andererseits durchaus als real einzuschätzenden Gefahren für Fußgänger durch ein Aufeinandertreffen auf den Wanderwegen, stellt sich die Regelung insgesamt als angemessen dar….“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2733260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Verstoß gegen das Demokratieprinzip,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Argument des B: </a:t>
            </a:r>
            <a:r>
              <a:rPr lang="de-DE" sz="2400" i="1" dirty="0">
                <a:solidFill>
                  <a:schemeClr val="tx1">
                    <a:lumMod val="65000"/>
                    <a:lumOff val="35000"/>
                  </a:schemeClr>
                </a:solidFill>
                <a:latin typeface="JKRGNR+Arial-BoldMT"/>
              </a:rPr>
              <a:t>„Gesetz wirke wie ein Verbot mit Erlaubnisvorbehalt, ohne den Erlaubnistatbestand zu präzisieren“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a:t>
            </a:r>
            <a:r>
              <a:rPr lang="de-DE" sz="2400" b="1" dirty="0">
                <a:solidFill>
                  <a:schemeClr val="tx1">
                    <a:lumMod val="65000"/>
                    <a:lumOff val="35000"/>
                  </a:schemeClr>
                </a:solidFill>
                <a:latin typeface="JKRGNR+Arial-BoldMT"/>
              </a:rPr>
              <a:t>Verstoß gegen Demokratieprinzip mangels ausreichender Regelungsdichte?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dagegen: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 Konkretisierung des Erlaubnistatbestandes wäre vorliegend weder zweckmäßig noch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Einzelfall</a:t>
            </a:r>
            <a:r>
              <a:rPr lang="de-DE" sz="2400" dirty="0">
                <a:solidFill>
                  <a:schemeClr val="tx1">
                    <a:lumMod val="65000"/>
                    <a:lumOff val="35000"/>
                  </a:schemeClr>
                </a:solidFill>
                <a:latin typeface="JKRGNR+Arial-BoldMT"/>
              </a:rPr>
              <a:t> vorzunehmen: </a:t>
            </a:r>
            <a:r>
              <a:rPr lang="de-DE" sz="2400" b="1" dirty="0">
                <a:solidFill>
                  <a:schemeClr val="tx1">
                    <a:lumMod val="65000"/>
                    <a:lumOff val="35000"/>
                  </a:schemeClr>
                </a:solidFill>
                <a:latin typeface="JKRGNR+Arial-BoldMT"/>
              </a:rPr>
              <a:t>Interessenabwägung</a:t>
            </a:r>
            <a:r>
              <a:rPr lang="de-DE" sz="2400" dirty="0">
                <a:solidFill>
                  <a:schemeClr val="tx1">
                    <a:lumMod val="65000"/>
                    <a:lumOff val="35000"/>
                  </a:schemeClr>
                </a:solidFill>
                <a:latin typeface="JKRGNR+Arial-BoldMT"/>
              </a:rPr>
              <a:t> der beteiligten Kreise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 diesem Grund zulässig: </a:t>
            </a:r>
            <a:r>
              <a:rPr lang="de-DE" sz="2400" dirty="0">
                <a:solidFill>
                  <a:schemeClr val="tx1">
                    <a:lumMod val="65000"/>
                    <a:lumOff val="35000"/>
                  </a:schemeClr>
                </a:solidFill>
                <a:latin typeface="JKRGNR+Arial-BoldMT"/>
              </a:rPr>
              <a:t>Überantwortung der Einzelfallentscheidung auf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Verstoß gegen Demokratieprinzip Art. 20 II, III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325656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Verletzung der Grundsätze des Vertrauensschutz,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a:t>
            </a:r>
            <a:r>
              <a:rPr lang="de-DE" sz="2400" b="1" dirty="0">
                <a:solidFill>
                  <a:schemeClr val="tx1">
                    <a:lumMod val="65000"/>
                    <a:lumOff val="35000"/>
                  </a:schemeClr>
                </a:solidFill>
                <a:latin typeface="JKRGNR+Arial-BoldMT"/>
              </a:rPr>
              <a:t>Änderung der Rechtslage </a:t>
            </a:r>
            <a:r>
              <a:rPr lang="de-DE" sz="2400" dirty="0">
                <a:solidFill>
                  <a:schemeClr val="tx1">
                    <a:lumMod val="65000"/>
                    <a:lumOff val="35000"/>
                  </a:schemeClr>
                </a:solidFill>
                <a:latin typeface="JKRGNR+Arial-BoldMT"/>
              </a:rPr>
              <a:t>ebenfalls möglich: Verletzung des Grundsatzes des Vertrauensschutz,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Echte Rückwirkung</a:t>
            </a:r>
            <a:r>
              <a:rPr lang="de-DE" sz="2400" dirty="0">
                <a:solidFill>
                  <a:schemeClr val="tx1">
                    <a:lumMod val="65000"/>
                    <a:lumOff val="35000"/>
                  </a:schemeClr>
                </a:solidFill>
                <a:latin typeface="JKRGNR+Arial-BoldMT"/>
              </a:rPr>
              <a:t>: Rückbewirkung von Rechtsfolgen (Grundsatz: unzulässig)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Unechte Rückwirkung</a:t>
            </a:r>
            <a:r>
              <a:rPr lang="de-DE" sz="2400" dirty="0">
                <a:solidFill>
                  <a:schemeClr val="tx1">
                    <a:lumMod val="65000"/>
                    <a:lumOff val="35000"/>
                  </a:schemeClr>
                </a:solidFill>
                <a:latin typeface="JKRGNR+Arial-BoldMT"/>
              </a:rPr>
              <a:t>: Rückanknüpfung an Tatbestände (Grundsatz: 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t>
            </a:r>
            <a:r>
              <a:rPr lang="de-DE" sz="2400" b="1" dirty="0">
                <a:solidFill>
                  <a:schemeClr val="tx1">
                    <a:lumMod val="65000"/>
                    <a:lumOff val="35000"/>
                  </a:schemeClr>
                </a:solidFill>
                <a:latin typeface="JKRGNR+Arial-BoldMT"/>
              </a:rPr>
              <a:t>Unechte Rückwirkung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nicht ersichtlich: besonders intensive Grundrechtsbeeinträchtigung durch Änderung der Rechtslage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Fall einer zulässigen „unechten Rückwirkung“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Verstoß gegen Vertrauensschutzgrundsatz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063865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Zwischenergebnis: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Einschränkendes Gesetz des § 50 </a:t>
            </a:r>
            <a:r>
              <a:rPr lang="de-DE" sz="2400" b="1" dirty="0" err="1">
                <a:solidFill>
                  <a:schemeClr val="tx1">
                    <a:lumMod val="65000"/>
                    <a:lumOff val="35000"/>
                  </a:schemeClr>
                </a:solidFill>
                <a:latin typeface="JKRGNR+Arial-BoldMT"/>
              </a:rPr>
              <a:t>NLandSchG</a:t>
            </a:r>
            <a:r>
              <a:rPr lang="de-DE" sz="2400" b="1" dirty="0">
                <a:solidFill>
                  <a:schemeClr val="tx1">
                    <a:lumMod val="65000"/>
                    <a:lumOff val="35000"/>
                  </a:schemeClr>
                </a:solidFill>
                <a:latin typeface="JKRGNR+Arial-BoldMT"/>
              </a:rPr>
              <a:t> formell, wie materiell verfassungsgemäß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a:t>
            </a:r>
            <a:r>
              <a:rPr lang="de-DE" sz="2400" b="1" dirty="0">
                <a:solidFill>
                  <a:schemeClr val="tx1">
                    <a:lumMod val="65000"/>
                    <a:lumOff val="35000"/>
                  </a:schemeClr>
                </a:solidFill>
                <a:latin typeface="JKRGNR+Arial-BoldMT"/>
              </a:rPr>
              <a:t>gerechtfertigt</a:t>
            </a:r>
            <a:r>
              <a:rPr lang="de-DE" sz="2400" dirty="0">
                <a:solidFill>
                  <a:schemeClr val="tx1">
                    <a:lumMod val="65000"/>
                    <a:lumOff val="35000"/>
                  </a:schemeClr>
                </a:solidFill>
                <a:latin typeface="JKRGNR+Arial-BoldMT"/>
              </a:rPr>
              <a:t>: Eingriff in den Schutzbereich der allgemeinen Handlungsfreiheit gemäß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der Verletzung von spezifischem Verfassungsrecht demnach unbegründet: Verfassungsbeschwerde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Verfassungsbeschwerde teils unzulässig, im Übrigen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34860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292080" y="3284984"/>
            <a:ext cx="6372200" cy="1569660"/>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1</a:t>
            </a: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Obersatz: Die Verfassungsbeschwerde hat Erfolg, soweit sie zulässig und begründet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des BVerfG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ausdrückliche Zuweisung des Verfahrens an das BVerfG („</a:t>
            </a:r>
            <a:r>
              <a:rPr lang="de-DE" sz="2400" b="1" dirty="0">
                <a:solidFill>
                  <a:schemeClr val="tx1">
                    <a:lumMod val="65000"/>
                    <a:lumOff val="35000"/>
                  </a:schemeClr>
                </a:solidFill>
                <a:latin typeface="JKRGNR+Arial-BoldMT"/>
              </a:rPr>
              <a:t>Enumerationsprinzip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Verfassungsbeschwerde, </a:t>
            </a:r>
            <a:r>
              <a:rPr lang="de-DE" sz="2400" b="1" dirty="0">
                <a:solidFill>
                  <a:schemeClr val="tx1">
                    <a:lumMod val="65000"/>
                    <a:lumOff val="35000"/>
                  </a:schemeClr>
                </a:solidFill>
                <a:latin typeface="JKRGNR+Arial-BoldMT"/>
              </a:rPr>
              <a:t>Art. 94 I Nr. 4a GG, § 13 Nr. 8a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2959294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9036496"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Beschwerdeberechtigung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Art. 94 I Nr. 4a GG, § 90 I BVerfGG beschwerdeberechtigt: </a:t>
            </a:r>
            <a:r>
              <a:rPr lang="de-DE" sz="2400" b="1" dirty="0">
                <a:solidFill>
                  <a:schemeClr val="tx1">
                    <a:lumMod val="65000"/>
                    <a:lumOff val="35000"/>
                  </a:schemeClr>
                </a:solidFill>
                <a:latin typeface="JKRGNR+Arial-BoldMT"/>
              </a:rPr>
              <a:t>„Jedermann“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„Jedermann“: </a:t>
            </a:r>
            <a:r>
              <a:rPr lang="de-DE" sz="2400" dirty="0">
                <a:solidFill>
                  <a:schemeClr val="tx1">
                    <a:lumMod val="65000"/>
                    <a:lumOff val="35000"/>
                  </a:schemeClr>
                </a:solidFill>
                <a:latin typeface="JKRGNR+Arial-BoldMT"/>
              </a:rPr>
              <a:t>jede Person, die fähig ist, Träger von Grundrechten zu sein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Natürliche Personen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 Juristische Personen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19 III GG: Anwendbarkeit der Grundrechte auch auf </a:t>
            </a:r>
            <a:r>
              <a:rPr lang="de-DE" sz="2400" i="1" dirty="0">
                <a:solidFill>
                  <a:schemeClr val="tx1">
                    <a:lumMod val="65000"/>
                    <a:lumOff val="35000"/>
                  </a:schemeClr>
                </a:solidFill>
                <a:latin typeface="JKRGNR+Arial-BoldMT"/>
              </a:rPr>
              <a:t>„inländische juristische Personen, soweit sie ihrem Wesen nach auf diese anwendbar sind“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„juristische Personen“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Juristische Personen des </a:t>
            </a:r>
            <a:r>
              <a:rPr lang="de-DE" sz="2400" dirty="0" err="1">
                <a:solidFill>
                  <a:schemeClr val="tx1">
                    <a:lumMod val="65000"/>
                    <a:lumOff val="35000"/>
                  </a:schemeClr>
                </a:solidFill>
                <a:latin typeface="JKRGNR+Arial-BoldMT"/>
              </a:rPr>
              <a:t>PrivatR</a:t>
            </a:r>
            <a:r>
              <a:rPr lang="de-DE" sz="2400" dirty="0">
                <a:solidFill>
                  <a:schemeClr val="tx1">
                    <a:lumMod val="65000"/>
                    <a:lumOff val="35000"/>
                  </a:schemeClr>
                </a:solidFill>
                <a:latin typeface="JKRGNR+Arial-BoldMT"/>
              </a:rPr>
              <a:t>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Vereine (§ 21 BGB), AG (§ 1 I AktG), GmbH (§ 13 GmbHG)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970144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9036496" cy="4909036"/>
          </a:xfrm>
          <a:prstGeom prst="rect">
            <a:avLst/>
          </a:prstGeom>
          <a:noFill/>
        </p:spPr>
        <p:txBody>
          <a:bodyPr wrap="square" rtlCol="0">
            <a:spAutoFit/>
          </a:bodyPr>
          <a:lstStyle/>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„inländische jur. Person“ (+), wenn sie ihren </a:t>
            </a:r>
            <a:r>
              <a:rPr lang="de-DE" sz="2400" b="1" dirty="0">
                <a:solidFill>
                  <a:schemeClr val="tx1">
                    <a:lumMod val="65000"/>
                    <a:lumOff val="35000"/>
                  </a:schemeClr>
                </a:solidFill>
                <a:latin typeface="JKRGNR+Arial-BoldMT"/>
              </a:rPr>
              <a:t>(effektiven) Sitz</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dh</a:t>
            </a:r>
            <a:r>
              <a:rPr lang="de-DE" sz="2400" dirty="0">
                <a:solidFill>
                  <a:schemeClr val="tx1">
                    <a:lumMod val="65000"/>
                    <a:lumOff val="35000"/>
                  </a:schemeClr>
                </a:solidFill>
                <a:latin typeface="JKRGNR+Arial-BoldMT"/>
              </a:rPr>
              <a:t> das tatsächliche Zentrum ihrer Aktionen, im Inland hat</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Sitz in EU-Mitgliedstaat zu beachten: Diskriminierungsverbot aus </a:t>
            </a:r>
            <a:r>
              <a:rPr lang="de-DE" sz="2400" b="1" dirty="0">
                <a:solidFill>
                  <a:schemeClr val="tx1">
                    <a:lumMod val="65000"/>
                    <a:lumOff val="35000"/>
                  </a:schemeClr>
                </a:solidFill>
                <a:latin typeface="JKRGNR+Arial-BoldMT"/>
              </a:rPr>
              <a:t>Art. 18 AEUV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hingegen: </a:t>
            </a:r>
            <a:r>
              <a:rPr lang="de-DE" sz="2400" b="1" dirty="0">
                <a:solidFill>
                  <a:schemeClr val="tx1">
                    <a:lumMod val="65000"/>
                    <a:lumOff val="35000"/>
                  </a:schemeClr>
                </a:solidFill>
                <a:latin typeface="JKRGNR+Arial-BoldMT"/>
              </a:rPr>
              <a:t>Beschwerdeberechtigung juristischer Personen des öffentlichen 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Grundrechtsverpflichtete (jur.) Personen können nicht gleichzeitig grundrechtsberechtigt sein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Konfusionsargument aus Art. 1 III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46922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9036496"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Ausnahmen: Juristische P. des öffentlichen Rechts, welche einem </a:t>
            </a:r>
            <a:r>
              <a:rPr lang="de-DE" sz="2400" b="1" dirty="0">
                <a:solidFill>
                  <a:schemeClr val="tx1">
                    <a:lumMod val="65000"/>
                    <a:lumOff val="35000"/>
                  </a:schemeClr>
                </a:solidFill>
                <a:latin typeface="JKRGNR+Arial-BoldMT"/>
              </a:rPr>
              <a:t>durch bestimmte Grundrechte geschützten Lebensbereich </a:t>
            </a:r>
            <a:r>
              <a:rPr lang="de-DE" sz="2400" dirty="0">
                <a:solidFill>
                  <a:schemeClr val="tx1">
                    <a:lumMod val="65000"/>
                    <a:lumOff val="35000"/>
                  </a:schemeClr>
                </a:solidFill>
                <a:latin typeface="JKRGNR+Arial-BoldMT"/>
              </a:rPr>
              <a:t>zugeordnet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Rundfunkanstalten, Art. 5 I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Universitäten, Art. 5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1158604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Beschwerdegegenstand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möglicher Beschwerdegegenstand gemäß Art. 94 I Nr. 4a GG, § 90 I BVerfGG: </a:t>
            </a:r>
            <a:r>
              <a:rPr lang="de-DE" sz="2400" b="1" dirty="0">
                <a:solidFill>
                  <a:schemeClr val="tx1">
                    <a:lumMod val="65000"/>
                    <a:lumOff val="35000"/>
                  </a:schemeClr>
                </a:solidFill>
                <a:latin typeface="JKRGNR+Arial-BoldMT"/>
              </a:rPr>
              <a:t>Akte der „öffentlichen Gewalt“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jede Maßnahme (deutscher) Staatsgewalt, also der</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Legislative (</a:t>
            </a:r>
            <a:r>
              <a:rPr lang="de-DE" sz="2400" b="1" dirty="0" err="1">
                <a:solidFill>
                  <a:schemeClr val="tx1">
                    <a:lumMod val="65000"/>
                    <a:lumOff val="35000"/>
                  </a:schemeClr>
                </a:solidFill>
                <a:latin typeface="JKRGNR+Arial-BoldMT"/>
              </a:rPr>
              <a:t>Rechtssatzverfassungscbwerde</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Exekutive und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Judikative (Urteilsverfassungsbeschwerde)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Anders dagegen</a:t>
            </a:r>
            <a:r>
              <a:rPr lang="de-DE" sz="2400" dirty="0">
                <a:solidFill>
                  <a:schemeClr val="tx1">
                    <a:lumMod val="65000"/>
                    <a:lumOff val="35000"/>
                  </a:schemeClr>
                </a:solidFill>
                <a:latin typeface="JKRGNR+Arial-BoldMT"/>
              </a:rPr>
              <a:t>: Begriff der „öffentlichen Gewalt“ in </a:t>
            </a:r>
            <a:r>
              <a:rPr lang="de-DE" sz="2400" b="1" dirty="0">
                <a:solidFill>
                  <a:schemeClr val="tx1">
                    <a:lumMod val="65000"/>
                    <a:lumOff val="35000"/>
                  </a:schemeClr>
                </a:solidFill>
                <a:latin typeface="JKRGNR+Arial-BoldMT"/>
              </a:rPr>
              <a:t>Art. 19 IV GG</a:t>
            </a:r>
            <a:r>
              <a:rPr lang="de-DE" sz="2400" dirty="0">
                <a:solidFill>
                  <a:schemeClr val="tx1">
                    <a:lumMod val="65000"/>
                    <a:lumOff val="35000"/>
                  </a:schemeClr>
                </a:solidFill>
                <a:latin typeface="JKRGNR+Arial-BoldMT"/>
              </a:rPr>
              <a:t>, der lediglich Maßnahme der Exekutive umfasst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Beschwerdegegenstand: </a:t>
            </a:r>
            <a:r>
              <a:rPr lang="de-DE" sz="2400" b="1" dirty="0">
                <a:solidFill>
                  <a:schemeClr val="tx1">
                    <a:lumMod val="65000"/>
                    <a:lumOff val="35000"/>
                  </a:schemeClr>
                </a:solidFill>
                <a:latin typeface="JKRGNR+Arial-BoldMT"/>
              </a:rPr>
              <a:t>§ 50 </a:t>
            </a:r>
            <a:r>
              <a:rPr lang="de-DE" sz="2400" b="1" dirty="0" err="1">
                <a:solidFill>
                  <a:schemeClr val="tx1">
                    <a:lumMod val="65000"/>
                    <a:lumOff val="35000"/>
                  </a:schemeClr>
                </a:solidFill>
                <a:latin typeface="JKRGNR+Arial-BoldMT"/>
              </a:rPr>
              <a:t>NLandschG</a:t>
            </a:r>
            <a:r>
              <a:rPr lang="de-DE" sz="2400" b="1" dirty="0">
                <a:solidFill>
                  <a:schemeClr val="tx1">
                    <a:lumMod val="65000"/>
                    <a:lumOff val="35000"/>
                  </a:schemeClr>
                </a:solidFill>
                <a:latin typeface="JKRGNR+Arial-BoldMT"/>
              </a:rPr>
              <a:t> – Maßnahme der Legislative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0959146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2896</Words>
  <Application>Microsoft Macintosh PowerPoint</Application>
  <PresentationFormat>Bildschirmpräsentation (4:3)</PresentationFormat>
  <Paragraphs>351</Paragraphs>
  <Slides>38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38</vt:i4>
      </vt:variant>
    </vt:vector>
  </HeadingPairs>
  <TitlesOfParts>
    <vt:vector size="4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37</cp:revision>
  <dcterms:created xsi:type="dcterms:W3CDTF">2023-10-05T14:07:58Z</dcterms:created>
  <dcterms:modified xsi:type="dcterms:W3CDTF">2026-01-04T09:57:09Z</dcterms:modified>
</cp:coreProperties>
</file>