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1"/>
  </p:notesMasterIdLst>
  <p:sldIdLst>
    <p:sldId id="256" r:id="rId2"/>
    <p:sldId id="567" r:id="rId3"/>
    <p:sldId id="326" r:id="rId4"/>
    <p:sldId id="568" r:id="rId5"/>
    <p:sldId id="327" r:id="rId6"/>
    <p:sldId id="560" r:id="rId7"/>
    <p:sldId id="561" r:id="rId8"/>
    <p:sldId id="562" r:id="rId9"/>
    <p:sldId id="563" r:id="rId10"/>
    <p:sldId id="564" r:id="rId11"/>
    <p:sldId id="565" r:id="rId12"/>
    <p:sldId id="566" r:id="rId13"/>
    <p:sldId id="333" r:id="rId14"/>
    <p:sldId id="334" r:id="rId15"/>
    <p:sldId id="335" r:id="rId16"/>
    <p:sldId id="260" r:id="rId17"/>
    <p:sldId id="292" r:id="rId18"/>
    <p:sldId id="293" r:id="rId19"/>
    <p:sldId id="297" r:id="rId20"/>
    <p:sldId id="295" r:id="rId21"/>
    <p:sldId id="298" r:id="rId22"/>
    <p:sldId id="299" r:id="rId23"/>
    <p:sldId id="300" r:id="rId24"/>
    <p:sldId id="276" r:id="rId25"/>
    <p:sldId id="291" r:id="rId26"/>
    <p:sldId id="301" r:id="rId27"/>
    <p:sldId id="302" r:id="rId28"/>
    <p:sldId id="303" r:id="rId29"/>
    <p:sldId id="538" r:id="rId30"/>
    <p:sldId id="539" r:id="rId31"/>
    <p:sldId id="540" r:id="rId32"/>
    <p:sldId id="466" r:id="rId33"/>
    <p:sldId id="536" r:id="rId34"/>
    <p:sldId id="541" r:id="rId35"/>
    <p:sldId id="569" r:id="rId36"/>
    <p:sldId id="542" r:id="rId37"/>
    <p:sldId id="543" r:id="rId38"/>
    <p:sldId id="544" r:id="rId39"/>
    <p:sldId id="545" r:id="rId40"/>
    <p:sldId id="546" r:id="rId41"/>
    <p:sldId id="548" r:id="rId42"/>
    <p:sldId id="547" r:id="rId43"/>
    <p:sldId id="559" r:id="rId44"/>
    <p:sldId id="549" r:id="rId45"/>
    <p:sldId id="550" r:id="rId46"/>
    <p:sldId id="551" r:id="rId47"/>
    <p:sldId id="552" r:id="rId48"/>
    <p:sldId id="553" r:id="rId49"/>
    <p:sldId id="557" r:id="rId5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243" autoAdjust="0"/>
    <p:restoredTop sz="92969"/>
  </p:normalViewPr>
  <p:slideViewPr>
    <p:cSldViewPr>
      <p:cViewPr varScale="1">
        <p:scale>
          <a:sx n="95" d="100"/>
          <a:sy n="95" d="100"/>
        </p:scale>
        <p:origin x="192" y="5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BDA97353-07D3-4549-9212-8D4A78C44740}" type="slidenum">
              <a:rPr lang="de-DE" smtClean="0"/>
              <a:t>49</a:t>
            </a:fld>
            <a:endParaRPr lang="de-DE"/>
          </a:p>
        </p:txBody>
      </p:sp>
    </p:spTree>
    <p:extLst>
      <p:ext uri="{BB962C8B-B14F-4D97-AF65-F5344CB8AC3E}">
        <p14:creationId xmlns:p14="http://schemas.microsoft.com/office/powerpoint/2010/main" val="40176992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2</a:t>
            </a:r>
            <a:r>
              <a:rPr lang="de-DE" sz="3200">
                <a:solidFill>
                  <a:schemeClr val="bg1"/>
                </a:solidFill>
                <a:latin typeface="Frutiger LT 57 Cn" pitchFamily="34" charset="0"/>
              </a:rPr>
              <a:t>.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dd</a:t>
            </a:r>
            <a:r>
              <a:rPr lang="de-DE" sz="2400" b="1" dirty="0">
                <a:solidFill>
                  <a:schemeClr val="tx1">
                    <a:lumMod val="65000"/>
                    <a:lumOff val="35000"/>
                  </a:schemeClr>
                </a:solidFill>
                <a:latin typeface="JKRGNR+Arial-BoldMT"/>
              </a:rPr>
              <a:t>)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Schwerpunkt der Prüfung: Angemessenheit der Regelung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ob die </a:t>
            </a:r>
            <a:r>
              <a:rPr lang="de-DE" sz="2400" b="1" dirty="0">
                <a:solidFill>
                  <a:schemeClr val="tx1">
                    <a:lumMod val="65000"/>
                    <a:lumOff val="35000"/>
                  </a:schemeClr>
                </a:solidFill>
                <a:latin typeface="JKRGNR+Arial-BoldMT"/>
              </a:rPr>
              <a:t>Freiheitsbeeinträchtigung</a:t>
            </a:r>
            <a:r>
              <a:rPr lang="de-DE" sz="2400" dirty="0">
                <a:solidFill>
                  <a:schemeClr val="tx1">
                    <a:lumMod val="65000"/>
                    <a:lumOff val="35000"/>
                  </a:schemeClr>
                </a:solidFill>
                <a:latin typeface="JKRGNR+Arial-BoldMT"/>
              </a:rPr>
              <a:t> im konkreten Fall </a:t>
            </a:r>
            <a:r>
              <a:rPr lang="de-DE" sz="2400" b="1" dirty="0">
                <a:solidFill>
                  <a:schemeClr val="tx1">
                    <a:lumMod val="65000"/>
                    <a:lumOff val="35000"/>
                  </a:schemeClr>
                </a:solidFill>
                <a:latin typeface="JKRGNR+Arial-BoldMT"/>
              </a:rPr>
              <a:t>außer Verhältnis</a:t>
            </a:r>
            <a:r>
              <a:rPr lang="de-DE" sz="2400" dirty="0">
                <a:solidFill>
                  <a:schemeClr val="tx1">
                    <a:lumMod val="65000"/>
                    <a:lumOff val="35000"/>
                  </a:schemeClr>
                </a:solidFill>
                <a:latin typeface="JKRGNR+Arial-BoldMT"/>
              </a:rPr>
              <a:t> zu den verfolgten Zielen des Gesetzes 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darf nicht </a:t>
            </a:r>
            <a:r>
              <a:rPr lang="de-DE" sz="2400" b="1" dirty="0">
                <a:solidFill>
                  <a:schemeClr val="tx1">
                    <a:lumMod val="65000"/>
                    <a:lumOff val="35000"/>
                  </a:schemeClr>
                </a:solidFill>
                <a:latin typeface="JKRGNR+Arial-BoldMT"/>
              </a:rPr>
              <a:t>„mit Kanonen auf Spatzen“</a:t>
            </a:r>
            <a:r>
              <a:rPr lang="de-DE" sz="2400" dirty="0">
                <a:solidFill>
                  <a:schemeClr val="tx1">
                    <a:lumMod val="65000"/>
                    <a:lumOff val="35000"/>
                  </a:schemeClr>
                </a:solidFill>
                <a:latin typeface="JKRGNR+Arial-BoldMT"/>
              </a:rPr>
              <a:t> geschossen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auch hier: </a:t>
            </a:r>
            <a:r>
              <a:rPr lang="de-DE" sz="2400" b="1" dirty="0">
                <a:solidFill>
                  <a:schemeClr val="tx1">
                    <a:lumMod val="65000"/>
                    <a:lumOff val="35000"/>
                  </a:schemeClr>
                </a:solidFill>
                <a:latin typeface="JKRGNR+Arial-BoldMT"/>
              </a:rPr>
              <a:t>gesetzgeberische Entscheidungsprärogative!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Beurteilung der Angemessenheit notwendig: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Es gilt wie stets: </a:t>
            </a:r>
            <a:r>
              <a:rPr lang="de-DE" sz="2400" b="1" dirty="0">
                <a:solidFill>
                  <a:schemeClr val="tx1">
                    <a:lumMod val="65000"/>
                    <a:lumOff val="35000"/>
                  </a:schemeClr>
                </a:solidFill>
                <a:latin typeface="JKRGNR+Arial-BoldMT"/>
              </a:rPr>
              <a:t>„Je...desto-Formel“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 intensiver die Freiheitsbeeinträchtigung im Einzelfall, desto gewichtiger müssen die Belange sein, die der Staat mit der Regelung verfolgt“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58266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Schritt: Abstrakte Gewichtung </a:t>
            </a:r>
            <a:r>
              <a:rPr lang="de-DE" sz="2400" dirty="0">
                <a:solidFill>
                  <a:schemeClr val="tx1">
                    <a:lumMod val="65000"/>
                    <a:lumOff val="35000"/>
                  </a:schemeClr>
                </a:solidFill>
                <a:latin typeface="JKRGNR+Arial-BoldMT"/>
              </a:rPr>
              <a:t>des in Rede stehenden Rechtsgutes und konkrete Schwere des Eingriffs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Art. 2 I GG (Allgemeine Handlungsfreiheit) im abstrakten Rang der Freiheitsrechte bereits aufgrund seiner Weite eher niederer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Schwere des Eingriffs</a:t>
            </a:r>
            <a:r>
              <a:rPr lang="de-DE" sz="2400" dirty="0">
                <a:solidFill>
                  <a:schemeClr val="tx1">
                    <a:lumMod val="65000"/>
                    <a:lumOff val="35000"/>
                  </a:schemeClr>
                </a:solidFill>
                <a:latin typeface="JKRGNR+Arial-BoldMT"/>
              </a:rPr>
              <a:t>: nicht sonderlich schwerwiegend; Reiten weiterhin problemlos im Wald möglich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Dauer, Häufigkeit, Anzahl der Betroffenen ebenfalls beachten!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 Gewichtung</a:t>
            </a:r>
            <a:r>
              <a:rPr lang="de-DE" sz="2400" dirty="0">
                <a:solidFill>
                  <a:schemeClr val="tx1">
                    <a:lumMod val="65000"/>
                    <a:lumOff val="35000"/>
                  </a:schemeClr>
                </a:solidFill>
                <a:latin typeface="JKRGNR+Arial-BoldMT"/>
              </a:rPr>
              <a:t> des mit der Regelung verfolgten </a:t>
            </a:r>
            <a:r>
              <a:rPr lang="de-DE" sz="2400" b="1" dirty="0">
                <a:solidFill>
                  <a:schemeClr val="tx1">
                    <a:lumMod val="65000"/>
                    <a:lumOff val="35000"/>
                  </a:schemeClr>
                </a:solidFill>
                <a:latin typeface="JKRGNR+Arial-BoldMT"/>
              </a:rPr>
              <a:t>Ziels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Schutz der Fußgänger und des Waldbodens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betroffen: Art. 2 I GG; ggf. auch Art. 2 II 1 GG sowie Art. 20a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zu berücksichtigen: Anzahl der geschützten Personen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735388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Schritt: Abwägung im eigentlichen Sinne darstellen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„Angesichts der bloß geringen Eingriffsintensität in die allgemeine Handlungsfreiheit der Reiter durch die Regelung und der andererseits durchaus als real einzuschätzenden Gefahren für Fußgänger durch ein Aufeinandertreffen auf den Wanderwegen, stellt sich die Regelung insgesamt als angemessen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999298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Verstoß gegen das Demokratieprinzip,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Argument des B: </a:t>
            </a:r>
            <a:r>
              <a:rPr lang="de-DE" sz="2400" i="1" dirty="0">
                <a:solidFill>
                  <a:schemeClr val="tx1">
                    <a:lumMod val="65000"/>
                    <a:lumOff val="35000"/>
                  </a:schemeClr>
                </a:solidFill>
                <a:latin typeface="JKRGNR+Arial-BoldMT"/>
              </a:rPr>
              <a:t>„Gesetz wirke wie ein Verbot mit Erlaubnisvorbehalt, ohne den Erlaubnistatbestand zu präzisieren“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Verstoß gegen Demokratieprinzip mangels ausreichender Regelungsdichte?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Konkretisierung des Erlaubnistatbestandes wäre vorliegend weder zweckmäßig noch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Einzelfall</a:t>
            </a:r>
            <a:r>
              <a:rPr lang="de-DE" sz="2400" dirty="0">
                <a:solidFill>
                  <a:schemeClr val="tx1">
                    <a:lumMod val="65000"/>
                    <a:lumOff val="35000"/>
                  </a:schemeClr>
                </a:solidFill>
                <a:latin typeface="JKRGNR+Arial-BoldMT"/>
              </a:rPr>
              <a:t> vorzunehmen: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der beteiligten Kreise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 diesem Grund zulässig: </a:t>
            </a:r>
            <a:r>
              <a:rPr lang="de-DE" sz="2400" dirty="0">
                <a:solidFill>
                  <a:schemeClr val="tx1">
                    <a:lumMod val="65000"/>
                    <a:lumOff val="35000"/>
                  </a:schemeClr>
                </a:solidFill>
                <a:latin typeface="JKRGNR+Arial-BoldMT"/>
              </a:rPr>
              <a:t>Überantwortung der Einzelfallentscheidung auf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Verstoß gegen Demokratieprinzip Art. 20 II, III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1325656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Verletzung der Grundsätze des Vertrauensschutz,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a:t>
            </a:r>
            <a:r>
              <a:rPr lang="de-DE" sz="2400" b="1" dirty="0">
                <a:solidFill>
                  <a:schemeClr val="tx1">
                    <a:lumMod val="65000"/>
                    <a:lumOff val="35000"/>
                  </a:schemeClr>
                </a:solidFill>
                <a:latin typeface="JKRGNR+Arial-BoldMT"/>
              </a:rPr>
              <a:t>Änderung der Rechtslage </a:t>
            </a:r>
            <a:r>
              <a:rPr lang="de-DE" sz="2400" dirty="0">
                <a:solidFill>
                  <a:schemeClr val="tx1">
                    <a:lumMod val="65000"/>
                    <a:lumOff val="35000"/>
                  </a:schemeClr>
                </a:solidFill>
                <a:latin typeface="JKRGNR+Arial-BoldMT"/>
              </a:rPr>
              <a:t>ebenfalls möglich: Verletzung des Grundsatzes des Vertrauensschutz,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Echte Rückwirkung</a:t>
            </a:r>
            <a:r>
              <a:rPr lang="de-DE" sz="2400" dirty="0">
                <a:solidFill>
                  <a:schemeClr val="tx1">
                    <a:lumMod val="65000"/>
                    <a:lumOff val="35000"/>
                  </a:schemeClr>
                </a:solidFill>
                <a:latin typeface="JKRGNR+Arial-BoldMT"/>
              </a:rPr>
              <a:t>: Rückbewirkung von Rechtsfolgen (Grundsatz: unzulässig)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Unechte Rückwirkung</a:t>
            </a:r>
            <a:r>
              <a:rPr lang="de-DE" sz="2400" dirty="0">
                <a:solidFill>
                  <a:schemeClr val="tx1">
                    <a:lumMod val="65000"/>
                    <a:lumOff val="35000"/>
                  </a:schemeClr>
                </a:solidFill>
                <a:latin typeface="JKRGNR+Arial-BoldMT"/>
              </a:rPr>
              <a:t>: Rückanknüpfung an Tatbestände (Grundsatz: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r>
              <a:rPr lang="de-DE" sz="2400" b="1" dirty="0">
                <a:solidFill>
                  <a:schemeClr val="tx1">
                    <a:lumMod val="65000"/>
                    <a:lumOff val="35000"/>
                  </a:schemeClr>
                </a:solidFill>
                <a:latin typeface="JKRGNR+Arial-BoldMT"/>
              </a:rPr>
              <a:t>Unechte Rückwirkung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nicht ersichtlich: besonders intensive Grundrechtsbeeinträchtigung durch Änderung der Rechtslage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Fall einer zulässigen „unechten Rückwirkung“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Verstoß gegen Vertrauensschutzgrundsatz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063865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Zwischenergebnis: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Einschränkendes Gesetz des § 50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formell, wie materiell verfassungsgemäß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a:t>
            </a:r>
            <a:r>
              <a:rPr lang="de-DE" sz="2400" b="1" dirty="0">
                <a:solidFill>
                  <a:schemeClr val="tx1">
                    <a:lumMod val="65000"/>
                    <a:lumOff val="35000"/>
                  </a:schemeClr>
                </a:solidFill>
                <a:latin typeface="JKRGNR+Arial-BoldMT"/>
              </a:rPr>
              <a:t>gerechtfertigt</a:t>
            </a:r>
            <a:r>
              <a:rPr lang="de-DE" sz="2400" dirty="0">
                <a:solidFill>
                  <a:schemeClr val="tx1">
                    <a:lumMod val="65000"/>
                    <a:lumOff val="35000"/>
                  </a:schemeClr>
                </a:solidFill>
                <a:latin typeface="JKRGNR+Arial-BoldMT"/>
              </a:rPr>
              <a:t>: Eingriff in den Schutzbereich der allgemeinen Handlungsfreiheit gemäß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der Verletzung von spezifischem Verfassungsrecht demnach unbegründet: Verfassungsbeschwerde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Verfassungsbeschwerde teils unzulässig, im Übrigen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34860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Wiederholung: </a:t>
            </a:r>
            <a:r>
              <a:rPr lang="de-DE" sz="2400" b="1" dirty="0">
                <a:solidFill>
                  <a:schemeClr val="tx1">
                    <a:lumMod val="65000"/>
                    <a:lumOff val="35000"/>
                  </a:schemeClr>
                </a:solidFill>
                <a:latin typeface="JKRGNR+Arial-BoldMT"/>
              </a:rPr>
              <a:t>Verfassungsbeschwerde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des BVerfG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Anders als im Verwaltungs- und Zivilrecht nicht vorhanden: Generalklausel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maßgeblich: ausdrückliche Zuweisung des Verfahrens an das BVerfG in </a:t>
            </a:r>
            <a:r>
              <a:rPr lang="de-DE" sz="2400" b="1" dirty="0">
                <a:solidFill>
                  <a:schemeClr val="tx1">
                    <a:lumMod val="65000"/>
                    <a:lumOff val="35000"/>
                  </a:schemeClr>
                </a:solidFill>
                <a:latin typeface="JKRGNR+Arial-BoldMT"/>
              </a:rPr>
              <a:t>Art. 94 GG / § 13 BVerfGG </a:t>
            </a:r>
            <a:r>
              <a:rPr lang="de-DE" sz="2400" dirty="0">
                <a:solidFill>
                  <a:schemeClr val="tx1">
                    <a:lumMod val="65000"/>
                    <a:lumOff val="35000"/>
                  </a:schemeClr>
                </a:solidFill>
                <a:latin typeface="JKRGNR+Arial-BoldMT"/>
              </a:rPr>
              <a:t>(„Enumerationsprinzip“)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Gegenstand der Verfassungsbeschwerde </a:t>
            </a:r>
            <a:r>
              <a:rPr lang="de-DE" sz="2400" dirty="0">
                <a:solidFill>
                  <a:schemeClr val="tx1">
                    <a:lumMod val="65000"/>
                    <a:lumOff val="35000"/>
                  </a:schemeClr>
                </a:solidFill>
                <a:latin typeface="JKRGNR+Arial-BoldMT"/>
              </a:rPr>
              <a:t>nach Art. 94 I Nr. 4a GG bzw. § 13 Nr. 8a BVerfGG: Behauptung durch die öffentliche Gewalt in einem Grundrecht oder einem grundrechtsgleichen Recht verletzt zu sein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Beschwerdeberechtigung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Art. 94 I Nr. 4a GG beschwerdeberechtigt: </a:t>
            </a:r>
            <a:r>
              <a:rPr lang="de-DE" sz="2400" b="1" dirty="0">
                <a:solidFill>
                  <a:schemeClr val="tx1">
                    <a:lumMod val="65000"/>
                    <a:lumOff val="35000"/>
                  </a:schemeClr>
                </a:solidFill>
                <a:latin typeface="JKRGNR+Arial-BoldMT"/>
              </a:rPr>
              <a:t>„Jedermann“, </a:t>
            </a:r>
            <a:r>
              <a:rPr lang="de-DE" sz="2400" dirty="0">
                <a:solidFill>
                  <a:schemeClr val="tx1">
                    <a:lumMod val="65000"/>
                    <a:lumOff val="35000"/>
                  </a:schemeClr>
                </a:solidFill>
                <a:latin typeface="JKRGNR+Arial-BoldMT"/>
              </a:rPr>
              <a:t>also jede Person, die fähig ist, Träger von Grundrechten zu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jede natürliche Person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Juristische Personen?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PrivatR</a:t>
            </a:r>
            <a:r>
              <a:rPr lang="de-DE" sz="2400" dirty="0">
                <a:solidFill>
                  <a:schemeClr val="tx1">
                    <a:lumMod val="65000"/>
                    <a:lumOff val="35000"/>
                  </a:schemeClr>
                </a:solidFill>
                <a:latin typeface="JKRGNR+Arial-BoldMT"/>
              </a:rPr>
              <a:t> (+), vgl</a:t>
            </a:r>
            <a:r>
              <a:rPr lang="de-DE" sz="2400" b="1" dirty="0">
                <a:solidFill>
                  <a:schemeClr val="tx1">
                    <a:lumMod val="65000"/>
                    <a:lumOff val="35000"/>
                  </a:schemeClr>
                </a:solidFill>
                <a:latin typeface="JKRGNR+Arial-BoldMT"/>
              </a:rPr>
              <a:t>. Art. 19 III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„Inlandsbezug“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effektiver Sitz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ÖffR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Art. 1 III GG (sog. </a:t>
            </a:r>
            <a:r>
              <a:rPr lang="de-DE" sz="2400" b="1" dirty="0">
                <a:solidFill>
                  <a:schemeClr val="tx1">
                    <a:lumMod val="65000"/>
                    <a:lumOff val="35000"/>
                  </a:schemeClr>
                </a:solidFill>
                <a:latin typeface="JKRGNR+Arial-BoldMT"/>
              </a:rPr>
              <a:t>Konfusionsargument</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Jur. Personen des ÖR, die einem bestimmten Grundrecht zugeordnet sind (Universitäten, Rundfunkanstalten)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619312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Beschwerdegegenstand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Art. 94 I Nr. 4a GG tauglicher Beschwerdegegenstand: </a:t>
            </a:r>
            <a:r>
              <a:rPr lang="de-DE" sz="2400" b="1" dirty="0">
                <a:solidFill>
                  <a:schemeClr val="tx1">
                    <a:lumMod val="65000"/>
                    <a:lumOff val="35000"/>
                  </a:schemeClr>
                </a:solidFill>
                <a:latin typeface="JKRGNR+Arial-BoldMT"/>
              </a:rPr>
              <a:t>jeder Akt der „öffentlichen Gewalt“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Akte der </a:t>
            </a:r>
            <a:r>
              <a:rPr lang="de-DE" sz="2400" b="1" dirty="0">
                <a:solidFill>
                  <a:schemeClr val="tx1">
                    <a:lumMod val="65000"/>
                    <a:lumOff val="35000"/>
                  </a:schemeClr>
                </a:solidFill>
                <a:latin typeface="JKRGNR+Arial-BoldMT"/>
              </a:rPr>
              <a:t>Legislative, Judikative und Exekutive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nach </a:t>
            </a:r>
            <a:r>
              <a:rPr lang="de-DE" sz="2400" b="1" dirty="0">
                <a:solidFill>
                  <a:schemeClr val="tx1">
                    <a:lumMod val="65000"/>
                    <a:lumOff val="35000"/>
                  </a:schemeClr>
                </a:solidFill>
                <a:latin typeface="JKRGNR+Arial-BoldMT"/>
              </a:rPr>
              <a:t>Art. 1 III GG </a:t>
            </a:r>
            <a:r>
              <a:rPr lang="de-DE" sz="2400" dirty="0">
                <a:solidFill>
                  <a:schemeClr val="tx1">
                    <a:lumMod val="65000"/>
                    <a:lumOff val="35000"/>
                  </a:schemeClr>
                </a:solidFill>
                <a:latin typeface="JKRGNR+Arial-BoldMT"/>
              </a:rPr>
              <a:t>binden </a:t>
            </a:r>
            <a:r>
              <a:rPr lang="de-DE" sz="2400" i="1" dirty="0">
                <a:solidFill>
                  <a:schemeClr val="tx1">
                    <a:lumMod val="65000"/>
                    <a:lumOff val="35000"/>
                  </a:schemeClr>
                </a:solidFill>
                <a:latin typeface="JKRGNR+Arial-BoldMT"/>
              </a:rPr>
              <a:t>„die nachfolgenden Grundrechte </a:t>
            </a:r>
            <a:r>
              <a:rPr lang="de-DE" sz="2400" b="1" i="1" dirty="0">
                <a:solidFill>
                  <a:schemeClr val="tx1">
                    <a:lumMod val="65000"/>
                    <a:lumOff val="35000"/>
                  </a:schemeClr>
                </a:solidFill>
                <a:latin typeface="JKRGNR+Arial-BoldMT"/>
              </a:rPr>
              <a:t>Gesetzgebung, vollziehende Gewalt und Rechtsprechung </a:t>
            </a:r>
            <a:r>
              <a:rPr lang="de-DE" sz="2400" i="1" dirty="0">
                <a:solidFill>
                  <a:schemeClr val="tx1">
                    <a:lumMod val="65000"/>
                    <a:lumOff val="35000"/>
                  </a:schemeClr>
                </a:solidFill>
                <a:latin typeface="JKRGNR+Arial-BoldMT"/>
              </a:rPr>
              <a:t>als unmittelbar geltendes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5221247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Beschwerdebefugnis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gemäß </a:t>
            </a:r>
            <a:r>
              <a:rPr lang="de-DE" sz="2400" b="1" dirty="0">
                <a:solidFill>
                  <a:schemeClr val="tx1">
                    <a:lumMod val="65000"/>
                    <a:lumOff val="35000"/>
                  </a:schemeClr>
                </a:solidFill>
                <a:latin typeface="JKRGNR+Arial-BoldMT"/>
              </a:rPr>
              <a:t>Art. 94 I Nr. 4a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90 I BVerfGG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„Behauptung, </a:t>
            </a:r>
            <a:r>
              <a:rPr lang="de-DE" sz="2400" dirty="0">
                <a:solidFill>
                  <a:schemeClr val="tx1">
                    <a:lumMod val="65000"/>
                    <a:lumOff val="35000"/>
                  </a:schemeClr>
                </a:solidFill>
                <a:latin typeface="JKRGNR+Arial-BoldMT"/>
              </a:rPr>
              <a:t>durch die öffentliche Gewalt </a:t>
            </a:r>
            <a:r>
              <a:rPr lang="de-DE" sz="2400" b="1" dirty="0">
                <a:solidFill>
                  <a:schemeClr val="tx1">
                    <a:lumMod val="65000"/>
                    <a:lumOff val="35000"/>
                  </a:schemeClr>
                </a:solidFill>
                <a:latin typeface="JKRGNR+Arial-BoldMT"/>
              </a:rPr>
              <a:t>in einem Grundrecht </a:t>
            </a:r>
            <a:r>
              <a:rPr lang="de-DE" sz="2400" dirty="0">
                <a:solidFill>
                  <a:schemeClr val="tx1">
                    <a:lumMod val="65000"/>
                    <a:lumOff val="35000"/>
                  </a:schemeClr>
                </a:solidFill>
                <a:latin typeface="JKRGNR+Arial-BoldMT"/>
              </a:rPr>
              <a:t>oder grundrechtsgleichen Recht </a:t>
            </a:r>
            <a:r>
              <a:rPr lang="de-DE" sz="2400" b="1" dirty="0">
                <a:solidFill>
                  <a:schemeClr val="tx1">
                    <a:lumMod val="65000"/>
                    <a:lumOff val="35000"/>
                  </a:schemeClr>
                </a:solidFill>
                <a:latin typeface="JKRGNR+Arial-BoldMT"/>
              </a:rPr>
              <a:t>verletzt zu sein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verlangt: </a:t>
            </a:r>
            <a:r>
              <a:rPr lang="de-DE" sz="2400" b="1" dirty="0">
                <a:solidFill>
                  <a:schemeClr val="tx1">
                    <a:lumMod val="65000"/>
                    <a:lumOff val="35000"/>
                  </a:schemeClr>
                </a:solidFill>
                <a:latin typeface="JKRGNR+Arial-BoldMT"/>
              </a:rPr>
              <a:t>Möglichkeit einer Grundrechtsverletzung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Selbstbetroffenheit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Gegenwärtige Betroffenheit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Unmittelbare Betroffenheit</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insb. bei „Rechtssatzverfassungsbeschwerden“ problematisch!</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4349176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2765"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Eingriff (+), wenn die grundrechtlichen Freiheiten durch staatlicherseits ausgesprochene </a:t>
            </a:r>
            <a:r>
              <a:rPr lang="de-DE" sz="2400" b="1" dirty="0">
                <a:solidFill>
                  <a:schemeClr val="tx1">
                    <a:lumMod val="65000"/>
                    <a:lumOff val="35000"/>
                  </a:schemeClr>
                </a:solidFill>
                <a:latin typeface="JKRGNR+Arial-BoldMT"/>
              </a:rPr>
              <a:t>Ge- oder Verbote </a:t>
            </a:r>
            <a:r>
              <a:rPr lang="de-DE" sz="2400" dirty="0">
                <a:solidFill>
                  <a:schemeClr val="tx1">
                    <a:lumMod val="65000"/>
                    <a:lumOff val="35000"/>
                  </a:schemeClr>
                </a:solidFill>
                <a:latin typeface="JKRGNR+Arial-BoldMT"/>
              </a:rPr>
              <a:t>verkürzt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final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rechtsaktig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unmittelbar wirken</a:t>
            </a:r>
            <a:r>
              <a:rPr lang="de-DE" sz="2400" dirty="0">
                <a:solidFill>
                  <a:schemeClr val="tx1">
                    <a:lumMod val="65000"/>
                    <a:lumOff val="35000"/>
                  </a:schemeClr>
                </a:solidFill>
                <a:latin typeface="JKRGNR+Arial-BoldMT"/>
              </a:rPr>
              <a: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den Mitteln von </a:t>
            </a:r>
            <a:r>
              <a:rPr lang="de-DE" sz="2400" b="1" dirty="0">
                <a:solidFill>
                  <a:schemeClr val="tx1">
                    <a:lumMod val="65000"/>
                    <a:lumOff val="35000"/>
                  </a:schemeClr>
                </a:solidFill>
                <a:latin typeface="JKRGNR+Arial-BoldMT"/>
              </a:rPr>
              <a:t>Befehl und Zwang </a:t>
            </a:r>
            <a:r>
              <a:rPr lang="de-DE" sz="2400" dirty="0">
                <a:solidFill>
                  <a:schemeClr val="tx1">
                    <a:lumMod val="65000"/>
                    <a:lumOff val="35000"/>
                  </a:schemeClr>
                </a:solidFill>
                <a:latin typeface="JKRGNR+Arial-BoldMT"/>
              </a:rPr>
              <a:t>durchgesetzt werden können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Klassischer Eingriffsbegriff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ebenfalls einen Eingriff begründend: </a:t>
            </a:r>
            <a:r>
              <a:rPr lang="de-DE" sz="2400" b="1" dirty="0">
                <a:solidFill>
                  <a:schemeClr val="tx1">
                    <a:lumMod val="65000"/>
                    <a:lumOff val="35000"/>
                  </a:schemeClr>
                </a:solidFill>
                <a:latin typeface="JKRGNR+Arial-BoldMT"/>
              </a:rPr>
              <a:t>jede </a:t>
            </a:r>
            <a:r>
              <a:rPr lang="de-DE" sz="2400" dirty="0">
                <a:solidFill>
                  <a:schemeClr val="tx1">
                    <a:lumMod val="65000"/>
                    <a:lumOff val="35000"/>
                  </a:schemeClr>
                </a:solidFill>
                <a:latin typeface="JKRGNR+Arial-BoldMT"/>
              </a:rPr>
              <a:t>(bloß mittelbar-faktische) </a:t>
            </a:r>
            <a:r>
              <a:rPr lang="de-DE" sz="2400" b="1" dirty="0">
                <a:solidFill>
                  <a:schemeClr val="tx1">
                    <a:lumMod val="65000"/>
                    <a:lumOff val="35000"/>
                  </a:schemeClr>
                </a:solidFill>
                <a:latin typeface="JKRGNR+Arial-BoldMT"/>
              </a:rPr>
              <a:t>Beeinträchtigung</a:t>
            </a:r>
            <a:r>
              <a:rPr lang="de-DE" sz="2400" dirty="0">
                <a:solidFill>
                  <a:schemeClr val="tx1">
                    <a:lumMod val="65000"/>
                    <a:lumOff val="35000"/>
                  </a:schemeClr>
                </a:solidFill>
                <a:latin typeface="JKRGNR+Arial-BoldMT"/>
              </a:rPr>
              <a:t> von grundrechtlichen Freiheiten, soweit sie dem </a:t>
            </a:r>
            <a:r>
              <a:rPr lang="de-DE" sz="2400" b="1" dirty="0">
                <a:solidFill>
                  <a:schemeClr val="tx1">
                    <a:lumMod val="65000"/>
                    <a:lumOff val="35000"/>
                  </a:schemeClr>
                </a:solidFill>
                <a:latin typeface="JKRGNR+Arial-BoldMT"/>
              </a:rPr>
              <a:t>Staat zurechenbar </a:t>
            </a:r>
            <a:r>
              <a:rPr lang="de-DE" sz="2400" dirty="0">
                <a:solidFill>
                  <a:schemeClr val="tx1">
                    <a:lumMod val="65000"/>
                    <a:lumOff val="35000"/>
                  </a:schemeClr>
                </a:solidFill>
                <a:latin typeface="JKRGNR+Arial-BoldMT"/>
              </a:rPr>
              <a:t>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Moderner Eingriffsbegriff</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unmittelbares Verbot auf Waldwegen zu 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Eingriff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89220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Rechtswegerschöpfung und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an dieser Stelle zu diskutieren: ob und inwieweit „gegen die Verletzung der Rechtsweg zulässig ist“ (§ 90 II 1 BVerfGG)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Rechtswegerschöpfung im engeren Sinne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Durchlaufen des gesamten Instanzenzuges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„Rechtssatzverfassungsbeschwerden“ </a:t>
            </a:r>
            <a:r>
              <a:rPr lang="de-DE" sz="2400" dirty="0">
                <a:solidFill>
                  <a:schemeClr val="tx1">
                    <a:lumMod val="65000"/>
                    <a:lumOff val="35000"/>
                  </a:schemeClr>
                </a:solidFill>
                <a:latin typeface="JKRGNR+Arial-BoldMT"/>
              </a:rPr>
              <a:t>zu bedenken: gegen </a:t>
            </a:r>
            <a:r>
              <a:rPr lang="de-DE" sz="2400" b="1" dirty="0">
                <a:solidFill>
                  <a:schemeClr val="tx1">
                    <a:lumMod val="65000"/>
                    <a:lumOff val="35000"/>
                  </a:schemeClr>
                </a:solidFill>
                <a:latin typeface="JKRGNR+Arial-BoldMT"/>
              </a:rPr>
              <a:t>formelle Parlamentsgesetze </a:t>
            </a:r>
            <a:r>
              <a:rPr lang="de-DE" sz="2400" dirty="0">
                <a:solidFill>
                  <a:schemeClr val="tx1">
                    <a:lumMod val="65000"/>
                    <a:lumOff val="35000"/>
                  </a:schemeClr>
                </a:solidFill>
                <a:latin typeface="JKRGNR+Arial-BoldMT"/>
              </a:rPr>
              <a:t>steht der fachgerichtliche Rechtsweg nicht offen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2315484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Rechtswegerschöpfung im weiteren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erforderlich: </a:t>
            </a:r>
            <a:r>
              <a:rPr lang="de-DE" sz="2400" b="1" dirty="0">
                <a:solidFill>
                  <a:schemeClr val="tx1">
                    <a:lumMod val="65000"/>
                    <a:lumOff val="35000"/>
                  </a:schemeClr>
                </a:solidFill>
                <a:latin typeface="JKRGNR+Arial-BoldMT"/>
              </a:rPr>
              <a:t>Inzidente Rechtsschutzmöglichkeiten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Erhebung einer </a:t>
            </a:r>
            <a:r>
              <a:rPr lang="de-DE" sz="2400" b="1" dirty="0">
                <a:solidFill>
                  <a:schemeClr val="tx1">
                    <a:lumMod val="65000"/>
                    <a:lumOff val="35000"/>
                  </a:schemeClr>
                </a:solidFill>
                <a:latin typeface="JKRGNR+Arial-BoldMT"/>
              </a:rPr>
              <a:t>allgemeinen Feststellungsklage nach § 43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Ziel dieser Klage</a:t>
            </a:r>
            <a:r>
              <a:rPr lang="de-DE" sz="2400" dirty="0">
                <a:solidFill>
                  <a:schemeClr val="tx1">
                    <a:lumMod val="65000"/>
                    <a:lumOff val="35000"/>
                  </a:schemeClr>
                </a:solidFill>
                <a:latin typeface="JKRGNR+Arial-BoldMT"/>
              </a:rPr>
              <a:t>: Feststellung, dass die Regelungen des jeweiligen Gesetzes auf den Kläger keine Anwendung finden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unerheblich</a:t>
            </a:r>
            <a:r>
              <a:rPr lang="de-DE" sz="2400" dirty="0">
                <a:solidFill>
                  <a:schemeClr val="tx1">
                    <a:lumMod val="65000"/>
                    <a:lumOff val="35000"/>
                  </a:schemeClr>
                </a:solidFill>
                <a:latin typeface="JKRGNR+Arial-BoldMT"/>
              </a:rPr>
              <a:t>: dass eine derartige Klage </a:t>
            </a:r>
            <a:r>
              <a:rPr lang="de-DE" sz="2400" b="1" dirty="0">
                <a:solidFill>
                  <a:schemeClr val="tx1">
                    <a:lumMod val="65000"/>
                    <a:lumOff val="35000"/>
                  </a:schemeClr>
                </a:solidFill>
                <a:latin typeface="JKRGNR+Arial-BoldMT"/>
              </a:rPr>
              <a:t>günstigenfalls</a:t>
            </a:r>
            <a:r>
              <a:rPr lang="de-DE" sz="2400" dirty="0">
                <a:solidFill>
                  <a:schemeClr val="tx1">
                    <a:lumMod val="65000"/>
                    <a:lumOff val="35000"/>
                  </a:schemeClr>
                </a:solidFill>
                <a:latin typeface="JKRGNR+Arial-BoldMT"/>
              </a:rPr>
              <a:t> zu einer </a:t>
            </a:r>
            <a:r>
              <a:rPr lang="de-DE" sz="2400" b="1" dirty="0">
                <a:solidFill>
                  <a:schemeClr val="tx1">
                    <a:lumMod val="65000"/>
                    <a:lumOff val="35000"/>
                  </a:schemeClr>
                </a:solidFill>
                <a:latin typeface="JKRGNR+Arial-BoldMT"/>
              </a:rPr>
              <a:t>Richtervorlage</a:t>
            </a:r>
            <a:r>
              <a:rPr lang="de-DE" sz="2400" dirty="0">
                <a:solidFill>
                  <a:schemeClr val="tx1">
                    <a:lumMod val="65000"/>
                    <a:lumOff val="35000"/>
                  </a:schemeClr>
                </a:solidFill>
                <a:latin typeface="JKRGNR+Arial-BoldMT"/>
              </a:rPr>
              <a:t> nach Art. 100 I GG zum BVerfG führt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dem Grundsatz der Subsidiarität auch bezweckt: dass das BVerfG </a:t>
            </a:r>
            <a:r>
              <a:rPr lang="de-DE" sz="2400" b="1" dirty="0">
                <a:solidFill>
                  <a:schemeClr val="tx1">
                    <a:lumMod val="65000"/>
                    <a:lumOff val="35000"/>
                  </a:schemeClr>
                </a:solidFill>
                <a:latin typeface="JKRGNR+Arial-BoldMT"/>
              </a:rPr>
              <a:t>nicht auf ungesicherter Tatsachen- und Rechtsgrundlage </a:t>
            </a:r>
            <a:r>
              <a:rPr lang="de-DE" sz="2400" dirty="0">
                <a:solidFill>
                  <a:schemeClr val="tx1">
                    <a:lumMod val="65000"/>
                    <a:lumOff val="35000"/>
                  </a:schemeClr>
                </a:solidFill>
                <a:latin typeface="JKRGNR+Arial-BoldMT"/>
              </a:rPr>
              <a:t>entscheiden muss (vgl. hierzu </a:t>
            </a:r>
            <a:r>
              <a:rPr lang="de-DE" sz="2400" b="1" dirty="0">
                <a:solidFill>
                  <a:schemeClr val="tx1">
                    <a:lumMod val="65000"/>
                    <a:lumOff val="35000"/>
                  </a:schemeClr>
                </a:solidFill>
                <a:latin typeface="JKRGNR+Arial-BoldMT"/>
              </a:rPr>
              <a:t>BVerfG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2016,</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649877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24365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Ausnahme</a:t>
            </a:r>
            <a:r>
              <a:rPr lang="de-DE" sz="2400" dirty="0">
                <a:solidFill>
                  <a:schemeClr val="tx1">
                    <a:lumMod val="65000"/>
                    <a:lumOff val="35000"/>
                  </a:schemeClr>
                </a:solidFill>
                <a:latin typeface="JKRGNR+Arial-BoldMT"/>
              </a:rPr>
              <a:t>: wenn allein (!) </a:t>
            </a:r>
            <a:r>
              <a:rPr lang="de-DE" sz="2400" b="1" dirty="0">
                <a:solidFill>
                  <a:schemeClr val="tx1">
                    <a:lumMod val="65000"/>
                    <a:lumOff val="35000"/>
                  </a:schemeClr>
                </a:solidFill>
                <a:latin typeface="JKRGNR+Arial-BoldMT"/>
              </a:rPr>
              <a:t>spezifische verfassungsrechtliche Fragen</a:t>
            </a:r>
            <a:r>
              <a:rPr lang="de-DE" sz="2400" dirty="0">
                <a:solidFill>
                  <a:schemeClr val="tx1">
                    <a:lumMod val="65000"/>
                    <a:lumOff val="35000"/>
                  </a:schemeClr>
                </a:solidFill>
                <a:latin typeface="JKRGNR+Arial-BoldMT"/>
              </a:rPr>
              <a:t> in Rede stehen und die Norm derart eindeutig ist, dass auch eine </a:t>
            </a:r>
            <a:r>
              <a:rPr lang="de-DE" sz="2400" b="1" dirty="0">
                <a:solidFill>
                  <a:schemeClr val="tx1">
                    <a:lumMod val="65000"/>
                    <a:lumOff val="35000"/>
                  </a:schemeClr>
                </a:solidFill>
                <a:latin typeface="JKRGNR+Arial-BoldMT"/>
              </a:rPr>
              <a:t>verfassungskonforme Auslegung nicht in Betracht kommt </a:t>
            </a:r>
            <a:r>
              <a:rPr lang="de-DE" sz="2400" dirty="0">
                <a:solidFill>
                  <a:schemeClr val="tx1">
                    <a:lumMod val="65000"/>
                    <a:lumOff val="35000"/>
                  </a:schemeClr>
                </a:solidFill>
                <a:latin typeface="JKRGNR+Arial-BoldMT"/>
              </a:rPr>
              <a:t>(BVerfG a.a.O.)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5018613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Form/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Schriftformerfordernis</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23 I 1 BVerfGG </a:t>
            </a:r>
            <a:r>
              <a:rPr lang="de-DE" sz="2400" dirty="0">
                <a:solidFill>
                  <a:schemeClr val="tx1">
                    <a:lumMod val="65000"/>
                    <a:lumOff val="35000"/>
                  </a:schemeClr>
                </a:solidFill>
                <a:latin typeface="JKRGNR+Arial-BoldMT"/>
              </a:rPr>
              <a:t>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 zur </a:t>
            </a:r>
            <a:r>
              <a:rPr lang="de-DE" sz="2400" b="1" dirty="0">
                <a:solidFill>
                  <a:schemeClr val="tx1">
                    <a:lumMod val="65000"/>
                    <a:lumOff val="35000"/>
                  </a:schemeClr>
                </a:solidFill>
                <a:latin typeface="JKRGNR+Arial-BoldMT"/>
              </a:rPr>
              <a:t>Begründung und Angabe von Beweismitteln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23 I 2 BVerfGG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Ferner zu beachten </a:t>
            </a:r>
            <a:r>
              <a:rPr lang="de-DE" sz="2400" b="1" dirty="0">
                <a:solidFill>
                  <a:schemeClr val="tx1">
                    <a:lumMod val="65000"/>
                    <a:lumOff val="35000"/>
                  </a:schemeClr>
                </a:solidFill>
                <a:latin typeface="JKRGNR+Arial-BoldMT"/>
              </a:rPr>
              <a:t>§ 92 BVerfGG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Urteilsverfassungsbeschwerde: Monatsfrist</a:t>
            </a:r>
            <a:r>
              <a:rPr lang="de-DE" sz="2400" dirty="0">
                <a:solidFill>
                  <a:schemeClr val="tx1">
                    <a:lumMod val="65000"/>
                    <a:lumOff val="35000"/>
                  </a:schemeClr>
                </a:solidFill>
                <a:latin typeface="JKRGNR+Arial-BoldMT"/>
              </a:rPr>
              <a:t> (gem. </a:t>
            </a:r>
            <a:r>
              <a:rPr lang="de-DE" sz="2400" b="1" dirty="0">
                <a:solidFill>
                  <a:schemeClr val="tx1">
                    <a:lumMod val="65000"/>
                    <a:lumOff val="35000"/>
                  </a:schemeClr>
                </a:solidFill>
                <a:latin typeface="JKRGNR+Arial-BoldMT"/>
              </a:rPr>
              <a:t>§ 93 I 1 BVerfGG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Rechtssatzverfassungsbeschwerden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Jahresfrist</a:t>
            </a:r>
            <a:r>
              <a:rPr lang="de-DE" sz="2400" dirty="0">
                <a:solidFill>
                  <a:schemeClr val="tx1">
                    <a:lumMod val="65000"/>
                    <a:lumOff val="35000"/>
                  </a:schemeClr>
                </a:solidFill>
                <a:latin typeface="JKRGNR+Arial-BoldMT"/>
              </a:rPr>
              <a:t> seit dem Inkrafttreten des Gesetzes (gem. </a:t>
            </a:r>
            <a:r>
              <a:rPr lang="de-DE" sz="2400" b="1" dirty="0">
                <a:solidFill>
                  <a:schemeClr val="tx1">
                    <a:lumMod val="65000"/>
                    <a:lumOff val="35000"/>
                  </a:schemeClr>
                </a:solidFill>
                <a:latin typeface="JKRGNR+Arial-BoldMT"/>
              </a:rPr>
              <a:t>§ 93 III BVerfGG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40577605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292080" y="3284984"/>
            <a:ext cx="6372200" cy="1569660"/>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2</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nicht gegeben: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maßgeblich: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öffentlich-rechtliche Streitigkeit, nichtverfassungsrechtlicher Art</a:t>
            </a:r>
            <a:r>
              <a:rPr lang="de-DE" sz="2400" dirty="0">
                <a:solidFill>
                  <a:schemeClr val="tx1">
                    <a:lumMod val="65000"/>
                    <a:lumOff val="35000"/>
                  </a:schemeClr>
                </a:solidFill>
                <a:latin typeface="JKRGNR+Arial-BoldMT"/>
              </a:rPr>
              <a:t> handeln muss, für die </a:t>
            </a:r>
            <a:r>
              <a:rPr lang="de-DE" sz="2400" b="1" dirty="0">
                <a:solidFill>
                  <a:schemeClr val="tx1">
                    <a:lumMod val="65000"/>
                    <a:lumOff val="35000"/>
                  </a:schemeClr>
                </a:solidFill>
                <a:latin typeface="JKRGNR+Arial-BoldMT"/>
              </a:rPr>
              <a:t>keine abdrängende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die Bestimmung der Rechtsnatur der Streitigkeit: </a:t>
            </a:r>
            <a:r>
              <a:rPr lang="de-DE" sz="2400" b="1" dirty="0">
                <a:solidFill>
                  <a:schemeClr val="tx1">
                    <a:lumMod val="65000"/>
                    <a:lumOff val="35000"/>
                  </a:schemeClr>
                </a:solidFill>
                <a:latin typeface="JKRGNR+Arial-BoldMT"/>
              </a:rPr>
              <a:t>Rechtsnatur des Rechtsverhältnisses, aus dem der Klageanspruch hergeleitet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 Streitentscheidende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762007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streitentscheidend: </a:t>
            </a:r>
            <a:r>
              <a:rPr lang="de-DE" sz="2400" b="1" dirty="0">
                <a:solidFill>
                  <a:schemeClr val="tx1">
                    <a:lumMod val="65000"/>
                    <a:lumOff val="35000"/>
                  </a:schemeClr>
                </a:solidFill>
                <a:latin typeface="JKRGNR+Arial-BoldMT"/>
              </a:rPr>
              <a:t>§§ 4 I, 28 I 1 </a:t>
            </a:r>
            <a:r>
              <a:rPr lang="de-DE" sz="2400" b="1" dirty="0" err="1">
                <a:solidFill>
                  <a:schemeClr val="tx1">
                    <a:lumMod val="65000"/>
                    <a:lumOff val="35000"/>
                  </a:schemeClr>
                </a:solidFill>
                <a:latin typeface="JKRGNR+Arial-BoldMT"/>
              </a:rPr>
              <a:t>ReiseVermG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„Sonderrecht der Behörde“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Streitigkeit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38241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um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Ebenso wenig einschlägig: Abdrängende Sonderzuweisungen des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22979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maßgeblich: Klagebegehren, §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Klagebegehren: </a:t>
            </a:r>
            <a:r>
              <a:rPr lang="de-DE" sz="2400" i="1" dirty="0">
                <a:solidFill>
                  <a:schemeClr val="tx1">
                    <a:lumMod val="65000"/>
                    <a:lumOff val="35000"/>
                  </a:schemeClr>
                </a:solidFill>
                <a:latin typeface="JKRGNR+Arial-BoldMT"/>
              </a:rPr>
              <a:t>„Feststellung, dass er seine Tätigkeit weiterhin ohne die in §§ 4, 28 </a:t>
            </a:r>
            <a:r>
              <a:rPr lang="de-DE" sz="2400" i="1" dirty="0" err="1">
                <a:solidFill>
                  <a:schemeClr val="tx1">
                    <a:lumMod val="65000"/>
                    <a:lumOff val="35000"/>
                  </a:schemeClr>
                </a:solidFill>
                <a:latin typeface="JKRGNR+Arial-BoldMT"/>
              </a:rPr>
              <a:t>ReiseVermG</a:t>
            </a:r>
            <a:r>
              <a:rPr lang="de-DE" sz="2400" i="1" dirty="0">
                <a:solidFill>
                  <a:schemeClr val="tx1">
                    <a:lumMod val="65000"/>
                    <a:lumOff val="35000"/>
                  </a:schemeClr>
                </a:solidFill>
                <a:latin typeface="JKRGNR+Arial-BoldMT"/>
              </a:rPr>
              <a:t> getroffenen Einschränkungen ausüben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r>
              <a:rPr lang="de-DE" sz="2400" b="1" dirty="0">
                <a:solidFill>
                  <a:schemeClr val="tx1">
                    <a:lumMod val="65000"/>
                    <a:lumOff val="35000"/>
                  </a:schemeClr>
                </a:solidFill>
                <a:latin typeface="JKRGNR+Arial-BoldMT"/>
              </a:rPr>
              <a:t>Allgemeine Feststellungsklage nach § 43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dass der Kläger die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des Bestehens oder Nichtbestehens eines </a:t>
            </a:r>
            <a:r>
              <a:rPr lang="de-DE" sz="2400" b="1" u="sng" dirty="0">
                <a:solidFill>
                  <a:schemeClr val="tx1">
                    <a:lumMod val="65000"/>
                    <a:lumOff val="35000"/>
                  </a:schemeClr>
                </a:solidFill>
                <a:latin typeface="JKRGNR+Arial-BoldMT"/>
              </a:rPr>
              <a:t>Rechtsverhältnisses</a:t>
            </a:r>
            <a:r>
              <a:rPr lang="de-DE" sz="2400" dirty="0">
                <a:solidFill>
                  <a:schemeClr val="tx1">
                    <a:lumMod val="65000"/>
                    <a:lumOff val="35000"/>
                  </a:schemeClr>
                </a:solidFill>
                <a:latin typeface="JKRGNR+Arial-BoldMT"/>
              </a:rPr>
              <a:t> begehrt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sich aus einem konkreten Sachverhalt auf Grund einer Rechtsnorm des öffentlichen Rechts ergebende rechtlichen Beziehungen zu einer anderen Person oder zu einer Sache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667765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Vorliegend entscheidungserheblich</a:t>
            </a:r>
            <a:r>
              <a:rPr lang="de-DE" sz="2400" dirty="0">
                <a:solidFill>
                  <a:schemeClr val="tx1">
                    <a:lumMod val="65000"/>
                    <a:lumOff val="35000"/>
                  </a:schemeClr>
                </a:solidFill>
                <a:latin typeface="JKRGNR+Arial-BoldMT"/>
              </a:rPr>
              <a:t>: ob der K an die Vorgaben des § 4 I </a:t>
            </a:r>
            <a:r>
              <a:rPr lang="de-DE" sz="2400" dirty="0" err="1">
                <a:solidFill>
                  <a:schemeClr val="tx1">
                    <a:lumMod val="65000"/>
                    <a:lumOff val="35000"/>
                  </a:schemeClr>
                </a:solidFill>
                <a:latin typeface="JKRGNR+Arial-BoldMT"/>
              </a:rPr>
              <a:t>ReiseVermG</a:t>
            </a:r>
            <a:r>
              <a:rPr lang="de-DE" sz="2400" dirty="0">
                <a:solidFill>
                  <a:schemeClr val="tx1">
                    <a:lumMod val="65000"/>
                    <a:lumOff val="35000"/>
                  </a:schemeClr>
                </a:solidFill>
                <a:latin typeface="JKRGNR+Arial-BoldMT"/>
              </a:rPr>
              <a:t> und § 28 I 1 </a:t>
            </a:r>
            <a:r>
              <a:rPr lang="de-DE" sz="2400" dirty="0" err="1">
                <a:solidFill>
                  <a:schemeClr val="tx1">
                    <a:lumMod val="65000"/>
                    <a:lumOff val="35000"/>
                  </a:schemeClr>
                </a:solidFill>
                <a:latin typeface="JKRGNR+Arial-BoldMT"/>
              </a:rPr>
              <a:t>ReiseVermG</a:t>
            </a:r>
            <a:r>
              <a:rPr lang="de-DE" sz="2400" dirty="0">
                <a:solidFill>
                  <a:schemeClr val="tx1">
                    <a:lumMod val="65000"/>
                    <a:lumOff val="35000"/>
                  </a:schemeClr>
                </a:solidFill>
                <a:latin typeface="JKRGNR+Arial-BoldMT"/>
              </a:rPr>
              <a:t> gebunden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Begehr: Feststellung des Nichtbestehens eines Rechtsverhältnisses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Statthafte Klageart: </a:t>
            </a:r>
            <a:r>
              <a:rPr lang="de-DE" sz="2400" b="1" dirty="0">
                <a:solidFill>
                  <a:schemeClr val="tx1">
                    <a:lumMod val="65000"/>
                    <a:lumOff val="35000"/>
                  </a:schemeClr>
                </a:solidFill>
                <a:latin typeface="JKRGNR+Arial-BoldMT"/>
              </a:rPr>
              <a:t>Negative Feststellungsklage gemäß § 43 I 1.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Subsidiarität der Feststellungsklage </a:t>
            </a:r>
            <a:r>
              <a:rPr lang="de-DE" sz="2400" dirty="0">
                <a:solidFill>
                  <a:schemeClr val="tx1">
                    <a:lumMod val="65000"/>
                    <a:lumOff val="35000"/>
                  </a:schemeClr>
                </a:solidFill>
                <a:latin typeface="JKRGNR+Arial-BoldMT"/>
              </a:rPr>
              <a:t>gegenüber Leistungs- und Gestaltungsklage gemäß </a:t>
            </a:r>
            <a:r>
              <a:rPr lang="de-DE" sz="2400" b="1" dirty="0">
                <a:solidFill>
                  <a:schemeClr val="tx1">
                    <a:lumMod val="65000"/>
                    <a:lumOff val="35000"/>
                  </a:schemeClr>
                </a:solidFill>
                <a:latin typeface="JKRGNR+Arial-BoldMT"/>
              </a:rPr>
              <a:t>§ 43 II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103274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Prüfung einer verfassungsrechtlichen Rechtfertigung eines Eingriffs maßgeblich: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Einschränkbarkeit des jeweiligen Grundrechts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Einzelmaßnahme)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56147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67715"/>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Feststellungsinteresse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43 I VwGO vorausgesetzt: „</a:t>
            </a:r>
            <a:r>
              <a:rPr lang="de-DE" sz="2400" b="1" dirty="0">
                <a:solidFill>
                  <a:schemeClr val="tx1">
                    <a:lumMod val="65000"/>
                    <a:lumOff val="35000"/>
                  </a:schemeClr>
                </a:solidFill>
                <a:latin typeface="JKRGNR+Arial-BoldMT"/>
              </a:rPr>
              <a:t>berechtigtes Interesse </a:t>
            </a:r>
            <a:r>
              <a:rPr lang="de-DE" sz="2400" dirty="0">
                <a:solidFill>
                  <a:schemeClr val="tx1">
                    <a:lumMod val="65000"/>
                    <a:lumOff val="35000"/>
                  </a:schemeClr>
                </a:solidFill>
                <a:latin typeface="JKRGNR+Arial-BoldMT"/>
              </a:rPr>
              <a:t>an der baldigen </a:t>
            </a:r>
            <a:r>
              <a:rPr lang="de-DE" sz="2400" dirty="0" err="1">
                <a:solidFill>
                  <a:schemeClr val="tx1">
                    <a:lumMod val="65000"/>
                    <a:lumOff val="35000"/>
                  </a:schemeClr>
                </a:solidFill>
                <a:latin typeface="JKRGNR+Arial-BoldMT"/>
              </a:rPr>
              <a:t>Festellung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ausreichend: jedes als schutzwürdig anzuerkennendes Interesse </a:t>
            </a:r>
            <a:r>
              <a:rPr lang="de-DE" sz="2400" b="1" dirty="0">
                <a:solidFill>
                  <a:schemeClr val="tx1">
                    <a:lumMod val="65000"/>
                    <a:lumOff val="35000"/>
                  </a:schemeClr>
                </a:solidFill>
                <a:latin typeface="JKRGNR+Arial-BoldMT"/>
              </a:rPr>
              <a:t>rechtlicher, wirtschaftlicher oder auch ideeller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anzunehmen: Rechtliches und wirtschaftliches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Feststellungsinteresse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580361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strittig: ob auch im Fall der allgemeinen Feststellungsklage, die </a:t>
            </a:r>
            <a:r>
              <a:rPr lang="de-DE" sz="2400" b="1" dirty="0">
                <a:solidFill>
                  <a:schemeClr val="tx1">
                    <a:lumMod val="65000"/>
                    <a:lumOff val="35000"/>
                  </a:schemeClr>
                </a:solidFill>
                <a:latin typeface="JKRGNR+Arial-BoldMT"/>
              </a:rPr>
              <a:t>Klagebefugnis nach § 42 II VwGO </a:t>
            </a:r>
            <a:r>
              <a:rPr lang="de-DE" sz="2400" dirty="0">
                <a:solidFill>
                  <a:schemeClr val="tx1">
                    <a:lumMod val="65000"/>
                    <a:lumOff val="35000"/>
                  </a:schemeClr>
                </a:solidFill>
                <a:latin typeface="JKRGNR+Arial-BoldMT"/>
              </a:rPr>
              <a:t>positiv festgestellt werden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Lit</a:t>
            </a:r>
            <a:r>
              <a:rPr lang="de-DE" sz="2400" dirty="0">
                <a:solidFill>
                  <a:schemeClr val="tx1">
                    <a:lumMod val="65000"/>
                    <a:lumOff val="35000"/>
                  </a:schemeClr>
                </a:solidFill>
                <a:latin typeface="JKRGNR+Arial-BoldMT"/>
              </a:rPr>
              <a:t>.: durch Feststellungsinteresse werden </a:t>
            </a:r>
            <a:r>
              <a:rPr lang="de-DE" sz="2400" b="1" dirty="0">
                <a:solidFill>
                  <a:schemeClr val="tx1">
                    <a:lumMod val="65000"/>
                    <a:lumOff val="35000"/>
                  </a:schemeClr>
                </a:solidFill>
                <a:latin typeface="JKRGNR+Arial-BoldMT"/>
              </a:rPr>
              <a:t>Popularklagen ausgeschlossen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Feststellungsinteresse nicht ausreichend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gefordert: Kläger muss geltend machen können, dass er an dem </a:t>
            </a:r>
            <a:r>
              <a:rPr lang="de-DE" sz="2400" b="1" dirty="0">
                <a:solidFill>
                  <a:schemeClr val="tx1">
                    <a:lumMod val="65000"/>
                    <a:lumOff val="35000"/>
                  </a:schemeClr>
                </a:solidFill>
                <a:latin typeface="JKRGNR+Arial-BoldMT"/>
              </a:rPr>
              <a:t>festzustellenden Rechtsverhältnis selbst beteiligt ist oder dass von dem Rechtsverhältnis seine Rechte abhängen </a:t>
            </a:r>
            <a:r>
              <a:rPr lang="de-DE" sz="2400" dirty="0">
                <a:solidFill>
                  <a:schemeClr val="tx1">
                    <a:lumMod val="65000"/>
                    <a:lumOff val="35000"/>
                  </a:schemeClr>
                </a:solidFill>
                <a:latin typeface="JKRGNR+Arial-BoldMT"/>
              </a:rPr>
              <a:t>(BVerwG)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Kläger vorliegend als Adressat der Regelung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um die Notwendigkeit der Klagebefugnis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Allgemeinen Feststellungsklage </a:t>
            </a:r>
            <a:r>
              <a:rPr lang="de-DE" sz="2400" b="1" dirty="0">
                <a:solidFill>
                  <a:schemeClr val="tx1">
                    <a:lumMod val="65000"/>
                    <a:lumOff val="35000"/>
                  </a:schemeClr>
                </a:solidFill>
                <a:latin typeface="JKRGNR+Arial-BoldMT"/>
              </a:rPr>
              <a:t>kann dahinstehen!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2320200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 78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in Abschnitt über „Besondere Vorschriften für Anfechtungs- und Verpflichtungsklage“ normiert, </a:t>
            </a:r>
            <a:r>
              <a:rPr lang="de-DE" sz="2400" b="1" dirty="0">
                <a:solidFill>
                  <a:schemeClr val="tx1">
                    <a:lumMod val="65000"/>
                    <a:lumOff val="35000"/>
                  </a:schemeClr>
                </a:solidFill>
                <a:latin typeface="JKRGNR+Arial-BoldMT"/>
              </a:rPr>
              <a:t>nicht unmittelbar anwendbar: Vorschrift des § 78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nutzbar zu machen: </a:t>
            </a:r>
            <a:r>
              <a:rPr lang="de-DE" sz="2400" b="1" dirty="0">
                <a:solidFill>
                  <a:schemeClr val="tx1">
                    <a:lumMod val="65000"/>
                    <a:lumOff val="35000"/>
                  </a:schemeClr>
                </a:solidFill>
                <a:latin typeface="JKRGNR+Arial-BoldMT"/>
              </a:rPr>
              <a:t>allgemeiner Rechtsgedanke </a:t>
            </a:r>
            <a:r>
              <a:rPr lang="de-DE" sz="2400" dirty="0">
                <a:solidFill>
                  <a:schemeClr val="tx1">
                    <a:lumMod val="65000"/>
                    <a:lumOff val="35000"/>
                  </a:schemeClr>
                </a:solidFill>
                <a:latin typeface="JKRGNR+Arial-BoldMT"/>
              </a:rPr>
              <a:t>des „Rechtsträgerprinzips“ aus § 78 I Nr. 1 VwGO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Mangels Sachverhaltsangaben zu unterstellen: </a:t>
            </a:r>
            <a:r>
              <a:rPr lang="de-DE" sz="2400" b="1" dirty="0">
                <a:solidFill>
                  <a:schemeClr val="tx1">
                    <a:lumMod val="65000"/>
                    <a:lumOff val="35000"/>
                  </a:schemeClr>
                </a:solidFill>
                <a:latin typeface="JKRGNR+Arial-BoldMT"/>
              </a:rPr>
              <a:t>Vorliegen einer kreisfreien Stadt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passiv prozessführungsbefugt: </a:t>
            </a:r>
            <a:r>
              <a:rPr lang="de-DE" sz="2400" b="1" dirty="0">
                <a:solidFill>
                  <a:schemeClr val="tx1">
                    <a:lumMod val="65000"/>
                    <a:lumOff val="35000"/>
                  </a:schemeClr>
                </a:solidFill>
                <a:latin typeface="JKRGNR+Arial-BoldMT"/>
              </a:rPr>
              <a:t>„Land“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039419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Kläger</a:t>
            </a:r>
            <a:r>
              <a:rPr lang="de-DE" sz="2400" dirty="0">
                <a:solidFill>
                  <a:schemeClr val="tx1">
                    <a:lumMod val="65000"/>
                    <a:lumOff val="35000"/>
                  </a:schemeClr>
                </a:solidFill>
                <a:latin typeface="JKRGNR+Arial-BoldMT"/>
              </a:rPr>
              <a:t>: als natürliche, geschäftsfähige Person nach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beteiligten- und nach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Land</a:t>
            </a:r>
            <a:r>
              <a:rPr lang="de-DE" sz="2400" dirty="0">
                <a:solidFill>
                  <a:schemeClr val="tx1">
                    <a:lumMod val="65000"/>
                    <a:lumOff val="35000"/>
                  </a:schemeClr>
                </a:solidFill>
                <a:latin typeface="JKRGNR+Arial-BoldMT"/>
              </a:rPr>
              <a:t>: als juristische Person des öffentlichen Rechts nach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beteiligtenfähig und nach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prozessfähig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38748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Feststellungsklage ist begründet, soweit das streitige Rechtsverhältnis nicht besteht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Schritt: Sog. „Wortlautlösung“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Voraussetzungen des </a:t>
            </a:r>
            <a:r>
              <a:rPr lang="de-DE" sz="2400" b="1" dirty="0">
                <a:solidFill>
                  <a:schemeClr val="tx1">
                    <a:lumMod val="65000"/>
                    <a:lumOff val="35000"/>
                  </a:schemeClr>
                </a:solidFill>
                <a:latin typeface="JKRGNR+Arial-BoldMT"/>
              </a:rPr>
              <a:t>4 I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(„Wer gewerbsmäßig Reisen vermittelt“) </a:t>
            </a:r>
            <a:r>
              <a:rPr lang="de-DE" sz="2400" b="1"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und des </a:t>
            </a:r>
            <a:r>
              <a:rPr lang="de-DE" sz="2400" b="1" dirty="0">
                <a:solidFill>
                  <a:schemeClr val="tx1">
                    <a:lumMod val="65000"/>
                    <a:lumOff val="35000"/>
                  </a:schemeClr>
                </a:solidFill>
                <a:latin typeface="JKRGNR+Arial-BoldMT"/>
              </a:rPr>
              <a:t>§ 28 I 1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(„Wer gewerbsmäßige Pauschalreisen vermittelt) im Bezug auf den Kläger </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 Allgemeine Feststellungsklage nach § 43 I 1. Alt. VwGO unbegründet bei Anwendung der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94051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053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Schritt: Prüfung der Verfassungswidrigkeit</a:t>
            </a:r>
            <a:r>
              <a:rPr lang="de-DE" sz="2400" u="sng"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der maßgeblichen Normen der </a:t>
            </a:r>
            <a:r>
              <a:rPr lang="de-DE" sz="2400" b="1" dirty="0">
                <a:solidFill>
                  <a:schemeClr val="tx1">
                    <a:lumMod val="65000"/>
                    <a:lumOff val="35000"/>
                  </a:schemeClr>
                </a:solidFill>
                <a:latin typeface="JKRGNR+Arial-BoldMT"/>
              </a:rPr>
              <a:t>§§ 4 I, 28 I 1 </a:t>
            </a:r>
            <a:r>
              <a:rPr lang="de-DE" sz="2400" b="1" dirty="0" err="1">
                <a:solidFill>
                  <a:schemeClr val="tx1">
                    <a:lumMod val="65000"/>
                    <a:lumOff val="35000"/>
                  </a:schemeClr>
                </a:solidFill>
                <a:latin typeface="JKRGNR+Arial-BoldMT"/>
              </a:rPr>
              <a:t>ReiseVermG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Wenn (+): Vorlage ans BVerfG nach </a:t>
            </a:r>
            <a:r>
              <a:rPr lang="de-DE" sz="2400" b="1" dirty="0">
                <a:solidFill>
                  <a:schemeClr val="tx1">
                    <a:lumMod val="65000"/>
                    <a:lumOff val="35000"/>
                  </a:schemeClr>
                </a:solidFill>
                <a:latin typeface="JKRGNR+Arial-BoldMT"/>
              </a:rPr>
              <a:t>Art. 100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Konkrete Normenkontrolle! </a:t>
            </a:r>
          </a:p>
          <a:p>
            <a:pPr marL="800100" lvl="1" indent="-342900" algn="ctr">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lvl="1"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Artikel 100 [Verfassungswidrigkeit von Gesetzen]</a:t>
            </a:r>
          </a:p>
          <a:p>
            <a:pPr lvl="1"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(1)Hält ein Gericht ein Gesetz, </a:t>
            </a:r>
            <a:r>
              <a:rPr lang="de-DE" sz="2400" b="1" i="1" dirty="0">
                <a:solidFill>
                  <a:schemeClr val="tx1">
                    <a:lumMod val="65000"/>
                    <a:lumOff val="35000"/>
                  </a:schemeClr>
                </a:solidFill>
                <a:latin typeface="JKRGNR+Arial-BoldMT"/>
              </a:rPr>
              <a:t>auf dessen Gültigkeit es bei der Entscheidung ankommt</a:t>
            </a:r>
            <a:r>
              <a:rPr lang="de-DE" sz="2400" i="1" dirty="0">
                <a:solidFill>
                  <a:schemeClr val="tx1">
                    <a:lumMod val="65000"/>
                    <a:lumOff val="35000"/>
                  </a:schemeClr>
                </a:solidFill>
                <a:latin typeface="JKRGNR+Arial-BoldMT"/>
              </a:rPr>
              <a:t>, für </a:t>
            </a:r>
            <a:r>
              <a:rPr lang="de-DE" sz="2400" b="1" i="1" dirty="0">
                <a:solidFill>
                  <a:schemeClr val="tx1">
                    <a:lumMod val="65000"/>
                    <a:lumOff val="35000"/>
                  </a:schemeClr>
                </a:solidFill>
                <a:latin typeface="JKRGNR+Arial-BoldMT"/>
              </a:rPr>
              <a:t>verfassungswidrig</a:t>
            </a:r>
            <a:r>
              <a:rPr lang="de-DE" sz="2400" i="1" dirty="0">
                <a:solidFill>
                  <a:schemeClr val="tx1">
                    <a:lumMod val="65000"/>
                    <a:lumOff val="35000"/>
                  </a:schemeClr>
                </a:solidFill>
                <a:latin typeface="JKRGNR+Arial-BoldMT"/>
              </a:rPr>
              <a:t>, so ist das </a:t>
            </a:r>
            <a:r>
              <a:rPr lang="de-DE" sz="2400" b="1" i="1" dirty="0">
                <a:solidFill>
                  <a:schemeClr val="tx1">
                    <a:lumMod val="65000"/>
                    <a:lumOff val="35000"/>
                  </a:schemeClr>
                </a:solidFill>
                <a:latin typeface="JKRGNR+Arial-BoldMT"/>
              </a:rPr>
              <a:t>Verfahren auszusetzen </a:t>
            </a:r>
            <a:r>
              <a:rPr lang="de-DE" sz="2400" i="1" dirty="0">
                <a:solidFill>
                  <a:schemeClr val="tx1">
                    <a:lumMod val="65000"/>
                    <a:lumOff val="35000"/>
                  </a:schemeClr>
                </a:solidFill>
                <a:latin typeface="JKRGNR+Arial-BoldMT"/>
              </a:rPr>
              <a:t>und, wenn es sich um die Verletzung der Verfassung eines Landes handelt, die Entscheidung des für Verfassungsstreitigkeiten zuständigen Gerichtes des Landes, wenn es sich um die Verletzung dieses Grundgesetzes handelt, </a:t>
            </a:r>
            <a:r>
              <a:rPr lang="de-DE" sz="2400" b="1" i="1" dirty="0">
                <a:solidFill>
                  <a:schemeClr val="tx1">
                    <a:lumMod val="65000"/>
                    <a:lumOff val="35000"/>
                  </a:schemeClr>
                </a:solidFill>
                <a:latin typeface="JKRGNR+Arial-BoldMT"/>
              </a:rPr>
              <a:t>die Entscheidung des Bundesverfassungsgerichtes einzuholen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4783394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Prüfungskompetenz</a:t>
            </a:r>
            <a:r>
              <a:rPr lang="de-DE" sz="2400" dirty="0">
                <a:solidFill>
                  <a:schemeClr val="tx1">
                    <a:lumMod val="65000"/>
                    <a:lumOff val="35000"/>
                  </a:schemeClr>
                </a:solidFill>
                <a:latin typeface="JKRGNR+Arial-BoldMT"/>
              </a:rPr>
              <a:t>: Verwaltungsgerichte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Verwerfungskompetenz</a:t>
            </a:r>
            <a:r>
              <a:rPr lang="de-DE" sz="2400" dirty="0">
                <a:solidFill>
                  <a:schemeClr val="tx1">
                    <a:lumMod val="65000"/>
                    <a:lumOff val="35000"/>
                  </a:schemeClr>
                </a:solidFill>
                <a:latin typeface="JKRGNR+Arial-BoldMT"/>
              </a:rPr>
              <a:t>: BVerfG, Art. 100 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Verfassungskonformität der §§ 4 , 28 </a:t>
            </a:r>
            <a:r>
              <a:rPr lang="de-DE" sz="2400" dirty="0" err="1">
                <a:solidFill>
                  <a:schemeClr val="tx1">
                    <a:lumMod val="65000"/>
                    <a:lumOff val="35000"/>
                  </a:schemeClr>
                </a:solidFill>
                <a:latin typeface="JKRGNR+Arial-BoldMT"/>
              </a:rPr>
              <a:t>ReiseVermG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Formelle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anzusprechen: </a:t>
            </a:r>
            <a:r>
              <a:rPr lang="de-DE" sz="2400" b="1" dirty="0">
                <a:solidFill>
                  <a:schemeClr val="tx1">
                    <a:lumMod val="65000"/>
                    <a:lumOff val="35000"/>
                  </a:schemeClr>
                </a:solidFill>
                <a:latin typeface="JKRGNR+Arial-BoldMT"/>
              </a:rPr>
              <a:t>Verbandskompetenz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zuständig nach </a:t>
            </a:r>
            <a:r>
              <a:rPr lang="de-DE" sz="2400" b="1" dirty="0">
                <a:solidFill>
                  <a:schemeClr val="tx1">
                    <a:lumMod val="65000"/>
                    <a:lumOff val="35000"/>
                  </a:schemeClr>
                </a:solidFill>
                <a:latin typeface="JKRGNR+Arial-BoldMT"/>
              </a:rPr>
              <a:t>Art. 70 I GG </a:t>
            </a:r>
            <a:r>
              <a:rPr lang="de-DE" sz="2400" dirty="0">
                <a:solidFill>
                  <a:schemeClr val="tx1">
                    <a:lumMod val="65000"/>
                    <a:lumOff val="35000"/>
                  </a:schemeClr>
                </a:solidFill>
                <a:latin typeface="JKRGNR+Arial-BoldMT"/>
              </a:rPr>
              <a:t>zur Gesetzgebung: „Die Länder“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ob dem Bund nach den Vorschriften über die ausschließliche oder konkurrierende Gesetzgebung, durch das GG Gesetzgebungsbefugnis verliehen wird, </a:t>
            </a:r>
            <a:r>
              <a:rPr lang="de-DE" sz="2400" b="1" dirty="0">
                <a:solidFill>
                  <a:schemeClr val="tx1">
                    <a:lumMod val="65000"/>
                    <a:lumOff val="35000"/>
                  </a:schemeClr>
                </a:solidFill>
                <a:latin typeface="JKRGNR+Arial-BoldMT"/>
              </a:rPr>
              <a:t>Art. 70 I, II GG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46016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Regelungsmaterie: „</a:t>
            </a:r>
            <a:r>
              <a:rPr lang="de-DE" sz="2400" b="1" dirty="0">
                <a:solidFill>
                  <a:schemeClr val="tx1">
                    <a:lumMod val="65000"/>
                    <a:lumOff val="35000"/>
                  </a:schemeClr>
                </a:solidFill>
                <a:latin typeface="JKRGNR+Arial-BoldMT"/>
              </a:rPr>
              <a:t>Reisevermittlung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konkurrierender Gesetzgebungstitel über das Recht der Wirtschaft, </a:t>
            </a:r>
            <a:r>
              <a:rPr lang="de-DE" sz="2400" b="1" dirty="0">
                <a:solidFill>
                  <a:schemeClr val="tx1">
                    <a:lumMod val="65000"/>
                    <a:lumOff val="35000"/>
                  </a:schemeClr>
                </a:solidFill>
                <a:latin typeface="JKRGNR+Arial-BoldMT"/>
              </a:rPr>
              <a:t>Art. 74 I Nr. 11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Art. 74 I Nr. 11 GG ist eine sog. „</a:t>
            </a:r>
            <a:r>
              <a:rPr lang="de-DE" sz="2400" b="1" dirty="0">
                <a:solidFill>
                  <a:schemeClr val="tx1">
                    <a:lumMod val="65000"/>
                    <a:lumOff val="35000"/>
                  </a:schemeClr>
                </a:solidFill>
                <a:latin typeface="JKRGNR+Arial-BoldMT"/>
              </a:rPr>
              <a:t>Bedarfskompetenz</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72 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a:t>
            </a:r>
            <a:r>
              <a:rPr lang="de-DE" sz="2400" b="1" dirty="0">
                <a:solidFill>
                  <a:schemeClr val="tx1">
                    <a:lumMod val="65000"/>
                    <a:lumOff val="35000"/>
                  </a:schemeClr>
                </a:solidFill>
                <a:latin typeface="JKRGNR+Arial-BoldMT"/>
              </a:rPr>
              <a:t>bundeseinheitliche Regelung muss </a:t>
            </a:r>
            <a:r>
              <a:rPr lang="de-DE" sz="2400" dirty="0">
                <a:solidFill>
                  <a:schemeClr val="tx1">
                    <a:lumMod val="65000"/>
                    <a:lumOff val="35000"/>
                  </a:schemeClr>
                </a:solidFill>
                <a:latin typeface="JKRGNR+Arial-BoldMT"/>
              </a:rPr>
              <a:t>zur Herstellung gleichwertiger Lebensverhältnisse oder zur </a:t>
            </a:r>
            <a:r>
              <a:rPr lang="de-DE" sz="2400" b="1" dirty="0">
                <a:solidFill>
                  <a:schemeClr val="tx1">
                    <a:lumMod val="65000"/>
                    <a:lumOff val="35000"/>
                  </a:schemeClr>
                </a:solidFill>
                <a:latin typeface="JKRGNR+Arial-BoldMT"/>
              </a:rPr>
              <a:t>Wahrung der Rechts- oder Wirtschaftseinheit erforderlich</a:t>
            </a:r>
            <a:r>
              <a:rPr lang="de-DE" sz="2400" dirty="0">
                <a:solidFill>
                  <a:schemeClr val="tx1">
                    <a:lumMod val="65000"/>
                    <a:lumOff val="35000"/>
                  </a:schemeClr>
                </a:solidFill>
                <a:latin typeface="JKRGNR+Arial-BoldMT"/>
              </a:rPr>
              <a:t> sein (</a:t>
            </a:r>
            <a:r>
              <a:rPr lang="de-DE" sz="2400" b="1" dirty="0">
                <a:solidFill>
                  <a:schemeClr val="tx1">
                    <a:lumMod val="65000"/>
                    <a:lumOff val="35000"/>
                  </a:schemeClr>
                </a:solidFill>
                <a:latin typeface="JKRGNR+Arial-BoldMT"/>
              </a:rPr>
              <a:t>sog. Erforderlichkeitsklausel</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Wahrung der Rechts- oder Wirtschaftseinheit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Erforderlichkeitsklausel des Art. 72 II GG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576177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materiellen Rechtmäßigkeit zu prüfen: Vereinbarkeit der Rechtsgrundlage mit </a:t>
            </a:r>
            <a:r>
              <a:rPr lang="de-DE" sz="2400" b="1" dirty="0">
                <a:solidFill>
                  <a:schemeClr val="tx1">
                    <a:lumMod val="65000"/>
                    <a:lumOff val="35000"/>
                  </a:schemeClr>
                </a:solidFill>
                <a:latin typeface="JKRGNR+Arial-BoldMT"/>
              </a:rPr>
              <a:t>inhaltlichen Vorgaben des Grundgesetzes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t>
            </a:r>
            <a:r>
              <a:rPr lang="de-DE" sz="2400" b="1" dirty="0">
                <a:solidFill>
                  <a:schemeClr val="tx1">
                    <a:lumMod val="65000"/>
                    <a:lumOff val="35000"/>
                  </a:schemeClr>
                </a:solidFill>
                <a:latin typeface="JKRGNR+Arial-BoldMT"/>
              </a:rPr>
              <a:t>Verstoß gegen Art. 12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die Normen der </a:t>
            </a:r>
            <a:r>
              <a:rPr lang="de-DE" sz="2400" b="1" dirty="0">
                <a:solidFill>
                  <a:schemeClr val="tx1">
                    <a:lumMod val="65000"/>
                    <a:lumOff val="35000"/>
                  </a:schemeClr>
                </a:solidFill>
                <a:latin typeface="JKRGNR+Arial-BoldMT"/>
              </a:rPr>
              <a:t>§§ 4, 28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einen nicht zu rechtfertigenden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das Grundrecht auf </a:t>
            </a:r>
            <a:r>
              <a:rPr lang="de-DE" sz="2400" b="1" dirty="0">
                <a:solidFill>
                  <a:schemeClr val="tx1">
                    <a:lumMod val="65000"/>
                    <a:lumOff val="35000"/>
                  </a:schemeClr>
                </a:solidFill>
                <a:latin typeface="JKRGNR+Arial-BoldMT"/>
              </a:rPr>
              <a:t>Berufsfreiheit nach Art. 12 I GG begründen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209820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eröffnet, da auch „Deutsche“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116 I GG betroffen sind: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Sachlicher Schutzbereich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sachlichen Schutzbereich des Art. 12 I 2 GG als </a:t>
            </a:r>
            <a:r>
              <a:rPr lang="de-DE" sz="2400" b="1" dirty="0">
                <a:solidFill>
                  <a:schemeClr val="tx1">
                    <a:lumMod val="65000"/>
                    <a:lumOff val="35000"/>
                  </a:schemeClr>
                </a:solidFill>
                <a:latin typeface="JKRGNR+Arial-BoldMT"/>
              </a:rPr>
              <a:t>„einheitliches Grundrecht“</a:t>
            </a:r>
            <a:r>
              <a:rPr lang="de-DE" sz="2400" dirty="0">
                <a:solidFill>
                  <a:schemeClr val="tx1">
                    <a:lumMod val="65000"/>
                    <a:lumOff val="35000"/>
                  </a:schemeClr>
                </a:solidFill>
                <a:latin typeface="JKRGNR+Arial-BoldMT"/>
              </a:rPr>
              <a:t> erfasst: </a:t>
            </a:r>
            <a:r>
              <a:rPr lang="de-DE" sz="2400" b="1" dirty="0">
                <a:solidFill>
                  <a:schemeClr val="tx1">
                    <a:lumMod val="65000"/>
                    <a:lumOff val="35000"/>
                  </a:schemeClr>
                </a:solidFill>
                <a:latin typeface="JKRGNR+Arial-BoldMT"/>
              </a:rPr>
              <a:t>Berufswahl und Berufsausübung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Beruf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12 I GG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Jede auf Erwerb gerichtete Tätigkeit, die auf Dauer angelegt ist, der Schaffung und Aufrechterhaltung einer Lebensgrundlage dient und nicht schlechthin gemeinschädlich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Regelungen betreffen: Reisegewerbe/ Reisevermittler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Beruf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Sachlicher Schutzbereich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86449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Schrankenvorbehalt von Art. 2 I GG: </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„Schranken“ der allgemeinen Handlungsfreiheit: </a:t>
            </a:r>
            <a:r>
              <a:rPr lang="de-DE" sz="2400" b="1" dirty="0">
                <a:solidFill>
                  <a:schemeClr val="tx1">
                    <a:lumMod val="65000"/>
                    <a:lumOff val="35000"/>
                  </a:schemeClr>
                </a:solidFill>
                <a:latin typeface="JKRGNR+Arial-BoldMT"/>
              </a:rPr>
              <a:t>Rechte anderer, verfassungsmäßige Ordnung und das Sittengesetz </a:t>
            </a:r>
            <a:r>
              <a:rPr lang="de-DE" sz="2400" dirty="0">
                <a:solidFill>
                  <a:schemeClr val="tx1">
                    <a:lumMod val="65000"/>
                    <a:lumOff val="35000"/>
                  </a:schemeClr>
                </a:solidFill>
                <a:latin typeface="JKRGNR+Arial-BoldMT"/>
              </a:rPr>
              <a:t>(sog. „Schrankentrias“)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relevant: </a:t>
            </a:r>
            <a:r>
              <a:rPr lang="de-DE" sz="2400" b="1" u="sng" dirty="0">
                <a:solidFill>
                  <a:schemeClr val="tx1">
                    <a:lumMod val="65000"/>
                    <a:lumOff val="35000"/>
                  </a:schemeClr>
                </a:solidFill>
                <a:latin typeface="JKRGNR+Arial-BoldMT"/>
              </a:rPr>
              <a:t>Verfassungsmäßige 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alle Rechtsnormen, die </a:t>
            </a:r>
            <a:r>
              <a:rPr lang="de-DE" sz="2400" b="1" dirty="0">
                <a:solidFill>
                  <a:schemeClr val="tx1">
                    <a:lumMod val="65000"/>
                    <a:lumOff val="35000"/>
                  </a:schemeClr>
                </a:solidFill>
                <a:latin typeface="JKRGNR+Arial-BoldMT"/>
              </a:rPr>
              <a:t>formell und materiell mit der Verfassung im Einklang </a:t>
            </a:r>
            <a:r>
              <a:rPr lang="de-DE" sz="2400" dirty="0">
                <a:solidFill>
                  <a:schemeClr val="tx1">
                    <a:lumMod val="65000"/>
                    <a:lumOff val="35000"/>
                  </a:schemeClr>
                </a:solidFill>
                <a:latin typeface="JKRGNR+Arial-BoldMT"/>
              </a:rPr>
              <a:t>stehen („die der Verfassung gemäße Rechtsordnung“ –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Rechtfertigung (+): </a:t>
            </a: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 50 </a:t>
            </a:r>
            <a:r>
              <a:rPr lang="de-DE" sz="2400" b="1" dirty="0" err="1">
                <a:solidFill>
                  <a:schemeClr val="tx1">
                    <a:lumMod val="65000"/>
                    <a:lumOff val="35000"/>
                  </a:schemeClr>
                </a:solidFill>
                <a:latin typeface="JKRGNR+Arial-BoldMT"/>
              </a:rPr>
              <a:t>NLandSchG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formell und materiell verfassungskonform ergangen ist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7921251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2765"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Eingriff (+), wenn die grundrechtlichen Freiheiten durch staatlicherseits ausgesprochene </a:t>
            </a:r>
            <a:r>
              <a:rPr lang="de-DE" sz="2400" b="1" dirty="0">
                <a:solidFill>
                  <a:schemeClr val="tx1">
                    <a:lumMod val="65000"/>
                    <a:lumOff val="35000"/>
                  </a:schemeClr>
                </a:solidFill>
                <a:latin typeface="JKRGNR+Arial-BoldMT"/>
              </a:rPr>
              <a:t>Ge- oder Verbote </a:t>
            </a:r>
            <a:r>
              <a:rPr lang="de-DE" sz="2400" dirty="0">
                <a:solidFill>
                  <a:schemeClr val="tx1">
                    <a:lumMod val="65000"/>
                    <a:lumOff val="35000"/>
                  </a:schemeClr>
                </a:solidFill>
                <a:latin typeface="JKRGNR+Arial-BoldMT"/>
              </a:rPr>
              <a:t>verkürzt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final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rechtsaktig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unmittelbar wirken</a:t>
            </a:r>
            <a:r>
              <a:rPr lang="de-DE" sz="2400" dirty="0">
                <a:solidFill>
                  <a:schemeClr val="tx1">
                    <a:lumMod val="65000"/>
                    <a:lumOff val="35000"/>
                  </a:schemeClr>
                </a:solidFill>
                <a:latin typeface="JKRGNR+Arial-BoldMT"/>
              </a:rPr>
              <a: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den Mitteln von </a:t>
            </a:r>
            <a:r>
              <a:rPr lang="de-DE" sz="2400" b="1" dirty="0">
                <a:solidFill>
                  <a:schemeClr val="tx1">
                    <a:lumMod val="65000"/>
                    <a:lumOff val="35000"/>
                  </a:schemeClr>
                </a:solidFill>
                <a:latin typeface="JKRGNR+Arial-BoldMT"/>
              </a:rPr>
              <a:t>Befehl und Zwang </a:t>
            </a:r>
            <a:r>
              <a:rPr lang="de-DE" sz="2400" dirty="0">
                <a:solidFill>
                  <a:schemeClr val="tx1">
                    <a:lumMod val="65000"/>
                    <a:lumOff val="35000"/>
                  </a:schemeClr>
                </a:solidFill>
                <a:latin typeface="JKRGNR+Arial-BoldMT"/>
              </a:rPr>
              <a:t>durchgesetzt werden können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Klassischer Eingriffsbegriff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ebenfalls einen Eingriff begründend: </a:t>
            </a:r>
            <a:r>
              <a:rPr lang="de-DE" sz="2400" b="1" dirty="0">
                <a:solidFill>
                  <a:schemeClr val="tx1">
                    <a:lumMod val="65000"/>
                    <a:lumOff val="35000"/>
                  </a:schemeClr>
                </a:solidFill>
                <a:latin typeface="JKRGNR+Arial-BoldMT"/>
              </a:rPr>
              <a:t>jede </a:t>
            </a:r>
            <a:r>
              <a:rPr lang="de-DE" sz="2400" dirty="0">
                <a:solidFill>
                  <a:schemeClr val="tx1">
                    <a:lumMod val="65000"/>
                    <a:lumOff val="35000"/>
                  </a:schemeClr>
                </a:solidFill>
                <a:latin typeface="JKRGNR+Arial-BoldMT"/>
              </a:rPr>
              <a:t>(bloß mittelbar-faktische) </a:t>
            </a:r>
            <a:r>
              <a:rPr lang="de-DE" sz="2400" b="1" dirty="0">
                <a:solidFill>
                  <a:schemeClr val="tx1">
                    <a:lumMod val="65000"/>
                    <a:lumOff val="35000"/>
                  </a:schemeClr>
                </a:solidFill>
                <a:latin typeface="JKRGNR+Arial-BoldMT"/>
              </a:rPr>
              <a:t>Beeinträchtigung</a:t>
            </a:r>
            <a:r>
              <a:rPr lang="de-DE" sz="2400" dirty="0">
                <a:solidFill>
                  <a:schemeClr val="tx1">
                    <a:lumMod val="65000"/>
                    <a:lumOff val="35000"/>
                  </a:schemeClr>
                </a:solidFill>
                <a:latin typeface="JKRGNR+Arial-BoldMT"/>
              </a:rPr>
              <a:t> von grundrechtlichen Freiheiten, soweit sie dem </a:t>
            </a:r>
            <a:r>
              <a:rPr lang="de-DE" sz="2400" b="1" dirty="0">
                <a:solidFill>
                  <a:schemeClr val="tx1">
                    <a:lumMod val="65000"/>
                    <a:lumOff val="35000"/>
                  </a:schemeClr>
                </a:solidFill>
                <a:latin typeface="JKRGNR+Arial-BoldMT"/>
              </a:rPr>
              <a:t>Staat zurechenbar </a:t>
            </a:r>
            <a:r>
              <a:rPr lang="de-DE" sz="2400" dirty="0">
                <a:solidFill>
                  <a:schemeClr val="tx1">
                    <a:lumMod val="65000"/>
                    <a:lumOff val="35000"/>
                  </a:schemeClr>
                </a:solidFill>
                <a:latin typeface="JKRGNR+Arial-BoldMT"/>
              </a:rPr>
              <a:t>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Moderner Eingriffsbegriff</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12 GG </a:t>
            </a:r>
            <a:r>
              <a:rPr lang="de-DE" sz="2400" dirty="0">
                <a:solidFill>
                  <a:schemeClr val="tx1">
                    <a:lumMod val="65000"/>
                    <a:lumOff val="35000"/>
                  </a:schemeClr>
                </a:solidFill>
                <a:latin typeface="JKRGNR+Arial-BoldMT"/>
              </a:rPr>
              <a:t>zusätzlich gefordert: </a:t>
            </a:r>
            <a:r>
              <a:rPr lang="de-DE" sz="2400" b="1" dirty="0">
                <a:solidFill>
                  <a:schemeClr val="tx1">
                    <a:lumMod val="65000"/>
                    <a:lumOff val="35000"/>
                  </a:schemeClr>
                </a:solidFill>
                <a:latin typeface="JKRGNR+Arial-BoldMT"/>
              </a:rPr>
              <a:t>Berufsregelnde Tendenz </a:t>
            </a:r>
            <a:r>
              <a:rPr lang="de-DE" sz="2400" dirty="0">
                <a:solidFill>
                  <a:schemeClr val="tx1">
                    <a:lumMod val="65000"/>
                    <a:lumOff val="35000"/>
                  </a:schemeClr>
                </a:solidFill>
                <a:latin typeface="JKRGNR+Arial-BoldMT"/>
              </a:rPr>
              <a:t>der staatlichen Maßnahme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460374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Zumindest dann (+) wenn eine Norm…</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Entstehungsgeschichte und Inhalt </a:t>
            </a:r>
            <a:r>
              <a:rPr lang="de-DE" sz="2400" dirty="0">
                <a:solidFill>
                  <a:schemeClr val="tx1">
                    <a:lumMod val="65000"/>
                    <a:lumOff val="35000"/>
                  </a:schemeClr>
                </a:solidFill>
                <a:latin typeface="JKRGNR+Arial-BoldMT"/>
              </a:rPr>
              <a:t>schwerpunktmäßig Tätigkeiten betrifft, die typischerweise beruflich ausgeübt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Subjektiv berufsregelnde Tendenz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berufsneutraler Zielsetzung der Norm </a:t>
            </a:r>
            <a:r>
              <a:rPr lang="de-DE" sz="2400" dirty="0">
                <a:solidFill>
                  <a:schemeClr val="tx1">
                    <a:lumMod val="65000"/>
                    <a:lumOff val="35000"/>
                  </a:schemeClr>
                </a:solidFill>
                <a:latin typeface="JKRGNR+Arial-BoldMT"/>
              </a:rPr>
              <a:t>nur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 und gewichtige Auswirkungen auf die Berufsfreiheit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Objektiv berufsregelnde Tendenz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subjektiv berufsregelnde Tendenz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738389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8973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Prüfung einer verfassungsrechtlichen Rechtfertigung eines Eingriffs maßgeblich: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Einschränkbarkeit des jeweiligen Grundrechts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tauglichen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der Einzelmaßnahme)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12 I 2 GG </a:t>
            </a:r>
            <a:r>
              <a:rPr lang="de-DE" sz="2400" dirty="0">
                <a:solidFill>
                  <a:schemeClr val="tx1">
                    <a:lumMod val="65000"/>
                    <a:lumOff val="35000"/>
                  </a:schemeClr>
                </a:solidFill>
                <a:latin typeface="JKRGNR+Arial-BoldMT"/>
              </a:rPr>
              <a:t>insoweit vorgesehen: </a:t>
            </a:r>
            <a:r>
              <a:rPr lang="de-DE" sz="2400" b="1" dirty="0">
                <a:solidFill>
                  <a:schemeClr val="tx1">
                    <a:lumMod val="65000"/>
                    <a:lumOff val="35000"/>
                  </a:schemeClr>
                </a:solidFill>
                <a:latin typeface="JKRGNR+Arial-BoldMT"/>
              </a:rPr>
              <a:t>einfacher Schrankenvorbehalt </a:t>
            </a:r>
            <a:r>
              <a:rPr lang="de-DE" sz="2400" dirty="0">
                <a:solidFill>
                  <a:schemeClr val="tx1">
                    <a:lumMod val="65000"/>
                    <a:lumOff val="35000"/>
                  </a:schemeClr>
                </a:solidFill>
                <a:latin typeface="JKRGNR+Arial-BoldMT"/>
              </a:rPr>
              <a:t>(„Die Berufsausübung kann durch oder aufgrund eines Gesetzes geregelt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b="1" dirty="0">
                <a:solidFill>
                  <a:schemeClr val="tx1">
                    <a:lumMod val="65000"/>
                    <a:lumOff val="35000"/>
                  </a:schemeClr>
                </a:solidFill>
                <a:latin typeface="JKRGNR+Arial-BoldMT"/>
              </a:rPr>
              <a:t>„einheitliches Grundrecht auf Berufsfreiheit“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Schrankenvorbehalt gilt – entgegen des Wortlautes – sowohl für Berufsausübung als auch für die Berufswahl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262476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Regelmäßig Schwerpunkt: Verfassungskonformität der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a:t>
            </a:r>
            <a:r>
              <a:rPr lang="de-DE" sz="2400" b="1" dirty="0">
                <a:solidFill>
                  <a:schemeClr val="tx1">
                    <a:lumMod val="65000"/>
                    <a:lumOff val="35000"/>
                  </a:schemeClr>
                </a:solidFill>
                <a:latin typeface="JKRGNR+Arial-BoldMT"/>
              </a:rPr>
              <a:t>: Formelle und materielle Verfassungskonformität der §§ 4, 28 I </a:t>
            </a:r>
            <a:r>
              <a:rPr lang="de-DE" sz="2400" b="1" dirty="0" err="1">
                <a:solidFill>
                  <a:schemeClr val="tx1">
                    <a:lumMod val="65000"/>
                    <a:lumOff val="35000"/>
                  </a:schemeClr>
                </a:solidFill>
                <a:latin typeface="JKRGNR+Arial-BoldMT"/>
              </a:rPr>
              <a:t>ReiseVermG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Verfassungskonformität des Gesetzes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Verfassungskonformität?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sog. „Schranken-Schranken“ der Verfassung!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a:t>
            </a:r>
            <a:r>
              <a:rPr lang="de-DE" sz="2400" dirty="0" err="1">
                <a:solidFill>
                  <a:schemeClr val="tx1">
                    <a:lumMod val="65000"/>
                    <a:lumOff val="35000"/>
                  </a:schemeClr>
                </a:solidFill>
                <a:latin typeface="JKRGNR+Arial-BoldMT"/>
              </a:rPr>
              <a:t>idR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Verhältnismäßigkeitsgrundsatz</a:t>
            </a:r>
            <a:endParaRPr lang="de-DE" sz="2400" dirty="0">
              <a:solidFill>
                <a:schemeClr val="tx1">
                  <a:lumMod val="65000"/>
                  <a:lumOff val="35000"/>
                </a:schemeClr>
              </a:solidFill>
              <a:latin typeface="JKRGNR+Arial-BoldMT"/>
            </a:endParaRP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Zusammenhang mit Art. 12 I GG anzuwenden: sog. </a:t>
            </a:r>
            <a:r>
              <a:rPr lang="de-DE" sz="2400" b="1" dirty="0">
                <a:solidFill>
                  <a:schemeClr val="tx1">
                    <a:lumMod val="65000"/>
                    <a:lumOff val="35000"/>
                  </a:schemeClr>
                </a:solidFill>
                <a:latin typeface="JKRGNR+Arial-BoldMT"/>
              </a:rPr>
              <a:t>3-Stufen-Theorie (BVerfG)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7687926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68198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unterscheiden insoweit: Drei Stufen an berufsregelnden Eingriffen unterschiedlicher Intensität…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Stufe</a:t>
            </a:r>
            <a:r>
              <a:rPr lang="de-DE" sz="2400" dirty="0">
                <a:solidFill>
                  <a:schemeClr val="tx1">
                    <a:lumMod val="65000"/>
                    <a:lumOff val="35000"/>
                  </a:schemeClr>
                </a:solidFill>
                <a:latin typeface="JKRGNR+Arial-BoldMT"/>
              </a:rPr>
              <a:t>: Berufsausübungsregelungen, die durch </a:t>
            </a:r>
            <a:r>
              <a:rPr lang="de-DE" sz="2400" b="1" dirty="0">
                <a:solidFill>
                  <a:schemeClr val="tx1">
                    <a:lumMod val="65000"/>
                    <a:lumOff val="35000"/>
                  </a:schemeClr>
                </a:solidFill>
                <a:latin typeface="JKRGNR+Arial-BoldMT"/>
              </a:rPr>
              <a:t>vernünftige Erwägungen des Allgemeinwohls</a:t>
            </a:r>
            <a:r>
              <a:rPr lang="de-DE" sz="2400" dirty="0">
                <a:solidFill>
                  <a:schemeClr val="tx1">
                    <a:lumMod val="65000"/>
                    <a:lumOff val="35000"/>
                  </a:schemeClr>
                </a:solidFill>
                <a:latin typeface="JKRGNR+Arial-BoldMT"/>
              </a:rPr>
              <a:t> gerechtfertigt werden können</a:t>
            </a: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Stufe: </a:t>
            </a:r>
            <a:r>
              <a:rPr lang="de-DE" sz="2400" dirty="0">
                <a:solidFill>
                  <a:schemeClr val="tx1">
                    <a:lumMod val="65000"/>
                    <a:lumOff val="35000"/>
                  </a:schemeClr>
                </a:solidFill>
                <a:latin typeface="JKRGNR+Arial-BoldMT"/>
              </a:rPr>
              <a:t>Subjektive Berufszulassungsvoraussetzungen, die an die Person des Grundrechtsträgers anknüpfen und durch den Schutz </a:t>
            </a:r>
            <a:r>
              <a:rPr lang="de-DE" sz="2400" b="1" dirty="0">
                <a:solidFill>
                  <a:schemeClr val="tx1">
                    <a:lumMod val="65000"/>
                    <a:lumOff val="35000"/>
                  </a:schemeClr>
                </a:solidFill>
                <a:latin typeface="JKRGNR+Arial-BoldMT"/>
              </a:rPr>
              <a:t>besonders wichtiger Gemeinschaftsgüter </a:t>
            </a:r>
            <a:r>
              <a:rPr lang="de-DE" sz="2400" dirty="0">
                <a:solidFill>
                  <a:schemeClr val="tx1">
                    <a:lumMod val="65000"/>
                    <a:lumOff val="35000"/>
                  </a:schemeClr>
                </a:solidFill>
                <a:latin typeface="JKRGNR+Arial-BoldMT"/>
              </a:rPr>
              <a:t>gerechtfertigt werden können (Anforderungen an Vor- und Ausbildungen) </a:t>
            </a: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Stufe</a:t>
            </a:r>
            <a:r>
              <a:rPr lang="de-DE" sz="2400" dirty="0">
                <a:solidFill>
                  <a:schemeClr val="tx1">
                    <a:lumMod val="65000"/>
                    <a:lumOff val="35000"/>
                  </a:schemeClr>
                </a:solidFill>
                <a:latin typeface="JKRGNR+Arial-BoldMT"/>
              </a:rPr>
              <a:t>: Objektive Berufszulassungsvoraussetzungen, die an Umstände anknüpfen, die außerhalb der Person des Grundrechtsträgers liegen und nur durch den Schutz </a:t>
            </a:r>
            <a:r>
              <a:rPr lang="de-DE" sz="2400" b="1" dirty="0">
                <a:solidFill>
                  <a:schemeClr val="tx1">
                    <a:lumMod val="65000"/>
                    <a:lumOff val="35000"/>
                  </a:schemeClr>
                </a:solidFill>
                <a:latin typeface="JKRGNR+Arial-BoldMT"/>
              </a:rPr>
              <a:t>überragend wichtiger Gemeinschaftsgüter </a:t>
            </a:r>
            <a:r>
              <a:rPr lang="de-DE" sz="2400" dirty="0">
                <a:solidFill>
                  <a:schemeClr val="tx1">
                    <a:lumMod val="65000"/>
                    <a:lumOff val="35000"/>
                  </a:schemeClr>
                </a:solidFill>
                <a:latin typeface="JKRGNR+Arial-BoldMT"/>
              </a:rPr>
              <a:t>gerechtfertigt werden können (bspw. Begrenzung der Anzahl der Notariate in Hamburg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716502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Verhältnismäßigkeit des § 4 I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Erster Schritt: </a:t>
            </a:r>
            <a:r>
              <a:rPr lang="de-DE" sz="2400" b="1" dirty="0">
                <a:solidFill>
                  <a:schemeClr val="tx1">
                    <a:lumMod val="65000"/>
                    <a:lumOff val="35000"/>
                  </a:schemeClr>
                </a:solidFill>
                <a:latin typeface="JKRGNR+Arial-BoldMT"/>
              </a:rPr>
              <a:t>Bestimmung der einschlägigen „Stufe“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t>
            </a:r>
            <a:r>
              <a:rPr lang="de-DE" sz="2400" b="1" dirty="0">
                <a:solidFill>
                  <a:schemeClr val="tx1">
                    <a:lumMod val="65000"/>
                    <a:lumOff val="35000"/>
                  </a:schemeClr>
                </a:solidFill>
                <a:latin typeface="JKRGNR+Arial-BoldMT"/>
              </a:rPr>
              <a:t>§ 4 I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u.a. einen </a:t>
            </a:r>
            <a:r>
              <a:rPr lang="de-DE" sz="2400" b="1" dirty="0">
                <a:solidFill>
                  <a:schemeClr val="tx1">
                    <a:lumMod val="65000"/>
                    <a:lumOff val="35000"/>
                  </a:schemeClr>
                </a:solidFill>
                <a:latin typeface="JKRGNR+Arial-BoldMT"/>
              </a:rPr>
              <a:t>Erlaubnisvorbehalt</a:t>
            </a:r>
            <a:r>
              <a:rPr lang="de-DE" sz="2400" dirty="0">
                <a:solidFill>
                  <a:schemeClr val="tx1">
                    <a:lumMod val="65000"/>
                    <a:lumOff val="35000"/>
                  </a:schemeClr>
                </a:solidFill>
                <a:latin typeface="JKRGNR+Arial-BoldMT"/>
              </a:rPr>
              <a:t> zur Ausübung der Tätigkeit eines Reisevermittlers vorsieht, einschlägig: </a:t>
            </a:r>
            <a:r>
              <a:rPr lang="de-DE" sz="2400" b="1" dirty="0">
                <a:solidFill>
                  <a:schemeClr val="tx1">
                    <a:lumMod val="65000"/>
                    <a:lumOff val="35000"/>
                  </a:schemeClr>
                </a:solidFill>
                <a:latin typeface="JKRGNR+Arial-BoldMT"/>
              </a:rPr>
              <a:t>Subjektive Berufszulassungsvoraussetzung (2. Stufe)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Legitimer Zweck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Regelungen, die subjektive Berufszulassungsvoraussetzungen (2. Stufe) statuieren, als Zweck vorausgesetzt: </a:t>
            </a:r>
            <a:r>
              <a:rPr lang="de-DE" sz="2400" b="1" dirty="0">
                <a:solidFill>
                  <a:schemeClr val="tx1">
                    <a:lumMod val="65000"/>
                    <a:lumOff val="35000"/>
                  </a:schemeClr>
                </a:solidFill>
                <a:latin typeface="JKRGNR+Arial-BoldMT"/>
              </a:rPr>
              <a:t>Schutz eines besonders wichtigen Gemeinschaftsgutes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der Vorschriften: </a:t>
            </a:r>
            <a:r>
              <a:rPr lang="de-DE" sz="2400" b="1" dirty="0">
                <a:solidFill>
                  <a:schemeClr val="tx1">
                    <a:lumMod val="65000"/>
                    <a:lumOff val="35000"/>
                  </a:schemeClr>
                </a:solidFill>
                <a:latin typeface="JKRGNR+Arial-BoldMT"/>
              </a:rPr>
              <a:t>Verbraucherschutz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besonders wichtiges Gemeinschaftsgutes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158351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Ausreichend wegen Einschätzungsprärogative des Gesetzgebers: Bloße Möglichkeit der </a:t>
            </a:r>
            <a:r>
              <a:rPr lang="de-DE" sz="2400" b="1" dirty="0">
                <a:solidFill>
                  <a:schemeClr val="tx1">
                    <a:lumMod val="65000"/>
                    <a:lumOff val="35000"/>
                  </a:schemeClr>
                </a:solidFill>
                <a:latin typeface="JKRGNR+Arial-BoldMT"/>
              </a:rPr>
              <a:t>Erreichung des angestrebten Erfolgs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Evidenzkontrolle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die Regelungen des </a:t>
            </a:r>
            <a:r>
              <a:rPr lang="de-DE" sz="2400" b="1" dirty="0" err="1">
                <a:solidFill>
                  <a:schemeClr val="tx1">
                    <a:lumMod val="65000"/>
                    <a:lumOff val="35000"/>
                  </a:schemeClr>
                </a:solidFill>
                <a:latin typeface="JKRGNR+Arial-BoldMT"/>
              </a:rPr>
              <a:t>ReiseVermG</a:t>
            </a:r>
            <a:r>
              <a:rPr lang="de-DE" sz="2400" dirty="0">
                <a:solidFill>
                  <a:schemeClr val="tx1">
                    <a:lumMod val="65000"/>
                    <a:lumOff val="35000"/>
                  </a:schemeClr>
                </a:solidFill>
                <a:latin typeface="JKRGNR+Arial-BoldMT"/>
              </a:rPr>
              <a:t> jedenfalls </a:t>
            </a:r>
            <a:r>
              <a:rPr lang="de-DE" sz="2400" b="1" dirty="0">
                <a:solidFill>
                  <a:schemeClr val="tx1">
                    <a:lumMod val="65000"/>
                    <a:lumOff val="35000"/>
                  </a:schemeClr>
                </a:solidFill>
                <a:latin typeface="JKRGNR+Arial-BoldMT"/>
              </a:rPr>
              <a:t>nicht objektiv untauglich</a:t>
            </a:r>
            <a:r>
              <a:rPr lang="de-DE" sz="2400" dirty="0">
                <a:solidFill>
                  <a:schemeClr val="tx1">
                    <a:lumMod val="65000"/>
                    <a:lumOff val="35000"/>
                  </a:schemeClr>
                </a:solidFill>
                <a:latin typeface="JKRGNR+Arial-BoldMT"/>
              </a:rPr>
              <a:t> sind zu Erreichung des Verbraucherschutzes: </a:t>
            </a:r>
            <a:r>
              <a:rPr lang="de-DE" sz="2400" b="1" dirty="0">
                <a:solidFill>
                  <a:schemeClr val="tx1">
                    <a:lumMod val="65000"/>
                    <a:lumOff val="35000"/>
                  </a:schemeClr>
                </a:solidFill>
                <a:latin typeface="JKRGNR+Arial-BoldMT"/>
              </a:rPr>
              <a:t>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Erforderlichkeit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auszuwählen: das </a:t>
            </a:r>
            <a:r>
              <a:rPr lang="de-DE" sz="2400" b="1" dirty="0">
                <a:solidFill>
                  <a:schemeClr val="tx1">
                    <a:lumMod val="65000"/>
                    <a:lumOff val="35000"/>
                  </a:schemeClr>
                </a:solidFill>
                <a:latin typeface="JKRGNR+Arial-BoldMT"/>
              </a:rPr>
              <a:t>relativ mildeste Mittel </a:t>
            </a:r>
            <a:r>
              <a:rPr lang="de-DE" sz="2400" dirty="0">
                <a:solidFill>
                  <a:schemeClr val="tx1">
                    <a:lumMod val="65000"/>
                    <a:lumOff val="35000"/>
                  </a:schemeClr>
                </a:solidFill>
                <a:latin typeface="JKRGNR+Arial-BoldMT"/>
              </a:rPr>
              <a:t>um das Ziel zu erreichen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u.U</a:t>
            </a:r>
            <a:r>
              <a:rPr lang="de-DE" sz="2400" dirty="0">
                <a:solidFill>
                  <a:schemeClr val="tx1">
                    <a:lumMod val="65000"/>
                    <a:lumOff val="35000"/>
                  </a:schemeClr>
                </a:solidFill>
                <a:latin typeface="JKRGNR+Arial-BoldMT"/>
              </a:rPr>
              <a:t> hier zu diskutieren: </a:t>
            </a:r>
            <a:r>
              <a:rPr lang="de-DE" sz="2400" b="1" dirty="0">
                <a:solidFill>
                  <a:schemeClr val="tx1">
                    <a:lumMod val="65000"/>
                    <a:lumOff val="35000"/>
                  </a:schemeClr>
                </a:solidFill>
                <a:latin typeface="JKRGNR+Arial-BoldMT"/>
              </a:rPr>
              <a:t>Möglichkeit einer Berufsausübungsregel?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ersichtlich: Berufsausübungsregel, die den Schutz der Verbraucher gleichermaßen sicherstellen kann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2372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3004"/>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dd</a:t>
            </a:r>
            <a:r>
              <a:rPr lang="de-DE" sz="2400" b="1" dirty="0">
                <a:solidFill>
                  <a:schemeClr val="tx1">
                    <a:lumMod val="65000"/>
                    <a:lumOff val="35000"/>
                  </a:schemeClr>
                </a:solidFill>
                <a:latin typeface="JKRGNR+Arial-BoldMT"/>
              </a:rPr>
              <a:t>)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a:t>
            </a:r>
            <a:r>
              <a:rPr lang="de-DE" sz="2400" dirty="0">
                <a:solidFill>
                  <a:schemeClr val="tx1">
                    <a:lumMod val="65000"/>
                    <a:lumOff val="35000"/>
                  </a:schemeClr>
                </a:solidFill>
                <a:latin typeface="JKRGNR+Arial-BoldMT"/>
              </a:rPr>
              <a:t>: Darstellung der </a:t>
            </a:r>
            <a:r>
              <a:rPr lang="de-DE" sz="2400" b="1" dirty="0">
                <a:solidFill>
                  <a:schemeClr val="tx1">
                    <a:lumMod val="65000"/>
                    <a:lumOff val="35000"/>
                  </a:schemeClr>
                </a:solidFill>
                <a:latin typeface="JKRGNR+Arial-BoldMT"/>
              </a:rPr>
              <a:t>abstrakten Bedeutung des eingeschränkten Grundrechts </a:t>
            </a:r>
            <a:r>
              <a:rPr lang="de-DE" sz="2400" dirty="0">
                <a:solidFill>
                  <a:schemeClr val="tx1">
                    <a:lumMod val="65000"/>
                    <a:lumOff val="35000"/>
                  </a:schemeClr>
                </a:solidFill>
                <a:latin typeface="JKRGNR+Arial-BoldMT"/>
              </a:rPr>
              <a:t>und seiner Betroffenheit 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Adressaten der Norm betroffen: Freiheit, den Beruf der Reisevermittlung </a:t>
            </a:r>
            <a:r>
              <a:rPr lang="de-DE" sz="2400" b="1" dirty="0">
                <a:solidFill>
                  <a:schemeClr val="tx1">
                    <a:lumMod val="65000"/>
                    <a:lumOff val="35000"/>
                  </a:schemeClr>
                </a:solidFill>
                <a:latin typeface="JKRGNR+Arial-BoldMT"/>
              </a:rPr>
              <a:t>unabhängig von einer Erlaubnispflicht ausüben zu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Risiko: </a:t>
            </a:r>
            <a:r>
              <a:rPr lang="de-DE" sz="2400" b="1" dirty="0">
                <a:solidFill>
                  <a:schemeClr val="tx1">
                    <a:lumMod val="65000"/>
                    <a:lumOff val="35000"/>
                  </a:schemeClr>
                </a:solidFill>
                <a:latin typeface="JKRGNR+Arial-BoldMT"/>
              </a:rPr>
              <a:t>keine Erlaubnis</a:t>
            </a:r>
            <a:r>
              <a:rPr lang="de-DE" sz="2400" dirty="0">
                <a:solidFill>
                  <a:schemeClr val="tx1">
                    <a:lumMod val="65000"/>
                    <a:lumOff val="35000"/>
                  </a:schemeClr>
                </a:solidFill>
                <a:latin typeface="JKRGNR+Arial-BoldMT"/>
              </a:rPr>
              <a:t> zu erhalten, folglich den Beruf nicht ausüben zu dürfen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Andererseits: Zuverlässigkeit</a:t>
            </a:r>
            <a:r>
              <a:rPr lang="de-DE" sz="2400" dirty="0">
                <a:solidFill>
                  <a:schemeClr val="tx1">
                    <a:lumMod val="65000"/>
                    <a:lumOff val="35000"/>
                  </a:schemeClr>
                </a:solidFill>
                <a:latin typeface="JKRGNR+Arial-BoldMT"/>
              </a:rPr>
              <a:t> ist eine </a:t>
            </a:r>
            <a:r>
              <a:rPr lang="de-DE" sz="2400" b="1" dirty="0">
                <a:solidFill>
                  <a:schemeClr val="tx1">
                    <a:lumMod val="65000"/>
                    <a:lumOff val="35000"/>
                  </a:schemeClr>
                </a:solidFill>
                <a:latin typeface="JKRGNR+Arial-BoldMT"/>
              </a:rPr>
              <a:t>allgemeingültige Voraussetzung </a:t>
            </a:r>
            <a:r>
              <a:rPr lang="de-DE" sz="2400" dirty="0">
                <a:solidFill>
                  <a:schemeClr val="tx1">
                    <a:lumMod val="65000"/>
                    <a:lumOff val="35000"/>
                  </a:schemeClr>
                </a:solidFill>
                <a:latin typeface="JKRGNR+Arial-BoldMT"/>
              </a:rPr>
              <a:t>im Bereich des Berufszulassungsrechts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46139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3004"/>
            <a:ext cx="8928992" cy="6081152"/>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 </a:t>
            </a:r>
            <a:r>
              <a:rPr lang="de-DE" sz="2400" b="1" dirty="0">
                <a:solidFill>
                  <a:schemeClr val="tx1">
                    <a:lumMod val="65000"/>
                    <a:lumOff val="35000"/>
                  </a:schemeClr>
                </a:solidFill>
                <a:latin typeface="JKRGNR+Arial-BoldMT"/>
              </a:rPr>
              <a:t>Zuverlässigkeit</a:t>
            </a:r>
            <a:r>
              <a:rPr lang="de-DE" sz="2400" dirty="0">
                <a:solidFill>
                  <a:schemeClr val="tx1">
                    <a:lumMod val="65000"/>
                    <a:lumOff val="35000"/>
                  </a:schemeClr>
                </a:solidFill>
                <a:latin typeface="JKRGNR+Arial-BoldMT"/>
              </a:rPr>
              <a:t> werden </a:t>
            </a:r>
            <a:r>
              <a:rPr lang="de-DE" sz="2400" b="1" dirty="0">
                <a:solidFill>
                  <a:schemeClr val="tx1">
                    <a:lumMod val="65000"/>
                    <a:lumOff val="35000"/>
                  </a:schemeClr>
                </a:solidFill>
                <a:latin typeface="JKRGNR+Arial-BoldMT"/>
              </a:rPr>
              <a:t>keine exorbitanten Anforderungen </a:t>
            </a:r>
            <a:r>
              <a:rPr lang="de-DE" sz="2400" dirty="0">
                <a:solidFill>
                  <a:schemeClr val="tx1">
                    <a:lumMod val="65000"/>
                    <a:lumOff val="35000"/>
                  </a:schemeClr>
                </a:solidFill>
                <a:latin typeface="JKRGNR+Arial-BoldMT"/>
              </a:rPr>
              <a:t>gestellt, sodass es weiterhin jedem grundsätzlich möglich ist, Erlaubnis zu erhalten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Sachkunde sollte generell vorhanden </a:t>
            </a:r>
            <a:r>
              <a:rPr lang="de-DE" sz="2400" dirty="0">
                <a:solidFill>
                  <a:schemeClr val="tx1">
                    <a:lumMod val="65000"/>
                    <a:lumOff val="35000"/>
                  </a:schemeClr>
                </a:solidFill>
                <a:latin typeface="JKRGNR+Arial-BoldMT"/>
              </a:rPr>
              <a:t>sein, mithin: zweckmäßig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nach alledem: </a:t>
            </a:r>
            <a:r>
              <a:rPr lang="de-DE" sz="2400" b="1" dirty="0">
                <a:solidFill>
                  <a:schemeClr val="tx1">
                    <a:lumMod val="65000"/>
                    <a:lumOff val="35000"/>
                  </a:schemeClr>
                </a:solidFill>
                <a:latin typeface="JKRGNR+Arial-BoldMT"/>
              </a:rPr>
              <a:t>Erlaubnispflicht stellt keinen schwerwiegenden Eingriff in Art. 12 I GG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Herausarbeiten des Gewichts des gesetzgeberischen Ziels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Interessen (einer Vielzahl!) von Verbrauchern an </a:t>
            </a:r>
            <a:r>
              <a:rPr lang="de-DE" sz="2400" b="1" dirty="0">
                <a:solidFill>
                  <a:schemeClr val="tx1">
                    <a:lumMod val="65000"/>
                    <a:lumOff val="35000"/>
                  </a:schemeClr>
                </a:solidFill>
                <a:latin typeface="JKRGNR+Arial-BoldMT"/>
              </a:rPr>
              <a:t>ordnungsgemäß durchgeführter Reisevermittlung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Hiermit zusammenhängend: einerseits </a:t>
            </a:r>
            <a:r>
              <a:rPr lang="de-DE" sz="2400" b="1" dirty="0">
                <a:solidFill>
                  <a:schemeClr val="tx1">
                    <a:lumMod val="65000"/>
                    <a:lumOff val="35000"/>
                  </a:schemeClr>
                </a:solidFill>
                <a:latin typeface="JKRGNR+Arial-BoldMT"/>
              </a:rPr>
              <a:t>erhebliche finanzielle Dispositionen</a:t>
            </a:r>
            <a:r>
              <a:rPr lang="de-DE" sz="2400" dirty="0">
                <a:solidFill>
                  <a:schemeClr val="tx1">
                    <a:lumMod val="65000"/>
                    <a:lumOff val="35000"/>
                  </a:schemeClr>
                </a:solidFill>
                <a:latin typeface="JKRGNR+Arial-BoldMT"/>
              </a:rPr>
              <a:t> und andererseits </a:t>
            </a:r>
            <a:r>
              <a:rPr lang="de-DE" sz="2400" b="1" dirty="0">
                <a:solidFill>
                  <a:schemeClr val="tx1">
                    <a:lumMod val="65000"/>
                    <a:lumOff val="35000"/>
                  </a:schemeClr>
                </a:solidFill>
                <a:latin typeface="JKRGNR+Arial-BoldMT"/>
              </a:rPr>
              <a:t>enormer emotionaler Stress </a:t>
            </a:r>
            <a:r>
              <a:rPr lang="de-DE" sz="2400" dirty="0">
                <a:solidFill>
                  <a:schemeClr val="tx1">
                    <a:lumMod val="65000"/>
                    <a:lumOff val="35000"/>
                  </a:schemeClr>
                </a:solidFill>
                <a:latin typeface="JKRGNR+Arial-BoldMT"/>
              </a:rPr>
              <a:t>(Stichwort: nutzlos aufgewendete Urlaubszeit als immaterieller Schaden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253 I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734358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3004"/>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Schritt: Abwägung im eigentlichen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Interessenabwägung im konkreten 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„Vor dem Hintergrund, dass eine Vielzahl von Verbrauchern auf eine ordnungsgemäß durchgeführte Reisevermittlung angewiesen sind und der Eingriff in die Berufsfreiheit andererseits – wie dargestellt – nicht derart schwer wiegt, ist die Regelung mit Blick auf die verfolgten Ziele des Gesetzgebers insgesamt angemessen.“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Angemessenheit des Eingriffs in Art. 12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insgesamt gewahrt: </a:t>
            </a:r>
            <a:r>
              <a:rPr lang="de-DE" sz="2400" b="1" dirty="0">
                <a:solidFill>
                  <a:schemeClr val="tx1">
                    <a:lumMod val="65000"/>
                    <a:lumOff val="35000"/>
                  </a:schemeClr>
                </a:solidFill>
                <a:latin typeface="JKRGNR+Arial-BoldMT"/>
              </a:rPr>
              <a:t>Verhältnismäßigkeit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im Übrigen gewahrt: Schranken-Schranken der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 bejahen: </a:t>
            </a:r>
            <a:r>
              <a:rPr lang="de-DE" sz="2400" b="1" dirty="0">
                <a:solidFill>
                  <a:schemeClr val="tx1">
                    <a:lumMod val="65000"/>
                    <a:lumOff val="35000"/>
                  </a:schemeClr>
                </a:solidFill>
                <a:latin typeface="JKRGNR+Arial-BoldMT"/>
              </a:rPr>
              <a:t>Verfassungskonformität des § 4 I </a:t>
            </a:r>
            <a:r>
              <a:rPr lang="de-DE" sz="2400" b="1" dirty="0" err="1">
                <a:solidFill>
                  <a:schemeClr val="tx1">
                    <a:lumMod val="65000"/>
                    <a:lumOff val="35000"/>
                  </a:schemeClr>
                </a:solidFill>
                <a:latin typeface="JKRGNR+Arial-BoldMT"/>
              </a:rPr>
              <a:t>ReiseVermG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Grundrechte </a:t>
            </a:r>
          </a:p>
          <a:p>
            <a:r>
              <a:rPr lang="de-DE" sz="2600" dirty="0">
                <a:solidFill>
                  <a:schemeClr val="bg1"/>
                </a:solidFill>
                <a:latin typeface="Frutiger LT 57 Cn" pitchFamily="34" charset="0"/>
              </a:rPr>
              <a:t>Fall 2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4998013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t>
            </a:r>
            <a:r>
              <a:rPr lang="de-DE" sz="2400" b="1" dirty="0">
                <a:solidFill>
                  <a:schemeClr val="tx1">
                    <a:lumMod val="65000"/>
                    <a:lumOff val="35000"/>
                  </a:schemeClr>
                </a:solidFill>
                <a:latin typeface="JKRGNR+Arial-BoldMT"/>
              </a:rPr>
              <a:t>Verbandskompetenz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Ausgangspunkt: Gesetzgebungszuständigkeit der Länder, </a:t>
            </a:r>
            <a:r>
              <a:rPr lang="de-DE" sz="2400" b="1" dirty="0">
                <a:solidFill>
                  <a:schemeClr val="tx1">
                    <a:lumMod val="65000"/>
                    <a:lumOff val="35000"/>
                  </a:schemeClr>
                </a:solidFill>
                <a:latin typeface="JKRGNR+Arial-BoldMT"/>
              </a:rPr>
              <a:t>Art. 70 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Ausschließliche Gesetzgebung des Bundes?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Konkurrierende Gesetzgebungszuständigkeit des Bundes gemäß Art. 72, 74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Art. 74 I Nr. 29 GG</a:t>
            </a:r>
            <a:r>
              <a:rPr lang="de-DE" sz="2400" dirty="0">
                <a:solidFill>
                  <a:schemeClr val="tx1">
                    <a:lumMod val="65000"/>
                    <a:lumOff val="35000"/>
                  </a:schemeClr>
                </a:solidFill>
                <a:latin typeface="JKRGNR+Arial-BoldMT"/>
              </a:rPr>
              <a:t>: (Konkurrierende) Gesetzgebungszuständigkeit des Bundes für </a:t>
            </a:r>
            <a:r>
              <a:rPr lang="de-DE" sz="2400" b="1" dirty="0">
                <a:solidFill>
                  <a:schemeClr val="tx1">
                    <a:lumMod val="65000"/>
                    <a:lumOff val="35000"/>
                  </a:schemeClr>
                </a:solidFill>
                <a:latin typeface="JKRGNR+Arial-BoldMT"/>
              </a:rPr>
              <a:t>„den Naturschutz und die Landschaftspflege“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Abweichungskompetenz</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Art. 72 III 1 Nr. 2 GG </a:t>
            </a:r>
            <a:r>
              <a:rPr lang="de-DE" sz="2400" dirty="0">
                <a:solidFill>
                  <a:schemeClr val="tx1">
                    <a:lumMod val="65000"/>
                    <a:lumOff val="35000"/>
                  </a:schemeClr>
                </a:solidFill>
                <a:latin typeface="JKRGNR+Arial-BoldMT"/>
              </a:rPr>
              <a:t>für Regelungen der Länder zum „</a:t>
            </a:r>
            <a:r>
              <a:rPr lang="de-DE" sz="2400" b="1" dirty="0">
                <a:solidFill>
                  <a:schemeClr val="tx1">
                    <a:lumMod val="65000"/>
                    <a:lumOff val="35000"/>
                  </a:schemeClr>
                </a:solidFill>
                <a:latin typeface="JKRGNR+Arial-BoldMT"/>
              </a:rPr>
              <a:t>Naturschutz</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gilt: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posterior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priori“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Verbandskompetenz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92487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zu prüfen: ob das einschränkende </a:t>
            </a:r>
            <a:r>
              <a:rPr lang="de-DE" sz="2400" b="1" dirty="0">
                <a:solidFill>
                  <a:schemeClr val="tx1">
                    <a:lumMod val="65000"/>
                    <a:lumOff val="35000"/>
                  </a:schemeClr>
                </a:solidFill>
                <a:latin typeface="JKRGNR+Arial-BoldMT"/>
              </a:rPr>
              <a:t>Gesetz</a:t>
            </a:r>
            <a:r>
              <a:rPr lang="de-DE" sz="2400" dirty="0">
                <a:solidFill>
                  <a:schemeClr val="tx1">
                    <a:lumMod val="65000"/>
                    <a:lumOff val="35000"/>
                  </a:schemeClr>
                </a:solidFill>
                <a:latin typeface="JKRGNR+Arial-BoldMT"/>
              </a:rPr>
              <a:t> („Schranke“) gegen (materielle) </a:t>
            </a:r>
            <a:r>
              <a:rPr lang="de-DE" sz="2400" b="1" dirty="0">
                <a:solidFill>
                  <a:schemeClr val="tx1">
                    <a:lumMod val="65000"/>
                    <a:lumOff val="35000"/>
                  </a:schemeClr>
                </a:solidFill>
                <a:latin typeface="JKRGNR+Arial-BoldMT"/>
              </a:rPr>
              <a:t>Vorgaben der Verfassung </a:t>
            </a:r>
            <a:r>
              <a:rPr lang="de-DE" sz="2400" dirty="0">
                <a:solidFill>
                  <a:schemeClr val="tx1">
                    <a:lumMod val="65000"/>
                    <a:lumOff val="35000"/>
                  </a:schemeClr>
                </a:solidFill>
                <a:latin typeface="JKRGNR+Arial-BoldMT"/>
              </a:rPr>
              <a:t>verstößt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„Schranken-Schranken“ der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insbesondere zählend: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Verbot des Einzelfallgesetzes, Art. 19 I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Wesensgehaltsgarantie, Art. 19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Bestimmtheitsgebot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Rückwirkungsverbot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Demokratieprinzip, Art. 20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überragender Bedeutung: </a:t>
            </a:r>
            <a:r>
              <a:rPr lang="de-DE" sz="2400" b="1" dirty="0">
                <a:solidFill>
                  <a:schemeClr val="tx1">
                    <a:lumMod val="65000"/>
                    <a:lumOff val="35000"/>
                  </a:schemeClr>
                </a:solidFill>
                <a:latin typeface="JKRGNR+Arial-BoldMT"/>
              </a:rPr>
              <a:t>Verhältnismäßigkeitsprinzip,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236592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Schranke-Schranke der Verhältnismäßigkeit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materiellen Rechtmäßigkeit insbesondere (!) von Bedeutung: </a:t>
            </a:r>
            <a:r>
              <a:rPr lang="de-DE" sz="2400" b="1" dirty="0">
                <a:solidFill>
                  <a:schemeClr val="tx1">
                    <a:lumMod val="65000"/>
                    <a:lumOff val="35000"/>
                  </a:schemeClr>
                </a:solidFill>
                <a:latin typeface="JKRGNR+Arial-BoldMT"/>
              </a:rPr>
              <a:t>Verstoß gegen den Verhältnismäßigkeitsgrundsatz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Herleitung</a:t>
            </a:r>
            <a:r>
              <a:rPr lang="de-DE" sz="2400" dirty="0">
                <a:solidFill>
                  <a:schemeClr val="tx1">
                    <a:lumMod val="65000"/>
                    <a:lumOff val="35000"/>
                  </a:schemeClr>
                </a:solidFill>
                <a:latin typeface="JKRGNR+Arial-BoldMT"/>
              </a:rPr>
              <a:t>: Rechtsstaatsprinzip, Art. 20 III GG („fundamentale Leitlinie allen staatlichen Handelns“ [BVerfG])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Gedanke</a:t>
            </a:r>
            <a:r>
              <a:rPr lang="de-DE" sz="2400" dirty="0">
                <a:solidFill>
                  <a:schemeClr val="tx1">
                    <a:lumMod val="65000"/>
                    <a:lumOff val="35000"/>
                  </a:schemeClr>
                </a:solidFill>
                <a:latin typeface="JKRGNR+Arial-BoldMT"/>
              </a:rPr>
              <a:t>: Rationalisierung staatlichen Handelns gerade dort, wo dem Staat Handlungsspielräume eingeräumt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a:t>
            </a:r>
            <a:r>
              <a:rPr lang="de-DE" sz="2400" dirty="0">
                <a:solidFill>
                  <a:schemeClr val="tx1">
                    <a:lumMod val="65000"/>
                    <a:lumOff val="35000"/>
                  </a:schemeClr>
                </a:solidFill>
                <a:latin typeface="JKRGNR+Arial-BoldMT"/>
              </a:rPr>
              <a:t>: Jedes staatliche Handeln (insb. Gesetze) müssen…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Einem </a:t>
            </a:r>
            <a:r>
              <a:rPr lang="de-DE" sz="2400" b="1" dirty="0">
                <a:solidFill>
                  <a:schemeClr val="tx1">
                    <a:lumMod val="65000"/>
                    <a:lumOff val="35000"/>
                  </a:schemeClr>
                </a:solidFill>
                <a:latin typeface="JKRGNR+Arial-BoldMT"/>
              </a:rPr>
              <a:t>legitimen Zweck </a:t>
            </a:r>
            <a:r>
              <a:rPr lang="de-DE" sz="2400" dirty="0">
                <a:solidFill>
                  <a:schemeClr val="tx1">
                    <a:lumMod val="65000"/>
                    <a:lumOff val="35000"/>
                  </a:schemeClr>
                </a:solidFill>
                <a:latin typeface="JKRGNR+Arial-BoldMT"/>
              </a:rPr>
              <a:t>dienen,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a:t>
            </a:r>
            <a:r>
              <a:rPr lang="de-DE" sz="2400" dirty="0">
                <a:solidFill>
                  <a:schemeClr val="tx1">
                    <a:lumMod val="65000"/>
                    <a:lumOff val="35000"/>
                  </a:schemeClr>
                </a:solidFill>
                <a:latin typeface="JKRGNR+Arial-BoldMT"/>
              </a:rPr>
              <a: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a:t>
            </a:r>
            <a:r>
              <a:rPr lang="de-DE" sz="2400" dirty="0">
                <a:solidFill>
                  <a:schemeClr val="tx1">
                    <a:lumMod val="65000"/>
                    <a:lumOff val="35000"/>
                  </a:schemeClr>
                </a:solidFill>
                <a:latin typeface="JKRGNR+Arial-BoldMT"/>
              </a:rPr>
              <a:t> sein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a:t>
            </a:r>
            <a:r>
              <a:rPr lang="de-DE" sz="2400" b="1" dirty="0">
                <a:solidFill>
                  <a:schemeClr val="tx1">
                    <a:lumMod val="65000"/>
                    <a:lumOff val="35000"/>
                  </a:schemeClr>
                </a:solidFill>
                <a:latin typeface="JKRGNR+Arial-BoldMT"/>
              </a:rPr>
              <a:t>angemessen im engeren Sinne </a:t>
            </a:r>
            <a:r>
              <a:rPr lang="de-DE" sz="2400" dirty="0">
                <a:solidFill>
                  <a:schemeClr val="tx1">
                    <a:lumMod val="65000"/>
                    <a:lumOff val="35000"/>
                  </a:schemeClr>
                </a:solidFill>
                <a:latin typeface="JKRGNR+Arial-BoldMT"/>
              </a:rPr>
              <a:t>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6356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Legitimer Zweck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weiter </a:t>
            </a:r>
            <a:r>
              <a:rPr lang="de-DE" sz="2400" b="1" dirty="0">
                <a:solidFill>
                  <a:schemeClr val="tx1">
                    <a:lumMod val="65000"/>
                    <a:lumOff val="35000"/>
                  </a:schemeClr>
                </a:solidFill>
                <a:latin typeface="JKRGNR+Arial-BoldMT"/>
              </a:rPr>
              <a:t>Spielraum des Gesetzgebers </a:t>
            </a:r>
            <a:r>
              <a:rPr lang="de-DE" sz="2400" dirty="0">
                <a:solidFill>
                  <a:schemeClr val="tx1">
                    <a:lumMod val="65000"/>
                    <a:lumOff val="35000"/>
                  </a:schemeClr>
                </a:solidFill>
                <a:latin typeface="JKRGNR+Arial-BoldMT"/>
              </a:rPr>
              <a:t>hinsichtlich „Legitimität“ eines Zwecks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Zweck hier: </a:t>
            </a:r>
            <a:r>
              <a:rPr lang="de-DE" sz="2400" b="1" dirty="0">
                <a:solidFill>
                  <a:schemeClr val="tx1">
                    <a:lumMod val="65000"/>
                    <a:lumOff val="35000"/>
                  </a:schemeClr>
                </a:solidFill>
                <a:latin typeface="JKRGNR+Arial-BoldMT"/>
              </a:rPr>
              <a:t>Schutz der Spaziergänger und der Einwirkungen auf den Waldboden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Legitimer Zweck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Geeignetheit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wenn Maßnahme zur Erreichung oder Förderung des angegebenen Gemeinwohlziels tauglich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Evidenzkontrolle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a:t>
            </a:r>
            <a:r>
              <a:rPr lang="de-DE" sz="2400" b="1" dirty="0">
                <a:solidFill>
                  <a:schemeClr val="tx1">
                    <a:lumMod val="65000"/>
                    <a:lumOff val="35000"/>
                  </a:schemeClr>
                </a:solidFill>
                <a:latin typeface="JKRGNR+Arial-BoldMT"/>
              </a:rPr>
              <a:t>Geeignetheit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69618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Erforderlichkeit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wenn das Ziel nicht durch ein </a:t>
            </a:r>
            <a:r>
              <a:rPr lang="de-DE" sz="2400" b="1" dirty="0">
                <a:solidFill>
                  <a:schemeClr val="tx1">
                    <a:lumMod val="65000"/>
                    <a:lumOff val="35000"/>
                  </a:schemeClr>
                </a:solidFill>
                <a:latin typeface="JKRGNR+Arial-BoldMT"/>
              </a:rPr>
              <a:t>anderes, gleich wirksames Mittel erreichen lässt, welches weniger eingriffsintensiv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 muss das </a:t>
            </a:r>
            <a:r>
              <a:rPr lang="de-DE" sz="2400" b="1" dirty="0">
                <a:solidFill>
                  <a:schemeClr val="tx1">
                    <a:lumMod val="65000"/>
                    <a:lumOff val="35000"/>
                  </a:schemeClr>
                </a:solidFill>
                <a:latin typeface="JKRGNR+Arial-BoldMT"/>
              </a:rPr>
              <a:t>„relativ mildeste Mittel“ </a:t>
            </a:r>
            <a:r>
              <a:rPr lang="de-DE" sz="2400" dirty="0">
                <a:solidFill>
                  <a:schemeClr val="tx1">
                    <a:lumMod val="65000"/>
                    <a:lumOff val="35000"/>
                  </a:schemeClr>
                </a:solidFill>
                <a:latin typeface="JKRGNR+Arial-BoldMT"/>
              </a:rPr>
              <a:t>wählen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nicht ersichtlich: gleich geeignetes, weniger eingriffsintensives Mittel zur Erreichung des angestrebten Ziels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Erforderlichkeit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18165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3697</Words>
  <Application>Microsoft Macintosh PowerPoint</Application>
  <PresentationFormat>Bildschirmpräsentation (4:3)</PresentationFormat>
  <Paragraphs>444</Paragraphs>
  <Slides>49</Slides>
  <Notes>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49</vt:i4>
      </vt:variant>
    </vt:vector>
  </HeadingPairs>
  <TitlesOfParts>
    <vt:vector size="5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31</cp:revision>
  <dcterms:created xsi:type="dcterms:W3CDTF">2023-10-05T14:07:58Z</dcterms:created>
  <dcterms:modified xsi:type="dcterms:W3CDTF">2026-01-11T12:04:21Z</dcterms:modified>
</cp:coreProperties>
</file>