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50"/>
  </p:notesMasterIdLst>
  <p:sldIdLst>
    <p:sldId id="256" r:id="rId2"/>
    <p:sldId id="325" r:id="rId3"/>
    <p:sldId id="326" r:id="rId4"/>
    <p:sldId id="327" r:id="rId5"/>
    <p:sldId id="328" r:id="rId6"/>
    <p:sldId id="406" r:id="rId7"/>
    <p:sldId id="329" r:id="rId8"/>
    <p:sldId id="330" r:id="rId9"/>
    <p:sldId id="331" r:id="rId10"/>
    <p:sldId id="407" r:id="rId11"/>
    <p:sldId id="332" r:id="rId12"/>
    <p:sldId id="333" r:id="rId13"/>
    <p:sldId id="334" r:id="rId14"/>
    <p:sldId id="335" r:id="rId15"/>
    <p:sldId id="260" r:id="rId16"/>
    <p:sldId id="292" r:id="rId17"/>
    <p:sldId id="293" r:id="rId18"/>
    <p:sldId id="297" r:id="rId19"/>
    <p:sldId id="295" r:id="rId20"/>
    <p:sldId id="298" r:id="rId21"/>
    <p:sldId id="299" r:id="rId22"/>
    <p:sldId id="300" r:id="rId23"/>
    <p:sldId id="276" r:id="rId24"/>
    <p:sldId id="291" r:id="rId25"/>
    <p:sldId id="301" r:id="rId26"/>
    <p:sldId id="302" r:id="rId27"/>
    <p:sldId id="303" r:id="rId28"/>
    <p:sldId id="538" r:id="rId29"/>
    <p:sldId id="539" r:id="rId30"/>
    <p:sldId id="540" r:id="rId31"/>
    <p:sldId id="466" r:id="rId32"/>
    <p:sldId id="536" r:id="rId33"/>
    <p:sldId id="541" r:id="rId34"/>
    <p:sldId id="569" r:id="rId35"/>
    <p:sldId id="542" r:id="rId36"/>
    <p:sldId id="543" r:id="rId37"/>
    <p:sldId id="544" r:id="rId38"/>
    <p:sldId id="545" r:id="rId39"/>
    <p:sldId id="546" r:id="rId40"/>
    <p:sldId id="548" r:id="rId41"/>
    <p:sldId id="547" r:id="rId42"/>
    <p:sldId id="559" r:id="rId43"/>
    <p:sldId id="549" r:id="rId44"/>
    <p:sldId id="550" r:id="rId45"/>
    <p:sldId id="551" r:id="rId46"/>
    <p:sldId id="552" r:id="rId47"/>
    <p:sldId id="553" r:id="rId48"/>
    <p:sldId id="557" r:id="rId49"/>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F5F5F"/>
    <a:srgbClr val="F7751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1429" autoAdjust="0"/>
    <p:restoredTop sz="92969"/>
  </p:normalViewPr>
  <p:slideViewPr>
    <p:cSldViewPr>
      <p:cViewPr varScale="1">
        <p:scale>
          <a:sx n="111" d="100"/>
          <a:sy n="111" d="100"/>
        </p:scale>
        <p:origin x="776" y="19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9514C6A-EB18-46A0-A612-B77105F60B9D}" type="datetimeFigureOut">
              <a:rPr lang="de-DE" smtClean="0"/>
              <a:t>22.06.26</a:t>
            </a:fld>
            <a:endParaRPr lang="de-DE"/>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DA97353-07D3-4549-9212-8D4A78C44740}" type="slidenum">
              <a:rPr lang="de-DE" smtClean="0"/>
              <a:t>‹Nr.›</a:t>
            </a:fld>
            <a:endParaRPr lang="de-DE"/>
          </a:p>
        </p:txBody>
      </p:sp>
    </p:spTree>
    <p:extLst>
      <p:ext uri="{BB962C8B-B14F-4D97-AF65-F5344CB8AC3E}">
        <p14:creationId xmlns:p14="http://schemas.microsoft.com/office/powerpoint/2010/main" val="15688716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BDA97353-07D3-4549-9212-8D4A78C44740}" type="slidenum">
              <a:rPr lang="de-DE" smtClean="0"/>
              <a:t>48</a:t>
            </a:fld>
            <a:endParaRPr lang="de-DE"/>
          </a:p>
        </p:txBody>
      </p:sp>
    </p:spTree>
    <p:extLst>
      <p:ext uri="{BB962C8B-B14F-4D97-AF65-F5344CB8AC3E}">
        <p14:creationId xmlns:p14="http://schemas.microsoft.com/office/powerpoint/2010/main" val="401769925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pic>
        <p:nvPicPr>
          <p:cNvPr id="2" name="Grafik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700808"/>
            <a:ext cx="7956376" cy="4068601"/>
          </a:xfrm>
          <a:prstGeom prst="rect">
            <a:avLst/>
          </a:prstGeom>
        </p:spPr>
      </p:pic>
      <p:sp>
        <p:nvSpPr>
          <p:cNvPr id="3" name="Rechteck 2"/>
          <p:cNvSpPr/>
          <p:nvPr userDrawn="1"/>
        </p:nvSpPr>
        <p:spPr>
          <a:xfrm>
            <a:off x="7020272" y="1700808"/>
            <a:ext cx="2123728" cy="4068601"/>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Rechteck 3"/>
          <p:cNvSpPr/>
          <p:nvPr userDrawn="1"/>
        </p:nvSpPr>
        <p:spPr>
          <a:xfrm>
            <a:off x="4860032" y="2069232"/>
            <a:ext cx="2123728" cy="2511896"/>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824582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elfoli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6957168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3" descr="C:\Users\Henning\Desktop\Unbenannt-1.jp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6516216" y="116632"/>
            <a:ext cx="2424081" cy="11476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128987"/>
      </p:ext>
    </p:extLst>
  </p:cSld>
  <p:clrMap bg1="lt1" tx1="dk1" bg2="lt2" tx2="dk2" accent1="accent1" accent2="accent2" accent3="accent3" accent4="accent4" accent5="accent5" accent6="accent6" hlink="hlink" folHlink="folHlink"/>
  <p:sldLayoutIdLst>
    <p:sldLayoutId id="2147483649" r:id="rId1"/>
    <p:sldLayoutId id="2147483650" r:id="rId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1pPr>
      <a:lvl2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2pPr>
      <a:lvl3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3pPr>
      <a:lvl4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4pPr>
      <a:lvl5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4211960" y="3212976"/>
            <a:ext cx="4824536" cy="1077218"/>
          </a:xfrm>
          <a:prstGeom prst="rect">
            <a:avLst/>
          </a:prstGeom>
          <a:noFill/>
        </p:spPr>
        <p:txBody>
          <a:bodyPr wrap="square" rtlCol="0">
            <a:spAutoFit/>
          </a:bodyPr>
          <a:lstStyle/>
          <a:p>
            <a:r>
              <a:rPr lang="de-DE" sz="3200" dirty="0">
                <a:solidFill>
                  <a:schemeClr val="bg1"/>
                </a:solidFill>
                <a:latin typeface="Frutiger LT 57 Cn" pitchFamily="34" charset="0"/>
              </a:rPr>
              <a:t>Grundrechte</a:t>
            </a:r>
          </a:p>
          <a:p>
            <a:r>
              <a:rPr lang="de-DE" sz="3200" dirty="0">
                <a:solidFill>
                  <a:schemeClr val="bg1"/>
                </a:solidFill>
                <a:latin typeface="Frutiger LT 57 Cn" pitchFamily="34" charset="0"/>
              </a:rPr>
              <a:t>2</a:t>
            </a:r>
            <a:r>
              <a:rPr lang="de-DE" sz="3200">
                <a:solidFill>
                  <a:schemeClr val="bg1"/>
                </a:solidFill>
                <a:latin typeface="Frutiger LT 57 Cn" pitchFamily="34" charset="0"/>
              </a:rPr>
              <a:t>. </a:t>
            </a:r>
            <a:r>
              <a:rPr lang="de-DE" sz="3200" dirty="0">
                <a:solidFill>
                  <a:schemeClr val="bg1"/>
                </a:solidFill>
                <a:latin typeface="Frutiger LT 57 Cn" pitchFamily="34" charset="0"/>
              </a:rPr>
              <a:t>Woche</a:t>
            </a:r>
          </a:p>
        </p:txBody>
      </p:sp>
    </p:spTree>
    <p:extLst>
      <p:ext uri="{BB962C8B-B14F-4D97-AF65-F5344CB8AC3E}">
        <p14:creationId xmlns:p14="http://schemas.microsoft.com/office/powerpoint/2010/main" val="56926712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196752"/>
            <a:ext cx="8928992" cy="5229637"/>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 Eingriff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Sodann zu prüfen: Eingriff in den Schutzbereich des Art. 2 I 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„Klassischer“ Grundrechtseingriff</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Jedes staatlicherseits auferlegte..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Ge- oder Verbot</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welches dem Betroffenen </a:t>
            </a:r>
            <a:r>
              <a:rPr lang="de-DE" sz="2400" b="1" dirty="0">
                <a:solidFill>
                  <a:schemeClr val="tx1">
                    <a:lumMod val="65000"/>
                    <a:lumOff val="35000"/>
                  </a:schemeClr>
                </a:solidFill>
                <a:latin typeface="JKRGNR+Arial-BoldMT"/>
              </a:rPr>
              <a:t>zielgerichtet</a:t>
            </a:r>
            <a:r>
              <a:rPr lang="de-DE" sz="2400" dirty="0">
                <a:solidFill>
                  <a:schemeClr val="tx1">
                    <a:lumMod val="65000"/>
                    <a:lumOff val="35000"/>
                  </a:schemeClr>
                </a:solidFill>
                <a:latin typeface="JKRGNR+Arial-BoldMT"/>
              </a:rPr>
              <a:t> und (sog. </a:t>
            </a:r>
            <a:r>
              <a:rPr lang="de-DE" sz="2400" b="1" dirty="0">
                <a:solidFill>
                  <a:schemeClr val="tx1">
                    <a:lumMod val="65000"/>
                    <a:lumOff val="35000"/>
                  </a:schemeClr>
                </a:solidFill>
                <a:latin typeface="JKRGNR+Arial-BoldMT"/>
              </a:rPr>
              <a:t>Finalität</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mit </a:t>
            </a:r>
            <a:r>
              <a:rPr lang="de-DE" sz="2400" b="1" dirty="0">
                <a:solidFill>
                  <a:schemeClr val="tx1">
                    <a:lumMod val="65000"/>
                    <a:lumOff val="35000"/>
                  </a:schemeClr>
                </a:solidFill>
                <a:latin typeface="JKRGNR+Arial-BoldMT"/>
              </a:rPr>
              <a:t>unmittelbarer Wirkung </a:t>
            </a:r>
            <a:r>
              <a:rPr lang="de-DE" sz="2400" dirty="0">
                <a:solidFill>
                  <a:schemeClr val="tx1">
                    <a:lumMod val="65000"/>
                    <a:lumOff val="35000"/>
                  </a:schemeClr>
                </a:solidFill>
                <a:latin typeface="JKRGNR+Arial-BoldMT"/>
              </a:rPr>
              <a:t>auferlegt wird und welches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notwendigenfalls mit </a:t>
            </a:r>
            <a:r>
              <a:rPr lang="de-DE" sz="2400" b="1" dirty="0">
                <a:solidFill>
                  <a:schemeClr val="tx1">
                    <a:lumMod val="65000"/>
                    <a:lumOff val="35000"/>
                  </a:schemeClr>
                </a:solidFill>
                <a:latin typeface="JKRGNR+Arial-BoldMT"/>
              </a:rPr>
              <a:t>Zwang</a:t>
            </a:r>
            <a:r>
              <a:rPr lang="de-DE" sz="2400" dirty="0">
                <a:solidFill>
                  <a:schemeClr val="tx1">
                    <a:lumMod val="65000"/>
                    <a:lumOff val="35000"/>
                  </a:schemeClr>
                </a:solidFill>
                <a:latin typeface="JKRGNR+Arial-BoldMT"/>
              </a:rPr>
              <a:t> durchgesetzt wird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Hauptanwendungsfall: </a:t>
            </a:r>
            <a:r>
              <a:rPr lang="de-DE" sz="2400" b="1" dirty="0">
                <a:solidFill>
                  <a:schemeClr val="tx1">
                    <a:lumMod val="65000"/>
                    <a:lumOff val="35000"/>
                  </a:schemeClr>
                </a:solidFill>
                <a:latin typeface="JKRGNR+Arial-BoldMT"/>
              </a:rPr>
              <a:t>Verbotsnormen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Eingriff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1. Woche</a:t>
            </a:r>
          </a:p>
        </p:txBody>
      </p:sp>
    </p:spTree>
    <p:extLst>
      <p:ext uri="{BB962C8B-B14F-4D97-AF65-F5344CB8AC3E}">
        <p14:creationId xmlns:p14="http://schemas.microsoft.com/office/powerpoint/2010/main" val="353156133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 calcmode="lin" valueType="num">
                                      <p:cBhvr additive="base">
                                        <p:cTn id="4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9" end="9"/>
                                            </p:txEl>
                                          </p:spTgt>
                                        </p:tgtEl>
                                        <p:attrNameLst>
                                          <p:attrName>style.visibility</p:attrName>
                                        </p:attrNameLst>
                                      </p:cBhvr>
                                      <p:to>
                                        <p:strVal val="visible"/>
                                      </p:to>
                                    </p:set>
                                    <p:anim calcmode="lin" valueType="num">
                                      <p:cBhvr additive="base">
                                        <p:cTn id="55"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2">
                                            <p:txEl>
                                              <p:pRg st="11" end="11"/>
                                            </p:txEl>
                                          </p:spTgt>
                                        </p:tgtEl>
                                        <p:attrNameLst>
                                          <p:attrName>style.visibility</p:attrName>
                                        </p:attrNameLst>
                                      </p:cBhvr>
                                      <p:to>
                                        <p:strVal val="visible"/>
                                      </p:to>
                                    </p:set>
                                    <p:anim calcmode="lin" valueType="num">
                                      <p:cBhvr additive="base">
                                        <p:cTn id="61" dur="500" fill="hold"/>
                                        <p:tgtEl>
                                          <p:spTgt spid="2">
                                            <p:txEl>
                                              <p:pRg st="11" end="11"/>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2">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196752"/>
            <a:ext cx="8928992" cy="534248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III. Rechtfertigung</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Für verfassungsrechtliche Rechtfertigung maßgeblich:</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Schrankenvorbehalt</a:t>
            </a:r>
            <a:r>
              <a:rPr lang="de-DE" sz="2400" dirty="0">
                <a:solidFill>
                  <a:schemeClr val="tx1">
                    <a:lumMod val="65000"/>
                    <a:lumOff val="35000"/>
                  </a:schemeClr>
                </a:solidFill>
                <a:latin typeface="JKRGNR+Arial-BoldMT"/>
              </a:rPr>
              <a:t> </a:t>
            </a:r>
          </a:p>
          <a:p>
            <a:pPr marL="1257300" lvl="2"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„Schranken“ der allgemeinen Handlungsfreiheit: </a:t>
            </a:r>
            <a:r>
              <a:rPr lang="de-DE" sz="2400" b="1" dirty="0">
                <a:solidFill>
                  <a:schemeClr val="tx1">
                    <a:lumMod val="65000"/>
                    <a:lumOff val="35000"/>
                  </a:schemeClr>
                </a:solidFill>
                <a:latin typeface="JKRGNR+Arial-BoldMT"/>
              </a:rPr>
              <a:t>Rechte anderer, verfassungsmäßige Ordnung und das Sittengesetz </a:t>
            </a:r>
            <a:r>
              <a:rPr lang="de-DE" sz="2400" dirty="0">
                <a:solidFill>
                  <a:schemeClr val="tx1">
                    <a:lumMod val="65000"/>
                    <a:lumOff val="35000"/>
                  </a:schemeClr>
                </a:solidFill>
                <a:latin typeface="JKRGNR+Arial-BoldMT"/>
              </a:rPr>
              <a:t>(sog. „Schrankentrias“)</a:t>
            </a:r>
          </a:p>
          <a:p>
            <a:pPr marL="1257300" lvl="2"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Einzig relevant: Verfassungsmäßige Ordnung </a:t>
            </a:r>
          </a:p>
          <a:p>
            <a:pPr marL="1714500" lvl="3"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D.h. alle Rechtsnormen, die </a:t>
            </a:r>
            <a:r>
              <a:rPr lang="de-DE" sz="2400" b="1" dirty="0">
                <a:solidFill>
                  <a:schemeClr val="tx1">
                    <a:lumMod val="65000"/>
                    <a:lumOff val="35000"/>
                  </a:schemeClr>
                </a:solidFill>
                <a:latin typeface="JKRGNR+Arial-BoldMT"/>
              </a:rPr>
              <a:t>formell und materiell mit der Verfassung im Einklang </a:t>
            </a:r>
            <a:r>
              <a:rPr lang="de-DE" sz="2400" dirty="0">
                <a:solidFill>
                  <a:schemeClr val="tx1">
                    <a:lumMod val="65000"/>
                    <a:lumOff val="35000"/>
                  </a:schemeClr>
                </a:solidFill>
                <a:latin typeface="JKRGNR+Arial-BoldMT"/>
              </a:rPr>
              <a:t>stehen („die der Verfassung gemäße Rechtsordnung“ – BVerfG)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Rechtfertigung (+): </a:t>
            </a:r>
            <a:r>
              <a:rPr lang="de-DE" sz="2400" dirty="0">
                <a:solidFill>
                  <a:schemeClr val="tx1">
                    <a:lumMod val="65000"/>
                    <a:lumOff val="35000"/>
                  </a:schemeClr>
                </a:solidFill>
                <a:latin typeface="JKRGNR+Arial-BoldMT"/>
              </a:rPr>
              <a:t>soweit </a:t>
            </a:r>
            <a:r>
              <a:rPr lang="de-DE" sz="2400" b="1" dirty="0">
                <a:solidFill>
                  <a:schemeClr val="tx1">
                    <a:lumMod val="65000"/>
                    <a:lumOff val="35000"/>
                  </a:schemeClr>
                </a:solidFill>
                <a:latin typeface="JKRGNR+Arial-BoldMT"/>
              </a:rPr>
              <a:t>§ 50 </a:t>
            </a:r>
            <a:r>
              <a:rPr lang="de-DE" sz="2400" b="1" dirty="0" err="1">
                <a:solidFill>
                  <a:schemeClr val="tx1">
                    <a:lumMod val="65000"/>
                    <a:lumOff val="35000"/>
                  </a:schemeClr>
                </a:solidFill>
                <a:latin typeface="JKRGNR+Arial-BoldMT"/>
              </a:rPr>
              <a:t>NLandSchG</a:t>
            </a:r>
            <a:r>
              <a:rPr lang="de-DE" sz="2400" b="1" dirty="0">
                <a:solidFill>
                  <a:schemeClr val="tx1">
                    <a:lumMod val="65000"/>
                    <a:lumOff val="35000"/>
                  </a:schemeClr>
                </a:solidFill>
                <a:latin typeface="JKRGNR+Arial-BoldMT"/>
              </a:rPr>
              <a:t> </a:t>
            </a:r>
            <a:r>
              <a:rPr lang="de-DE" sz="2400" dirty="0">
                <a:solidFill>
                  <a:schemeClr val="tx1">
                    <a:lumMod val="65000"/>
                    <a:lumOff val="35000"/>
                  </a:schemeClr>
                </a:solidFill>
                <a:latin typeface="JKRGNR+Arial-BoldMT"/>
              </a:rPr>
              <a:t>formell und materiell verfassungskonform ergangen ist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1. Woche</a:t>
            </a:r>
          </a:p>
        </p:txBody>
      </p:sp>
    </p:spTree>
    <p:extLst>
      <p:ext uri="{BB962C8B-B14F-4D97-AF65-F5344CB8AC3E}">
        <p14:creationId xmlns:p14="http://schemas.microsoft.com/office/powerpoint/2010/main" val="45614730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196752"/>
            <a:ext cx="8928992" cy="4234493"/>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1) Formelle Rechtmäßigkeit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Einzig erwähnenswert: </a:t>
            </a:r>
            <a:r>
              <a:rPr lang="de-DE" sz="2400" b="1" dirty="0">
                <a:solidFill>
                  <a:schemeClr val="tx1">
                    <a:lumMod val="65000"/>
                    <a:lumOff val="35000"/>
                  </a:schemeClr>
                </a:solidFill>
                <a:latin typeface="JKRGNR+Arial-BoldMT"/>
              </a:rPr>
              <a:t>Verbandskompetenz</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Ausgangspunkt: Gesetzgebungszuständigkeit der Länder, </a:t>
            </a:r>
            <a:r>
              <a:rPr lang="de-DE" sz="2400" b="1" dirty="0">
                <a:solidFill>
                  <a:schemeClr val="tx1">
                    <a:lumMod val="65000"/>
                    <a:lumOff val="35000"/>
                  </a:schemeClr>
                </a:solidFill>
                <a:latin typeface="JKRGNR+Arial-BoldMT"/>
              </a:rPr>
              <a:t>Art. 70 I 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a:t>
            </a:r>
            <a:r>
              <a:rPr lang="de-DE" sz="2400" b="1" dirty="0">
                <a:solidFill>
                  <a:schemeClr val="tx1">
                    <a:lumMod val="65000"/>
                    <a:lumOff val="35000"/>
                  </a:schemeClr>
                </a:solidFill>
                <a:highlight>
                  <a:srgbClr val="FFFF00"/>
                </a:highlight>
                <a:latin typeface="JKRGNR+Arial-BoldMT"/>
              </a:rPr>
              <a:t>Art. 74 I Nr. 29 GG</a:t>
            </a:r>
            <a:r>
              <a:rPr lang="de-DE" sz="2400" dirty="0">
                <a:solidFill>
                  <a:schemeClr val="tx1">
                    <a:lumMod val="65000"/>
                    <a:lumOff val="35000"/>
                  </a:schemeClr>
                </a:solidFill>
                <a:highlight>
                  <a:srgbClr val="FFFF00"/>
                </a:highlight>
                <a:latin typeface="JKRGNR+Arial-BoldMT"/>
              </a:rPr>
              <a:t>: (Konkurrierende) Gesetzgebungszuständigkeit des Bundes für </a:t>
            </a:r>
            <a:r>
              <a:rPr lang="de-DE" sz="2400" b="1" dirty="0">
                <a:solidFill>
                  <a:schemeClr val="tx1">
                    <a:lumMod val="65000"/>
                    <a:lumOff val="35000"/>
                  </a:schemeClr>
                </a:solidFill>
                <a:highlight>
                  <a:srgbClr val="FFFF00"/>
                </a:highlight>
                <a:latin typeface="JKRGNR+Arial-BoldMT"/>
              </a:rPr>
              <a:t>„den Naturschutz und die Landschaftspflege“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beachte: </a:t>
            </a:r>
            <a:r>
              <a:rPr lang="de-DE" sz="2400" b="1" dirty="0">
                <a:solidFill>
                  <a:schemeClr val="tx1">
                    <a:lumMod val="65000"/>
                    <a:lumOff val="35000"/>
                  </a:schemeClr>
                </a:solidFill>
                <a:latin typeface="JKRGNR+Arial-BoldMT"/>
              </a:rPr>
              <a:t>Abweichungskompetenz</a:t>
            </a:r>
            <a:r>
              <a:rPr lang="de-DE" sz="2400" dirty="0">
                <a:solidFill>
                  <a:schemeClr val="tx1">
                    <a:lumMod val="65000"/>
                    <a:lumOff val="35000"/>
                  </a:schemeClr>
                </a:solidFill>
                <a:latin typeface="JKRGNR+Arial-BoldMT"/>
              </a:rPr>
              <a:t> nach </a:t>
            </a:r>
            <a:r>
              <a:rPr lang="de-DE" sz="2400" b="1" dirty="0">
                <a:solidFill>
                  <a:schemeClr val="tx1">
                    <a:lumMod val="65000"/>
                    <a:lumOff val="35000"/>
                  </a:schemeClr>
                </a:solidFill>
                <a:latin typeface="JKRGNR+Arial-BoldMT"/>
              </a:rPr>
              <a:t>Art. 72 III 1 Nr. 2 GG </a:t>
            </a:r>
            <a:r>
              <a:rPr lang="de-DE" sz="2400" dirty="0">
                <a:solidFill>
                  <a:schemeClr val="tx1">
                    <a:lumMod val="65000"/>
                    <a:lumOff val="35000"/>
                  </a:schemeClr>
                </a:solidFill>
                <a:latin typeface="JKRGNR+Arial-BoldMT"/>
              </a:rPr>
              <a:t>für Regelungen der Länder zum „Naturschutz“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Es gilt: „</a:t>
            </a:r>
            <a:r>
              <a:rPr lang="de-DE" sz="2400" dirty="0" err="1">
                <a:solidFill>
                  <a:schemeClr val="tx1">
                    <a:lumMod val="65000"/>
                    <a:lumOff val="35000"/>
                  </a:schemeClr>
                </a:solidFill>
                <a:latin typeface="JKRGNR+Arial-BoldMT"/>
              </a:rPr>
              <a:t>lex</a:t>
            </a:r>
            <a:r>
              <a:rPr lang="de-DE" sz="2400" dirty="0">
                <a:solidFill>
                  <a:schemeClr val="tx1">
                    <a:lumMod val="65000"/>
                    <a:lumOff val="35000"/>
                  </a:schemeClr>
                </a:solidFill>
                <a:latin typeface="JKRGNR+Arial-BoldMT"/>
              </a:rPr>
              <a:t> </a:t>
            </a:r>
            <a:r>
              <a:rPr lang="de-DE" sz="2400" dirty="0" err="1">
                <a:solidFill>
                  <a:schemeClr val="tx1">
                    <a:lumMod val="65000"/>
                    <a:lumOff val="35000"/>
                  </a:schemeClr>
                </a:solidFill>
                <a:latin typeface="JKRGNR+Arial-BoldMT"/>
              </a:rPr>
              <a:t>posterior</a:t>
            </a:r>
            <a:r>
              <a:rPr lang="de-DE" sz="2400" dirty="0">
                <a:solidFill>
                  <a:schemeClr val="tx1">
                    <a:lumMod val="65000"/>
                    <a:lumOff val="35000"/>
                  </a:schemeClr>
                </a:solidFill>
                <a:latin typeface="JKRGNR+Arial-BoldMT"/>
              </a:rPr>
              <a:t> </a:t>
            </a:r>
            <a:r>
              <a:rPr lang="de-DE" sz="2400" dirty="0" err="1">
                <a:solidFill>
                  <a:schemeClr val="tx1">
                    <a:lumMod val="65000"/>
                    <a:lumOff val="35000"/>
                  </a:schemeClr>
                </a:solidFill>
                <a:latin typeface="JKRGNR+Arial-BoldMT"/>
              </a:rPr>
              <a:t>derogat</a:t>
            </a:r>
            <a:r>
              <a:rPr lang="de-DE" sz="2400" dirty="0">
                <a:solidFill>
                  <a:schemeClr val="tx1">
                    <a:lumMod val="65000"/>
                    <a:lumOff val="35000"/>
                  </a:schemeClr>
                </a:solidFill>
                <a:latin typeface="JKRGNR+Arial-BoldMT"/>
              </a:rPr>
              <a:t> </a:t>
            </a:r>
            <a:r>
              <a:rPr lang="de-DE" sz="2400" dirty="0" err="1">
                <a:solidFill>
                  <a:schemeClr val="tx1">
                    <a:lumMod val="65000"/>
                    <a:lumOff val="35000"/>
                  </a:schemeClr>
                </a:solidFill>
                <a:latin typeface="JKRGNR+Arial-BoldMT"/>
              </a:rPr>
              <a:t>legi</a:t>
            </a:r>
            <a:r>
              <a:rPr lang="de-DE" sz="2400" dirty="0">
                <a:solidFill>
                  <a:schemeClr val="tx1">
                    <a:lumMod val="65000"/>
                    <a:lumOff val="35000"/>
                  </a:schemeClr>
                </a:solidFill>
                <a:latin typeface="JKRGNR+Arial-BoldMT"/>
              </a:rPr>
              <a:t> priori“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Verbandskompetenz (+)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1. Woche</a:t>
            </a:r>
          </a:p>
        </p:txBody>
      </p:sp>
    </p:spTree>
    <p:extLst>
      <p:ext uri="{BB962C8B-B14F-4D97-AF65-F5344CB8AC3E}">
        <p14:creationId xmlns:p14="http://schemas.microsoft.com/office/powerpoint/2010/main" val="149248768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196752"/>
            <a:ext cx="8928992" cy="5968301"/>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2) Materielle Rechtmäßigkeit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Hier zu prüfen: ob das einschränkende </a:t>
            </a:r>
            <a:r>
              <a:rPr lang="de-DE" sz="2400" b="1" dirty="0">
                <a:solidFill>
                  <a:schemeClr val="tx1">
                    <a:lumMod val="65000"/>
                    <a:lumOff val="35000"/>
                  </a:schemeClr>
                </a:solidFill>
                <a:latin typeface="JKRGNR+Arial-BoldMT"/>
              </a:rPr>
              <a:t>Gesetz</a:t>
            </a:r>
            <a:r>
              <a:rPr lang="de-DE" sz="2400" dirty="0">
                <a:solidFill>
                  <a:schemeClr val="tx1">
                    <a:lumMod val="65000"/>
                    <a:lumOff val="35000"/>
                  </a:schemeClr>
                </a:solidFill>
                <a:latin typeface="JKRGNR+Arial-BoldMT"/>
              </a:rPr>
              <a:t> („Schranke“) gegen (materielle) </a:t>
            </a:r>
            <a:r>
              <a:rPr lang="de-DE" sz="2400" b="1" dirty="0">
                <a:solidFill>
                  <a:schemeClr val="tx1">
                    <a:lumMod val="65000"/>
                    <a:lumOff val="35000"/>
                  </a:schemeClr>
                </a:solidFill>
                <a:latin typeface="JKRGNR+Arial-BoldMT"/>
              </a:rPr>
              <a:t>Vorgaben der Verfassung </a:t>
            </a:r>
            <a:r>
              <a:rPr lang="de-DE" sz="2400" dirty="0">
                <a:solidFill>
                  <a:schemeClr val="tx1">
                    <a:lumMod val="65000"/>
                    <a:lumOff val="35000"/>
                  </a:schemeClr>
                </a:solidFill>
                <a:latin typeface="JKRGNR+Arial-BoldMT"/>
              </a:rPr>
              <a:t>verstößt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Sog. </a:t>
            </a:r>
            <a:r>
              <a:rPr lang="de-DE" sz="2400" b="1" dirty="0">
                <a:solidFill>
                  <a:schemeClr val="tx1">
                    <a:lumMod val="65000"/>
                    <a:lumOff val="35000"/>
                  </a:schemeClr>
                </a:solidFill>
                <a:latin typeface="JKRGNR+Arial-BoldMT"/>
              </a:rPr>
              <a:t>„Schranken-Schranke“ der Verfassung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Hierzu insbesondere zählend: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Verbot des Einzelfallgesetzes, Art. 19 I 1 GG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Bestimmtheitsgebot</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Rückwirkungsverbot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Wesensgehaltsgarantie, Art. 19 II GG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Demokratieprinzip, Art. 20 II GG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Von überragender Bedeutung: </a:t>
            </a:r>
            <a:r>
              <a:rPr lang="de-DE" sz="2400" b="1" dirty="0">
                <a:solidFill>
                  <a:schemeClr val="tx1">
                    <a:lumMod val="65000"/>
                    <a:lumOff val="35000"/>
                  </a:schemeClr>
                </a:solidFill>
                <a:highlight>
                  <a:srgbClr val="FFFF00"/>
                </a:highlight>
                <a:latin typeface="JKRGNR+Arial-BoldMT"/>
              </a:rPr>
              <a:t>Verhältnismäßigkeitsprinzip, Art. 20 III 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1. Woche</a:t>
            </a:r>
          </a:p>
        </p:txBody>
      </p:sp>
    </p:spTree>
    <p:extLst>
      <p:ext uri="{BB962C8B-B14F-4D97-AF65-F5344CB8AC3E}">
        <p14:creationId xmlns:p14="http://schemas.microsoft.com/office/powerpoint/2010/main" val="367534635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 calcmode="lin" valueType="num">
                                      <p:cBhvr additive="base">
                                        <p:cTn id="1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 calcmode="lin" valueType="num">
                                      <p:cBhvr additive="base">
                                        <p:cTn id="2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2">
                                            <p:txEl>
                                              <p:pRg st="5" end="5"/>
                                            </p:txEl>
                                          </p:spTgt>
                                        </p:tgtEl>
                                        <p:attrNameLst>
                                          <p:attrName>style.visibility</p:attrName>
                                        </p:attrNameLst>
                                      </p:cBhvr>
                                      <p:to>
                                        <p:strVal val="visible"/>
                                      </p:to>
                                    </p:set>
                                    <p:anim calcmode="lin" valueType="num">
                                      <p:cBhvr additive="base">
                                        <p:cTn id="29"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2">
                                            <p:txEl>
                                              <p:pRg st="6" end="6"/>
                                            </p:txEl>
                                          </p:spTgt>
                                        </p:tgtEl>
                                        <p:attrNameLst>
                                          <p:attrName>style.visibility</p:attrName>
                                        </p:attrNameLst>
                                      </p:cBhvr>
                                      <p:to>
                                        <p:strVal val="visible"/>
                                      </p:to>
                                    </p:set>
                                    <p:anim calcmode="lin" valueType="num">
                                      <p:cBhvr additive="base">
                                        <p:cTn id="35"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2">
                                            <p:txEl>
                                              <p:pRg st="7" end="7"/>
                                            </p:txEl>
                                          </p:spTgt>
                                        </p:tgtEl>
                                        <p:attrNameLst>
                                          <p:attrName>style.visibility</p:attrName>
                                        </p:attrNameLst>
                                      </p:cBhvr>
                                      <p:to>
                                        <p:strVal val="visible"/>
                                      </p:to>
                                    </p:set>
                                    <p:anim calcmode="lin" valueType="num">
                                      <p:cBhvr additive="base">
                                        <p:cTn id="41"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2">
                                            <p:txEl>
                                              <p:pRg st="8" end="8"/>
                                            </p:txEl>
                                          </p:spTgt>
                                        </p:tgtEl>
                                        <p:attrNameLst>
                                          <p:attrName>style.visibility</p:attrName>
                                        </p:attrNameLst>
                                      </p:cBhvr>
                                      <p:to>
                                        <p:strVal val="visible"/>
                                      </p:to>
                                    </p:set>
                                    <p:anim calcmode="lin" valueType="num">
                                      <p:cBhvr additive="base">
                                        <p:cTn id="47"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2">
                                            <p:txEl>
                                              <p:pRg st="9" end="9"/>
                                            </p:txEl>
                                          </p:spTgt>
                                        </p:tgtEl>
                                        <p:attrNameLst>
                                          <p:attrName>style.visibility</p:attrName>
                                        </p:attrNameLst>
                                      </p:cBhvr>
                                      <p:to>
                                        <p:strVal val="visible"/>
                                      </p:to>
                                    </p:set>
                                    <p:anim calcmode="lin" valueType="num">
                                      <p:cBhvr additive="base">
                                        <p:cTn id="53"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nodeType="clickEffect">
                                  <p:stCondLst>
                                    <p:cond delay="0"/>
                                  </p:stCondLst>
                                  <p:childTnLst>
                                    <p:set>
                                      <p:cBhvr>
                                        <p:cTn id="58" dur="1" fill="hold">
                                          <p:stCondLst>
                                            <p:cond delay="0"/>
                                          </p:stCondLst>
                                        </p:cTn>
                                        <p:tgtEl>
                                          <p:spTgt spid="2">
                                            <p:txEl>
                                              <p:pRg st="10" end="10"/>
                                            </p:txEl>
                                          </p:spTgt>
                                        </p:tgtEl>
                                        <p:attrNameLst>
                                          <p:attrName>style.visibility</p:attrName>
                                        </p:attrNameLst>
                                      </p:cBhvr>
                                      <p:to>
                                        <p:strVal val="visible"/>
                                      </p:to>
                                    </p:set>
                                    <p:anim calcmode="lin" valueType="num">
                                      <p:cBhvr additive="base">
                                        <p:cTn id="59"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2">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196752"/>
            <a:ext cx="8928992" cy="590418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 Schranke-Schranke der Verhältnismäßigkeit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dirty="0" err="1">
                <a:solidFill>
                  <a:schemeClr val="tx1">
                    <a:lumMod val="65000"/>
                    <a:lumOff val="35000"/>
                  </a:schemeClr>
                </a:solidFill>
                <a:latin typeface="JKRGNR+Arial-BoldMT"/>
              </a:rPr>
              <a:t>iRd</a:t>
            </a:r>
            <a:r>
              <a:rPr lang="de-DE" sz="2400" dirty="0">
                <a:solidFill>
                  <a:schemeClr val="tx1">
                    <a:lumMod val="65000"/>
                    <a:lumOff val="35000"/>
                  </a:schemeClr>
                </a:solidFill>
                <a:latin typeface="JKRGNR+Arial-BoldMT"/>
              </a:rPr>
              <a:t> materiellen Rechtmäßigkeit insbesondere (!) von Bedeutung: </a:t>
            </a:r>
            <a:r>
              <a:rPr lang="de-DE" sz="2400" b="1" dirty="0">
                <a:solidFill>
                  <a:schemeClr val="tx1">
                    <a:lumMod val="65000"/>
                    <a:lumOff val="35000"/>
                  </a:schemeClr>
                </a:solidFill>
                <a:latin typeface="JKRGNR+Arial-BoldMT"/>
              </a:rPr>
              <a:t>Verstoß gegen den Verhältnismäßigkeitsgrundsatz</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Herleitung</a:t>
            </a:r>
            <a:r>
              <a:rPr lang="de-DE" sz="2400" dirty="0">
                <a:solidFill>
                  <a:schemeClr val="tx1">
                    <a:lumMod val="65000"/>
                    <a:lumOff val="35000"/>
                  </a:schemeClr>
                </a:solidFill>
                <a:latin typeface="JKRGNR+Arial-BoldMT"/>
              </a:rPr>
              <a:t>: Rechtsstaatsprinzip, Art. 20 III GG („fundamentale Leitlinie allen staatlichen Handelns“ [BVerfG])</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Gedanke</a:t>
            </a:r>
            <a:r>
              <a:rPr lang="de-DE" sz="2400" dirty="0">
                <a:solidFill>
                  <a:schemeClr val="tx1">
                    <a:lumMod val="65000"/>
                    <a:lumOff val="35000"/>
                  </a:schemeClr>
                </a:solidFill>
                <a:highlight>
                  <a:srgbClr val="FFFF00"/>
                </a:highlight>
                <a:latin typeface="JKRGNR+Arial-BoldMT"/>
              </a:rPr>
              <a:t>: Rationalisierung staatlichen Handelns gerade dort, wo dem Staat Handlungsspielräume eingeräumt werden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Prüfung</a:t>
            </a:r>
            <a:r>
              <a:rPr lang="de-DE" sz="2400" dirty="0">
                <a:solidFill>
                  <a:schemeClr val="tx1">
                    <a:lumMod val="65000"/>
                    <a:lumOff val="35000"/>
                  </a:schemeClr>
                </a:solidFill>
                <a:latin typeface="JKRGNR+Arial-BoldMT"/>
              </a:rPr>
              <a:t>: Jedes staatliche Handeln (insb. Gesetze) müssen…</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Einem </a:t>
            </a:r>
            <a:r>
              <a:rPr lang="de-DE" sz="2400" b="1" dirty="0">
                <a:solidFill>
                  <a:schemeClr val="tx1">
                    <a:lumMod val="65000"/>
                    <a:lumOff val="35000"/>
                  </a:schemeClr>
                </a:solidFill>
                <a:latin typeface="JKRGNR+Arial-BoldMT"/>
              </a:rPr>
              <a:t>legitimen Zweck </a:t>
            </a:r>
            <a:r>
              <a:rPr lang="de-DE" sz="2400" dirty="0">
                <a:solidFill>
                  <a:schemeClr val="tx1">
                    <a:lumMod val="65000"/>
                    <a:lumOff val="35000"/>
                  </a:schemeClr>
                </a:solidFill>
                <a:latin typeface="JKRGNR+Arial-BoldMT"/>
              </a:rPr>
              <a:t>dienen,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geeignet</a:t>
            </a:r>
            <a:r>
              <a:rPr lang="de-DE" sz="2400" dirty="0">
                <a:solidFill>
                  <a:schemeClr val="tx1">
                    <a:lumMod val="65000"/>
                    <a:lumOff val="35000"/>
                  </a:schemeClr>
                </a:solidFill>
                <a:latin typeface="JKRGNR+Arial-BoldMT"/>
              </a:rPr>
              <a:t> und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erforderlich</a:t>
            </a:r>
            <a:r>
              <a:rPr lang="de-DE" sz="2400" dirty="0">
                <a:solidFill>
                  <a:schemeClr val="tx1">
                    <a:lumMod val="65000"/>
                    <a:lumOff val="35000"/>
                  </a:schemeClr>
                </a:solidFill>
                <a:latin typeface="JKRGNR+Arial-BoldMT"/>
              </a:rPr>
              <a:t> sein und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Letztlich </a:t>
            </a:r>
            <a:r>
              <a:rPr lang="de-DE" sz="2400" b="1" dirty="0">
                <a:solidFill>
                  <a:schemeClr val="tx1">
                    <a:lumMod val="65000"/>
                    <a:lumOff val="35000"/>
                  </a:schemeClr>
                </a:solidFill>
                <a:latin typeface="JKRGNR+Arial-BoldMT"/>
              </a:rPr>
              <a:t>angemessen im engeren Sinne </a:t>
            </a:r>
            <a:r>
              <a:rPr lang="de-DE" sz="2400" dirty="0">
                <a:solidFill>
                  <a:schemeClr val="tx1">
                    <a:lumMod val="65000"/>
                    <a:lumOff val="35000"/>
                  </a:schemeClr>
                </a:solidFill>
                <a:latin typeface="JKRGNR+Arial-BoldMT"/>
              </a:rPr>
              <a:t>sein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1. Woche</a:t>
            </a:r>
          </a:p>
        </p:txBody>
      </p:sp>
    </p:spTree>
    <p:extLst>
      <p:ext uri="{BB962C8B-B14F-4D97-AF65-F5344CB8AC3E}">
        <p14:creationId xmlns:p14="http://schemas.microsoft.com/office/powerpoint/2010/main" val="254099329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 calcmode="lin" valueType="num">
                                      <p:cBhvr additive="base">
                                        <p:cTn id="2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2">
                                            <p:txEl>
                                              <p:pRg st="6" end="6"/>
                                            </p:txEl>
                                          </p:spTgt>
                                        </p:tgtEl>
                                        <p:attrNameLst>
                                          <p:attrName>style.visibility</p:attrName>
                                        </p:attrNameLst>
                                      </p:cBhvr>
                                      <p:to>
                                        <p:strVal val="visible"/>
                                      </p:to>
                                    </p:set>
                                    <p:anim calcmode="lin" valueType="num">
                                      <p:cBhvr additive="base">
                                        <p:cTn id="29"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2">
                                            <p:txEl>
                                              <p:pRg st="7" end="7"/>
                                            </p:txEl>
                                          </p:spTgt>
                                        </p:tgtEl>
                                        <p:attrNameLst>
                                          <p:attrName>style.visibility</p:attrName>
                                        </p:attrNameLst>
                                      </p:cBhvr>
                                      <p:to>
                                        <p:strVal val="visible"/>
                                      </p:to>
                                    </p:set>
                                    <p:anim calcmode="lin" valueType="num">
                                      <p:cBhvr additive="base">
                                        <p:cTn id="3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
                                            <p:txEl>
                                              <p:pRg st="7" end="7"/>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2">
                                            <p:txEl>
                                              <p:pRg st="8" end="8"/>
                                            </p:txEl>
                                          </p:spTgt>
                                        </p:tgtEl>
                                        <p:attrNameLst>
                                          <p:attrName>style.visibility</p:attrName>
                                        </p:attrNameLst>
                                      </p:cBhvr>
                                      <p:to>
                                        <p:strVal val="visible"/>
                                      </p:to>
                                    </p:set>
                                    <p:anim calcmode="lin" valueType="num">
                                      <p:cBhvr additive="base">
                                        <p:cTn id="37"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8" end="8"/>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2">
                                            <p:txEl>
                                              <p:pRg st="9" end="9"/>
                                            </p:txEl>
                                          </p:spTgt>
                                        </p:tgtEl>
                                        <p:attrNameLst>
                                          <p:attrName>style.visibility</p:attrName>
                                        </p:attrNameLst>
                                      </p:cBhvr>
                                      <p:to>
                                        <p:strVal val="visible"/>
                                      </p:to>
                                    </p:set>
                                    <p:anim calcmode="lin" valueType="num">
                                      <p:cBhvr additive="base">
                                        <p:cTn id="41"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196752"/>
            <a:ext cx="8928992" cy="584006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err="1">
                <a:solidFill>
                  <a:schemeClr val="tx1">
                    <a:lumMod val="65000"/>
                    <a:lumOff val="35000"/>
                  </a:schemeClr>
                </a:solidFill>
                <a:latin typeface="JKRGNR+Arial-BoldMT"/>
              </a:rPr>
              <a:t>aa</a:t>
            </a:r>
            <a:r>
              <a:rPr lang="de-DE" sz="2400" b="1" dirty="0">
                <a:solidFill>
                  <a:schemeClr val="tx1">
                    <a:lumMod val="65000"/>
                    <a:lumOff val="35000"/>
                  </a:schemeClr>
                </a:solidFill>
                <a:latin typeface="JKRGNR+Arial-BoldMT"/>
              </a:rPr>
              <a:t>) Legitimer Zweck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Zunächst erforderlich: dass Maßnahme einem „legitimen Zweck“ dient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beachte: weiter Spielraum des Gesetzgebers hinsichtlich „Legitimität“ eines Zwecks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Zweck hier: </a:t>
            </a:r>
            <a:r>
              <a:rPr lang="de-DE" sz="2400" b="1" dirty="0">
                <a:solidFill>
                  <a:schemeClr val="tx1">
                    <a:lumMod val="65000"/>
                    <a:lumOff val="35000"/>
                  </a:schemeClr>
                </a:solidFill>
                <a:latin typeface="JKRGNR+Arial-BoldMT"/>
              </a:rPr>
              <a:t>Schutz der Spaziergänger und der Einwirkungen auf den Waldboden</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Legitimer Zweck des Gesetzes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err="1">
                <a:solidFill>
                  <a:schemeClr val="tx1">
                    <a:lumMod val="65000"/>
                    <a:lumOff val="35000"/>
                  </a:schemeClr>
                </a:solidFill>
                <a:latin typeface="JKRGNR+Arial-BoldMT"/>
              </a:rPr>
              <a:t>bb</a:t>
            </a:r>
            <a:r>
              <a:rPr lang="de-DE" sz="2400" b="1" dirty="0">
                <a:solidFill>
                  <a:schemeClr val="tx1">
                    <a:lumMod val="65000"/>
                    <a:lumOff val="35000"/>
                  </a:schemeClr>
                </a:solidFill>
                <a:latin typeface="JKRGNR+Arial-BoldMT"/>
              </a:rPr>
              <a:t>) Geeignetheit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 wenn Maßnahme zur Erreichung oder Förderung des angegebenen Gemeinwohlziels tauglich ist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t>
            </a:r>
            <a:r>
              <a:rPr lang="de-DE" sz="2400" b="1" dirty="0">
                <a:solidFill>
                  <a:schemeClr val="tx1">
                    <a:lumMod val="65000"/>
                    <a:lumOff val="35000"/>
                  </a:schemeClr>
                </a:solidFill>
                <a:latin typeface="JKRGNR+Arial-BoldMT"/>
              </a:rPr>
              <a:t>Evidenzkontrolle</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Ohne weiteres zu bejahen: </a:t>
            </a:r>
            <a:r>
              <a:rPr lang="de-DE" sz="2400" b="1" dirty="0">
                <a:solidFill>
                  <a:schemeClr val="tx1">
                    <a:lumMod val="65000"/>
                    <a:lumOff val="35000"/>
                  </a:schemeClr>
                </a:solidFill>
                <a:latin typeface="JKRGNR+Arial-BoldMT"/>
              </a:rPr>
              <a:t>Geeignetheit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1. Woche</a:t>
            </a:r>
          </a:p>
        </p:txBody>
      </p:sp>
    </p:spTree>
    <p:extLst>
      <p:ext uri="{BB962C8B-B14F-4D97-AF65-F5344CB8AC3E}">
        <p14:creationId xmlns:p14="http://schemas.microsoft.com/office/powerpoint/2010/main" val="273989113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2">
                                            <p:txEl>
                                              <p:pRg st="8" end="8"/>
                                            </p:txEl>
                                          </p:spTgt>
                                        </p:tgtEl>
                                        <p:attrNameLst>
                                          <p:attrName>style.visibility</p:attrName>
                                        </p:attrNameLst>
                                      </p:cBhvr>
                                      <p:to>
                                        <p:strVal val="visible"/>
                                      </p:to>
                                    </p:set>
                                    <p:anim calcmode="lin" valueType="num">
                                      <p:cBhvr additive="base">
                                        <p:cTn id="47"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2">
                                            <p:txEl>
                                              <p:pRg st="9" end="9"/>
                                            </p:txEl>
                                          </p:spTgt>
                                        </p:tgtEl>
                                        <p:attrNameLst>
                                          <p:attrName>style.visibility</p:attrName>
                                        </p:attrNameLst>
                                      </p:cBhvr>
                                      <p:to>
                                        <p:strVal val="visible"/>
                                      </p:to>
                                    </p:set>
                                    <p:anim calcmode="lin" valueType="num">
                                      <p:cBhvr additive="base">
                                        <p:cTn id="53"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196752"/>
            <a:ext cx="8928992" cy="2934137"/>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cc) Erforderlichkeit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 wenn das Ziel nicht durch ein </a:t>
            </a:r>
            <a:r>
              <a:rPr lang="de-DE" sz="2400" b="1" dirty="0">
                <a:solidFill>
                  <a:schemeClr val="tx1">
                    <a:lumMod val="65000"/>
                    <a:lumOff val="35000"/>
                  </a:schemeClr>
                </a:solidFill>
                <a:latin typeface="JKRGNR+Arial-BoldMT"/>
              </a:rPr>
              <a:t>anderes, gleich wirksames Mittel erreichen lässt, welches weniger eingriffsintensiv </a:t>
            </a:r>
            <a:r>
              <a:rPr lang="de-DE" sz="2400" dirty="0">
                <a:solidFill>
                  <a:schemeClr val="tx1">
                    <a:lumMod val="65000"/>
                    <a:lumOff val="35000"/>
                  </a:schemeClr>
                </a:solidFill>
                <a:latin typeface="JKRGNR+Arial-BoldMT"/>
              </a:rPr>
              <a:t>ist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Regelung muss das </a:t>
            </a:r>
            <a:r>
              <a:rPr lang="de-DE" sz="2400" b="1" dirty="0">
                <a:solidFill>
                  <a:schemeClr val="tx1">
                    <a:lumMod val="65000"/>
                    <a:lumOff val="35000"/>
                  </a:schemeClr>
                </a:solidFill>
                <a:highlight>
                  <a:srgbClr val="FFFF00"/>
                </a:highlight>
                <a:latin typeface="JKRGNR+Arial-BoldMT"/>
              </a:rPr>
              <a:t>„relativ mildeste Mittel“ </a:t>
            </a:r>
            <a:r>
              <a:rPr lang="de-DE" sz="2400" dirty="0">
                <a:solidFill>
                  <a:schemeClr val="tx1">
                    <a:lumMod val="65000"/>
                    <a:lumOff val="35000"/>
                  </a:schemeClr>
                </a:solidFill>
                <a:highlight>
                  <a:srgbClr val="FFFF00"/>
                </a:highlight>
                <a:latin typeface="JKRGNR+Arial-BoldMT"/>
              </a:rPr>
              <a:t>wählen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Vorliegend nicht ersichtlich: gleich geeignetes, weniger eingriffsintensives Mittel zur Erreichung des angestrebten Ziels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mithin: Erforderlichkeit (+)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1. Woche</a:t>
            </a:r>
          </a:p>
        </p:txBody>
      </p:sp>
    </p:spTree>
    <p:extLst>
      <p:ext uri="{BB962C8B-B14F-4D97-AF65-F5344CB8AC3E}">
        <p14:creationId xmlns:p14="http://schemas.microsoft.com/office/powerpoint/2010/main" val="290363162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 calcmode="lin" valueType="num">
                                      <p:cBhvr additive="base">
                                        <p:cTn id="1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 calcmode="lin" valueType="num">
                                      <p:cBhvr additive="base">
                                        <p:cTn id="2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2">
                                            <p:txEl>
                                              <p:pRg st="4" end="4"/>
                                            </p:txEl>
                                          </p:spTgt>
                                        </p:tgtEl>
                                        <p:attrNameLst>
                                          <p:attrName>style.visibility</p:attrName>
                                        </p:attrNameLst>
                                      </p:cBhvr>
                                      <p:to>
                                        <p:strVal val="visible"/>
                                      </p:to>
                                    </p:set>
                                    <p:anim calcmode="lin" valueType="num">
                                      <p:cBhvr additive="base">
                                        <p:cTn id="2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196752"/>
            <a:ext cx="8928992" cy="540660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err="1">
                <a:solidFill>
                  <a:schemeClr val="tx1">
                    <a:lumMod val="65000"/>
                    <a:lumOff val="35000"/>
                  </a:schemeClr>
                </a:solidFill>
                <a:latin typeface="JKRGNR+Arial-BoldMT"/>
              </a:rPr>
              <a:t>dd</a:t>
            </a:r>
            <a:r>
              <a:rPr lang="de-DE" sz="2400" b="1" dirty="0">
                <a:solidFill>
                  <a:schemeClr val="tx1">
                    <a:lumMod val="65000"/>
                    <a:lumOff val="35000"/>
                  </a:schemeClr>
                </a:solidFill>
                <a:latin typeface="JKRGNR+Arial-BoldMT"/>
              </a:rPr>
              <a:t>) Angemessenheit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Schwerpunkt der Prüfung: Angemessenheit der Regelung</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Zu prüfen: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Ob die </a:t>
            </a:r>
            <a:r>
              <a:rPr lang="de-DE" sz="2400" b="1" dirty="0">
                <a:solidFill>
                  <a:schemeClr val="tx1">
                    <a:lumMod val="65000"/>
                    <a:lumOff val="35000"/>
                  </a:schemeClr>
                </a:solidFill>
                <a:highlight>
                  <a:srgbClr val="FFFF00"/>
                </a:highlight>
                <a:latin typeface="JKRGNR+Arial-BoldMT"/>
              </a:rPr>
              <a:t>Freiheitsbeeinträchtigung</a:t>
            </a:r>
            <a:r>
              <a:rPr lang="de-DE" sz="2400" dirty="0">
                <a:solidFill>
                  <a:schemeClr val="tx1">
                    <a:lumMod val="65000"/>
                    <a:lumOff val="35000"/>
                  </a:schemeClr>
                </a:solidFill>
                <a:highlight>
                  <a:srgbClr val="FFFF00"/>
                </a:highlight>
                <a:latin typeface="JKRGNR+Arial-BoldMT"/>
              </a:rPr>
              <a:t> im konkreten Fall </a:t>
            </a:r>
            <a:r>
              <a:rPr lang="de-DE" sz="2400" b="1" dirty="0">
                <a:solidFill>
                  <a:schemeClr val="tx1">
                    <a:lumMod val="65000"/>
                    <a:lumOff val="35000"/>
                  </a:schemeClr>
                </a:solidFill>
                <a:highlight>
                  <a:srgbClr val="FFFF00"/>
                </a:highlight>
                <a:latin typeface="JKRGNR+Arial-BoldMT"/>
              </a:rPr>
              <a:t>außer Verhältnis</a:t>
            </a:r>
            <a:r>
              <a:rPr lang="de-DE" sz="2400" dirty="0">
                <a:solidFill>
                  <a:schemeClr val="tx1">
                    <a:lumMod val="65000"/>
                    <a:lumOff val="35000"/>
                  </a:schemeClr>
                </a:solidFill>
                <a:highlight>
                  <a:srgbClr val="FFFF00"/>
                </a:highlight>
                <a:latin typeface="JKRGNR+Arial-BoldMT"/>
              </a:rPr>
              <a:t> zu den </a:t>
            </a:r>
            <a:r>
              <a:rPr lang="de-DE" sz="2400" b="1" dirty="0">
                <a:solidFill>
                  <a:schemeClr val="tx1">
                    <a:lumMod val="65000"/>
                    <a:lumOff val="35000"/>
                  </a:schemeClr>
                </a:solidFill>
                <a:highlight>
                  <a:srgbClr val="FFFF00"/>
                </a:highlight>
                <a:latin typeface="JKRGNR+Arial-BoldMT"/>
              </a:rPr>
              <a:t>geschützten Rechtsgütern </a:t>
            </a:r>
            <a:r>
              <a:rPr lang="de-DE" sz="2400" dirty="0">
                <a:solidFill>
                  <a:schemeClr val="tx1">
                    <a:lumMod val="65000"/>
                    <a:lumOff val="35000"/>
                  </a:schemeClr>
                </a:solidFill>
                <a:highlight>
                  <a:srgbClr val="FFFF00"/>
                </a:highlight>
                <a:latin typeface="JKRGNR+Arial-BoldMT"/>
              </a:rPr>
              <a:t>bzw. den verfolgten Zielen des Gesetzes steht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Interessenabwägung! </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highlight>
                <a:srgbClr val="FFFF00"/>
              </a:highlight>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Es gilt wie stets: </a:t>
            </a:r>
            <a:r>
              <a:rPr lang="de-DE" sz="2400" b="1" dirty="0">
                <a:solidFill>
                  <a:schemeClr val="tx1">
                    <a:lumMod val="65000"/>
                    <a:lumOff val="35000"/>
                  </a:schemeClr>
                </a:solidFill>
                <a:highlight>
                  <a:srgbClr val="FFFF00"/>
                </a:highlight>
                <a:latin typeface="JKRGNR+Arial-BoldMT"/>
              </a:rPr>
              <a:t>„Je...desto-Formel“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highlight>
                  <a:srgbClr val="FFFF00"/>
                </a:highlight>
                <a:latin typeface="JKRGNR+Arial-BoldMT"/>
              </a:rPr>
              <a:t>„Je intensiver die Freiheitsbeeinträchtigung im Einzelfall, desto gewichtiger müssen die Belange sein, die der Staat mit der Regelung verfolgt“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1. Woche</a:t>
            </a:r>
          </a:p>
        </p:txBody>
      </p:sp>
    </p:spTree>
    <p:extLst>
      <p:ext uri="{BB962C8B-B14F-4D97-AF65-F5344CB8AC3E}">
        <p14:creationId xmlns:p14="http://schemas.microsoft.com/office/powerpoint/2010/main" val="128388530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2">
                                            <p:txEl>
                                              <p:pRg st="7" end="7"/>
                                            </p:txEl>
                                          </p:spTgt>
                                        </p:tgtEl>
                                        <p:attrNameLst>
                                          <p:attrName>style.visibility</p:attrName>
                                        </p:attrNameLst>
                                      </p:cBhvr>
                                      <p:to>
                                        <p:strVal val="visible"/>
                                      </p:to>
                                    </p:set>
                                    <p:anim calcmode="lin" valueType="num">
                                      <p:cBhvr additive="base">
                                        <p:cTn id="41"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196752"/>
            <a:ext cx="8928992" cy="577594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1. Schritt: </a:t>
            </a:r>
            <a:r>
              <a:rPr lang="de-DE" sz="2400" dirty="0">
                <a:solidFill>
                  <a:schemeClr val="tx1">
                    <a:lumMod val="65000"/>
                    <a:lumOff val="35000"/>
                  </a:schemeClr>
                </a:solidFill>
                <a:latin typeface="JKRGNR+Arial-BoldMT"/>
              </a:rPr>
              <a:t>Abstrakte Gewichtung des in Rede stehenden Rechtsgutes und konkrete Schwere des Eingriffs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Dauer, Häufigkeit, Anzahl der Betroffenen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Hier: Art. 2 I GG (Allgemeine Handlungsfreiheit) im abstrakten Rang der Freiheitsrechte bereits aufgrund seiner Weite eher niederer Ordnung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Konkrete Schwere des Eingriffs</a:t>
            </a:r>
            <a:r>
              <a:rPr lang="de-DE" sz="2400" dirty="0">
                <a:solidFill>
                  <a:schemeClr val="tx1">
                    <a:lumMod val="65000"/>
                    <a:lumOff val="35000"/>
                  </a:schemeClr>
                </a:solidFill>
                <a:latin typeface="JKRGNR+Arial-BoldMT"/>
              </a:rPr>
              <a:t>: nicht sonderlich schwerwiegend; Reiten weiterhin problemlos im Wald möglich </a:t>
            </a:r>
          </a:p>
          <a:p>
            <a:pPr lvl="1">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2. Schritt: </a:t>
            </a:r>
            <a:r>
              <a:rPr lang="de-DE" sz="2400" dirty="0">
                <a:solidFill>
                  <a:schemeClr val="tx1">
                    <a:lumMod val="65000"/>
                    <a:lumOff val="35000"/>
                  </a:schemeClr>
                </a:solidFill>
                <a:latin typeface="JKRGNR+Arial-BoldMT"/>
              </a:rPr>
              <a:t>Gewichtung des mit der Regelung verfolgten Ziels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Hier: </a:t>
            </a:r>
            <a:r>
              <a:rPr lang="de-DE" sz="2400" b="1" dirty="0">
                <a:solidFill>
                  <a:schemeClr val="tx1">
                    <a:lumMod val="65000"/>
                    <a:lumOff val="35000"/>
                  </a:schemeClr>
                </a:solidFill>
                <a:latin typeface="JKRGNR+Arial-BoldMT"/>
              </a:rPr>
              <a:t>Schutz der Fußgänger und des Waldbodens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Ebenfalls betroffen: Art. 2 I GG; ggf. auch Art. 2 II 1 GG</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Zudem zu berücksichtigen: Anzahl der geschützten Personen/ Fußgänger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1. Woche</a:t>
            </a:r>
          </a:p>
        </p:txBody>
      </p:sp>
    </p:spTree>
    <p:extLst>
      <p:ext uri="{BB962C8B-B14F-4D97-AF65-F5344CB8AC3E}">
        <p14:creationId xmlns:p14="http://schemas.microsoft.com/office/powerpoint/2010/main" val="46583776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 calcmode="lin" valueType="num">
                                      <p:cBhvr additive="base">
                                        <p:cTn id="4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196752"/>
            <a:ext cx="8928992" cy="323934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3. Schritt: Abwägung im eigentlichen Sinne darstellen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„Angesichts der bloß geringen Eingriffsintensität in die allgemeine Handlungsfreiheit der Reiter durch die Regelung und der andererseits durchaus als real einzuschätzenden Gefahren für Fußgänger durch ein Aufeinandertreffen auf den Wanderwegen, stellt sich die Regelung insgesamt als angemessen dar….“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1. Woche</a:t>
            </a:r>
          </a:p>
        </p:txBody>
      </p:sp>
    </p:spTree>
    <p:extLst>
      <p:ext uri="{BB962C8B-B14F-4D97-AF65-F5344CB8AC3E}">
        <p14:creationId xmlns:p14="http://schemas.microsoft.com/office/powerpoint/2010/main" val="227332607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68760"/>
            <a:ext cx="8928992" cy="577594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 Verstoß gegen das Demokratieprinzip, Art. 20 III 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Argument des B: </a:t>
            </a:r>
            <a:r>
              <a:rPr lang="de-DE" sz="2400" i="1" dirty="0">
                <a:solidFill>
                  <a:schemeClr val="tx1">
                    <a:lumMod val="65000"/>
                    <a:lumOff val="35000"/>
                  </a:schemeClr>
                </a:solidFill>
                <a:latin typeface="JKRGNR+Arial-BoldMT"/>
              </a:rPr>
              <a:t>„Gesetz wirke wie ein Verbot mit Erlaubnisvorbehalt, ohne den Erlaubnistatbestand zu präzisieren“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Insoweit in Betracht kommend: </a:t>
            </a:r>
            <a:r>
              <a:rPr lang="de-DE" sz="2400" b="1" dirty="0">
                <a:solidFill>
                  <a:schemeClr val="tx1">
                    <a:lumMod val="65000"/>
                    <a:lumOff val="35000"/>
                  </a:schemeClr>
                </a:solidFill>
                <a:latin typeface="JKRGNR+Arial-BoldMT"/>
              </a:rPr>
              <a:t>Verstoß gegen Demokratieprinzip mangels ausreichender Regelungsdichte?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dagegen: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gesetzliche </a:t>
            </a:r>
            <a:r>
              <a:rPr lang="de-DE" sz="2400" b="1" dirty="0">
                <a:solidFill>
                  <a:schemeClr val="tx1">
                    <a:lumMod val="65000"/>
                    <a:lumOff val="35000"/>
                  </a:schemeClr>
                </a:solidFill>
                <a:latin typeface="JKRGNR+Arial-BoldMT"/>
              </a:rPr>
              <a:t>Konkretisierung</a:t>
            </a:r>
            <a:r>
              <a:rPr lang="de-DE" sz="2400" dirty="0">
                <a:solidFill>
                  <a:schemeClr val="tx1">
                    <a:lumMod val="65000"/>
                    <a:lumOff val="35000"/>
                  </a:schemeClr>
                </a:solidFill>
                <a:latin typeface="JKRGNR+Arial-BoldMT"/>
              </a:rPr>
              <a:t> des Erlaubnistatbestandes wäre vorliegend </a:t>
            </a:r>
            <a:r>
              <a:rPr lang="de-DE" sz="2400" b="1" dirty="0">
                <a:solidFill>
                  <a:schemeClr val="tx1">
                    <a:lumMod val="65000"/>
                    <a:lumOff val="35000"/>
                  </a:schemeClr>
                </a:solidFill>
                <a:latin typeface="JKRGNR+Arial-BoldMT"/>
              </a:rPr>
              <a:t>weder zweckmäßig noch möglich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Im </a:t>
            </a:r>
            <a:r>
              <a:rPr lang="de-DE" sz="2400" b="1" dirty="0">
                <a:solidFill>
                  <a:schemeClr val="tx1">
                    <a:lumMod val="65000"/>
                    <a:lumOff val="35000"/>
                  </a:schemeClr>
                </a:solidFill>
                <a:latin typeface="JKRGNR+Arial-BoldMT"/>
              </a:rPr>
              <a:t>Einzelfall</a:t>
            </a:r>
            <a:r>
              <a:rPr lang="de-DE" sz="2400" dirty="0">
                <a:solidFill>
                  <a:schemeClr val="tx1">
                    <a:lumMod val="65000"/>
                    <a:lumOff val="35000"/>
                  </a:schemeClr>
                </a:solidFill>
                <a:latin typeface="JKRGNR+Arial-BoldMT"/>
              </a:rPr>
              <a:t> vorzunehmen: </a:t>
            </a:r>
            <a:r>
              <a:rPr lang="de-DE" sz="2400" b="1" dirty="0">
                <a:solidFill>
                  <a:schemeClr val="tx1">
                    <a:lumMod val="65000"/>
                    <a:lumOff val="35000"/>
                  </a:schemeClr>
                </a:solidFill>
                <a:latin typeface="JKRGNR+Arial-BoldMT"/>
              </a:rPr>
              <a:t>Interessenabwägung</a:t>
            </a:r>
            <a:r>
              <a:rPr lang="de-DE" sz="2400" dirty="0">
                <a:solidFill>
                  <a:schemeClr val="tx1">
                    <a:lumMod val="65000"/>
                    <a:lumOff val="35000"/>
                  </a:schemeClr>
                </a:solidFill>
                <a:latin typeface="JKRGNR+Arial-BoldMT"/>
              </a:rPr>
              <a:t> der beteiligten Kreise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Überantwortung der </a:t>
            </a:r>
            <a:r>
              <a:rPr lang="de-DE" sz="2400" b="1" dirty="0">
                <a:solidFill>
                  <a:schemeClr val="tx1">
                    <a:lumMod val="65000"/>
                    <a:lumOff val="35000"/>
                  </a:schemeClr>
                </a:solidFill>
                <a:latin typeface="JKRGNR+Arial-BoldMT"/>
              </a:rPr>
              <a:t>Einzelfallentscheidung</a:t>
            </a:r>
            <a:r>
              <a:rPr lang="de-DE" sz="2400" dirty="0">
                <a:solidFill>
                  <a:schemeClr val="tx1">
                    <a:lumMod val="65000"/>
                    <a:lumOff val="35000"/>
                  </a:schemeClr>
                </a:solidFill>
                <a:latin typeface="JKRGNR+Arial-BoldMT"/>
              </a:rPr>
              <a:t> auf Behörde zulässig!</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Verstoß gegen Demokratieprinzip Art. 20 II, III GG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1. Woche</a:t>
            </a:r>
          </a:p>
        </p:txBody>
      </p:sp>
    </p:spTree>
    <p:extLst>
      <p:ext uri="{BB962C8B-B14F-4D97-AF65-F5344CB8AC3E}">
        <p14:creationId xmlns:p14="http://schemas.microsoft.com/office/powerpoint/2010/main" val="213256562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 calcmode="lin" valueType="num">
                                      <p:cBhvr additive="base">
                                        <p:cTn id="4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196752"/>
            <a:ext cx="8928992" cy="6209392"/>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c) Verletzung der Grundsätze des Vertrauensschutz, Art. 20 III 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Durch </a:t>
            </a:r>
            <a:r>
              <a:rPr lang="de-DE" sz="2400" b="1" dirty="0">
                <a:solidFill>
                  <a:schemeClr val="tx1">
                    <a:lumMod val="65000"/>
                    <a:lumOff val="35000"/>
                  </a:schemeClr>
                </a:solidFill>
                <a:latin typeface="JKRGNR+Arial-BoldMT"/>
              </a:rPr>
              <a:t>Änderung der Rechtslage </a:t>
            </a:r>
            <a:r>
              <a:rPr lang="de-DE" sz="2400" dirty="0">
                <a:solidFill>
                  <a:schemeClr val="tx1">
                    <a:lumMod val="65000"/>
                    <a:lumOff val="35000"/>
                  </a:schemeClr>
                </a:solidFill>
                <a:latin typeface="JKRGNR+Arial-BoldMT"/>
              </a:rPr>
              <a:t>ebenfalls möglich: Verletzung des Grundsatzes des Vertrauensschutz, Art. 20 III 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Insoweit zu unterscheiden: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Echte Rückwirkung</a:t>
            </a:r>
            <a:r>
              <a:rPr lang="de-DE" sz="2400" dirty="0">
                <a:solidFill>
                  <a:schemeClr val="tx1">
                    <a:lumMod val="65000"/>
                    <a:lumOff val="35000"/>
                  </a:schemeClr>
                </a:solidFill>
                <a:latin typeface="JKRGNR+Arial-BoldMT"/>
              </a:rPr>
              <a:t>: Rückbewirkung von Rechtsfolgen (Grundsatz: unzulässig)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Unechte Rückwirkung</a:t>
            </a:r>
            <a:r>
              <a:rPr lang="de-DE" sz="2400" dirty="0">
                <a:solidFill>
                  <a:schemeClr val="tx1">
                    <a:lumMod val="65000"/>
                    <a:lumOff val="35000"/>
                  </a:schemeClr>
                </a:solidFill>
                <a:latin typeface="JKRGNR+Arial-BoldMT"/>
              </a:rPr>
              <a:t>: Rückanknüpfung an Tatbestände (Grundsatz: zulässig)</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vorliegend: </a:t>
            </a:r>
            <a:r>
              <a:rPr lang="de-DE" sz="2400" b="1" dirty="0">
                <a:solidFill>
                  <a:schemeClr val="tx1">
                    <a:lumMod val="65000"/>
                    <a:lumOff val="35000"/>
                  </a:schemeClr>
                </a:solidFill>
                <a:latin typeface="JKRGNR+Arial-BoldMT"/>
              </a:rPr>
              <a:t>Unechte Rückwirkung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Nur </a:t>
            </a:r>
            <a:r>
              <a:rPr lang="de-DE" sz="2400" b="1" dirty="0">
                <a:solidFill>
                  <a:schemeClr val="tx1">
                    <a:lumMod val="65000"/>
                    <a:lumOff val="35000"/>
                  </a:schemeClr>
                </a:solidFill>
                <a:latin typeface="JKRGNR+Arial-BoldMT"/>
              </a:rPr>
              <a:t>ausnahmsweise unzulässig </a:t>
            </a:r>
            <a:r>
              <a:rPr lang="de-DE" sz="2400" dirty="0">
                <a:solidFill>
                  <a:schemeClr val="tx1">
                    <a:lumMod val="65000"/>
                    <a:lumOff val="35000"/>
                  </a:schemeClr>
                </a:solidFill>
                <a:latin typeface="JKRGNR+Arial-BoldMT"/>
              </a:rPr>
              <a:t>bei besonders intensive Grundrechtsbeeinträchtigung durch Änderung der Rechtslage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Vor diesem Hintergrund: Fall einer zulässigen „unechten Rückwirkung“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Verstoß gegen Vertrauensschutzgrundsatz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1. Woche</a:t>
            </a:r>
          </a:p>
        </p:txBody>
      </p:sp>
    </p:spTree>
    <p:extLst>
      <p:ext uri="{BB962C8B-B14F-4D97-AF65-F5344CB8AC3E}">
        <p14:creationId xmlns:p14="http://schemas.microsoft.com/office/powerpoint/2010/main" val="320638656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 calcmode="lin" valueType="num">
                                      <p:cBhvr additive="base">
                                        <p:cTn id="2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 calcmode="lin" valueType="num">
                                      <p:cBhvr additive="base">
                                        <p:cTn id="27"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2">
                                            <p:txEl>
                                              <p:pRg st="5" end="5"/>
                                            </p:txEl>
                                          </p:spTgt>
                                        </p:tgtEl>
                                        <p:attrNameLst>
                                          <p:attrName>style.visibility</p:attrName>
                                        </p:attrNameLst>
                                      </p:cBhvr>
                                      <p:to>
                                        <p:strVal val="visible"/>
                                      </p:to>
                                    </p:set>
                                    <p:anim calcmode="lin" valueType="num">
                                      <p:cBhvr additive="base">
                                        <p:cTn id="33"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2">
                                            <p:txEl>
                                              <p:pRg st="6" end="6"/>
                                            </p:txEl>
                                          </p:spTgt>
                                        </p:tgtEl>
                                        <p:attrNameLst>
                                          <p:attrName>style.visibility</p:attrName>
                                        </p:attrNameLst>
                                      </p:cBhvr>
                                      <p:to>
                                        <p:strVal val="visible"/>
                                      </p:to>
                                    </p:set>
                                    <p:anim calcmode="lin" valueType="num">
                                      <p:cBhvr additive="base">
                                        <p:cTn id="39"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2">
                                            <p:txEl>
                                              <p:pRg st="7" end="7"/>
                                            </p:txEl>
                                          </p:spTgt>
                                        </p:tgtEl>
                                        <p:attrNameLst>
                                          <p:attrName>style.visibility</p:attrName>
                                        </p:attrNameLst>
                                      </p:cBhvr>
                                      <p:to>
                                        <p:strVal val="visible"/>
                                      </p:to>
                                    </p:set>
                                    <p:anim calcmode="lin" valueType="num">
                                      <p:cBhvr additive="base">
                                        <p:cTn id="45"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2">
                                            <p:txEl>
                                              <p:pRg st="8" end="8"/>
                                            </p:txEl>
                                          </p:spTgt>
                                        </p:tgtEl>
                                        <p:attrNameLst>
                                          <p:attrName>style.visibility</p:attrName>
                                        </p:attrNameLst>
                                      </p:cBhvr>
                                      <p:to>
                                        <p:strVal val="visible"/>
                                      </p:to>
                                    </p:set>
                                    <p:anim calcmode="lin" valueType="num">
                                      <p:cBhvr additive="base">
                                        <p:cTn id="51"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68760"/>
            <a:ext cx="8928992" cy="5534849"/>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3) Zwischenergebnis: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Einschränkendes Gesetz des § 50 </a:t>
            </a:r>
            <a:r>
              <a:rPr lang="de-DE" sz="2400" b="1" dirty="0" err="1">
                <a:solidFill>
                  <a:schemeClr val="tx1">
                    <a:lumMod val="65000"/>
                    <a:lumOff val="35000"/>
                  </a:schemeClr>
                </a:solidFill>
                <a:latin typeface="JKRGNR+Arial-BoldMT"/>
              </a:rPr>
              <a:t>NLandSchG</a:t>
            </a:r>
            <a:r>
              <a:rPr lang="de-DE" sz="2400" b="1" dirty="0">
                <a:solidFill>
                  <a:schemeClr val="tx1">
                    <a:lumMod val="65000"/>
                    <a:lumOff val="35000"/>
                  </a:schemeClr>
                </a:solidFill>
                <a:latin typeface="JKRGNR+Arial-BoldMT"/>
              </a:rPr>
              <a:t> formell, wie materiell verfassungsgemäß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Verfassungsrechtliche Rechtfertigung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Mangels der Verletzung von spezifischem Verfassungsrecht demnach unbegründet: Verfassungsbeschwerde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Begründetheit: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C) Ergebnis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Verfassungsbeschwerde teils unzulässig, im Übrigen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unbegründet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1. Woche</a:t>
            </a:r>
          </a:p>
        </p:txBody>
      </p:sp>
    </p:spTree>
    <p:extLst>
      <p:ext uri="{BB962C8B-B14F-4D97-AF65-F5344CB8AC3E}">
        <p14:creationId xmlns:p14="http://schemas.microsoft.com/office/powerpoint/2010/main" val="323486048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 calcmode="lin" valueType="num">
                                      <p:cBhvr additive="base">
                                        <p:cTn id="4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67715"/>
            <a:ext cx="8928992" cy="534248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Wiederholung: </a:t>
            </a:r>
            <a:r>
              <a:rPr lang="de-DE" sz="2400" b="1" dirty="0">
                <a:solidFill>
                  <a:schemeClr val="tx1">
                    <a:lumMod val="65000"/>
                    <a:lumOff val="35000"/>
                  </a:schemeClr>
                </a:solidFill>
                <a:latin typeface="JKRGNR+Arial-BoldMT"/>
              </a:rPr>
              <a:t>Verfassungsbeschwerde</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 Zulässigkeit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 Zuständigkeit des BVerfG</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Anders als im Verwaltungs- und Zivilrecht nicht vorhanden: Generalklausel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Daher maßgeblich: ausdrückliche Zuweisung des Verfahrens an das BVerfG in </a:t>
            </a:r>
            <a:r>
              <a:rPr lang="de-DE" sz="2400" b="1" dirty="0">
                <a:solidFill>
                  <a:schemeClr val="tx1">
                    <a:lumMod val="65000"/>
                    <a:lumOff val="35000"/>
                  </a:schemeClr>
                </a:solidFill>
                <a:latin typeface="JKRGNR+Arial-BoldMT"/>
              </a:rPr>
              <a:t>Art. 94 GG / § 13 BVerfGG </a:t>
            </a:r>
            <a:r>
              <a:rPr lang="de-DE" sz="2400" dirty="0">
                <a:solidFill>
                  <a:schemeClr val="tx1">
                    <a:lumMod val="65000"/>
                    <a:lumOff val="35000"/>
                  </a:schemeClr>
                </a:solidFill>
                <a:latin typeface="JKRGNR+Arial-BoldMT"/>
              </a:rPr>
              <a:t>(„Enumerationsprinzip“)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Gegenstand der Verfassungsbeschwerde </a:t>
            </a:r>
            <a:r>
              <a:rPr lang="de-DE" sz="2400" dirty="0">
                <a:solidFill>
                  <a:schemeClr val="tx1">
                    <a:lumMod val="65000"/>
                    <a:lumOff val="35000"/>
                  </a:schemeClr>
                </a:solidFill>
                <a:latin typeface="JKRGNR+Arial-BoldMT"/>
              </a:rPr>
              <a:t>nach Art. 94 I Nr. 4a GG bzw. § 13 Nr. 8a BVerfGG: Behauptung durch die öffentliche Gewalt in einem Grundrecht oder einem grundrechtsgleichen Recht verletzt zu sein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2. Woche</a:t>
            </a:r>
          </a:p>
        </p:txBody>
      </p:sp>
    </p:spTree>
    <p:extLst>
      <p:ext uri="{BB962C8B-B14F-4D97-AF65-F5344CB8AC3E}">
        <p14:creationId xmlns:p14="http://schemas.microsoft.com/office/powerpoint/2010/main" val="271618489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67715"/>
            <a:ext cx="8928992" cy="590418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 Beschwerdeberechtigung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Nach Art. 94 I Nr. 4a GG beschwerdeberechtigt: </a:t>
            </a:r>
            <a:r>
              <a:rPr lang="de-DE" sz="2400" b="1" dirty="0">
                <a:solidFill>
                  <a:schemeClr val="tx1">
                    <a:lumMod val="65000"/>
                    <a:lumOff val="35000"/>
                  </a:schemeClr>
                </a:solidFill>
                <a:latin typeface="JKRGNR+Arial-BoldMT"/>
              </a:rPr>
              <a:t>„Jedermann“, </a:t>
            </a:r>
            <a:r>
              <a:rPr lang="de-DE" sz="2400" dirty="0">
                <a:solidFill>
                  <a:schemeClr val="tx1">
                    <a:lumMod val="65000"/>
                    <a:lumOff val="35000"/>
                  </a:schemeClr>
                </a:solidFill>
                <a:latin typeface="JKRGNR+Arial-BoldMT"/>
              </a:rPr>
              <a:t>also jede Person, die fähig ist, Träger von Grundrechten zu sein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jede natürliche Person (+)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Juristische Personen?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err="1">
                <a:solidFill>
                  <a:schemeClr val="tx1">
                    <a:lumMod val="65000"/>
                    <a:lumOff val="35000"/>
                  </a:schemeClr>
                </a:solidFill>
                <a:latin typeface="JKRGNR+Arial-BoldMT"/>
              </a:rPr>
              <a:t>PrivatR</a:t>
            </a:r>
            <a:r>
              <a:rPr lang="de-DE" sz="2400" dirty="0">
                <a:solidFill>
                  <a:schemeClr val="tx1">
                    <a:lumMod val="65000"/>
                    <a:lumOff val="35000"/>
                  </a:schemeClr>
                </a:solidFill>
                <a:latin typeface="JKRGNR+Arial-BoldMT"/>
              </a:rPr>
              <a:t> (+), vgl</a:t>
            </a:r>
            <a:r>
              <a:rPr lang="de-DE" sz="2400" b="1" dirty="0">
                <a:solidFill>
                  <a:schemeClr val="tx1">
                    <a:lumMod val="65000"/>
                    <a:lumOff val="35000"/>
                  </a:schemeClr>
                </a:solidFill>
                <a:latin typeface="JKRGNR+Arial-BoldMT"/>
              </a:rPr>
              <a:t>. Art. 19 III GG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„Inlandsbezug“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Maßgeblich: effektiver Sitz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err="1">
                <a:solidFill>
                  <a:schemeClr val="tx1">
                    <a:lumMod val="65000"/>
                    <a:lumOff val="35000"/>
                  </a:schemeClr>
                </a:solidFill>
                <a:latin typeface="JKRGNR+Arial-BoldMT"/>
              </a:rPr>
              <a:t>ÖffR</a:t>
            </a:r>
            <a:r>
              <a:rPr lang="de-DE" sz="2400" dirty="0">
                <a:solidFill>
                  <a:schemeClr val="tx1">
                    <a:lumMod val="65000"/>
                    <a:lumOff val="35000"/>
                  </a:schemeClr>
                </a:solidFill>
                <a:latin typeface="JKRGNR+Arial-BoldMT"/>
              </a:rPr>
              <a:t> </a:t>
            </a:r>
            <a:r>
              <a:rPr lang="de-DE" sz="2400" dirty="0" err="1">
                <a:solidFill>
                  <a:schemeClr val="tx1">
                    <a:lumMod val="65000"/>
                    <a:lumOff val="35000"/>
                  </a:schemeClr>
                </a:solidFill>
                <a:latin typeface="JKRGNR+Arial-BoldMT"/>
              </a:rPr>
              <a:t>grds</a:t>
            </a:r>
            <a:r>
              <a:rPr lang="de-DE" sz="2400" dirty="0">
                <a:solidFill>
                  <a:schemeClr val="tx1">
                    <a:lumMod val="65000"/>
                    <a:lumOff val="35000"/>
                  </a:schemeClr>
                </a:solidFill>
                <a:latin typeface="JKRGNR+Arial-BoldMT"/>
              </a:rPr>
              <a:t>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arg. Art. 1 III GG (sog. </a:t>
            </a:r>
            <a:r>
              <a:rPr lang="de-DE" sz="2400" b="1" dirty="0">
                <a:solidFill>
                  <a:schemeClr val="tx1">
                    <a:lumMod val="65000"/>
                    <a:lumOff val="35000"/>
                  </a:schemeClr>
                </a:solidFill>
                <a:latin typeface="JKRGNR+Arial-BoldMT"/>
              </a:rPr>
              <a:t>Konfusionsargument</a:t>
            </a:r>
            <a:r>
              <a:rPr lang="de-DE" sz="2400" dirty="0">
                <a:solidFill>
                  <a:schemeClr val="tx1">
                    <a:lumMod val="65000"/>
                    <a:lumOff val="35000"/>
                  </a:schemeClr>
                </a:solidFill>
                <a:latin typeface="JKRGNR+Arial-BoldMT"/>
              </a:rPr>
              <a:t>)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Ausnahme: Jur. Personen des ÖR, die einem bestimmten Grundrecht zugeordnet sind (Universitäten, Rundfunkanstalten)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2. Woche</a:t>
            </a:r>
          </a:p>
        </p:txBody>
      </p:sp>
    </p:spTree>
    <p:extLst>
      <p:ext uri="{BB962C8B-B14F-4D97-AF65-F5344CB8AC3E}">
        <p14:creationId xmlns:p14="http://schemas.microsoft.com/office/powerpoint/2010/main" val="261931223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 calcmode="lin" valueType="num">
                                      <p:cBhvr additive="base">
                                        <p:cTn id="4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8" end="8"/>
                                            </p:txEl>
                                          </p:spTgt>
                                        </p:tgtEl>
                                        <p:attrNameLst>
                                          <p:attrName>style.visibility</p:attrName>
                                        </p:attrNameLst>
                                      </p:cBhvr>
                                      <p:to>
                                        <p:strVal val="visible"/>
                                      </p:to>
                                    </p:set>
                                    <p:anim calcmode="lin" valueType="num">
                                      <p:cBhvr additive="base">
                                        <p:cTn id="55"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2">
                                            <p:txEl>
                                              <p:pRg st="9" end="9"/>
                                            </p:txEl>
                                          </p:spTgt>
                                        </p:tgtEl>
                                        <p:attrNameLst>
                                          <p:attrName>style.visibility</p:attrName>
                                        </p:attrNameLst>
                                      </p:cBhvr>
                                      <p:to>
                                        <p:strVal val="visible"/>
                                      </p:to>
                                    </p:set>
                                    <p:anim calcmode="lin" valueType="num">
                                      <p:cBhvr additive="base">
                                        <p:cTn id="61"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67715"/>
            <a:ext cx="8928992" cy="330346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III) Beschwerdegegenstand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Ausweislich Art. 94 I Nr. 4a GG tauglicher Beschwerdegegenstand: </a:t>
            </a:r>
            <a:r>
              <a:rPr lang="de-DE" sz="2400" b="1" dirty="0">
                <a:solidFill>
                  <a:schemeClr val="tx1">
                    <a:lumMod val="65000"/>
                    <a:lumOff val="35000"/>
                  </a:schemeClr>
                </a:solidFill>
                <a:latin typeface="JKRGNR+Arial-BoldMT"/>
              </a:rPr>
              <a:t>jeder Akt der „öffentlichen Gewalt“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d.h.: Akte der </a:t>
            </a:r>
            <a:r>
              <a:rPr lang="de-DE" sz="2400" b="1" dirty="0">
                <a:solidFill>
                  <a:schemeClr val="tx1">
                    <a:lumMod val="65000"/>
                    <a:lumOff val="35000"/>
                  </a:schemeClr>
                </a:solidFill>
                <a:latin typeface="JKRGNR+Arial-BoldMT"/>
              </a:rPr>
              <a:t>Legislative, Judikative und Exekutive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Hintergrund: nach </a:t>
            </a:r>
            <a:r>
              <a:rPr lang="de-DE" sz="2400" b="1" dirty="0">
                <a:solidFill>
                  <a:schemeClr val="tx1">
                    <a:lumMod val="65000"/>
                    <a:lumOff val="35000"/>
                  </a:schemeClr>
                </a:solidFill>
                <a:latin typeface="JKRGNR+Arial-BoldMT"/>
              </a:rPr>
              <a:t>Art. 1 III GG </a:t>
            </a:r>
            <a:r>
              <a:rPr lang="de-DE" sz="2400" dirty="0">
                <a:solidFill>
                  <a:schemeClr val="tx1">
                    <a:lumMod val="65000"/>
                    <a:lumOff val="35000"/>
                  </a:schemeClr>
                </a:solidFill>
                <a:latin typeface="JKRGNR+Arial-BoldMT"/>
              </a:rPr>
              <a:t>binden </a:t>
            </a:r>
            <a:r>
              <a:rPr lang="de-DE" sz="2400" i="1" dirty="0">
                <a:solidFill>
                  <a:schemeClr val="tx1">
                    <a:lumMod val="65000"/>
                    <a:lumOff val="35000"/>
                  </a:schemeClr>
                </a:solidFill>
                <a:latin typeface="JKRGNR+Arial-BoldMT"/>
              </a:rPr>
              <a:t>„die nachfolgenden Grundrechte </a:t>
            </a:r>
            <a:r>
              <a:rPr lang="de-DE" sz="2400" b="1" i="1" dirty="0">
                <a:solidFill>
                  <a:schemeClr val="tx1">
                    <a:lumMod val="65000"/>
                    <a:lumOff val="35000"/>
                  </a:schemeClr>
                </a:solidFill>
                <a:latin typeface="JKRGNR+Arial-BoldMT"/>
              </a:rPr>
              <a:t>Gesetzgebung, vollziehende Gewalt und Rechtsprechung </a:t>
            </a:r>
            <a:r>
              <a:rPr lang="de-DE" sz="2400" i="1" dirty="0">
                <a:solidFill>
                  <a:schemeClr val="tx1">
                    <a:lumMod val="65000"/>
                    <a:lumOff val="35000"/>
                  </a:schemeClr>
                </a:solidFill>
                <a:latin typeface="JKRGNR+Arial-BoldMT"/>
              </a:rPr>
              <a:t>als unmittelbar geltendes Recht“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2. Woche</a:t>
            </a:r>
          </a:p>
        </p:txBody>
      </p:sp>
    </p:spTree>
    <p:extLst>
      <p:ext uri="{BB962C8B-B14F-4D97-AF65-F5344CB8AC3E}">
        <p14:creationId xmlns:p14="http://schemas.microsoft.com/office/powerpoint/2010/main" val="252212470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68760"/>
            <a:ext cx="8928992" cy="503727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IV) Beschwerdebefugnis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Erforderlich gemäß </a:t>
            </a:r>
            <a:r>
              <a:rPr lang="de-DE" sz="2400" b="1" dirty="0">
                <a:solidFill>
                  <a:schemeClr val="tx1">
                    <a:lumMod val="65000"/>
                    <a:lumOff val="35000"/>
                  </a:schemeClr>
                </a:solidFill>
                <a:latin typeface="JKRGNR+Arial-BoldMT"/>
              </a:rPr>
              <a:t>Art. 94 I Nr. 4a GG </a:t>
            </a:r>
            <a:r>
              <a:rPr lang="de-DE" sz="2400" b="1" dirty="0" err="1">
                <a:solidFill>
                  <a:schemeClr val="tx1">
                    <a:lumMod val="65000"/>
                    <a:lumOff val="35000"/>
                  </a:schemeClr>
                </a:solidFill>
                <a:latin typeface="JKRGNR+Arial-BoldMT"/>
              </a:rPr>
              <a:t>iVm</a:t>
            </a:r>
            <a:r>
              <a:rPr lang="de-DE" sz="2400" b="1" dirty="0">
                <a:solidFill>
                  <a:schemeClr val="tx1">
                    <a:lumMod val="65000"/>
                    <a:lumOff val="35000"/>
                  </a:schemeClr>
                </a:solidFill>
                <a:latin typeface="JKRGNR+Arial-BoldMT"/>
              </a:rPr>
              <a:t>. § 90 I BVerfGG</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„Behauptung, </a:t>
            </a:r>
            <a:r>
              <a:rPr lang="de-DE" sz="2400" dirty="0">
                <a:solidFill>
                  <a:schemeClr val="tx1">
                    <a:lumMod val="65000"/>
                    <a:lumOff val="35000"/>
                  </a:schemeClr>
                </a:solidFill>
                <a:latin typeface="JKRGNR+Arial-BoldMT"/>
              </a:rPr>
              <a:t>durch die öffentliche Gewalt </a:t>
            </a:r>
            <a:r>
              <a:rPr lang="de-DE" sz="2400" b="1" dirty="0">
                <a:solidFill>
                  <a:schemeClr val="tx1">
                    <a:lumMod val="65000"/>
                    <a:lumOff val="35000"/>
                  </a:schemeClr>
                </a:solidFill>
                <a:latin typeface="JKRGNR+Arial-BoldMT"/>
              </a:rPr>
              <a:t>in einem Grundrecht </a:t>
            </a:r>
            <a:r>
              <a:rPr lang="de-DE" sz="2400" dirty="0">
                <a:solidFill>
                  <a:schemeClr val="tx1">
                    <a:lumMod val="65000"/>
                    <a:lumOff val="35000"/>
                  </a:schemeClr>
                </a:solidFill>
                <a:latin typeface="JKRGNR+Arial-BoldMT"/>
              </a:rPr>
              <a:t>oder grundrechtsgleichen Recht </a:t>
            </a:r>
            <a:r>
              <a:rPr lang="de-DE" sz="2400" b="1" dirty="0">
                <a:solidFill>
                  <a:schemeClr val="tx1">
                    <a:lumMod val="65000"/>
                    <a:lumOff val="35000"/>
                  </a:schemeClr>
                </a:solidFill>
                <a:latin typeface="JKRGNR+Arial-BoldMT"/>
              </a:rPr>
              <a:t>verletzt zu sein</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Insoweit verlangt: </a:t>
            </a:r>
            <a:r>
              <a:rPr lang="de-DE" sz="2400" b="1" dirty="0">
                <a:solidFill>
                  <a:schemeClr val="tx1">
                    <a:lumMod val="65000"/>
                    <a:lumOff val="35000"/>
                  </a:schemeClr>
                </a:solidFill>
                <a:latin typeface="JKRGNR+Arial-BoldMT"/>
              </a:rPr>
              <a:t>Möglichkeit einer Grundrechtsverletzung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Darüber hinaus erforderlich: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Selbstbetroffenheit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Gegenwärtige Betroffenheit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Unmittelbare Betroffenheit</a:t>
            </a:r>
          </a:p>
          <a:p>
            <a:pPr marL="1257300" lvl="2"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insb. bei „Rechtssatzverfassungsbeschwerden“ problematisch!</a:t>
            </a:r>
            <a:r>
              <a:rPr lang="de-DE" sz="2400" dirty="0">
                <a:solidFill>
                  <a:schemeClr val="tx1">
                    <a:lumMod val="65000"/>
                    <a:lumOff val="35000"/>
                  </a:schemeClr>
                </a:solidFill>
                <a:latin typeface="JKRGNR+Arial-BoldMT"/>
              </a:rPr>
              <a:t>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2. Woche</a:t>
            </a:r>
          </a:p>
        </p:txBody>
      </p:sp>
    </p:spTree>
    <p:extLst>
      <p:ext uri="{BB962C8B-B14F-4D97-AF65-F5344CB8AC3E}">
        <p14:creationId xmlns:p14="http://schemas.microsoft.com/office/powerpoint/2010/main" val="143491763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2">
                                            <p:txEl>
                                              <p:pRg st="8" end="8"/>
                                            </p:txEl>
                                          </p:spTgt>
                                        </p:tgtEl>
                                        <p:attrNameLst>
                                          <p:attrName>style.visibility</p:attrName>
                                        </p:attrNameLst>
                                      </p:cBhvr>
                                      <p:to>
                                        <p:strVal val="visible"/>
                                      </p:to>
                                    </p:set>
                                    <p:anim calcmode="lin" valueType="num">
                                      <p:cBhvr additive="base">
                                        <p:cTn id="47"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67715"/>
            <a:ext cx="8928992" cy="373692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 Rechtswegerschöpfung und Subsidiarität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Insbesondere an dieser Stelle zu diskutieren: ob und inwieweit „gegen die Verletzung der Rechtsweg zulässig ist“ (§ 90 II 1 BVerfGG)</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1) Rechtswegerschöpfung im engeren Sinne</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erforderlich: Durchlaufen des gesamten Instanzenzuges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Im Hinblick auf </a:t>
            </a:r>
            <a:r>
              <a:rPr lang="de-DE" sz="2400" b="1" dirty="0">
                <a:solidFill>
                  <a:schemeClr val="tx1">
                    <a:lumMod val="65000"/>
                    <a:lumOff val="35000"/>
                  </a:schemeClr>
                </a:solidFill>
                <a:latin typeface="JKRGNR+Arial-BoldMT"/>
              </a:rPr>
              <a:t>„Rechtssatzverfassungsbeschwerden“ </a:t>
            </a:r>
            <a:r>
              <a:rPr lang="de-DE" sz="2400" dirty="0">
                <a:solidFill>
                  <a:schemeClr val="tx1">
                    <a:lumMod val="65000"/>
                    <a:lumOff val="35000"/>
                  </a:schemeClr>
                </a:solidFill>
                <a:latin typeface="JKRGNR+Arial-BoldMT"/>
              </a:rPr>
              <a:t>zu bedenken: gegen </a:t>
            </a:r>
            <a:r>
              <a:rPr lang="de-DE" sz="2400" b="1" dirty="0">
                <a:solidFill>
                  <a:schemeClr val="tx1">
                    <a:lumMod val="65000"/>
                    <a:lumOff val="35000"/>
                  </a:schemeClr>
                </a:solidFill>
                <a:latin typeface="JKRGNR+Arial-BoldMT"/>
              </a:rPr>
              <a:t>formelle Parlamentsgesetze </a:t>
            </a:r>
            <a:r>
              <a:rPr lang="de-DE" sz="2400" dirty="0">
                <a:solidFill>
                  <a:schemeClr val="tx1">
                    <a:lumMod val="65000"/>
                    <a:lumOff val="35000"/>
                  </a:schemeClr>
                </a:solidFill>
                <a:latin typeface="JKRGNR+Arial-BoldMT"/>
              </a:rPr>
              <a:t>steht der fachgerichtliche Rechtsweg nicht offen</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2. Woche</a:t>
            </a:r>
          </a:p>
        </p:txBody>
      </p:sp>
    </p:spTree>
    <p:extLst>
      <p:ext uri="{BB962C8B-B14F-4D97-AF65-F5344CB8AC3E}">
        <p14:creationId xmlns:p14="http://schemas.microsoft.com/office/powerpoint/2010/main" val="123154840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 calcmode="lin" valueType="num">
                                      <p:cBhvr additive="base">
                                        <p:cTn id="17"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 calcmode="lin" valueType="num">
                                      <p:cBhvr additive="base">
                                        <p:cTn id="2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2">
                                            <p:txEl>
                                              <p:pRg st="5" end="5"/>
                                            </p:txEl>
                                          </p:spTgt>
                                        </p:tgtEl>
                                        <p:attrNameLst>
                                          <p:attrName>style.visibility</p:attrName>
                                        </p:attrNameLst>
                                      </p:cBhvr>
                                      <p:to>
                                        <p:strVal val="visible"/>
                                      </p:to>
                                    </p:set>
                                    <p:anim calcmode="lin" valueType="num">
                                      <p:cBhvr additive="base">
                                        <p:cTn id="29"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67715"/>
            <a:ext cx="8928992" cy="527836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2) Rechtswegerschöpfung im weiteren Sinne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Darüber hinaus erforderlich: </a:t>
            </a:r>
            <a:r>
              <a:rPr lang="de-DE" sz="2400" b="1" dirty="0">
                <a:solidFill>
                  <a:schemeClr val="tx1">
                    <a:lumMod val="65000"/>
                    <a:lumOff val="35000"/>
                  </a:schemeClr>
                </a:solidFill>
                <a:latin typeface="JKRGNR+Arial-BoldMT"/>
              </a:rPr>
              <a:t>Inzidente Rechtsschutzmöglichkeiten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denkbar: Erhebung einer </a:t>
            </a:r>
            <a:r>
              <a:rPr lang="de-DE" sz="2400" b="1" dirty="0">
                <a:solidFill>
                  <a:schemeClr val="tx1">
                    <a:lumMod val="65000"/>
                    <a:lumOff val="35000"/>
                  </a:schemeClr>
                </a:solidFill>
                <a:latin typeface="JKRGNR+Arial-BoldMT"/>
              </a:rPr>
              <a:t>allgemeinen Feststellungsklage nach § 43 I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Ziel dieser Klage</a:t>
            </a:r>
            <a:r>
              <a:rPr lang="de-DE" sz="2400" dirty="0">
                <a:solidFill>
                  <a:schemeClr val="tx1">
                    <a:lumMod val="65000"/>
                    <a:lumOff val="35000"/>
                  </a:schemeClr>
                </a:solidFill>
                <a:latin typeface="JKRGNR+Arial-BoldMT"/>
              </a:rPr>
              <a:t>: Feststellung, dass die Regelungen des jeweiligen Gesetzes auf den Kläger keine Anwendung finden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unerheblich</a:t>
            </a:r>
            <a:r>
              <a:rPr lang="de-DE" sz="2400" dirty="0">
                <a:solidFill>
                  <a:schemeClr val="tx1">
                    <a:lumMod val="65000"/>
                    <a:lumOff val="35000"/>
                  </a:schemeClr>
                </a:solidFill>
                <a:latin typeface="JKRGNR+Arial-BoldMT"/>
              </a:rPr>
              <a:t>: dass eine derartige Klage </a:t>
            </a:r>
            <a:r>
              <a:rPr lang="de-DE" sz="2400" b="1" dirty="0">
                <a:solidFill>
                  <a:schemeClr val="tx1">
                    <a:lumMod val="65000"/>
                    <a:lumOff val="35000"/>
                  </a:schemeClr>
                </a:solidFill>
                <a:latin typeface="JKRGNR+Arial-BoldMT"/>
              </a:rPr>
              <a:t>günstigenfalls</a:t>
            </a:r>
            <a:r>
              <a:rPr lang="de-DE" sz="2400" dirty="0">
                <a:solidFill>
                  <a:schemeClr val="tx1">
                    <a:lumMod val="65000"/>
                    <a:lumOff val="35000"/>
                  </a:schemeClr>
                </a:solidFill>
                <a:latin typeface="JKRGNR+Arial-BoldMT"/>
              </a:rPr>
              <a:t> zu einer </a:t>
            </a:r>
            <a:r>
              <a:rPr lang="de-DE" sz="2400" b="1" dirty="0">
                <a:solidFill>
                  <a:schemeClr val="tx1">
                    <a:lumMod val="65000"/>
                    <a:lumOff val="35000"/>
                  </a:schemeClr>
                </a:solidFill>
                <a:latin typeface="JKRGNR+Arial-BoldMT"/>
              </a:rPr>
              <a:t>Richtervorlage</a:t>
            </a:r>
            <a:r>
              <a:rPr lang="de-DE" sz="2400" dirty="0">
                <a:solidFill>
                  <a:schemeClr val="tx1">
                    <a:lumMod val="65000"/>
                    <a:lumOff val="35000"/>
                  </a:schemeClr>
                </a:solidFill>
                <a:latin typeface="JKRGNR+Arial-BoldMT"/>
              </a:rPr>
              <a:t> nach Art. 100 I GG zum BVerfG führt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Mit dem Grundsatz der Subsidiarität auch bezweckt: dass das BVerfG </a:t>
            </a:r>
            <a:r>
              <a:rPr lang="de-DE" sz="2400" b="1" dirty="0">
                <a:solidFill>
                  <a:schemeClr val="tx1">
                    <a:lumMod val="65000"/>
                    <a:lumOff val="35000"/>
                  </a:schemeClr>
                </a:solidFill>
                <a:latin typeface="JKRGNR+Arial-BoldMT"/>
              </a:rPr>
              <a:t>nicht auf ungesicherter Tatsachen- und Rechtsgrundlage </a:t>
            </a:r>
            <a:r>
              <a:rPr lang="de-DE" sz="2400" dirty="0">
                <a:solidFill>
                  <a:schemeClr val="tx1">
                    <a:lumMod val="65000"/>
                    <a:lumOff val="35000"/>
                  </a:schemeClr>
                </a:solidFill>
                <a:latin typeface="JKRGNR+Arial-BoldMT"/>
              </a:rPr>
              <a:t>entscheiden muss (vgl. hierzu </a:t>
            </a:r>
            <a:r>
              <a:rPr lang="de-DE" sz="2400" b="1" dirty="0">
                <a:solidFill>
                  <a:schemeClr val="tx1">
                    <a:lumMod val="65000"/>
                    <a:lumOff val="35000"/>
                  </a:schemeClr>
                </a:solidFill>
                <a:latin typeface="JKRGNR+Arial-BoldMT"/>
              </a:rPr>
              <a:t>BVerfG </a:t>
            </a:r>
            <a:r>
              <a:rPr lang="de-DE" sz="2400" b="1" dirty="0" err="1">
                <a:solidFill>
                  <a:schemeClr val="tx1">
                    <a:lumMod val="65000"/>
                    <a:lumOff val="35000"/>
                  </a:schemeClr>
                </a:solidFill>
                <a:latin typeface="JKRGNR+Arial-BoldMT"/>
              </a:rPr>
              <a:t>NVwZ</a:t>
            </a:r>
            <a:r>
              <a:rPr lang="de-DE" sz="2400" b="1" dirty="0">
                <a:solidFill>
                  <a:schemeClr val="tx1">
                    <a:lumMod val="65000"/>
                    <a:lumOff val="35000"/>
                  </a:schemeClr>
                </a:solidFill>
                <a:latin typeface="JKRGNR+Arial-BoldMT"/>
              </a:rPr>
              <a:t>-RR 2016,</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1) </a:t>
            </a:r>
          </a:p>
          <a:p>
            <a:pPr lvl="1">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2. Woche</a:t>
            </a:r>
          </a:p>
        </p:txBody>
      </p:sp>
    </p:spTree>
    <p:extLst>
      <p:ext uri="{BB962C8B-B14F-4D97-AF65-F5344CB8AC3E}">
        <p14:creationId xmlns:p14="http://schemas.microsoft.com/office/powerpoint/2010/main" val="64987712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67715"/>
            <a:ext cx="8928992" cy="2436564"/>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Ausnahme</a:t>
            </a:r>
            <a:r>
              <a:rPr lang="de-DE" sz="2400" dirty="0">
                <a:solidFill>
                  <a:schemeClr val="tx1">
                    <a:lumMod val="65000"/>
                    <a:lumOff val="35000"/>
                  </a:schemeClr>
                </a:solidFill>
                <a:latin typeface="JKRGNR+Arial-BoldMT"/>
              </a:rPr>
              <a:t>: wenn allein (!) </a:t>
            </a:r>
            <a:r>
              <a:rPr lang="de-DE" sz="2400" b="1" dirty="0">
                <a:solidFill>
                  <a:schemeClr val="tx1">
                    <a:lumMod val="65000"/>
                    <a:lumOff val="35000"/>
                  </a:schemeClr>
                </a:solidFill>
                <a:latin typeface="JKRGNR+Arial-BoldMT"/>
              </a:rPr>
              <a:t>spezifische verfassungsrechtliche Fragen</a:t>
            </a:r>
            <a:r>
              <a:rPr lang="de-DE" sz="2400" dirty="0">
                <a:solidFill>
                  <a:schemeClr val="tx1">
                    <a:lumMod val="65000"/>
                    <a:lumOff val="35000"/>
                  </a:schemeClr>
                </a:solidFill>
                <a:latin typeface="JKRGNR+Arial-BoldMT"/>
              </a:rPr>
              <a:t> in Rede stehen und die Norm derart eindeutig ist, dass auch eine </a:t>
            </a:r>
            <a:r>
              <a:rPr lang="de-DE" sz="2400" b="1" dirty="0">
                <a:solidFill>
                  <a:schemeClr val="tx1">
                    <a:lumMod val="65000"/>
                    <a:lumOff val="35000"/>
                  </a:schemeClr>
                </a:solidFill>
                <a:latin typeface="JKRGNR+Arial-BoldMT"/>
              </a:rPr>
              <a:t>verfassungskonforme Auslegung nicht in Betracht kommt </a:t>
            </a:r>
            <a:r>
              <a:rPr lang="de-DE" sz="2400" dirty="0">
                <a:solidFill>
                  <a:schemeClr val="tx1">
                    <a:lumMod val="65000"/>
                    <a:lumOff val="35000"/>
                  </a:schemeClr>
                </a:solidFill>
                <a:latin typeface="JKRGNR+Arial-BoldMT"/>
              </a:rPr>
              <a:t>(BVerfG a.a.O.)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2. Woche</a:t>
            </a:r>
          </a:p>
        </p:txBody>
      </p:sp>
    </p:spTree>
    <p:extLst>
      <p:ext uri="{BB962C8B-B14F-4D97-AF65-F5344CB8AC3E}">
        <p14:creationId xmlns:p14="http://schemas.microsoft.com/office/powerpoint/2010/main" val="250186139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67715"/>
            <a:ext cx="8928992" cy="590418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VI) Form/ Frist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Form: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Schriftformerfordernis</a:t>
            </a:r>
            <a:r>
              <a:rPr lang="de-DE" sz="2400" dirty="0">
                <a:solidFill>
                  <a:schemeClr val="tx1">
                    <a:lumMod val="65000"/>
                    <a:lumOff val="35000"/>
                  </a:schemeClr>
                </a:solidFill>
                <a:latin typeface="JKRGNR+Arial-BoldMT"/>
              </a:rPr>
              <a:t> gemäß </a:t>
            </a:r>
            <a:r>
              <a:rPr lang="de-DE" sz="2400" b="1" dirty="0">
                <a:solidFill>
                  <a:schemeClr val="tx1">
                    <a:lumMod val="65000"/>
                    <a:lumOff val="35000"/>
                  </a:schemeClr>
                </a:solidFill>
                <a:latin typeface="JKRGNR+Arial-BoldMT"/>
              </a:rPr>
              <a:t>§ 23 I 1 BVerfGG </a:t>
            </a:r>
            <a:r>
              <a:rPr lang="de-DE" sz="2400" dirty="0">
                <a:solidFill>
                  <a:schemeClr val="tx1">
                    <a:lumMod val="65000"/>
                    <a:lumOff val="35000"/>
                  </a:schemeClr>
                </a:solidFill>
                <a:latin typeface="JKRGNR+Arial-BoldMT"/>
              </a:rPr>
              <a:t>und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Pflicht zur </a:t>
            </a:r>
            <a:r>
              <a:rPr lang="de-DE" sz="2400" b="1" dirty="0">
                <a:solidFill>
                  <a:schemeClr val="tx1">
                    <a:lumMod val="65000"/>
                    <a:lumOff val="35000"/>
                  </a:schemeClr>
                </a:solidFill>
                <a:latin typeface="JKRGNR+Arial-BoldMT"/>
              </a:rPr>
              <a:t>Begründung und Angabe von Beweismitteln </a:t>
            </a:r>
            <a:r>
              <a:rPr lang="de-DE" sz="2400" dirty="0">
                <a:solidFill>
                  <a:schemeClr val="tx1">
                    <a:lumMod val="65000"/>
                    <a:lumOff val="35000"/>
                  </a:schemeClr>
                </a:solidFill>
                <a:latin typeface="JKRGNR+Arial-BoldMT"/>
              </a:rPr>
              <a:t>gemäß </a:t>
            </a:r>
            <a:r>
              <a:rPr lang="de-DE" sz="2400" b="1" dirty="0">
                <a:solidFill>
                  <a:schemeClr val="tx1">
                    <a:lumMod val="65000"/>
                    <a:lumOff val="35000"/>
                  </a:schemeClr>
                </a:solidFill>
                <a:latin typeface="JKRGNR+Arial-BoldMT"/>
              </a:rPr>
              <a:t>§ 23 I 2 BVerfGG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Ferner zu beachten </a:t>
            </a:r>
            <a:r>
              <a:rPr lang="de-DE" sz="2400" b="1" dirty="0">
                <a:solidFill>
                  <a:schemeClr val="tx1">
                    <a:lumMod val="65000"/>
                    <a:lumOff val="35000"/>
                  </a:schemeClr>
                </a:solidFill>
                <a:latin typeface="JKRGNR+Arial-BoldMT"/>
              </a:rPr>
              <a:t>§ 92 BVerfGG</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Frist: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Urteilsverfassungsbeschwerde: Monatsfrist</a:t>
            </a:r>
            <a:r>
              <a:rPr lang="de-DE" sz="2400" dirty="0">
                <a:solidFill>
                  <a:schemeClr val="tx1">
                    <a:lumMod val="65000"/>
                    <a:lumOff val="35000"/>
                  </a:schemeClr>
                </a:solidFill>
                <a:latin typeface="JKRGNR+Arial-BoldMT"/>
              </a:rPr>
              <a:t> (gem. </a:t>
            </a:r>
            <a:r>
              <a:rPr lang="de-DE" sz="2400" b="1" dirty="0">
                <a:solidFill>
                  <a:schemeClr val="tx1">
                    <a:lumMod val="65000"/>
                    <a:lumOff val="35000"/>
                  </a:schemeClr>
                </a:solidFill>
                <a:latin typeface="JKRGNR+Arial-BoldMT"/>
              </a:rPr>
              <a:t>§ 93 I 1 BVerfGG</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Rechtssatzverfassungsbeschwerden</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Jahresfrist</a:t>
            </a:r>
            <a:r>
              <a:rPr lang="de-DE" sz="2400" dirty="0">
                <a:solidFill>
                  <a:schemeClr val="tx1">
                    <a:lumMod val="65000"/>
                    <a:lumOff val="35000"/>
                  </a:schemeClr>
                </a:solidFill>
                <a:latin typeface="JKRGNR+Arial-BoldMT"/>
              </a:rPr>
              <a:t> seit dem Inkrafttreten des Gesetzes (gem. </a:t>
            </a:r>
            <a:r>
              <a:rPr lang="de-DE" sz="2400" b="1" dirty="0">
                <a:solidFill>
                  <a:schemeClr val="tx1">
                    <a:lumMod val="65000"/>
                    <a:lumOff val="35000"/>
                  </a:schemeClr>
                </a:solidFill>
                <a:latin typeface="JKRGNR+Arial-BoldMT"/>
              </a:rPr>
              <a:t>§ 93 III BVerfGG</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2. Woche</a:t>
            </a:r>
          </a:p>
        </p:txBody>
      </p:sp>
    </p:spTree>
    <p:extLst>
      <p:ext uri="{BB962C8B-B14F-4D97-AF65-F5344CB8AC3E}">
        <p14:creationId xmlns:p14="http://schemas.microsoft.com/office/powerpoint/2010/main" val="405776050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 calcmode="lin" valueType="num">
                                      <p:cBhvr additive="base">
                                        <p:cTn id="3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8" end="8"/>
                                            </p:txEl>
                                          </p:spTgt>
                                        </p:tgtEl>
                                        <p:attrNameLst>
                                          <p:attrName>style.visibility</p:attrName>
                                        </p:attrNameLst>
                                      </p:cBhvr>
                                      <p:to>
                                        <p:strVal val="visible"/>
                                      </p:to>
                                    </p:set>
                                    <p:anim calcmode="lin" valueType="num">
                                      <p:cBhvr additive="base">
                                        <p:cTn id="43"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5292080" y="3284984"/>
            <a:ext cx="6372200" cy="1569660"/>
          </a:xfrm>
          <a:prstGeom prst="rect">
            <a:avLst/>
          </a:prstGeom>
          <a:noFill/>
        </p:spPr>
        <p:txBody>
          <a:bodyPr wrap="square" rtlCol="0">
            <a:spAutoFit/>
          </a:bodyPr>
          <a:lstStyle/>
          <a:p>
            <a:r>
              <a:rPr lang="de-DE" sz="3200" dirty="0">
                <a:solidFill>
                  <a:schemeClr val="bg1"/>
                </a:solidFill>
                <a:latin typeface="Frutiger LT 57 Cn" pitchFamily="34" charset="0"/>
              </a:rPr>
              <a:t>Grundrechte</a:t>
            </a:r>
          </a:p>
          <a:p>
            <a:r>
              <a:rPr lang="de-DE" sz="3200" dirty="0">
                <a:solidFill>
                  <a:schemeClr val="bg1"/>
                </a:solidFill>
                <a:latin typeface="Frutiger LT 57 Cn" pitchFamily="34" charset="0"/>
              </a:rPr>
              <a:t>Fall 2</a:t>
            </a:r>
          </a:p>
          <a:p>
            <a:endParaRPr lang="de-DE" sz="3200" dirty="0">
              <a:solidFill>
                <a:schemeClr val="bg1"/>
              </a:solidFill>
              <a:latin typeface="Frutiger LT 57 Cn" pitchFamily="34" charset="0"/>
            </a:endParaRPr>
          </a:p>
        </p:txBody>
      </p:sp>
    </p:spTree>
    <p:extLst>
      <p:ext uri="{BB962C8B-B14F-4D97-AF65-F5344CB8AC3E}">
        <p14:creationId xmlns:p14="http://schemas.microsoft.com/office/powerpoint/2010/main" val="94255146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67715"/>
            <a:ext cx="8928992" cy="577594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 Sachentscheidungsvoraussetzungen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 Eröffnung des Verwaltungsrechtsweges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Unproblematisch nicht gegeben: aufdrängende Sonderzuweisung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Daher maßgeblich: </a:t>
            </a:r>
            <a:r>
              <a:rPr lang="de-DE" sz="2400" b="1" dirty="0">
                <a:solidFill>
                  <a:schemeClr val="tx1">
                    <a:lumMod val="65000"/>
                    <a:lumOff val="35000"/>
                  </a:schemeClr>
                </a:solidFill>
                <a:latin typeface="JKRGNR+Arial-BoldMT"/>
              </a:rPr>
              <a:t>Generalklausel des § 40 I 1 VwGO</a:t>
            </a:r>
            <a:r>
              <a:rPr lang="de-DE" sz="2400" dirty="0">
                <a:solidFill>
                  <a:schemeClr val="tx1">
                    <a:lumMod val="65000"/>
                    <a:lumOff val="35000"/>
                  </a:schemeClr>
                </a:solidFill>
                <a:latin typeface="JKRGNR+Arial-BoldMT"/>
              </a:rPr>
              <a:t>, wonach es sich um eine </a:t>
            </a:r>
            <a:r>
              <a:rPr lang="de-DE" sz="2400" b="1" dirty="0">
                <a:solidFill>
                  <a:schemeClr val="tx1">
                    <a:lumMod val="65000"/>
                    <a:lumOff val="35000"/>
                  </a:schemeClr>
                </a:solidFill>
                <a:latin typeface="JKRGNR+Arial-BoldMT"/>
              </a:rPr>
              <a:t>öffentlich-rechtliche Streitigkeit, nichtverfassungsrechtlicher Art</a:t>
            </a:r>
            <a:r>
              <a:rPr lang="de-DE" sz="2400" dirty="0">
                <a:solidFill>
                  <a:schemeClr val="tx1">
                    <a:lumMod val="65000"/>
                    <a:lumOff val="35000"/>
                  </a:schemeClr>
                </a:solidFill>
                <a:latin typeface="JKRGNR+Arial-BoldMT"/>
              </a:rPr>
              <a:t> handeln muss, für die </a:t>
            </a:r>
            <a:r>
              <a:rPr lang="de-DE" sz="2400" b="1" dirty="0">
                <a:solidFill>
                  <a:schemeClr val="tx1">
                    <a:lumMod val="65000"/>
                    <a:lumOff val="35000"/>
                  </a:schemeClr>
                </a:solidFill>
                <a:latin typeface="JKRGNR+Arial-BoldMT"/>
              </a:rPr>
              <a:t>keine abdrängende Sonderzuweisung </a:t>
            </a:r>
            <a:r>
              <a:rPr lang="de-DE" sz="2400" dirty="0">
                <a:solidFill>
                  <a:schemeClr val="tx1">
                    <a:lumMod val="65000"/>
                    <a:lumOff val="35000"/>
                  </a:schemeClr>
                </a:solidFill>
                <a:latin typeface="JKRGNR+Arial-BoldMT"/>
              </a:rPr>
              <a:t>einschlägig ist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1) Öffentlich-rechtliche Streitigkeit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maßgeblich für die Bestimmung der Rechtsnatur der Streitigkeit: </a:t>
            </a:r>
            <a:r>
              <a:rPr lang="de-DE" sz="2400" b="1" dirty="0">
                <a:solidFill>
                  <a:schemeClr val="tx1">
                    <a:lumMod val="65000"/>
                    <a:lumOff val="35000"/>
                  </a:schemeClr>
                </a:solidFill>
                <a:latin typeface="JKRGNR+Arial-BoldMT"/>
              </a:rPr>
              <a:t>Rechtsnatur des Rechtsverhältnisses, aus dem der Klageanspruch hergeleitet wird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Maßgeblich: Streitentscheidende Vorschrift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 </a:t>
            </a:r>
          </a:p>
          <a:p>
            <a:r>
              <a:rPr lang="de-DE" sz="2600" dirty="0">
                <a:solidFill>
                  <a:schemeClr val="bg1"/>
                </a:solidFill>
                <a:latin typeface="Frutiger LT 57 Cn" pitchFamily="34" charset="0"/>
              </a:rPr>
              <a:t>Fall 2 </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187620073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2">
                                            <p:txEl>
                                              <p:pRg st="7" end="7"/>
                                            </p:txEl>
                                          </p:spTgt>
                                        </p:tgtEl>
                                        <p:attrNameLst>
                                          <p:attrName>style.visibility</p:attrName>
                                        </p:attrNameLst>
                                      </p:cBhvr>
                                      <p:to>
                                        <p:strVal val="visible"/>
                                      </p:to>
                                    </p:set>
                                    <p:anim calcmode="lin" valueType="num">
                                      <p:cBhvr additive="base">
                                        <p:cTn id="41"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67715"/>
            <a:ext cx="8928992" cy="1328569"/>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Vorliegend streitentscheidend: </a:t>
            </a:r>
            <a:r>
              <a:rPr lang="de-DE" sz="2400" b="1" dirty="0">
                <a:solidFill>
                  <a:schemeClr val="tx1">
                    <a:lumMod val="65000"/>
                    <a:lumOff val="35000"/>
                  </a:schemeClr>
                </a:solidFill>
                <a:latin typeface="JKRGNR+Arial-BoldMT"/>
              </a:rPr>
              <a:t>§§ 4 I, 28 I 1 </a:t>
            </a:r>
            <a:r>
              <a:rPr lang="de-DE" sz="2400" b="1" dirty="0" err="1">
                <a:solidFill>
                  <a:schemeClr val="tx1">
                    <a:lumMod val="65000"/>
                    <a:lumOff val="35000"/>
                  </a:schemeClr>
                </a:solidFill>
                <a:latin typeface="JKRGNR+Arial-BoldMT"/>
              </a:rPr>
              <a:t>ReiseVermG</a:t>
            </a: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„Sonderrecht der Behörde“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öffentlich-rechtliche Streitigkeit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 </a:t>
            </a:r>
          </a:p>
          <a:p>
            <a:r>
              <a:rPr lang="de-DE" sz="2600" dirty="0">
                <a:solidFill>
                  <a:schemeClr val="bg1"/>
                </a:solidFill>
                <a:latin typeface="Frutiger LT 57 Cn" pitchFamily="34" charset="0"/>
              </a:rPr>
              <a:t>Fall 2 </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153824162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67715"/>
            <a:ext cx="8928992" cy="3431709"/>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2) Nicht verfassungsrechtlicher Art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 Parteien streiten um einfaches Recht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3) Keine abdrängende Sonderzuweisung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Ebenso wenig einschlägig: Abdrängende Sonderzuweisungen des § 40 II 1 VwGO, Art. 34 S. 3 GG, Art. 14 III 4 GG oder § 23 I 1 EGGVG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Eröffnung des Verwaltungsrechtwegs (+)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 </a:t>
            </a:r>
          </a:p>
          <a:p>
            <a:r>
              <a:rPr lang="de-DE" sz="2600" dirty="0">
                <a:solidFill>
                  <a:schemeClr val="bg1"/>
                </a:solidFill>
                <a:latin typeface="Frutiger LT 57 Cn" pitchFamily="34" charset="0"/>
              </a:rPr>
              <a:t>Fall 2 </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342297956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67715"/>
            <a:ext cx="8928992" cy="521424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 Statthafte Klageart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Stets maßgeblich: Klagebegehren, § 88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Klagebegehren: </a:t>
            </a:r>
            <a:r>
              <a:rPr lang="de-DE" sz="2400" i="1" dirty="0">
                <a:solidFill>
                  <a:schemeClr val="tx1">
                    <a:lumMod val="65000"/>
                    <a:lumOff val="35000"/>
                  </a:schemeClr>
                </a:solidFill>
                <a:latin typeface="JKRGNR+Arial-BoldMT"/>
              </a:rPr>
              <a:t>„Feststellung, dass er seine Tätigkeit weiterhin ohne die in §§ 4, 28 </a:t>
            </a:r>
            <a:r>
              <a:rPr lang="de-DE" sz="2400" i="1" dirty="0" err="1">
                <a:solidFill>
                  <a:schemeClr val="tx1">
                    <a:lumMod val="65000"/>
                    <a:lumOff val="35000"/>
                  </a:schemeClr>
                </a:solidFill>
                <a:latin typeface="JKRGNR+Arial-BoldMT"/>
              </a:rPr>
              <a:t>ReiseVermG</a:t>
            </a:r>
            <a:r>
              <a:rPr lang="de-DE" sz="2400" i="1" dirty="0">
                <a:solidFill>
                  <a:schemeClr val="tx1">
                    <a:lumMod val="65000"/>
                    <a:lumOff val="35000"/>
                  </a:schemeClr>
                </a:solidFill>
                <a:latin typeface="JKRGNR+Arial-BoldMT"/>
              </a:rPr>
              <a:t> getroffenen Einschränkungen ausüben darf“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 Betracht kommend: </a:t>
            </a:r>
            <a:r>
              <a:rPr lang="de-DE" sz="2400" b="1" dirty="0">
                <a:solidFill>
                  <a:schemeClr val="tx1">
                    <a:lumMod val="65000"/>
                    <a:lumOff val="35000"/>
                  </a:schemeClr>
                </a:solidFill>
                <a:latin typeface="JKRGNR+Arial-BoldMT"/>
              </a:rPr>
              <a:t>Allgemeine Feststellungsklage nach § 43 I 1. Alt.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Dafür erforderlich: dass der Kläger die </a:t>
            </a:r>
            <a:r>
              <a:rPr lang="de-DE" sz="2400" b="1" dirty="0">
                <a:solidFill>
                  <a:schemeClr val="tx1">
                    <a:lumMod val="65000"/>
                    <a:lumOff val="35000"/>
                  </a:schemeClr>
                </a:solidFill>
                <a:latin typeface="JKRGNR+Arial-BoldMT"/>
              </a:rPr>
              <a:t>Feststellung</a:t>
            </a:r>
            <a:r>
              <a:rPr lang="de-DE" sz="2400" dirty="0">
                <a:solidFill>
                  <a:schemeClr val="tx1">
                    <a:lumMod val="65000"/>
                    <a:lumOff val="35000"/>
                  </a:schemeClr>
                </a:solidFill>
                <a:latin typeface="JKRGNR+Arial-BoldMT"/>
              </a:rPr>
              <a:t> des Bestehens oder Nichtbestehens eines </a:t>
            </a:r>
            <a:r>
              <a:rPr lang="de-DE" sz="2400" b="1" u="sng" dirty="0">
                <a:solidFill>
                  <a:schemeClr val="tx1">
                    <a:lumMod val="65000"/>
                    <a:lumOff val="35000"/>
                  </a:schemeClr>
                </a:solidFill>
                <a:latin typeface="JKRGNR+Arial-BoldMT"/>
              </a:rPr>
              <a:t>Rechtsverhältnisses</a:t>
            </a:r>
            <a:r>
              <a:rPr lang="de-DE" sz="2400" dirty="0">
                <a:solidFill>
                  <a:schemeClr val="tx1">
                    <a:lumMod val="65000"/>
                    <a:lumOff val="35000"/>
                  </a:schemeClr>
                </a:solidFill>
                <a:latin typeface="JKRGNR+Arial-BoldMT"/>
              </a:rPr>
              <a:t> begehrt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Rechtsverhältnis </a:t>
            </a:r>
            <a:r>
              <a:rPr lang="de-DE" sz="2400" b="1" dirty="0" err="1">
                <a:solidFill>
                  <a:schemeClr val="tx1">
                    <a:lumMod val="65000"/>
                    <a:lumOff val="35000"/>
                  </a:schemeClr>
                </a:solidFill>
                <a:latin typeface="JKRGNR+Arial-BoldMT"/>
              </a:rPr>
              <a:t>iSv</a:t>
            </a:r>
            <a:r>
              <a:rPr lang="de-DE" sz="2400" b="1" dirty="0">
                <a:solidFill>
                  <a:schemeClr val="tx1">
                    <a:lumMod val="65000"/>
                    <a:lumOff val="35000"/>
                  </a:schemeClr>
                </a:solidFill>
                <a:latin typeface="JKRGNR+Arial-BoldMT"/>
              </a:rPr>
              <a:t> § 43 I 1. Alt VwGO</a:t>
            </a:r>
            <a:r>
              <a:rPr lang="de-DE" sz="2400" dirty="0">
                <a:solidFill>
                  <a:schemeClr val="tx1">
                    <a:lumMod val="65000"/>
                    <a:lumOff val="35000"/>
                  </a:schemeClr>
                </a:solidFill>
                <a:latin typeface="JKRGNR+Arial-BoldMT"/>
              </a:rPr>
              <a:t>: </a:t>
            </a:r>
            <a:r>
              <a:rPr lang="de-DE" sz="2400" i="1" dirty="0">
                <a:solidFill>
                  <a:schemeClr val="tx1">
                    <a:lumMod val="65000"/>
                    <a:lumOff val="35000"/>
                  </a:schemeClr>
                </a:solidFill>
                <a:latin typeface="JKRGNR+Arial-BoldMT"/>
              </a:rPr>
              <a:t>Die sich aus einem konkreten Sachverhalt auf Grund einer Rechtsnorm des öffentlichen Rechts ergebende rechtlichen Beziehungen zu einer anderen Person oder zu einer Sache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 </a:t>
            </a:r>
          </a:p>
          <a:p>
            <a:r>
              <a:rPr lang="de-DE" sz="2600" dirty="0">
                <a:solidFill>
                  <a:schemeClr val="bg1"/>
                </a:solidFill>
                <a:latin typeface="Frutiger LT 57 Cn" pitchFamily="34" charset="0"/>
              </a:rPr>
              <a:t>Fall 2 </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156677652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67715"/>
            <a:ext cx="8928992" cy="4106252"/>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Vorliegend entscheidungserheblich</a:t>
            </a:r>
            <a:r>
              <a:rPr lang="de-DE" sz="2400" dirty="0">
                <a:solidFill>
                  <a:schemeClr val="tx1">
                    <a:lumMod val="65000"/>
                    <a:lumOff val="35000"/>
                  </a:schemeClr>
                </a:solidFill>
                <a:latin typeface="JKRGNR+Arial-BoldMT"/>
              </a:rPr>
              <a:t>: ob der K an die Vorgaben des § 4 I </a:t>
            </a:r>
            <a:r>
              <a:rPr lang="de-DE" sz="2400" dirty="0" err="1">
                <a:solidFill>
                  <a:schemeClr val="tx1">
                    <a:lumMod val="65000"/>
                    <a:lumOff val="35000"/>
                  </a:schemeClr>
                </a:solidFill>
                <a:latin typeface="JKRGNR+Arial-BoldMT"/>
              </a:rPr>
              <a:t>ReiseVermG</a:t>
            </a:r>
            <a:r>
              <a:rPr lang="de-DE" sz="2400" dirty="0">
                <a:solidFill>
                  <a:schemeClr val="tx1">
                    <a:lumMod val="65000"/>
                    <a:lumOff val="35000"/>
                  </a:schemeClr>
                </a:solidFill>
                <a:latin typeface="JKRGNR+Arial-BoldMT"/>
              </a:rPr>
              <a:t> und § 28 I 1 </a:t>
            </a:r>
            <a:r>
              <a:rPr lang="de-DE" sz="2400" dirty="0" err="1">
                <a:solidFill>
                  <a:schemeClr val="tx1">
                    <a:lumMod val="65000"/>
                    <a:lumOff val="35000"/>
                  </a:schemeClr>
                </a:solidFill>
                <a:latin typeface="JKRGNR+Arial-BoldMT"/>
              </a:rPr>
              <a:t>ReiseVermG</a:t>
            </a:r>
            <a:r>
              <a:rPr lang="de-DE" sz="2400" dirty="0">
                <a:solidFill>
                  <a:schemeClr val="tx1">
                    <a:lumMod val="65000"/>
                    <a:lumOff val="35000"/>
                  </a:schemeClr>
                </a:solidFill>
                <a:latin typeface="JKRGNR+Arial-BoldMT"/>
              </a:rPr>
              <a:t> gebunden ist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Begehr: Feststellung des Nichtbestehens eines Rechtsverhältnisses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(Grundsätzlich) Statthafte Klageart: </a:t>
            </a:r>
            <a:r>
              <a:rPr lang="de-DE" sz="2400" b="1" dirty="0">
                <a:solidFill>
                  <a:schemeClr val="tx1">
                    <a:lumMod val="65000"/>
                    <a:lumOff val="35000"/>
                  </a:schemeClr>
                </a:solidFill>
                <a:latin typeface="JKRGNR+Arial-BoldMT"/>
              </a:rPr>
              <a:t>Negative Feststellungsklage gemäß § 43 I 1. Alt VwGO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Subsidiarität der Feststellungsklage </a:t>
            </a:r>
            <a:r>
              <a:rPr lang="de-DE" sz="2400" dirty="0">
                <a:solidFill>
                  <a:schemeClr val="tx1">
                    <a:lumMod val="65000"/>
                    <a:lumOff val="35000"/>
                  </a:schemeClr>
                </a:solidFill>
                <a:latin typeface="JKRGNR+Arial-BoldMT"/>
              </a:rPr>
              <a:t>gegenüber Leistungs- und Gestaltungsklage gemäß </a:t>
            </a:r>
            <a:r>
              <a:rPr lang="de-DE" sz="2400" b="1" dirty="0">
                <a:solidFill>
                  <a:schemeClr val="tx1">
                    <a:lumMod val="65000"/>
                    <a:lumOff val="35000"/>
                  </a:schemeClr>
                </a:solidFill>
                <a:latin typeface="JKRGNR+Arial-BoldMT"/>
              </a:rPr>
              <a:t>§ 43 II 1 VwGO?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Hier (-)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 </a:t>
            </a:r>
          </a:p>
          <a:p>
            <a:r>
              <a:rPr lang="de-DE" sz="2600" dirty="0">
                <a:solidFill>
                  <a:schemeClr val="bg1"/>
                </a:solidFill>
                <a:latin typeface="Frutiger LT 57 Cn" pitchFamily="34" charset="0"/>
              </a:rPr>
              <a:t>Fall 2 </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191032744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 calcmode="lin" valueType="num">
                                      <p:cBhvr additive="base">
                                        <p:cTn id="17"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 calcmode="lin" valueType="num">
                                      <p:cBhvr additive="base">
                                        <p:cTn id="2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2">
                                            <p:txEl>
                                              <p:pRg st="5" end="5"/>
                                            </p:txEl>
                                          </p:spTgt>
                                        </p:tgtEl>
                                        <p:attrNameLst>
                                          <p:attrName>style.visibility</p:attrName>
                                        </p:attrNameLst>
                                      </p:cBhvr>
                                      <p:to>
                                        <p:strVal val="visible"/>
                                      </p:to>
                                    </p:set>
                                    <p:anim calcmode="lin" valueType="num">
                                      <p:cBhvr additive="base">
                                        <p:cTn id="29"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67715"/>
            <a:ext cx="8928992" cy="2934137"/>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III) Feststellungsinteresse</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Nach § 43 I VwGO vorausgesetzt: „</a:t>
            </a:r>
            <a:r>
              <a:rPr lang="de-DE" sz="2400" b="1" dirty="0">
                <a:solidFill>
                  <a:schemeClr val="tx1">
                    <a:lumMod val="65000"/>
                    <a:lumOff val="35000"/>
                  </a:schemeClr>
                </a:solidFill>
                <a:latin typeface="JKRGNR+Arial-BoldMT"/>
              </a:rPr>
              <a:t>berechtigtes Interesse </a:t>
            </a:r>
            <a:r>
              <a:rPr lang="de-DE" sz="2400" dirty="0">
                <a:solidFill>
                  <a:schemeClr val="tx1">
                    <a:lumMod val="65000"/>
                    <a:lumOff val="35000"/>
                  </a:schemeClr>
                </a:solidFill>
                <a:latin typeface="JKRGNR+Arial-BoldMT"/>
              </a:rPr>
              <a:t>an der baldigen </a:t>
            </a:r>
            <a:r>
              <a:rPr lang="de-DE" sz="2400" dirty="0" err="1">
                <a:solidFill>
                  <a:schemeClr val="tx1">
                    <a:lumMod val="65000"/>
                    <a:lumOff val="35000"/>
                  </a:schemeClr>
                </a:solidFill>
                <a:latin typeface="JKRGNR+Arial-BoldMT"/>
              </a:rPr>
              <a:t>Festellung</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Insoweit ausreichend: jedes als schutzwürdig anzuerkennendes Interesse </a:t>
            </a:r>
            <a:r>
              <a:rPr lang="de-DE" sz="2400" b="1" dirty="0">
                <a:solidFill>
                  <a:schemeClr val="tx1">
                    <a:lumMod val="65000"/>
                    <a:lumOff val="35000"/>
                  </a:schemeClr>
                </a:solidFill>
                <a:latin typeface="JKRGNR+Arial-BoldMT"/>
              </a:rPr>
              <a:t>rechtlicher, wirtschaftlicher oder auch ideeller Art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Vorliegend anzunehmen: Rechtliches und wirtschaftliches Interesse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Feststellungsinteresse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 </a:t>
            </a:r>
          </a:p>
          <a:p>
            <a:r>
              <a:rPr lang="de-DE" sz="2600" dirty="0">
                <a:solidFill>
                  <a:schemeClr val="bg1"/>
                </a:solidFill>
                <a:latin typeface="Frutiger LT 57 Cn" pitchFamily="34" charset="0"/>
              </a:rPr>
              <a:t>Fall 2 </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375803615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25208"/>
            <a:ext cx="8928992" cy="571182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IV) Klagebefugnis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strittig: ob auch im Fall der allgemeinen Feststellungsklage, die </a:t>
            </a:r>
            <a:r>
              <a:rPr lang="de-DE" sz="2400" b="1" dirty="0">
                <a:solidFill>
                  <a:schemeClr val="tx1">
                    <a:lumMod val="65000"/>
                    <a:lumOff val="35000"/>
                  </a:schemeClr>
                </a:solidFill>
                <a:latin typeface="JKRGNR+Arial-BoldMT"/>
              </a:rPr>
              <a:t>Klagebefugnis nach § 42 II VwGO </a:t>
            </a:r>
            <a:r>
              <a:rPr lang="de-DE" sz="2400" dirty="0">
                <a:solidFill>
                  <a:schemeClr val="tx1">
                    <a:lumMod val="65000"/>
                    <a:lumOff val="35000"/>
                  </a:schemeClr>
                </a:solidFill>
                <a:latin typeface="JKRGNR+Arial-BoldMT"/>
              </a:rPr>
              <a:t>positiv festgestellt werden muss</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err="1">
                <a:solidFill>
                  <a:schemeClr val="tx1">
                    <a:lumMod val="65000"/>
                    <a:lumOff val="35000"/>
                  </a:schemeClr>
                </a:solidFill>
                <a:latin typeface="JKRGNR+Arial-BoldMT"/>
              </a:rPr>
              <a:t>Lit</a:t>
            </a:r>
            <a:r>
              <a:rPr lang="de-DE" sz="2400" dirty="0">
                <a:solidFill>
                  <a:schemeClr val="tx1">
                    <a:lumMod val="65000"/>
                    <a:lumOff val="35000"/>
                  </a:schemeClr>
                </a:solidFill>
                <a:latin typeface="JKRGNR+Arial-BoldMT"/>
              </a:rPr>
              <a:t>.: durch Feststellungsinteresse werden </a:t>
            </a:r>
            <a:r>
              <a:rPr lang="de-DE" sz="2400" b="1" dirty="0">
                <a:solidFill>
                  <a:schemeClr val="tx1">
                    <a:lumMod val="65000"/>
                    <a:lumOff val="35000"/>
                  </a:schemeClr>
                </a:solidFill>
                <a:latin typeface="JKRGNR+Arial-BoldMT"/>
              </a:rPr>
              <a:t>Popularklagen ausgeschlossen</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err="1">
                <a:solidFill>
                  <a:schemeClr val="tx1">
                    <a:lumMod val="65000"/>
                    <a:lumOff val="35000"/>
                  </a:schemeClr>
                </a:solidFill>
                <a:latin typeface="JKRGNR+Arial-BoldMT"/>
              </a:rPr>
              <a:t>Rspr</a:t>
            </a:r>
            <a:r>
              <a:rPr lang="de-DE" sz="2400" dirty="0">
                <a:solidFill>
                  <a:schemeClr val="tx1">
                    <a:lumMod val="65000"/>
                    <a:lumOff val="35000"/>
                  </a:schemeClr>
                </a:solidFill>
                <a:latin typeface="JKRGNR+Arial-BoldMT"/>
              </a:rPr>
              <a:t>.: Feststellungsinteresse nicht ausreichend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Von </a:t>
            </a:r>
            <a:r>
              <a:rPr lang="de-DE" sz="2400" dirty="0" err="1">
                <a:solidFill>
                  <a:schemeClr val="tx1">
                    <a:lumMod val="65000"/>
                    <a:lumOff val="35000"/>
                  </a:schemeClr>
                </a:solidFill>
                <a:latin typeface="JKRGNR+Arial-BoldMT"/>
              </a:rPr>
              <a:t>Rspr</a:t>
            </a:r>
            <a:r>
              <a:rPr lang="de-DE" sz="2400" dirty="0">
                <a:solidFill>
                  <a:schemeClr val="tx1">
                    <a:lumMod val="65000"/>
                    <a:lumOff val="35000"/>
                  </a:schemeClr>
                </a:solidFill>
                <a:latin typeface="JKRGNR+Arial-BoldMT"/>
              </a:rPr>
              <a:t>. gefordert: Kläger muss geltend machen können, dass er an dem </a:t>
            </a:r>
            <a:r>
              <a:rPr lang="de-DE" sz="2400" b="1" dirty="0">
                <a:solidFill>
                  <a:schemeClr val="tx1">
                    <a:lumMod val="65000"/>
                    <a:lumOff val="35000"/>
                  </a:schemeClr>
                </a:solidFill>
                <a:latin typeface="JKRGNR+Arial-BoldMT"/>
              </a:rPr>
              <a:t>festzustellenden Rechtsverhältnis selbst beteiligt ist oder dass von dem Rechtsverhältnis seine Rechte abhängen </a:t>
            </a:r>
            <a:r>
              <a:rPr lang="de-DE" sz="2400" dirty="0">
                <a:solidFill>
                  <a:schemeClr val="tx1">
                    <a:lumMod val="65000"/>
                    <a:lumOff val="35000"/>
                  </a:schemeClr>
                </a:solidFill>
                <a:latin typeface="JKRGNR+Arial-BoldMT"/>
              </a:rPr>
              <a:t>(BVerwG)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Hier (+): Kläger vorliegend als Adressat der Regelung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Streit</a:t>
            </a:r>
            <a:r>
              <a:rPr lang="de-DE" sz="2400" dirty="0">
                <a:solidFill>
                  <a:schemeClr val="tx1">
                    <a:lumMod val="65000"/>
                    <a:lumOff val="35000"/>
                  </a:schemeClr>
                </a:solidFill>
                <a:latin typeface="JKRGNR+Arial-BoldMT"/>
              </a:rPr>
              <a:t> um die Notwendigkeit der Klagebefugnis </a:t>
            </a:r>
            <a:r>
              <a:rPr lang="de-DE" sz="2400" dirty="0" err="1">
                <a:solidFill>
                  <a:schemeClr val="tx1">
                    <a:lumMod val="65000"/>
                    <a:lumOff val="35000"/>
                  </a:schemeClr>
                </a:solidFill>
                <a:latin typeface="JKRGNR+Arial-BoldMT"/>
              </a:rPr>
              <a:t>iRd</a:t>
            </a:r>
            <a:r>
              <a:rPr lang="de-DE" sz="2400" dirty="0">
                <a:solidFill>
                  <a:schemeClr val="tx1">
                    <a:lumMod val="65000"/>
                    <a:lumOff val="35000"/>
                  </a:schemeClr>
                </a:solidFill>
                <a:latin typeface="JKRGNR+Arial-BoldMT"/>
              </a:rPr>
              <a:t>. Allgemeinen Feststellungsklage </a:t>
            </a:r>
            <a:r>
              <a:rPr lang="de-DE" sz="2400" b="1" dirty="0">
                <a:solidFill>
                  <a:schemeClr val="tx1">
                    <a:lumMod val="65000"/>
                    <a:lumOff val="35000"/>
                  </a:schemeClr>
                </a:solidFill>
                <a:latin typeface="JKRGNR+Arial-BoldMT"/>
              </a:rPr>
              <a:t>kann dahinstehen!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 </a:t>
            </a:r>
          </a:p>
          <a:p>
            <a:r>
              <a:rPr lang="de-DE" sz="2600" dirty="0">
                <a:solidFill>
                  <a:schemeClr val="bg1"/>
                </a:solidFill>
                <a:latin typeface="Frutiger LT 57 Cn" pitchFamily="34" charset="0"/>
              </a:rPr>
              <a:t>Fall 2 </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323202000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196752"/>
            <a:ext cx="8928992" cy="367280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IV) Passive Prozessführungsbefugnis, § 78 I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 in Abschnitt über „Besondere Vorschriften für Anfechtungs- und Verpflichtungsklage“ normiert, </a:t>
            </a:r>
            <a:r>
              <a:rPr lang="de-DE" sz="2400" b="1" dirty="0">
                <a:solidFill>
                  <a:schemeClr val="tx1">
                    <a:lumMod val="65000"/>
                    <a:lumOff val="35000"/>
                  </a:schemeClr>
                </a:solidFill>
                <a:latin typeface="JKRGNR+Arial-BoldMT"/>
              </a:rPr>
              <a:t>nicht unmittelbar anwendbar: Vorschrift des § 78 VwGO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Indes nutzbar zu machen: </a:t>
            </a:r>
            <a:r>
              <a:rPr lang="de-DE" sz="2400" b="1" dirty="0">
                <a:solidFill>
                  <a:schemeClr val="tx1">
                    <a:lumMod val="65000"/>
                    <a:lumOff val="35000"/>
                  </a:schemeClr>
                </a:solidFill>
                <a:latin typeface="JKRGNR+Arial-BoldMT"/>
              </a:rPr>
              <a:t>allgemeiner Rechtsgedanke </a:t>
            </a:r>
            <a:r>
              <a:rPr lang="de-DE" sz="2400" dirty="0">
                <a:solidFill>
                  <a:schemeClr val="tx1">
                    <a:lumMod val="65000"/>
                    <a:lumOff val="35000"/>
                  </a:schemeClr>
                </a:solidFill>
                <a:latin typeface="JKRGNR+Arial-BoldMT"/>
              </a:rPr>
              <a:t>des „Rechtsträgerprinzips“ aus § 78 I Nr. 1 VwGO (</a:t>
            </a:r>
            <a:r>
              <a:rPr lang="de-DE" sz="2400" dirty="0" err="1">
                <a:solidFill>
                  <a:schemeClr val="tx1">
                    <a:lumMod val="65000"/>
                    <a:lumOff val="35000"/>
                  </a:schemeClr>
                </a:solidFill>
                <a:latin typeface="JKRGNR+Arial-BoldMT"/>
              </a:rPr>
              <a:t>hM</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Mangels Sachverhaltsangaben zu unterstellen: </a:t>
            </a:r>
            <a:r>
              <a:rPr lang="de-DE" sz="2400" b="1" dirty="0">
                <a:solidFill>
                  <a:schemeClr val="tx1">
                    <a:lumMod val="65000"/>
                    <a:lumOff val="35000"/>
                  </a:schemeClr>
                </a:solidFill>
                <a:latin typeface="JKRGNR+Arial-BoldMT"/>
              </a:rPr>
              <a:t>Vorliegen einer kreisfreien Stadt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Mithin passiv prozessführungsbefugt: </a:t>
            </a:r>
            <a:r>
              <a:rPr lang="de-DE" sz="2400" b="1" dirty="0">
                <a:solidFill>
                  <a:schemeClr val="tx1">
                    <a:lumMod val="65000"/>
                    <a:lumOff val="35000"/>
                  </a:schemeClr>
                </a:solidFill>
                <a:latin typeface="JKRGNR+Arial-BoldMT"/>
              </a:rPr>
              <a:t>„Land“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Grundrechte </a:t>
            </a:r>
          </a:p>
          <a:p>
            <a:r>
              <a:rPr lang="de-DE" sz="2600" dirty="0">
                <a:solidFill>
                  <a:schemeClr val="bg1"/>
                </a:solidFill>
                <a:latin typeface="Frutiger LT 57 Cn" pitchFamily="34" charset="0"/>
              </a:rPr>
              <a:t>Fall 2 </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150394190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196752"/>
            <a:ext cx="8928992" cy="373692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 Beteiligten- und Prozessfähigkeit, §§ 61 ff.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Kläger</a:t>
            </a:r>
            <a:r>
              <a:rPr lang="de-DE" sz="2400" dirty="0">
                <a:solidFill>
                  <a:schemeClr val="tx1">
                    <a:lumMod val="65000"/>
                    <a:lumOff val="35000"/>
                  </a:schemeClr>
                </a:solidFill>
                <a:latin typeface="JKRGNR+Arial-BoldMT"/>
              </a:rPr>
              <a:t>: als natürliche, geschäftsfähige Person nach </a:t>
            </a:r>
            <a:r>
              <a:rPr lang="de-DE" sz="2400" b="1" dirty="0">
                <a:solidFill>
                  <a:schemeClr val="tx1">
                    <a:lumMod val="65000"/>
                    <a:lumOff val="35000"/>
                  </a:schemeClr>
                </a:solidFill>
                <a:latin typeface="JKRGNR+Arial-BoldMT"/>
              </a:rPr>
              <a:t>§ 61 Nr. 1 Alt. 1 VwGO</a:t>
            </a:r>
            <a:r>
              <a:rPr lang="de-DE" sz="2400" dirty="0">
                <a:solidFill>
                  <a:schemeClr val="tx1">
                    <a:lumMod val="65000"/>
                    <a:lumOff val="35000"/>
                  </a:schemeClr>
                </a:solidFill>
                <a:latin typeface="JKRGNR+Arial-BoldMT"/>
              </a:rPr>
              <a:t> beteiligten- und nach </a:t>
            </a:r>
            <a:r>
              <a:rPr lang="de-DE" sz="2400" b="1" dirty="0">
                <a:solidFill>
                  <a:schemeClr val="tx1">
                    <a:lumMod val="65000"/>
                    <a:lumOff val="35000"/>
                  </a:schemeClr>
                </a:solidFill>
                <a:latin typeface="JKRGNR+Arial-BoldMT"/>
              </a:rPr>
              <a:t>§ 62 I Nr. 1 VwGO </a:t>
            </a:r>
            <a:r>
              <a:rPr lang="de-DE" sz="2400" dirty="0">
                <a:solidFill>
                  <a:schemeClr val="tx1">
                    <a:lumMod val="65000"/>
                    <a:lumOff val="35000"/>
                  </a:schemeClr>
                </a:solidFill>
                <a:latin typeface="JKRGNR+Arial-BoldMT"/>
              </a:rPr>
              <a:t>prozessfähig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Land</a:t>
            </a:r>
            <a:r>
              <a:rPr lang="de-DE" sz="2400" dirty="0">
                <a:solidFill>
                  <a:schemeClr val="tx1">
                    <a:lumMod val="65000"/>
                    <a:lumOff val="35000"/>
                  </a:schemeClr>
                </a:solidFill>
                <a:latin typeface="JKRGNR+Arial-BoldMT"/>
              </a:rPr>
              <a:t>: als juristische Person des öffentlichen Rechts nach </a:t>
            </a:r>
            <a:r>
              <a:rPr lang="de-DE" sz="2400" b="1" dirty="0">
                <a:solidFill>
                  <a:schemeClr val="tx1">
                    <a:lumMod val="65000"/>
                    <a:lumOff val="35000"/>
                  </a:schemeClr>
                </a:solidFill>
                <a:latin typeface="JKRGNR+Arial-BoldMT"/>
              </a:rPr>
              <a:t>§ 61 Nr. 1 Alt. 2 VwGO</a:t>
            </a:r>
            <a:r>
              <a:rPr lang="de-DE" sz="2400" dirty="0">
                <a:solidFill>
                  <a:schemeClr val="tx1">
                    <a:lumMod val="65000"/>
                    <a:lumOff val="35000"/>
                  </a:schemeClr>
                </a:solidFill>
                <a:latin typeface="JKRGNR+Arial-BoldMT"/>
              </a:rPr>
              <a:t> beteiligtenfähig und nach </a:t>
            </a:r>
            <a:r>
              <a:rPr lang="de-DE" sz="2400" b="1" dirty="0">
                <a:solidFill>
                  <a:schemeClr val="tx1">
                    <a:lumMod val="65000"/>
                    <a:lumOff val="35000"/>
                  </a:schemeClr>
                </a:solidFill>
                <a:latin typeface="JKRGNR+Arial-BoldMT"/>
              </a:rPr>
              <a:t>§ 62 III VwGO </a:t>
            </a:r>
            <a:r>
              <a:rPr lang="de-DE" sz="2400" dirty="0">
                <a:solidFill>
                  <a:schemeClr val="tx1">
                    <a:lumMod val="65000"/>
                    <a:lumOff val="35000"/>
                  </a:schemeClr>
                </a:solidFill>
                <a:latin typeface="JKRGNR+Arial-BoldMT"/>
              </a:rPr>
              <a:t>prozessfähig durch ordnungsgemäße Vertretung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Beteiligten- und Prozessfähigkeit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Sachentscheidungsvoraussetzungen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Grundrechte </a:t>
            </a:r>
          </a:p>
          <a:p>
            <a:r>
              <a:rPr lang="de-DE" sz="2600" dirty="0">
                <a:solidFill>
                  <a:schemeClr val="bg1"/>
                </a:solidFill>
                <a:latin typeface="Frutiger LT 57 Cn" pitchFamily="34" charset="0"/>
              </a:rPr>
              <a:t>Fall 2 </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263874807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196752"/>
            <a:ext cx="8928992" cy="497315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 Begründetheit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Obersatz: Die Feststellungsklage ist begründet, soweit das streitige Rechtsverhältnis nicht besteht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1. Schritt: Sog. „Wortlautlösung“</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Voraussetzungen des </a:t>
            </a:r>
            <a:r>
              <a:rPr lang="de-DE" sz="2400" b="1" dirty="0">
                <a:solidFill>
                  <a:schemeClr val="tx1">
                    <a:lumMod val="65000"/>
                    <a:lumOff val="35000"/>
                  </a:schemeClr>
                </a:solidFill>
                <a:latin typeface="JKRGNR+Arial-BoldMT"/>
              </a:rPr>
              <a:t>4 I </a:t>
            </a:r>
            <a:r>
              <a:rPr lang="de-DE" sz="2400" b="1" dirty="0" err="1">
                <a:solidFill>
                  <a:schemeClr val="tx1">
                    <a:lumMod val="65000"/>
                    <a:lumOff val="35000"/>
                  </a:schemeClr>
                </a:solidFill>
                <a:latin typeface="JKRGNR+Arial-BoldMT"/>
              </a:rPr>
              <a:t>ReiseVermG</a:t>
            </a:r>
            <a:r>
              <a:rPr lang="de-DE" sz="2400" b="1" dirty="0">
                <a:solidFill>
                  <a:schemeClr val="tx1">
                    <a:lumMod val="65000"/>
                    <a:lumOff val="35000"/>
                  </a:schemeClr>
                </a:solidFill>
                <a:latin typeface="JKRGNR+Arial-BoldMT"/>
              </a:rPr>
              <a:t> </a:t>
            </a:r>
            <a:r>
              <a:rPr lang="de-DE" sz="2400" dirty="0">
                <a:solidFill>
                  <a:schemeClr val="tx1">
                    <a:lumMod val="65000"/>
                    <a:lumOff val="35000"/>
                  </a:schemeClr>
                </a:solidFill>
                <a:latin typeface="JKRGNR+Arial-BoldMT"/>
              </a:rPr>
              <a:t>(„Wer gewerbsmäßig Reisen vermittelt“) </a:t>
            </a:r>
            <a:r>
              <a:rPr lang="de-DE" sz="2400" b="1" dirty="0">
                <a:solidFill>
                  <a:schemeClr val="tx1">
                    <a:lumMod val="65000"/>
                    <a:lumOff val="35000"/>
                  </a:schemeClr>
                </a:solidFill>
                <a:latin typeface="JKRGNR+Arial-BoldMT"/>
              </a:rPr>
              <a:t>[+]</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und des </a:t>
            </a:r>
            <a:r>
              <a:rPr lang="de-DE" sz="2400" b="1" dirty="0">
                <a:solidFill>
                  <a:schemeClr val="tx1">
                    <a:lumMod val="65000"/>
                    <a:lumOff val="35000"/>
                  </a:schemeClr>
                </a:solidFill>
                <a:latin typeface="JKRGNR+Arial-BoldMT"/>
              </a:rPr>
              <a:t>§ 28 I 1 </a:t>
            </a:r>
            <a:r>
              <a:rPr lang="de-DE" sz="2400" b="1" dirty="0" err="1">
                <a:solidFill>
                  <a:schemeClr val="tx1">
                    <a:lumMod val="65000"/>
                    <a:lumOff val="35000"/>
                  </a:schemeClr>
                </a:solidFill>
                <a:latin typeface="JKRGNR+Arial-BoldMT"/>
              </a:rPr>
              <a:t>ReiseVermG</a:t>
            </a:r>
            <a:r>
              <a:rPr lang="de-DE" sz="2400" b="1" dirty="0">
                <a:solidFill>
                  <a:schemeClr val="tx1">
                    <a:lumMod val="65000"/>
                    <a:lumOff val="35000"/>
                  </a:schemeClr>
                </a:solidFill>
                <a:latin typeface="JKRGNR+Arial-BoldMT"/>
              </a:rPr>
              <a:t> </a:t>
            </a:r>
            <a:r>
              <a:rPr lang="de-DE" sz="2400" dirty="0">
                <a:solidFill>
                  <a:schemeClr val="tx1">
                    <a:lumMod val="65000"/>
                    <a:lumOff val="35000"/>
                  </a:schemeClr>
                </a:solidFill>
                <a:latin typeface="JKRGNR+Arial-BoldMT"/>
              </a:rPr>
              <a:t>(„Wer gewerbsmäßige Pauschalreisen vermittelt) im Bezug auf den Kläger </a:t>
            </a:r>
            <a:r>
              <a:rPr lang="de-DE" sz="2400" b="1" dirty="0">
                <a:solidFill>
                  <a:schemeClr val="tx1">
                    <a:lumMod val="65000"/>
                    <a:lumOff val="35000"/>
                  </a:schemeClr>
                </a:solidFill>
                <a:latin typeface="JKRGNR+Arial-BoldMT"/>
              </a:rPr>
              <a: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ZE: Allgemeine Feststellungsklage nach § 43 I 1. Alt. VwGO unbegründet bei Anwendung der Vorschrift!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u="sng"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Grundrechte </a:t>
            </a:r>
          </a:p>
          <a:p>
            <a:r>
              <a:rPr lang="de-DE" sz="2600" dirty="0">
                <a:solidFill>
                  <a:schemeClr val="bg1"/>
                </a:solidFill>
                <a:latin typeface="Frutiger LT 57 Cn" pitchFamily="34" charset="0"/>
              </a:rPr>
              <a:t>Fall 2 </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209405166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70538"/>
            <a:ext cx="8928992" cy="564770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2. Schritt: Prüfung der Verfassungswidrigkeit</a:t>
            </a:r>
            <a:r>
              <a:rPr lang="de-DE" sz="2400" u="sng" dirty="0">
                <a:solidFill>
                  <a:schemeClr val="tx1">
                    <a:lumMod val="65000"/>
                    <a:lumOff val="35000"/>
                  </a:schemeClr>
                </a:solidFill>
                <a:latin typeface="JKRGNR+Arial-BoldMT"/>
              </a:rPr>
              <a:t> </a:t>
            </a:r>
            <a:r>
              <a:rPr lang="de-DE" sz="2400" dirty="0">
                <a:solidFill>
                  <a:schemeClr val="tx1">
                    <a:lumMod val="65000"/>
                    <a:lumOff val="35000"/>
                  </a:schemeClr>
                </a:solidFill>
                <a:latin typeface="JKRGNR+Arial-BoldMT"/>
              </a:rPr>
              <a:t>der maßgeblichen Normen der </a:t>
            </a:r>
            <a:r>
              <a:rPr lang="de-DE" sz="2400" b="1" dirty="0">
                <a:solidFill>
                  <a:schemeClr val="tx1">
                    <a:lumMod val="65000"/>
                    <a:lumOff val="35000"/>
                  </a:schemeClr>
                </a:solidFill>
                <a:latin typeface="JKRGNR+Arial-BoldMT"/>
              </a:rPr>
              <a:t>§§ 4 I, 28 I 1 </a:t>
            </a:r>
            <a:r>
              <a:rPr lang="de-DE" sz="2400" b="1" dirty="0" err="1">
                <a:solidFill>
                  <a:schemeClr val="tx1">
                    <a:lumMod val="65000"/>
                    <a:lumOff val="35000"/>
                  </a:schemeClr>
                </a:solidFill>
                <a:latin typeface="JKRGNR+Arial-BoldMT"/>
              </a:rPr>
              <a:t>ReiseVermG</a:t>
            </a: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Wenn (+): Vorlage ans BVerfG nach </a:t>
            </a:r>
            <a:r>
              <a:rPr lang="de-DE" sz="2400" b="1" dirty="0">
                <a:solidFill>
                  <a:schemeClr val="tx1">
                    <a:lumMod val="65000"/>
                    <a:lumOff val="35000"/>
                  </a:schemeClr>
                </a:solidFill>
                <a:latin typeface="JKRGNR+Arial-BoldMT"/>
              </a:rPr>
              <a:t>Art. 100 I GG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Sog. Konkrete Normenkontrolle! </a:t>
            </a:r>
          </a:p>
          <a:p>
            <a:pPr marL="800100" lvl="1" indent="-342900" algn="ctr">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i="1" dirty="0">
              <a:solidFill>
                <a:schemeClr val="tx1">
                  <a:lumMod val="65000"/>
                  <a:lumOff val="35000"/>
                </a:schemeClr>
              </a:solidFill>
              <a:latin typeface="JKRGNR+Arial-BoldMT"/>
            </a:endParaRPr>
          </a:p>
          <a:p>
            <a:pPr lvl="1" algn="ct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Artikel 100 [Verfassungswidrigkeit von Gesetzen]</a:t>
            </a:r>
          </a:p>
          <a:p>
            <a:pPr lvl="1" algn="ct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(1)Hält ein Gericht ein Gesetz, </a:t>
            </a:r>
            <a:r>
              <a:rPr lang="de-DE" sz="2400" b="1" i="1" dirty="0">
                <a:solidFill>
                  <a:schemeClr val="tx1">
                    <a:lumMod val="65000"/>
                    <a:lumOff val="35000"/>
                  </a:schemeClr>
                </a:solidFill>
                <a:latin typeface="JKRGNR+Arial-BoldMT"/>
              </a:rPr>
              <a:t>auf dessen Gültigkeit es bei der Entscheidung ankommt</a:t>
            </a:r>
            <a:r>
              <a:rPr lang="de-DE" sz="2400" i="1" dirty="0">
                <a:solidFill>
                  <a:schemeClr val="tx1">
                    <a:lumMod val="65000"/>
                    <a:lumOff val="35000"/>
                  </a:schemeClr>
                </a:solidFill>
                <a:latin typeface="JKRGNR+Arial-BoldMT"/>
              </a:rPr>
              <a:t>, für </a:t>
            </a:r>
            <a:r>
              <a:rPr lang="de-DE" sz="2400" b="1" i="1" dirty="0">
                <a:solidFill>
                  <a:schemeClr val="tx1">
                    <a:lumMod val="65000"/>
                    <a:lumOff val="35000"/>
                  </a:schemeClr>
                </a:solidFill>
                <a:latin typeface="JKRGNR+Arial-BoldMT"/>
              </a:rPr>
              <a:t>verfassungswidrig</a:t>
            </a:r>
            <a:r>
              <a:rPr lang="de-DE" sz="2400" i="1" dirty="0">
                <a:solidFill>
                  <a:schemeClr val="tx1">
                    <a:lumMod val="65000"/>
                    <a:lumOff val="35000"/>
                  </a:schemeClr>
                </a:solidFill>
                <a:latin typeface="JKRGNR+Arial-BoldMT"/>
              </a:rPr>
              <a:t>, so ist das </a:t>
            </a:r>
            <a:r>
              <a:rPr lang="de-DE" sz="2400" b="1" i="1" dirty="0">
                <a:solidFill>
                  <a:schemeClr val="tx1">
                    <a:lumMod val="65000"/>
                    <a:lumOff val="35000"/>
                  </a:schemeClr>
                </a:solidFill>
                <a:latin typeface="JKRGNR+Arial-BoldMT"/>
              </a:rPr>
              <a:t>Verfahren auszusetzen </a:t>
            </a:r>
            <a:r>
              <a:rPr lang="de-DE" sz="2400" i="1" dirty="0">
                <a:solidFill>
                  <a:schemeClr val="tx1">
                    <a:lumMod val="65000"/>
                    <a:lumOff val="35000"/>
                  </a:schemeClr>
                </a:solidFill>
                <a:latin typeface="JKRGNR+Arial-BoldMT"/>
              </a:rPr>
              <a:t>und, wenn es sich um die Verletzung der Verfassung eines Landes handelt, die Entscheidung des für Verfassungsstreitigkeiten zuständigen Gerichtes des Landes, wenn es sich um die Verletzung dieses Grundgesetzes handelt, </a:t>
            </a:r>
            <a:r>
              <a:rPr lang="de-DE" sz="2400" b="1" i="1" dirty="0">
                <a:solidFill>
                  <a:schemeClr val="tx1">
                    <a:lumMod val="65000"/>
                    <a:lumOff val="35000"/>
                  </a:schemeClr>
                </a:solidFill>
                <a:latin typeface="JKRGNR+Arial-BoldMT"/>
              </a:rPr>
              <a:t>die Entscheidung des Bundesverfassungsgerichtes einzuholen</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Grundrechte </a:t>
            </a:r>
          </a:p>
          <a:p>
            <a:r>
              <a:rPr lang="de-DE" sz="2600" dirty="0">
                <a:solidFill>
                  <a:schemeClr val="bg1"/>
                </a:solidFill>
                <a:latin typeface="Frutiger LT 57 Cn" pitchFamily="34" charset="0"/>
              </a:rPr>
              <a:t>Fall 2 </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264783394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2">
                                            <p:txEl>
                                              <p:pRg st="5" end="5"/>
                                            </p:txEl>
                                          </p:spTgt>
                                        </p:tgtEl>
                                        <p:attrNameLst>
                                          <p:attrName>style.visibility</p:attrName>
                                        </p:attrNameLst>
                                      </p:cBhvr>
                                      <p:to>
                                        <p:strVal val="visible"/>
                                      </p:to>
                                    </p:set>
                                    <p:anim calcmode="lin" valueType="num">
                                      <p:cBhvr additive="base">
                                        <p:cTn id="29"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196752"/>
            <a:ext cx="8928992" cy="584006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insoweit: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Prüfungskompetenz</a:t>
            </a:r>
            <a:r>
              <a:rPr lang="de-DE" sz="2400" dirty="0">
                <a:solidFill>
                  <a:schemeClr val="tx1">
                    <a:lumMod val="65000"/>
                    <a:lumOff val="35000"/>
                  </a:schemeClr>
                </a:solidFill>
                <a:latin typeface="JKRGNR+Arial-BoldMT"/>
              </a:rPr>
              <a:t>: Verwaltungsgerichte</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Verwerfungskompetenz</a:t>
            </a:r>
            <a:r>
              <a:rPr lang="de-DE" sz="2400" dirty="0">
                <a:solidFill>
                  <a:schemeClr val="tx1">
                    <a:lumMod val="65000"/>
                    <a:lumOff val="35000"/>
                  </a:schemeClr>
                </a:solidFill>
                <a:latin typeface="JKRGNR+Arial-BoldMT"/>
              </a:rPr>
              <a:t>: BVerfG, Art. 100 I 1 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Nunmehr zu prüfen: Verfassungskonformität der §§ 4 , 28 </a:t>
            </a:r>
            <a:r>
              <a:rPr lang="de-DE" sz="2400" dirty="0" err="1">
                <a:solidFill>
                  <a:schemeClr val="tx1">
                    <a:lumMod val="65000"/>
                    <a:lumOff val="35000"/>
                  </a:schemeClr>
                </a:solidFill>
                <a:latin typeface="JKRGNR+Arial-BoldMT"/>
              </a:rPr>
              <a:t>ReiseVermG</a:t>
            </a: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 Formelle Verfassungskonformität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regelmäßig anzusprechen: </a:t>
            </a:r>
            <a:r>
              <a:rPr lang="de-DE" sz="2400" b="1" dirty="0">
                <a:solidFill>
                  <a:schemeClr val="tx1">
                    <a:lumMod val="65000"/>
                    <a:lumOff val="35000"/>
                  </a:schemeClr>
                </a:solidFill>
                <a:latin typeface="JKRGNR+Arial-BoldMT"/>
              </a:rPr>
              <a:t>Verbandskompetenz</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Grundsätzlich zuständig nach </a:t>
            </a:r>
            <a:r>
              <a:rPr lang="de-DE" sz="2400" b="1" dirty="0">
                <a:solidFill>
                  <a:schemeClr val="tx1">
                    <a:lumMod val="65000"/>
                    <a:lumOff val="35000"/>
                  </a:schemeClr>
                </a:solidFill>
                <a:latin typeface="JKRGNR+Arial-BoldMT"/>
              </a:rPr>
              <a:t>Art. 70 I GG </a:t>
            </a:r>
            <a:r>
              <a:rPr lang="de-DE" sz="2400" dirty="0">
                <a:solidFill>
                  <a:schemeClr val="tx1">
                    <a:lumMod val="65000"/>
                    <a:lumOff val="35000"/>
                  </a:schemeClr>
                </a:solidFill>
                <a:latin typeface="JKRGNR+Arial-BoldMT"/>
              </a:rPr>
              <a:t>zur Gesetzgebung: „Die Länder“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Zu prüfen: ob dem Bund nach den Vorschriften über die ausschließliche oder konkurrierende Gesetzgebung, durch das GG Gesetzgebungsbefugnis verliehen wird, </a:t>
            </a:r>
            <a:r>
              <a:rPr lang="de-DE" sz="2400" b="1" dirty="0">
                <a:solidFill>
                  <a:schemeClr val="tx1">
                    <a:lumMod val="65000"/>
                    <a:lumOff val="35000"/>
                  </a:schemeClr>
                </a:solidFill>
                <a:latin typeface="JKRGNR+Arial-BoldMT"/>
              </a:rPr>
              <a:t>Art. 70 I, II GG</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Grundrechte </a:t>
            </a:r>
          </a:p>
          <a:p>
            <a:r>
              <a:rPr lang="de-DE" sz="2600" dirty="0">
                <a:solidFill>
                  <a:schemeClr val="bg1"/>
                </a:solidFill>
                <a:latin typeface="Frutiger LT 57 Cn" pitchFamily="34" charset="0"/>
              </a:rPr>
              <a:t>Fall 2 </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64601660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additive="base">
                                        <p:cTn id="15"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 calcmode="lin" valueType="num">
                                      <p:cBhvr additive="base">
                                        <p:cTn id="2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anim calcmode="lin" valueType="num">
                                      <p:cBhvr additive="base">
                                        <p:cTn id="2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2">
                                            <p:txEl>
                                              <p:pRg st="7" end="7"/>
                                            </p:txEl>
                                          </p:spTgt>
                                        </p:tgtEl>
                                        <p:attrNameLst>
                                          <p:attrName>style.visibility</p:attrName>
                                        </p:attrNameLst>
                                      </p:cBhvr>
                                      <p:to>
                                        <p:strVal val="visible"/>
                                      </p:to>
                                    </p:set>
                                    <p:anim calcmode="lin" valueType="num">
                                      <p:cBhvr additive="base">
                                        <p:cTn id="3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2">
                                            <p:txEl>
                                              <p:pRg st="8" end="8"/>
                                            </p:txEl>
                                          </p:spTgt>
                                        </p:tgtEl>
                                        <p:attrNameLst>
                                          <p:attrName>style.visibility</p:attrName>
                                        </p:attrNameLst>
                                      </p:cBhvr>
                                      <p:to>
                                        <p:strVal val="visible"/>
                                      </p:to>
                                    </p:set>
                                    <p:anim calcmode="lin" valueType="num">
                                      <p:cBhvr additive="base">
                                        <p:cTn id="3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2">
                                            <p:txEl>
                                              <p:pRg st="9" end="9"/>
                                            </p:txEl>
                                          </p:spTgt>
                                        </p:tgtEl>
                                        <p:attrNameLst>
                                          <p:attrName>style.visibility</p:attrName>
                                        </p:attrNameLst>
                                      </p:cBhvr>
                                      <p:to>
                                        <p:strVal val="visible"/>
                                      </p:to>
                                    </p:set>
                                    <p:anim calcmode="lin" valueType="num">
                                      <p:cBhvr additive="base">
                                        <p:cTn id="45"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196752"/>
            <a:ext cx="8928992" cy="484491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Regelungsmaterie: „</a:t>
            </a:r>
            <a:r>
              <a:rPr lang="de-DE" sz="2400" b="1" dirty="0">
                <a:solidFill>
                  <a:schemeClr val="tx1">
                    <a:lumMod val="65000"/>
                    <a:lumOff val="35000"/>
                  </a:schemeClr>
                </a:solidFill>
                <a:latin typeface="JKRGNR+Arial-BoldMT"/>
              </a:rPr>
              <a:t>Reisevermittlung</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konkurrierender Gesetzgebungstitel über das Recht der Wirtschaft, </a:t>
            </a:r>
            <a:r>
              <a:rPr lang="de-DE" sz="2400" b="1" dirty="0">
                <a:solidFill>
                  <a:schemeClr val="tx1">
                    <a:lumMod val="65000"/>
                    <a:lumOff val="35000"/>
                  </a:schemeClr>
                </a:solidFill>
                <a:latin typeface="JKRGNR+Arial-BoldMT"/>
              </a:rPr>
              <a:t>Art. 74 I Nr. 11 GG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Zu bedenken: Art. 74 I Nr. 11 GG ist eine sog. „</a:t>
            </a:r>
            <a:r>
              <a:rPr lang="de-DE" sz="2400" b="1" dirty="0">
                <a:solidFill>
                  <a:schemeClr val="tx1">
                    <a:lumMod val="65000"/>
                    <a:lumOff val="35000"/>
                  </a:schemeClr>
                </a:solidFill>
                <a:latin typeface="JKRGNR+Arial-BoldMT"/>
              </a:rPr>
              <a:t>Bedarfskompetenz</a:t>
            </a:r>
            <a:r>
              <a:rPr lang="de-DE" sz="2400" dirty="0">
                <a:solidFill>
                  <a:schemeClr val="tx1">
                    <a:lumMod val="65000"/>
                    <a:lumOff val="35000"/>
                  </a:schemeClr>
                </a:solidFill>
                <a:latin typeface="JKRGNR+Arial-BoldMT"/>
              </a:rPr>
              <a:t>“ </a:t>
            </a:r>
            <a:r>
              <a:rPr lang="de-DE" sz="2400" dirty="0" err="1">
                <a:solidFill>
                  <a:schemeClr val="tx1">
                    <a:lumMod val="65000"/>
                    <a:lumOff val="35000"/>
                  </a:schemeClr>
                </a:solidFill>
                <a:latin typeface="JKRGNR+Arial-BoldMT"/>
              </a:rPr>
              <a:t>iSv</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Art. 72 II GG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Voraussetzung: </a:t>
            </a:r>
            <a:r>
              <a:rPr lang="de-DE" sz="2400" b="1" dirty="0">
                <a:solidFill>
                  <a:schemeClr val="tx1">
                    <a:lumMod val="65000"/>
                    <a:lumOff val="35000"/>
                  </a:schemeClr>
                </a:solidFill>
                <a:latin typeface="JKRGNR+Arial-BoldMT"/>
              </a:rPr>
              <a:t>bundeseinheitliche Regelung muss </a:t>
            </a:r>
            <a:r>
              <a:rPr lang="de-DE" sz="2400" dirty="0">
                <a:solidFill>
                  <a:schemeClr val="tx1">
                    <a:lumMod val="65000"/>
                    <a:lumOff val="35000"/>
                  </a:schemeClr>
                </a:solidFill>
                <a:latin typeface="JKRGNR+Arial-BoldMT"/>
              </a:rPr>
              <a:t>zur Herstellung gleichwertiger Lebensverhältnisse oder zur </a:t>
            </a:r>
            <a:r>
              <a:rPr lang="de-DE" sz="2400" b="1" dirty="0">
                <a:solidFill>
                  <a:schemeClr val="tx1">
                    <a:lumMod val="65000"/>
                    <a:lumOff val="35000"/>
                  </a:schemeClr>
                </a:solidFill>
                <a:latin typeface="JKRGNR+Arial-BoldMT"/>
              </a:rPr>
              <a:t>Wahrung der Rechts- oder Wirtschaftseinheit erforderlich</a:t>
            </a:r>
            <a:r>
              <a:rPr lang="de-DE" sz="2400" dirty="0">
                <a:solidFill>
                  <a:schemeClr val="tx1">
                    <a:lumMod val="65000"/>
                    <a:lumOff val="35000"/>
                  </a:schemeClr>
                </a:solidFill>
                <a:latin typeface="JKRGNR+Arial-BoldMT"/>
              </a:rPr>
              <a:t> sein (</a:t>
            </a:r>
            <a:r>
              <a:rPr lang="de-DE" sz="2400" b="1" dirty="0">
                <a:solidFill>
                  <a:schemeClr val="tx1">
                    <a:lumMod val="65000"/>
                    <a:lumOff val="35000"/>
                  </a:schemeClr>
                </a:solidFill>
                <a:latin typeface="JKRGNR+Arial-BoldMT"/>
              </a:rPr>
              <a:t>sog. Erforderlichkeitsklausel</a:t>
            </a:r>
            <a:r>
              <a:rPr lang="de-DE" sz="2400" dirty="0">
                <a:solidFill>
                  <a:schemeClr val="tx1">
                    <a:lumMod val="65000"/>
                    <a:lumOff val="35000"/>
                  </a:schemeClr>
                </a:solidFill>
                <a:latin typeface="JKRGNR+Arial-BoldMT"/>
              </a:rPr>
              <a:t>)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Einzig denkbar: </a:t>
            </a:r>
            <a:r>
              <a:rPr lang="de-DE" sz="2400" b="1" dirty="0">
                <a:solidFill>
                  <a:schemeClr val="tx1">
                    <a:lumMod val="65000"/>
                    <a:lumOff val="35000"/>
                  </a:schemeClr>
                </a:solidFill>
                <a:latin typeface="JKRGNR+Arial-BoldMT"/>
              </a:rPr>
              <a:t>Wahrung der Rechts- oder Wirtschaftseinheit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Erforderlichkeitsklausel des Art. 72 II GG (+/-)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Grundrechte </a:t>
            </a:r>
          </a:p>
          <a:p>
            <a:r>
              <a:rPr lang="de-DE" sz="2600" dirty="0">
                <a:solidFill>
                  <a:schemeClr val="bg1"/>
                </a:solidFill>
                <a:latin typeface="Frutiger LT 57 Cn" pitchFamily="34" charset="0"/>
              </a:rPr>
              <a:t>Fall 2 </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415761775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196752"/>
            <a:ext cx="8928992" cy="373692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 Materielle Voraussetzungen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dirty="0" err="1">
                <a:solidFill>
                  <a:schemeClr val="tx1">
                    <a:lumMod val="65000"/>
                    <a:lumOff val="35000"/>
                  </a:schemeClr>
                </a:solidFill>
                <a:latin typeface="JKRGNR+Arial-BoldMT"/>
              </a:rPr>
              <a:t>iRd</a:t>
            </a:r>
            <a:r>
              <a:rPr lang="de-DE" sz="2400" dirty="0">
                <a:solidFill>
                  <a:schemeClr val="tx1">
                    <a:lumMod val="65000"/>
                    <a:lumOff val="35000"/>
                  </a:schemeClr>
                </a:solidFill>
                <a:latin typeface="JKRGNR+Arial-BoldMT"/>
              </a:rPr>
              <a:t> materiellen Rechtmäßigkeit zu prüfen: Vereinbarkeit der Rechtsgrundlage mit </a:t>
            </a:r>
            <a:r>
              <a:rPr lang="de-DE" sz="2400" b="1" dirty="0">
                <a:solidFill>
                  <a:schemeClr val="tx1">
                    <a:lumMod val="65000"/>
                    <a:lumOff val="35000"/>
                  </a:schemeClr>
                </a:solidFill>
                <a:latin typeface="JKRGNR+Arial-BoldMT"/>
              </a:rPr>
              <a:t>inhaltlichen Vorgaben des Grundgesetzes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Einzig erwähnenswert: </a:t>
            </a:r>
            <a:r>
              <a:rPr lang="de-DE" sz="2400" b="1" dirty="0">
                <a:solidFill>
                  <a:schemeClr val="tx1">
                    <a:lumMod val="65000"/>
                    <a:lumOff val="35000"/>
                  </a:schemeClr>
                </a:solidFill>
                <a:latin typeface="JKRGNR+Arial-BoldMT"/>
              </a:rPr>
              <a:t>Verstoß gegen Art. 12 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Mithin zu prüfen: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Ob die Normen der </a:t>
            </a:r>
            <a:r>
              <a:rPr lang="de-DE" sz="2400" b="1" dirty="0">
                <a:solidFill>
                  <a:schemeClr val="tx1">
                    <a:lumMod val="65000"/>
                    <a:lumOff val="35000"/>
                  </a:schemeClr>
                </a:solidFill>
                <a:latin typeface="JKRGNR+Arial-BoldMT"/>
              </a:rPr>
              <a:t>§§ 4, 28 </a:t>
            </a:r>
            <a:r>
              <a:rPr lang="de-DE" sz="2400" b="1" dirty="0" err="1">
                <a:solidFill>
                  <a:schemeClr val="tx1">
                    <a:lumMod val="65000"/>
                    <a:lumOff val="35000"/>
                  </a:schemeClr>
                </a:solidFill>
                <a:latin typeface="JKRGNR+Arial-BoldMT"/>
              </a:rPr>
              <a:t>ReiseVermG</a:t>
            </a:r>
            <a:r>
              <a:rPr lang="de-DE" sz="2400" b="1" dirty="0">
                <a:solidFill>
                  <a:schemeClr val="tx1">
                    <a:lumMod val="65000"/>
                    <a:lumOff val="35000"/>
                  </a:schemeClr>
                </a:solidFill>
                <a:latin typeface="JKRGNR+Arial-BoldMT"/>
              </a:rPr>
              <a:t> </a:t>
            </a:r>
            <a:r>
              <a:rPr lang="de-DE" sz="2400" dirty="0">
                <a:solidFill>
                  <a:schemeClr val="tx1">
                    <a:lumMod val="65000"/>
                    <a:lumOff val="35000"/>
                  </a:schemeClr>
                </a:solidFill>
                <a:latin typeface="JKRGNR+Arial-BoldMT"/>
              </a:rPr>
              <a:t>einen nicht zu rechtfertigenden </a:t>
            </a:r>
            <a:r>
              <a:rPr lang="de-DE" sz="2400" b="1" dirty="0">
                <a:solidFill>
                  <a:schemeClr val="tx1">
                    <a:lumMod val="65000"/>
                    <a:lumOff val="35000"/>
                  </a:schemeClr>
                </a:solidFill>
                <a:latin typeface="JKRGNR+Arial-BoldMT"/>
              </a:rPr>
              <a:t>Eingriff</a:t>
            </a:r>
            <a:r>
              <a:rPr lang="de-DE" sz="2400" dirty="0">
                <a:solidFill>
                  <a:schemeClr val="tx1">
                    <a:lumMod val="65000"/>
                    <a:lumOff val="35000"/>
                  </a:schemeClr>
                </a:solidFill>
                <a:latin typeface="JKRGNR+Arial-BoldMT"/>
              </a:rPr>
              <a:t> in das Grundrecht auf </a:t>
            </a:r>
            <a:r>
              <a:rPr lang="de-DE" sz="2400" b="1" dirty="0">
                <a:solidFill>
                  <a:schemeClr val="tx1">
                    <a:lumMod val="65000"/>
                    <a:lumOff val="35000"/>
                  </a:schemeClr>
                </a:solidFill>
                <a:latin typeface="JKRGNR+Arial-BoldMT"/>
              </a:rPr>
              <a:t>Berufsfreiheit nach Art. 12 I GG begründen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Grundrechte </a:t>
            </a:r>
          </a:p>
          <a:p>
            <a:r>
              <a:rPr lang="de-DE" sz="2600" dirty="0">
                <a:solidFill>
                  <a:schemeClr val="bg1"/>
                </a:solidFill>
                <a:latin typeface="Frutiger LT 57 Cn" pitchFamily="34" charset="0"/>
              </a:rPr>
              <a:t>Fall 2 </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212098207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2">
                                            <p:txEl>
                                              <p:pRg st="4" end="4"/>
                                            </p:txEl>
                                          </p:spTgt>
                                        </p:tgtEl>
                                        <p:attrNameLst>
                                          <p:attrName>style.visibility</p:attrName>
                                        </p:attrNameLst>
                                      </p:cBhvr>
                                      <p:to>
                                        <p:strVal val="visible"/>
                                      </p:to>
                                    </p:set>
                                    <p:anim calcmode="lin" valueType="num">
                                      <p:cBhvr additive="base">
                                        <p:cTn id="2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196752"/>
            <a:ext cx="8928992" cy="540660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1) Persönlicher Schutzbereich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Unproblematisch eröffnet, da auch „Deutsche“ </a:t>
            </a:r>
            <a:r>
              <a:rPr lang="de-DE" sz="2400" dirty="0" err="1">
                <a:solidFill>
                  <a:schemeClr val="tx1">
                    <a:lumMod val="65000"/>
                    <a:lumOff val="35000"/>
                  </a:schemeClr>
                </a:solidFill>
                <a:latin typeface="JKRGNR+Arial-BoldMT"/>
              </a:rPr>
              <a:t>iSv</a:t>
            </a:r>
            <a:r>
              <a:rPr lang="de-DE" sz="2400" dirty="0">
                <a:solidFill>
                  <a:schemeClr val="tx1">
                    <a:lumMod val="65000"/>
                    <a:lumOff val="35000"/>
                  </a:schemeClr>
                </a:solidFill>
                <a:latin typeface="JKRGNR+Arial-BoldMT"/>
              </a:rPr>
              <a:t>. Art. 116 I GG betroffen sind: Persönlicher Schutzbereich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2) Sachlicher Schutzbereich</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Vom sachlichen Schutzbereich des Art. 12 I 2 GG als </a:t>
            </a:r>
            <a:r>
              <a:rPr lang="de-DE" sz="2400" b="1" dirty="0">
                <a:solidFill>
                  <a:schemeClr val="tx1">
                    <a:lumMod val="65000"/>
                    <a:lumOff val="35000"/>
                  </a:schemeClr>
                </a:solidFill>
                <a:latin typeface="JKRGNR+Arial-BoldMT"/>
              </a:rPr>
              <a:t>„einheitliches Grundrecht“</a:t>
            </a:r>
            <a:r>
              <a:rPr lang="de-DE" sz="2400" dirty="0">
                <a:solidFill>
                  <a:schemeClr val="tx1">
                    <a:lumMod val="65000"/>
                    <a:lumOff val="35000"/>
                  </a:schemeClr>
                </a:solidFill>
                <a:latin typeface="JKRGNR+Arial-BoldMT"/>
              </a:rPr>
              <a:t> erfasst: </a:t>
            </a:r>
            <a:r>
              <a:rPr lang="de-DE" sz="2400" b="1" dirty="0">
                <a:solidFill>
                  <a:schemeClr val="tx1">
                    <a:lumMod val="65000"/>
                    <a:lumOff val="35000"/>
                  </a:schemeClr>
                </a:solidFill>
                <a:latin typeface="JKRGNR+Arial-BoldMT"/>
              </a:rPr>
              <a:t>Berufswahl und Berufsausübung</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Beruf </a:t>
            </a:r>
            <a:r>
              <a:rPr lang="de-DE" sz="2400" b="1" dirty="0" err="1">
                <a:solidFill>
                  <a:schemeClr val="tx1">
                    <a:lumMod val="65000"/>
                    <a:lumOff val="35000"/>
                  </a:schemeClr>
                </a:solidFill>
                <a:latin typeface="JKRGNR+Arial-BoldMT"/>
              </a:rPr>
              <a:t>iSv</a:t>
            </a:r>
            <a:r>
              <a:rPr lang="de-DE" sz="2400" b="1" dirty="0">
                <a:solidFill>
                  <a:schemeClr val="tx1">
                    <a:lumMod val="65000"/>
                    <a:lumOff val="35000"/>
                  </a:schemeClr>
                </a:solidFill>
                <a:latin typeface="JKRGNR+Arial-BoldMT"/>
              </a:rPr>
              <a:t>. Art. 12 I GG</a:t>
            </a:r>
            <a:r>
              <a:rPr lang="de-DE" sz="2400" dirty="0">
                <a:solidFill>
                  <a:schemeClr val="tx1">
                    <a:lumMod val="65000"/>
                    <a:lumOff val="35000"/>
                  </a:schemeClr>
                </a:solidFill>
                <a:latin typeface="JKRGNR+Arial-BoldMT"/>
              </a:rPr>
              <a:t>: </a:t>
            </a:r>
            <a:r>
              <a:rPr lang="de-DE" sz="2400" i="1" dirty="0">
                <a:solidFill>
                  <a:schemeClr val="tx1">
                    <a:lumMod val="65000"/>
                    <a:lumOff val="35000"/>
                  </a:schemeClr>
                </a:solidFill>
                <a:latin typeface="JKRGNR+Arial-BoldMT"/>
              </a:rPr>
              <a:t>Jede auf Erwerb gerichtete Tätigkeit, die auf Dauer angelegt ist, der Schaffung und Aufrechterhaltung einer Lebensgrundlage dient und nicht schlechthin gemeinschädlich ist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Regelungen betreffen: Reisegewerbe/ Reisevermittler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unproblematisch: Beruf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Sachlicher Schutzbereich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Grundrechte </a:t>
            </a:r>
          </a:p>
          <a:p>
            <a:r>
              <a:rPr lang="de-DE" sz="2600" dirty="0">
                <a:solidFill>
                  <a:schemeClr val="bg1"/>
                </a:solidFill>
                <a:latin typeface="Frutiger LT 57 Cn" pitchFamily="34" charset="0"/>
              </a:rPr>
              <a:t>Fall 2 </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198644936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 calcmode="lin" valueType="num">
                                      <p:cBhvr additive="base">
                                        <p:cTn id="4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52765" y="1196752"/>
            <a:ext cx="8928992" cy="577594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3) Eingriff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Eingriff (+), wenn die grundrechtlichen Freiheiten durch staatlicherseits ausgesprochene </a:t>
            </a:r>
            <a:r>
              <a:rPr lang="de-DE" sz="2400" b="1" dirty="0">
                <a:solidFill>
                  <a:schemeClr val="tx1">
                    <a:lumMod val="65000"/>
                    <a:lumOff val="35000"/>
                  </a:schemeClr>
                </a:solidFill>
                <a:latin typeface="JKRGNR+Arial-BoldMT"/>
              </a:rPr>
              <a:t>Ge- oder Verbote </a:t>
            </a:r>
            <a:r>
              <a:rPr lang="de-DE" sz="2400" dirty="0">
                <a:solidFill>
                  <a:schemeClr val="tx1">
                    <a:lumMod val="65000"/>
                    <a:lumOff val="35000"/>
                  </a:schemeClr>
                </a:solidFill>
                <a:latin typeface="JKRGNR+Arial-BoldMT"/>
              </a:rPr>
              <a:t>verkürzt werden,</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die </a:t>
            </a:r>
            <a:r>
              <a:rPr lang="de-DE" sz="2400" b="1" dirty="0">
                <a:solidFill>
                  <a:schemeClr val="tx1">
                    <a:lumMod val="65000"/>
                    <a:lumOff val="35000"/>
                  </a:schemeClr>
                </a:solidFill>
                <a:latin typeface="JKRGNR+Arial-BoldMT"/>
              </a:rPr>
              <a:t>final</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rechtsaktig</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unmittelbar wirken</a:t>
            </a:r>
            <a:r>
              <a:rPr lang="de-DE" sz="2400" dirty="0">
                <a:solidFill>
                  <a:schemeClr val="tx1">
                    <a:lumMod val="65000"/>
                    <a:lumOff val="35000"/>
                  </a:schemeClr>
                </a:solidFill>
                <a:latin typeface="JKRGNR+Arial-BoldMT"/>
              </a:rPr>
              <a:t> und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mit den Mitteln von </a:t>
            </a:r>
            <a:r>
              <a:rPr lang="de-DE" sz="2400" b="1" dirty="0">
                <a:solidFill>
                  <a:schemeClr val="tx1">
                    <a:lumMod val="65000"/>
                    <a:lumOff val="35000"/>
                  </a:schemeClr>
                </a:solidFill>
                <a:latin typeface="JKRGNR+Arial-BoldMT"/>
              </a:rPr>
              <a:t>Befehl und Zwang </a:t>
            </a:r>
            <a:r>
              <a:rPr lang="de-DE" sz="2400" dirty="0">
                <a:solidFill>
                  <a:schemeClr val="tx1">
                    <a:lumMod val="65000"/>
                    <a:lumOff val="35000"/>
                  </a:schemeClr>
                </a:solidFill>
                <a:latin typeface="JKRGNR+Arial-BoldMT"/>
              </a:rPr>
              <a:t>durchgesetzt werden können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Klassischer Eingriffsbegriff</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Nach </a:t>
            </a:r>
            <a:r>
              <a:rPr lang="de-DE" sz="2400" dirty="0" err="1">
                <a:solidFill>
                  <a:schemeClr val="tx1">
                    <a:lumMod val="65000"/>
                    <a:lumOff val="35000"/>
                  </a:schemeClr>
                </a:solidFill>
                <a:latin typeface="JKRGNR+Arial-BoldMT"/>
              </a:rPr>
              <a:t>hM</a:t>
            </a:r>
            <a:r>
              <a:rPr lang="de-DE" sz="2400" dirty="0">
                <a:solidFill>
                  <a:schemeClr val="tx1">
                    <a:lumMod val="65000"/>
                    <a:lumOff val="35000"/>
                  </a:schemeClr>
                </a:solidFill>
                <a:latin typeface="JKRGNR+Arial-BoldMT"/>
              </a:rPr>
              <a:t> ebenfalls einen Eingriff begründend: </a:t>
            </a:r>
            <a:r>
              <a:rPr lang="de-DE" sz="2400" b="1" dirty="0">
                <a:solidFill>
                  <a:schemeClr val="tx1">
                    <a:lumMod val="65000"/>
                    <a:lumOff val="35000"/>
                  </a:schemeClr>
                </a:solidFill>
                <a:latin typeface="JKRGNR+Arial-BoldMT"/>
              </a:rPr>
              <a:t>jede </a:t>
            </a:r>
            <a:r>
              <a:rPr lang="de-DE" sz="2400" dirty="0">
                <a:solidFill>
                  <a:schemeClr val="tx1">
                    <a:lumMod val="65000"/>
                    <a:lumOff val="35000"/>
                  </a:schemeClr>
                </a:solidFill>
                <a:latin typeface="JKRGNR+Arial-BoldMT"/>
              </a:rPr>
              <a:t>(bloß mittelbar-faktische) </a:t>
            </a:r>
            <a:r>
              <a:rPr lang="de-DE" sz="2400" b="1" dirty="0">
                <a:solidFill>
                  <a:schemeClr val="tx1">
                    <a:lumMod val="65000"/>
                    <a:lumOff val="35000"/>
                  </a:schemeClr>
                </a:solidFill>
                <a:latin typeface="JKRGNR+Arial-BoldMT"/>
              </a:rPr>
              <a:t>Beeinträchtigung</a:t>
            </a:r>
            <a:r>
              <a:rPr lang="de-DE" sz="2400" dirty="0">
                <a:solidFill>
                  <a:schemeClr val="tx1">
                    <a:lumMod val="65000"/>
                    <a:lumOff val="35000"/>
                  </a:schemeClr>
                </a:solidFill>
                <a:latin typeface="JKRGNR+Arial-BoldMT"/>
              </a:rPr>
              <a:t> von grundrechtlichen Freiheiten, soweit sie dem </a:t>
            </a:r>
            <a:r>
              <a:rPr lang="de-DE" sz="2400" b="1" dirty="0">
                <a:solidFill>
                  <a:schemeClr val="tx1">
                    <a:lumMod val="65000"/>
                    <a:lumOff val="35000"/>
                  </a:schemeClr>
                </a:solidFill>
                <a:latin typeface="JKRGNR+Arial-BoldMT"/>
              </a:rPr>
              <a:t>Staat zurechenbar </a:t>
            </a:r>
            <a:r>
              <a:rPr lang="de-DE" sz="2400" dirty="0">
                <a:solidFill>
                  <a:schemeClr val="tx1">
                    <a:lumMod val="65000"/>
                    <a:lumOff val="35000"/>
                  </a:schemeClr>
                </a:solidFill>
                <a:latin typeface="JKRGNR+Arial-BoldMT"/>
              </a:rPr>
              <a:t>sind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Moderner Eingriffsbegriff</a:t>
            </a: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dirty="0" err="1">
                <a:solidFill>
                  <a:schemeClr val="tx1">
                    <a:lumMod val="65000"/>
                    <a:lumOff val="35000"/>
                  </a:schemeClr>
                </a:solidFill>
                <a:latin typeface="JKRGNR+Arial-BoldMT"/>
              </a:rPr>
              <a:t>iRv</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Art. 12 GG </a:t>
            </a:r>
            <a:r>
              <a:rPr lang="de-DE" sz="2400" dirty="0">
                <a:solidFill>
                  <a:schemeClr val="tx1">
                    <a:lumMod val="65000"/>
                    <a:lumOff val="35000"/>
                  </a:schemeClr>
                </a:solidFill>
                <a:latin typeface="JKRGNR+Arial-BoldMT"/>
              </a:rPr>
              <a:t>zusätzlich gefordert: </a:t>
            </a:r>
            <a:r>
              <a:rPr lang="de-DE" sz="2400" b="1" dirty="0">
                <a:solidFill>
                  <a:schemeClr val="tx1">
                    <a:lumMod val="65000"/>
                    <a:lumOff val="35000"/>
                  </a:schemeClr>
                </a:solidFill>
                <a:latin typeface="JKRGNR+Arial-BoldMT"/>
              </a:rPr>
              <a:t>Berufsregelnde Tendenz </a:t>
            </a:r>
            <a:r>
              <a:rPr lang="de-DE" sz="2400" dirty="0">
                <a:solidFill>
                  <a:schemeClr val="tx1">
                    <a:lumMod val="65000"/>
                    <a:lumOff val="35000"/>
                  </a:schemeClr>
                </a:solidFill>
                <a:latin typeface="JKRGNR+Arial-BoldMT"/>
              </a:rPr>
              <a:t>der staatlichen Maßnahme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Grundrechte </a:t>
            </a:r>
          </a:p>
          <a:p>
            <a:r>
              <a:rPr lang="de-DE" sz="2600" dirty="0">
                <a:solidFill>
                  <a:schemeClr val="bg1"/>
                </a:solidFill>
                <a:latin typeface="Frutiger LT 57 Cn" pitchFamily="34" charset="0"/>
              </a:rPr>
              <a:t>Fall 2 </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414603741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 calcmode="lin" valueType="num">
                                      <p:cBhvr additive="base">
                                        <p:cTn id="4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25208"/>
            <a:ext cx="8928992" cy="590418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Zumindest dann (+) wenn eine Norm…</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nach </a:t>
            </a:r>
            <a:r>
              <a:rPr lang="de-DE" sz="2400" b="1" dirty="0">
                <a:solidFill>
                  <a:schemeClr val="tx1">
                    <a:lumMod val="65000"/>
                    <a:lumOff val="35000"/>
                  </a:schemeClr>
                </a:solidFill>
                <a:latin typeface="JKRGNR+Arial-BoldMT"/>
              </a:rPr>
              <a:t>Entstehungsgeschichte und Inhalt </a:t>
            </a:r>
            <a:r>
              <a:rPr lang="de-DE" sz="2400" dirty="0">
                <a:solidFill>
                  <a:schemeClr val="tx1">
                    <a:lumMod val="65000"/>
                    <a:lumOff val="35000"/>
                  </a:schemeClr>
                </a:solidFill>
                <a:latin typeface="JKRGNR+Arial-BoldMT"/>
              </a:rPr>
              <a:t>schwerpunktmäßig Tätigkeiten betrifft, die typischerweise beruflich ausgeübt werden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Sog. Subjektiv berufsregelnde Tendenz</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Bei </a:t>
            </a:r>
            <a:r>
              <a:rPr lang="de-DE" sz="2400" b="1" dirty="0">
                <a:solidFill>
                  <a:schemeClr val="tx1">
                    <a:lumMod val="65000"/>
                    <a:lumOff val="35000"/>
                  </a:schemeClr>
                </a:solidFill>
                <a:latin typeface="JKRGNR+Arial-BoldMT"/>
              </a:rPr>
              <a:t>berufsneutraler Zielsetzung der Norm </a:t>
            </a:r>
            <a:r>
              <a:rPr lang="de-DE" sz="2400" dirty="0">
                <a:solidFill>
                  <a:schemeClr val="tx1">
                    <a:lumMod val="65000"/>
                    <a:lumOff val="35000"/>
                  </a:schemeClr>
                </a:solidFill>
                <a:latin typeface="JKRGNR+Arial-BoldMT"/>
              </a:rPr>
              <a:t>nur wenn…</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unmittelbare und gewichtige Auswirkungen auf die Berufsfreiheit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Sog. Objektiv berufsregelnde Tendenz</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hier: subjektiv berufsregelnde Tendenz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Eingriff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Grundrechte </a:t>
            </a:r>
          </a:p>
          <a:p>
            <a:r>
              <a:rPr lang="de-DE" sz="2600" dirty="0">
                <a:solidFill>
                  <a:schemeClr val="bg1"/>
                </a:solidFill>
                <a:latin typeface="Frutiger LT 57 Cn" pitchFamily="34" charset="0"/>
              </a:rPr>
              <a:t>Fall 2 </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167383893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8" end="8"/>
                                            </p:txEl>
                                          </p:spTgt>
                                        </p:tgtEl>
                                        <p:attrNameLst>
                                          <p:attrName>style.visibility</p:attrName>
                                        </p:attrNameLst>
                                      </p:cBhvr>
                                      <p:to>
                                        <p:strVal val="visible"/>
                                      </p:to>
                                    </p:set>
                                    <p:anim calcmode="lin" valueType="num">
                                      <p:cBhvr additive="base">
                                        <p:cTn id="43"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9" end="9"/>
                                            </p:txEl>
                                          </p:spTgt>
                                        </p:tgtEl>
                                        <p:attrNameLst>
                                          <p:attrName>style.visibility</p:attrName>
                                        </p:attrNameLst>
                                      </p:cBhvr>
                                      <p:to>
                                        <p:strVal val="visible"/>
                                      </p:to>
                                    </p:set>
                                    <p:anim calcmode="lin" valueType="num">
                                      <p:cBhvr additive="base">
                                        <p:cTn id="49"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36512" y="1189737"/>
            <a:ext cx="8928992" cy="584006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4) Verfassungsrechtliche Rechtfertigung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Zur Prüfung einer verfassungsrechtlichen Rechtfertigung eines Eingriffs maßgeblich: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Einschränkbarkeit des jeweiligen Grundrechts</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Vorliegen einer tauglichen Schranke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Verfassungskonformität der Schranke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(Verfassungskonformität der Einzelmaßnahme)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 </a:t>
            </a:r>
            <a:r>
              <a:rPr lang="de-DE" sz="2400" b="1" dirty="0">
                <a:solidFill>
                  <a:schemeClr val="tx1">
                    <a:lumMod val="65000"/>
                    <a:lumOff val="35000"/>
                  </a:schemeClr>
                </a:solidFill>
                <a:latin typeface="JKRGNR+Arial-BoldMT"/>
              </a:rPr>
              <a:t>Art. 12 I 2 GG </a:t>
            </a:r>
            <a:r>
              <a:rPr lang="de-DE" sz="2400" dirty="0">
                <a:solidFill>
                  <a:schemeClr val="tx1">
                    <a:lumMod val="65000"/>
                    <a:lumOff val="35000"/>
                  </a:schemeClr>
                </a:solidFill>
                <a:latin typeface="JKRGNR+Arial-BoldMT"/>
              </a:rPr>
              <a:t>insoweit vorgesehen: </a:t>
            </a:r>
            <a:r>
              <a:rPr lang="de-DE" sz="2400" b="1" dirty="0">
                <a:solidFill>
                  <a:schemeClr val="tx1">
                    <a:lumMod val="65000"/>
                    <a:lumOff val="35000"/>
                  </a:schemeClr>
                </a:solidFill>
                <a:latin typeface="JKRGNR+Arial-BoldMT"/>
              </a:rPr>
              <a:t>einfacher Schrankenvorbehalt </a:t>
            </a:r>
            <a:r>
              <a:rPr lang="de-DE" sz="2400" dirty="0">
                <a:solidFill>
                  <a:schemeClr val="tx1">
                    <a:lumMod val="65000"/>
                    <a:lumOff val="35000"/>
                  </a:schemeClr>
                </a:solidFill>
                <a:latin typeface="JKRGNR+Arial-BoldMT"/>
              </a:rPr>
              <a:t>(„Die Berufsausübung kann durch oder aufgrund eines Gesetzes geregelt werden.“)</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BVerfG: </a:t>
            </a:r>
            <a:r>
              <a:rPr lang="de-DE" sz="2400" b="1" dirty="0">
                <a:solidFill>
                  <a:schemeClr val="tx1">
                    <a:lumMod val="65000"/>
                    <a:lumOff val="35000"/>
                  </a:schemeClr>
                </a:solidFill>
                <a:latin typeface="JKRGNR+Arial-BoldMT"/>
              </a:rPr>
              <a:t>„einheitliches Grundrecht auf Berufsfreiheit“</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Schrankenvorbehalt gilt – entgegen des Wortlautes – sowohl für Berufsausübung als auch für die Berufswahl (</a:t>
            </a:r>
            <a:r>
              <a:rPr lang="de-DE" sz="2400" dirty="0" err="1">
                <a:solidFill>
                  <a:schemeClr val="tx1">
                    <a:lumMod val="65000"/>
                    <a:lumOff val="35000"/>
                  </a:schemeClr>
                </a:solidFill>
                <a:latin typeface="JKRGNR+Arial-BoldMT"/>
              </a:rPr>
              <a:t>hM</a:t>
            </a:r>
            <a:r>
              <a:rPr lang="de-DE" sz="2400" dirty="0">
                <a:solidFill>
                  <a:schemeClr val="tx1">
                    <a:lumMod val="65000"/>
                    <a:lumOff val="35000"/>
                  </a:schemeClr>
                </a:solidFill>
                <a:latin typeface="JKRGNR+Arial-BoldMT"/>
              </a:rPr>
              <a:t>)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Grundrechte </a:t>
            </a:r>
          </a:p>
          <a:p>
            <a:r>
              <a:rPr lang="de-DE" sz="2600" dirty="0">
                <a:solidFill>
                  <a:schemeClr val="bg1"/>
                </a:solidFill>
                <a:latin typeface="Frutiger LT 57 Cn" pitchFamily="34" charset="0"/>
              </a:rPr>
              <a:t>Fall 2 </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172624762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 calcmode="lin" valueType="num">
                                      <p:cBhvr additive="base">
                                        <p:cTn id="1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 calcmode="lin" valueType="num">
                                      <p:cBhvr additive="base">
                                        <p:cTn id="2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2">
                                            <p:txEl>
                                              <p:pRg st="4" end="4"/>
                                            </p:txEl>
                                          </p:spTgt>
                                        </p:tgtEl>
                                        <p:attrNameLst>
                                          <p:attrName>style.visibility</p:attrName>
                                        </p:attrNameLst>
                                      </p:cBhvr>
                                      <p:to>
                                        <p:strVal val="visible"/>
                                      </p:to>
                                    </p:set>
                                    <p:anim calcmode="lin" valueType="num">
                                      <p:cBhvr additive="base">
                                        <p:cTn id="2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2">
                                            <p:txEl>
                                              <p:pRg st="5" end="5"/>
                                            </p:txEl>
                                          </p:spTgt>
                                        </p:tgtEl>
                                        <p:attrNameLst>
                                          <p:attrName>style.visibility</p:attrName>
                                        </p:attrNameLst>
                                      </p:cBhvr>
                                      <p:to>
                                        <p:strVal val="visible"/>
                                      </p:to>
                                    </p:set>
                                    <p:anim calcmode="lin" valueType="num">
                                      <p:cBhvr additive="base">
                                        <p:cTn id="3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2">
                                            <p:txEl>
                                              <p:pRg st="7" end="7"/>
                                            </p:txEl>
                                          </p:spTgt>
                                        </p:tgtEl>
                                        <p:attrNameLst>
                                          <p:attrName>style.visibility</p:attrName>
                                        </p:attrNameLst>
                                      </p:cBhvr>
                                      <p:to>
                                        <p:strVal val="visible"/>
                                      </p:to>
                                    </p:set>
                                    <p:anim calcmode="lin" valueType="num">
                                      <p:cBhvr additive="base">
                                        <p:cTn id="41"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2">
                                            <p:txEl>
                                              <p:pRg st="8" end="8"/>
                                            </p:txEl>
                                          </p:spTgt>
                                        </p:tgtEl>
                                        <p:attrNameLst>
                                          <p:attrName>style.visibility</p:attrName>
                                        </p:attrNameLst>
                                      </p:cBhvr>
                                      <p:to>
                                        <p:strVal val="visible"/>
                                      </p:to>
                                    </p:set>
                                    <p:anim calcmode="lin" valueType="num">
                                      <p:cBhvr additive="base">
                                        <p:cTn id="47"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2">
                                            <p:txEl>
                                              <p:pRg st="9" end="9"/>
                                            </p:txEl>
                                          </p:spTgt>
                                        </p:tgtEl>
                                        <p:attrNameLst>
                                          <p:attrName>style.visibility</p:attrName>
                                        </p:attrNameLst>
                                      </p:cBhvr>
                                      <p:to>
                                        <p:strVal val="visible"/>
                                      </p:to>
                                    </p:set>
                                    <p:anim calcmode="lin" valueType="num">
                                      <p:cBhvr additive="base">
                                        <p:cTn id="53"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25208"/>
            <a:ext cx="8928992" cy="3801041"/>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Regelmäßig Schwerpunkt: Verfassungskonformität der Schranke?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Zu prüfen</a:t>
            </a:r>
            <a:r>
              <a:rPr lang="de-DE" sz="2400" b="1" dirty="0">
                <a:solidFill>
                  <a:schemeClr val="tx1">
                    <a:lumMod val="65000"/>
                    <a:lumOff val="35000"/>
                  </a:schemeClr>
                </a:solidFill>
                <a:latin typeface="JKRGNR+Arial-BoldMT"/>
              </a:rPr>
              <a:t>: Formelle und materielle Verfassungskonformität der §§ 4, 28 I </a:t>
            </a:r>
            <a:r>
              <a:rPr lang="de-DE" sz="2400" b="1" dirty="0" err="1">
                <a:solidFill>
                  <a:schemeClr val="tx1">
                    <a:lumMod val="65000"/>
                    <a:lumOff val="35000"/>
                  </a:schemeClr>
                </a:solidFill>
                <a:latin typeface="JKRGNR+Arial-BoldMT"/>
              </a:rPr>
              <a:t>ReiseVermG</a:t>
            </a:r>
            <a:endParaRPr lang="de-DE" sz="2400" b="1"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Formelle Verfassungskonformität des Gesetzes (+) (s.o.)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Materielle Verfassungskonformität?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Zu prüfen: sog. „Schranken-Schranken“ der Verfassung!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Schwerpunkt </a:t>
            </a:r>
            <a:r>
              <a:rPr lang="de-DE" sz="2400" dirty="0" err="1">
                <a:solidFill>
                  <a:schemeClr val="tx1">
                    <a:lumMod val="65000"/>
                    <a:lumOff val="35000"/>
                  </a:schemeClr>
                </a:solidFill>
                <a:latin typeface="JKRGNR+Arial-BoldMT"/>
              </a:rPr>
              <a:t>idR</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Verhältnismäßigkeitsgrundsatz</a:t>
            </a:r>
            <a:endParaRPr lang="de-DE" sz="2400" dirty="0">
              <a:solidFill>
                <a:schemeClr val="tx1">
                  <a:lumMod val="65000"/>
                  <a:lumOff val="35000"/>
                </a:schemeClr>
              </a:solidFill>
              <a:latin typeface="JKRGNR+Arial-BoldMT"/>
            </a:endParaRP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Im Zusammenhang mit Art. 12 I GG anzuwenden: sog. </a:t>
            </a:r>
            <a:r>
              <a:rPr lang="de-DE" sz="2400" b="1" dirty="0">
                <a:solidFill>
                  <a:schemeClr val="tx1">
                    <a:lumMod val="65000"/>
                    <a:lumOff val="35000"/>
                  </a:schemeClr>
                </a:solidFill>
                <a:latin typeface="JKRGNR+Arial-BoldMT"/>
              </a:rPr>
              <a:t>3-Stufen-Theorie (BVerfG)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Grundrechte </a:t>
            </a:r>
          </a:p>
          <a:p>
            <a:r>
              <a:rPr lang="de-DE" sz="2600" dirty="0">
                <a:solidFill>
                  <a:schemeClr val="bg1"/>
                </a:solidFill>
                <a:latin typeface="Frutiger LT 57 Cn" pitchFamily="34" charset="0"/>
              </a:rPr>
              <a:t>Fall 2 </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76879264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25208"/>
            <a:ext cx="8928992" cy="681981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Zu unterscheiden insoweit: Drei Stufen an berufsregelnden Eingriffen unterschiedlicher Intensität…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marL="457200" indent="-457200">
              <a:spcAft>
                <a:spcPts val="500"/>
              </a:spcAft>
              <a:buAutoNum type="arabicPeriod"/>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Stufe</a:t>
            </a:r>
            <a:r>
              <a:rPr lang="de-DE" sz="2400" dirty="0">
                <a:solidFill>
                  <a:schemeClr val="tx1">
                    <a:lumMod val="65000"/>
                    <a:lumOff val="35000"/>
                  </a:schemeClr>
                </a:solidFill>
                <a:latin typeface="JKRGNR+Arial-BoldMT"/>
              </a:rPr>
              <a:t>: Berufsausübungsregelungen, die durch </a:t>
            </a:r>
            <a:r>
              <a:rPr lang="de-DE" sz="2400" b="1" dirty="0">
                <a:solidFill>
                  <a:schemeClr val="tx1">
                    <a:lumMod val="65000"/>
                    <a:lumOff val="35000"/>
                  </a:schemeClr>
                </a:solidFill>
                <a:latin typeface="JKRGNR+Arial-BoldMT"/>
              </a:rPr>
              <a:t>vernünftige Erwägungen des Allgemeinwohls</a:t>
            </a:r>
            <a:r>
              <a:rPr lang="de-DE" sz="2400" dirty="0">
                <a:solidFill>
                  <a:schemeClr val="tx1">
                    <a:lumMod val="65000"/>
                    <a:lumOff val="35000"/>
                  </a:schemeClr>
                </a:solidFill>
                <a:latin typeface="JKRGNR+Arial-BoldMT"/>
              </a:rPr>
              <a:t> gerechtfertigt werden können</a:t>
            </a:r>
          </a:p>
          <a:p>
            <a:pPr marL="457200" indent="-457200">
              <a:spcAft>
                <a:spcPts val="500"/>
              </a:spcAft>
              <a:buAutoNum type="arabicPeriod"/>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Stufe: </a:t>
            </a:r>
            <a:r>
              <a:rPr lang="de-DE" sz="2400" dirty="0">
                <a:solidFill>
                  <a:schemeClr val="tx1">
                    <a:lumMod val="65000"/>
                    <a:lumOff val="35000"/>
                  </a:schemeClr>
                </a:solidFill>
                <a:latin typeface="JKRGNR+Arial-BoldMT"/>
              </a:rPr>
              <a:t>Subjektive Berufszulassungsvoraussetzungen, die an die Person des Grundrechtsträgers anknüpfen und durch den Schutz </a:t>
            </a:r>
            <a:r>
              <a:rPr lang="de-DE" sz="2400" b="1" dirty="0">
                <a:solidFill>
                  <a:schemeClr val="tx1">
                    <a:lumMod val="65000"/>
                    <a:lumOff val="35000"/>
                  </a:schemeClr>
                </a:solidFill>
                <a:latin typeface="JKRGNR+Arial-BoldMT"/>
              </a:rPr>
              <a:t>besonders wichtiger Gemeinschaftsgüter </a:t>
            </a:r>
            <a:r>
              <a:rPr lang="de-DE" sz="2400" dirty="0">
                <a:solidFill>
                  <a:schemeClr val="tx1">
                    <a:lumMod val="65000"/>
                    <a:lumOff val="35000"/>
                  </a:schemeClr>
                </a:solidFill>
                <a:latin typeface="JKRGNR+Arial-BoldMT"/>
              </a:rPr>
              <a:t>gerechtfertigt werden können (Anforderungen an Vor- und Ausbildungen) </a:t>
            </a:r>
          </a:p>
          <a:p>
            <a:pPr marL="457200" indent="-457200">
              <a:spcAft>
                <a:spcPts val="500"/>
              </a:spcAft>
              <a:buAutoNum type="arabicPeriod"/>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Stufe</a:t>
            </a:r>
            <a:r>
              <a:rPr lang="de-DE" sz="2400" dirty="0">
                <a:solidFill>
                  <a:schemeClr val="tx1">
                    <a:lumMod val="65000"/>
                    <a:lumOff val="35000"/>
                  </a:schemeClr>
                </a:solidFill>
                <a:latin typeface="JKRGNR+Arial-BoldMT"/>
              </a:rPr>
              <a:t>: Objektive Berufszulassungsvoraussetzungen, die an Umstände anknüpfen, die außerhalb der Person des Grundrechtsträgers liegen und nur durch den Schutz </a:t>
            </a:r>
            <a:r>
              <a:rPr lang="de-DE" sz="2400" b="1" dirty="0">
                <a:solidFill>
                  <a:schemeClr val="tx1">
                    <a:lumMod val="65000"/>
                    <a:lumOff val="35000"/>
                  </a:schemeClr>
                </a:solidFill>
                <a:latin typeface="JKRGNR+Arial-BoldMT"/>
              </a:rPr>
              <a:t>überragend wichtiger Gemeinschaftsgüter </a:t>
            </a:r>
            <a:r>
              <a:rPr lang="de-DE" sz="2400" dirty="0">
                <a:solidFill>
                  <a:schemeClr val="tx1">
                    <a:lumMod val="65000"/>
                    <a:lumOff val="35000"/>
                  </a:schemeClr>
                </a:solidFill>
                <a:latin typeface="JKRGNR+Arial-BoldMT"/>
              </a:rPr>
              <a:t>gerechtfertigt werden können (bspw. Begrenzung der Anzahl der Notariate in Hamburg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Grundrechte </a:t>
            </a:r>
          </a:p>
          <a:p>
            <a:r>
              <a:rPr lang="de-DE" sz="2600" dirty="0">
                <a:solidFill>
                  <a:schemeClr val="bg1"/>
                </a:solidFill>
                <a:latin typeface="Frutiger LT 57 Cn" pitchFamily="34" charset="0"/>
              </a:rPr>
              <a:t>Fall 2 </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297165021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25208"/>
            <a:ext cx="8928992" cy="584006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 Verhältnismäßigkeit des § 4 I </a:t>
            </a:r>
            <a:r>
              <a:rPr lang="de-DE" sz="2400" b="1" dirty="0" err="1">
                <a:solidFill>
                  <a:schemeClr val="tx1">
                    <a:lumMod val="65000"/>
                    <a:lumOff val="35000"/>
                  </a:schemeClr>
                </a:solidFill>
                <a:latin typeface="JKRGNR+Arial-BoldMT"/>
              </a:rPr>
              <a:t>ReiseVermG</a:t>
            </a:r>
            <a:r>
              <a:rPr lang="de-DE" sz="2400" b="1"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Erster Schritt: </a:t>
            </a:r>
            <a:r>
              <a:rPr lang="de-DE" sz="2400" b="1" dirty="0">
                <a:solidFill>
                  <a:schemeClr val="tx1">
                    <a:lumMod val="65000"/>
                    <a:lumOff val="35000"/>
                  </a:schemeClr>
                </a:solidFill>
                <a:latin typeface="JKRGNR+Arial-BoldMT"/>
              </a:rPr>
              <a:t>Bestimmung der einschlägigen „Stufe“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 </a:t>
            </a:r>
            <a:r>
              <a:rPr lang="de-DE" sz="2400" b="1" dirty="0">
                <a:solidFill>
                  <a:schemeClr val="tx1">
                    <a:lumMod val="65000"/>
                    <a:lumOff val="35000"/>
                  </a:schemeClr>
                </a:solidFill>
                <a:latin typeface="JKRGNR+Arial-BoldMT"/>
              </a:rPr>
              <a:t>§ 4 I </a:t>
            </a:r>
            <a:r>
              <a:rPr lang="de-DE" sz="2400" b="1" dirty="0" err="1">
                <a:solidFill>
                  <a:schemeClr val="tx1">
                    <a:lumMod val="65000"/>
                    <a:lumOff val="35000"/>
                  </a:schemeClr>
                </a:solidFill>
                <a:latin typeface="JKRGNR+Arial-BoldMT"/>
              </a:rPr>
              <a:t>ReiseVermG</a:t>
            </a:r>
            <a:r>
              <a:rPr lang="de-DE" sz="2400" b="1" dirty="0">
                <a:solidFill>
                  <a:schemeClr val="tx1">
                    <a:lumMod val="65000"/>
                    <a:lumOff val="35000"/>
                  </a:schemeClr>
                </a:solidFill>
                <a:latin typeface="JKRGNR+Arial-BoldMT"/>
              </a:rPr>
              <a:t> </a:t>
            </a:r>
            <a:r>
              <a:rPr lang="de-DE" sz="2400" dirty="0">
                <a:solidFill>
                  <a:schemeClr val="tx1">
                    <a:lumMod val="65000"/>
                    <a:lumOff val="35000"/>
                  </a:schemeClr>
                </a:solidFill>
                <a:latin typeface="JKRGNR+Arial-BoldMT"/>
              </a:rPr>
              <a:t>u.a. einen </a:t>
            </a:r>
            <a:r>
              <a:rPr lang="de-DE" sz="2400" b="1" dirty="0">
                <a:solidFill>
                  <a:schemeClr val="tx1">
                    <a:lumMod val="65000"/>
                    <a:lumOff val="35000"/>
                  </a:schemeClr>
                </a:solidFill>
                <a:latin typeface="JKRGNR+Arial-BoldMT"/>
              </a:rPr>
              <a:t>Erlaubnisvorbehalt</a:t>
            </a:r>
            <a:r>
              <a:rPr lang="de-DE" sz="2400" dirty="0">
                <a:solidFill>
                  <a:schemeClr val="tx1">
                    <a:lumMod val="65000"/>
                    <a:lumOff val="35000"/>
                  </a:schemeClr>
                </a:solidFill>
                <a:latin typeface="JKRGNR+Arial-BoldMT"/>
              </a:rPr>
              <a:t> zur Ausübung der Tätigkeit eines Reisevermittlers vorsieht, einschlägig: </a:t>
            </a:r>
            <a:r>
              <a:rPr lang="de-DE" sz="2400" b="1" dirty="0">
                <a:solidFill>
                  <a:schemeClr val="tx1">
                    <a:lumMod val="65000"/>
                    <a:lumOff val="35000"/>
                  </a:schemeClr>
                </a:solidFill>
                <a:latin typeface="JKRGNR+Arial-BoldMT"/>
              </a:rPr>
              <a:t>Subjektive Berufszulassungsvoraussetzung (2. Stufe)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err="1">
                <a:solidFill>
                  <a:schemeClr val="tx1">
                    <a:lumMod val="65000"/>
                    <a:lumOff val="35000"/>
                  </a:schemeClr>
                </a:solidFill>
                <a:latin typeface="JKRGNR+Arial-BoldMT"/>
              </a:rPr>
              <a:t>aa</a:t>
            </a:r>
            <a:r>
              <a:rPr lang="de-DE" sz="2400" b="1" dirty="0">
                <a:solidFill>
                  <a:schemeClr val="tx1">
                    <a:lumMod val="65000"/>
                    <a:lumOff val="35000"/>
                  </a:schemeClr>
                </a:solidFill>
                <a:latin typeface="JKRGNR+Arial-BoldMT"/>
              </a:rPr>
              <a:t>) Legitimer Zweck</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Bei Regelungen, die subjektive Berufszulassungsvoraussetzungen (2. Stufe) statuieren, als Zweck vorausgesetzt: </a:t>
            </a:r>
            <a:r>
              <a:rPr lang="de-DE" sz="2400" b="1" dirty="0">
                <a:solidFill>
                  <a:schemeClr val="tx1">
                    <a:lumMod val="65000"/>
                    <a:lumOff val="35000"/>
                  </a:schemeClr>
                </a:solidFill>
                <a:latin typeface="JKRGNR+Arial-BoldMT"/>
              </a:rPr>
              <a:t>Schutz eines besonders wichtigen Gemeinschaftsgutes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Zweck der Vorschriften: </a:t>
            </a:r>
            <a:r>
              <a:rPr lang="de-DE" sz="2400" b="1" dirty="0">
                <a:solidFill>
                  <a:schemeClr val="tx1">
                    <a:lumMod val="65000"/>
                    <a:lumOff val="35000"/>
                  </a:schemeClr>
                </a:solidFill>
                <a:latin typeface="JKRGNR+Arial-BoldMT"/>
              </a:rPr>
              <a:t>Verbraucherschutz</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besonders wichtiges Gemeinschaftsgutes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Grundrechte </a:t>
            </a:r>
          </a:p>
          <a:p>
            <a:r>
              <a:rPr lang="de-DE" sz="2600" dirty="0">
                <a:solidFill>
                  <a:schemeClr val="bg1"/>
                </a:solidFill>
                <a:latin typeface="Frutiger LT 57 Cn" pitchFamily="34" charset="0"/>
              </a:rPr>
              <a:t>Fall 2 </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121583517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 calcmode="lin" valueType="num">
                                      <p:cBhvr additive="base">
                                        <p:cTn id="2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 calcmode="lin" valueType="num">
                                      <p:cBhvr additive="base">
                                        <p:cTn id="3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25208"/>
            <a:ext cx="8928992" cy="571182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err="1">
                <a:solidFill>
                  <a:schemeClr val="tx1">
                    <a:lumMod val="65000"/>
                    <a:lumOff val="35000"/>
                  </a:schemeClr>
                </a:solidFill>
                <a:latin typeface="JKRGNR+Arial-BoldMT"/>
              </a:rPr>
              <a:t>bb</a:t>
            </a:r>
            <a:r>
              <a:rPr lang="de-DE" sz="2400" b="1" dirty="0">
                <a:solidFill>
                  <a:schemeClr val="tx1">
                    <a:lumMod val="65000"/>
                    <a:lumOff val="35000"/>
                  </a:schemeClr>
                </a:solidFill>
                <a:latin typeface="JKRGNR+Arial-BoldMT"/>
              </a:rPr>
              <a:t>) Geeignetheit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Ausreichend wegen Einschätzungsprärogative des Gesetzgebers: Bloße Möglichkeit der </a:t>
            </a:r>
            <a:r>
              <a:rPr lang="de-DE" sz="2400" b="1" dirty="0">
                <a:solidFill>
                  <a:schemeClr val="tx1">
                    <a:lumMod val="65000"/>
                    <a:lumOff val="35000"/>
                  </a:schemeClr>
                </a:solidFill>
                <a:latin typeface="JKRGNR+Arial-BoldMT"/>
              </a:rPr>
              <a:t>Erreichung des angestrebten Erfolgs </a:t>
            </a:r>
            <a:r>
              <a:rPr lang="de-DE" sz="2400" dirty="0">
                <a:solidFill>
                  <a:schemeClr val="tx1">
                    <a:lumMod val="65000"/>
                    <a:lumOff val="35000"/>
                  </a:schemeClr>
                </a:solidFill>
                <a:latin typeface="JKRGNR+Arial-BoldMT"/>
              </a:rPr>
              <a:t>(„</a:t>
            </a:r>
            <a:r>
              <a:rPr lang="de-DE" sz="2400" b="1" dirty="0">
                <a:solidFill>
                  <a:schemeClr val="tx1">
                    <a:lumMod val="65000"/>
                    <a:lumOff val="35000"/>
                  </a:schemeClr>
                </a:solidFill>
                <a:latin typeface="JKRGNR+Arial-BoldMT"/>
              </a:rPr>
              <a:t>Evidenzkontrolle</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 die Regelungen des </a:t>
            </a:r>
            <a:r>
              <a:rPr lang="de-DE" sz="2400" b="1" dirty="0" err="1">
                <a:solidFill>
                  <a:schemeClr val="tx1">
                    <a:lumMod val="65000"/>
                    <a:lumOff val="35000"/>
                  </a:schemeClr>
                </a:solidFill>
                <a:latin typeface="JKRGNR+Arial-BoldMT"/>
              </a:rPr>
              <a:t>ReiseVermG</a:t>
            </a:r>
            <a:r>
              <a:rPr lang="de-DE" sz="2400" dirty="0">
                <a:solidFill>
                  <a:schemeClr val="tx1">
                    <a:lumMod val="65000"/>
                    <a:lumOff val="35000"/>
                  </a:schemeClr>
                </a:solidFill>
                <a:latin typeface="JKRGNR+Arial-BoldMT"/>
              </a:rPr>
              <a:t> jedenfalls </a:t>
            </a:r>
            <a:r>
              <a:rPr lang="de-DE" sz="2400" b="1" dirty="0">
                <a:solidFill>
                  <a:schemeClr val="tx1">
                    <a:lumMod val="65000"/>
                    <a:lumOff val="35000"/>
                  </a:schemeClr>
                </a:solidFill>
                <a:latin typeface="JKRGNR+Arial-BoldMT"/>
              </a:rPr>
              <a:t>nicht objektiv untauglich</a:t>
            </a:r>
            <a:r>
              <a:rPr lang="de-DE" sz="2400" dirty="0">
                <a:solidFill>
                  <a:schemeClr val="tx1">
                    <a:lumMod val="65000"/>
                    <a:lumOff val="35000"/>
                  </a:schemeClr>
                </a:solidFill>
                <a:latin typeface="JKRGNR+Arial-BoldMT"/>
              </a:rPr>
              <a:t> sind zu Erreichung des Verbraucherschutzes: </a:t>
            </a:r>
            <a:r>
              <a:rPr lang="de-DE" sz="2400" b="1" dirty="0">
                <a:solidFill>
                  <a:schemeClr val="tx1">
                    <a:lumMod val="65000"/>
                    <a:lumOff val="35000"/>
                  </a:schemeClr>
                </a:solidFill>
                <a:latin typeface="JKRGNR+Arial-BoldMT"/>
              </a:rPr>
              <a:t>Geeignetheit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cc) Erforderlichkeit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Stets auszuwählen: das </a:t>
            </a:r>
            <a:r>
              <a:rPr lang="de-DE" sz="2400" b="1" dirty="0">
                <a:solidFill>
                  <a:schemeClr val="tx1">
                    <a:lumMod val="65000"/>
                    <a:lumOff val="35000"/>
                  </a:schemeClr>
                </a:solidFill>
                <a:latin typeface="JKRGNR+Arial-BoldMT"/>
              </a:rPr>
              <a:t>relativ mildeste Mittel </a:t>
            </a:r>
            <a:r>
              <a:rPr lang="de-DE" sz="2400" dirty="0">
                <a:solidFill>
                  <a:schemeClr val="tx1">
                    <a:lumMod val="65000"/>
                    <a:lumOff val="35000"/>
                  </a:schemeClr>
                </a:solidFill>
                <a:latin typeface="JKRGNR+Arial-BoldMT"/>
              </a:rPr>
              <a:t>um das Ziel zu erreichen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dirty="0" err="1">
                <a:solidFill>
                  <a:schemeClr val="tx1">
                    <a:lumMod val="65000"/>
                    <a:lumOff val="35000"/>
                  </a:schemeClr>
                </a:solidFill>
                <a:latin typeface="JKRGNR+Arial-BoldMT"/>
              </a:rPr>
              <a:t>u.U</a:t>
            </a:r>
            <a:r>
              <a:rPr lang="de-DE" sz="2400" dirty="0">
                <a:solidFill>
                  <a:schemeClr val="tx1">
                    <a:lumMod val="65000"/>
                    <a:lumOff val="35000"/>
                  </a:schemeClr>
                </a:solidFill>
                <a:latin typeface="JKRGNR+Arial-BoldMT"/>
              </a:rPr>
              <a:t> hier zu diskutieren: </a:t>
            </a:r>
            <a:r>
              <a:rPr lang="de-DE" sz="2400" b="1" dirty="0">
                <a:solidFill>
                  <a:schemeClr val="tx1">
                    <a:lumMod val="65000"/>
                    <a:lumOff val="35000"/>
                  </a:schemeClr>
                </a:solidFill>
                <a:latin typeface="JKRGNR+Arial-BoldMT"/>
              </a:rPr>
              <a:t>Möglichkeit einer Berufsausübungsregel?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Nicht ersichtlich: Berufsausübungsregel, die den Schutz der Verbraucher gleichermaßen sicherstellen kann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Grundrechte </a:t>
            </a:r>
          </a:p>
          <a:p>
            <a:r>
              <a:rPr lang="de-DE" sz="2600" dirty="0">
                <a:solidFill>
                  <a:schemeClr val="bg1"/>
                </a:solidFill>
                <a:latin typeface="Frutiger LT 57 Cn" pitchFamily="34" charset="0"/>
              </a:rPr>
              <a:t>Fall 2 </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14237215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 calcmode="lin" valueType="num">
                                      <p:cBhvr additive="base">
                                        <p:cTn id="2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 calcmode="lin" valueType="num">
                                      <p:cBhvr additive="base">
                                        <p:cTn id="3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303004"/>
            <a:ext cx="8928992" cy="577594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err="1">
                <a:solidFill>
                  <a:schemeClr val="tx1">
                    <a:lumMod val="65000"/>
                    <a:lumOff val="35000"/>
                  </a:schemeClr>
                </a:solidFill>
                <a:latin typeface="JKRGNR+Arial-BoldMT"/>
              </a:rPr>
              <a:t>dd</a:t>
            </a:r>
            <a:r>
              <a:rPr lang="de-DE" sz="2400" b="1" dirty="0">
                <a:solidFill>
                  <a:schemeClr val="tx1">
                    <a:lumMod val="65000"/>
                    <a:lumOff val="35000"/>
                  </a:schemeClr>
                </a:solidFill>
                <a:latin typeface="JKRGNR+Arial-BoldMT"/>
              </a:rPr>
              <a:t>) Angemessenheit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Interessenabwägung</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1. Schritt</a:t>
            </a:r>
            <a:r>
              <a:rPr lang="de-DE" sz="2400" dirty="0">
                <a:solidFill>
                  <a:schemeClr val="tx1">
                    <a:lumMod val="65000"/>
                    <a:lumOff val="35000"/>
                  </a:schemeClr>
                </a:solidFill>
                <a:latin typeface="JKRGNR+Arial-BoldMT"/>
              </a:rPr>
              <a:t>: Darstellung der </a:t>
            </a:r>
            <a:r>
              <a:rPr lang="de-DE" sz="2400" b="1" dirty="0">
                <a:solidFill>
                  <a:schemeClr val="tx1">
                    <a:lumMod val="65000"/>
                    <a:lumOff val="35000"/>
                  </a:schemeClr>
                </a:solidFill>
                <a:latin typeface="JKRGNR+Arial-BoldMT"/>
              </a:rPr>
              <a:t>abstrakten Bedeutung des eingeschränkten Grundrechts </a:t>
            </a:r>
            <a:r>
              <a:rPr lang="de-DE" sz="2400" dirty="0">
                <a:solidFill>
                  <a:schemeClr val="tx1">
                    <a:lumMod val="65000"/>
                    <a:lumOff val="35000"/>
                  </a:schemeClr>
                </a:solidFill>
                <a:latin typeface="JKRGNR+Arial-BoldMT"/>
              </a:rPr>
              <a:t>und seiner Betroffenheit im Einzelfall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Für Adressaten der Norm betroffen: Freiheit, den Beruf der Reisevermittlung </a:t>
            </a:r>
            <a:r>
              <a:rPr lang="de-DE" sz="2400" b="1" dirty="0">
                <a:solidFill>
                  <a:schemeClr val="tx1">
                    <a:lumMod val="65000"/>
                    <a:lumOff val="35000"/>
                  </a:schemeClr>
                </a:solidFill>
                <a:latin typeface="JKRGNR+Arial-BoldMT"/>
              </a:rPr>
              <a:t>unabhängig von einer Erlaubnispflicht ausüben zu können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Risiko: </a:t>
            </a:r>
            <a:r>
              <a:rPr lang="de-DE" sz="2400" b="1" dirty="0">
                <a:solidFill>
                  <a:schemeClr val="tx1">
                    <a:lumMod val="65000"/>
                    <a:lumOff val="35000"/>
                  </a:schemeClr>
                </a:solidFill>
                <a:latin typeface="JKRGNR+Arial-BoldMT"/>
              </a:rPr>
              <a:t>keine Erlaubnis</a:t>
            </a:r>
            <a:r>
              <a:rPr lang="de-DE" sz="2400" dirty="0">
                <a:solidFill>
                  <a:schemeClr val="tx1">
                    <a:lumMod val="65000"/>
                    <a:lumOff val="35000"/>
                  </a:schemeClr>
                </a:solidFill>
                <a:latin typeface="JKRGNR+Arial-BoldMT"/>
              </a:rPr>
              <a:t> zu erhalten, folglich den Beruf nicht ausüben zu dürfen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Andererseits: Zuverlässigkeit</a:t>
            </a:r>
            <a:r>
              <a:rPr lang="de-DE" sz="2400" dirty="0">
                <a:solidFill>
                  <a:schemeClr val="tx1">
                    <a:lumMod val="65000"/>
                    <a:lumOff val="35000"/>
                  </a:schemeClr>
                </a:solidFill>
                <a:latin typeface="JKRGNR+Arial-BoldMT"/>
              </a:rPr>
              <a:t> ist eine </a:t>
            </a:r>
            <a:r>
              <a:rPr lang="de-DE" sz="2400" b="1" dirty="0">
                <a:solidFill>
                  <a:schemeClr val="tx1">
                    <a:lumMod val="65000"/>
                    <a:lumOff val="35000"/>
                  </a:schemeClr>
                </a:solidFill>
                <a:latin typeface="JKRGNR+Arial-BoldMT"/>
              </a:rPr>
              <a:t>allgemeingültige Voraussetzung </a:t>
            </a:r>
            <a:r>
              <a:rPr lang="de-DE" sz="2400" dirty="0">
                <a:solidFill>
                  <a:schemeClr val="tx1">
                    <a:lumMod val="65000"/>
                    <a:lumOff val="35000"/>
                  </a:schemeClr>
                </a:solidFill>
                <a:latin typeface="JKRGNR+Arial-BoldMT"/>
              </a:rPr>
              <a:t>im Bereich des Berufszulassungsrechts</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Grundrechte </a:t>
            </a:r>
          </a:p>
          <a:p>
            <a:r>
              <a:rPr lang="de-DE" sz="2600" dirty="0">
                <a:solidFill>
                  <a:schemeClr val="bg1"/>
                </a:solidFill>
                <a:latin typeface="Frutiger LT 57 Cn" pitchFamily="34" charset="0"/>
              </a:rPr>
              <a:t>Fall 2 </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134613923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303004"/>
            <a:ext cx="8928992" cy="6081152"/>
          </a:xfrm>
          <a:prstGeom prst="rect">
            <a:avLst/>
          </a:prstGeom>
          <a:noFill/>
        </p:spPr>
        <p:txBody>
          <a:bodyPr wrap="square" rtlCol="0">
            <a:spAutoFit/>
          </a:bodyPr>
          <a:lstStyle/>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An </a:t>
            </a:r>
            <a:r>
              <a:rPr lang="de-DE" sz="2400" b="1" dirty="0">
                <a:solidFill>
                  <a:schemeClr val="tx1">
                    <a:lumMod val="65000"/>
                    <a:lumOff val="35000"/>
                  </a:schemeClr>
                </a:solidFill>
                <a:latin typeface="JKRGNR+Arial-BoldMT"/>
              </a:rPr>
              <a:t>Zuverlässigkeit</a:t>
            </a:r>
            <a:r>
              <a:rPr lang="de-DE" sz="2400" dirty="0">
                <a:solidFill>
                  <a:schemeClr val="tx1">
                    <a:lumMod val="65000"/>
                    <a:lumOff val="35000"/>
                  </a:schemeClr>
                </a:solidFill>
                <a:latin typeface="JKRGNR+Arial-BoldMT"/>
              </a:rPr>
              <a:t> werden </a:t>
            </a:r>
            <a:r>
              <a:rPr lang="de-DE" sz="2400" b="1" dirty="0">
                <a:solidFill>
                  <a:schemeClr val="tx1">
                    <a:lumMod val="65000"/>
                    <a:lumOff val="35000"/>
                  </a:schemeClr>
                </a:solidFill>
                <a:latin typeface="JKRGNR+Arial-BoldMT"/>
              </a:rPr>
              <a:t>keine exorbitanten Anforderungen </a:t>
            </a:r>
            <a:r>
              <a:rPr lang="de-DE" sz="2400" dirty="0">
                <a:solidFill>
                  <a:schemeClr val="tx1">
                    <a:lumMod val="65000"/>
                    <a:lumOff val="35000"/>
                  </a:schemeClr>
                </a:solidFill>
                <a:latin typeface="JKRGNR+Arial-BoldMT"/>
              </a:rPr>
              <a:t>gestellt, sodass es weiterhin jedem grundsätzlich möglich ist, Erlaubnis zu erhalten</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Sachkunde sollte generell vorhanden </a:t>
            </a:r>
            <a:r>
              <a:rPr lang="de-DE" sz="2400" dirty="0">
                <a:solidFill>
                  <a:schemeClr val="tx1">
                    <a:lumMod val="65000"/>
                    <a:lumOff val="35000"/>
                  </a:schemeClr>
                </a:solidFill>
                <a:latin typeface="JKRGNR+Arial-BoldMT"/>
              </a:rPr>
              <a:t>sein, mithin: zweckmäßig</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 nach alledem: </a:t>
            </a:r>
            <a:r>
              <a:rPr lang="de-DE" sz="2400" b="1" dirty="0">
                <a:solidFill>
                  <a:schemeClr val="tx1">
                    <a:lumMod val="65000"/>
                    <a:lumOff val="35000"/>
                  </a:schemeClr>
                </a:solidFill>
                <a:latin typeface="JKRGNR+Arial-BoldMT"/>
              </a:rPr>
              <a:t>Erlaubnispflicht stellt keinen schwerwiegenden Eingriff in Art. 12 I GG dar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2. Schritt: Herausarbeiten des Gewichts des gesetzgeberischen Ziels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Hier: Interessen (einer Vielzahl!) von Verbrauchern an </a:t>
            </a:r>
            <a:r>
              <a:rPr lang="de-DE" sz="2400" b="1" dirty="0">
                <a:solidFill>
                  <a:schemeClr val="tx1">
                    <a:lumMod val="65000"/>
                    <a:lumOff val="35000"/>
                  </a:schemeClr>
                </a:solidFill>
                <a:latin typeface="JKRGNR+Arial-BoldMT"/>
              </a:rPr>
              <a:t>ordnungsgemäß durchgeführter Reisevermittlung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Hiermit zusammenhängend: einerseits </a:t>
            </a:r>
            <a:r>
              <a:rPr lang="de-DE" sz="2400" b="1" dirty="0">
                <a:solidFill>
                  <a:schemeClr val="tx1">
                    <a:lumMod val="65000"/>
                    <a:lumOff val="35000"/>
                  </a:schemeClr>
                </a:solidFill>
                <a:latin typeface="JKRGNR+Arial-BoldMT"/>
              </a:rPr>
              <a:t>erhebliche finanzielle Dispositionen</a:t>
            </a:r>
            <a:r>
              <a:rPr lang="de-DE" sz="2400" dirty="0">
                <a:solidFill>
                  <a:schemeClr val="tx1">
                    <a:lumMod val="65000"/>
                    <a:lumOff val="35000"/>
                  </a:schemeClr>
                </a:solidFill>
                <a:latin typeface="JKRGNR+Arial-BoldMT"/>
              </a:rPr>
              <a:t> und andererseits </a:t>
            </a:r>
            <a:r>
              <a:rPr lang="de-DE" sz="2400" b="1" dirty="0">
                <a:solidFill>
                  <a:schemeClr val="tx1">
                    <a:lumMod val="65000"/>
                    <a:lumOff val="35000"/>
                  </a:schemeClr>
                </a:solidFill>
                <a:latin typeface="JKRGNR+Arial-BoldMT"/>
              </a:rPr>
              <a:t>enormer emotionaler Stress </a:t>
            </a:r>
            <a:r>
              <a:rPr lang="de-DE" sz="2400" dirty="0">
                <a:solidFill>
                  <a:schemeClr val="tx1">
                    <a:lumMod val="65000"/>
                    <a:lumOff val="35000"/>
                  </a:schemeClr>
                </a:solidFill>
                <a:latin typeface="JKRGNR+Arial-BoldMT"/>
              </a:rPr>
              <a:t>(Stichwort: nutzlos aufgewendete Urlaubszeit als immaterieller Schaden </a:t>
            </a:r>
            <a:r>
              <a:rPr lang="de-DE" sz="2400" dirty="0" err="1">
                <a:solidFill>
                  <a:schemeClr val="tx1">
                    <a:lumMod val="65000"/>
                    <a:lumOff val="35000"/>
                  </a:schemeClr>
                </a:solidFill>
                <a:latin typeface="JKRGNR+Arial-BoldMT"/>
              </a:rPr>
              <a:t>iSv</a:t>
            </a:r>
            <a:r>
              <a:rPr lang="de-DE" sz="2400" dirty="0">
                <a:solidFill>
                  <a:schemeClr val="tx1">
                    <a:lumMod val="65000"/>
                    <a:lumOff val="35000"/>
                  </a:schemeClr>
                </a:solidFill>
                <a:latin typeface="JKRGNR+Arial-BoldMT"/>
              </a:rPr>
              <a:t>. § 253 I BGB)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Grundrechte </a:t>
            </a:r>
          </a:p>
          <a:p>
            <a:r>
              <a:rPr lang="de-DE" sz="2600" dirty="0">
                <a:solidFill>
                  <a:schemeClr val="bg1"/>
                </a:solidFill>
                <a:latin typeface="Frutiger LT 57 Cn" pitchFamily="34" charset="0"/>
              </a:rPr>
              <a:t>Fall 2 </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67343585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303004"/>
            <a:ext cx="8928992" cy="584006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3. Schritt: Abwägung im eigentlichen Sinne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Nunmehr: Interessenabwägung im konkreten Fall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„Vor dem Hintergrund, dass eine Vielzahl von Verbrauchern auf eine ordnungsgemäß durchgeführte Reisevermittlung angewiesen sind und der Eingriff in die Berufsfreiheit andererseits – wie dargestellt – nicht derart schwer wiegt, ist die Regelung mit Blick auf die verfolgten Ziele des Gesetzgebers insgesamt angemessen.“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Angemessenheit des Eingriffs in Art. 12 I 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Somit insgesamt gewahrt: </a:t>
            </a:r>
            <a:r>
              <a:rPr lang="de-DE" sz="2400" b="1" dirty="0">
                <a:solidFill>
                  <a:schemeClr val="tx1">
                    <a:lumMod val="65000"/>
                    <a:lumOff val="35000"/>
                  </a:schemeClr>
                </a:solidFill>
                <a:latin typeface="JKRGNR+Arial-BoldMT"/>
              </a:rPr>
              <a:t>Verhältnismäßigkeit (Art. 20 III 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Auch im Übrigen gewahrt: Schranken-Schranken der Verfassung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Damit zu bejahen: </a:t>
            </a:r>
            <a:r>
              <a:rPr lang="de-DE" sz="2400" b="1" dirty="0">
                <a:solidFill>
                  <a:schemeClr val="tx1">
                    <a:lumMod val="65000"/>
                    <a:lumOff val="35000"/>
                  </a:schemeClr>
                </a:solidFill>
                <a:latin typeface="JKRGNR+Arial-BoldMT"/>
              </a:rPr>
              <a:t>Verfassungskonformität des § 4 I </a:t>
            </a:r>
            <a:r>
              <a:rPr lang="de-DE" sz="2400" b="1" dirty="0" err="1">
                <a:solidFill>
                  <a:schemeClr val="tx1">
                    <a:lumMod val="65000"/>
                    <a:lumOff val="35000"/>
                  </a:schemeClr>
                </a:solidFill>
                <a:latin typeface="JKRGNR+Arial-BoldMT"/>
              </a:rPr>
              <a:t>ReiseVermG</a:t>
            </a:r>
            <a:r>
              <a:rPr lang="de-DE" sz="2400" b="1"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Grundrechte </a:t>
            </a:r>
          </a:p>
          <a:p>
            <a:r>
              <a:rPr lang="de-DE" sz="2600" dirty="0">
                <a:solidFill>
                  <a:schemeClr val="bg1"/>
                </a:solidFill>
                <a:latin typeface="Frutiger LT 57 Cn" pitchFamily="34" charset="0"/>
              </a:rPr>
              <a:t>Fall 2 </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249980136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 calcmode="lin" valueType="num">
                                      <p:cBhvr additive="base">
                                        <p:cTn id="2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 calcmode="lin" valueType="num">
                                      <p:cBhvr additive="base">
                                        <p:cTn id="3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Repetitorium">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Vorlage_PPTX" id="{20EF44A1-9CCB-4FDF-80AC-F4ABCF6AD68B}" vid="{75BB5563-0F98-406E-898E-E499F06E5443}"/>
    </a:ext>
  </a:ext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Vorlage_PPTX</Template>
  <TotalTime>0</TotalTime>
  <Words>3601</Words>
  <Application>Microsoft Macintosh PowerPoint</Application>
  <PresentationFormat>Bildschirmpräsentation (4:3)</PresentationFormat>
  <Paragraphs>439</Paragraphs>
  <Slides>48</Slides>
  <Notes>1</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48</vt:i4>
      </vt:variant>
    </vt:vector>
  </HeadingPairs>
  <TitlesOfParts>
    <vt:vector size="56" baseType="lpstr">
      <vt:lpstr>Arial</vt:lpstr>
      <vt:lpstr>Calibri</vt:lpstr>
      <vt:lpstr>Courier New</vt:lpstr>
      <vt:lpstr>Frutiger Linotype</vt:lpstr>
      <vt:lpstr>Frutiger LT 57 Cn</vt:lpstr>
      <vt:lpstr>JKRGNR+Arial-BoldMT</vt:lpstr>
      <vt:lpstr>Wingdings</vt:lpstr>
      <vt:lpstr>Repetitorium</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Jana Panten</dc:creator>
  <cp:lastModifiedBy>Thure Höre</cp:lastModifiedBy>
  <cp:revision>35</cp:revision>
  <dcterms:created xsi:type="dcterms:W3CDTF">2023-10-05T14:07:58Z</dcterms:created>
  <dcterms:modified xsi:type="dcterms:W3CDTF">2026-06-22T05:17:51Z</dcterms:modified>
</cp:coreProperties>
</file>