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9"/>
  </p:notesMasterIdLst>
  <p:sldIdLst>
    <p:sldId id="256" r:id="rId2"/>
    <p:sldId id="260" r:id="rId3"/>
    <p:sldId id="292" r:id="rId4"/>
    <p:sldId id="293" r:id="rId5"/>
    <p:sldId id="294" r:id="rId6"/>
    <p:sldId id="297" r:id="rId7"/>
    <p:sldId id="295" r:id="rId8"/>
    <p:sldId id="298" r:id="rId9"/>
    <p:sldId id="568" r:id="rId10"/>
    <p:sldId id="299" r:id="rId11"/>
    <p:sldId id="300" r:id="rId12"/>
    <p:sldId id="561" r:id="rId13"/>
    <p:sldId id="562" r:id="rId14"/>
    <p:sldId id="563" r:id="rId15"/>
    <p:sldId id="564" r:id="rId16"/>
    <p:sldId id="565" r:id="rId17"/>
    <p:sldId id="567" r:id="rId18"/>
    <p:sldId id="276" r:id="rId19"/>
    <p:sldId id="291" r:id="rId20"/>
    <p:sldId id="301" r:id="rId21"/>
    <p:sldId id="555" r:id="rId22"/>
    <p:sldId id="303" r:id="rId23"/>
    <p:sldId id="538" r:id="rId24"/>
    <p:sldId id="540" r:id="rId25"/>
    <p:sldId id="556" r:id="rId26"/>
    <p:sldId id="557" r:id="rId27"/>
    <p:sldId id="559" r:id="rId28"/>
    <p:sldId id="558" r:id="rId29"/>
    <p:sldId id="466" r:id="rId30"/>
    <p:sldId id="536" r:id="rId31"/>
    <p:sldId id="560" r:id="rId32"/>
    <p:sldId id="541" r:id="rId33"/>
    <p:sldId id="542" r:id="rId34"/>
    <p:sldId id="543" r:id="rId35"/>
    <p:sldId id="544" r:id="rId36"/>
    <p:sldId id="545" r:id="rId37"/>
    <p:sldId id="566" r:id="rId38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F5F5F"/>
    <a:srgbClr val="F775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8" autoAdjust="0"/>
    <p:restoredTop sz="92969"/>
  </p:normalViewPr>
  <p:slideViewPr>
    <p:cSldViewPr>
      <p:cViewPr varScale="1">
        <p:scale>
          <a:sx n="111" d="100"/>
          <a:sy n="111" d="100"/>
        </p:scale>
        <p:origin x="512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514C6A-EB18-46A0-A612-B77105F60B9D}" type="datetimeFigureOut">
              <a:rPr lang="de-DE" smtClean="0"/>
              <a:t>16.01.26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A97353-07D3-4549-9212-8D4A78C4474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88716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00808"/>
            <a:ext cx="7956376" cy="4068601"/>
          </a:xfrm>
          <a:prstGeom prst="rect">
            <a:avLst/>
          </a:prstGeom>
        </p:spPr>
      </p:pic>
      <p:sp>
        <p:nvSpPr>
          <p:cNvPr id="3" name="Rechteck 2"/>
          <p:cNvSpPr/>
          <p:nvPr userDrawn="1"/>
        </p:nvSpPr>
        <p:spPr>
          <a:xfrm>
            <a:off x="7020272" y="1700808"/>
            <a:ext cx="2123728" cy="4068601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Rechteck 3"/>
          <p:cNvSpPr/>
          <p:nvPr userDrawn="1"/>
        </p:nvSpPr>
        <p:spPr>
          <a:xfrm>
            <a:off x="4860032" y="2069232"/>
            <a:ext cx="2123728" cy="2511896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4582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9571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Henning\Desktop\Unbenannt-1.jpg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116632"/>
            <a:ext cx="2424081" cy="1147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128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Char char="•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1pPr>
      <a:lvl2pPr marL="0" indent="0" algn="l" defTabSz="914400" rtl="0" eaLnBrk="1" latinLnBrk="0" hangingPunct="1">
        <a:spcBef>
          <a:spcPts val="0"/>
        </a:spcBef>
        <a:buFont typeface="Arial" pitchFamily="34" charset="0"/>
        <a:buChar char="–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2pPr>
      <a:lvl3pPr marL="0" indent="0" algn="l" defTabSz="914400" rtl="0" eaLnBrk="1" latinLnBrk="0" hangingPunct="1">
        <a:spcBef>
          <a:spcPts val="0"/>
        </a:spcBef>
        <a:buFont typeface="Arial" pitchFamily="34" charset="0"/>
        <a:buChar char="•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3pPr>
      <a:lvl4pPr marL="0" indent="0" algn="l" defTabSz="914400" rtl="0" eaLnBrk="1" latinLnBrk="0" hangingPunct="1">
        <a:spcBef>
          <a:spcPts val="0"/>
        </a:spcBef>
        <a:buFont typeface="Arial" pitchFamily="34" charset="0"/>
        <a:buChar char="–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4pPr>
      <a:lvl5pPr marL="0" indent="0" algn="l" defTabSz="914400" rtl="0" eaLnBrk="1" latinLnBrk="0" hangingPunct="1">
        <a:spcBef>
          <a:spcPts val="0"/>
        </a:spcBef>
        <a:buFont typeface="Arial" pitchFamily="34" charset="0"/>
        <a:buChar char="»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4211960" y="3212976"/>
            <a:ext cx="48245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Grundrechte</a:t>
            </a:r>
          </a:p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3. Woche</a:t>
            </a:r>
          </a:p>
        </p:txBody>
      </p:sp>
    </p:spTree>
    <p:extLst>
      <p:ext uri="{BB962C8B-B14F-4D97-AF65-F5344CB8AC3E}">
        <p14:creationId xmlns:p14="http://schemas.microsoft.com/office/powerpoint/2010/main" val="569267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67715"/>
            <a:ext cx="8928992" cy="47320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2. Verfassungskonformität des Schrankengesetzes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Zu prüfen: ob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Parlamentsgesetz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als solches die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Schranken-Schranken der Verfassung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wahrt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An dieser Stelle mithin zu prüfen: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Formelle Verfassungskonformität des Gesetzes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Materielle Verfassungskonformität des Gesetzes</a:t>
            </a:r>
          </a:p>
          <a:p>
            <a:pPr marL="1257300" lvl="2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Verhältnismäßigkeitsgrundsatz </a:t>
            </a:r>
          </a:p>
          <a:p>
            <a:pPr marL="1257300" lvl="2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Bestimmtheitsgebot </a:t>
            </a:r>
          </a:p>
          <a:p>
            <a:pPr marL="1257300" lvl="2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Rückwirkungsverbot </a:t>
            </a:r>
          </a:p>
          <a:p>
            <a:pPr marL="1257300" lvl="2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Selten: Staatsstrukturprinzipien im Allgemeinen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Grundrechte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Woche</a:t>
            </a:r>
          </a:p>
        </p:txBody>
      </p:sp>
    </p:spTree>
    <p:extLst>
      <p:ext uri="{BB962C8B-B14F-4D97-AF65-F5344CB8AC3E}">
        <p14:creationId xmlns:p14="http://schemas.microsoft.com/office/powerpoint/2010/main" val="2501861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67715"/>
            <a:ext cx="8928992" cy="68198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Besonderheit im Rahmen der Verhältnismäßigkeitsprüfung: „Drei-Stufen-Lehre“ 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Im Rahmen der Berufsfreiheit zu unterscheiden: </a:t>
            </a:r>
          </a:p>
          <a:p>
            <a:pPr marL="457200" indent="-457200">
              <a:spcAft>
                <a:spcPts val="500"/>
              </a:spcAft>
              <a:buAutoNum type="arabicPeriod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Stufe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Berufsausübungsregelungen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die durch vernünftige Erwägungen des Allgemeinwohls gerechtfertigt werden können</a:t>
            </a:r>
          </a:p>
          <a:p>
            <a:pPr marL="457200" indent="-457200">
              <a:spcAft>
                <a:spcPts val="500"/>
              </a:spcAft>
              <a:buAutoNum type="arabicPeriod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Stufe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Subjektive Berufszulassungsvoraussetzungen,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die an die Person des Grundrechtsträgers anknüpfen und durch den Schutz besonders wichtiger Gemeinschaftsgüter gerechtfertigt werden können (Anforderungen an Vor- und Ausbildungen) </a:t>
            </a:r>
          </a:p>
          <a:p>
            <a:pPr marL="457200" indent="-457200">
              <a:spcAft>
                <a:spcPts val="500"/>
              </a:spcAft>
              <a:buAutoNum type="arabicPeriod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Stufe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Objektive Berufszulassungsvoraussetzungen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die an Umstände anknüpfen, die außerhalb der Person des Grundrechtsträgers liegen und nur durch den Schutz überragend wichtiger Gemeinschaftsgüter gerechtfertigt werden können (bspw. Begrenzung der Anzahl der Notariate in Hamburg 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Grundrechte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Woche</a:t>
            </a:r>
          </a:p>
        </p:txBody>
      </p:sp>
    </p:spTree>
    <p:extLst>
      <p:ext uri="{BB962C8B-B14F-4D97-AF65-F5344CB8AC3E}">
        <p14:creationId xmlns:p14="http://schemas.microsoft.com/office/powerpoint/2010/main" val="4057760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228454"/>
            <a:ext cx="8928992" cy="65787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2. Teil der Klausur: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Allgemeine Feststellungsklage auf Nichtbestehen des Rechtsverhältnisses aus dem neu erlassenden Gesetz des § 28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ReiseVermG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algn="ctr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28 Informationspflichten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(1) Wer 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gewerbsmäßig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Pauschalreisen vermittelt, hat sich 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über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die 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Zuverlässigkeit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des Veranstalters kundig zu machen. Zu diesem Zweck hat er einzuholen...</a:t>
            </a:r>
            <a:b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</a:b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(2) Ist einer der Nachweise nach Abs. 1 nicht oder nicht rechtzeitig 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möglich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findet die Vermittlung nicht statt. 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„Wortlautlösung“: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Allgemeine Feststellungsklage unbegründet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Daher zu prüfen: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Verfassungskonformität des Gesetzes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Ggf. Vorlage an BVerfG nach Art. 100 I 1 GG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Grundrechte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Woche</a:t>
            </a:r>
          </a:p>
        </p:txBody>
      </p:sp>
    </p:spTree>
    <p:extLst>
      <p:ext uri="{BB962C8B-B14F-4D97-AF65-F5344CB8AC3E}">
        <p14:creationId xmlns:p14="http://schemas.microsoft.com/office/powerpoint/2010/main" val="2234039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622" y="1412776"/>
            <a:ext cx="8928992" cy="55348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Bereits festgestellt: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Eröffnung des Schutzbereichs von Art. 12 I GG (+)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Eingriff (+), da Norm bereits subjektiv berufsregelnde Tendenz aufweist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u="sng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Verfassungsrechtliche Rechtfertigung des Eingriffs?  </a:t>
            </a: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a) Einschränkbarkeit des Art. 12 I GG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„durch oder aufgrund eines Gesetzes“ (Art. 12 I 2 GG): einfacher Gesetzesvorbehalt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b) Taugliche Schranke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Mit § 28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ReiseVermG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gegeben: Formelles Parlamentsgesetz (+)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Grundrechte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Woche</a:t>
            </a:r>
          </a:p>
        </p:txBody>
      </p:sp>
    </p:spTree>
    <p:extLst>
      <p:ext uri="{BB962C8B-B14F-4D97-AF65-F5344CB8AC3E}">
        <p14:creationId xmlns:p14="http://schemas.microsoft.com/office/powerpoint/2010/main" val="1326400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622" y="1412776"/>
            <a:ext cx="8928992" cy="51013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c) Wahrung der Schranken-Schranken der Verfassung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Von besonderer Relevanz: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Verhältnismäßigkeit des Gesetzes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Im Hinblick auf Art. 12 I GG dabei zu beachten: Rechtsprechung zur sog.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„3-Stufen-Lehre“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Vorliegend fraglich: in welche Stufe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28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ReiseVermG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einzuordnen ist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Pflicht zur Einholung von Nacheisen über Reiseveranstalter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Stufen: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1. Stufe: Berufsausübungsregeln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2. Stufe: Subjektive Berufswahlregeln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3. Stufe: Objektive Berufswahlregeln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Grundrechte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Woche</a:t>
            </a:r>
          </a:p>
        </p:txBody>
      </p:sp>
    </p:spTree>
    <p:extLst>
      <p:ext uri="{BB962C8B-B14F-4D97-AF65-F5344CB8AC3E}">
        <p14:creationId xmlns:p14="http://schemas.microsoft.com/office/powerpoint/2010/main" val="2986188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622" y="1412776"/>
            <a:ext cx="8928992" cy="53424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Einerseits denkbar: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Pflicht zur Einholung von Nachweisen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über Reiseveranstalter als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bloße Berufsausübungsregel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 sehen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Für Einordnung in die jeweilige Stufe entscheidend: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Bestimmung des konkreten „Berufsbildes“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Für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bloße Reisevermittler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reine Berufsausübungsregel (1. Stufe)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Für 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Last-Minute-Reisevermittler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“: objektive Berufswahlregel mit der Folge eines Berufsverbotes (3. Stufe)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fraglich: ob „Last-Minute-Reisevermittlung“ einen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„eigenständigen“ Beruf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darstellt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Indizien: </a:t>
            </a:r>
          </a:p>
          <a:p>
            <a:pPr marL="1714500" lvl="3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Besondere Qualifikationen</a:t>
            </a:r>
          </a:p>
          <a:p>
            <a:pPr marL="1714500" lvl="3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Verkehrsanschauung 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Grundrechte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Woche</a:t>
            </a:r>
          </a:p>
        </p:txBody>
      </p:sp>
    </p:spTree>
    <p:extLst>
      <p:ext uri="{BB962C8B-B14F-4D97-AF65-F5344CB8AC3E}">
        <p14:creationId xmlns:p14="http://schemas.microsoft.com/office/powerpoint/2010/main" val="3848239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622" y="1412776"/>
            <a:ext cx="8928992" cy="52142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Verkehrsanschauung: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Eigenständiges Berufsbild des „Last-Minute-Reisevermittlers“ (+)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Zwischenergebnis: § 28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ReiseVermG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stellt sich für den Kläger als 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objektive Berufswahlregelung“ dar (3. Stufe)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Für Rechtfertigung erforderlich: dass die Regelung dem Schutz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überragend wichtiger Allgemeingüter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dient und die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Gefahren nachweisbar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sind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Erforderlichkeit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(+/-): durchaus denkbar, dass Berufsausübungsregelungen ausreichend wären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Angemessenheit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(-): nicht hinreichend belegt, dass Gefahren für Verbraucher gerade durch Last-Minute-Reiseveranstalter verursacht werden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Ergebnis: Verstoß gegen Art. 12 I GG durch § 28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ReiseVermG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(+)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Grundrechte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Woche</a:t>
            </a:r>
          </a:p>
        </p:txBody>
      </p:sp>
    </p:spTree>
    <p:extLst>
      <p:ext uri="{BB962C8B-B14F-4D97-AF65-F5344CB8AC3E}">
        <p14:creationId xmlns:p14="http://schemas.microsoft.com/office/powerpoint/2010/main" val="4257698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622" y="1412776"/>
            <a:ext cx="8928992" cy="3111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BVerfG NJW 1960, 715: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„Zwar ist er (der Gesetzgeber) allgemein 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im Bereich der Ausübungsregelung freier als bei den Zulassungsregelungen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Das grundsätzliche Gebot der Differenzierung (BVerfGE 7, 377 [403 ff.] = NJW 58, 1035) gilt aber auch innerhalb der Ausübungsregelungen; der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Gesetzgeber ist inhaltlich um so freier, je mehr er nur die Berufsausübung trifft, um so stärker gebunden, je mehr zugleich die Berufswahl berührt ist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(BVerfGE, 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aaO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). </a:t>
            </a:r>
            <a:endParaRPr lang="de-DE" sz="2400" b="1" i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Grundrechte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Woche</a:t>
            </a:r>
          </a:p>
        </p:txBody>
      </p:sp>
    </p:spTree>
    <p:extLst>
      <p:ext uri="{BB962C8B-B14F-4D97-AF65-F5344CB8AC3E}">
        <p14:creationId xmlns:p14="http://schemas.microsoft.com/office/powerpoint/2010/main" val="500989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5292080" y="3284984"/>
            <a:ext cx="6372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Grundrechte</a:t>
            </a:r>
          </a:p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Fall 3</a:t>
            </a:r>
          </a:p>
          <a:p>
            <a:endParaRPr lang="de-DE" sz="3200" dirty="0">
              <a:solidFill>
                <a:schemeClr val="bg1"/>
              </a:solidFill>
              <a:latin typeface="Frutiger LT 57 Cn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2551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67715"/>
            <a:ext cx="8928992" cy="5037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A) Sachentscheidungsvoraussetzungen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I. Eröffnung des Verwaltungsrechtsweges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Unproblematisch nicht gegeben: aufdrängende Sonderzuweisung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Daher maßgeblich: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Generalklausel des § 40 I 1 VwGO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wonach es sich um eine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öffentlich-rechtliche Streitigkeit, nichtverfassungsrechtlicher Art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handeln muss, für die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keine abdrängende Sonderzuweisung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einschlägig ist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1) Öffentlich-rechtliche Streitigkeit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maßgeblich: Streitentscheidende Vorschrift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Streit: Unterlassen der bisherigen Benennungspraxis der IHK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Grundrechte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Woche</a:t>
            </a:r>
          </a:p>
        </p:txBody>
      </p:sp>
    </p:spTree>
    <p:extLst>
      <p:ext uri="{BB962C8B-B14F-4D97-AF65-F5344CB8AC3E}">
        <p14:creationId xmlns:p14="http://schemas.microsoft.com/office/powerpoint/2010/main" val="1876200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67715"/>
            <a:ext cx="8928992" cy="54707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Schwerpunkt der heutigen Kurseinheit: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Berufsfreiheit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I. Allgemeines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12 GG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konkretisiert die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freie Entfaltung der Persönlichkeit im Bereich der individuellen Leistung und Existenzerhaltung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Merke: Art. 12 GG häufig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iVm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Eigentumsfreiheit (Art. 14 I GG)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Abgrenzung: Art. 12 GG schützt „Erwerb“; Art. 14 GG das „Erworbene“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Funktionen: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Abwehrrecht gegen staatliche Eingriffe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Schutzanspruch und (tlw.) Privatrechtswirkung bei „struktureller Ungleichgewichtslage“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Derivatives Teilhaberecht (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i.V.m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Art. 3 I GG)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Grundrechte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Woche</a:t>
            </a:r>
          </a:p>
        </p:txBody>
      </p:sp>
    </p:spTree>
    <p:extLst>
      <p:ext uri="{BB962C8B-B14F-4D97-AF65-F5344CB8AC3E}">
        <p14:creationId xmlns:p14="http://schemas.microsoft.com/office/powerpoint/2010/main" val="2716184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67715"/>
            <a:ext cx="8928992" cy="5406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hier: Streitentscheidende Norm (-)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Sodann heranzuziehen zur Bestimmung der Rechtsnatur des Rechtsverhältnisses: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Sachzusammenhang zum öffentlichen Recht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Dafür maßgeblich: dass hoheitliches Handeln im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unmittelbaren Zusammenhang mit öffentlich rechtlicher Tätigkeit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steht bzw. zur Erfüllung öffentlich-rechtlicher Aufgaben dient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Insoweit hilfreich: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1 IHKG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Aufgaben der IHK: Förderung der gewerblichen Wirtschaft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3 I IHKG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„Körperschaft des öffentlichen Rechts“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Danach gegeben: Sachzusammenhang zum öffentlichen Recht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öffentlich-rechtliche Streitigkeit (+)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Grundrechte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Woche</a:t>
            </a:r>
          </a:p>
        </p:txBody>
      </p:sp>
    </p:spTree>
    <p:extLst>
      <p:ext uri="{BB962C8B-B14F-4D97-AF65-F5344CB8AC3E}">
        <p14:creationId xmlns:p14="http://schemas.microsoft.com/office/powerpoint/2010/main" val="1538241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67715"/>
            <a:ext cx="8928992" cy="42344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2) Nicht verfassungsrechtlicher Art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(+); kein Streit über Rechte/ Pflichten eines obersten Verfassungsorganes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3) Keine abdrängende Sonderzuweisung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Ebenso wenig einschlägig: Abdrängende Sonderzuweisungen des § 40 II 1 VwGO, Art. 34 S. 3 GG, Art. 14 III 4 GG oder § 23 I 1 EGGVG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Eröffnung des Verwaltungsrechtwegs (+)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Grundrechte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Woche</a:t>
            </a:r>
          </a:p>
        </p:txBody>
      </p:sp>
    </p:spTree>
    <p:extLst>
      <p:ext uri="{BB962C8B-B14F-4D97-AF65-F5344CB8AC3E}">
        <p14:creationId xmlns:p14="http://schemas.microsoft.com/office/powerpoint/2010/main" val="4227630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67715"/>
            <a:ext cx="8928992" cy="51013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II. Statthafte Klageart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Stets maßgeblich: Klagebegehren,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88 VwGO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Klagebegehren: Unterlassen der bisherigen Benennungspraxis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 Betracht kommend: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Anfechtungsklage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Dafür erforderlich: dass der Kläger die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„Aufhebung eines Verwaltungsaktes“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begehrt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Regelungswirkung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im Hinblick auf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Führung oder Änderung der „Liste“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§ 35 S. 1 VwVfG darstellt?  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Verbindliche Rechtssetzung durch Liste (-)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Verwaltungsakt (-)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Folglich nicht statthaft: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Anfechtungsklage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Grundrechte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Woche</a:t>
            </a:r>
          </a:p>
        </p:txBody>
      </p:sp>
    </p:spTree>
    <p:extLst>
      <p:ext uri="{BB962C8B-B14F-4D97-AF65-F5344CB8AC3E}">
        <p14:creationId xmlns:p14="http://schemas.microsoft.com/office/powerpoint/2010/main" val="1566776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67715"/>
            <a:ext cx="8928992" cy="45397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Sodann in Betracht zu ziehen: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Allgemeine Leistungsklage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Dabei zu bedenken: Allgemeine Leistungsklage hat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keine (!) ausdrückliche gesetzliche Ausgestaltung in der VwGO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erfahren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Vgl. aber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43 II 1 VwGO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und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111 S. 1 VwGO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Statthaftigkeit (+) wenn der Kläger die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Vornahme oder Unterlassung einer nicht als Verwaltungsakt zu qualifizierenden Amtshandlung der Verwaltung erstrebt 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Führen der Liste als auch die darauf beruhende Benennungspraxis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schlichtes Verwaltungshandeln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Statthafte Klageart mithin: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Allgemeine Leistungsklage (+)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Grundrechte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Woche</a:t>
            </a:r>
          </a:p>
        </p:txBody>
      </p:sp>
    </p:spTree>
    <p:extLst>
      <p:ext uri="{BB962C8B-B14F-4D97-AF65-F5344CB8AC3E}">
        <p14:creationId xmlns:p14="http://schemas.microsoft.com/office/powerpoint/2010/main" val="1910327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67715"/>
            <a:ext cx="8928992" cy="5037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III. Klagebefugnis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Zum Ausschluss von Popularklagen geboten: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Analoge Anwendung des § 42 II VwGO auf Leistungsklagen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Klagebefugnis (+), wenn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Anspruch des Klägers auf Unterlassung der Amtshandlung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zumindest möglich erscheint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Somit maßgeblich: Ob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Anspruchsgrundlage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für Klagebegehren zur Verfügung steht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Mögliche Quellen für Anspruchsgrundlagen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öffentlich-rechtliche Sonderbeziehung,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einfaches Recht,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Grundrechte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Grundrechte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Woche</a:t>
            </a:r>
          </a:p>
        </p:txBody>
      </p:sp>
    </p:spTree>
    <p:extLst>
      <p:ext uri="{BB962C8B-B14F-4D97-AF65-F5344CB8AC3E}">
        <p14:creationId xmlns:p14="http://schemas.microsoft.com/office/powerpoint/2010/main" val="3232020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67715"/>
            <a:ext cx="8928992" cy="5406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Einzig ernsthaft zu erwägen: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Anspruch aus Grundrechten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Unterlassungsanspruch des Klägers auf Abwehr gegenwärtiger oder zukünftiger Eingriffe?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(Mindest-)Voraussetzung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für einen grundrechtlichen Schutzanspruch: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Eingriff in den Schutzbereich eines Grundrechts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Vorliegend denkbar: Eingriff in die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Berufsfreiheit gem. Art. 12 I GG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Persönlicher Schutzbereich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(„alle Deutschen“) (+)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Sachlicher Schutzbereich des Art. 12 I GG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der als „einheitliches Grundrecht“ die gesamte berufliche Tätigkeit schützt (+)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Darüber hinaus erforderlich: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Eingriff in diesen Schutzbereich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der Berufsfreiheit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Grundrechte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Woche</a:t>
            </a:r>
          </a:p>
        </p:txBody>
      </p:sp>
    </p:spTree>
    <p:extLst>
      <p:ext uri="{BB962C8B-B14F-4D97-AF65-F5344CB8AC3E}">
        <p14:creationId xmlns:p14="http://schemas.microsoft.com/office/powerpoint/2010/main" val="1172139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67715"/>
            <a:ext cx="8928992" cy="42344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„Klassischer Eingriffs“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(-)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Kein rechtsaktiges Handeln (s.o.)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Vielmehr zu bedenken: der Kläger ist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durch die Auftragsvergabe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bloß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„mittelbar“ bzw. faktisch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betroffen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Insoweit fraglich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ob und unter welchen Umständen auch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bloß mittelbare Beeinträchtigungen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einen „Eingriff“ darstellen können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Voraussetzungen: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Zurechenbarkeit zum Staat 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Erheblichkeit der Maßnahme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Grundrechte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Woche</a:t>
            </a:r>
          </a:p>
        </p:txBody>
      </p:sp>
    </p:spTree>
    <p:extLst>
      <p:ext uri="{BB962C8B-B14F-4D97-AF65-F5344CB8AC3E}">
        <p14:creationId xmlns:p14="http://schemas.microsoft.com/office/powerpoint/2010/main" val="1836664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67715"/>
            <a:ext cx="8928992" cy="55348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Im Rahmen der Berufsfreiheit einschränkend vorausgesetzt: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„Berufsbezug“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der Maßnahme (BVerfG)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Subjektiv berufsregelnde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Tendenze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qua „Intention“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Subjektiv berufsregelnde Tendenz (-) </a:t>
            </a: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Objektiv berufsregelnde Tendenz qua „Intensität“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Objektiv berufsregelnde Tendenz (+): arg.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erheblicher Umsatzrückgang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stellt „gewichtige Auswirkung“ dar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Damit (+) Eingriff in die Berufsfreiheit des Klägers (qua Intensität)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Grundrechte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Woche</a:t>
            </a:r>
          </a:p>
        </p:txBody>
      </p:sp>
    </p:spTree>
    <p:extLst>
      <p:ext uri="{BB962C8B-B14F-4D97-AF65-F5344CB8AC3E}">
        <p14:creationId xmlns:p14="http://schemas.microsoft.com/office/powerpoint/2010/main" val="2166523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67715"/>
            <a:ext cx="8928992" cy="21313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Damit ebenfalls begründet: Möglichkeit des Bestehens eines Unterlassungsanspruchs unmittelbar aus Art. 12 I GG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Klagebefugnis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Grundrechte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Woche</a:t>
            </a:r>
          </a:p>
        </p:txBody>
      </p:sp>
    </p:spTree>
    <p:extLst>
      <p:ext uri="{BB962C8B-B14F-4D97-AF65-F5344CB8AC3E}">
        <p14:creationId xmlns:p14="http://schemas.microsoft.com/office/powerpoint/2010/main" val="790918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196752"/>
            <a:ext cx="8928992" cy="32393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IV. Passive Prozessführungsbefugnis, § 78 I VwGO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 in Abschnitt über „Besondere Vorschriften für Anfechtungs- und Verpflichtungsklage“ normiert,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nicht unmittelbar anwendbar: Vorschrift des § 78 VwGO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Allgemeiner Rechtsgedanke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des „Rechtsträgerprinzips“ aus § 78 I Nr. 1 VwGO (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entsprechend anwenden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Zu unterstellen: Angabe der „Industrie- und Handelskammer“ als Klagegegner </a:t>
            </a: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Grundrechte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Woche</a:t>
            </a:r>
          </a:p>
        </p:txBody>
      </p:sp>
    </p:spTree>
    <p:extLst>
      <p:ext uri="{BB962C8B-B14F-4D97-AF65-F5344CB8AC3E}">
        <p14:creationId xmlns:p14="http://schemas.microsoft.com/office/powerpoint/2010/main" val="1503941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40304"/>
            <a:ext cx="8928992" cy="4973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II. Schutzbereich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„Alle Deutschen haben das Recht, Beruf, Arbeitsplatz und Ausbildungsstätte frei zu wählen. Die Berufsausübung...“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1. Persönlicher Schutzbereich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„Deutschengrund“ (vgl. Art. 116 GG)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Problem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Anwendung des Art. 12 I GG auf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EU-Ausländer?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Wortlaut (-)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Rechtssystematik: Anwendungsvorrang des EU-Rechts beachten, der in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18 AEUV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eine allgemeines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Diskriminierungsverbot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vorsieht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„wesensgemäße Anwendbarkeit“ der Berufsfreiheit auf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juristische Personen des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PrivatR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19 III GG (+)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Grundrechte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Woche</a:t>
            </a:r>
          </a:p>
        </p:txBody>
      </p:sp>
    </p:spTree>
    <p:extLst>
      <p:ext uri="{BB962C8B-B14F-4D97-AF65-F5344CB8AC3E}">
        <p14:creationId xmlns:p14="http://schemas.microsoft.com/office/powerpoint/2010/main" val="2619312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196752"/>
            <a:ext cx="8928992" cy="54707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V) Beteiligten- und Prozessfähigkeit, §§ 61 ff. VwGO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Kläger: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natürliche, geschäftsfähige Person nach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61 Nr. 1 Alt. 1 VwGO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beteiligten- und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nach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62 I Nr. 1 VwGO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prozessfähig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IHK: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als Körperschaft des öffentlichen Rechts (vgl. § 3 I IHKG) nach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61 Nr. 1 Alt. 2 VwGO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beteiligtenfähig und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nach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62 III VwGO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prozessfähig durch ordnungsgemäße Vertretung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Beteiligten- und Prozessfähigkeit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Grundrechte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Woche</a:t>
            </a:r>
          </a:p>
        </p:txBody>
      </p:sp>
    </p:spTree>
    <p:extLst>
      <p:ext uri="{BB962C8B-B14F-4D97-AF65-F5344CB8AC3E}">
        <p14:creationId xmlns:p14="http://schemas.microsoft.com/office/powerpoint/2010/main" val="2638748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196752"/>
            <a:ext cx="8928992" cy="2564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VI) Allgemeines Rechtsschutzbedürfnis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Im Rahmen der allgemeinen Leistungsklage an dieser Stelle stets anzusprechen: Erfordernis eines vorherigen Antrags an die Behörde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Vorliegend (+)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Sachentscheidungsvoraussetzungen (+)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Grundrechte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Woche</a:t>
            </a:r>
          </a:p>
        </p:txBody>
      </p:sp>
    </p:spTree>
    <p:extLst>
      <p:ext uri="{BB962C8B-B14F-4D97-AF65-F5344CB8AC3E}">
        <p14:creationId xmlns:p14="http://schemas.microsoft.com/office/powerpoint/2010/main" val="846521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196752"/>
            <a:ext cx="8928992" cy="4973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B) Begründetheit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Obersatz: Die Leistungsklage ist begründet, soweit dem Kläger der geltend gemachte Anspruch auf Unterlassung der öffentlich-rechtlichen Amtshandlung zusteht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I. Anspruchsgrundlage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Bereits herausgearbeitet: Unterlassungsanspruch aus Grundrecht auf Berufsfreiheit gemäß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12 I GG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II. Anspruchsvoraussetzungen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Zu prüfen: Gegenwärtiger oder zukünftiger hoheitlicher Eingriff in ein subjektives öffentliches Recht und Rechtswidrigkeit des Eingriffs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Grundrechte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Woche</a:t>
            </a:r>
          </a:p>
        </p:txBody>
      </p:sp>
    </p:spTree>
    <p:extLst>
      <p:ext uri="{BB962C8B-B14F-4D97-AF65-F5344CB8AC3E}">
        <p14:creationId xmlns:p14="http://schemas.microsoft.com/office/powerpoint/2010/main" val="2094051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196752"/>
            <a:ext cx="8928992" cy="52783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1) Gegenwärtiger oder zukünftiger hoheitlicher Eingriff in ein subjektives öffentliches Recht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Bereits festgestellt: Verkürzung der grundrechtlich gewährleisteten Freiheitsbereiche aus Art. 12 I GG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durch mittelbar-faktischen Eingriff seitens der IHK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2) Rechtswidrigkeit des Eingriffs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(-), wenn der Anspruchsteller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zur Duldung des Eingriffs verpflichtet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ist (vgl. § 1004 II BGB)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Einzig denkbar: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Verfassungsrechtliche Rechtfertigung des Eingriffs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 den Schutzbereich der Berufsfreiheit des K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 Art. 12 I 2 GG statuiert: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Einfacher Gesetzesvorbehalt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(„durch oder auf Grund eines Gesetzes“)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Grundrechte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Woche</a:t>
            </a:r>
          </a:p>
        </p:txBody>
      </p:sp>
    </p:spTree>
    <p:extLst>
      <p:ext uri="{BB962C8B-B14F-4D97-AF65-F5344CB8AC3E}">
        <p14:creationId xmlns:p14="http://schemas.microsoft.com/office/powerpoint/2010/main" val="646016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196752"/>
            <a:ext cx="8928992" cy="55835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Insoweit erforderlich: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Vorliegen einer verfassungskonformen, einfachgesetzlichen Rechtsgrundlage für die Verwaltungspraxis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Einzig denkbar: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1 I IHKG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wonach die Beklagte die Aufgabe hat, das Gesamtinteresse ihrer Mitglieder wahrzunehmen und die gewerbliche Wirtschaft zu fördern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nicht (!) enthalten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ausdrückliche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Ermächtigung zur Vornahme von Eingriffen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 Grundrechte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Wesentlichkeitstheorie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Gesetzgeber muss staatliches Handeln in den grundrechtswesentlichen Bereichen durch förmliches Gesetz legitimieren (BVerfG)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Rechtsstaatsprinzip (Art. 20 III GG):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Eingriffsvoraussetzungen müssen hinreichend bestimmbar sein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Grundrechte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Woche</a:t>
            </a:r>
          </a:p>
        </p:txBody>
      </p:sp>
    </p:spTree>
    <p:extLst>
      <p:ext uri="{BB962C8B-B14F-4D97-AF65-F5344CB8AC3E}">
        <p14:creationId xmlns:p14="http://schemas.microsoft.com/office/powerpoint/2010/main" val="4157617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68760"/>
            <a:ext cx="8928992" cy="33034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Ebenso wenig taugliche „Schranke“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Regelungsvorbehaltes gemäß Art. 12 I 2 GG: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Richtlinien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Rechtsnatur: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Binnenrecht der Verwaltung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und gerade kein (!) formelles Parlamentsgesetz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Mangels tauglicher „Schranke“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ausgeschlossen: Rechtfertigung des Eingriffs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Daraus folgend: Rechtswidrigkeit des Eingriffs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Duldungspflicht (-)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Grundrechte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Woche</a:t>
            </a:r>
          </a:p>
        </p:txBody>
      </p:sp>
    </p:spTree>
    <p:extLst>
      <p:ext uri="{BB962C8B-B14F-4D97-AF65-F5344CB8AC3E}">
        <p14:creationId xmlns:p14="http://schemas.microsoft.com/office/powerpoint/2010/main" val="2120982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196752"/>
            <a:ext cx="8928992" cy="41703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III. Anspruchsinhalt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Anspruchsinhalt: Unterlassung des Eingriffs durch Maßnahmen, die Schutz vor Eingriffen in Berufsfreiheit durch Benennungspraxis gewähren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Aufgabe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der Beklagte: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Geeignete Maßnahmen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ergreifen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die die Beeinträchtigung zukünftig unterbinden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Begründetheit (+)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C) Ergebnis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Sachentscheidungsvoraussetzungen gegeben und Klage begründet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Grundrechte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Woche</a:t>
            </a:r>
          </a:p>
        </p:txBody>
      </p:sp>
    </p:spTree>
    <p:extLst>
      <p:ext uri="{BB962C8B-B14F-4D97-AF65-F5344CB8AC3E}">
        <p14:creationId xmlns:p14="http://schemas.microsoft.com/office/powerpoint/2010/main" val="1986449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4211960" y="3212976"/>
            <a:ext cx="48245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Ende</a:t>
            </a:r>
          </a:p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3. Woche</a:t>
            </a:r>
          </a:p>
        </p:txBody>
      </p:sp>
    </p:spTree>
    <p:extLst>
      <p:ext uri="{BB962C8B-B14F-4D97-AF65-F5344CB8AC3E}">
        <p14:creationId xmlns:p14="http://schemas.microsoft.com/office/powerpoint/2010/main" val="3137758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67715"/>
            <a:ext cx="8928992" cy="52142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2. Sachlicher Schutzbereich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Alle Deutschen haben das Recht,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Beruf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Arbeitsplatz und Ausbildungsstätte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frei zu wählen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Die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Berufsausübung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kann durch Gesetz oder auf Grund eines Gesetzes geregelt werden.“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Einheitliches Grundrecht auf Berufsfreiheit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„Beruf“: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jede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auf Dauer angelegte Tätigkeit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zur Schaffung und Erhaltung einer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Lebensgrundlage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die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nicht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evident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gemeinschädlich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ist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Mithin von vornherein auszuklammern: Berufskiller, Dealer oder Serieneinbrecher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Für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Beamte/ Staatsbedienstete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 beachten: Regelungen des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33 GG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der den Art. 12 I GG teilweise überlagert und modifiziert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Grundrechte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Woche</a:t>
            </a:r>
          </a:p>
        </p:txBody>
      </p:sp>
    </p:spTree>
    <p:extLst>
      <p:ext uri="{BB962C8B-B14F-4D97-AF65-F5344CB8AC3E}">
        <p14:creationId xmlns:p14="http://schemas.microsoft.com/office/powerpoint/2010/main" val="2522124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2236" y="1220566"/>
            <a:ext cx="8928992" cy="5406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III. Eingriff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Merkmale des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„klassischen Eingriffsbegriffs“: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Finalität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Unmittelbarkeit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Qualität als Rechtsakt („rechtsförmig“)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Durchsetzung mit Befehl oder Zwang </a:t>
            </a:r>
          </a:p>
          <a:p>
            <a:pPr lvl="1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 Hieraus folgend: Verkürzung der grundrechtlichen Freiheiten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  <a:sym typeface="Wingdings" pitchFamily="2" charset="2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„Danach wird unter einem Grundrechtseingriff im Allgemeinen ein rechtsförmiger Vorgang verstanden, der unmittelbar und gezielt (final) durch ein vom Staat verfügtes, erforderlichenfalls zwangsweise durchzusetzendes Ge- oder Verbot, also imperativ, zu einer Verkürzung grundrechtlicher Freiheiten führt“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(BVerfGE NJW 2002, 2626)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Grundrechte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Woche</a:t>
            </a:r>
          </a:p>
        </p:txBody>
      </p:sp>
    </p:spTree>
    <p:extLst>
      <p:ext uri="{BB962C8B-B14F-4D97-AF65-F5344CB8AC3E}">
        <p14:creationId xmlns:p14="http://schemas.microsoft.com/office/powerpoint/2010/main" val="47729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268760"/>
            <a:ext cx="8928992" cy="55348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Verzichtbarkeit dieser Merkmale?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Zu bedenken: auch bloß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mittelbare bzw. faktische Beeinträchtigungen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können zu einer Verkürzung des Schutzbereichs führen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Staatliches Informationshandeln („Glykol-Entscheidung“)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Subventionen für Konkurrenten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beachte: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Zurechenbarkeit der Beeinträchtigung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zum Hoheitsträger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Zurechnung setzt im Ausgangspunkt…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Tatsächliches Element (Kausalität)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Rechtliches Element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(Objektive Zurechnung) voraus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Daneben für die Annahme eines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„modernen“ Eingriffs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 fordern: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Erheblichkeit der Maßnahme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(„Intensität“)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Grundrechte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Woche</a:t>
            </a:r>
          </a:p>
        </p:txBody>
      </p:sp>
    </p:spTree>
    <p:extLst>
      <p:ext uri="{BB962C8B-B14F-4D97-AF65-F5344CB8AC3E}">
        <p14:creationId xmlns:p14="http://schemas.microsoft.com/office/powerpoint/2010/main" val="1434917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67715"/>
            <a:ext cx="8928992" cy="4844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Im Rahmen der Berufsfreiheit für die Annahme eines 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Eingriffs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einschränkend vorausgesetzt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„Berufsbezug“ der Maßnahme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(BVerfG)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Zumindest dann (+) wenn die in Rede stehende Maßnahme sich unmittelbar auf die Berufstätigkeit bezieht (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subjektiv berufsregelnde Tendenz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Bei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berufsneutraler Zielsetzung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erforderlich: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unmittelbare und gewichtige Auswirkungen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auf die Berufsfreiheit (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objektiv berufsregelnde Tendenz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Kritik: Kein Anhaltspunkt hierfür in Art. 12 GG 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Geringe Intensität von Eingriffen kann auch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Rechtfertigungsebene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berücksichtigt werden!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Grundrechte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Woche</a:t>
            </a:r>
          </a:p>
        </p:txBody>
      </p:sp>
    </p:spTree>
    <p:extLst>
      <p:ext uri="{BB962C8B-B14F-4D97-AF65-F5344CB8AC3E}">
        <p14:creationId xmlns:p14="http://schemas.microsoft.com/office/powerpoint/2010/main" val="1231548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-3222" y="1484784"/>
            <a:ext cx="8928992" cy="39292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IV. Verfassungsrechtliche Rechtfertigung des Eingriffs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Prüfungsreihenfolge: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Einschränkbarkeit des Grundrechts?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Vorliegen einer tauglichen „Schranke“?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Schranke regelmäßig: Formelles Parlamentsgesetzt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Verfassungskonformität der „Schranke“?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Formelle Verfassungskonformität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Materielle Verfassungskonformität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Ggf.: Verfassungskonformität des Einzelaktes?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Grundrechte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Woche</a:t>
            </a:r>
          </a:p>
        </p:txBody>
      </p:sp>
    </p:spTree>
    <p:extLst>
      <p:ext uri="{BB962C8B-B14F-4D97-AF65-F5344CB8AC3E}">
        <p14:creationId xmlns:p14="http://schemas.microsoft.com/office/powerpoint/2010/main" val="649877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-3222" y="1484784"/>
            <a:ext cx="8928992" cy="40421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1. Einschränkbarkeit des Grundrechts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12 I 2 GG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als „Schranke“ normiert: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einfacher Gesetzesvorbehalt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(„kann durch oder auf Grund eines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Gesetzes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geregelt werden“)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Bedenke: Art. 12 I GG als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„einheitliches Grundrecht der Berufsfreiheit“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Konsequenz: Schrankenvorbehalt bezieht sich auf Berufsausübung und (!) Berufswahl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einfacher Gesetzesvorbehalt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“: Formelles Parlamentsgesetz erforderlich 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Grundrechte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Woche</a:t>
            </a:r>
          </a:p>
        </p:txBody>
      </p:sp>
    </p:spTree>
    <p:extLst>
      <p:ext uri="{BB962C8B-B14F-4D97-AF65-F5344CB8AC3E}">
        <p14:creationId xmlns:p14="http://schemas.microsoft.com/office/powerpoint/2010/main" val="754635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theme/theme1.xml><?xml version="1.0" encoding="utf-8"?>
<a:theme xmlns:a="http://schemas.openxmlformats.org/drawingml/2006/main" name="Repetitorium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orlage_PPTX" id="{20EF44A1-9CCB-4FDF-80AC-F4ABCF6AD68B}" vid="{75BB5563-0F98-406E-898E-E499F06E5443}"/>
    </a:ext>
  </a:ext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Vorlage_PPTX</Template>
  <TotalTime>0</TotalTime>
  <Words>2559</Words>
  <Application>Microsoft Macintosh PowerPoint</Application>
  <PresentationFormat>Bildschirmpräsentation (4:3)</PresentationFormat>
  <Paragraphs>326</Paragraphs>
  <Slides>37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37</vt:i4>
      </vt:variant>
    </vt:vector>
  </HeadingPairs>
  <TitlesOfParts>
    <vt:vector size="45" baseType="lpstr">
      <vt:lpstr>Arial</vt:lpstr>
      <vt:lpstr>Calibri</vt:lpstr>
      <vt:lpstr>Courier New</vt:lpstr>
      <vt:lpstr>Frutiger Linotype</vt:lpstr>
      <vt:lpstr>Frutiger LT 57 Cn</vt:lpstr>
      <vt:lpstr>JKRGNR+Arial-BoldMT</vt:lpstr>
      <vt:lpstr>Wingdings</vt:lpstr>
      <vt:lpstr>Repetitorium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Jana Panten</dc:creator>
  <cp:lastModifiedBy>Thure Höre</cp:lastModifiedBy>
  <cp:revision>34</cp:revision>
  <dcterms:created xsi:type="dcterms:W3CDTF">2023-10-05T14:07:58Z</dcterms:created>
  <dcterms:modified xsi:type="dcterms:W3CDTF">2026-01-16T11:05:49Z</dcterms:modified>
</cp:coreProperties>
</file>