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sldIdLst>
    <p:sldId id="256" r:id="rId2"/>
    <p:sldId id="260" r:id="rId3"/>
    <p:sldId id="292" r:id="rId4"/>
    <p:sldId id="293" r:id="rId5"/>
    <p:sldId id="294" r:id="rId6"/>
    <p:sldId id="295" r:id="rId7"/>
    <p:sldId id="298" r:id="rId8"/>
    <p:sldId id="568" r:id="rId9"/>
    <p:sldId id="299" r:id="rId10"/>
    <p:sldId id="300" r:id="rId11"/>
    <p:sldId id="569" r:id="rId12"/>
    <p:sldId id="570" r:id="rId13"/>
    <p:sldId id="546" r:id="rId14"/>
    <p:sldId id="548" r:id="rId15"/>
    <p:sldId id="547" r:id="rId16"/>
    <p:sldId id="571" r:id="rId17"/>
    <p:sldId id="549" r:id="rId18"/>
    <p:sldId id="550" r:id="rId19"/>
    <p:sldId id="551" r:id="rId20"/>
    <p:sldId id="552" r:id="rId21"/>
    <p:sldId id="553" r:id="rId22"/>
    <p:sldId id="572" r:id="rId23"/>
    <p:sldId id="561" r:id="rId24"/>
    <p:sldId id="562" r:id="rId25"/>
    <p:sldId id="563" r:id="rId26"/>
    <p:sldId id="564" r:id="rId27"/>
    <p:sldId id="565" r:id="rId28"/>
    <p:sldId id="276" r:id="rId29"/>
    <p:sldId id="291" r:id="rId30"/>
    <p:sldId id="301" r:id="rId31"/>
    <p:sldId id="555" r:id="rId32"/>
    <p:sldId id="303" r:id="rId33"/>
    <p:sldId id="538" r:id="rId34"/>
    <p:sldId id="540" r:id="rId35"/>
    <p:sldId id="556" r:id="rId36"/>
    <p:sldId id="557" r:id="rId37"/>
    <p:sldId id="559" r:id="rId38"/>
    <p:sldId id="558" r:id="rId39"/>
    <p:sldId id="466" r:id="rId40"/>
    <p:sldId id="536" r:id="rId41"/>
    <p:sldId id="560" r:id="rId42"/>
    <p:sldId id="541" r:id="rId43"/>
    <p:sldId id="542" r:id="rId44"/>
    <p:sldId id="543" r:id="rId45"/>
    <p:sldId id="544" r:id="rId46"/>
    <p:sldId id="545" r:id="rId47"/>
    <p:sldId id="566" r:id="rId4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2969"/>
  </p:normalViewPr>
  <p:slideViewPr>
    <p:cSldViewPr>
      <p:cViewPr varScale="1">
        <p:scale>
          <a:sx n="111" d="100"/>
          <a:sy n="111" d="100"/>
        </p:scale>
        <p:origin x="171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A97353-07D3-4549-9212-8D4A78C4474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699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211960" y="3212976"/>
            <a:ext cx="482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Kurseinheit: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Berufsfreiheit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Allgemeines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12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konkretisiert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freie Entfaltung der Persönlichkeit im Bereich der individuellen Leistung und Existenzerhaltung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Merke: Art. 12 GG häufig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Eigentumsfreiheit (Art. 14 I GG)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Abgrenzung: Art. 12 GG schützt „Erwerb“; Art. 14 GG das „Erworbene“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Funktionen: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Abwehrrecht gegen staatliche Eingriffe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Schutzanspruch und (tlw.) Privatrechtswirkung bei „struktureller Ungleichgewichtslage“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Derivatives Teilhaberecht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i.V.m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3 I GG)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71618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40304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Schutzbereich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„Alle Deutschen haben das Recht, Beruf, Arbeitsplatz und Ausbildungsstätte frei zu wählen. Die Berufsausübung...“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Persönlicher Schutzbereich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„Deutschengrundrecht“ (vgl. Art. 116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Anwendung des Art. 12 I GG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EU-Ausländer?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Wortlaut (-)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Rechtssystematik: Anwendungsvorrang des EU-Rechts beachten, der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18 AEUV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eine allgemeines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Diskriminierungsverbot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vorsieht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„wesensgemäße Anwendbarkeit“ der Berufsfreiheit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juristische Personen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PrivatR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19 III GG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6193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Sachlicher Schutzbereich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 Deutschen haben das Recht,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Arbeitsplatz und Ausbildungsstätte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frei zu wählen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Berufsausübung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kann durch Gesetz oder auf Grund eines Gesetzes geregelt werden.“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Einheitliches Grundrecht auf Berufsfreiheit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„Beruf“: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jede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auf Dauer angelegte Tätigkeit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zur Schaffung und Erhaltung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Lebensgrundlage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nicht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evident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gemeinschädlich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Mithin von vornherein auszuklammern: Berufskiller, Dealer oder Serieneinbrecher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Beamte/ Staatsbedienstete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beachten: Regelungen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33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den Art. 12 I GG teilweise überlagert und modifiziert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5221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2236" y="122056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Eingriff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Merkmale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„klassischen Eingriffsbegriffs“: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Finalität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Unmittelbarkeit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Qualität als Rechtsakt („rechtsförmig“)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Durchsetzung mit Befehl oder Zwang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 Hieraus folgend: Verkürzung der grundrechtlichen Freiheiten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  <a:sym typeface="Wingdings" pitchFamily="2" charset="2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„Danach wird unter einem Grundrechtseingriff im Allgemeinen ein rechtsförmiger Vorgang verstanden, der unmittelbar und gezielt (final) durch ein vom Staat verfügtes, erforderlichenfalls zwangsweise durchzusetzendes Ge- oder Verbot, also imperativ, zu einer Verkürzung grundrechtlicher Freiheiten führt“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(BVerfGE NJW 2002, 2626)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4772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4844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Rahmen der Berufsfreiheit für die Annahme eines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einschränkend vorausgesetzt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„Berufsbezug“ der Maßnahme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(BVerfG)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Zumindest dann (+) wenn die in Rede stehende Maßnahme sich unmittelbar auf die Berufstätigkeit bezieht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subjektiv berufsregelnde Tendenz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berufsneutraler Zielsetzung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 und gewichtige Auswirkungen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die Berufsfreiheit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objektiv berufsregelnde Tendenz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Kritik: Kein Anhaltspunkt hierfür in Art. 12 GG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Geringe Intensität von Eingriffen kann auch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Rechtfertigungsebene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berücksichtigt werden!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23154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222" y="1484784"/>
            <a:ext cx="8928992" cy="3929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Verfassungsrechtliche Rechtfertigung des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Prüfungsreihenfolge: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Einschränkbarkeit des Grundrechts?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 einer tauglichen „Schranke“?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Schranke regelmäßig: Formelles Parlamentsgesetzt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Verfassungskonformität der „Schranke“?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 Verfassungskonformität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Materielle Verfassungskonformität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Ggf.: Verfassungskonformität des Einzelaktes?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64987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222" y="1484784"/>
            <a:ext cx="8928992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Einschränkbarkeit des Grundrechts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12 I 2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als „Schranke“ normiert: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einfacher Gesetzesvorbehalt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(„kann durch oder auf Grund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Gesetzes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geregelt werden“)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Bedenke: Art. 12 I GG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„einheitliches Grundrecht der Berufsfreiheit“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Konsequenz: Schrankenvorbehalt bezieht sich auf Berufsausübung und (!) Berufswahl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einfacher Gesetzesvorbehalt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“: Formelles Parlamentsgesetz erforderlich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75463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Verfassungskonformität des Schrankengesetzes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prüfen: ob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Parlamentsgesetz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solches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Schranken-Schranken der Verfassung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wahrt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 dieser Stelle mithin zu prüfen: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 Verfassungskonformität des Gesetzes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Materielle Verfassungskonformität des Gesetzes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Verhältnismäßigkeitsgrundsatz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Bestimmtheitsgebot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Rückwirkungsverbot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Selten: Staatsstrukturprinzipien im Allgemeinen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50186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681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Besonderheit im Rahmen der Verhältnismäßigkeitsprüfung: „Drei-Stufen-Lehre“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Rahmen der Berufsfreiheit zu unterscheiden: </a:t>
            </a:r>
          </a:p>
          <a:p>
            <a:pPr marL="457200" indent="-457200">
              <a:spcAft>
                <a:spcPts val="500"/>
              </a:spcAft>
              <a:buAutoNum type="arabicPeriod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Stufe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Berufsausübungsregelungen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durch vernünftige Erwägungen des Allgemeinwohls gerechtfertigt werden können</a:t>
            </a:r>
          </a:p>
          <a:p>
            <a:pPr marL="457200" indent="-457200">
              <a:spcAft>
                <a:spcPts val="500"/>
              </a:spcAft>
              <a:buAutoNum type="arabicPeriod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Stufe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Subjektive Berufszulassungsvoraussetzungen,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an die Person des Grundrechtsträgers anknüpfen und durch den Schutz besonders wichtiger Gemeinschaftsgüter gerechtfertigt werden können (Anforderungen an Vor- und Ausbildungen) </a:t>
            </a:r>
          </a:p>
          <a:p>
            <a:pPr marL="457200" indent="-457200">
              <a:spcAft>
                <a:spcPts val="500"/>
              </a:spcAft>
              <a:buAutoNum type="arabicPeriod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Stufe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Objektive Berufszulassungsvoraussetzungen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an Umstände anknüpfen, die außerhalb der Person des Grundrechtsträgers liegen und nur durch den Schutz überragend wichtiger Gemeinschaftsgüter gerechtfertigt werden können (bspw. Begrenzung der Anzahl der Notariate in Hamburg 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405776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Fortsetzung Fall 2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Materielle Verfassungskonformität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materiellen Rechtmäßigkeit zu prüfen: Vereinbarkeit der Rechtsgrundlage mit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inhaltlichen Vorgaben des Grundgesetzes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Einzig erwähnenswert: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Verstoß gegen Art. 12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zu prüfen: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 die Normen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4, 28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einen nicht zu rechtfertigenden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das Grundrecht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Berufsfreiheit nach Art. 12 I GG begründen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84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Persönlicher Schutzbereich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eröffnet, da auch „Deutsche“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116 I GG betroffen sind: Persönlicher Schutzbereich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Sachlicher Schutzbereich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Vom sachlichen Schutzbereich des Art. 12 I 2 GG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„einheitliches Grundrecht“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erfasst: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Berufswahl und Berufsausübung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Beruf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12 I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 auf Erwerb gerichtete Tätigkeit, die auf Dauer angelegt ist, der Schaffung und Aufrechterhaltung einer Lebensgrundlage dient und nicht schlechthin gemeinschädlich 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Regelungen betreffen: Reisegewerbe/ Reisevermittler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unproblematisch: Beruf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Sachlicher Schutzbereich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34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52765" y="1196752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Eingriff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Eingriff (+), wenn die grundrechtlichen Freiheiten durch staatlicherseits ausgesprochene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Ge- oder Verbote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verkürzt werden,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final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rechtsaktig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 wirken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den Mitteln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Befehl und Zwang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durchgesetzt werden können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Klassischer Eingriffsbegriff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ebenfalls einen Eingriff begründend: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(bloß mittelbar-faktische)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Beeinträchtigung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grundrechtlichen Freiheiten, soweit sie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 zurechenbar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Moderner Eingriffsbegriff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iRv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12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zusätzlich gefordert: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Berufsregelnde Tendenz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der staatlichen Maßnahme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03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904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Zumindest dann (+) wenn eine Norm…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Entstehungsgeschichte und Inhalt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schwerpunktmäßig Tätigkeiten betrifft, die typischerweise beruflich ausgeübt werden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Sog. Subjektiv berufsregelnde Tendenz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berufsneutraler Zielsetzung der Norm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nur wenn…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 und gewichtige Auswirkungen auf die Berufsfreiheit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Sog. Objektiv berufsregelnde Tendenz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subjektiv berufsregelnde Tendenz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Eingriff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83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6512" y="1189737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Verfassungsrechtliche Rechtfertigung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 Prüfung einer verfassungsrechtlichen Rechtfertigung eines Eingriffs maßgeblich: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Einschränkbarkeit des jeweiligen Grundrechts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 einer tauglichen Schranke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Verfassungskonformität der Schranke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(Verfassungskonformität der Einzelmaßnahme)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12 I 2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vorgesehen: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einfacher Schrankenvorbehalt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(„Die Berufsausübung kann durch oder aufgrund eines Gesetzes geregelt werden.“)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BVerfG: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„einheitliches Grundrecht auf Berufsfreiheit“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24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Regelmäßig Schwerpunkt: Verfassungskonformität der Schranke?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prüfen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Formelle und materielle Verfassungskonformität der §§ 4, 28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 Verfassungskonformität des Gesetzes (+) (s.o.)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Materielle Verfassungskonformität?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prüfen: sog. „Schranken-Schranken“ der Verfassung!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Schwerpunkt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idR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Verhältnismäßigkeitsgrundsatz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Zusammenhang mit Art. 12 I GG anzuwenden: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3-Stufen-Theorie (BVerfG)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7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681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unterscheiden insoweit: Drei Stufen an berufsregelnden Eingriffen unterschiedlicher Intensität…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457200" indent="-457200">
              <a:spcAft>
                <a:spcPts val="500"/>
              </a:spcAft>
              <a:buAutoNum type="arabicPeriod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Stufe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Berufsausübungsregelungen, die durch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vernünftige Erwägungen des Allgemeinwohls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gerechtfertigt werden können</a:t>
            </a:r>
          </a:p>
          <a:p>
            <a:pPr marL="457200" indent="-457200">
              <a:spcAft>
                <a:spcPts val="500"/>
              </a:spcAft>
              <a:buAutoNum type="arabicPeriod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Stufe: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Subjektive Berufszulassungsvoraussetzungen, die an die Person des Grundrechtsträgers anknüpfen und durch den Schutz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besonders wichtiger Gemeinschaftsgüter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gerechtfertigt werden können (Anforderungen an Vor- und Ausbildungen) </a:t>
            </a:r>
          </a:p>
          <a:p>
            <a:pPr marL="457200" indent="-457200">
              <a:spcAft>
                <a:spcPts val="500"/>
              </a:spcAft>
              <a:buAutoNum type="arabicPeriod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Stufe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Objektive Berufszulassungsvoraussetzungen, die an Umstände anknüpfen, die außerhalb der Person des Grundrechtsträgers liegen und nur durch den Schutz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überragend wichtiger Gemeinschaftsgüter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gerechtfertigt werden können (bspw. Begrenzung der Anzahl der Notariate in Hamburg 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65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84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Verhältnismäßigkeit des § 4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Erster Schritt: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Bestimmung der einschlägigen „Stufe“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Da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4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ReiseVermG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u.a. einen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Erlaubnisvorbehalt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zur Ausübung der Tätigkeit eines Reisevermittlers vorsieht, einschlägig: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Subjektive Berufszulassungsvoraussetzung (2. Stufe)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Legitimer Zweck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 Regelungen, die subjektive Berufszulassungsvoraussetzungen (2. Stufe) statuieren, als Zweck vorausgesetzt: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 eines besonders wichtigen Gemeinschaftsgutes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Zweck der Vorschriften: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Verbraucherschutz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besonders wichtiges Gemeinschaftsgutes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83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Geeignetheit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Ausreichend wegen Einschätzungsprärogative des Gesetzgebers: Bloße Möglichkeit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Erreichung des angestrebten Erfolgs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Evidenzkontrolle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die Regelungen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jedenfalls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objektiv untauglich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sind zu Erreichung des Verbraucherschutzes: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Geeignetheit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cc) Erforderlichkeit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Stets auszuwählen: das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relativ mildeste Mittel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 das Ziel zu erreichen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u.U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hier zu diskutieren: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 einer Berufsausübungsregel?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ersichtlich: Berufsausübungsregel, die den Schutz der Verbraucher gleichermaßen sicherstellen kann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03004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) Angemessenheit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Interessenabwägung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1. Schritt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Darstellung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abstrakten Bedeutung des eingeschränkten Grundrechts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und seiner Betroffenheit im Einzelfall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Adressaten der Norm betroffen: Freiheit, den Beruf der Reisevermittlung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unabhängig von einer Erlaubnispflicht ausüben zu können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Risiko: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Erlaubnis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erhalten, folglich den Beruf nicht ausüben zu dürfen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Andererseits: Zuverlässigkeit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ist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allgemeingültige Voraussetzung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Bereich des Berufszulassungsrechts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13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03004"/>
            <a:ext cx="8928992" cy="6081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Zuverlässigkeit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werden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exorbitanten Anforderungen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gestellt, sodass es weiterhin jedem grundsätzlich möglich ist, Erlaubnis zu erhalten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Sachkunde sollte generell vorhanden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sein, mithin: zweckmäßig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alledem: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Erlaubnispflicht stellt keinen schwerwiegenden Eingriff in Art. 12 I GG dar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2. Schritt: Herausarbeiten des Gewichts des gesetzgeberischen Ziels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Interessen (einer Vielzahl!) von Verbrauchern an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ordnungsgemäß durchgeführter Reisevermittlung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Hiermit zusammenhängend: einerseits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erhebliche finanzielle Dispositionen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andererseits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enormer emotionaler Stress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(Stichwort: nutzlos aufgewendete Urlaubszeit als immaterieller Schaden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253 I BGB)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3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03004"/>
            <a:ext cx="8928992" cy="584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3. Schritt: Abwägung im eigentlichen Sinne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Nunmehr: Interessenabwägung im konkreten Fall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„Vor dem Hintergrund, dass eine Vielzahl von Verbrauchern auf eine ordnungsgemäß durchgeführte Reisevermittlung angewiesen sind und der Eingriff in die Berufsfreiheit andererseits – wie dargestellt – nicht derart schwer wiegt, ist die Regelung mit Blick auf die verfolgten Ziele des Gesetzgebers insgesamt angemessen.“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Angemessenheit des Eingriffs in Art. 12 I GG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insgesamt gewahrt: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Verhältnismäßigkeit (Art. 20 III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Auch im Übrigen gewahrt: Schranken-Schranken der Verfassung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zu bejahen: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Verfassungskonformität des § 4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 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Fall 2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80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8454"/>
            <a:ext cx="8928992" cy="6578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2. Teil der Klausur: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Feststellungsklage auf Nichtbestehen des Rechtsverhältnisses aus dem neu erlassenden Gesetz des § 28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28 Informationspflichten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(1) Wer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gewerbsmäßig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Pauschalreisen vermittelt, hat sich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über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die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Zuverlässigkeit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Veranstalters kundig zu machen. Zu diesem Zweck hat er einzuholen...</a:t>
            </a:r>
            <a:b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(2) Ist einer der Nachweise nach Abs. 1 nicht oder nicht rechtzeitig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möglich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findet die Vermittlung nicht statt.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„Wortlautlösung“: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Feststellungsklage unbegründet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Daher zu prüfen: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Verfassungskonformität des Gesetzes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Ggf. Vorlage an BVerfG nach Art. 100 I 1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23403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622" y="1412776"/>
            <a:ext cx="8928992" cy="553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Bereits festgestellt: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Eröffnung des Schutzbereichs von Art. 12 I GG (+)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(+), da Norm bereits subjektiv berufsregelnde Tendenz aufweist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 Rechtfertigung des Eingriffs? 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Einschränkbarkeit des Art. 12 I GG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„durch oder aufgrund eines Gesetzes“ (Art. 12 I 2 GG): einfacher Gesetzesvorbehalt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Taugliche Schranke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 § 28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gegeben: Formelles Parlamentsgesetz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32640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622" y="1412776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Wahrung der Schranken-Schranken der Verfassung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Von besonderer Relevanz: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Verhältnismäßigkeit des Gesetzes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Hinblick auf Art. 12 I GG dabei zu beachten: Rechtsprechung zur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„3-Stufen-Lehre“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Vorliegend fraglich: in welche Stufe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§ 28 </a:t>
            </a:r>
            <a:r>
              <a:rPr lang="de-DE" sz="2400" b="1" dirty="0" err="1">
                <a:solidFill>
                  <a:srgbClr val="FF0000"/>
                </a:solidFill>
                <a:latin typeface="JKRGNR+Arial-BoldMT"/>
              </a:rPr>
              <a:t>ReiseVermG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einzuordnen 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Pflicht zur Einholung von Nachweisen über Reiseveranstalter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Stufen: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Stufe: Berufsausübungsregeln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Stufe: Subjektive Berufswahlregeln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3. Stufe: Objektive Berufswahlregeln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98618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622" y="141277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Einerseits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Pflicht zur Einholung von Nachweisen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über Reiseveranstalter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bloße Berufsausübungsregel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 sehen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Einordnung in die jeweilige Stufe entscheidend: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Bestimmung des konkreten „Berufsbildes“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bloße Reisevermittler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reine Berufsausübungsregel (1. Stufe)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Für „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Last-Minute-Reisevermittler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“: objektive Berufswahlregel mit der Folge eines Berufsverbotes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ob „Last-Minute-Reisevermittlung“ einen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„eigenständigen“ Beruf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darstellt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Indizien: </a:t>
            </a:r>
          </a:p>
          <a:p>
            <a:pPr marL="1714500" lvl="3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Besondere Qualifikationen</a:t>
            </a:r>
          </a:p>
          <a:p>
            <a:pPr marL="1714500" lvl="3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Verkehrsanschauung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384823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622" y="1412776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Verkehrsanschauung: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Eigenständiges Berufsbild des „Last-Minute-Reisevermittlers“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Zwischenergebnis: § 28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stellt sich für den Kläger als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objektive Berufswahlregelung“ dar („4. Stufe“)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Rechtfertigung erforderlich: dass die Regelung dem Schutz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überragend wichtiger Allgemeingüter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dient und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 nachweisbar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(+/-): durchaus denkbar, dass Berufsausübungsregelungen ausreichend wären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Angemessenheit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(-): nicht hinreichend belegt, dass Gefahren für Verbraucher gerade durch Last-Minute-Reiseveranstalter verursacht werden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Ergebnis: Verstoß gegen Art. 12 I GG durch § 28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ReiseVermG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425769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292080" y="3284984"/>
            <a:ext cx="637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3</a:t>
            </a:r>
          </a:p>
          <a:p>
            <a:endParaRPr lang="de-DE" sz="3200" dirty="0">
              <a:solidFill>
                <a:schemeClr val="bg1"/>
              </a:solidFill>
              <a:latin typeface="Frutiger LT 57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Sachentscheidungsvoraussetzungen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Eröffnung des Verwaltungsrechtsweges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nicht gegeben: aufdrängende Sonderzuweisung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Daher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Generalklausel des § 40 I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es sich um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Streitigkeit, nichtverfassungsrechtlicher Art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handeln muss, für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abdrängende Sonderzuweisung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einschlägig 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Öffentlich-rechtliche Streitigkeit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maßgeblich: Streitentscheidende Vorschrift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Streit: Unterlassen der bisherigen Benennungspraxis der IHK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87620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Streitentscheidende Norm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Sodann heranzuziehen zur Bestimmung der Rechtsnatur des Rechtsverhältnisses: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Sachzusammenhang zum öffentlichen Recht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Dafür maßgeblich: dass hoheitliches Handeln im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unmittelbaren Zusammenhang mit öffentlich rechtlicher Tätigkeit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steht bzw. zur Erfüllung öffentlich-rechtlicher Aufgaben dient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hilfreich: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 IHKG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Aufgaben der IHK: Förderung der gewerblichen Wirtschaft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3 I IHKG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„Körperschaft des öffentlichen Rechts“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Danach gegeben: Sachzusammenhang zum öffentlichen Recht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öffentlich-rechtliche Streitigkeit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53824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Nicht verfassungsrechtlicher 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(+); kein Streit über Rechte/ Pflichten eines obersten Verfassungsorganes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Keine abdrängende Sonderzuweisung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Ebenso wenig einschlägig: Abdrängende Sonderzuweisungen des § 40 II 1 VwGO, Art. 34 S. 3 GG, Art. 14 III 4 GG oder § 23 I 1 EGGVG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Eröffnung des Verwaltungsrechtwegs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422763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Statthafte Klageart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Stets maßgeblich: Klagebegehren,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88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Klagebegehren: Unterlassen der bisherigen Benennungspraxis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Betracht kommend: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Anfechtungsklage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Dafür erforderlich: dass der Kläger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„Aufhebung eines Verwaltungsaktes“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begehrt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Regelungswirkung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im Hinblick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Führung oder Änderung der „Liste“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35 S. 1 VwVfG darstellt? 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Verbindliche Rechtssetzung durch Liste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Folglich nicht statthaft: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Anfechtungsklage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56677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Sodann in Betracht zu 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Leistungsklage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Dabei zu bedenken: Allgemeine Leistungsklage hat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(!) ausdrückliche gesetzliche Ausgestaltung in der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erfahren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aber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II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111 S. 1 VwGO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Statthaftigkeit (+) wenn der Kläger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Vornahme oder Unterlassung einer nicht als Verwaltungsakt zu qualifizierenden Amtshandlung der Verwaltung erstrebt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Führen der Liste als auch die darauf beruhende Benennungspraxis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schlichtes Verwaltungshandeln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Statthafte Klageart mithin: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Allgemeine Leistungsklage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9103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Klagebefugnis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Zum Ausschluss von Popularklagen geboten: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Analoge Anwendung des § 42 II VwGO auf Leistungsklagen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Klagebefugnis (+), wenn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 des Klägers auf Unterlassung der Amtshandlung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zumindest möglich erscheint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maßgeblich: Ob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Anspruchsgrundlage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Klagebegehren zur Verfügung steht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Mögliche Quellen für Anspruchsgrundlagen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Sonderbeziehung,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einfaches Recht,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323202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Einzig ernsthaft zu erwägen: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Anspruch aus Grundrechten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Unterlassungsanspruch des Klägers auf Abwehr gegenwärtiger oder zukünftiger Eingriffe?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(Mindest-)Voraussetzung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für einen grundrechtlichen Schutzanspruch: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Eingriff in den Schutzbereich eines Grundrechts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 denkbar: Eingriff in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Berufsfreiheit gem. Art. 12 I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Persönlicher Schutzbereich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(„alle Deutschen“)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Sachlicher Schutzbereich des Art. 12 I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als „einheitliches Grundrecht“ die gesamte berufliche Tätigkeit schützt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Darüber hinaus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in diesen Schutzbereich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Berufsfreiheit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17213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„Klassischer Eingriffs“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(-)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 rechtsaktiges Handeln (s.o.)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Vielmehr zu bedenken: der Kläger ist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die Auftragsvergabe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bloß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„mittelbar“ bzw. faktisch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betroffen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&gt; Insoweit fraglich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: ob und unter welchen Umständen auch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bloß mittelbare Beeinträchtigungen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einen „Eingriff“ darstellen können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Voraussetzungen: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Zurechenbarkeit zum Staat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Erheblichkeit der Maßnahme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83666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553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Rahmen der Berufsfreiheit einschränkend vorausgesetzt: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„Berufsbezug“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Maßnahme (BVerfG)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Subjektiv berufsregelnde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Tendenze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qua „Intention“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Subjektiv berufsregelnde Tendenz (-)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Objektiv berufsregelnde Tendenz qua „Intensität“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Objektiv berufsregelnde Tendenz (+): arg.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erheblicher Umsatzrückgang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stellt „gewichtige Auswirkung“ dar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(+) Eingriff in die Berufsfreiheit des Klägers (qua Intensität)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16652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67715"/>
            <a:ext cx="8928992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ebenfalls begründet: Möglichkeit des Bestehens eines Unterlassungsanspruchs unmittelbar aus Art. 12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Klagebefugnis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79091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323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Passive Prozessführungsbefugnis, § 78 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in Abschnitt über „Besondere Vorschriften für Anfechtungs- und Verpflichtungsklage“ normiert,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unmittelbar anwendbar: Vorschrift des § 78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Allgemeiner Rechtsgedanke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„Rechtsträgerprinzips“ aus § 78 I Nr. 1 VwGO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entsprechend anwenden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unterstellen: Angabe der „Industrie- und Handelskammer“ als Klagegegner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50394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V) Beteiligten- und Prozessfähigkeit, §§ 61 ff.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Kläger: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natürliche, geschäftsfähige Person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Nr. 1 Alt.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beteiligten-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I Nr.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prozessfähig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IHK: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Körperschaft des öffentlichen Rechts (vgl. § 3 I IHKG)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Nr. 1 Alt. 2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beteiligtenfähig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III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prozessfähig durch ordnungsgemäße Vertretung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Beteiligten- und Prozessfähigkeit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63874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VI) Allgemeines Rechtsschutzbedürfnis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Rahmen der allgemeinen Leistungsklage an dieser Stelle stets anzusprechen: Erfordernis eines vorherigen Antrags an die Behörde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Sachentscheidungsvoraussetzungen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84652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Die Leistungsklage ist begründet, soweit dem Kläger der geltend gemachte Anspruch auf Unterlassung der öffentlich-rechtlichen Amtshandlung zusteht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Anspruchsgrundlage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Bereits herausgearbeitet: Unterlassungsanspruch aus Grundrecht auf Berufsfreiheit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12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Anspruchsvoraussetzungen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prüfen: Gegenwärtiger oder zukünftiger hoheitlicher Eingriff in ein subjektives öffentliches Recht und Rechtswidrigkeit des Eingriffs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09405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Gegenwärtiger oder zukünftiger hoheitlicher Eingriff in ein subjektives öffentliches 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Bereits festgestellt: Verkürzung der grundrechtlich gewährleisteten Freiheitsbereiche aus Art. 12 I GG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mittelbar-faktischen Eingriff seitens der IHK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Rechtswidrigkeit des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(-), wenn der Anspruchsteller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Duldung des Eingriffs verpflichtet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(vgl. § 1004 II BGB)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Einzig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Verfassungsrechtliche Rechtfertigung des Eingriffs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in den Schutzbereich der Berufsfreiheit des K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Art. 12 I 2 GG statuiert: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Einfacher Gesetzesvorbehalt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(„durch oder auf Grund eines Gesetzes“)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64601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5583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erforderlich: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 einer verfassungskonformen, einfachgesetzlichen Rechtsgrundlage für die Verwaltungspraxis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Einzig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 I IHKG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wonach die Beklagte die Aufgabe hat, das Gesamtinteresse ihrer Mitglieder wahrzunehmen und die gewerbliche Wirtschaft zu fördern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nicht (!) enthalten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: ausdrückliche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Ermächtigung zur Vornahme von Eingriffen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in Grundrechte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Wesentlichkeitstheorie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Gesetzgeber muss staatliches Handeln in den grundrechtswesentlichen Bereichen durch förmliches Gesetz legitimieren (BVerfG)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Rechtsstaatsprinzip (Art. 20 III GG):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Eingriffsvoraussetzungen müssen hinreichend bestimmbar sein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415761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68760"/>
            <a:ext cx="8928992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Ebenso wenig taugliche „Schranke“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Regelungsvorbehaltes gemäß Art. 12 I 2 GG: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Richtlinien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Binnenrecht der Verwaltung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gerade kein (!) formelles Parlamentsgesetz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tauglicher „Schranke“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ausgeschlossen: Rechtfertigung des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Daraus folgend: Rechtswidrigkeit des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Duldungspflicht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1209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96752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Anspruchsinhalt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Anspruchsinhalt: Unterlassung des Eingriffs durch Maßnahmen, die Schutz vor Eingriffen in Berufsfreiheit durch Benennungspraxis gewähren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Aufgabe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Beklagte: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Geeignete Maßnahmen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ergreifen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die Beeinträchtigung zukünftig unterbinden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Begründetheit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Sachentscheidungsvoraussetzungen gegeben und Klage begründet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98644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211960" y="3212976"/>
            <a:ext cx="482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313775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3379</Words>
  <Application>Microsoft Macintosh PowerPoint</Application>
  <PresentationFormat>Bildschirmpräsentation (4:3)</PresentationFormat>
  <Paragraphs>430</Paragraphs>
  <Slides>47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55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39</cp:revision>
  <dcterms:created xsi:type="dcterms:W3CDTF">2023-10-05T14:07:58Z</dcterms:created>
  <dcterms:modified xsi:type="dcterms:W3CDTF">2026-06-28T17:36:09Z</dcterms:modified>
</cp:coreProperties>
</file>