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7"/>
  </p:notesMasterIdLst>
  <p:sldIdLst>
    <p:sldId id="256" r:id="rId2"/>
    <p:sldId id="426" r:id="rId3"/>
    <p:sldId id="437" r:id="rId4"/>
    <p:sldId id="432" r:id="rId5"/>
    <p:sldId id="438" r:id="rId6"/>
    <p:sldId id="445" r:id="rId7"/>
    <p:sldId id="439" r:id="rId8"/>
    <p:sldId id="427" r:id="rId9"/>
    <p:sldId id="428" r:id="rId10"/>
    <p:sldId id="440" r:id="rId11"/>
    <p:sldId id="429" r:id="rId12"/>
    <p:sldId id="441" r:id="rId13"/>
    <p:sldId id="442" r:id="rId14"/>
    <p:sldId id="443" r:id="rId15"/>
    <p:sldId id="434" r:id="rId16"/>
    <p:sldId id="435" r:id="rId17"/>
    <p:sldId id="276" r:id="rId18"/>
    <p:sldId id="404" r:id="rId19"/>
    <p:sldId id="405" r:id="rId20"/>
    <p:sldId id="406" r:id="rId21"/>
    <p:sldId id="407" r:id="rId22"/>
    <p:sldId id="409" r:id="rId23"/>
    <p:sldId id="408" r:id="rId24"/>
    <p:sldId id="410" r:id="rId25"/>
    <p:sldId id="411" r:id="rId26"/>
    <p:sldId id="412" r:id="rId27"/>
    <p:sldId id="430" r:id="rId28"/>
    <p:sldId id="413" r:id="rId29"/>
    <p:sldId id="414" r:id="rId30"/>
    <p:sldId id="415" r:id="rId31"/>
    <p:sldId id="444" r:id="rId32"/>
    <p:sldId id="416" r:id="rId33"/>
    <p:sldId id="433" r:id="rId34"/>
    <p:sldId id="417" r:id="rId35"/>
    <p:sldId id="418" r:id="rId36"/>
    <p:sldId id="419" r:id="rId37"/>
    <p:sldId id="431" r:id="rId38"/>
    <p:sldId id="420" r:id="rId39"/>
    <p:sldId id="421" r:id="rId40"/>
    <p:sldId id="422" r:id="rId41"/>
    <p:sldId id="423" r:id="rId42"/>
    <p:sldId id="424" r:id="rId43"/>
    <p:sldId id="436" r:id="rId44"/>
    <p:sldId id="425" r:id="rId45"/>
    <p:sldId id="290" r:id="rId4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89" autoAdjust="0"/>
    <p:restoredTop sz="92969"/>
  </p:normalViewPr>
  <p:slideViewPr>
    <p:cSldViewPr>
      <p:cViewPr varScale="1">
        <p:scale>
          <a:sx n="111" d="100"/>
          <a:sy n="111" d="100"/>
        </p:scale>
        <p:origin x="1928"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25.01.26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11960" y="3212976"/>
            <a:ext cx="4824536" cy="1077218"/>
          </a:xfrm>
          <a:prstGeom prst="rect">
            <a:avLst/>
          </a:prstGeom>
          <a:noFill/>
        </p:spPr>
        <p:txBody>
          <a:bodyPr wrap="square" rtlCol="0">
            <a:spAutoFit/>
          </a:bodyPr>
          <a:lstStyle/>
          <a:p>
            <a:r>
              <a:rPr lang="de-DE" sz="3200" dirty="0">
                <a:solidFill>
                  <a:schemeClr val="bg1"/>
                </a:solidFill>
                <a:latin typeface="Frutiger LT 57 Cn" pitchFamily="34" charset="0"/>
              </a:rPr>
              <a:t>Grundrechte</a:t>
            </a:r>
          </a:p>
          <a:p>
            <a:r>
              <a:rPr lang="de-DE" sz="3200" dirty="0">
                <a:solidFill>
                  <a:schemeClr val="bg1"/>
                </a:solidFill>
                <a:latin typeface="Frutiger LT 57 Cn" pitchFamily="34" charset="0"/>
              </a:rPr>
              <a:t>4.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0304"/>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Verfassungsrechtliche Rechtfertigung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Schranke des APR: „</a:t>
            </a:r>
            <a:r>
              <a:rPr lang="de-DE" sz="2400" b="1" dirty="0">
                <a:solidFill>
                  <a:schemeClr val="tx1">
                    <a:lumMod val="65000"/>
                    <a:lumOff val="35000"/>
                  </a:schemeClr>
                </a:solidFill>
                <a:latin typeface="JKRGNR+Arial-BoldMT"/>
              </a:rPr>
              <a:t>Schrankentrias</a:t>
            </a:r>
            <a:r>
              <a:rPr lang="de-DE" sz="2400" dirty="0">
                <a:solidFill>
                  <a:schemeClr val="tx1">
                    <a:lumMod val="65000"/>
                    <a:lumOff val="35000"/>
                  </a:schemeClr>
                </a:solidFill>
                <a:latin typeface="JKRGNR+Arial-BoldMT"/>
              </a:rPr>
              <a:t>“ des Art. 2 I GG (insb.: verfassungsmäßige 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Taugliche Schranke</a:t>
            </a:r>
            <a:r>
              <a:rPr lang="de-DE" sz="2400" b="1" dirty="0">
                <a:solidFill>
                  <a:schemeClr val="tx1">
                    <a:lumMod val="65000"/>
                    <a:lumOff val="35000"/>
                  </a:schemeClr>
                </a:solidFill>
                <a:latin typeface="JKRGNR+Arial-BoldMT"/>
              </a:rPr>
              <a:t>: Formelles Parlamentsgesetzes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Daneben erforderlich: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Formelle sowie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Materielle Verfassungskonformität des Schrankengesetzes</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Schwerpunkt</a:t>
            </a:r>
            <a:r>
              <a:rPr lang="de-DE" sz="2400" b="1" dirty="0">
                <a:solidFill>
                  <a:schemeClr val="tx1">
                    <a:lumMod val="65000"/>
                    <a:lumOff val="35000"/>
                  </a:schemeClr>
                </a:solidFill>
                <a:latin typeface="JKRGNR+Arial-BoldMT"/>
              </a:rPr>
              <a:t>: Verhältnismäßigkeitsprüfung!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wichtig: Art. 1 I GG (Menschenwürdegarantie) als „Interpretationsrichtlinie“ hier zu beachten!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30341889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9" end="9"/>
                                            </p:txEl>
                                          </p:spTgt>
                                        </p:tgtEl>
                                        <p:attrNameLst>
                                          <p:attrName>style.visibility</p:attrName>
                                        </p:attrNameLst>
                                      </p:cBhvr>
                                      <p:to>
                                        <p:strVal val="visible"/>
                                      </p:to>
                                    </p:set>
                                    <p:anim calcmode="lin" valueType="num">
                                      <p:cBhvr additive="base">
                                        <p:cTn id="4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0304"/>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Konsequenz: sog. „</a:t>
            </a:r>
            <a:r>
              <a:rPr lang="de-DE" sz="2400" b="1" u="sng" dirty="0">
                <a:solidFill>
                  <a:schemeClr val="tx1">
                    <a:lumMod val="65000"/>
                    <a:lumOff val="35000"/>
                  </a:schemeClr>
                </a:solidFill>
                <a:latin typeface="JKRGNR+Arial-BoldMT"/>
              </a:rPr>
              <a:t>Sphärentheorie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Dabei zu unterscheiden: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Sozialsphäre</a:t>
            </a:r>
            <a:r>
              <a:rPr lang="de-DE" sz="2400" dirty="0">
                <a:solidFill>
                  <a:schemeClr val="tx1">
                    <a:lumMod val="65000"/>
                    <a:lumOff val="35000"/>
                  </a:schemeClr>
                </a:solidFill>
                <a:latin typeface="JKRGNR+Arial-BoldMT"/>
              </a:rPr>
              <a:t>: umfasst Teilnahme des Grundrechtsträgers am öffentlichen Leben</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geringste Schutzwirkungen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sym typeface="Wingdings" pitchFamily="2" charset="2"/>
              </a:rPr>
              <a:t>Privatsphäre</a:t>
            </a:r>
            <a:r>
              <a:rPr lang="de-DE" sz="2400" dirty="0">
                <a:solidFill>
                  <a:schemeClr val="tx1">
                    <a:lumMod val="65000"/>
                    <a:lumOff val="35000"/>
                  </a:schemeClr>
                </a:solidFill>
                <a:latin typeface="JKRGNR+Arial-BoldMT"/>
                <a:sym typeface="Wingdings" pitchFamily="2" charset="2"/>
              </a:rPr>
              <a:t>: umfasst Sachverhalte, die den </a:t>
            </a:r>
            <a:r>
              <a:rPr lang="de-DE" sz="2400" b="1" dirty="0">
                <a:solidFill>
                  <a:schemeClr val="tx1">
                    <a:lumMod val="65000"/>
                    <a:lumOff val="35000"/>
                  </a:schemeClr>
                </a:solidFill>
                <a:latin typeface="JKRGNR+Arial-BoldMT"/>
                <a:sym typeface="Wingdings" pitchFamily="2" charset="2"/>
              </a:rPr>
              <a:t>engen persönlichen Lebensbereich</a:t>
            </a:r>
            <a:r>
              <a:rPr lang="de-DE" sz="2400" dirty="0">
                <a:solidFill>
                  <a:schemeClr val="tx1">
                    <a:lumMod val="65000"/>
                    <a:lumOff val="35000"/>
                  </a:schemeClr>
                </a:solidFill>
                <a:latin typeface="JKRGNR+Arial-BoldMT"/>
                <a:sym typeface="Wingdings" pitchFamily="2" charset="2"/>
              </a:rPr>
              <a:t> zuzurechnen sind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Eingriffe sind nur unter </a:t>
            </a:r>
            <a:r>
              <a:rPr lang="de-DE" sz="2400" b="1" dirty="0">
                <a:solidFill>
                  <a:schemeClr val="tx1">
                    <a:lumMod val="65000"/>
                    <a:lumOff val="35000"/>
                  </a:schemeClr>
                </a:solidFill>
                <a:latin typeface="JKRGNR+Arial-BoldMT"/>
                <a:sym typeface="Wingdings" pitchFamily="2" charset="2"/>
              </a:rPr>
              <a:t>„strenger“ Wahrung des Verhältnismäßigkeitsgrundsatzes</a:t>
            </a:r>
            <a:r>
              <a:rPr lang="de-DE" sz="2400" dirty="0">
                <a:solidFill>
                  <a:schemeClr val="tx1">
                    <a:lumMod val="65000"/>
                    <a:lumOff val="35000"/>
                  </a:schemeClr>
                </a:solidFill>
                <a:latin typeface="JKRGNR+Arial-BoldMT"/>
                <a:sym typeface="Wingdings" pitchFamily="2" charset="2"/>
              </a:rPr>
              <a:t> zulässig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sym typeface="Wingdings" pitchFamily="2" charset="2"/>
              </a:rPr>
              <a:t>Intimsphäre</a:t>
            </a:r>
            <a:r>
              <a:rPr lang="de-DE" sz="2400" dirty="0">
                <a:solidFill>
                  <a:schemeClr val="tx1">
                    <a:lumMod val="65000"/>
                    <a:lumOff val="35000"/>
                  </a:schemeClr>
                </a:solidFill>
                <a:latin typeface="JKRGNR+Arial-BoldMT"/>
                <a:sym typeface="Wingdings" pitchFamily="2" charset="2"/>
              </a:rPr>
              <a:t>: bezeichnet den „unantastbaren Bereich privater Lebensgestaltung“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Eingriffe sind schlechthin unzulässig, eine Abwägung findet nicht statt (</a:t>
            </a:r>
            <a:r>
              <a:rPr lang="de-DE" sz="2400" b="1" dirty="0">
                <a:solidFill>
                  <a:schemeClr val="tx1">
                    <a:lumMod val="65000"/>
                    <a:lumOff val="35000"/>
                  </a:schemeClr>
                </a:solidFill>
                <a:latin typeface="JKRGNR+Arial-BoldMT"/>
                <a:sym typeface="Wingdings" pitchFamily="2" charset="2"/>
              </a:rPr>
              <a:t>Art. 1 I GG</a:t>
            </a:r>
            <a:r>
              <a:rPr lang="de-DE" sz="2400" dirty="0">
                <a:solidFill>
                  <a:schemeClr val="tx1">
                    <a:lumMod val="65000"/>
                    <a:lumOff val="35000"/>
                  </a:schemeClr>
                </a:solidFill>
                <a:latin typeface="JKRGNR+Arial-BoldMT"/>
                <a:sym typeface="Wingdings" pitchFamily="2" charset="2"/>
              </a:rPr>
              <a: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35985819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0304"/>
            <a:ext cx="8928992" cy="55194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Bsp</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StA</a:t>
            </a:r>
            <a:r>
              <a:rPr lang="de-DE" sz="2400" dirty="0">
                <a:solidFill>
                  <a:schemeClr val="tx1">
                    <a:lumMod val="65000"/>
                    <a:lumOff val="35000"/>
                  </a:schemeClr>
                </a:solidFill>
                <a:latin typeface="JKRGNR+Arial-BoldMT"/>
              </a:rPr>
              <a:t> verdächtigt den T des Mordes. Die Beweislage ist dünn; die Überzeugung der </a:t>
            </a:r>
            <a:r>
              <a:rPr lang="de-DE" sz="2400" dirty="0" err="1">
                <a:solidFill>
                  <a:schemeClr val="tx1">
                    <a:lumMod val="65000"/>
                    <a:lumOff val="35000"/>
                  </a:schemeClr>
                </a:solidFill>
                <a:latin typeface="JKRGNR+Arial-BoldMT"/>
              </a:rPr>
              <a:t>StA</a:t>
            </a:r>
            <a:r>
              <a:rPr lang="de-DE" sz="2400" dirty="0">
                <a:solidFill>
                  <a:schemeClr val="tx1">
                    <a:lumMod val="65000"/>
                    <a:lumOff val="35000"/>
                  </a:schemeClr>
                </a:solidFill>
                <a:latin typeface="JKRGNR+Arial-BoldMT"/>
              </a:rPr>
              <a:t> stützt sich auf Indizien. Die Staatsanwaltschaft hat bei der Durchsuchung der Wohnung des T ein Tagebuch entdeckt, mit folgendem Inhalt: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sym typeface="Wingdings" pitchFamily="2" charset="2"/>
              </a:rPr>
              <a:t>„Notizen vom Dezember 1984</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sym typeface="Wingdings" pitchFamily="2" charset="2"/>
              </a:rPr>
              <a:t>Ich bin in der Tagesklinik, weil ich unmittelbar vor dem alles entscheidenden Schritt (Tat) stehe. Damit will ich sagen, es ist höchstwahrscheinlich, </a:t>
            </a:r>
            <a:r>
              <a:rPr lang="de-DE" sz="2400" i="1" dirty="0" err="1">
                <a:solidFill>
                  <a:schemeClr val="tx1">
                    <a:lumMod val="65000"/>
                    <a:lumOff val="35000"/>
                  </a:schemeClr>
                </a:solidFill>
                <a:latin typeface="JKRGNR+Arial-BoldMT"/>
                <a:sym typeface="Wingdings" pitchFamily="2" charset="2"/>
              </a:rPr>
              <a:t>daß</a:t>
            </a:r>
            <a:r>
              <a:rPr lang="de-DE" sz="2400" i="1" dirty="0">
                <a:solidFill>
                  <a:schemeClr val="tx1">
                    <a:lumMod val="65000"/>
                    <a:lumOff val="35000"/>
                  </a:schemeClr>
                </a:solidFill>
                <a:latin typeface="JKRGNR+Arial-BoldMT"/>
                <a:sym typeface="Wingdings" pitchFamily="2" charset="2"/>
              </a:rPr>
              <a:t> ich Sexualtäter werde, wenn ich nicht in die Therapie eingewilligt hätte. Die Ausführung der grauenhaften Tat ist auslösbar bei jedem nächsten Extremfall.“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Das Gericht legt letztlich insbesondere die Tagebuchaussagen seiner Überzeugungsbildung zu Grunde. Der T erhebt Verfassungsbeschwerde und rügt eine Verletzung von seinem APR..</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19852290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0304"/>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für die Lösung: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Gehören </a:t>
            </a:r>
            <a:r>
              <a:rPr lang="de-DE" sz="2400" b="1" dirty="0">
                <a:solidFill>
                  <a:schemeClr val="tx1">
                    <a:lumMod val="65000"/>
                    <a:lumOff val="35000"/>
                  </a:schemeClr>
                </a:solidFill>
                <a:latin typeface="JKRGNR+Arial-BoldMT"/>
                <a:sym typeface="Wingdings" pitchFamily="2" charset="2"/>
              </a:rPr>
              <a:t>Tagebuchaufzeichnungen dem absolut geschützten Kernbereich des APR an („sog. Intimsphäre“)?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Eingriffe unzulässig, wegen </a:t>
            </a:r>
            <a:r>
              <a:rPr lang="de-DE" sz="2400" b="1" dirty="0">
                <a:solidFill>
                  <a:schemeClr val="tx1">
                    <a:lumMod val="65000"/>
                    <a:lumOff val="35000"/>
                  </a:schemeClr>
                </a:solidFill>
                <a:latin typeface="JKRGNR+Arial-BoldMT"/>
                <a:sym typeface="Wingdings" pitchFamily="2" charset="2"/>
              </a:rPr>
              <a:t>Betroffenheit Art. 1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BVerfG: Stimmengleichheit!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sym typeface="Wingdings" pitchFamily="2" charset="2"/>
              </a:rPr>
              <a:t>e.A</a:t>
            </a:r>
            <a:r>
              <a:rPr lang="de-DE" sz="2400" dirty="0">
                <a:solidFill>
                  <a:schemeClr val="tx1">
                    <a:lumMod val="65000"/>
                    <a:lumOff val="35000"/>
                  </a:schemeClr>
                </a:solidFill>
                <a:latin typeface="JKRGNR+Arial-BoldMT"/>
                <a:sym typeface="Wingdings" pitchFamily="2" charset="2"/>
              </a:rPr>
              <a:t>.: Intimbereich (-),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BVerfG NJW 1990, 563: </a:t>
            </a:r>
            <a:r>
              <a:rPr lang="de-DE" sz="2400" i="1" dirty="0">
                <a:solidFill>
                  <a:schemeClr val="tx1">
                    <a:lumMod val="65000"/>
                    <a:lumOff val="35000"/>
                  </a:schemeClr>
                </a:solidFill>
                <a:latin typeface="JKRGNR+Arial-BoldMT"/>
                <a:sym typeface="Wingdings" pitchFamily="2" charset="2"/>
              </a:rPr>
              <a:t>„Eine solche Zuordnung ist schon deshalb in Frage gestellt, weil der Bf. seine Gedanken </a:t>
            </a:r>
            <a:r>
              <a:rPr lang="de-DE" sz="2400" b="1" i="1" dirty="0">
                <a:solidFill>
                  <a:schemeClr val="tx1">
                    <a:lumMod val="65000"/>
                    <a:lumOff val="35000"/>
                  </a:schemeClr>
                </a:solidFill>
                <a:latin typeface="JKRGNR+Arial-BoldMT"/>
                <a:sym typeface="Wingdings" pitchFamily="2" charset="2"/>
              </a:rPr>
              <a:t>schriftlich niedergelegt hat</a:t>
            </a:r>
            <a:r>
              <a:rPr lang="de-DE" sz="2400" i="1" dirty="0">
                <a:solidFill>
                  <a:schemeClr val="tx1">
                    <a:lumMod val="65000"/>
                    <a:lumOff val="35000"/>
                  </a:schemeClr>
                </a:solidFill>
                <a:latin typeface="JKRGNR+Arial-BoldMT"/>
                <a:sym typeface="Wingdings" pitchFamily="2" charset="2"/>
              </a:rPr>
              <a:t>. Er hat sie damit aus dem von ihm beherrschbaren </a:t>
            </a:r>
            <a:r>
              <a:rPr lang="de-DE" sz="2400" b="1" i="1" dirty="0">
                <a:solidFill>
                  <a:schemeClr val="tx1">
                    <a:lumMod val="65000"/>
                    <a:lumOff val="35000"/>
                  </a:schemeClr>
                </a:solidFill>
                <a:latin typeface="JKRGNR+Arial-BoldMT"/>
                <a:sym typeface="Wingdings" pitchFamily="2" charset="2"/>
              </a:rPr>
              <a:t>Innenbereich entlassen </a:t>
            </a:r>
            <a:r>
              <a:rPr lang="de-DE" sz="2400" i="1" dirty="0">
                <a:solidFill>
                  <a:schemeClr val="tx1">
                    <a:lumMod val="65000"/>
                    <a:lumOff val="35000"/>
                  </a:schemeClr>
                </a:solidFill>
                <a:latin typeface="JKRGNR+Arial-BoldMT"/>
                <a:sym typeface="Wingdings" pitchFamily="2" charset="2"/>
              </a:rPr>
              <a:t>und der Gefahr eines Zugriffs preisgegeben“</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35703480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0304"/>
            <a:ext cx="8928992" cy="532709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a:t>
            </a:r>
            <a:r>
              <a:rPr lang="de-DE" sz="2400" dirty="0" err="1">
                <a:solidFill>
                  <a:schemeClr val="tx1">
                    <a:lumMod val="65000"/>
                    <a:lumOff val="35000"/>
                  </a:schemeClr>
                </a:solidFill>
                <a:latin typeface="JKRGNR+Arial-BoldMT"/>
                <a:sym typeface="Wingdings" pitchFamily="2" charset="2"/>
              </a:rPr>
              <a:t>a.A</a:t>
            </a:r>
            <a:r>
              <a:rPr lang="de-DE" sz="2400" dirty="0">
                <a:solidFill>
                  <a:schemeClr val="tx1">
                    <a:lumMod val="65000"/>
                    <a:lumOff val="35000"/>
                  </a:schemeClr>
                </a:solidFill>
                <a:latin typeface="JKRGNR+Arial-BoldMT"/>
                <a:sym typeface="Wingdings" pitchFamily="2" charset="2"/>
              </a:rPr>
              <a:t>: Intimbereich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BVerfG: </a:t>
            </a:r>
            <a:r>
              <a:rPr lang="de-DE" sz="2400" i="1" dirty="0">
                <a:solidFill>
                  <a:schemeClr val="tx1">
                    <a:lumMod val="65000"/>
                    <a:lumOff val="35000"/>
                  </a:schemeClr>
                </a:solidFill>
                <a:latin typeface="JKRGNR+Arial-BoldMT"/>
                <a:sym typeface="Wingdings" pitchFamily="2" charset="2"/>
              </a:rPr>
              <a:t>„Die hier in Rede stehenden tagebuchähnlichen Aufzeichnungen haben </a:t>
            </a:r>
            <a:r>
              <a:rPr lang="de-DE" sz="2400" b="1" i="1" dirty="0">
                <a:solidFill>
                  <a:schemeClr val="tx1">
                    <a:lumMod val="65000"/>
                    <a:lumOff val="35000"/>
                  </a:schemeClr>
                </a:solidFill>
                <a:latin typeface="JKRGNR+Arial-BoldMT"/>
                <a:sym typeface="Wingdings" pitchFamily="2" charset="2"/>
              </a:rPr>
              <a:t>ausschließlich höchstpersönlichen Charakter. </a:t>
            </a:r>
            <a:r>
              <a:rPr lang="de-DE" sz="2400" i="1" dirty="0">
                <a:solidFill>
                  <a:schemeClr val="tx1">
                    <a:lumMod val="65000"/>
                    <a:lumOff val="35000"/>
                  </a:schemeClr>
                </a:solidFill>
                <a:latin typeface="JKRGNR+Arial-BoldMT"/>
                <a:sym typeface="Wingdings" pitchFamily="2" charset="2"/>
              </a:rPr>
              <a:t>Sie enthalten eine offene, von keiner Rücksichtnahme sich selbst gegenüber </a:t>
            </a:r>
            <a:r>
              <a:rPr lang="de-DE" sz="2400" i="1" dirty="0" err="1">
                <a:solidFill>
                  <a:schemeClr val="tx1">
                    <a:lumMod val="65000"/>
                    <a:lumOff val="35000"/>
                  </a:schemeClr>
                </a:solidFill>
                <a:latin typeface="JKRGNR+Arial-BoldMT"/>
                <a:sym typeface="Wingdings" pitchFamily="2" charset="2"/>
              </a:rPr>
              <a:t>beeinflußte</a:t>
            </a:r>
            <a:r>
              <a:rPr lang="de-DE" sz="2400" i="1" dirty="0">
                <a:solidFill>
                  <a:schemeClr val="tx1">
                    <a:lumMod val="65000"/>
                    <a:lumOff val="35000"/>
                  </a:schemeClr>
                </a:solidFill>
                <a:latin typeface="JKRGNR+Arial-BoldMT"/>
                <a:sym typeface="Wingdings" pitchFamily="2" charset="2"/>
              </a:rPr>
              <a:t> Wiedergabe bestimmter Gemütszustände sowie </a:t>
            </a:r>
            <a:r>
              <a:rPr lang="de-DE" sz="2400" b="1" i="1" dirty="0">
                <a:solidFill>
                  <a:schemeClr val="tx1">
                    <a:lumMod val="65000"/>
                    <a:lumOff val="35000"/>
                  </a:schemeClr>
                </a:solidFill>
                <a:latin typeface="JKRGNR+Arial-BoldMT"/>
                <a:sym typeface="Wingdings" pitchFamily="2" charset="2"/>
              </a:rPr>
              <a:t>Reflexionen über die eigene Persönlichkeitsstruktur</a:t>
            </a:r>
            <a:r>
              <a:rPr lang="de-DE" sz="2400" i="1" dirty="0">
                <a:solidFill>
                  <a:schemeClr val="tx1">
                    <a:lumMod val="65000"/>
                    <a:lumOff val="35000"/>
                  </a:schemeClr>
                </a:solidFill>
                <a:latin typeface="JKRGNR+Arial-BoldMT"/>
                <a:sym typeface="Wingdings" pitchFamily="2" charset="2"/>
              </a:rPr>
              <a:t>, die der Bf. durch eine schonungslose Darstellung seiner Gefühlswelt besser ergründen wollte, um auf diese Weise über zentrale, ihn quälende Probleme mit sich ins Reine zu kommen. </a:t>
            </a:r>
            <a:r>
              <a:rPr lang="de-DE" sz="2400" b="1" i="1" dirty="0">
                <a:solidFill>
                  <a:schemeClr val="tx1">
                    <a:lumMod val="65000"/>
                    <a:lumOff val="35000"/>
                  </a:schemeClr>
                </a:solidFill>
                <a:latin typeface="JKRGNR+Arial-BoldMT"/>
                <a:sym typeface="Wingdings" pitchFamily="2" charset="2"/>
              </a:rPr>
              <a:t>Diese Auseinandersetzung mit dem eigenen Ich</a:t>
            </a:r>
            <a:r>
              <a:rPr lang="de-DE" sz="2400" i="1" dirty="0">
                <a:solidFill>
                  <a:schemeClr val="tx1">
                    <a:lumMod val="65000"/>
                    <a:lumOff val="35000"/>
                  </a:schemeClr>
                </a:solidFill>
                <a:latin typeface="JKRGNR+Arial-BoldMT"/>
                <a:sym typeface="Wingdings" pitchFamily="2" charset="2"/>
              </a:rPr>
              <a:t>, die nur so, wie geschehen, geführt wurde und geführt werden konnte, weil sie in der Einsamkeit des Selbstgesprächs, also geschützt vor fremden Augen und Ohren stattfand, und auch in diesem Bereich verbleiben sollte, </a:t>
            </a:r>
            <a:r>
              <a:rPr lang="de-DE" sz="2400" b="1" i="1" dirty="0">
                <a:solidFill>
                  <a:schemeClr val="tx1">
                    <a:lumMod val="65000"/>
                    <a:lumOff val="35000"/>
                  </a:schemeClr>
                </a:solidFill>
                <a:latin typeface="JKRGNR+Arial-BoldMT"/>
                <a:sym typeface="Wingdings" pitchFamily="2" charset="2"/>
              </a:rPr>
              <a:t>verlor ihren höchstpersönlichen Charakter nicht deshalb, weil sie dem Papier anvertraut wurde.“</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35603297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0304"/>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das </a:t>
            </a:r>
            <a:r>
              <a:rPr lang="de-DE" sz="2400" b="1" u="sng" dirty="0">
                <a:solidFill>
                  <a:schemeClr val="tx1">
                    <a:lumMod val="65000"/>
                    <a:lumOff val="35000"/>
                  </a:schemeClr>
                </a:solidFill>
                <a:latin typeface="JKRGNR+Arial-BoldMT"/>
              </a:rPr>
              <a:t>Recht auf informationelle Selbstbestimmung </a:t>
            </a:r>
            <a:r>
              <a:rPr lang="de-DE" sz="2400" dirty="0">
                <a:solidFill>
                  <a:schemeClr val="tx1">
                    <a:lumMod val="65000"/>
                    <a:lumOff val="35000"/>
                  </a:schemeClr>
                </a:solidFill>
                <a:latin typeface="JKRGNR+Arial-BoldMT"/>
              </a:rPr>
              <a:t>von Bedeutung: </a:t>
            </a:r>
            <a:r>
              <a:rPr lang="de-DE" sz="2400" b="1" dirty="0">
                <a:solidFill>
                  <a:schemeClr val="tx1">
                    <a:lumMod val="65000"/>
                    <a:lumOff val="35000"/>
                  </a:schemeClr>
                </a:solidFill>
                <a:latin typeface="JKRGNR+Arial-BoldMT"/>
              </a:rPr>
              <a:t>Bestimmtheitsgrundsatz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Hierzu </a:t>
            </a:r>
            <a:r>
              <a:rPr lang="de-DE" sz="2400" b="1" dirty="0">
                <a:solidFill>
                  <a:schemeClr val="tx1">
                    <a:lumMod val="65000"/>
                    <a:lumOff val="35000"/>
                  </a:schemeClr>
                </a:solidFill>
                <a:latin typeface="JKRGNR+Arial-BoldMT"/>
                <a:sym typeface="Wingdings" pitchFamily="2" charset="2"/>
              </a:rPr>
              <a:t>BVerfG NJW 2008, 1505</a:t>
            </a:r>
            <a:r>
              <a:rPr lang="de-DE" sz="2400" dirty="0">
                <a:solidFill>
                  <a:schemeClr val="tx1">
                    <a:lumMod val="65000"/>
                    <a:lumOff val="35000"/>
                  </a:schemeClr>
                </a:solidFill>
                <a:latin typeface="JKRGNR+Arial-BoldMT"/>
                <a:sym typeface="Wingdings" pitchFamily="2" charset="2"/>
              </a:rPr>
              <a:t>: „</a:t>
            </a:r>
            <a:r>
              <a:rPr lang="de-DE" sz="2400" i="1" dirty="0">
                <a:solidFill>
                  <a:schemeClr val="tx1">
                    <a:lumMod val="65000"/>
                    <a:lumOff val="35000"/>
                  </a:schemeClr>
                </a:solidFill>
                <a:latin typeface="JKRGNR+Arial-BoldMT"/>
                <a:sym typeface="Wingdings" pitchFamily="2" charset="2"/>
              </a:rPr>
              <a:t>Das</a:t>
            </a:r>
            <a:r>
              <a:rPr lang="de-DE" sz="2400" dirty="0">
                <a:solidFill>
                  <a:schemeClr val="tx1">
                    <a:lumMod val="65000"/>
                    <a:lumOff val="35000"/>
                  </a:schemeClr>
                </a:solidFill>
                <a:latin typeface="JKRGNR+Arial-BoldMT"/>
                <a:sym typeface="Wingdings" pitchFamily="2" charset="2"/>
              </a:rPr>
              <a:t> </a:t>
            </a:r>
            <a:r>
              <a:rPr lang="de-DE" sz="2400" i="1" dirty="0">
                <a:solidFill>
                  <a:schemeClr val="tx1">
                    <a:lumMod val="65000"/>
                    <a:lumOff val="35000"/>
                  </a:schemeClr>
                </a:solidFill>
                <a:latin typeface="JKRGNR+Arial-BoldMT"/>
                <a:sym typeface="Wingdings" pitchFamily="2" charset="2"/>
              </a:rPr>
              <a:t>Bestimmtheitsgebot soll sicherstellen, dass der </a:t>
            </a:r>
            <a:r>
              <a:rPr lang="de-DE" sz="2400" b="1" i="1" dirty="0">
                <a:solidFill>
                  <a:schemeClr val="tx1">
                    <a:lumMod val="65000"/>
                    <a:lumOff val="35000"/>
                  </a:schemeClr>
                </a:solidFill>
                <a:latin typeface="JKRGNR+Arial-BoldMT"/>
                <a:sym typeface="Wingdings" pitchFamily="2" charset="2"/>
              </a:rPr>
              <a:t>demokratisch legitimierte Parlamentsgesetzgeber </a:t>
            </a:r>
            <a:r>
              <a:rPr lang="de-DE" sz="2400" i="1" dirty="0">
                <a:solidFill>
                  <a:schemeClr val="tx1">
                    <a:lumMod val="65000"/>
                    <a:lumOff val="35000"/>
                  </a:schemeClr>
                </a:solidFill>
                <a:latin typeface="JKRGNR+Arial-BoldMT"/>
                <a:sym typeface="Wingdings" pitchFamily="2" charset="2"/>
              </a:rPr>
              <a:t>die wesentlichen Entscheidungen über Grundrechtseingriffe und deren Reichweite </a:t>
            </a:r>
            <a:r>
              <a:rPr lang="de-DE" sz="2400" b="1" i="1" dirty="0">
                <a:solidFill>
                  <a:schemeClr val="tx1">
                    <a:lumMod val="65000"/>
                    <a:lumOff val="35000"/>
                  </a:schemeClr>
                </a:solidFill>
                <a:latin typeface="JKRGNR+Arial-BoldMT"/>
                <a:sym typeface="Wingdings" pitchFamily="2" charset="2"/>
              </a:rPr>
              <a:t>selbst trifft</a:t>
            </a:r>
            <a:r>
              <a:rPr lang="de-DE" sz="2400" i="1" dirty="0">
                <a:solidFill>
                  <a:schemeClr val="tx1">
                    <a:lumMod val="65000"/>
                    <a:lumOff val="35000"/>
                  </a:schemeClr>
                </a:solidFill>
                <a:latin typeface="JKRGNR+Arial-BoldMT"/>
                <a:sym typeface="Wingdings" pitchFamily="2" charset="2"/>
              </a:rPr>
              <a:t>, dass Regierung und </a:t>
            </a:r>
            <a:r>
              <a:rPr lang="de-DE" sz="2400" b="1" i="1" dirty="0">
                <a:solidFill>
                  <a:schemeClr val="tx1">
                    <a:lumMod val="65000"/>
                    <a:lumOff val="35000"/>
                  </a:schemeClr>
                </a:solidFill>
                <a:latin typeface="JKRGNR+Arial-BoldMT"/>
                <a:sym typeface="Wingdings" pitchFamily="2" charset="2"/>
              </a:rPr>
              <a:t>Verwaltung im Gesetz steuernde und begrenzende Handlungsmaßstäbe vorfinden </a:t>
            </a:r>
            <a:r>
              <a:rPr lang="de-DE" sz="2400" i="1" dirty="0">
                <a:solidFill>
                  <a:schemeClr val="tx1">
                    <a:lumMod val="65000"/>
                    <a:lumOff val="35000"/>
                  </a:schemeClr>
                </a:solidFill>
                <a:latin typeface="JKRGNR+Arial-BoldMT"/>
                <a:sym typeface="Wingdings" pitchFamily="2" charset="2"/>
              </a:rPr>
              <a:t>und dass die Gerichte eine wirksame Rechtskontrolle durchführen können.“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sym typeface="Wingdings" pitchFamily="2" charset="2"/>
              </a:rPr>
              <a:t>„in enger Beziehung zum </a:t>
            </a:r>
            <a:r>
              <a:rPr lang="de-DE" sz="2400" b="1" i="1" dirty="0">
                <a:solidFill>
                  <a:schemeClr val="tx1">
                    <a:lumMod val="65000"/>
                    <a:lumOff val="35000"/>
                  </a:schemeClr>
                </a:solidFill>
                <a:latin typeface="JKRGNR+Arial-BoldMT"/>
                <a:sym typeface="Wingdings" pitchFamily="2" charset="2"/>
              </a:rPr>
              <a:t>Parlamentsvorbehalt</a:t>
            </a:r>
            <a:r>
              <a:rPr lang="de-DE" sz="2400" i="1" dirty="0">
                <a:solidFill>
                  <a:schemeClr val="tx1">
                    <a:lumMod val="65000"/>
                    <a:lumOff val="35000"/>
                  </a:schemeClr>
                </a:solidFill>
                <a:latin typeface="JKRGNR+Arial-BoldMT"/>
                <a:sym typeface="Wingdings" pitchFamily="2" charset="2"/>
              </a:rPr>
              <a:t>“ (BVerfG)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Konsequenz für Regelungen, die in das Recht auf informationelle Selbstbestimmung eingreifen?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10788997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0304"/>
            <a:ext cx="8928992" cy="582467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a:t>
            </a:r>
            <a:r>
              <a:rPr lang="de-DE" sz="2400" b="1" dirty="0">
                <a:solidFill>
                  <a:schemeClr val="tx1">
                    <a:lumMod val="65000"/>
                    <a:lumOff val="35000"/>
                  </a:schemeClr>
                </a:solidFill>
                <a:latin typeface="JKRGNR+Arial-BoldMT"/>
              </a:rPr>
              <a:t>BVerfG (</a:t>
            </a:r>
            <a:r>
              <a:rPr lang="de-DE" sz="2400" b="1" dirty="0" err="1">
                <a:solidFill>
                  <a:schemeClr val="tx1">
                    <a:lumMod val="65000"/>
                    <a:lumOff val="35000"/>
                  </a:schemeClr>
                </a:solidFill>
                <a:latin typeface="JKRGNR+Arial-BoldMT"/>
              </a:rPr>
              <a:t>aaO</a:t>
            </a:r>
            <a:r>
              <a:rPr lang="de-DE" sz="2400" b="1" dirty="0">
                <a:solidFill>
                  <a:schemeClr val="tx1">
                    <a:lumMod val="65000"/>
                    <a:lumOff val="35000"/>
                  </a:schemeClr>
                </a:solidFill>
                <a:latin typeface="JKRGNR+Arial-BoldMT"/>
              </a:rPr>
              <a:t>)</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„Ermächtigt eine gesetzliche Regelung zu einem Eingriff in das Grundrecht auf informationelle Selbstbestimmung, so hat das Gebot der Bestimmtheit und Klarheit auch die spezifische Funktion, eine </a:t>
            </a:r>
            <a:r>
              <a:rPr lang="de-DE" sz="2400" b="1" i="1" dirty="0">
                <a:solidFill>
                  <a:schemeClr val="tx1">
                    <a:lumMod val="65000"/>
                    <a:lumOff val="35000"/>
                  </a:schemeClr>
                </a:solidFill>
                <a:latin typeface="JKRGNR+Arial-BoldMT"/>
              </a:rPr>
              <a:t>Umgrenzung des Anlasses der Maßnahme und auch des möglichen Verwendungszwecks der betroffenen Informationen sicherzustellen“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Andernfalls drohend lt. </a:t>
            </a:r>
            <a:r>
              <a:rPr lang="de-DE" sz="2400" b="1" dirty="0">
                <a:solidFill>
                  <a:schemeClr val="tx1">
                    <a:lumMod val="65000"/>
                    <a:lumOff val="35000"/>
                  </a:schemeClr>
                </a:solidFill>
                <a:latin typeface="JKRGNR+Arial-BoldMT"/>
                <a:sym typeface="Wingdings" pitchFamily="2" charset="2"/>
              </a:rPr>
              <a:t>BVerfG </a:t>
            </a:r>
            <a:r>
              <a:rPr lang="de-DE" sz="2400" b="1" dirty="0" err="1">
                <a:solidFill>
                  <a:schemeClr val="tx1">
                    <a:lumMod val="65000"/>
                    <a:lumOff val="35000"/>
                  </a:schemeClr>
                </a:solidFill>
                <a:latin typeface="JKRGNR+Arial-BoldMT"/>
                <a:sym typeface="Wingdings" pitchFamily="2" charset="2"/>
              </a:rPr>
              <a:t>aaO</a:t>
            </a:r>
            <a:r>
              <a:rPr lang="de-DE" sz="2400" dirty="0">
                <a:solidFill>
                  <a:schemeClr val="tx1">
                    <a:lumMod val="65000"/>
                    <a:lumOff val="35000"/>
                  </a:schemeClr>
                </a:solidFill>
                <a:latin typeface="JKRGNR+Arial-BoldMT"/>
                <a:sym typeface="Wingdings" pitchFamily="2" charset="2"/>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sym typeface="Wingdings" pitchFamily="2" charset="2"/>
              </a:rPr>
              <a:t>„Ist der Verwendungszweck nicht festgelegt, entsteht das </a:t>
            </a:r>
            <a:r>
              <a:rPr lang="de-DE" sz="2400" b="1" i="1" dirty="0">
                <a:solidFill>
                  <a:schemeClr val="tx1">
                    <a:lumMod val="65000"/>
                    <a:lumOff val="35000"/>
                  </a:schemeClr>
                </a:solidFill>
                <a:latin typeface="JKRGNR+Arial-BoldMT"/>
                <a:sym typeface="Wingdings" pitchFamily="2" charset="2"/>
              </a:rPr>
              <a:t>Risiko einer Nutzung der Daten für Zwecke, für die sie nicht erhoben wurden</a:t>
            </a:r>
            <a:r>
              <a:rPr lang="de-DE" sz="2400" i="1" dirty="0">
                <a:solidFill>
                  <a:schemeClr val="tx1">
                    <a:lumMod val="65000"/>
                    <a:lumOff val="35000"/>
                  </a:schemeClr>
                </a:solidFill>
                <a:latin typeface="JKRGNR+Arial-BoldMT"/>
                <a:sym typeface="Wingdings" pitchFamily="2" charset="2"/>
              </a:rPr>
              <a:t>. Fehlt es an einer Zweckbindung, können erhobene Daten nach ihrer Speicherung </a:t>
            </a:r>
            <a:r>
              <a:rPr lang="de-DE" sz="2400" b="1" i="1" dirty="0">
                <a:solidFill>
                  <a:schemeClr val="tx1">
                    <a:lumMod val="65000"/>
                    <a:lumOff val="35000"/>
                  </a:schemeClr>
                </a:solidFill>
                <a:latin typeface="JKRGNR+Arial-BoldMT"/>
                <a:sym typeface="Wingdings" pitchFamily="2" charset="2"/>
              </a:rPr>
              <a:t>Anlass für unvorhersehbare Maßnahmen in der Zukunft schaffen,</a:t>
            </a:r>
            <a:r>
              <a:rPr lang="de-DE" sz="2400" i="1" dirty="0">
                <a:solidFill>
                  <a:schemeClr val="tx1">
                    <a:lumMod val="65000"/>
                    <a:lumOff val="35000"/>
                  </a:schemeClr>
                </a:solidFill>
                <a:latin typeface="JKRGNR+Arial-BoldMT"/>
                <a:sym typeface="Wingdings" pitchFamily="2" charset="2"/>
              </a:rPr>
              <a:t> insbesondere nach ihrer Verknüpfung mit anderen Daten, etwa nach ihrer Aufnahme auch in Datensammlungen, die sonstigen Zwecken dienen.“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19043452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292080" y="3284984"/>
            <a:ext cx="6372200" cy="1569660"/>
          </a:xfrm>
          <a:prstGeom prst="rect">
            <a:avLst/>
          </a:prstGeom>
          <a:noFill/>
        </p:spPr>
        <p:txBody>
          <a:bodyPr wrap="square" rtlCol="0">
            <a:spAutoFit/>
          </a:bodyPr>
          <a:lstStyle/>
          <a:p>
            <a:r>
              <a:rPr lang="de-DE" sz="3200" dirty="0">
                <a:solidFill>
                  <a:schemeClr val="bg1"/>
                </a:solidFill>
                <a:latin typeface="Frutiger LT 57 Cn" pitchFamily="34" charset="0"/>
              </a:rPr>
              <a:t>Grundrechte</a:t>
            </a:r>
          </a:p>
          <a:p>
            <a:r>
              <a:rPr lang="de-DE" sz="3200" dirty="0">
                <a:solidFill>
                  <a:schemeClr val="bg1"/>
                </a:solidFill>
                <a:latin typeface="Frutiger LT 57 Cn" pitchFamily="34" charset="0"/>
              </a:rPr>
              <a:t>Fall 5</a:t>
            </a:r>
          </a:p>
          <a:p>
            <a:endParaRPr lang="de-DE" sz="3200" dirty="0">
              <a:solidFill>
                <a:schemeClr val="bg1"/>
              </a:solidFill>
              <a:latin typeface="Frutiger LT 57 Cn" pitchFamily="34" charset="0"/>
            </a:endParaRP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Prüfung Fall 5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Obersatz</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 Verfassungsbeschwerde hat Erfolg, soweit sie zulässig und begründet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Zulässigkeit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Zuständigkeit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erforderlich: Ausdrückliche Zuweisung des Verfahrens zum BVerfG (sog. „</a:t>
            </a:r>
            <a:r>
              <a:rPr lang="de-DE" sz="2400" b="1" dirty="0">
                <a:solidFill>
                  <a:schemeClr val="tx1">
                    <a:lumMod val="65000"/>
                    <a:lumOff val="35000"/>
                  </a:schemeClr>
                </a:solidFill>
                <a:latin typeface="JKRGNR+Arial-BoldMT"/>
              </a:rPr>
              <a:t>Enumerationsprinzip</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Verfassungsbeschwerde vorgesehen: Zuständigkeit des BVerfG nach </a:t>
            </a:r>
            <a:r>
              <a:rPr lang="de-DE" sz="2400" b="1" dirty="0">
                <a:solidFill>
                  <a:schemeClr val="tx1">
                    <a:lumMod val="65000"/>
                    <a:lumOff val="35000"/>
                  </a:schemeClr>
                </a:solidFill>
                <a:latin typeface="JKRGNR+Arial-BoldMT"/>
              </a:rPr>
              <a:t>Art. 94 I Nr. 4a GG, § 13 Nr. 8a BVerfGG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Zuständigkeit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8071233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Beschwerdeberechtigung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Art. 94 I Nr. 4a GG beschwerdeberechtigt: „Jedermann“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a:t>
            </a:r>
            <a:r>
              <a:rPr lang="de-DE" sz="2400" b="1" dirty="0">
                <a:solidFill>
                  <a:schemeClr val="tx1">
                    <a:lumMod val="65000"/>
                    <a:lumOff val="35000"/>
                  </a:schemeClr>
                </a:solidFill>
                <a:latin typeface="JKRGNR+Arial-BoldMT"/>
              </a:rPr>
              <a:t>„jedermann“ </a:t>
            </a:r>
            <a:r>
              <a:rPr lang="de-DE" sz="2400" dirty="0">
                <a:solidFill>
                  <a:schemeClr val="tx1">
                    <a:lumMod val="65000"/>
                    <a:lumOff val="35000"/>
                  </a:schemeClr>
                </a:solidFill>
                <a:latin typeface="JKRGNR+Arial-BoldMT"/>
              </a:rPr>
              <a:t>umfasst: jede (natürliche wie juristische) Person, die Träger von Grundrechten bzw. grundrechtsgleichen Rechte sein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der Beschwerdeführer </a:t>
            </a:r>
            <a:r>
              <a:rPr lang="de-DE" sz="2400" b="1" dirty="0">
                <a:solidFill>
                  <a:schemeClr val="tx1">
                    <a:lumMod val="65000"/>
                    <a:lumOff val="35000"/>
                  </a:schemeClr>
                </a:solidFill>
                <a:latin typeface="JKRGNR+Arial-BoldMT"/>
              </a:rPr>
              <a:t>T eine natürliche Person </a:t>
            </a:r>
            <a:r>
              <a:rPr lang="de-DE" sz="2400" dirty="0">
                <a:solidFill>
                  <a:schemeClr val="tx1">
                    <a:lumMod val="65000"/>
                    <a:lumOff val="35000"/>
                  </a:schemeClr>
                </a:solidFill>
                <a:latin typeface="JKRGNR+Arial-BoldMT"/>
              </a:rPr>
              <a:t>ist, unzweifelhaft zu bejahen: </a:t>
            </a:r>
            <a:r>
              <a:rPr lang="de-DE" sz="2400" b="1" dirty="0">
                <a:solidFill>
                  <a:schemeClr val="tx1">
                    <a:lumMod val="65000"/>
                    <a:lumOff val="35000"/>
                  </a:schemeClr>
                </a:solidFill>
                <a:latin typeface="JKRGNR+Arial-BoldMT"/>
              </a:rPr>
              <a:t>Beschwerdeberechtigung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8208502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71217" y="1124744"/>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Allgemeines Persönlichkeitsrecht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Grundgesetzliche Verankerung</a:t>
            </a:r>
            <a:r>
              <a:rPr lang="de-DE" sz="2400" dirty="0">
                <a:solidFill>
                  <a:schemeClr val="tx1">
                    <a:lumMod val="65000"/>
                    <a:lumOff val="35000"/>
                  </a:schemeClr>
                </a:solidFill>
                <a:latin typeface="JKRGNR+Arial-BoldMT"/>
              </a:rPr>
              <a:t>: in </a:t>
            </a:r>
            <a:r>
              <a:rPr lang="de-DE" sz="2400" b="1" dirty="0">
                <a:solidFill>
                  <a:schemeClr val="tx1">
                    <a:lumMod val="65000"/>
                    <a:lumOff val="35000"/>
                  </a:schemeClr>
                </a:solidFill>
                <a:latin typeface="JKRGNR+Arial-BoldMT"/>
              </a:rPr>
              <a:t>Art. 2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1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2 I GG</a:t>
            </a:r>
            <a:r>
              <a:rPr lang="de-DE" sz="2400" dirty="0">
                <a:solidFill>
                  <a:schemeClr val="tx1">
                    <a:lumMod val="65000"/>
                    <a:lumOff val="35000"/>
                  </a:schemeClr>
                </a:solidFill>
                <a:latin typeface="JKRGNR+Arial-BoldMT"/>
              </a:rPr>
              <a:t>: schützt vom Wortlaut die „freie Entfaltung der Persönlichkeit“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Aktiver Teil </a:t>
            </a:r>
            <a:r>
              <a:rPr lang="de-DE" sz="2400" dirty="0">
                <a:solidFill>
                  <a:schemeClr val="tx1">
                    <a:lumMod val="65000"/>
                    <a:lumOff val="35000"/>
                  </a:schemeClr>
                </a:solidFill>
                <a:latin typeface="JKRGNR+Arial-BoldMT"/>
              </a:rPr>
              <a:t>des Grundrechts: Allgemeine Handlungsfreiheit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Passiver Teil </a:t>
            </a:r>
            <a:r>
              <a:rPr lang="de-DE" sz="2400" dirty="0">
                <a:solidFill>
                  <a:schemeClr val="tx1">
                    <a:lumMod val="65000"/>
                    <a:lumOff val="35000"/>
                  </a:schemeClr>
                </a:solidFill>
                <a:latin typeface="JKRGNR+Arial-BoldMT"/>
              </a:rPr>
              <a:t>des Grundrechts: </a:t>
            </a:r>
            <a:r>
              <a:rPr lang="de-DE" sz="2400" b="1" dirty="0">
                <a:solidFill>
                  <a:schemeClr val="tx1">
                    <a:lumMod val="65000"/>
                    <a:lumOff val="35000"/>
                  </a:schemeClr>
                </a:solidFill>
                <a:latin typeface="JKRGNR+Arial-BoldMT"/>
              </a:rPr>
              <a:t>Allgemeines Persönlichkeitsrecht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Sinn und Zweck des APR</a:t>
            </a:r>
            <a:r>
              <a:rPr lang="de-DE" sz="2400" dirty="0">
                <a:solidFill>
                  <a:schemeClr val="tx1">
                    <a:lumMod val="65000"/>
                    <a:lumOff val="35000"/>
                  </a:schemeClr>
                </a:solidFill>
                <a:latin typeface="JKRGNR+Arial-BoldMT"/>
              </a:rPr>
              <a:t>: Gewährleistung eines </a:t>
            </a:r>
            <a:r>
              <a:rPr lang="de-DE" sz="2400" b="1" dirty="0">
                <a:solidFill>
                  <a:schemeClr val="tx1">
                    <a:lumMod val="65000"/>
                    <a:lumOff val="35000"/>
                  </a:schemeClr>
                </a:solidFill>
                <a:latin typeface="JKRGNR+Arial-BoldMT"/>
              </a:rPr>
              <a:t>autonomen Bereiches privater Lebensführung…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gegenüber dem Staat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gegenüber der Gemeinschaft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24852783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Beschwerdegegenstand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Tauglicher Beschwerdegegenstand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94 I Nr. 4a GG: jeder Akt der </a:t>
            </a:r>
            <a:r>
              <a:rPr lang="de-DE" sz="2400" b="1" dirty="0">
                <a:solidFill>
                  <a:schemeClr val="tx1">
                    <a:lumMod val="65000"/>
                    <a:lumOff val="35000"/>
                  </a:schemeClr>
                </a:solidFill>
                <a:latin typeface="JKRGNR+Arial-BoldMT"/>
              </a:rPr>
              <a:t>„öffentlichen Gewalt“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Öffentliche Gewalt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Art. 19 IV GG</a:t>
            </a:r>
            <a:r>
              <a:rPr lang="de-DE" sz="2400" dirty="0">
                <a:solidFill>
                  <a:schemeClr val="tx1">
                    <a:lumMod val="65000"/>
                    <a:lumOff val="35000"/>
                  </a:schemeClr>
                </a:solidFill>
                <a:latin typeface="JKRGNR+Arial-BoldMT"/>
              </a:rPr>
              <a:t>: Exekutive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Öffentliche Gewalt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Art. 94 I Nr. 4a GG</a:t>
            </a:r>
            <a:r>
              <a:rPr lang="de-DE" sz="2400" dirty="0">
                <a:solidFill>
                  <a:schemeClr val="tx1">
                    <a:lumMod val="65000"/>
                    <a:lumOff val="35000"/>
                  </a:schemeClr>
                </a:solidFill>
                <a:latin typeface="JKRGNR+Arial-BoldMT"/>
              </a:rPr>
              <a:t>: Judikative, Legislative, Exekutive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a:t>
            </a:r>
            <a:r>
              <a:rPr lang="de-DE" sz="2400" b="1" dirty="0">
                <a:solidFill>
                  <a:schemeClr val="tx1">
                    <a:lumMod val="65000"/>
                    <a:lumOff val="35000"/>
                  </a:schemeClr>
                </a:solidFill>
                <a:latin typeface="JKRGNR+Arial-BoldMT"/>
              </a:rPr>
              <a:t>Grundrechtsbindung aus Art. 1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Beschwerdegegenstand hier: Entscheidungen des VG sowie des OVG, also Maßnahmen der Judikative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Urteilsverfassungsbeschwerde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Beschwerdegegenstand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75596286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Beschwerdebefugnis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Art. 94 I Nr. 4a GG </a:t>
            </a:r>
            <a:r>
              <a:rPr lang="de-DE" sz="2400" dirty="0">
                <a:solidFill>
                  <a:schemeClr val="tx1">
                    <a:lumMod val="65000"/>
                    <a:lumOff val="35000"/>
                  </a:schemeClr>
                </a:solidFill>
                <a:latin typeface="JKRGNR+Arial-BoldMT"/>
              </a:rPr>
              <a:t>zudem erforderlich</a:t>
            </a:r>
            <a:r>
              <a:rPr lang="de-DE" sz="2400" b="1" dirty="0">
                <a:solidFill>
                  <a:schemeClr val="tx1">
                    <a:lumMod val="65000"/>
                    <a:lumOff val="35000"/>
                  </a:schemeClr>
                </a:solidFill>
                <a:latin typeface="JKRGNR+Arial-BoldMT"/>
              </a:rPr>
              <a:t>: „Behauptung“ </a:t>
            </a:r>
            <a:r>
              <a:rPr lang="de-DE" sz="2400" dirty="0">
                <a:solidFill>
                  <a:schemeClr val="tx1">
                    <a:lumMod val="65000"/>
                    <a:lumOff val="35000"/>
                  </a:schemeClr>
                </a:solidFill>
                <a:latin typeface="JKRGNR+Arial-BoldMT"/>
              </a:rPr>
              <a:t>des T, durch die angegriffenen Gerichtsentscheidungen </a:t>
            </a:r>
            <a:r>
              <a:rPr lang="de-DE" sz="2400" b="1" dirty="0">
                <a:solidFill>
                  <a:schemeClr val="tx1">
                    <a:lumMod val="65000"/>
                    <a:lumOff val="35000"/>
                  </a:schemeClr>
                </a:solidFill>
                <a:latin typeface="JKRGNR+Arial-BoldMT"/>
              </a:rPr>
              <a:t>in seinen Grundrechten bzw. grundrechtsgleichen Rechten verletzt </a:t>
            </a:r>
            <a:r>
              <a:rPr lang="de-DE" sz="2400" dirty="0">
                <a:solidFill>
                  <a:schemeClr val="tx1">
                    <a:lumMod val="65000"/>
                    <a:lumOff val="35000"/>
                  </a:schemeClr>
                </a:solidFill>
                <a:latin typeface="JKRGNR+Arial-BoldMT"/>
              </a:rPr>
              <a:t>zu sein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Empfehlenswert: zweistufige Prüfung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Möglichkeit einer Grundrechtsverletzung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Eigene, gegenwärtige und unmittelbare Betroffenheit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Möglichkeit einer Grundrechtsverletzung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„mögliche“ Grundrechtsverletzung: </a:t>
            </a:r>
            <a:r>
              <a:rPr lang="de-DE" sz="2400" b="1" dirty="0" err="1">
                <a:solidFill>
                  <a:schemeClr val="tx1">
                    <a:lumMod val="65000"/>
                    <a:lumOff val="35000"/>
                  </a:schemeClr>
                </a:solidFill>
                <a:latin typeface="JKRGNR+Arial-BoldMT"/>
              </a:rPr>
              <a:t>Artt</a:t>
            </a:r>
            <a:r>
              <a:rPr lang="de-DE" sz="2400" b="1" dirty="0">
                <a:solidFill>
                  <a:schemeClr val="tx1">
                    <a:lumMod val="65000"/>
                    <a:lumOff val="35000"/>
                  </a:schemeClr>
                </a:solidFill>
                <a:latin typeface="JKRGNR+Arial-BoldMT"/>
              </a:rPr>
              <a:t>. 13 I GG, 2 I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1 I GG sowie subsidiär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T von vornherein ausgeschlossen: Art. 12 I GG („alle Deutschen“, vgl. Art. 116 GG)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7796005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Eigene, gegenwärtige und unmittelbare Betroffenheit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der T selber und in eigenem Namen vor dem VG und OVG geklagt hat: </a:t>
            </a:r>
            <a:r>
              <a:rPr lang="de-DE" sz="2400" b="1" dirty="0">
                <a:solidFill>
                  <a:schemeClr val="tx1">
                    <a:lumMod val="65000"/>
                    <a:lumOff val="35000"/>
                  </a:schemeClr>
                </a:solidFill>
                <a:latin typeface="JKRGNR+Arial-BoldMT"/>
              </a:rPr>
              <a:t>Selbstbetroffenheit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Abträgliche Folgen der Entscheidungen wirken schon und noch: </a:t>
            </a:r>
            <a:r>
              <a:rPr lang="de-DE" sz="2400" b="1" dirty="0">
                <a:solidFill>
                  <a:schemeClr val="tx1">
                    <a:lumMod val="65000"/>
                    <a:lumOff val="35000"/>
                  </a:schemeClr>
                </a:solidFill>
                <a:latin typeface="JKRGNR+Arial-BoldMT"/>
              </a:rPr>
              <a:t>Gegenwärtige Betroffenheit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die Wirkungen und Feststellungen des Urteils den T ohne weiteren Vollzugsakt betreffen: </a:t>
            </a:r>
            <a:r>
              <a:rPr lang="de-DE" sz="2400" b="1" dirty="0">
                <a:solidFill>
                  <a:schemeClr val="tx1">
                    <a:lumMod val="65000"/>
                    <a:lumOff val="35000"/>
                  </a:schemeClr>
                </a:solidFill>
                <a:latin typeface="JKRGNR+Arial-BoldMT"/>
              </a:rPr>
              <a:t>Unmittelbare Betroffenheit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Beschwerdebefugnis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6719845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Subsidiarität und Rechtswegerschöpfung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gegen die gerügte Maßnahme der </a:t>
            </a:r>
            <a:r>
              <a:rPr lang="de-DE" sz="2400" b="1" dirty="0">
                <a:solidFill>
                  <a:schemeClr val="tx1">
                    <a:lumMod val="65000"/>
                    <a:lumOff val="35000"/>
                  </a:schemeClr>
                </a:solidFill>
                <a:latin typeface="JKRGNR+Arial-BoldMT"/>
              </a:rPr>
              <a:t>Rechtsweg offen </a:t>
            </a:r>
            <a:r>
              <a:rPr lang="de-DE" sz="2400" dirty="0">
                <a:solidFill>
                  <a:schemeClr val="tx1">
                    <a:lumMod val="65000"/>
                    <a:lumOff val="35000"/>
                  </a:schemeClr>
                </a:solidFill>
                <a:latin typeface="JKRGNR+Arial-BoldMT"/>
              </a:rPr>
              <a:t>steht, für Zulässigkeit der Verfassungsbeschwerde erforderlich: dass der gesamte </a:t>
            </a:r>
            <a:r>
              <a:rPr lang="de-DE" sz="2400" b="1" dirty="0">
                <a:solidFill>
                  <a:schemeClr val="tx1">
                    <a:lumMod val="65000"/>
                    <a:lumOff val="35000"/>
                  </a:schemeClr>
                </a:solidFill>
                <a:latin typeface="JKRGNR+Arial-BoldMT"/>
              </a:rPr>
              <a:t>Rechtsweg „erschöpft</a:t>
            </a:r>
            <a:r>
              <a:rPr lang="de-DE" sz="2400" dirty="0">
                <a:solidFill>
                  <a:schemeClr val="tx1">
                    <a:lumMod val="65000"/>
                    <a:lumOff val="35000"/>
                  </a:schemeClr>
                </a:solidFill>
                <a:latin typeface="JKRGNR+Arial-BoldMT"/>
              </a:rPr>
              <a:t>“ wird </a:t>
            </a:r>
            <a:r>
              <a:rPr lang="de-DE" sz="2400" b="1" dirty="0">
                <a:solidFill>
                  <a:schemeClr val="tx1">
                    <a:lumMod val="65000"/>
                    <a:lumOff val="35000"/>
                  </a:schemeClr>
                </a:solidFill>
                <a:latin typeface="JKRGNR+Arial-BoldMT"/>
              </a:rPr>
              <a:t>(§ 90 II 1 BVerfGG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Davon umfasst: Rechtswegerschöpfung im </a:t>
            </a:r>
            <a:r>
              <a:rPr lang="de-DE" sz="2400" b="1" dirty="0">
                <a:solidFill>
                  <a:schemeClr val="tx1">
                    <a:lumMod val="65000"/>
                    <a:lumOff val="35000"/>
                  </a:schemeClr>
                </a:solidFill>
                <a:latin typeface="JKRGNR+Arial-BoldMT"/>
              </a:rPr>
              <a:t>engeren und im weiteren Sinne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Rechtswegerschöpfung im engeren Sinne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Rechtsweg im Falle von </a:t>
            </a:r>
            <a:r>
              <a:rPr lang="de-DE" sz="2400" b="1" dirty="0">
                <a:solidFill>
                  <a:schemeClr val="tx1">
                    <a:lumMod val="65000"/>
                    <a:lumOff val="35000"/>
                  </a:schemeClr>
                </a:solidFill>
                <a:latin typeface="JKRGNR+Arial-BoldMT"/>
              </a:rPr>
              <a:t>Eilrechtsschutz</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Erste Instanz: Verwaltungsgericht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Zweite Instanz: Beschwerde zum OVG (vgl. § 146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[nur ausnahmsweise: Beschwerde zum BVerwG, § 152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grundsätzlich „erschöpft“: zulässiger Rechtsweg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7966057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Grundsatz der Subsidiarität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erforderlich: dass auch </a:t>
            </a:r>
            <a:r>
              <a:rPr lang="de-DE" sz="2400" b="1" dirty="0">
                <a:solidFill>
                  <a:schemeClr val="tx1">
                    <a:lumMod val="65000"/>
                    <a:lumOff val="35000"/>
                  </a:schemeClr>
                </a:solidFill>
                <a:latin typeface="JKRGNR+Arial-BoldMT"/>
              </a:rPr>
              <a:t>inzidente Rechtsschutzmöglichkeiten </a:t>
            </a:r>
            <a:r>
              <a:rPr lang="de-DE" sz="2400" dirty="0">
                <a:solidFill>
                  <a:schemeClr val="tx1">
                    <a:lumMod val="65000"/>
                    <a:lumOff val="35000"/>
                  </a:schemeClr>
                </a:solidFill>
                <a:latin typeface="JKRGNR+Arial-BoldMT"/>
              </a:rPr>
              <a:t>ausgeschöpft werden (</a:t>
            </a:r>
            <a:r>
              <a:rPr lang="de-DE" sz="2400" b="1" dirty="0">
                <a:solidFill>
                  <a:schemeClr val="tx1">
                    <a:lumMod val="65000"/>
                    <a:lumOff val="35000"/>
                  </a:schemeClr>
                </a:solidFill>
                <a:latin typeface="JKRGNR+Arial-BoldMT"/>
              </a:rPr>
              <a:t>Subsidiarität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t>
            </a:r>
            <a:r>
              <a:rPr lang="de-DE" sz="2400" b="1" dirty="0">
                <a:solidFill>
                  <a:schemeClr val="tx1">
                    <a:lumMod val="65000"/>
                    <a:lumOff val="35000"/>
                  </a:schemeClr>
                </a:solidFill>
                <a:latin typeface="JKRGNR+Arial-BoldMT"/>
              </a:rPr>
              <a:t>Vorgehen im Hauptsacheverfahren?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Maßstab: </a:t>
            </a:r>
            <a:r>
              <a:rPr lang="de-DE" sz="2400" b="1" dirty="0">
                <a:solidFill>
                  <a:schemeClr val="tx1">
                    <a:lumMod val="65000"/>
                    <a:lumOff val="35000"/>
                  </a:schemeClr>
                </a:solidFill>
                <a:latin typeface="JKRGNR+Arial-BoldMT"/>
              </a:rPr>
              <a:t>Zumutbarkeit und Rechtsschutzintensivität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lt. Sachverhalt wird das VG über den </a:t>
            </a:r>
            <a:r>
              <a:rPr lang="de-DE" sz="2400" b="1" dirty="0" err="1">
                <a:solidFill>
                  <a:schemeClr val="tx1">
                    <a:lumMod val="65000"/>
                    <a:lumOff val="35000"/>
                  </a:schemeClr>
                </a:solidFill>
                <a:latin typeface="JKRGNR+Arial-BoldMT"/>
              </a:rPr>
              <a:t>Hauptsacherechtsbehelf</a:t>
            </a:r>
            <a:r>
              <a:rPr lang="de-DE" sz="2400" dirty="0">
                <a:solidFill>
                  <a:schemeClr val="tx1">
                    <a:lumMod val="65000"/>
                    <a:lumOff val="35000"/>
                  </a:schemeClr>
                </a:solidFill>
                <a:latin typeface="JKRGNR+Arial-BoldMT"/>
              </a:rPr>
              <a:t> voraussichtlich </a:t>
            </a:r>
            <a:r>
              <a:rPr lang="de-DE" sz="2400" b="1" dirty="0">
                <a:solidFill>
                  <a:schemeClr val="tx1">
                    <a:lumMod val="65000"/>
                    <a:lumOff val="35000"/>
                  </a:schemeClr>
                </a:solidFill>
                <a:latin typeface="JKRGNR+Arial-BoldMT"/>
              </a:rPr>
              <a:t>in 2 Jahren </a:t>
            </a:r>
            <a:r>
              <a:rPr lang="de-DE" sz="2400" dirty="0">
                <a:solidFill>
                  <a:schemeClr val="tx1">
                    <a:lumMod val="65000"/>
                    <a:lumOff val="35000"/>
                  </a:schemeClr>
                </a:solidFill>
                <a:latin typeface="JKRGNR+Arial-BoldMT"/>
              </a:rPr>
              <a:t>entscheiden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Aufgrund der Unzumutbarkeit des Abwartens zu bejahen: </a:t>
            </a:r>
            <a:r>
              <a:rPr lang="de-DE" sz="2400" b="1" dirty="0">
                <a:solidFill>
                  <a:schemeClr val="tx1">
                    <a:lumMod val="65000"/>
                    <a:lumOff val="35000"/>
                  </a:schemeClr>
                </a:solidFill>
                <a:latin typeface="JKRGNR+Arial-BoldMT"/>
              </a:rPr>
              <a:t>Rechtswegerschöpfung im weiteren Sinne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913775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62892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Form und 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Letztlich zu wahren und vorliegend zu unterstellen: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Einhaltung der Formvorgaben aus </a:t>
            </a:r>
            <a:r>
              <a:rPr lang="de-DE" sz="2400" b="1" dirty="0">
                <a:solidFill>
                  <a:schemeClr val="tx1">
                    <a:lumMod val="65000"/>
                    <a:lumOff val="35000"/>
                  </a:schemeClr>
                </a:solidFill>
                <a:latin typeface="JKRGNR+Arial-BoldMT"/>
              </a:rPr>
              <a:t>§§ 23 I, 92 BVerfGG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Einhaltung der </a:t>
            </a:r>
            <a:r>
              <a:rPr lang="de-DE" sz="2400" b="1" dirty="0">
                <a:solidFill>
                  <a:schemeClr val="tx1">
                    <a:lumMod val="65000"/>
                    <a:lumOff val="35000"/>
                  </a:schemeClr>
                </a:solidFill>
                <a:latin typeface="JKRGNR+Arial-BoldMT"/>
              </a:rPr>
              <a:t>Monatsfrist</a:t>
            </a:r>
            <a:r>
              <a:rPr lang="de-DE" sz="2400" dirty="0">
                <a:solidFill>
                  <a:schemeClr val="tx1">
                    <a:lumMod val="65000"/>
                    <a:lumOff val="35000"/>
                  </a:schemeClr>
                </a:solidFill>
                <a:latin typeface="JKRGNR+Arial-BoldMT"/>
              </a:rPr>
              <a:t> aus </a:t>
            </a:r>
            <a:r>
              <a:rPr lang="de-DE" sz="2400" b="1" dirty="0">
                <a:solidFill>
                  <a:schemeClr val="tx1">
                    <a:lumMod val="65000"/>
                    <a:lumOff val="35000"/>
                  </a:schemeClr>
                </a:solidFill>
                <a:latin typeface="JKRGNR+Arial-BoldMT"/>
              </a:rPr>
              <a:t>§ 93 I 1 BVerfGG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Zwischenergebnis: Zulässigkeit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40328331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Obersatz: </a:t>
            </a:r>
            <a:r>
              <a:rPr lang="de-DE" sz="2400" dirty="0">
                <a:solidFill>
                  <a:schemeClr val="tx1">
                    <a:lumMod val="65000"/>
                    <a:lumOff val="35000"/>
                  </a:schemeClr>
                </a:solidFill>
                <a:latin typeface="JKRGNR+Arial-BoldMT"/>
              </a:rPr>
              <a:t>Die Verfassungsbeschwerde ist begründet, soweit die angegriffenen gerichtlichen Entscheidungen den Beschwerdeführer in seinen Grundrechten oder grundrechtsgleichen Rechten verletzt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der </a:t>
            </a:r>
            <a:r>
              <a:rPr lang="de-DE" sz="2400" b="1" dirty="0">
                <a:solidFill>
                  <a:schemeClr val="tx1">
                    <a:lumMod val="65000"/>
                    <a:lumOff val="35000"/>
                  </a:schemeClr>
                </a:solidFill>
                <a:latin typeface="JKRGNR+Arial-BoldMT"/>
              </a:rPr>
              <a:t>Urteilsverfassungsbeschwerde</a:t>
            </a:r>
            <a:r>
              <a:rPr lang="de-DE" sz="2400" dirty="0">
                <a:solidFill>
                  <a:schemeClr val="tx1">
                    <a:lumMod val="65000"/>
                    <a:lumOff val="35000"/>
                  </a:schemeClr>
                </a:solidFill>
                <a:latin typeface="JKRGNR+Arial-BoldMT"/>
              </a:rPr>
              <a:t> zunächst klarstellen: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Prüfungsmaßstab!</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i="1" dirty="0">
                <a:solidFill>
                  <a:schemeClr val="tx1">
                    <a:lumMod val="65000"/>
                    <a:lumOff val="35000"/>
                  </a:schemeClr>
                </a:solidFill>
                <a:latin typeface="JKRGNR+Arial-BoldMT"/>
              </a:rPr>
              <a:t>„Aus der grundgesetzlichen Kompetenzverteilung ergibt sich, dass das </a:t>
            </a:r>
            <a:r>
              <a:rPr lang="de-DE" sz="2400" b="1" i="1" dirty="0">
                <a:solidFill>
                  <a:schemeClr val="tx1">
                    <a:lumMod val="65000"/>
                    <a:lumOff val="35000"/>
                  </a:schemeClr>
                </a:solidFill>
                <a:latin typeface="JKRGNR+Arial-BoldMT"/>
              </a:rPr>
              <a:t>BVerfG keine „Superrevisionsinstanz“ </a:t>
            </a:r>
            <a:r>
              <a:rPr lang="de-DE" sz="2400" i="1" dirty="0">
                <a:solidFill>
                  <a:schemeClr val="tx1">
                    <a:lumMod val="65000"/>
                    <a:lumOff val="35000"/>
                  </a:schemeClr>
                </a:solidFill>
                <a:latin typeface="JKRGNR+Arial-BoldMT"/>
              </a:rPr>
              <a:t>ist. Die angegriffene Entscheidung wird daher nicht vollumfänglich auf ihre inhaltliche Richtigkeit hin geprüft, sondern lediglich mit Blick darauf, ob das Fachgericht </a:t>
            </a:r>
            <a:r>
              <a:rPr lang="de-DE" sz="2400" b="1" i="1" dirty="0">
                <a:solidFill>
                  <a:schemeClr val="tx1">
                    <a:lumMod val="65000"/>
                    <a:lumOff val="35000"/>
                  </a:schemeClr>
                </a:solidFill>
                <a:latin typeface="JKRGNR+Arial-BoldMT"/>
              </a:rPr>
              <a:t>„spezifisches Verfassungsrecht“ verletzt </a:t>
            </a:r>
            <a:r>
              <a:rPr lang="de-DE" sz="2400" i="1" dirty="0">
                <a:solidFill>
                  <a:schemeClr val="tx1">
                    <a:lumMod val="65000"/>
                    <a:lumOff val="35000"/>
                  </a:schemeClr>
                </a:solidFill>
                <a:latin typeface="JKRGNR+Arial-BoldMT"/>
              </a:rPr>
              <a:t>hat.“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17240197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zu unterscheiden: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Normebene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Anwendungsebene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„Das Fachgericht verletzt spezifisches Verfassungsrecht insbesondere dann, wenn es eine </a:t>
            </a:r>
            <a:r>
              <a:rPr lang="de-DE" sz="2400" b="1" i="1" dirty="0">
                <a:solidFill>
                  <a:schemeClr val="tx1">
                    <a:lumMod val="65000"/>
                    <a:lumOff val="35000"/>
                  </a:schemeClr>
                </a:solidFill>
                <a:latin typeface="JKRGNR+Arial-BoldMT"/>
              </a:rPr>
              <a:t>verfassungswidrige Norm anwendet </a:t>
            </a:r>
            <a:r>
              <a:rPr lang="de-DE" sz="2400" i="1" dirty="0">
                <a:solidFill>
                  <a:schemeClr val="tx1">
                    <a:lumMod val="65000"/>
                    <a:lumOff val="35000"/>
                  </a:schemeClr>
                </a:solidFill>
                <a:latin typeface="JKRGNR+Arial-BoldMT"/>
              </a:rPr>
              <a:t>oder bei der </a:t>
            </a:r>
            <a:r>
              <a:rPr lang="de-DE" sz="2400" b="1" i="1" dirty="0">
                <a:solidFill>
                  <a:schemeClr val="tx1">
                    <a:lumMod val="65000"/>
                    <a:lumOff val="35000"/>
                  </a:schemeClr>
                </a:solidFill>
                <a:latin typeface="JKRGNR+Arial-BoldMT"/>
              </a:rPr>
              <a:t>Auslegung und Anwendung des einfachen Rechts </a:t>
            </a:r>
            <a:r>
              <a:rPr lang="de-DE" sz="2400" i="1" dirty="0">
                <a:solidFill>
                  <a:schemeClr val="tx1">
                    <a:lumMod val="65000"/>
                    <a:lumOff val="35000"/>
                  </a:schemeClr>
                </a:solidFill>
                <a:latin typeface="JKRGNR+Arial-BoldMT"/>
              </a:rPr>
              <a:t>Bedeutung und Tragweite der </a:t>
            </a:r>
            <a:r>
              <a:rPr lang="de-DE" sz="2400" b="1" i="1" dirty="0">
                <a:solidFill>
                  <a:schemeClr val="tx1">
                    <a:lumMod val="65000"/>
                    <a:lumOff val="35000"/>
                  </a:schemeClr>
                </a:solidFill>
                <a:latin typeface="JKRGNR+Arial-BoldMT"/>
              </a:rPr>
              <a:t>Grundrechte verkennt </a:t>
            </a:r>
            <a:r>
              <a:rPr lang="de-DE" sz="2400" i="1" dirty="0">
                <a:solidFill>
                  <a:schemeClr val="tx1">
                    <a:lumMod val="65000"/>
                    <a:lumOff val="35000"/>
                  </a:schemeClr>
                </a:solidFill>
                <a:latin typeface="JKRGNR+Arial-BoldMT"/>
              </a:rPr>
              <a:t>und die Entscheidung hierauf beruht.“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7809316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6752"/>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Verstoß gegen Art. 13 I GG (durch Betreten)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Persönlicher Schutzbereich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Umfasst vom persönlichen Schutzbereich: Alle </a:t>
            </a:r>
            <a:r>
              <a:rPr lang="de-DE" sz="2400" b="1" dirty="0">
                <a:solidFill>
                  <a:schemeClr val="tx1">
                    <a:lumMod val="65000"/>
                    <a:lumOff val="35000"/>
                  </a:schemeClr>
                </a:solidFill>
                <a:latin typeface="JKRGNR+Arial-BoldMT"/>
              </a:rPr>
              <a:t>tatsächlichen Bewohner</a:t>
            </a:r>
            <a:r>
              <a:rPr lang="de-DE" sz="2400" dirty="0">
                <a:solidFill>
                  <a:schemeClr val="tx1">
                    <a:lumMod val="65000"/>
                    <a:lumOff val="35000"/>
                  </a:schemeClr>
                </a:solidFill>
                <a:latin typeface="JKRGNR+Arial-BoldMT"/>
              </a:rPr>
              <a:t> der betreffenden Räumlichkeit</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Somit erfasst: </a:t>
            </a:r>
            <a:r>
              <a:rPr lang="de-DE" sz="2400" b="1" dirty="0">
                <a:solidFill>
                  <a:schemeClr val="tx1">
                    <a:lumMod val="65000"/>
                    <a:lumOff val="35000"/>
                  </a:schemeClr>
                </a:solidFill>
                <a:latin typeface="JKRGNR+Arial-BoldMT"/>
              </a:rPr>
              <a:t>Mieter</a:t>
            </a:r>
            <a:r>
              <a:rPr lang="de-DE" sz="2400" dirty="0">
                <a:solidFill>
                  <a:schemeClr val="tx1">
                    <a:lumMod val="65000"/>
                    <a:lumOff val="35000"/>
                  </a:schemeClr>
                </a:solidFill>
                <a:latin typeface="JKRGNR+Arial-BoldMT"/>
              </a:rPr>
              <a:t> der Räumlichkeiten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Persönlicher Schutzbereich im Bezug auf 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Sachlicher Schutzbereich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sachlicher Hinsicht geschützt: </a:t>
            </a:r>
            <a:r>
              <a:rPr lang="de-DE" sz="2400" b="1" dirty="0">
                <a:solidFill>
                  <a:schemeClr val="tx1">
                    <a:lumMod val="65000"/>
                    <a:lumOff val="35000"/>
                  </a:schemeClr>
                </a:solidFill>
                <a:latin typeface="JKRGNR+Arial-BoldMT"/>
              </a:rPr>
              <a:t>„Wohnungen“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„Wohnungen“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Art. 13 I GG</a:t>
            </a:r>
            <a:r>
              <a:rPr lang="de-DE" sz="2400" dirty="0">
                <a:solidFill>
                  <a:schemeClr val="tx1">
                    <a:lumMod val="65000"/>
                    <a:lumOff val="35000"/>
                  </a:schemeClr>
                </a:solidFill>
                <a:latin typeface="JKRGNR+Arial-BoldMT"/>
              </a:rPr>
              <a:t>: Alle Räume, die der allgemeinen Zugänglichkeit durch eine räumliche Abschottung entzogen sind und zur Stätte des privaten Lebens und Wirkens gemacht werden</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3935254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6752"/>
            <a:ext cx="9324528"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streitgegenständliche Räumlichkeit: </a:t>
            </a:r>
            <a:r>
              <a:rPr lang="de-DE" sz="2400" b="1" dirty="0">
                <a:solidFill>
                  <a:schemeClr val="tx1">
                    <a:lumMod val="65000"/>
                    <a:lumOff val="35000"/>
                  </a:schemeClr>
                </a:solidFill>
                <a:latin typeface="JKRGNR+Arial-BoldMT"/>
              </a:rPr>
              <a:t>Obst- und Gemüseladen </a:t>
            </a:r>
            <a:r>
              <a:rPr lang="de-DE" sz="2400" dirty="0">
                <a:solidFill>
                  <a:schemeClr val="tx1">
                    <a:lumMod val="65000"/>
                    <a:lumOff val="35000"/>
                  </a:schemeClr>
                </a:solidFill>
                <a:latin typeface="JKRGNR+Arial-BoldMT"/>
              </a:rPr>
              <a:t>des 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fraglich: ob auch </a:t>
            </a:r>
            <a:r>
              <a:rPr lang="de-DE" sz="2400" b="1" dirty="0">
                <a:solidFill>
                  <a:schemeClr val="tx1">
                    <a:lumMod val="65000"/>
                    <a:lumOff val="35000"/>
                  </a:schemeClr>
                </a:solidFill>
                <a:latin typeface="JKRGNR+Arial-BoldMT"/>
              </a:rPr>
              <a:t>Geschäfts- und Betriebsräume als „Wohnung“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Art. 13 I GG</a:t>
            </a:r>
            <a:r>
              <a:rPr lang="de-DE" sz="2400" dirty="0">
                <a:solidFill>
                  <a:schemeClr val="tx1">
                    <a:lumMod val="65000"/>
                    <a:lumOff val="35000"/>
                  </a:schemeClr>
                </a:solidFill>
                <a:latin typeface="JKRGNR+Arial-BoldMT"/>
              </a:rPr>
              <a:t> erfasst sind</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Wortlaut</a:t>
            </a:r>
            <a:r>
              <a:rPr lang="de-DE" sz="2400" dirty="0">
                <a:solidFill>
                  <a:schemeClr val="tx1">
                    <a:lumMod val="65000"/>
                    <a:lumOff val="35000"/>
                  </a:schemeClr>
                </a:solidFill>
                <a:latin typeface="JKRGNR+Arial-BoldMT"/>
              </a:rPr>
              <a:t>: „Wohnung“ = Geschäftsraum?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Systematik</a:t>
            </a:r>
            <a:r>
              <a:rPr lang="de-DE" sz="2400" dirty="0">
                <a:solidFill>
                  <a:schemeClr val="tx1">
                    <a:lumMod val="65000"/>
                    <a:lumOff val="35000"/>
                  </a:schemeClr>
                </a:solidFill>
                <a:latin typeface="JKRGNR+Arial-BoldMT"/>
              </a:rPr>
              <a:t>: Strenger Schrankenvorbehalt (Abs. 2, Abs. 7) spricht gegen Einbeziehung der Geschäftsräume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Telos: </a:t>
            </a:r>
            <a:r>
              <a:rPr lang="de-DE" sz="2400" dirty="0">
                <a:solidFill>
                  <a:schemeClr val="tx1">
                    <a:lumMod val="65000"/>
                    <a:lumOff val="35000"/>
                  </a:schemeClr>
                </a:solidFill>
                <a:latin typeface="JKRGNR+Arial-BoldMT"/>
              </a:rPr>
              <a:t>Schutz der </a:t>
            </a:r>
            <a:r>
              <a:rPr lang="de-DE" sz="2400" b="1" dirty="0">
                <a:solidFill>
                  <a:schemeClr val="tx1">
                    <a:lumMod val="65000"/>
                    <a:lumOff val="35000"/>
                  </a:schemeClr>
                </a:solidFill>
                <a:latin typeface="JKRGNR+Arial-BoldMT"/>
              </a:rPr>
              <a:t>privaten Persönlichkeitsentfaltung </a:t>
            </a:r>
            <a:r>
              <a:rPr lang="de-DE" sz="2400" dirty="0">
                <a:solidFill>
                  <a:schemeClr val="tx1">
                    <a:lumMod val="65000"/>
                    <a:lumOff val="35000"/>
                  </a:schemeClr>
                </a:solidFill>
                <a:latin typeface="JKRGNR+Arial-BoldMT"/>
              </a:rPr>
              <a:t>im räumlichen Bereich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Schutzzweck der Norm </a:t>
            </a:r>
            <a:r>
              <a:rPr lang="de-DE" sz="2400" b="1" dirty="0">
                <a:solidFill>
                  <a:schemeClr val="tx1">
                    <a:lumMod val="65000"/>
                    <a:lumOff val="35000"/>
                  </a:schemeClr>
                </a:solidFill>
                <a:latin typeface="JKRGNR+Arial-BoldMT"/>
              </a:rPr>
              <a:t>auch bei Geschäftsräumen </a:t>
            </a:r>
            <a:r>
              <a:rPr lang="de-DE" sz="2400" dirty="0">
                <a:solidFill>
                  <a:schemeClr val="tx1">
                    <a:lumMod val="65000"/>
                    <a:lumOff val="35000"/>
                  </a:schemeClr>
                </a:solidFill>
                <a:latin typeface="JKRGNR+Arial-BoldMT"/>
              </a:rPr>
              <a:t>betroffen (+)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seit je her vom Begriff der „Wohnung“ umfasst: Betriebs- und Geschäftsräume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vgl. zur Begründung BVerfG NJW 1971, 2299)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Sachlicher Schutzbereich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8387640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96752"/>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Verknüpfung mit Art. 1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Wurzel der Menschenwürde aus Art. 1 I GG: Vernunft und </a:t>
            </a:r>
            <a:r>
              <a:rPr lang="de-DE" sz="2400" b="1" dirty="0">
                <a:solidFill>
                  <a:schemeClr val="tx1">
                    <a:lumMod val="65000"/>
                    <a:lumOff val="35000"/>
                  </a:schemeClr>
                </a:solidFill>
                <a:latin typeface="JKRGNR+Arial-BoldMT"/>
              </a:rPr>
              <a:t>Selbstbestimmung</a:t>
            </a:r>
            <a:r>
              <a:rPr lang="de-DE" sz="2400" dirty="0">
                <a:solidFill>
                  <a:schemeClr val="tx1">
                    <a:lumMod val="65000"/>
                    <a:lumOff val="35000"/>
                  </a:schemeClr>
                </a:solidFill>
                <a:latin typeface="JKRGNR+Arial-BoldMT"/>
              </a:rPr>
              <a:t> (Kant)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Als „geistig-sittliche[s] Wesen […], das darauf angelegt ist, </a:t>
            </a:r>
            <a:r>
              <a:rPr lang="de-DE" sz="2400" b="1" dirty="0">
                <a:solidFill>
                  <a:schemeClr val="tx1">
                    <a:lumMod val="65000"/>
                    <a:lumOff val="35000"/>
                  </a:schemeClr>
                </a:solidFill>
                <a:latin typeface="JKRGNR+Arial-BoldMT"/>
              </a:rPr>
              <a:t>sich in Freiheit selbst zu bestimmen und zu entfalten</a:t>
            </a:r>
            <a:r>
              <a:rPr lang="de-DE" sz="2400" dirty="0">
                <a:solidFill>
                  <a:schemeClr val="tx1">
                    <a:lumMod val="65000"/>
                    <a:lumOff val="35000"/>
                  </a:schemeClr>
                </a:solidFill>
                <a:latin typeface="JKRGNR+Arial-BoldMT"/>
              </a:rPr>
              <a:t>“ gehört er niemandem als sich selbst und muss deshalb stets </a:t>
            </a:r>
            <a:r>
              <a:rPr lang="de-DE" sz="2400" b="1" dirty="0">
                <a:solidFill>
                  <a:schemeClr val="tx1">
                    <a:lumMod val="65000"/>
                    <a:lumOff val="35000"/>
                  </a:schemeClr>
                </a:solidFill>
                <a:latin typeface="JKRGNR+Arial-BoldMT"/>
              </a:rPr>
              <a:t>Zweck an sich selbst</a:t>
            </a:r>
            <a:r>
              <a:rPr lang="de-DE" sz="2400" dirty="0">
                <a:solidFill>
                  <a:schemeClr val="tx1">
                    <a:lumMod val="65000"/>
                    <a:lumOff val="35000"/>
                  </a:schemeClr>
                </a:solidFill>
                <a:latin typeface="JKRGNR+Arial-BoldMT"/>
              </a:rPr>
              <a:t> bleiben (BVerfGE 45, 187 (228) = NJW 1977, 1525 (1526))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Wesentliche Schutzgehalte von Art. 1 I GG daher: „die drei großen I“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Identität</a:t>
            </a:r>
            <a:r>
              <a:rPr lang="de-DE" sz="2400" dirty="0">
                <a:solidFill>
                  <a:schemeClr val="tx1">
                    <a:lumMod val="65000"/>
                    <a:lumOff val="35000"/>
                  </a:schemeClr>
                </a:solidFill>
                <a:latin typeface="JKRGNR+Arial-BoldMT"/>
              </a:rPr>
              <a:t> eines Menschen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Geistige und körperliche </a:t>
            </a:r>
            <a:r>
              <a:rPr lang="de-DE" sz="2400" b="1" dirty="0">
                <a:solidFill>
                  <a:schemeClr val="tx1">
                    <a:lumMod val="65000"/>
                    <a:lumOff val="35000"/>
                  </a:schemeClr>
                </a:solidFill>
                <a:latin typeface="JKRGNR+Arial-BoldMT"/>
              </a:rPr>
              <a:t>Integrität</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Intimsphäre</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21427888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6752"/>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Sodann zu prüfen: </a:t>
            </a:r>
            <a:r>
              <a:rPr lang="de-DE" sz="2400" b="1" dirty="0">
                <a:solidFill>
                  <a:schemeClr val="tx1">
                    <a:lumMod val="65000"/>
                    <a:lumOff val="35000"/>
                  </a:schemeClr>
                </a:solidFill>
                <a:latin typeface="JKRGNR+Arial-BoldMT"/>
              </a:rPr>
              <a:t>Eingriff in den Schutzbereich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Durchsuchungen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Art. 13 II GG: Eingriff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Durchsuchung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Art. 13 II GG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das </a:t>
            </a:r>
            <a:r>
              <a:rPr lang="de-DE" sz="2400" b="1" i="1" dirty="0">
                <a:solidFill>
                  <a:schemeClr val="tx1">
                    <a:lumMod val="65000"/>
                    <a:lumOff val="35000"/>
                  </a:schemeClr>
                </a:solidFill>
                <a:latin typeface="JKRGNR+Arial-BoldMT"/>
              </a:rPr>
              <a:t>ziel- und zweckgerichtete Suchen staatlicher Organe nach Personen oder Sachen </a:t>
            </a:r>
            <a:r>
              <a:rPr lang="de-DE" sz="2400" i="1" dirty="0">
                <a:solidFill>
                  <a:schemeClr val="tx1">
                    <a:lumMod val="65000"/>
                    <a:lumOff val="35000"/>
                  </a:schemeClr>
                </a:solidFill>
                <a:latin typeface="JKRGNR+Arial-BoldMT"/>
              </a:rPr>
              <a:t>oder zur Ermittlung eines Sachverhalts, um etwas aufzuspüren, was der Inhaber der Wohnung von sich aus nicht offenlegen oder herausgeben will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Behördliche Routinekontrollen </a:t>
            </a:r>
            <a:r>
              <a:rPr lang="de-DE" sz="2400" dirty="0">
                <a:solidFill>
                  <a:schemeClr val="tx1">
                    <a:lumMod val="65000"/>
                    <a:lumOff val="35000"/>
                  </a:schemeClr>
                </a:solidFill>
                <a:latin typeface="JKRGNR+Arial-BoldMT"/>
              </a:rPr>
              <a:t>: „Zielgerichtetheit“ des Suchens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Durchsuchung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Art. 13 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Vielmehr naheliegend: </a:t>
            </a:r>
            <a:r>
              <a:rPr lang="de-DE" sz="2400" b="1" dirty="0">
                <a:solidFill>
                  <a:schemeClr val="tx1">
                    <a:lumMod val="65000"/>
                    <a:lumOff val="35000"/>
                  </a:schemeClr>
                </a:solidFill>
                <a:latin typeface="JKRGNR+Arial-BoldMT"/>
              </a:rPr>
              <a:t>Eingriff durch reines Betreten </a:t>
            </a:r>
            <a:r>
              <a:rPr lang="de-DE" sz="2400" dirty="0">
                <a:solidFill>
                  <a:schemeClr val="tx1">
                    <a:lumMod val="65000"/>
                    <a:lumOff val="35000"/>
                  </a:schemeClr>
                </a:solidFill>
                <a:latin typeface="JKRGNR+Arial-BoldMT"/>
              </a:rPr>
              <a:t>(vgl. </a:t>
            </a:r>
            <a:r>
              <a:rPr lang="de-DE" sz="2400" b="1" dirty="0">
                <a:solidFill>
                  <a:schemeClr val="tx1">
                    <a:lumMod val="65000"/>
                    <a:lumOff val="35000"/>
                  </a:schemeClr>
                </a:solidFill>
                <a:latin typeface="JKRGNR+Arial-BoldMT"/>
              </a:rPr>
              <a:t>Art. 13 VII GG</a:t>
            </a:r>
            <a:r>
              <a:rPr lang="de-DE" sz="2400" dirty="0">
                <a:solidFill>
                  <a:schemeClr val="tx1">
                    <a:lumMod val="65000"/>
                    <a:lumOff val="35000"/>
                  </a:schemeClr>
                </a:solidFill>
                <a:latin typeface="JKRGNR+Arial-BoldMT"/>
              </a:rPr>
              <a:t> „Eingriffe und Beschränkungen im Übrigen…“)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1138740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6752"/>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Eingriff durch reines Betreten </a:t>
            </a:r>
            <a:r>
              <a:rPr lang="de-DE" sz="2400" dirty="0">
                <a:solidFill>
                  <a:schemeClr val="tx1">
                    <a:lumMod val="65000"/>
                    <a:lumOff val="35000"/>
                  </a:schemeClr>
                </a:solidFill>
                <a:latin typeface="JKRGNR+Arial-BoldMT"/>
              </a:rPr>
              <a:t>(vgl. </a:t>
            </a:r>
            <a:r>
              <a:rPr lang="de-DE" sz="2400" b="1" dirty="0">
                <a:solidFill>
                  <a:schemeClr val="tx1">
                    <a:lumMod val="65000"/>
                    <a:lumOff val="35000"/>
                  </a:schemeClr>
                </a:solidFill>
                <a:latin typeface="JKRGNR+Arial-BoldMT"/>
              </a:rPr>
              <a:t>Art. 13 VII GG</a:t>
            </a:r>
            <a:r>
              <a:rPr lang="de-DE" sz="2400" dirty="0">
                <a:solidFill>
                  <a:schemeClr val="tx1">
                    <a:lumMod val="65000"/>
                    <a:lumOff val="35000"/>
                  </a:schemeClr>
                </a:solidFill>
                <a:latin typeface="JKRGNR+Arial-BoldMT"/>
              </a:rPr>
              <a:t> „Eingriffe und Beschränkungen im Übrigen…“)?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Behördliche Routinekontrollen nach Wortlaut umfasst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 Erhebliche Eingriffsschwelle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„Eingriffe und Beschränkungen dürfen im übrigen </a:t>
            </a:r>
            <a:r>
              <a:rPr lang="de-DE" sz="2400" b="1" i="1" dirty="0">
                <a:solidFill>
                  <a:schemeClr val="tx1">
                    <a:lumMod val="65000"/>
                    <a:lumOff val="35000"/>
                  </a:schemeClr>
                </a:solidFill>
                <a:latin typeface="JKRGNR+Arial-BoldMT"/>
              </a:rPr>
              <a:t>nur zur Abwehr einer gemeinen Gefahr oder einer Lebensgefahr für einzelne Personen, auf Grund eines Gesetzes[2] auch zur Verhütung dringender Gefahren für die öffentliche Sicherheit und Ordnung, insbesondere zur Behebung der Raumnot, zur Bekämpfung von Seuchengefahr oder zum Schutze gefährdeter Jugendlicher</a:t>
            </a:r>
            <a:r>
              <a:rPr lang="de-DE" sz="2400" i="1" dirty="0">
                <a:solidFill>
                  <a:schemeClr val="tx1">
                    <a:lumMod val="65000"/>
                    <a:lumOff val="35000"/>
                  </a:schemeClr>
                </a:solidFill>
                <a:latin typeface="JKRGNR+Arial-BoldMT"/>
              </a:rPr>
              <a:t> vorgenommen werden.“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a:t>
            </a:r>
            <a:r>
              <a:rPr lang="de-DE" sz="2400" b="1" dirty="0">
                <a:solidFill>
                  <a:schemeClr val="tx1">
                    <a:lumMod val="65000"/>
                    <a:lumOff val="35000"/>
                  </a:schemeClr>
                </a:solidFill>
                <a:latin typeface="JKRGNR+Arial-BoldMT"/>
              </a:rPr>
              <a:t>Schutzfunktion bei reinen „Geschäftsräumen“ nicht gleichermaßen wie bei sonstigen „Wohnungen“ betroffen</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1159107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2171"/>
            <a:ext cx="8928992"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Konsequenz: </a:t>
            </a:r>
            <a:r>
              <a:rPr lang="de-DE" sz="2400" b="1" dirty="0">
                <a:solidFill>
                  <a:schemeClr val="tx1">
                    <a:lumMod val="65000"/>
                    <a:lumOff val="35000"/>
                  </a:schemeClr>
                </a:solidFill>
                <a:latin typeface="JKRGNR+Arial-BoldMT"/>
              </a:rPr>
              <a:t>Enge Auslegung der „Eingriffe und Beschränkungen“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Art. 13 VII GG </a:t>
            </a:r>
            <a:r>
              <a:rPr lang="de-DE" sz="2400" b="1" dirty="0" err="1">
                <a:solidFill>
                  <a:schemeClr val="tx1">
                    <a:lumMod val="65000"/>
                    <a:lumOff val="35000"/>
                  </a:schemeClr>
                </a:solidFill>
                <a:latin typeface="JKRGNR+Arial-BoldMT"/>
              </a:rPr>
              <a:t>iFv</a:t>
            </a:r>
            <a:r>
              <a:rPr lang="de-DE" sz="2400" b="1" dirty="0">
                <a:solidFill>
                  <a:schemeClr val="tx1">
                    <a:lumMod val="65000"/>
                    <a:lumOff val="35000"/>
                  </a:schemeClr>
                </a:solidFill>
                <a:latin typeface="JKRGNR+Arial-BoldMT"/>
              </a:rPr>
              <a:t> Geschäftsräumen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reines </a:t>
            </a:r>
            <a:r>
              <a:rPr lang="de-DE" sz="2400" b="1" dirty="0">
                <a:solidFill>
                  <a:schemeClr val="tx1">
                    <a:lumMod val="65000"/>
                    <a:lumOff val="35000"/>
                  </a:schemeClr>
                </a:solidFill>
                <a:latin typeface="JKRGNR+Arial-BoldMT"/>
              </a:rPr>
              <a:t>Betreten und Verweilen</a:t>
            </a:r>
            <a:r>
              <a:rPr lang="de-DE" sz="2400" dirty="0">
                <a:solidFill>
                  <a:schemeClr val="tx1">
                    <a:lumMod val="65000"/>
                    <a:lumOff val="35000"/>
                  </a:schemeClr>
                </a:solidFill>
                <a:latin typeface="JKRGNR+Arial-BoldMT"/>
              </a:rPr>
              <a:t> soweit dies </a:t>
            </a:r>
            <a:r>
              <a:rPr lang="de-DE" sz="2400" b="1" dirty="0">
                <a:solidFill>
                  <a:schemeClr val="tx1">
                    <a:lumMod val="65000"/>
                    <a:lumOff val="35000"/>
                  </a:schemeClr>
                </a:solidFill>
                <a:latin typeface="JKRGNR+Arial-BoldMT"/>
              </a:rPr>
              <a:t>während der Öffnungszeiten</a:t>
            </a:r>
            <a:r>
              <a:rPr lang="de-DE" sz="2400" dirty="0">
                <a:solidFill>
                  <a:schemeClr val="tx1">
                    <a:lumMod val="65000"/>
                    <a:lumOff val="35000"/>
                  </a:schemeClr>
                </a:solidFill>
                <a:latin typeface="JKRGNR+Arial-BoldMT"/>
              </a:rPr>
              <a:t> erfolgt kein Eingriff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13 VII GG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Eingriff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7426218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7991" y="1240304"/>
            <a:ext cx="8928992" cy="526297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&gt; </a:t>
            </a:r>
            <a:r>
              <a:rPr lang="de-DE" sz="2400" b="1" i="1" dirty="0">
                <a:solidFill>
                  <a:schemeClr val="tx1">
                    <a:lumMod val="65000"/>
                    <a:lumOff val="35000"/>
                  </a:schemeClr>
                </a:solidFill>
                <a:latin typeface="JKRGNR+Arial-BoldMT"/>
              </a:rPr>
              <a:t>BVerfG NJW 1971, 2299</a:t>
            </a:r>
            <a:r>
              <a:rPr lang="de-DE" sz="2400" i="1" dirty="0">
                <a:solidFill>
                  <a:schemeClr val="tx1">
                    <a:lumMod val="65000"/>
                    <a:lumOff val="35000"/>
                  </a:schemeClr>
                </a:solidFill>
                <a:latin typeface="JKRGNR+Arial-BoldMT"/>
              </a:rPr>
              <a:t>: Bei dieser Sachlage erscheint eine Auslegung geboten und zulässig, die bereits bei dem Begriff der </a:t>
            </a:r>
            <a:r>
              <a:rPr lang="de-DE" sz="2400" b="1" i="1" dirty="0">
                <a:solidFill>
                  <a:schemeClr val="tx1">
                    <a:lumMod val="65000"/>
                    <a:lumOff val="35000"/>
                  </a:schemeClr>
                </a:solidFill>
                <a:latin typeface="JKRGNR+Arial-BoldMT"/>
              </a:rPr>
              <a:t>„Eingriffe und Beschränkungen” </a:t>
            </a:r>
            <a:r>
              <a:rPr lang="de-DE" sz="2400" i="1" dirty="0">
                <a:solidFill>
                  <a:schemeClr val="tx1">
                    <a:lumMod val="65000"/>
                    <a:lumOff val="35000"/>
                  </a:schemeClr>
                </a:solidFill>
                <a:latin typeface="JKRGNR+Arial-BoldMT"/>
              </a:rPr>
              <a:t>ansetzt und ihn in einer Weise interpretiert, die dem Schutzzweck des Grundrechts gerecht wird, dem </a:t>
            </a:r>
            <a:r>
              <a:rPr lang="de-DE" sz="2400" b="1" i="1" dirty="0">
                <a:solidFill>
                  <a:schemeClr val="tx1">
                    <a:lumMod val="65000"/>
                    <a:lumOff val="35000"/>
                  </a:schemeClr>
                </a:solidFill>
                <a:latin typeface="JKRGNR+Arial-BoldMT"/>
              </a:rPr>
              <a:t>erkennbaren Willen des </a:t>
            </a:r>
            <a:r>
              <a:rPr lang="de-DE" sz="2400" b="1" i="1" dirty="0" err="1">
                <a:solidFill>
                  <a:schemeClr val="tx1">
                    <a:lumMod val="65000"/>
                    <a:lumOff val="35000"/>
                  </a:schemeClr>
                </a:solidFill>
                <a:latin typeface="JKRGNR+Arial-BoldMT"/>
              </a:rPr>
              <a:t>Verfassunggebers</a:t>
            </a:r>
            <a:r>
              <a:rPr lang="de-DE" sz="2400" b="1" i="1"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entspricht, aber auch auf die sachlichen Notwendigkeiten der Verwaltung des modernen Staates angemessen Bedacht nimmt. Diese </a:t>
            </a:r>
            <a:r>
              <a:rPr lang="de-DE" sz="2400" b="1" i="1" dirty="0">
                <a:solidFill>
                  <a:schemeClr val="tx1">
                    <a:lumMod val="65000"/>
                    <a:lumOff val="35000"/>
                  </a:schemeClr>
                </a:solidFill>
                <a:latin typeface="JKRGNR+Arial-BoldMT"/>
              </a:rPr>
              <a:t>Auslegung geht davon </a:t>
            </a:r>
            <a:r>
              <a:rPr lang="de-DE" sz="2400" i="1" dirty="0">
                <a:solidFill>
                  <a:schemeClr val="tx1">
                    <a:lumMod val="65000"/>
                    <a:lumOff val="35000"/>
                  </a:schemeClr>
                </a:solidFill>
                <a:latin typeface="JKRGNR+Arial-BoldMT"/>
              </a:rPr>
              <a:t>aus,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 doch das </a:t>
            </a:r>
            <a:r>
              <a:rPr lang="de-DE" sz="2400" b="1" i="1" dirty="0">
                <a:solidFill>
                  <a:schemeClr val="tx1">
                    <a:lumMod val="65000"/>
                    <a:lumOff val="35000"/>
                  </a:schemeClr>
                </a:solidFill>
                <a:latin typeface="JKRGNR+Arial-BoldMT"/>
              </a:rPr>
              <a:t>Schutzbedürfnis</a:t>
            </a:r>
            <a:r>
              <a:rPr lang="de-DE" sz="2400" i="1" dirty="0">
                <a:solidFill>
                  <a:schemeClr val="tx1">
                    <a:lumMod val="65000"/>
                    <a:lumOff val="35000"/>
                  </a:schemeClr>
                </a:solidFill>
                <a:latin typeface="JKRGNR+Arial-BoldMT"/>
              </a:rPr>
              <a:t> bei den insgesamt der „räumlichen Privatsphäre” zuzuordnenden Räumen </a:t>
            </a:r>
            <a:r>
              <a:rPr lang="de-DE" sz="2400" b="1" i="1" dirty="0">
                <a:solidFill>
                  <a:schemeClr val="tx1">
                    <a:lumMod val="65000"/>
                    <a:lumOff val="35000"/>
                  </a:schemeClr>
                </a:solidFill>
                <a:latin typeface="JKRGNR+Arial-BoldMT"/>
              </a:rPr>
              <a:t>verschieden groß ist</a:t>
            </a:r>
            <a:r>
              <a:rPr lang="de-DE" sz="2400" i="1" dirty="0">
                <a:solidFill>
                  <a:schemeClr val="tx1">
                    <a:lumMod val="65000"/>
                    <a:lumOff val="35000"/>
                  </a:schemeClr>
                </a:solidFill>
                <a:latin typeface="JKRGNR+Arial-BoldMT"/>
              </a:rPr>
              <a:t>. Den Geschäfts- und Betriebsräumen eignet nach ihrer Zweckbestimmung eine größere </a:t>
            </a:r>
            <a:r>
              <a:rPr lang="de-DE" sz="2400" b="1" i="1" dirty="0">
                <a:solidFill>
                  <a:schemeClr val="tx1">
                    <a:lumMod val="65000"/>
                    <a:lumOff val="35000"/>
                  </a:schemeClr>
                </a:solidFill>
                <a:latin typeface="JKRGNR+Arial-BoldMT"/>
              </a:rPr>
              <a:t>Offenheit „nach außen”; </a:t>
            </a:r>
            <a:r>
              <a:rPr lang="de-DE" sz="2400" i="1" dirty="0">
                <a:solidFill>
                  <a:schemeClr val="tx1">
                    <a:lumMod val="65000"/>
                    <a:lumOff val="35000"/>
                  </a:schemeClr>
                </a:solidFill>
                <a:latin typeface="JKRGNR+Arial-BoldMT"/>
              </a:rPr>
              <a:t>sie sind zur Aufnahme sozialer Kontakte bestimmt, der Inhaber </a:t>
            </a:r>
            <a:r>
              <a:rPr lang="de-DE" sz="2400" i="1" dirty="0" err="1">
                <a:solidFill>
                  <a:schemeClr val="tx1">
                    <a:lumMod val="65000"/>
                    <a:lumOff val="35000"/>
                  </a:schemeClr>
                </a:solidFill>
                <a:latin typeface="JKRGNR+Arial-BoldMT"/>
              </a:rPr>
              <a:t>entläßt</a:t>
            </a:r>
            <a:r>
              <a:rPr lang="de-DE" sz="2400" i="1" dirty="0">
                <a:solidFill>
                  <a:schemeClr val="tx1">
                    <a:lumMod val="65000"/>
                    <a:lumOff val="35000"/>
                  </a:schemeClr>
                </a:solidFill>
                <a:latin typeface="JKRGNR+Arial-BoldMT"/>
              </a:rPr>
              <a:t> sie damit in gewissem Umfang aus der privaten Intimsphäre, zu der die Wohnung im engeren Sinn gehört.</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409340716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2171"/>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Verstoß gegen Art. 2 I GG (durch Betreten)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Schutzbereich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eröffnet: Persönlicher Schutzbereich („Jeder“)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erforderlich: Eröffnung des </a:t>
            </a:r>
            <a:r>
              <a:rPr lang="de-DE" sz="2400" b="1" dirty="0">
                <a:solidFill>
                  <a:schemeClr val="tx1">
                    <a:lumMod val="65000"/>
                    <a:lumOff val="35000"/>
                  </a:schemeClr>
                </a:solidFill>
                <a:latin typeface="JKRGNR+Arial-BoldMT"/>
              </a:rPr>
              <a:t>sachlichen Schutzbereichs von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Auffassung der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Art. 2 I GG stellt ein sog. </a:t>
            </a:r>
            <a:r>
              <a:rPr lang="de-DE" sz="2400" b="1" dirty="0">
                <a:solidFill>
                  <a:schemeClr val="tx1">
                    <a:lumMod val="65000"/>
                    <a:lumOff val="35000"/>
                  </a:schemeClr>
                </a:solidFill>
                <a:latin typeface="JKRGNR+Arial-BoldMT"/>
              </a:rPr>
              <a:t>Auffanggrundrecht</a:t>
            </a:r>
            <a:r>
              <a:rPr lang="de-DE" sz="2400" dirty="0">
                <a:solidFill>
                  <a:schemeClr val="tx1">
                    <a:lumMod val="65000"/>
                    <a:lumOff val="35000"/>
                  </a:schemeClr>
                </a:solidFill>
                <a:latin typeface="JKRGNR+Arial-BoldMT"/>
              </a:rPr>
              <a:t> dar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Daraus folgt, dass grundsätzlich </a:t>
            </a:r>
            <a:r>
              <a:rPr lang="de-DE" sz="2400" b="1" dirty="0">
                <a:solidFill>
                  <a:schemeClr val="tx1">
                    <a:lumMod val="65000"/>
                    <a:lumOff val="35000"/>
                  </a:schemeClr>
                </a:solidFill>
                <a:latin typeface="JKRGNR+Arial-BoldMT"/>
              </a:rPr>
              <a:t>jede Verhaltensweise von Art. 2 I GG geschützt</a:t>
            </a:r>
            <a:r>
              <a:rPr lang="de-DE" sz="2400" dirty="0">
                <a:solidFill>
                  <a:schemeClr val="tx1">
                    <a:lumMod val="65000"/>
                    <a:lumOff val="35000"/>
                  </a:schemeClr>
                </a:solidFill>
                <a:latin typeface="JKRGNR+Arial-BoldMT"/>
              </a:rPr>
              <a:t> wird, ohne Rücksicht auf die „Wertigkeit“ des Verhaltens im Einzelnen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umfasst: </a:t>
            </a:r>
            <a:r>
              <a:rPr lang="de-DE" sz="2400" b="1" dirty="0">
                <a:solidFill>
                  <a:schemeClr val="tx1">
                    <a:lumMod val="65000"/>
                    <a:lumOff val="35000"/>
                  </a:schemeClr>
                </a:solidFill>
                <a:latin typeface="JKRGNR+Arial-BoldMT"/>
              </a:rPr>
              <a:t>Schutz vor Betreten von reinen Betriebs- und Geschäftsräumen während der Öffnungszeiten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4272206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2171"/>
            <a:ext cx="8928992" cy="16979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Eingriff</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Eingriff im modernen Sinne (+) </a:t>
            </a:r>
            <a:r>
              <a:rPr lang="de-DE" sz="2400" dirty="0">
                <a:solidFill>
                  <a:schemeClr val="tx1">
                    <a:lumMod val="65000"/>
                    <a:lumOff val="35000"/>
                  </a:schemeClr>
                </a:solidFill>
                <a:latin typeface="JKRGNR+Arial-BoldMT"/>
              </a:rPr>
              <a:t>durch Betreten und Verweilen der Geschäftsräume des T durch die Beamten der Lebensmittelaufsicht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Eingriff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41292765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2171"/>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Verfassungsrechtliche Rechtfertigung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Wie stets an dieser Stelle zu prüfen: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Einschränkbarkeit des Grundrechts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einer tauglichen „Schranke“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Wahrung der „Schranke-Schranken“ der Verfassung</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Verfassungskonforme Anwendung der Schranke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Einschränkbarkeit von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Schranken: Rechte anderer, der verfassungsmäßigen Ordnung und dem Sittengesetz (Sog. </a:t>
            </a:r>
            <a:r>
              <a:rPr lang="de-DE" sz="2400" b="1" dirty="0">
                <a:solidFill>
                  <a:schemeClr val="tx1">
                    <a:lumMod val="65000"/>
                    <a:lumOff val="35000"/>
                  </a:schemeClr>
                </a:solidFill>
                <a:latin typeface="JKRGNR+Arial-BoldMT"/>
              </a:rPr>
              <a:t>Schrankentrias</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relevant: </a:t>
            </a:r>
            <a:r>
              <a:rPr lang="de-DE" sz="2400" b="1" dirty="0">
                <a:solidFill>
                  <a:schemeClr val="tx1">
                    <a:lumMod val="65000"/>
                    <a:lumOff val="35000"/>
                  </a:schemeClr>
                </a:solidFill>
                <a:latin typeface="JKRGNR+Arial-BoldMT"/>
              </a:rPr>
              <a:t>Verfassungsmäßige 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verlangt: </a:t>
            </a:r>
            <a:r>
              <a:rPr lang="de-DE" sz="2400" b="1" dirty="0">
                <a:solidFill>
                  <a:schemeClr val="tx1">
                    <a:lumMod val="65000"/>
                    <a:lumOff val="35000"/>
                  </a:schemeClr>
                </a:solidFill>
                <a:latin typeface="JKRGNR+Arial-BoldMT"/>
              </a:rPr>
              <a:t>Formelles Parlamentsgesetz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Einschränkbarkeit (+): durch Formelles Parlamentsgesetz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6831918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2171"/>
            <a:ext cx="8928992" cy="256480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Vorliegen einer tauglichen Schranke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in Art. 2 I GG enthalten: </a:t>
            </a:r>
            <a:r>
              <a:rPr lang="de-DE" sz="2400" b="1" dirty="0">
                <a:solidFill>
                  <a:schemeClr val="tx1">
                    <a:lumMod val="65000"/>
                    <a:lumOff val="35000"/>
                  </a:schemeClr>
                </a:solidFill>
                <a:latin typeface="JKRGNR+Arial-BoldMT"/>
              </a:rPr>
              <a:t>einfacher Gesetzesvorbehalt </a:t>
            </a:r>
            <a:r>
              <a:rPr lang="de-DE" sz="2400" dirty="0">
                <a:solidFill>
                  <a:schemeClr val="tx1">
                    <a:lumMod val="65000"/>
                    <a:lumOff val="35000"/>
                  </a:schemeClr>
                </a:solidFill>
                <a:latin typeface="JKRGNR+Arial-BoldMT"/>
              </a:rPr>
              <a:t>(d.h. keine speziellen Anforderungen an Gesetz!)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Ausnahme: </a:t>
            </a:r>
            <a:r>
              <a:rPr lang="de-DE" sz="2400" b="1" dirty="0">
                <a:solidFill>
                  <a:schemeClr val="tx1">
                    <a:lumMod val="65000"/>
                    <a:lumOff val="35000"/>
                  </a:schemeClr>
                </a:solidFill>
                <a:latin typeface="JKRGNR+Arial-BoldMT"/>
              </a:rPr>
              <a:t>Einstrahlungswirkung des Art. 13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ausnahmsweise geltend: </a:t>
            </a:r>
            <a:r>
              <a:rPr lang="de-DE" sz="2400" b="1" dirty="0">
                <a:solidFill>
                  <a:schemeClr val="tx1">
                    <a:lumMod val="65000"/>
                    <a:lumOff val="35000"/>
                  </a:schemeClr>
                </a:solidFill>
                <a:latin typeface="JKRGNR+Arial-BoldMT"/>
              </a:rPr>
              <a:t>qualifizierter Gesetzesvorbehalt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1418475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96752"/>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Anforderungen an das Gesetz: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Ausdrückliche Ermächtigung </a:t>
            </a:r>
            <a:r>
              <a:rPr lang="de-DE" sz="2400" dirty="0">
                <a:solidFill>
                  <a:schemeClr val="tx1">
                    <a:lumMod val="65000"/>
                    <a:lumOff val="35000"/>
                  </a:schemeClr>
                </a:solidFill>
                <a:latin typeface="JKRGNR+Arial-BoldMT"/>
              </a:rPr>
              <a:t>zum Betreten und Besichtigen der Räume, die zudem…</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Gegenstand und Umfang</a:t>
            </a:r>
            <a:r>
              <a:rPr lang="de-DE" sz="2400" dirty="0">
                <a:solidFill>
                  <a:schemeClr val="tx1">
                    <a:lumMod val="65000"/>
                    <a:lumOff val="35000"/>
                  </a:schemeClr>
                </a:solidFill>
                <a:latin typeface="JKRGNR+Arial-BoldMT"/>
              </a:rPr>
              <a:t> des Betretens regelt;</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Zeiten des Betretens </a:t>
            </a:r>
            <a:r>
              <a:rPr lang="de-DE" sz="2400" dirty="0">
                <a:solidFill>
                  <a:schemeClr val="tx1">
                    <a:lumMod val="65000"/>
                    <a:lumOff val="35000"/>
                  </a:schemeClr>
                </a:solidFill>
                <a:latin typeface="JKRGNR+Arial-BoldMT"/>
              </a:rPr>
              <a:t>auf die üblichen Geschäftszeiten beschränkt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Diese Anforderungen einhaltend: </a:t>
            </a:r>
            <a:r>
              <a:rPr lang="de-DE" sz="2400" b="1" dirty="0">
                <a:solidFill>
                  <a:schemeClr val="tx1">
                    <a:lumMod val="65000"/>
                    <a:lumOff val="35000"/>
                  </a:schemeClr>
                </a:solidFill>
                <a:latin typeface="JKRGNR+Arial-BoldMT"/>
              </a:rPr>
              <a:t>§ 42 LFGB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40018248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2171"/>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Verfassungskonforme Anwendung der Schranke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Prüfungsumfang</a:t>
            </a:r>
            <a:r>
              <a:rPr lang="de-DE" sz="2400" dirty="0">
                <a:solidFill>
                  <a:schemeClr val="tx1">
                    <a:lumMod val="65000"/>
                    <a:lumOff val="35000"/>
                  </a:schemeClr>
                </a:solidFill>
                <a:latin typeface="JKRGNR+Arial-BoldMT"/>
              </a:rPr>
              <a:t> des BVerfG: Verletzung </a:t>
            </a:r>
            <a:r>
              <a:rPr lang="de-DE" sz="2400" b="1" dirty="0">
                <a:solidFill>
                  <a:schemeClr val="tx1">
                    <a:lumMod val="65000"/>
                    <a:lumOff val="35000"/>
                  </a:schemeClr>
                </a:solidFill>
                <a:latin typeface="JKRGNR+Arial-BoldMT"/>
              </a:rPr>
              <a:t>spezifischen Verfassungsrechts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Allein zu prüfen: </a:t>
            </a:r>
            <a:r>
              <a:rPr lang="de-DE" sz="2400" b="1" dirty="0">
                <a:solidFill>
                  <a:schemeClr val="tx1">
                    <a:lumMod val="65000"/>
                    <a:lumOff val="35000"/>
                  </a:schemeClr>
                </a:solidFill>
                <a:latin typeface="JKRGNR+Arial-BoldMT"/>
              </a:rPr>
              <a:t>Verhältnismäßigkeit des Gesetzesvollzuges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Vorausgesetzt beim Betreten von Betriebs- und Geschäftsräumen: </a:t>
            </a:r>
            <a:r>
              <a:rPr lang="de-DE" sz="2400" b="1" u="sng" dirty="0">
                <a:solidFill>
                  <a:schemeClr val="tx1">
                    <a:lumMod val="65000"/>
                    <a:lumOff val="35000"/>
                  </a:schemeClr>
                </a:solidFill>
                <a:latin typeface="JKRGNR+Arial-BoldMT"/>
              </a:rPr>
              <a:t>Dokumentation</a:t>
            </a:r>
            <a:r>
              <a:rPr lang="de-DE" sz="2400" dirty="0">
                <a:solidFill>
                  <a:schemeClr val="tx1">
                    <a:lumMod val="65000"/>
                    <a:lumOff val="35000"/>
                  </a:schemeClr>
                </a:solidFill>
                <a:latin typeface="JKRGNR+Arial-BoldMT"/>
              </a:rPr>
              <a:t> des Anlasses für Kontrollen (</a:t>
            </a:r>
            <a:r>
              <a:rPr lang="de-DE" sz="2400" dirty="0" err="1">
                <a:solidFill>
                  <a:schemeClr val="tx1">
                    <a:lumMod val="65000"/>
                    <a:lumOff val="35000"/>
                  </a:schemeClr>
                </a:solidFill>
                <a:latin typeface="JKRGNR+Arial-BoldMT"/>
              </a:rPr>
              <a:t>Rspr</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andernfalls Zusammenhang zwischen der Zweckverfolgung und der einzelnen Maßnahme </a:t>
            </a:r>
            <a:r>
              <a:rPr lang="de-DE" sz="2400" b="1" dirty="0">
                <a:solidFill>
                  <a:schemeClr val="tx1">
                    <a:lumMod val="65000"/>
                    <a:lumOff val="35000"/>
                  </a:schemeClr>
                </a:solidFill>
                <a:latin typeface="JKRGNR+Arial-BoldMT"/>
              </a:rPr>
              <a:t>nicht nachweisbar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a:t>
            </a:r>
            <a:r>
              <a:rPr lang="de-DE" sz="2400" b="1" dirty="0">
                <a:solidFill>
                  <a:schemeClr val="tx1">
                    <a:lumMod val="65000"/>
                    <a:lumOff val="35000"/>
                  </a:schemeClr>
                </a:solidFill>
                <a:latin typeface="JKRGNR+Arial-BoldMT"/>
              </a:rPr>
              <a:t>Effektiver Rechtsschutz </a:t>
            </a:r>
            <a:r>
              <a:rPr lang="de-DE" sz="2400" dirty="0">
                <a:solidFill>
                  <a:schemeClr val="tx1">
                    <a:lumMod val="65000"/>
                    <a:lumOff val="35000"/>
                  </a:schemeClr>
                </a:solidFill>
                <a:latin typeface="JKRGNR+Arial-BoldMT"/>
              </a:rPr>
              <a:t>sonst nicht möglich (Art. 19 IV GG)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40741352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0304"/>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Schutzbereich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 Schutzumfang des APR (sog. „</a:t>
            </a:r>
            <a:r>
              <a:rPr lang="de-DE" sz="2400" b="1" dirty="0">
                <a:solidFill>
                  <a:schemeClr val="tx1">
                    <a:lumMod val="65000"/>
                    <a:lumOff val="35000"/>
                  </a:schemeClr>
                </a:solidFill>
                <a:latin typeface="JKRGNR+Arial-BoldMT"/>
              </a:rPr>
              <a:t>Rahmenrecht</a:t>
            </a:r>
            <a:r>
              <a:rPr lang="de-DE" sz="2400" dirty="0">
                <a:solidFill>
                  <a:schemeClr val="tx1">
                    <a:lumMod val="65000"/>
                    <a:lumOff val="35000"/>
                  </a:schemeClr>
                </a:solidFill>
                <a:latin typeface="JKRGNR+Arial-BoldMT"/>
              </a:rPr>
              <a:t>“) wegen „Entwicklungsoffenheit“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Ratio des APR: </a:t>
            </a:r>
            <a:r>
              <a:rPr lang="de-DE" sz="2400" b="1" u="sng" dirty="0">
                <a:solidFill>
                  <a:schemeClr val="tx1">
                    <a:lumMod val="65000"/>
                    <a:lumOff val="35000"/>
                  </a:schemeClr>
                </a:solidFill>
                <a:latin typeface="JKRGNR+Arial-BoldMT"/>
              </a:rPr>
              <a:t>Selbstbestimmung des Einzelnen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Das APR „gewährleistet daher die Befugnis des Einzelnen, grundsätzlich </a:t>
            </a:r>
            <a:r>
              <a:rPr lang="de-DE" sz="2400" b="1" dirty="0">
                <a:solidFill>
                  <a:schemeClr val="tx1">
                    <a:lumMod val="65000"/>
                    <a:lumOff val="35000"/>
                  </a:schemeClr>
                </a:solidFill>
                <a:latin typeface="JKRGNR+Arial-BoldMT"/>
              </a:rPr>
              <a:t>selbst zu entscheiden</a:t>
            </a:r>
            <a:r>
              <a:rPr lang="de-DE" sz="2400" dirty="0">
                <a:solidFill>
                  <a:schemeClr val="tx1">
                    <a:lumMod val="65000"/>
                    <a:lumOff val="35000"/>
                  </a:schemeClr>
                </a:solidFill>
                <a:latin typeface="JKRGNR+Arial-BoldMT"/>
              </a:rPr>
              <a:t>, wann und innerhalb welcher Grenzen </a:t>
            </a:r>
            <a:r>
              <a:rPr lang="de-DE" sz="2400" b="1" dirty="0">
                <a:solidFill>
                  <a:schemeClr val="tx1">
                    <a:lumMod val="65000"/>
                    <a:lumOff val="35000"/>
                  </a:schemeClr>
                </a:solidFill>
                <a:latin typeface="JKRGNR+Arial-BoldMT"/>
              </a:rPr>
              <a:t>persönliche Lebenssachverhalte </a:t>
            </a:r>
            <a:r>
              <a:rPr lang="de-DE" sz="2400" dirty="0">
                <a:solidFill>
                  <a:schemeClr val="tx1">
                    <a:lumMod val="65000"/>
                    <a:lumOff val="35000"/>
                  </a:schemeClr>
                </a:solidFill>
                <a:latin typeface="JKRGNR+Arial-BoldMT"/>
              </a:rPr>
              <a:t>offenbart werden“ (vgl. BVerfGE 65, 1 (41 f.)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Auffangfunktion</a:t>
            </a:r>
            <a:r>
              <a:rPr lang="de-DE" sz="2400" dirty="0">
                <a:solidFill>
                  <a:schemeClr val="tx1">
                    <a:lumMod val="65000"/>
                    <a:lumOff val="35000"/>
                  </a:schemeClr>
                </a:solidFill>
                <a:latin typeface="JKRGNR+Arial-BoldMT"/>
              </a:rPr>
              <a:t>: bspw. Art. 4 I GG spezieller soweit „Glaube“ betroffen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„Persönliche Lebenssachverhalte“: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Personale Dimension</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 am eigenen Bild, Wort und Namen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Datenschutzbezogene Dimension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7521000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2171"/>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a:t>
            </a:r>
            <a:r>
              <a:rPr lang="de-DE" sz="2400" b="1" dirty="0">
                <a:solidFill>
                  <a:schemeClr val="tx1">
                    <a:lumMod val="65000"/>
                    <a:lumOff val="35000"/>
                  </a:schemeClr>
                </a:solidFill>
                <a:latin typeface="JKRGNR+Arial-BoldMT"/>
              </a:rPr>
              <a:t>Dokumentation der Kontrollen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Konsequenz: </a:t>
            </a:r>
            <a:r>
              <a:rPr lang="de-DE" sz="2400" b="1" dirty="0">
                <a:solidFill>
                  <a:schemeClr val="tx1">
                    <a:lumMod val="65000"/>
                    <a:lumOff val="35000"/>
                  </a:schemeClr>
                </a:solidFill>
                <a:latin typeface="JKRGNR+Arial-BoldMT"/>
              </a:rPr>
              <a:t>Verstoß gegen Grundsatz der Verhältnismäßigkei</a:t>
            </a:r>
            <a:r>
              <a:rPr lang="de-DE" sz="2400" dirty="0">
                <a:solidFill>
                  <a:schemeClr val="tx1">
                    <a:lumMod val="65000"/>
                    <a:lumOff val="35000"/>
                  </a:schemeClr>
                </a:solidFill>
                <a:latin typeface="JKRGNR+Arial-BoldMT"/>
              </a:rPr>
              <a:t>t (und Gebot effektiven Rechtsschutzes gemäß Art. 19 IV 1 GG)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Verletzung des Grundsatzes der Verhältnismäßigkeit beim Gesetzesvollzug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Verfassungskonforme Anwendung der Schranke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Verletzung des Art. 2 I GG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8495176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2171"/>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Verletzung von Art. 2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1 I GG (durch Datenerhebung)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Geschützt von Art. 2 I GG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Art. 1 I GG: Eigenständiges Grundrecht </a:t>
            </a:r>
            <a:r>
              <a:rPr lang="de-DE" sz="2400" dirty="0" err="1">
                <a:solidFill>
                  <a:schemeClr val="tx1">
                    <a:lumMod val="65000"/>
                    <a:lumOff val="35000"/>
                  </a:schemeClr>
                </a:solidFill>
                <a:latin typeface="JKRGNR+Arial-BoldMT"/>
              </a:rPr>
              <a:t>iFd</a:t>
            </a:r>
            <a:r>
              <a:rPr lang="de-DE" sz="2400" dirty="0">
                <a:solidFill>
                  <a:schemeClr val="tx1">
                    <a:lumMod val="65000"/>
                    <a:lumOff val="35000"/>
                  </a:schemeClr>
                </a:solidFill>
                <a:latin typeface="JKRGNR+Arial-BoldMT"/>
              </a:rPr>
              <a:t> allgemeinen Persönlichkeitsrechts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Schutzbereich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Betroffene Ausprägung: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 auf informationelle Selbstbestimmung </a:t>
            </a:r>
            <a:r>
              <a:rPr lang="de-DE" sz="2400" dirty="0">
                <a:solidFill>
                  <a:schemeClr val="tx1">
                    <a:lumMod val="65000"/>
                    <a:lumOff val="35000"/>
                  </a:schemeClr>
                </a:solidFill>
                <a:latin typeface="JKRGNR+Arial-BoldMT"/>
              </a:rPr>
              <a:t>als Befugnis, über die </a:t>
            </a:r>
            <a:r>
              <a:rPr lang="de-DE" sz="2400" b="1" dirty="0">
                <a:solidFill>
                  <a:schemeClr val="tx1">
                    <a:lumMod val="65000"/>
                    <a:lumOff val="35000"/>
                  </a:schemeClr>
                </a:solidFill>
                <a:latin typeface="JKRGNR+Arial-BoldMT"/>
              </a:rPr>
              <a:t>Preisgabe und Verwendung seiner Daten zu verfügen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Durch Datenerhebung eröffnet: Schutzbereich </a:t>
            </a:r>
            <a:r>
              <a:rPr lang="de-DE" sz="2400" dirty="0" err="1">
                <a:solidFill>
                  <a:schemeClr val="tx1">
                    <a:lumMod val="65000"/>
                    <a:lumOff val="35000"/>
                  </a:schemeClr>
                </a:solidFill>
                <a:latin typeface="JKRGNR+Arial-BoldMT"/>
              </a:rPr>
              <a:t>Artt</a:t>
            </a:r>
            <a:r>
              <a:rPr lang="de-DE" sz="2400" dirty="0">
                <a:solidFill>
                  <a:schemeClr val="tx1">
                    <a:lumMod val="65000"/>
                    <a:lumOff val="35000"/>
                  </a:schemeClr>
                </a:solidFill>
                <a:latin typeface="JKRGNR+Arial-BoldMT"/>
              </a:rPr>
              <a:t>. 2 I GG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1 I GG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Eingriff</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Eingriff (+), Datenerhebung!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4430476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 calcmode="lin" valueType="num">
                                      <p:cBhvr additive="base">
                                        <p:cTn id="4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2171"/>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Verfassungsrechtliche Rechtfertigung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Maßgebliche Schranke gemäß Art. 2 I GG: </a:t>
            </a:r>
            <a:r>
              <a:rPr lang="de-DE" sz="2400" b="1" dirty="0">
                <a:solidFill>
                  <a:schemeClr val="tx1">
                    <a:lumMod val="65000"/>
                    <a:lumOff val="35000"/>
                  </a:schemeClr>
                </a:solidFill>
                <a:latin typeface="JKRGNR+Arial-BoldMT"/>
              </a:rPr>
              <a:t>Verfassungsmäßige 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normiert: </a:t>
            </a:r>
            <a:r>
              <a:rPr lang="de-DE" sz="2400" b="1" dirty="0">
                <a:solidFill>
                  <a:schemeClr val="tx1">
                    <a:lumMod val="65000"/>
                    <a:lumOff val="35000"/>
                  </a:schemeClr>
                </a:solidFill>
                <a:latin typeface="JKRGNR+Arial-BoldMT"/>
              </a:rPr>
              <a:t>Einfacher Gesetzesvorbehalt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t>
            </a:r>
            <a:r>
              <a:rPr lang="de-DE" sz="2400" b="1" dirty="0">
                <a:solidFill>
                  <a:schemeClr val="tx1">
                    <a:lumMod val="65000"/>
                    <a:lumOff val="35000"/>
                  </a:schemeClr>
                </a:solidFill>
                <a:latin typeface="JKRGNR+Arial-BoldMT"/>
              </a:rPr>
              <a:t>§ 42 II Nr. 3 LFGB </a:t>
            </a: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Formelles Parlamentsgesetz)</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Indes BVerfG: </a:t>
            </a:r>
            <a:r>
              <a:rPr lang="de-DE" sz="2400" i="1" dirty="0">
                <a:solidFill>
                  <a:schemeClr val="tx1">
                    <a:lumMod val="65000"/>
                    <a:lumOff val="35000"/>
                  </a:schemeClr>
                </a:solidFill>
                <a:latin typeface="JKRGNR+Arial-BoldMT"/>
              </a:rPr>
              <a:t>„Die Anforderungen an die Ermächtigungsgrundlage richten sich nach der Art und Intensität des Grundrechtseingriffs“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Von besonderer Bedeutung soweit </a:t>
            </a:r>
            <a:r>
              <a:rPr lang="de-DE" sz="2400" b="1" u="sng" dirty="0">
                <a:solidFill>
                  <a:schemeClr val="tx1">
                    <a:lumMod val="65000"/>
                    <a:lumOff val="35000"/>
                  </a:schemeClr>
                </a:solidFill>
                <a:latin typeface="JKRGNR+Arial-BoldMT"/>
              </a:rPr>
              <a:t>Recht auf informationelle Selbstbestimmung</a:t>
            </a:r>
            <a:r>
              <a:rPr lang="de-DE" sz="2400" dirty="0">
                <a:solidFill>
                  <a:schemeClr val="tx1">
                    <a:lumMod val="65000"/>
                    <a:lumOff val="35000"/>
                  </a:schemeClr>
                </a:solidFill>
                <a:latin typeface="JKRGNR+Arial-BoldMT"/>
              </a:rPr>
              <a:t> betroffen: </a:t>
            </a:r>
            <a:r>
              <a:rPr lang="de-DE" sz="2400" b="1" u="sng" dirty="0">
                <a:solidFill>
                  <a:schemeClr val="tx1">
                    <a:lumMod val="65000"/>
                    <a:lumOff val="35000"/>
                  </a:schemeClr>
                </a:solidFill>
                <a:latin typeface="JKRGNR+Arial-BoldMT"/>
              </a:rPr>
              <a:t>Bestimmtheitsgebot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8416671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2171"/>
            <a:ext cx="8928992" cy="46525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BVerfG NJW 2008, 1505: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„Ermächtigt eine gesetzliche Regelung zu einem Eingriff in das Grundrecht auf informationelle Selbstbestimmung, so hat das </a:t>
            </a:r>
            <a:r>
              <a:rPr lang="de-DE" sz="2400" b="1" i="1" dirty="0">
                <a:solidFill>
                  <a:schemeClr val="tx1">
                    <a:lumMod val="65000"/>
                    <a:lumOff val="35000"/>
                  </a:schemeClr>
                </a:solidFill>
                <a:latin typeface="JKRGNR+Arial-BoldMT"/>
              </a:rPr>
              <a:t>Gebot der Bestimmtheit und Klarheit auch die spezifische Funktion, eine Umgrenzung des Anlasses der Maßnahme und auch des möglichen Verwendungszwecks der betroffenen Informationen sicherzustellen </a:t>
            </a:r>
            <a:r>
              <a:rPr lang="de-DE" sz="2400" i="1" dirty="0">
                <a:solidFill>
                  <a:schemeClr val="tx1">
                    <a:lumMod val="65000"/>
                    <a:lumOff val="35000"/>
                  </a:schemeClr>
                </a:solidFill>
                <a:latin typeface="JKRGNR+Arial-BoldMT"/>
              </a:rPr>
              <a:t>(vgl. BVerfGE 65, 1 [46] = NJW 1984, 419; BVerfGE 110, 33 [70] = NJW 2004, 2213; BVerfGE 113, 29 [51] = NJW 2005, 1917; BVerfGE 115, 320 [365] = NJW 2006, 1939).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Dadurch wird das </a:t>
            </a:r>
            <a:r>
              <a:rPr lang="de-DE" sz="2400" b="1" i="1" dirty="0">
                <a:solidFill>
                  <a:schemeClr val="tx1">
                    <a:lumMod val="65000"/>
                    <a:lumOff val="35000"/>
                  </a:schemeClr>
                </a:solidFill>
                <a:latin typeface="JKRGNR+Arial-BoldMT"/>
              </a:rPr>
              <a:t>verfassungsrechtliche Gebot der Zweckbindung </a:t>
            </a:r>
            <a:r>
              <a:rPr lang="de-DE" sz="2400" i="1" dirty="0">
                <a:solidFill>
                  <a:schemeClr val="tx1">
                    <a:lumMod val="65000"/>
                    <a:lumOff val="35000"/>
                  </a:schemeClr>
                </a:solidFill>
                <a:latin typeface="JKRGNR+Arial-BoldMT"/>
              </a:rPr>
              <a:t>der erhobenen Information verstärkt, das sonst ins Leere laufen könnte (vgl. BVerfGE 118, 168 = NJW 2007, 2464 [2466f.]).“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8967394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2828" y="1164250"/>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Insbesondere erforderlich: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dass die Verwendung der Daten auf den </a:t>
            </a:r>
            <a:r>
              <a:rPr lang="de-DE" sz="2400" b="1" dirty="0">
                <a:solidFill>
                  <a:schemeClr val="tx1">
                    <a:lumMod val="65000"/>
                    <a:lumOff val="35000"/>
                  </a:schemeClr>
                </a:solidFill>
                <a:latin typeface="JKRGNR+Arial-BoldMT"/>
              </a:rPr>
              <a:t>gesetzlich bestimmten Zweck begrenzt </a:t>
            </a:r>
            <a:r>
              <a:rPr lang="de-DE" sz="2400" dirty="0">
                <a:solidFill>
                  <a:schemeClr val="tx1">
                    <a:lumMod val="65000"/>
                    <a:lumOff val="35000"/>
                  </a:schemeClr>
                </a:solidFill>
                <a:latin typeface="JKRGNR+Arial-BoldMT"/>
              </a:rPr>
              <a:t>wird und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Verfahrensrechtliche Schutzvorkehrungen </a:t>
            </a:r>
            <a:r>
              <a:rPr lang="de-DE" sz="2400" dirty="0">
                <a:solidFill>
                  <a:schemeClr val="tx1">
                    <a:lumMod val="65000"/>
                    <a:lumOff val="35000"/>
                  </a:schemeClr>
                </a:solidFill>
                <a:latin typeface="JKRGNR+Arial-BoldMT"/>
              </a:rPr>
              <a:t>normiert werden, die Aufklärungs-, Auskunfts- und Löschungsvorgaben enthalten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 § 42 II Nr. 3 LFGB nicht enthalten</a:t>
            </a:r>
            <a:r>
              <a:rPr lang="de-DE" sz="2400" dirty="0">
                <a:solidFill>
                  <a:schemeClr val="tx1">
                    <a:lumMod val="65000"/>
                    <a:lumOff val="35000"/>
                  </a:schemeClr>
                </a:solidFill>
                <a:latin typeface="JKRGNR+Arial-BoldMT"/>
              </a:rPr>
              <a:t>: verfahrensrechtliche Schutzvorkehrungen und Beschränkungen (</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vertretbar)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diesen Maßstäben also bereits </a:t>
            </a:r>
            <a:r>
              <a:rPr lang="de-DE" sz="2400" b="1" dirty="0">
                <a:solidFill>
                  <a:schemeClr val="tx1">
                    <a:lumMod val="65000"/>
                    <a:lumOff val="35000"/>
                  </a:schemeClr>
                </a:solidFill>
                <a:latin typeface="JKRGNR+Arial-BoldMT"/>
              </a:rPr>
              <a:t>nicht vorhanden</a:t>
            </a:r>
            <a:r>
              <a:rPr lang="de-DE" sz="2400" dirty="0">
                <a:solidFill>
                  <a:schemeClr val="tx1">
                    <a:lumMod val="65000"/>
                    <a:lumOff val="35000"/>
                  </a:schemeClr>
                </a:solidFill>
                <a:latin typeface="JKRGNR+Arial-BoldMT"/>
              </a:rPr>
              <a:t>: taugliche Schranke des Art. 2 I GG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Art. 1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Verfassungsrechtliche Rechtfertigung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Verstoß gegen Art. 2 I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1 I GG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Begründetheit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Gesamtergebnis: </a:t>
            </a:r>
            <a:r>
              <a:rPr lang="de-DE" sz="2400" dirty="0">
                <a:solidFill>
                  <a:schemeClr val="tx1">
                    <a:lumMod val="65000"/>
                    <a:lumOff val="35000"/>
                  </a:schemeClr>
                </a:solidFill>
                <a:latin typeface="JKRGNR+Arial-BoldMT"/>
              </a:rPr>
              <a:t>Verfassungsbeschwerde hat Erfolg</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4799600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
                                            <p:txEl>
                                              <p:pRg st="8" end="8"/>
                                            </p:txEl>
                                          </p:spTgt>
                                        </p:tgtEl>
                                        <p:attrNameLst>
                                          <p:attrName>style.visibility</p:attrName>
                                        </p:attrNameLst>
                                      </p:cBhvr>
                                      <p:to>
                                        <p:strVal val="visible"/>
                                      </p:to>
                                    </p:set>
                                    <p:anim calcmode="lin" valueType="num">
                                      <p:cBhvr additive="base">
                                        <p:cTn id="5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4</a:t>
            </a:r>
            <a:r>
              <a:rPr lang="de-DE" sz="3200">
                <a:solidFill>
                  <a:schemeClr val="bg1"/>
                </a:solidFill>
                <a:latin typeface="Frutiger LT 57 Cn" pitchFamily="34" charset="0"/>
              </a:rPr>
              <a:t>. </a:t>
            </a:r>
            <a:r>
              <a:rPr lang="de-DE" sz="3200" dirty="0">
                <a:solidFill>
                  <a:schemeClr val="bg1"/>
                </a:solidFill>
                <a:latin typeface="Frutiger LT 57 Cn" pitchFamily="34" charset="0"/>
              </a:rPr>
              <a:t>Woche</a:t>
            </a:r>
          </a:p>
        </p:txBody>
      </p:sp>
    </p:spTree>
    <p:extLst>
      <p:ext uri="{BB962C8B-B14F-4D97-AF65-F5344CB8AC3E}">
        <p14:creationId xmlns:p14="http://schemas.microsoft.com/office/powerpoint/2010/main" val="7313176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0304"/>
            <a:ext cx="8928992" cy="64017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Personale Dimension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Schutzwirkung insbesondere gegen </a:t>
            </a:r>
            <a:r>
              <a:rPr lang="de-DE" sz="2400" b="1" u="sng" dirty="0">
                <a:solidFill>
                  <a:schemeClr val="tx1">
                    <a:lumMod val="65000"/>
                    <a:lumOff val="35000"/>
                  </a:schemeClr>
                </a:solidFill>
                <a:latin typeface="JKRGNR+Arial-BoldMT"/>
              </a:rPr>
              <a:t>private Dritte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 am eigenen Wort</a:t>
            </a:r>
            <a:r>
              <a:rPr lang="de-DE" sz="2400" dirty="0">
                <a:solidFill>
                  <a:schemeClr val="tx1">
                    <a:lumMod val="65000"/>
                    <a:lumOff val="35000"/>
                  </a:schemeClr>
                </a:solidFill>
                <a:latin typeface="JKRGNR+Arial-BoldMT"/>
              </a:rPr>
              <a:t>: Heimliche Telefonaufnahmen als Beweismittel im gerichtlichen Verfahren?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 201 StGB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 am eigenen Bild</a:t>
            </a:r>
            <a:r>
              <a:rPr lang="de-DE" sz="2400" dirty="0">
                <a:solidFill>
                  <a:schemeClr val="tx1">
                    <a:lumMod val="65000"/>
                    <a:lumOff val="35000"/>
                  </a:schemeClr>
                </a:solidFill>
                <a:latin typeface="JKRGNR+Arial-BoldMT"/>
              </a:rPr>
              <a:t>: insbesondere </a:t>
            </a:r>
            <a:r>
              <a:rPr lang="de-DE" sz="2400" dirty="0" err="1">
                <a:solidFill>
                  <a:schemeClr val="tx1">
                    <a:lumMod val="65000"/>
                    <a:lumOff val="35000"/>
                  </a:schemeClr>
                </a:solidFill>
                <a:latin typeface="JKRGNR+Arial-BoldMT"/>
              </a:rPr>
              <a:t>iZm</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Berichterstattungen</a:t>
            </a:r>
            <a:r>
              <a:rPr lang="de-DE" sz="2400" dirty="0">
                <a:solidFill>
                  <a:schemeClr val="tx1">
                    <a:lumMod val="65000"/>
                    <a:lumOff val="35000"/>
                  </a:schemeClr>
                </a:solidFill>
                <a:latin typeface="JKRGNR+Arial-BoldMT"/>
              </a:rPr>
              <a:t> oder gewerblicher Nutzung von Bildnissen Prominenter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Datenschutzbezogene Dimension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Schutzwirkung insbesondere </a:t>
            </a:r>
            <a:r>
              <a:rPr lang="de-DE" sz="2400" b="1" u="sng" dirty="0">
                <a:solidFill>
                  <a:schemeClr val="tx1">
                    <a:lumMod val="65000"/>
                    <a:lumOff val="35000"/>
                  </a:schemeClr>
                </a:solidFill>
                <a:latin typeface="JKRGNR+Arial-BoldMT"/>
              </a:rPr>
              <a:t>gegen Staat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Automatisierte Kennzeichenerfassung von Pkw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Polizeiliche Videoüberwachung in der Öffentlichkeit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Informationelle Selbstbestimmung!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7554916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0304"/>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BVerfG: </a:t>
            </a:r>
            <a:r>
              <a:rPr lang="de-DE" sz="2400" i="1" dirty="0">
                <a:solidFill>
                  <a:schemeClr val="tx1">
                    <a:lumMod val="65000"/>
                    <a:lumOff val="35000"/>
                  </a:schemeClr>
                </a:solidFill>
                <a:latin typeface="JKRGNR+Arial-BoldMT"/>
              </a:rPr>
              <a:t>Die freie Entfaltung der Persönlichkeit setzt unter den </a:t>
            </a:r>
            <a:r>
              <a:rPr lang="de-DE" sz="2400" b="1" i="1" dirty="0">
                <a:solidFill>
                  <a:schemeClr val="tx1">
                    <a:lumMod val="65000"/>
                    <a:lumOff val="35000"/>
                  </a:schemeClr>
                </a:solidFill>
                <a:latin typeface="JKRGNR+Arial-BoldMT"/>
              </a:rPr>
              <a:t>modernen Bedingungen der Datenverarbeitung </a:t>
            </a:r>
            <a:r>
              <a:rPr lang="de-DE" sz="2400" i="1" dirty="0">
                <a:solidFill>
                  <a:schemeClr val="tx1">
                    <a:lumMod val="65000"/>
                    <a:lumOff val="35000"/>
                  </a:schemeClr>
                </a:solidFill>
                <a:latin typeface="JKRGNR+Arial-BoldMT"/>
              </a:rPr>
              <a:t>den </a:t>
            </a:r>
            <a:r>
              <a:rPr lang="de-DE" sz="2400" b="1" i="1" dirty="0">
                <a:solidFill>
                  <a:schemeClr val="tx1">
                    <a:lumMod val="65000"/>
                    <a:lumOff val="35000"/>
                  </a:schemeClr>
                </a:solidFill>
                <a:latin typeface="JKRGNR+Arial-BoldMT"/>
              </a:rPr>
              <a:t>Schutz des Einzelnen gegen unbegrenzte Erhebung, Speicherung, Verwendung und Weitergabe seiner persönlichen Daten voraus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„Datenschutzgrundrecht“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Spezialitätsverhältnis zu Art. 10 GG und Art. 13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10 GG</a:t>
            </a:r>
            <a:r>
              <a:rPr lang="de-DE" sz="2400" dirty="0">
                <a:solidFill>
                  <a:schemeClr val="tx1">
                    <a:lumMod val="65000"/>
                    <a:lumOff val="35000"/>
                  </a:schemeClr>
                </a:solidFill>
                <a:latin typeface="JKRGNR+Arial-BoldMT"/>
              </a:rPr>
              <a:t>: Schützt Vertraulichkeit der individuellen Kommunikation unter Nutzung von besonderen Übertragungswegen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insb. bei bereits gespeicherten Daten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13 GG</a:t>
            </a:r>
            <a:r>
              <a:rPr lang="de-DE" sz="2400" dirty="0">
                <a:solidFill>
                  <a:schemeClr val="tx1">
                    <a:lumMod val="65000"/>
                    <a:lumOff val="35000"/>
                  </a:schemeClr>
                </a:solidFill>
                <a:latin typeface="JKRGNR+Arial-BoldMT"/>
              </a:rPr>
              <a:t>: Schützt vor staatlichem Eindringen in die „räumliche Privatsphäre“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16453546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0304"/>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„Right </a:t>
            </a:r>
            <a:r>
              <a:rPr lang="de-DE" sz="2400" b="1" dirty="0" err="1">
                <a:solidFill>
                  <a:schemeClr val="tx1">
                    <a:lumMod val="65000"/>
                    <a:lumOff val="35000"/>
                  </a:schemeClr>
                </a:solidFill>
                <a:latin typeface="JKRGNR+Arial-BoldMT"/>
              </a:rPr>
              <a:t>of</a:t>
            </a:r>
            <a:r>
              <a:rPr lang="de-DE" sz="2400" b="1" dirty="0">
                <a:solidFill>
                  <a:schemeClr val="tx1">
                    <a:lumMod val="65000"/>
                    <a:lumOff val="35000"/>
                  </a:schemeClr>
                </a:solidFill>
                <a:latin typeface="JKRGNR+Arial-BoldMT"/>
              </a:rPr>
              <a:t> Privacy“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Inhalt: Recht „in Ruhe gelassen zu werden“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Betroffen: wenn </a:t>
            </a:r>
            <a:r>
              <a:rPr lang="de-DE" sz="2400" b="1" dirty="0">
                <a:solidFill>
                  <a:schemeClr val="tx1">
                    <a:lumMod val="65000"/>
                    <a:lumOff val="35000"/>
                  </a:schemeClr>
                </a:solidFill>
                <a:latin typeface="JKRGNR+Arial-BoldMT"/>
              </a:rPr>
              <a:t>Höchstpersönliches</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offenbart</a:t>
            </a:r>
            <a:r>
              <a:rPr lang="de-DE" sz="2400" dirty="0">
                <a:solidFill>
                  <a:schemeClr val="tx1">
                    <a:lumMod val="65000"/>
                    <a:lumOff val="35000"/>
                  </a:schemeClr>
                </a:solidFill>
                <a:latin typeface="JKRGNR+Arial-BoldMT"/>
              </a:rPr>
              <a:t> werden muss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sog. Widerspruchslösung </a:t>
            </a:r>
            <a:r>
              <a:rPr lang="de-DE" sz="2400" dirty="0" err="1">
                <a:solidFill>
                  <a:schemeClr val="tx1">
                    <a:lumMod val="65000"/>
                    <a:lumOff val="35000"/>
                  </a:schemeClr>
                </a:solidFill>
                <a:latin typeface="JKRGNR+Arial-BoldMT"/>
              </a:rPr>
              <a:t>iZm</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Organspende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a:t>
            </a:r>
            <a:r>
              <a:rPr lang="de-DE" sz="2400" dirty="0" err="1">
                <a:solidFill>
                  <a:schemeClr val="tx1">
                    <a:lumMod val="65000"/>
                    <a:lumOff val="35000"/>
                  </a:schemeClr>
                </a:solidFill>
                <a:latin typeface="JKRGNR+Arial-BoldMT"/>
              </a:rPr>
              <a:t>ZivilR</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Schutz vor ungewollter Werbung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BGH Urteil vom 10.07.2018 - VI ZR 225/17: Aus Art. 2 I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Art. 1 I GG </a:t>
            </a:r>
            <a:r>
              <a:rPr lang="de-DE" sz="2400" i="1" dirty="0">
                <a:solidFill>
                  <a:schemeClr val="tx1">
                    <a:lumMod val="65000"/>
                    <a:lumOff val="35000"/>
                  </a:schemeClr>
                </a:solidFill>
                <a:latin typeface="JKRGNR+Arial-BoldMT"/>
              </a:rPr>
              <a:t>„folgt ein Recht des Einzelnen, seine Privatsphäre freizuhalten von unerwünschter Einflussnahme anderer, und die Möglichkeit des Betroffenen, selbst darüber zu entscheiden, mit welchen Personen und gegebenenfalls in welchem Umfang er mit ihnen Kontakt haben will“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33716052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0304"/>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Probleme im Persönlichen Schutzbereich: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Postmortales Persönlichkeitsrecht </a:t>
            </a:r>
            <a:endParaRPr lang="de-DE" sz="2400" dirty="0">
              <a:solidFill>
                <a:schemeClr val="tx1">
                  <a:lumMod val="65000"/>
                  <a:lumOff val="35000"/>
                </a:schemeClr>
              </a:solidFill>
              <a:latin typeface="JKRGNR+Arial-BoldMT"/>
            </a:endParaRP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BVerfG: alleine aus </a:t>
            </a:r>
            <a:r>
              <a:rPr lang="de-DE" sz="2400" b="1" dirty="0">
                <a:solidFill>
                  <a:schemeClr val="tx1">
                    <a:lumMod val="65000"/>
                    <a:lumOff val="35000"/>
                  </a:schemeClr>
                </a:solidFill>
                <a:latin typeface="JKRGNR+Arial-BoldMT"/>
                <a:sym typeface="Wingdings" pitchFamily="2" charset="2"/>
              </a:rPr>
              <a:t>Art. 1 GG </a:t>
            </a:r>
            <a:r>
              <a:rPr lang="de-DE" sz="2400" dirty="0">
                <a:solidFill>
                  <a:schemeClr val="tx1">
                    <a:lumMod val="65000"/>
                    <a:lumOff val="35000"/>
                  </a:schemeClr>
                </a:solidFill>
                <a:latin typeface="JKRGNR+Arial-BoldMT"/>
                <a:sym typeface="Wingdings" pitchFamily="2" charset="2"/>
              </a:rPr>
              <a:t>herzuleiten, da </a:t>
            </a:r>
            <a:r>
              <a:rPr lang="de-DE" sz="2400" i="1" dirty="0">
                <a:solidFill>
                  <a:schemeClr val="tx1">
                    <a:lumMod val="65000"/>
                    <a:lumOff val="35000"/>
                  </a:schemeClr>
                </a:solidFill>
                <a:latin typeface="JKRGNR+Arial-BoldMT"/>
                <a:sym typeface="Wingdings" pitchFamily="2" charset="2"/>
              </a:rPr>
              <a:t>„nur lebende Person Träger des allgemeinen Persönlichkeitsrechts sein kann“ </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sym typeface="Wingdings" pitchFamily="2" charset="2"/>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Schutz für juristische Personen </a:t>
            </a:r>
            <a:r>
              <a:rPr lang="de-DE" sz="2400" b="1" dirty="0" err="1">
                <a:solidFill>
                  <a:schemeClr val="tx1">
                    <a:lumMod val="65000"/>
                    <a:lumOff val="35000"/>
                  </a:schemeClr>
                </a:solidFill>
                <a:latin typeface="JKRGNR+Arial-BoldMT"/>
                <a:sym typeface="Wingdings" pitchFamily="2" charset="2"/>
              </a:rPr>
              <a:t>iSv</a:t>
            </a:r>
            <a:r>
              <a:rPr lang="de-DE" sz="2400" b="1" dirty="0">
                <a:solidFill>
                  <a:schemeClr val="tx1">
                    <a:lumMod val="65000"/>
                    <a:lumOff val="35000"/>
                  </a:schemeClr>
                </a:solidFill>
                <a:latin typeface="JKRGNR+Arial-BoldMT"/>
                <a:sym typeface="Wingdings" pitchFamily="2" charset="2"/>
              </a:rPr>
              <a:t>. Art. 19 III GG:</a:t>
            </a:r>
            <a:endParaRPr lang="de-DE" sz="2400" dirty="0">
              <a:solidFill>
                <a:schemeClr val="tx1">
                  <a:lumMod val="65000"/>
                  <a:lumOff val="35000"/>
                </a:schemeClr>
              </a:solidFill>
              <a:latin typeface="JKRGNR+Arial-BoldMT"/>
              <a:sym typeface="Wingdings" pitchFamily="2" charset="2"/>
            </a:endParaRP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Maßgeblich: </a:t>
            </a:r>
            <a:r>
              <a:rPr lang="de-DE" sz="2400" b="1" dirty="0">
                <a:solidFill>
                  <a:schemeClr val="tx1">
                    <a:lumMod val="65000"/>
                    <a:lumOff val="35000"/>
                  </a:schemeClr>
                </a:solidFill>
                <a:latin typeface="JKRGNR+Arial-BoldMT"/>
                <a:sym typeface="Wingdings" pitchFamily="2" charset="2"/>
              </a:rPr>
              <a:t>grundrechtstypische Gefährdungslage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 Recht am eigenen Bild (BVerfG NJW 2005, 883) </a:t>
            </a:r>
          </a:p>
          <a:p>
            <a:pPr marL="2171700" lvl="4"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Setzt Abbildung des Verletzten voraus</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 Recht am eigenen Wort (BVerfG NJW 2002, 3619)</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9563871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0304"/>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Insbesondere durch: </a:t>
            </a:r>
            <a:r>
              <a:rPr lang="de-DE" sz="2400" b="1" dirty="0">
                <a:solidFill>
                  <a:schemeClr val="tx1">
                    <a:lumMod val="65000"/>
                    <a:lumOff val="35000"/>
                  </a:schemeClr>
                </a:solidFill>
                <a:latin typeface="JKRGNR+Arial-BoldMT"/>
              </a:rPr>
              <a:t>Erhebung, Speicherung u. Verwendung von Daten (Bürger-Staat-Verhältnis)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häufig: </a:t>
            </a:r>
            <a:r>
              <a:rPr lang="de-DE" sz="2400" b="1" dirty="0">
                <a:solidFill>
                  <a:schemeClr val="tx1">
                    <a:lumMod val="65000"/>
                    <a:lumOff val="35000"/>
                  </a:schemeClr>
                </a:solidFill>
                <a:latin typeface="JKRGNR+Arial-BoldMT"/>
              </a:rPr>
              <a:t>Eingriff durch Verkennung der Bedeutung des Grundrechts </a:t>
            </a:r>
            <a:r>
              <a:rPr lang="de-DE" sz="2400" dirty="0">
                <a:solidFill>
                  <a:schemeClr val="tx1">
                    <a:lumMod val="65000"/>
                    <a:lumOff val="35000"/>
                  </a:schemeClr>
                </a:solidFill>
                <a:latin typeface="JKRGNR+Arial-BoldMT"/>
              </a:rPr>
              <a:t>durch Gerichtsentscheidungen (Bürger-Bürger-Verhältnis)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Anspruch aus §§ 1004, 823 BGB gegen Berichterstattungen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vorzunehmen: Abwägung zwischen Art. 5 I GG und Art. 2 I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Art. 1 I GG des Betroffenen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häufig: </a:t>
            </a:r>
            <a:r>
              <a:rPr lang="de-DE" sz="2400" b="1" dirty="0">
                <a:solidFill>
                  <a:schemeClr val="tx1">
                    <a:lumMod val="65000"/>
                    <a:lumOff val="35000"/>
                  </a:schemeClr>
                </a:solidFill>
                <a:latin typeface="JKRGNR+Arial-BoldMT"/>
              </a:rPr>
              <a:t>mittelbar-faktische Grundrechtseingriffe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Bsp.: </a:t>
            </a:r>
            <a:r>
              <a:rPr lang="de-DE" sz="2400" dirty="0">
                <a:solidFill>
                  <a:schemeClr val="tx1">
                    <a:lumMod val="65000"/>
                    <a:lumOff val="35000"/>
                  </a:schemeClr>
                </a:solidFill>
                <a:latin typeface="JKRGNR+Arial-BoldMT"/>
              </a:rPr>
              <a:t>Kameraüberwachungen an öffentlichen Plätzen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1269846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3621</Words>
  <Application>Microsoft Macintosh PowerPoint</Application>
  <PresentationFormat>Bildschirmpräsentation (4:3)</PresentationFormat>
  <Paragraphs>381</Paragraphs>
  <Slides>45</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45</vt:i4>
      </vt:variant>
    </vt:vector>
  </HeadingPairs>
  <TitlesOfParts>
    <vt:vector size="53"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50</cp:revision>
  <dcterms:created xsi:type="dcterms:W3CDTF">2023-10-05T14:07:58Z</dcterms:created>
  <dcterms:modified xsi:type="dcterms:W3CDTF">2026-01-25T15:15:12Z</dcterms:modified>
</cp:coreProperties>
</file>