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3"/>
  </p:notesMasterIdLst>
  <p:sldIdLst>
    <p:sldId id="256" r:id="rId2"/>
    <p:sldId id="528" r:id="rId3"/>
    <p:sldId id="529" r:id="rId4"/>
    <p:sldId id="530" r:id="rId5"/>
    <p:sldId id="531" r:id="rId6"/>
    <p:sldId id="532" r:id="rId7"/>
    <p:sldId id="533" r:id="rId8"/>
    <p:sldId id="442" r:id="rId9"/>
    <p:sldId id="443" r:id="rId10"/>
    <p:sldId id="534" r:id="rId11"/>
    <p:sldId id="305" r:id="rId12"/>
    <p:sldId id="429" r:id="rId13"/>
    <p:sldId id="428" r:id="rId14"/>
    <p:sldId id="430" r:id="rId15"/>
    <p:sldId id="524" r:id="rId16"/>
    <p:sldId id="431" r:id="rId17"/>
    <p:sldId id="525" r:id="rId18"/>
    <p:sldId id="432" r:id="rId19"/>
    <p:sldId id="433" r:id="rId20"/>
    <p:sldId id="435" r:id="rId21"/>
    <p:sldId id="276" r:id="rId22"/>
    <p:sldId id="403" r:id="rId23"/>
    <p:sldId id="404" r:id="rId24"/>
    <p:sldId id="405" r:id="rId25"/>
    <p:sldId id="406" r:id="rId26"/>
    <p:sldId id="408" r:id="rId27"/>
    <p:sldId id="407" r:id="rId28"/>
    <p:sldId id="409" r:id="rId29"/>
    <p:sldId id="411" r:id="rId30"/>
    <p:sldId id="526" r:id="rId31"/>
    <p:sldId id="410" r:id="rId32"/>
    <p:sldId id="412" r:id="rId33"/>
    <p:sldId id="413" r:id="rId34"/>
    <p:sldId id="414" r:id="rId35"/>
    <p:sldId id="415" r:id="rId36"/>
    <p:sldId id="523" r:id="rId37"/>
    <p:sldId id="416" r:id="rId38"/>
    <p:sldId id="417" r:id="rId39"/>
    <p:sldId id="418" r:id="rId40"/>
    <p:sldId id="419" r:id="rId41"/>
    <p:sldId id="420" r:id="rId42"/>
    <p:sldId id="527" r:id="rId43"/>
    <p:sldId id="421" r:id="rId44"/>
    <p:sldId id="422" r:id="rId45"/>
    <p:sldId id="423" r:id="rId46"/>
    <p:sldId id="424" r:id="rId47"/>
    <p:sldId id="425" r:id="rId48"/>
    <p:sldId id="536" r:id="rId49"/>
    <p:sldId id="535" r:id="rId50"/>
    <p:sldId id="426" r:id="rId51"/>
    <p:sldId id="290" r:id="rId5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4" autoAdjust="0"/>
    <p:restoredTop sz="92969"/>
  </p:normalViewPr>
  <p:slideViewPr>
    <p:cSldViewPr>
      <p:cViewPr varScale="1">
        <p:scale>
          <a:sx n="111" d="100"/>
          <a:sy n="111" d="100"/>
        </p:scale>
        <p:origin x="148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08.02.26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2717" y="1282959"/>
            <a:ext cx="8928992" cy="59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Profanes Glockenschlagen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Mangels religiösem Bezug: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Schutzbereich der Glaubensfreiheit, Art. 4 I GG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24 S. 1 BImSchG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sieht Ermessen vor („zuständige Behörde kann“)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abzulehnen: Ermessensreduktion auf Null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Ausnahmecharakter!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Es drohen keine Gesundheitsrisiken (Art. 2 II 1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einzig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Bescheidungsurteil, § 113 V 2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Behörde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wird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bezüglich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Zeitschlagens zur Bescheidung verurteilt, im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Übrigen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wird die Klage abgewiesen.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88553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Eigentumsfreiheit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Art. 14 I GG gewährleistet: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„Eigentum und Erbrecht“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(sog. Institutionsgarantie)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Eigentumsfreiheit: Verfassungsrechtliche Garantie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Freiheitsraumes im vermögensrechtlichen 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um dem Einzelnen Entfaltung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eigenverantwortliche Lebensgestaltung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ermöglichen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Erbrechts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Sicherung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Fortbestandes des Privateigentums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Wege der Erbfolge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14 I 1 GG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Abwehrrecht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Institutionsgarantie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9598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Der Schutzbereich von Art. 14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Persönlicher Schutzbereich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Jedenfalls erfasst vom persönlichen Schutzbereich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jede lebende natürliche Person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Wesensgemäße Anwendbarkeit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Juristische Personen des Privatrechts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Wesensgemäße Anwendung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juristische Personen des öffentlichen Rechts?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jur. Person des ÖR können Privateigentum bilden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Allerdings: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„Art. 14 I GG schützt nicht das Privateigentum, sondern das Eigentum Privater“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(BVerfG NJW 1982, 2173)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919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Sachlicher Schutzbereich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14 I S. 1 GG: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„Das Eigentum und das Erbrecht werden gewährleistet.“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Kernfrage: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Was ist „Eigentum“ im Sinne der Verfassung?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Problem: Schutzgegenstand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„Eigentum“ nicht „natürlich“ vorhanden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Eigentumsfreiheit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„normgeprägtes Grundrecht“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einerseits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Anerkennung des jeweiligen Guts als Vermögenswert durch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einfache Recht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Idealtypisch: Sacheigentum,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§ 903 BGB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90147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4746" y="1340768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 Merkmale des verfassungsrechtlichen Begriffs „Eigentum“: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Privatnützigkeit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Verfügungsbefugnis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Danach Definition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„Eigentum“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14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 konkreten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vermögenswerten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Güter und Rechte, die dem Einzelnen als Ausschließlichkeitsrechte zur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privaten Nutzung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zur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eigenen Verfügung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zugeordnet sind und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das einfache Recht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einem bestimmten Zeitpunkt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Vermögenswert definiert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32488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4746" y="1340768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diesen Merkmalen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„Eigentum“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14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umfasst: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Sacheigentum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dinglichen Rechte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Zivilrechts (Hypotheken, Grundschulden, Erbbaurechte)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Ansprüche und Forderungen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Geistiges Eigentum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Besitzrecht des Mieters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 öffentliche 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soweit diese nach Art eines Ausschließlichkeitsrechts dem Rechtsträger privatnützig zugeordnet ist, auf nicht unerheblicher Eigenleistung des Rechtsträgers beruht und seiner Existenzsicherung dient (BVerfG)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Strittig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 am eingerichteten und ausgeübten Gewerbebetrieb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92992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4746" y="1340768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Problem: Schutz des Vermögen als solchen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Klausursituation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Auferlegung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Abgabenverpflichtung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(bspw. Erhöhung der Steuern)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Schutzbereich Art. 14 GG nach BVerfG (-)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durch die jeweilige hoheitliche Maßnahme wird nicht bestimmt, mit welchem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konkreten Eigentumsobjekt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Geldleistungsverpflichtung zu erfüllen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Zahlungen werden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dem fluktuierenden Vermögen bestritten“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(BVerfG)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Daher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Abgabenverpflichtungen (-)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Eröffnung des sachlichen Schutzbereichs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Prüfungsmaßstab: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45826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4746" y="1340768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Wie weit reicht der Schutzumfang?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 des Bestandes des Eigentums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Nutzung des Eigentums,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einschließlich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freien Veräußerung und Verfügung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Eigentumsbeeinträchtigung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mithin (+), wenn gewisse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Nutzungsmöglichkeiten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ausgeschlossen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werden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72678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Hauptanwendungsfall des Eingriffs 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Inhalts- und Schrankenbestimmung, vgl. Art. 14 I 2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abstrakt-generelle Festlegung von Rechten und Pflichten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hinsichtlich solcher Rechtsgüter, die als Eigentum geschützt werden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Daneben ebenfalls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Enteignungen nach Art. 14 III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Enteignungen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14 III 1 GG: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vollständigen oder teilweisen Entzug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Veränderung der Eigentumszuordnung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Art. 14 I 1 GG gewährleisteten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Rechtspositionen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Erfüllung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bestimmter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öffentlicher Aufgaben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37407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4746" y="134076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4. Verfassungsrechtliche Rechtfertigung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unterscheiden: Eingriffe durch Inhalts- und Schrankenbestimmung und durch Enteignungen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Rechtfertigung von Inhalts- und Schrankenbestimmungen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Art. 14 I 2 GG (naheliegenderweise) normiert: die Regelungen zur Ausgestaltung des Eigentums müssen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„durch Gesetz“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erfolgen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formelles Parlamentsgesetz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Maßstab der Verfassungskonformität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Schranken-Schranken der Verfassung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Verhältnismäßigkeitsprüfung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Spannungsverhältnis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zwischen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Interesse des Einzelnen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Wohl der Allgemeinheit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(Sozialbindung, Art. 14 II 2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7236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2717" y="1282959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Materielle Anspruchsvoraussetzungen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 Voraussetzung der §§ 24 S. 1, 22 BImSchG: dass von der Kirche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„schädliche Umwelteinwirkung“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ausgehen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BImSchG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„schädliche Umwelteinwirkungen“: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Immissionen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nach Art, Ausmaß oder Dauer geeignet sind, Gefahren,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erhebliche Nachteile oder erhebliche Belästigungen für die Allgemeinheit oder die Nachbarschaft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herbeizuführen“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entscheidend: ob die von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Kirchenglocken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ausgehenden Geräusche geeignet sind,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erhebliche Nachteile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erhebliche Belästigungen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Nachbarschaft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herbeizuführen“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P: „Erheblichkeit“?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Unbestimmter Rechtsbegriff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Auslegung!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28441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4746" y="1340768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Enteignung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14 III 2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vorgesehen: dass Enteignung…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„durch Gesetz“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Legaltenteignung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oder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„auf Grund eines Gesetzes“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Administrativenteignung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erfolgen kann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zusätzlich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14 III 2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normiert: dass dieses Gesetz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„Art und Ausmaß der Entschädigung“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regeln muss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dieser sog. 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Junktimklausel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des Art. 14 III 2 GG vorgesehen: Qualifizierter Gesetzesvorbehalt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59148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292080" y="3284984"/>
            <a:ext cx="63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7</a:t>
            </a:r>
          </a:p>
          <a:p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zu prüfen aber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mangels beamtenrechtlicher Streitigkeit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einschlägig: Aufdrängende Sonderzuweisung (vgl. § 126 I BBG bzw. § 54 I BeamtStG)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Generalklausel des § 40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vorhanden,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streitentscheidende Norm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Rechtmäßigkeit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Verfügung mit der dem Kläger die endgültige Einstellung des Betriebes der Gärfutteranlage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aufgegeben wurde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28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Streitentscheidende Norm: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I 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19 II 1 Nr. 1 WHG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 ermächtigt ausschließlich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Wasserbehörde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Natur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Vorschrift (+) [mod. Subjektstheorie]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 Streitigkeit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16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Nichtverfassungsrechtlicher 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(+), Parteien streiten über einfaches 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Hauptanwendungsfälle: § 40 II 1 VwGO, Art. 34 S. 3 GG, § 23 I 1 EGGVG sowie Art. 14 III 4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einschlägig, da der K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um die Höhe einer Entschädigung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14 III 4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Ebenso wenig einschlägig, weil K keinen „angemessenen Ausgleich nach Maßgabe des Landesrechts begehrt“: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19 IV 2 WHG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Verwaltungsrechtswegs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03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Statthafte Klageart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Klagebegehren,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Vorgehen „gegen die Verfügung“, mit der dem K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endgültige Einstellung des Betriebs der Gärfutteranlage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aufgegeben wurde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 nach § 42 I 1. Alt.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erforderlich: dass es sich bei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Verfügung um ein Verwaltungsakt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handelt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Verwaltungsaktscharakter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Verfügung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 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 nach § 42 I 1. Alt. VwGO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17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Klagebefugnis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42 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erforderlich: dass der Kläger „geltend macht, durch den Verwaltungsakt in seinen Rechten verletzt zu sein“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eines nicht zu rechtfertigenden Eingriffs in ein subjektives öffentliches Recht des Klägers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ergibt (sog. Möglichkeitstheorie)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„möglich“: Verletzung der allgemeinen Handlungsfreiheit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 I GG (sog. Adressatentheorie)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ebenfalls „möglich“: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des Art. 14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35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(Erfolgloses) Vorverfahren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68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Erhebung der Anfechtungsklage grundsätzlich durchzuführen: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Erfolgloses Vorverfahren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 den angegriffenen Verwaltungsakt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Erfolgloses Vorverfahren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Aber: Vorverfahren nach § 68 I 2 Nr. 1 VwGO entbehrlich, da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Senatsverwaltung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oberste Landesbehörde (identisch in HH!)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Klagefrist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Ausweislich des Sachverhaltes eingehalten: Klagefrist aus § 74 I 1 VwGO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64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VI.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§ 78 I Nr. 1 VwGO passiv prozessführungsbefugt: Land Berlin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Rechtsträgerprinzip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VII. Beteiligungs- und Prozessfähigkeit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Kläger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als natürliche, voll geschäftsfähige Person nach § 61 Nr. 1 Alt. 1 VwGO beteiligungs- und nach § 62 I Nr. 1 VwGO prozessfähig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Beklagte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als juristische Person des öffentlichen Rechts nach § 61 Nr. 1 Alt. 2 VwGO beteiligungsfähig, muss sich gemäß § 62 III VwGO prozessfähig vertreten lassen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131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VIII. Rechtsschutzbedürfnis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Präklusion durch Verwirkung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Kläger hat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III 3 Nr.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normierte zweiwöchige Frist für „Einwendungen gegen die beabsichtigten Maßnahmen“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nicht gewahrt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indes zu bedenken: Präklusion stellt weitreichende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Einschränkung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effektivem Rechtsschutz aus Art. 19 IV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Daher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Ausdrückliche Aussage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etwaiger Präklusion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Bestimmtheitsgrundsatz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20 III GG)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III 3 Nr.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bezieht sich auf Festsetzung eines Wasserschutzgebietes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22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2717" y="1282959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Vorgaben der TA-Lärm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Anwendungsbereich der TA Lärm nicht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„Anlagen für soziale Zwecke"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(Ziffer 1 h TA Lärm)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in ihr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(der TA-Lärm)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niedergelegten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Lärmermittlungs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 und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Bewertungsgrundsätze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sind aber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andere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Lärmarten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- je nach deren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Ähnlichkeit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mit gewerblichem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Lärm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- bedeutsam“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(BVerwG, NJW 1992, 2779)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Überschreiten der zulässigen Wertgrenzen der TA-Lärm durch kultisches sowie profanes Glockenläuten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„schädliche Umwelteinwirkung“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Anspruchsvoraussetzungen der §§ 24 S. 1, 22 I 1 Nr. 1 BImSchG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270838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Präklusion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Rechtsschutzbedürfnis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83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Klage ist begründet, soweit der Verwaltungsakt rechtswidrig ist und den Kläger in seinen Rechten verletzt, § 113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Rechtswidrigkeit der 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Ermächtigungsgrundlage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festgestellt: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I 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19 II 1 Nr. 1 WHG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7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04867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Formelle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hier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Zuständigkeit, Verfahren, Form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der Wasserbehörde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22 I 6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Verfahrensrechtlich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 des Betroffenen nach § 28 VwVfG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Anhörung (-)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Entbehrlichkeit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Anhörung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 II VwVfG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 der fehlenden und nicht entbehrlichen Anhörung folgend: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Verfahrensfehler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Heilung des Verfahrensfehlers nach § 45 I Nr. 3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60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45 VwVfG Heilung von Verfahrensfehlern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Hierin u.a. vorgesehen: Heilung einer unterbliebenen Anhörung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45 I Nr. 3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45 II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zeitlich möglich,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„bis zum Abschluss der letzten Tatsacheninstanz eines verwaltungsgerichtlichen Verfahrens“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 „Grundsatz der realen Fehlerheilung“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 muss ihre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 für den Entscheidungsprozess der Behörde uneingeschränkt erreichen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 nicht ausreichend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Äußerungen und Stellungnahmen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gerichtlichen Verfahren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hierzu BVerwG NJW 2012, 2823)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Heilung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45 I Nr. 3 VwVfG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12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Unbeachtlichkeit des Verfahrensfehlers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46 VwVfG?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(+), wenn „offensichtlich ist, dass die Verletzung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der Sache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beeinflusst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hätte“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„wenn auszuschließen ist, dass das Unterbleiben des Fehlers zu einer anderen und für den Betroffenen günstigeren Entscheidung geführt hätte“ 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Anhörung relevant: Tatsachen- oder Rechtsvortrag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Unbeachtlichkeit des Verfahrensfehlers nach § 46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vertretbar!)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 zu unterstellen: Ordnungsgemäße Begründung nach § 39 I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42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74420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I 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Anordnungen der Rechtsverordnung [dürfen] nicht ausreichen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um den mit der Festsetzung des Wasserschutzgebietes verfolgten Zweck zu sichern“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Voraussetzungen des § 22 I 6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liegen grundsätzlich vor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maßgeblich hierfür: Wirksamkeit der RVO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Prüfungs- und Verwerfungskompetenz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Verwaltungsgerichts? </a:t>
            </a:r>
          </a:p>
          <a:p>
            <a:pPr marL="2171700" lvl="4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Parlamentsgesetze: Verwerfungskompetenz einzig bei BVerfG, Art. 100 I 1 GG </a:t>
            </a:r>
          </a:p>
          <a:p>
            <a:pPr marL="2171700" lvl="4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RVO und Satzungen: Verwerfungskompetenz (auch) bei VG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62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91042"/>
            <a:ext cx="8928992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einer Rechtsverordnung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Verordnungsermächtigung: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Vorgaben des Art. 80 I GG bzw. Art. 53 I HV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Zwingend erforderlich: Formelles Parlamentsgesetz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Voraussetzungen der Verordnungsermächtigung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1)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a) Zuständigkeit des Verordnungsgebers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b) Form (bspw. gemäß Art. 53 II 1 HV)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2) Materielle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&gt; maßgeblich: Tatbestand der Verordnungsermächtigung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Verstoß gegen höherrangiges Recht: Art. 20 II 1, Art. 20 III sowie Grundrechte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10. Woche</a:t>
            </a:r>
          </a:p>
        </p:txBody>
      </p:sp>
    </p:spTree>
    <p:extLst>
      <p:ext uri="{BB962C8B-B14F-4D97-AF65-F5344CB8AC3E}">
        <p14:creationId xmlns:p14="http://schemas.microsoft.com/office/powerpoint/2010/main" val="388745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Rechtsverordnung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Blick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80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zunächst erforderlich: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Verordnungsermächtigung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Verordnungsermächtigung vorliegend: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Anforderungen an VO-Ermächtigung: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Inhalt, Zweck und Ausmaß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erteilten Ermächtigung müssen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sein (vgl. Art. 80 I 2 GG)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hinreichende Bestimmtheit der § 22 I 2 bis § 22 I 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Rechtmäßige Verordnungsermächtigung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4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Vorliegen der Voraussetzungen der Verordnungsermächtigung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Formelle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Zuständig nach § 22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Senat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verfahrensrechtlicher Hinsicht nach § 22 III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Anhörungsverfahren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Erfolgt: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Bekanntmachung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Amtsblatt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Berlin gemäß § 22 III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erfolgt: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Hinweis auf Auslegung der Pläne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22 III 3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eindeutig belegt, aber zu unterstellen: dass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22 III 3 Nr.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Einwendungsfrist hingewiesen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wurde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ordnungsgemäß durchgeführt: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Anhörungsverfahren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2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Materielle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Maßstab für materielle Rechtmäßigkeit: Auflistung in § 19 I Nr. 1 – 3 WHG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Laut Sachverhalt: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„Verknappung der Wasserversorgung im Großraum Berlin“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einschlägig: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Tatbestand des § 19 I Nr. 1 WHG („öffentliche Wasserversorgung schützen“)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Voraussetzungen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 der Voraussetzungen der Verordnungsermächtigung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11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2717" y="1282959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Anspruchsinhalt/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Blick auf den Anspruchsinhalt zunächst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24 S. 1 BImSchG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sieht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Behörde vor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kann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Ermessensüberschreitung durch Erlass einer Ordnungsverfügung?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Höherrangiges Recht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Insbesondere: Grundrechte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Verstoß gegen Grundrechte durch Erlass der Verfügung?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zu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Profanes Zeitschlagen der Kirchenglocken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Kultisches Schlagen der Kirchenglocken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80347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Rechtsfolge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entgegen uneindeutigem Wortlaut („werden festgesetzt“):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gesetzliche Grenzen des Ermessens im Rahmen von Rechtsverordnungen regelmäßig von Bedeutung: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Demokratieprinzip, Art. 20 II 1 GG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Bestimmtheitsgrundsatz, Art. 20 III GG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Verhältnismäßigkeitsgrundsatz, Art. 20 III GG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Grundrechte, Art. 1 III GG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62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Blick auf das Vorbringen des K zwingend zu thematisieren: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Verstoß gegen Eigentumsgarantie des Art. 14 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Schutzbereich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Jedenfalls erfasst vom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persönlichen Schutzbereich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Art. 14 I 1 GG: Lebende natürliche Personen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Definition für „Eigentum“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14 I 1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konkretes vermögenswertes Gut oder 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welches…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 Einzelnen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Ausschließlichkeitsrechte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privaten Nutzung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eigenen Verfügung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zugeordnet sind und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 einfache 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bestimmtem Zeitpunkt als Vermögenswert definiert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2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1633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Auf Grundlage der bisherigen Rechtsverordnung („Schutzzone 1“) zulässig: Nutzung des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Eigentum des Klägers stehenden Grundstücks für Gärfutteranlage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Schutzbereich von Art. 14 GG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92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von Eingriffen in Art. 14 I 1 GG zu unterscheiden: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Inhalts- und Schrankenbestimmungen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(Art. 14 I 2 GG) sowie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Enteignungen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14 III 1 GG)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Definition für „Enteignung“: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Vollständige oder teilweise Entziehung konkreter subjektiver Rechtspositionen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14 I 1 GG zur Erfüllung bestimmter öffentlicher Aufgaben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Entziehung einer Eigentumsposition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Erfüllung staatlicher Aufgaben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Erlass von Schutzzone II (-)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Enteignung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14 III 1 GG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29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Errichtung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„Schutzzone II“ als Inhalts- und Schrankenbestimmung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14 I 2 GG?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Hierunter zu verstehen: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abstrakt-generelle Festlegung von Rechten und Pflichten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den Gesetzgeber hinsichtlich solcher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Rechtsgüter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geschützt werden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(+)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(neue)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Rechtslage zu einer Verkürzung der Befugnisse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führt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(+), da Schutzzone II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Nutzungsmöglichkeiten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gegenüber Schutzzone 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negativ abändert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1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cc) Verfassungsrechtliche Rechtfertigung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taugliche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wegen des einfachen Gesetzesvorbehaltes aus Art. 14 I 2 GG: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wie materielle Verfassungskonformität des § 22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Ob die 2. Rechtsverordnung („Schutzzone II“) die Vorgaben der Verfassung wahrt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Einhaltung des Verhältnismäßigkeitsgrundsatzes (Art. 20 III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03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732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Legitimer Zweck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Sicherstellung der Trinkwasserversorgung (vgl. Art. 20a GG)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Legitimer Zweck (+)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 Geeignetheit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anzunehmen: dass mit dem Erlass der 2. RVO („Schutzzone II) der angestrebte Zweck gefördert werden kann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(3) Erforderlichkeit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Weder dargetan noch sonst ersichtlich: „Relativ milderes Mittel“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370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(4) Angemessenheit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Interessenabwägung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 des Gesetzes: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 der Trinkwasserversorgung für Allgemeinheit, Art. 20a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Beeinträchtigtes Interesse des K: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Nutzungsmöglichkeit seines Eigentums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vorrangig: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 der Trinkwasserversorgung, da unbedingte Lebensgrundlage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auch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Sozialbindung des Eigentums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14 II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Angemessenheit der Bestimmungen der RVO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Verhältnismäßigkeit der RVO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3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6337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Zwischenergebnis: Wirksamkeit der RVO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 der materiellen VS nach § 19 I 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4. Rechtsfolge: Ermessen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prüfen: Verletzung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Grenzen des Ermessens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Erlass der Verfügung,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114 S.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Ermessensüberschreitung!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Grenzen des Ermessens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(insb.)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Teil der Verfassung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Anordnung: Einstellen des Betriebes der Gärfutteranlage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Verletzung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Eigentumsfreiheit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14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die Anordnung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72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zu bejahen: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Eröffnung des Schutzbereichs von Art. 14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(s.o.)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Art. 14 I GG (+)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Inhalts- und Schrankenbestimmung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 Rechtfertigung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 der Anordnung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 Auswirkung für Eigentumsinteresse des K von einigem Gewicht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Auswirkungen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Entschädigungsansprüche aus § 19 III WHG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Bestandsgarantie des Eigentums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in § 22 III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möglich: Frühzeitige Einbindung der Eigentümer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Primärrechtsschutz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4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6512" y="1196752"/>
            <a:ext cx="8928992" cy="5968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Kultisches Glockenschlagen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der Glaubensfreiheit aus Art. 4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Sachlicher Schutzbereich: sämtliche Ausdrucksformen geschützt, soweit sie von einem Glauben getragen sind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Forum externum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Staatliche Neutralitätspflicht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Selbstbestimmungsrecht des Grundrechtsträgers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vorzunehmen: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Plausibilitätskontrolle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dem (kultischen) Glockengeläut verbunden: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Ruf zum Gebet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weiteres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Religiöse Motivation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Sachlicher Schutzbereich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94690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29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Angemessenheit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Ermessensfehler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Rechtswidrigkeit der Verfügung gegenüber K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Begründetheit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 hat keinen Erfolg, da unbegründet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>
                <a:solidFill>
                  <a:schemeClr val="bg1"/>
                </a:solidFill>
                <a:latin typeface="Frutiger Linotype" pitchFamily="34" charset="0"/>
              </a:rPr>
              <a:t>Fall 7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66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7313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2717" y="1282959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Art. 4 I GG  durch etwaige Verbotsverfügung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 Rechtfertigung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eines solchen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Einschränkbarkeit von Art. 4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vorgesehen: Schrankenvorbehalt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Daraus folgend: Eingriff nur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kollidierendes Verfassungsrecht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möglich (sog. Verfassungsimmanente Schranke)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Kollidierende Verfassungspositionen?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 II 1 GG (-),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vorliegend ausweislich des Sachverhaltes keine Gesundheitsgefahren mit dem Glockengeläut einhergehen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299125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2717" y="1282959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Handlungsfreiheit der Kläger aus Art. 2 I GG auf „Nachtruhe“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Ausgleich zu bringen: kollidierendes Verfassungsrecht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Bewertung der Interessen: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Vielzahl von Gläubigen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wäre von einem Verbot betroffen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 I GG: Beeinträchtigung der Kläger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(Schläge lediglich von 6.00 bis 6.05 Uhr) nicht erheblich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Offenheit des Art. 2 I GG (Auffanggrundrecht) berücksichtigen!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Rechtfertigung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Verbots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bezüglich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kultischen Glockengeläuts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99526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2717" y="1282959"/>
            <a:ext cx="8928992" cy="5696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vgl. zu dem Ergebnis VGH München Urt. v. 1.3.2002 – 22 B 99.338, BeckRS 2002, 20953: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„Entscheidendes Kriterium für die Zumutbarkeit ist es nämlich, dass sich das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liturgische Glockengeläut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bei neuen Kirchenbauten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Zeit, Dauer und Intensität als jahrhundertealte kirchliche Lebensäußerung im Rahmen des Herkömmlichen hält.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 solche sich im Rahmen des Herkömmlichen haltende kirchliche Lebensäußerung ist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vom verfassungsrechtlich garantierten Selbstbestimmungsrecht der Kirchen gedeckt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stellt zugleich einen vom Schutz des Art. 4 Abs. 2 GG erfassten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Akt freier Religionsausübung dar.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Sie überschreitet nicht die Grenzen des Angemessenen und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muss daher von sich gestört fühlenden Einzelpersonen - auch unter dem Gebot gegenseitiger Toleranz - als sozial adäquat ertragen werden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(BVerwG vom 24.10.1983, NJW 1984, 989/990).“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30414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2717" y="1282959"/>
            <a:ext cx="8928992" cy="4411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VGH München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Diese Betrachtungsweise ist hinsichtlich der Immissionsrichtwerte für den Beurteilungspegel auch deshalb gerechtfertigt, weil diese ungeachtet der prinzipiellen Eignung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TA Lärm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Beurteilung der Zumutbarkeit von Glockengeläut für die Nachbarschaft (BVerwG vom 30.4.1992, DVBl 1992, 1234/1235)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lediglich die Funktion eines "groben Anhalts" haben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(BVerwG vom 2.9.1996, UPR 1997, 39)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nachbarrechtlichen Streitigkeiten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regelmäßig relevant hinsichtlich einer „Zumutbarkeit“ von „Störungen“: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 war zuerst da?!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55574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3832</Words>
  <Application>Microsoft Macintosh PowerPoint</Application>
  <PresentationFormat>Bildschirmpräsentation (4:3)</PresentationFormat>
  <Paragraphs>464</Paragraphs>
  <Slides>51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51</vt:i4>
      </vt:variant>
    </vt:vector>
  </HeadingPairs>
  <TitlesOfParts>
    <vt:vector size="59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38</cp:revision>
  <dcterms:created xsi:type="dcterms:W3CDTF">2023-10-05T14:07:58Z</dcterms:created>
  <dcterms:modified xsi:type="dcterms:W3CDTF">2026-02-08T15:18:02Z</dcterms:modified>
</cp:coreProperties>
</file>