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sldIdLst>
    <p:sldId id="256" r:id="rId2"/>
    <p:sldId id="523" r:id="rId3"/>
    <p:sldId id="539" r:id="rId4"/>
    <p:sldId id="538" r:id="rId5"/>
    <p:sldId id="524" r:id="rId6"/>
    <p:sldId id="525" r:id="rId7"/>
    <p:sldId id="526" r:id="rId8"/>
    <p:sldId id="527" r:id="rId9"/>
    <p:sldId id="528" r:id="rId10"/>
    <p:sldId id="529" r:id="rId11"/>
    <p:sldId id="530" r:id="rId12"/>
    <p:sldId id="531" r:id="rId13"/>
    <p:sldId id="532" r:id="rId14"/>
    <p:sldId id="533" r:id="rId15"/>
    <p:sldId id="534" r:id="rId16"/>
    <p:sldId id="536" r:id="rId17"/>
    <p:sldId id="540" r:id="rId18"/>
    <p:sldId id="535" r:id="rId19"/>
    <p:sldId id="537" r:id="rId20"/>
    <p:sldId id="427" r:id="rId21"/>
    <p:sldId id="428" r:id="rId22"/>
    <p:sldId id="305" r:id="rId23"/>
    <p:sldId id="429" r:id="rId24"/>
    <p:sldId id="430" r:id="rId25"/>
    <p:sldId id="437" r:id="rId26"/>
    <p:sldId id="431" r:id="rId27"/>
    <p:sldId id="432" r:id="rId28"/>
    <p:sldId id="433" r:id="rId29"/>
    <p:sldId id="438" r:id="rId30"/>
    <p:sldId id="435" r:id="rId31"/>
    <p:sldId id="276" r:id="rId32"/>
    <p:sldId id="403" r:id="rId33"/>
    <p:sldId id="406" r:id="rId34"/>
    <p:sldId id="405" r:id="rId35"/>
    <p:sldId id="407" r:id="rId36"/>
    <p:sldId id="408" r:id="rId37"/>
    <p:sldId id="409" r:id="rId38"/>
    <p:sldId id="410" r:id="rId39"/>
    <p:sldId id="411" r:id="rId40"/>
    <p:sldId id="412" r:id="rId41"/>
    <p:sldId id="413" r:id="rId42"/>
    <p:sldId id="414" r:id="rId43"/>
    <p:sldId id="415" r:id="rId44"/>
    <p:sldId id="416" r:id="rId45"/>
    <p:sldId id="417" r:id="rId46"/>
    <p:sldId id="418" r:id="rId47"/>
    <p:sldId id="419" r:id="rId48"/>
    <p:sldId id="420" r:id="rId49"/>
    <p:sldId id="421" r:id="rId50"/>
    <p:sldId id="422" r:id="rId51"/>
    <p:sldId id="423" r:id="rId52"/>
    <p:sldId id="424" r:id="rId53"/>
    <p:sldId id="425" r:id="rId54"/>
    <p:sldId id="426" r:id="rId55"/>
    <p:sldId id="290" r:id="rId56"/>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094" autoAdjust="0"/>
    <p:restoredTop sz="92969"/>
  </p:normalViewPr>
  <p:slideViewPr>
    <p:cSldViewPr>
      <p:cViewPr varScale="1">
        <p:scale>
          <a:sx n="111" d="100"/>
          <a:sy n="111" d="100"/>
        </p:scale>
        <p:origin x="90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15.08.26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12976"/>
            <a:ext cx="4824536" cy="1077218"/>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7.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1042"/>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 letzter Fall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Streitentscheidende Norm: § 22 I S. 6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19 II Nr. 1 WHG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Statthafte Klageart: Anfechtungsklage gegen Verbotsverfügung (Gärfutteranlage)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Problem: Rechtsschutzbedürfnis wegen Präklusion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Rechtmäßigkeit der Verbotsverfügung gestützt auf § 22 I S. 6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19 II Nr. 1 WHG?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Formelle </a:t>
            </a:r>
            <a:r>
              <a:rPr lang="de-DE" sz="2400" dirty="0" err="1">
                <a:solidFill>
                  <a:schemeClr val="tx1">
                    <a:lumMod val="65000"/>
                    <a:lumOff val="35000"/>
                  </a:schemeClr>
                </a:solidFill>
                <a:latin typeface="JKRGNR+Arial-BoldMT"/>
              </a:rPr>
              <a:t>Rmk</a:t>
            </a:r>
            <a:r>
              <a:rPr lang="de-DE" sz="2400" dirty="0">
                <a:solidFill>
                  <a:schemeClr val="tx1">
                    <a:lumMod val="65000"/>
                    <a:lumOff val="35000"/>
                  </a:schemeClr>
                </a:solidFill>
                <a:latin typeface="JKRGNR+Arial-BoldMT"/>
              </a:rPr>
              <a:t> (+) aber Anhörung nicht erfolgt, ggf. unbeachtlich oder Nachholung im gerichtlichen Verfahren (</a:t>
            </a:r>
            <a:r>
              <a:rPr lang="de-DE" sz="2400" dirty="0" err="1">
                <a:solidFill>
                  <a:schemeClr val="tx1">
                    <a:lumMod val="65000"/>
                    <a:lumOff val="35000"/>
                  </a:schemeClr>
                </a:solidFill>
                <a:latin typeface="JKRGNR+Arial-BoldMT"/>
              </a:rPr>
              <a:t>str.</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Materielle </a:t>
            </a:r>
            <a:r>
              <a:rPr lang="de-DE" sz="2400" b="1" dirty="0" err="1">
                <a:solidFill>
                  <a:schemeClr val="tx1">
                    <a:lumMod val="65000"/>
                    <a:lumOff val="35000"/>
                  </a:schemeClr>
                </a:solidFill>
                <a:highlight>
                  <a:srgbClr val="FFFF00"/>
                </a:highlight>
                <a:latin typeface="JKRGNR+Arial-BoldMT"/>
              </a:rPr>
              <a:t>Rmk</a:t>
            </a:r>
            <a:r>
              <a:rPr lang="de-DE" sz="2400" b="1" dirty="0">
                <a:solidFill>
                  <a:schemeClr val="tx1">
                    <a:lumMod val="65000"/>
                    <a:lumOff val="35000"/>
                  </a:schemeClr>
                </a:solidFill>
                <a:highlight>
                  <a:srgbClr val="FFFF00"/>
                </a:highlight>
                <a:latin typeface="JKRGNR+Arial-BoldMT"/>
              </a:rPr>
              <a:t> der Verfügung?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8874568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1042"/>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Voraussetzungen des </a:t>
            </a:r>
            <a:r>
              <a:rPr lang="de-DE" sz="2400" b="1" dirty="0">
                <a:solidFill>
                  <a:schemeClr val="tx1">
                    <a:lumMod val="65000"/>
                    <a:lumOff val="35000"/>
                  </a:schemeClr>
                </a:solidFill>
                <a:latin typeface="JKRGNR+Arial-BoldMT"/>
              </a:rPr>
              <a:t>§ 22 I 6 </a:t>
            </a:r>
            <a:r>
              <a:rPr lang="de-DE" sz="2400" b="1"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„die </a:t>
            </a:r>
            <a:r>
              <a:rPr lang="de-DE" sz="2400" b="1" dirty="0">
                <a:solidFill>
                  <a:schemeClr val="tx1">
                    <a:lumMod val="65000"/>
                    <a:lumOff val="35000"/>
                  </a:schemeClr>
                </a:solidFill>
                <a:latin typeface="JKRGNR+Arial-BoldMT"/>
              </a:rPr>
              <a:t>Anordnungen der Rechtsverordnung [dürfen] nicht ausreichen</a:t>
            </a:r>
            <a:r>
              <a:rPr lang="de-DE" sz="2400" dirty="0">
                <a:solidFill>
                  <a:schemeClr val="tx1">
                    <a:lumMod val="65000"/>
                    <a:lumOff val="35000"/>
                  </a:schemeClr>
                </a:solidFill>
                <a:latin typeface="JKRGNR+Arial-BoldMT"/>
              </a:rPr>
              <a:t>, um den mit der Festsetzung des Wasserschutzgebietes verfolgten Zweck zu sichern“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Voraussetzungen des § 22 I 6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liegen grundsätzlich vor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Indes maßgeblich hierfür: Wirksamkeit der RVO</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762382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91042"/>
            <a:ext cx="8928992" cy="55989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Übersicht: </a:t>
            </a:r>
            <a:r>
              <a:rPr lang="de-DE" sz="2400" b="1" u="sng" dirty="0">
                <a:solidFill>
                  <a:schemeClr val="tx1">
                    <a:lumMod val="65000"/>
                    <a:lumOff val="35000"/>
                  </a:schemeClr>
                </a:solidFill>
                <a:latin typeface="JKRGNR+Arial-BoldMT"/>
              </a:rPr>
              <a:t>Rechtmäßigkeit einer Rechtsverordnung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Verordnungsermächtigung: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beachten: Vorgaben des Art. 80 I GG bzw. Art. 53 I HV</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Zwingend erforderlich: Formelles Parlamentsgesetz</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Voraussetzungen der Verordnungsermächtigung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 Zuständigkeit des Verordnungsgebers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b) Form (bspw. gemäß Art. 53 II 1 HV)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2)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&gt; maßgeblich: Tatbestand der Verordnungsermächtigung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Verstoß gegen höherrangiges Recht: Art. 20 II 1, Art. 20 III sowie Grundrechte?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40290917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 calcmode="lin" valueType="num">
                                      <p:cBhvr additive="base">
                                        <p:cTn id="5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 calcmode="lin" valueType="num">
                                      <p:cBhvr additive="base">
                                        <p:cTn id="5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
                                            <p:txEl>
                                              <p:pRg st="11" end="11"/>
                                            </p:txEl>
                                          </p:spTgt>
                                        </p:tgtEl>
                                        <p:attrNameLst>
                                          <p:attrName>style.visibility</p:attrName>
                                        </p:attrNameLst>
                                      </p:cBhvr>
                                      <p:to>
                                        <p:strVal val="visible"/>
                                      </p:to>
                                    </p:set>
                                    <p:anim calcmode="lin" valueType="num">
                                      <p:cBhvr additive="base">
                                        <p:cTn id="6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Rechtmäßigkeit der Rechtsverordnung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Rechtsgrundlage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a:t>
            </a:r>
            <a:r>
              <a:rPr lang="de-DE" sz="2400" b="1" dirty="0">
                <a:solidFill>
                  <a:schemeClr val="tx1">
                    <a:lumMod val="65000"/>
                    <a:lumOff val="35000"/>
                  </a:schemeClr>
                </a:solidFill>
                <a:latin typeface="JKRGNR+Arial-BoldMT"/>
              </a:rPr>
              <a:t>Art. 80 I GG </a:t>
            </a:r>
            <a:r>
              <a:rPr lang="de-DE" sz="2400" dirty="0">
                <a:solidFill>
                  <a:schemeClr val="tx1">
                    <a:lumMod val="65000"/>
                    <a:lumOff val="35000"/>
                  </a:schemeClr>
                </a:solidFill>
                <a:latin typeface="JKRGNR+Arial-BoldMT"/>
              </a:rPr>
              <a:t>zunächst erforderlich: sog. </a:t>
            </a:r>
            <a:r>
              <a:rPr lang="de-DE" sz="2400" b="1" dirty="0">
                <a:solidFill>
                  <a:schemeClr val="tx1">
                    <a:lumMod val="65000"/>
                    <a:lumOff val="35000"/>
                  </a:schemeClr>
                </a:solidFill>
                <a:highlight>
                  <a:srgbClr val="FFFF00"/>
                </a:highlight>
                <a:latin typeface="JKRGNR+Arial-BoldMT"/>
              </a:rPr>
              <a:t>Verordnungsermächtigung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Verordnungsermächtigung vorliegend: </a:t>
            </a:r>
            <a:r>
              <a:rPr lang="de-DE" sz="2400" b="1" dirty="0">
                <a:solidFill>
                  <a:schemeClr val="tx1">
                    <a:lumMod val="65000"/>
                    <a:lumOff val="35000"/>
                  </a:schemeClr>
                </a:solidFill>
                <a:highlight>
                  <a:srgbClr val="FFFF00"/>
                </a:highlight>
                <a:latin typeface="JKRGNR+Arial-BoldMT"/>
              </a:rPr>
              <a:t>§ 22 I 1 </a:t>
            </a:r>
            <a:r>
              <a:rPr lang="de-DE" sz="2400" b="1" dirty="0" err="1">
                <a:solidFill>
                  <a:schemeClr val="tx1">
                    <a:lumMod val="65000"/>
                    <a:lumOff val="35000"/>
                  </a:schemeClr>
                </a:solidFill>
                <a:highlight>
                  <a:srgbClr val="FFFF00"/>
                </a:highlight>
                <a:latin typeface="JKRGNR+Arial-BoldMT"/>
              </a:rPr>
              <a:t>BerlWG</a:t>
            </a:r>
            <a:r>
              <a:rPr lang="de-DE" sz="2400" b="1"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Anforderungen an VO-Ermächtigung: </a:t>
            </a:r>
            <a:r>
              <a:rPr lang="de-DE" sz="2400" b="1" dirty="0">
                <a:solidFill>
                  <a:schemeClr val="tx1">
                    <a:lumMod val="65000"/>
                    <a:lumOff val="35000"/>
                  </a:schemeClr>
                </a:solidFill>
                <a:latin typeface="JKRGNR+Arial-BoldMT"/>
              </a:rPr>
              <a:t>Inhalt, Zweck und Ausmaß</a:t>
            </a:r>
            <a:r>
              <a:rPr lang="de-DE" sz="2400" dirty="0">
                <a:solidFill>
                  <a:schemeClr val="tx1">
                    <a:lumMod val="65000"/>
                    <a:lumOff val="35000"/>
                  </a:schemeClr>
                </a:solidFill>
                <a:latin typeface="JKRGNR+Arial-BoldMT"/>
              </a:rPr>
              <a:t> der erteilten Ermächtigung müssen </a:t>
            </a:r>
            <a:r>
              <a:rPr lang="de-DE" sz="2400" b="1" dirty="0">
                <a:solidFill>
                  <a:schemeClr val="tx1">
                    <a:lumMod val="65000"/>
                    <a:lumOff val="35000"/>
                  </a:schemeClr>
                </a:solidFill>
                <a:latin typeface="JKRGNR+Arial-BoldMT"/>
              </a:rPr>
              <a:t>bestimmt</a:t>
            </a:r>
            <a:r>
              <a:rPr lang="de-DE" sz="2400" dirty="0">
                <a:solidFill>
                  <a:schemeClr val="tx1">
                    <a:lumMod val="65000"/>
                    <a:lumOff val="35000"/>
                  </a:schemeClr>
                </a:solidFill>
                <a:latin typeface="JKRGNR+Arial-BoldMT"/>
              </a:rPr>
              <a:t> sein (vgl. Art. 80 I 2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hinreichende Bestimmtheit der § 22 I 2 bis § 22 I 5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Rechtmäßige Verordnungsermächtigung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014403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Vorliegen der Voraussetzungen der Verordnungsermächtigung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Zuständig nach § 22 I 1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Senat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 verfahrensrechtlicher Hinsicht nach § 22 III 1 </a:t>
            </a:r>
            <a:r>
              <a:rPr lang="de-DE" sz="2400" dirty="0" err="1">
                <a:solidFill>
                  <a:schemeClr val="tx1">
                    <a:lumMod val="65000"/>
                    <a:lumOff val="35000"/>
                  </a:schemeClr>
                </a:solidFill>
                <a:highlight>
                  <a:srgbClr val="FFFF00"/>
                </a:highlight>
                <a:latin typeface="JKRGNR+Arial-BoldMT"/>
              </a:rPr>
              <a:t>BerlWG</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Anhörungsverfahren</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Erfolgt: </a:t>
            </a:r>
            <a:r>
              <a:rPr lang="de-DE" sz="2400" b="1" dirty="0">
                <a:solidFill>
                  <a:schemeClr val="tx1">
                    <a:lumMod val="65000"/>
                    <a:lumOff val="35000"/>
                  </a:schemeClr>
                </a:solidFill>
                <a:latin typeface="JKRGNR+Arial-BoldMT"/>
              </a:rPr>
              <a:t>Bekanntmachung</a:t>
            </a:r>
            <a:r>
              <a:rPr lang="de-DE" sz="2400" dirty="0">
                <a:solidFill>
                  <a:schemeClr val="tx1">
                    <a:lumMod val="65000"/>
                    <a:lumOff val="35000"/>
                  </a:schemeClr>
                </a:solidFill>
                <a:latin typeface="JKRGNR+Arial-BoldMT"/>
              </a:rPr>
              <a:t> im </a:t>
            </a:r>
            <a:r>
              <a:rPr lang="de-DE" sz="2400" b="1" dirty="0">
                <a:solidFill>
                  <a:schemeClr val="tx1">
                    <a:lumMod val="65000"/>
                    <a:lumOff val="35000"/>
                  </a:schemeClr>
                </a:solidFill>
                <a:latin typeface="JKRGNR+Arial-BoldMT"/>
              </a:rPr>
              <a:t>Amtsblatt</a:t>
            </a:r>
            <a:r>
              <a:rPr lang="de-DE" sz="2400" dirty="0">
                <a:solidFill>
                  <a:schemeClr val="tx1">
                    <a:lumMod val="65000"/>
                    <a:lumOff val="35000"/>
                  </a:schemeClr>
                </a:solidFill>
                <a:latin typeface="JKRGNR+Arial-BoldMT"/>
              </a:rPr>
              <a:t> für Berlin gemäß § 22 III 2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erfolgt: </a:t>
            </a:r>
            <a:r>
              <a:rPr lang="de-DE" sz="2400" b="1" dirty="0">
                <a:solidFill>
                  <a:schemeClr val="tx1">
                    <a:lumMod val="65000"/>
                    <a:lumOff val="35000"/>
                  </a:schemeClr>
                </a:solidFill>
                <a:latin typeface="JKRGNR+Arial-BoldMT"/>
              </a:rPr>
              <a:t>Hinweis auf Auslegung der Pläne </a:t>
            </a:r>
            <a:r>
              <a:rPr lang="de-DE" sz="2400" dirty="0">
                <a:solidFill>
                  <a:schemeClr val="tx1">
                    <a:lumMod val="65000"/>
                    <a:lumOff val="35000"/>
                  </a:schemeClr>
                </a:solidFill>
                <a:latin typeface="JKRGNR+Arial-BoldMT"/>
              </a:rPr>
              <a:t>nach § 22 III 3 Nr. 1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Hinweis auf Einwendungsfrist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22 III 3 Nr. 2 </a:t>
            </a:r>
            <a:r>
              <a:rPr lang="de-DE" sz="2400" dirty="0" err="1">
                <a:solidFill>
                  <a:schemeClr val="tx1">
                    <a:lumMod val="65000"/>
                    <a:lumOff val="35000"/>
                  </a:schemeClr>
                </a:solidFill>
                <a:latin typeface="JKRGNR+Arial-BoldMT"/>
              </a:rPr>
              <a:t>BerlWG</a:t>
            </a:r>
            <a:r>
              <a:rPr lang="de-DE" sz="2400" dirty="0">
                <a:solidFill>
                  <a:schemeClr val="tx1">
                    <a:lumMod val="65000"/>
                    <a:lumOff val="35000"/>
                  </a:schemeClr>
                </a:solidFill>
                <a:latin typeface="JKRGNR+Arial-BoldMT"/>
              </a:rPr>
              <a: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ordnungsgemäß durchgeführt: </a:t>
            </a:r>
            <a:r>
              <a:rPr lang="de-DE" sz="2400" b="1" dirty="0">
                <a:solidFill>
                  <a:schemeClr val="tx1">
                    <a:lumMod val="65000"/>
                    <a:lumOff val="35000"/>
                  </a:schemeClr>
                </a:solidFill>
                <a:latin typeface="JKRGNR+Arial-BoldMT"/>
              </a:rPr>
              <a:t>Anhörungsverfahren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 Voraussetzungen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573280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bb</a:t>
            </a:r>
            <a:r>
              <a:rPr lang="de-DE" sz="2400" b="1" dirty="0">
                <a:solidFill>
                  <a:schemeClr val="tx1">
                    <a:lumMod val="65000"/>
                    <a:lumOff val="35000"/>
                  </a:schemeClr>
                </a:solidFill>
                <a:latin typeface="JKRGNR+Arial-BoldMT"/>
              </a:rPr>
              <a:t>)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Maßstab für materielle Rechtmäßigkeit: Auflistung in § 19 I Nr. 1 – 3 WHG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Laut Sachverhalt: </a:t>
            </a:r>
            <a:r>
              <a:rPr lang="de-DE" sz="2400" b="1" dirty="0">
                <a:solidFill>
                  <a:schemeClr val="tx1">
                    <a:lumMod val="65000"/>
                    <a:lumOff val="35000"/>
                  </a:schemeClr>
                </a:solidFill>
                <a:latin typeface="JKRGNR+Arial-BoldMT"/>
              </a:rPr>
              <a:t>„Verknappung der Wasserversorgung im Großraum Berlin“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einschlägig: </a:t>
            </a:r>
            <a:r>
              <a:rPr lang="de-DE" sz="2400" b="1" dirty="0">
                <a:solidFill>
                  <a:schemeClr val="tx1">
                    <a:lumMod val="65000"/>
                    <a:lumOff val="35000"/>
                  </a:schemeClr>
                </a:solidFill>
                <a:latin typeface="JKRGNR+Arial-BoldMT"/>
              </a:rPr>
              <a:t>Tatbestand des § 19 I Nr. 1 WHG („öffentliche Wasserversorgung schützen“)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Vorliegen der Voraussetzungen der Verordnungsermächtigung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811112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29861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Rechtsfolge/ Vorrang des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Häufig Schwerpunkt: </a:t>
            </a:r>
            <a:r>
              <a:rPr lang="de-DE" sz="2400" b="1" dirty="0">
                <a:solidFill>
                  <a:srgbClr val="FF0000"/>
                </a:solidFill>
                <a:latin typeface="JKRGNR+Arial-BoldMT"/>
              </a:rPr>
              <a:t>Inhaltliche Prüfung der </a:t>
            </a:r>
            <a:r>
              <a:rPr lang="de-DE" sz="2400" b="1" dirty="0" err="1">
                <a:solidFill>
                  <a:srgbClr val="FF0000"/>
                </a:solidFill>
                <a:latin typeface="JKRGNR+Arial-BoldMT"/>
              </a:rPr>
              <a:t>Rechtsverordung</a:t>
            </a:r>
            <a:r>
              <a:rPr lang="de-DE" sz="2400" b="1" dirty="0">
                <a:solidFill>
                  <a:srgbClr val="FF0000"/>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Verstößt das, was die Rechtsverordnung inhaltlich festlegt gegen die Verfassung?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Dabei häufig besonders zu beachten: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Demokratieprinzip, Art. 20 II 1 GG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Bestimmtheitsgrundsatz, Art. 20 III GG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Verhältnismäßigkeitsgrundsatz, Art. 20 III GG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Grundrechte, Art. 1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8866247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Mit Blick auf das Vorbringen des K zwingend zu thematisieren: </a:t>
            </a:r>
            <a:r>
              <a:rPr lang="de-DE" sz="2400" b="1" dirty="0">
                <a:solidFill>
                  <a:schemeClr val="tx1">
                    <a:lumMod val="65000"/>
                    <a:lumOff val="35000"/>
                  </a:schemeClr>
                </a:solidFill>
                <a:highlight>
                  <a:srgbClr val="FFFF00"/>
                </a:highlight>
                <a:latin typeface="JKRGNR+Arial-BoldMT"/>
              </a:rPr>
              <a:t>Verstoß gegen Eigentumsgarantie des Art. 14 I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Jedenfalls erfasst vom </a:t>
            </a:r>
            <a:r>
              <a:rPr lang="de-DE" sz="2400" b="1" dirty="0">
                <a:solidFill>
                  <a:schemeClr val="tx1">
                    <a:lumMod val="65000"/>
                    <a:lumOff val="35000"/>
                  </a:schemeClr>
                </a:solidFill>
                <a:latin typeface="JKRGNR+Arial-BoldMT"/>
              </a:rPr>
              <a:t>persönlichen Schutzbereich </a:t>
            </a:r>
            <a:r>
              <a:rPr lang="de-DE" sz="2400" dirty="0">
                <a:solidFill>
                  <a:schemeClr val="tx1">
                    <a:lumMod val="65000"/>
                    <a:lumOff val="35000"/>
                  </a:schemeClr>
                </a:solidFill>
                <a:latin typeface="JKRGNR+Arial-BoldMT"/>
              </a:rPr>
              <a:t>des Art. 14 I 1 GG: Lebende natürliche Personen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Definition für „Eigentum“ </a:t>
            </a:r>
            <a:r>
              <a:rPr lang="de-DE" sz="2400" b="1" dirty="0" err="1">
                <a:solidFill>
                  <a:srgbClr val="FF0000"/>
                </a:solidFill>
                <a:latin typeface="JKRGNR+Arial-BoldMT"/>
              </a:rPr>
              <a:t>iSv</a:t>
            </a:r>
            <a:r>
              <a:rPr lang="de-DE" sz="2400" b="1" dirty="0">
                <a:solidFill>
                  <a:srgbClr val="FF0000"/>
                </a:solidFill>
                <a:latin typeface="JKRGNR+Arial-BoldMT"/>
              </a:rPr>
              <a:t> Art. 14 I 1 GG</a:t>
            </a:r>
            <a:r>
              <a:rPr lang="de-DE" sz="2400" dirty="0">
                <a:solidFill>
                  <a:srgbClr val="FF0000"/>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konkretes vermögenswertes Gut oder Recht</a:t>
            </a:r>
            <a:r>
              <a:rPr lang="de-DE" sz="2400" dirty="0">
                <a:solidFill>
                  <a:schemeClr val="tx1">
                    <a:lumMod val="65000"/>
                    <a:lumOff val="35000"/>
                  </a:schemeClr>
                </a:solidFill>
                <a:latin typeface="JKRGNR+Arial-BoldMT"/>
              </a:rPr>
              <a:t>, welches…</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dem Einzelnen als </a:t>
            </a:r>
            <a:r>
              <a:rPr lang="de-DE" sz="2400" b="1" dirty="0">
                <a:solidFill>
                  <a:schemeClr val="tx1">
                    <a:lumMod val="65000"/>
                    <a:lumOff val="35000"/>
                  </a:schemeClr>
                </a:solidFill>
                <a:latin typeface="JKRGNR+Arial-BoldMT"/>
              </a:rPr>
              <a:t>Ausschließlichkeitsrechte</a:t>
            </a:r>
            <a:r>
              <a:rPr lang="de-DE" sz="2400" dirty="0">
                <a:solidFill>
                  <a:schemeClr val="tx1">
                    <a:lumMod val="65000"/>
                    <a:lumOff val="35000"/>
                  </a:schemeClr>
                </a:solidFill>
                <a:latin typeface="JKRGNR+Arial-BoldMT"/>
              </a:rPr>
              <a:t> zur </a:t>
            </a:r>
            <a:r>
              <a:rPr lang="de-DE" sz="2400" b="1" dirty="0">
                <a:solidFill>
                  <a:schemeClr val="tx1">
                    <a:lumMod val="65000"/>
                    <a:lumOff val="35000"/>
                  </a:schemeClr>
                </a:solidFill>
                <a:latin typeface="JKRGNR+Arial-BoldMT"/>
              </a:rPr>
              <a:t>privaten Nutzung</a:t>
            </a:r>
            <a:r>
              <a:rPr lang="de-DE" sz="2400" dirty="0">
                <a:solidFill>
                  <a:schemeClr val="tx1">
                    <a:lumMod val="65000"/>
                    <a:lumOff val="35000"/>
                  </a:schemeClr>
                </a:solidFill>
                <a:latin typeface="JKRGNR+Arial-BoldMT"/>
              </a:rPr>
              <a:t> und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zur </a:t>
            </a:r>
            <a:r>
              <a:rPr lang="de-DE" sz="2400" b="1" dirty="0">
                <a:solidFill>
                  <a:schemeClr val="tx1">
                    <a:lumMod val="65000"/>
                    <a:lumOff val="35000"/>
                  </a:schemeClr>
                </a:solidFill>
                <a:latin typeface="JKRGNR+Arial-BoldMT"/>
              </a:rPr>
              <a:t>eigenen Verfügung </a:t>
            </a:r>
            <a:r>
              <a:rPr lang="de-DE" sz="2400" dirty="0">
                <a:solidFill>
                  <a:schemeClr val="tx1">
                    <a:lumMod val="65000"/>
                    <a:lumOff val="35000"/>
                  </a:schemeClr>
                </a:solidFill>
                <a:latin typeface="JKRGNR+Arial-BoldMT"/>
              </a:rPr>
              <a:t>zugeordnet sind und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das einfache Recht</a:t>
            </a:r>
            <a:r>
              <a:rPr lang="de-DE" sz="2400" dirty="0">
                <a:solidFill>
                  <a:schemeClr val="tx1">
                    <a:lumMod val="65000"/>
                    <a:lumOff val="35000"/>
                  </a:schemeClr>
                </a:solidFill>
                <a:latin typeface="JKRGNR+Arial-BoldMT"/>
              </a:rPr>
              <a:t> zu bestimmtem Zeitpunkt als Vermögenswert definiert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8997264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163378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Auf Grundlage der bisherigen Rechtsverordnung („Schutzzone 1“) zulässig: Nutzung des im </a:t>
            </a:r>
            <a:r>
              <a:rPr lang="de-DE" sz="2400" b="1" dirty="0">
                <a:solidFill>
                  <a:schemeClr val="tx1">
                    <a:lumMod val="65000"/>
                    <a:lumOff val="35000"/>
                  </a:schemeClr>
                </a:solidFill>
                <a:latin typeface="JKRGNR+Arial-BoldMT"/>
              </a:rPr>
              <a:t>Eigentum des Klägers stehenden Grundstücks für Gärfutteranlage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Schutzbereich von Art. 14 GG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595925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bb</a:t>
            </a:r>
            <a:r>
              <a:rPr lang="de-DE" sz="2400" b="1" dirty="0">
                <a:solidFill>
                  <a:schemeClr val="tx1">
                    <a:lumMod val="65000"/>
                    <a:lumOff val="35000"/>
                  </a:schemeClr>
                </a:solidFill>
                <a:latin typeface="JKRGNR+Arial-BoldMT"/>
              </a:rPr>
              <a:t>)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Rahmen von Eingriffen in Art. 14 I 1 GG zu unterscheiden: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Inhalts- und Schrankenbestimmungen </a:t>
            </a:r>
            <a:r>
              <a:rPr lang="de-DE" sz="2400" dirty="0">
                <a:solidFill>
                  <a:schemeClr val="tx1">
                    <a:lumMod val="65000"/>
                    <a:lumOff val="35000"/>
                  </a:schemeClr>
                </a:solidFill>
                <a:latin typeface="JKRGNR+Arial-BoldMT"/>
              </a:rPr>
              <a:t>(Art. 14 I 2 GG) sowie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Enteignungen</a:t>
            </a:r>
            <a:r>
              <a:rPr lang="de-DE" sz="2400" dirty="0">
                <a:solidFill>
                  <a:schemeClr val="tx1">
                    <a:lumMod val="65000"/>
                    <a:lumOff val="35000"/>
                  </a:schemeClr>
                </a:solidFill>
                <a:latin typeface="JKRGNR+Arial-BoldMT"/>
              </a:rPr>
              <a:t> (Art. 14 III 1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Definition für „Enteignung“: </a:t>
            </a:r>
            <a:r>
              <a:rPr lang="de-DE" sz="2400" dirty="0">
                <a:solidFill>
                  <a:schemeClr val="tx1">
                    <a:lumMod val="65000"/>
                    <a:lumOff val="35000"/>
                  </a:schemeClr>
                </a:solidFill>
                <a:latin typeface="JKRGNR+Arial-BoldMT"/>
              </a:rPr>
              <a:t>Vollständige oder teilweise Entziehung konkreter subjektiver Rechtspositionen </a:t>
            </a:r>
            <a:r>
              <a:rPr lang="de-DE" sz="2400" dirty="0" err="1">
                <a:solidFill>
                  <a:schemeClr val="tx1">
                    <a:lumMod val="65000"/>
                    <a:lumOff val="35000"/>
                  </a:schemeClr>
                </a:solidFill>
                <a:latin typeface="JKRGNR+Arial-BoldMT"/>
              </a:rPr>
              <a:t>iSd</a:t>
            </a:r>
            <a:r>
              <a:rPr lang="de-DE" sz="2400" dirty="0">
                <a:solidFill>
                  <a:schemeClr val="tx1">
                    <a:lumMod val="65000"/>
                    <a:lumOff val="35000"/>
                  </a:schemeClr>
                </a:solidFill>
                <a:latin typeface="JKRGNR+Arial-BoldMT"/>
              </a:rPr>
              <a:t> Art. 14 I 1 GG zur Erfüllung bestimmter öffentlicher Aufgaben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Entziehung einer Eigentumsposition </a:t>
            </a:r>
            <a:r>
              <a:rPr lang="de-DE" sz="2400" b="1" dirty="0">
                <a:solidFill>
                  <a:schemeClr val="tx1">
                    <a:lumMod val="65000"/>
                    <a:lumOff val="35000"/>
                  </a:schemeClr>
                </a:solidFill>
                <a:latin typeface="JKRGNR+Arial-BoldMT"/>
              </a:rPr>
              <a:t>zur Erfüllung staatlicher Aufgaben</a:t>
            </a:r>
            <a:r>
              <a:rPr lang="de-DE" sz="2400" dirty="0">
                <a:solidFill>
                  <a:schemeClr val="tx1">
                    <a:lumMod val="65000"/>
                    <a:lumOff val="35000"/>
                  </a:schemeClr>
                </a:solidFill>
                <a:latin typeface="JKRGNR+Arial-BoldMT"/>
              </a:rPr>
              <a:t> durch Erlass von Schutzzone II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Enteignung </a:t>
            </a:r>
            <a:r>
              <a:rPr lang="de-DE" sz="2400" b="1" dirty="0" err="1">
                <a:solidFill>
                  <a:srgbClr val="FF0000"/>
                </a:solidFill>
                <a:latin typeface="JKRGNR+Arial-BoldMT"/>
              </a:rPr>
              <a:t>iSv</a:t>
            </a:r>
            <a:r>
              <a:rPr lang="de-DE" sz="2400" b="1" dirty="0">
                <a:solidFill>
                  <a:srgbClr val="FF0000"/>
                </a:solidFill>
                <a:latin typeface="JKRGNR+Arial-BoldMT"/>
              </a:rPr>
              <a:t>. Art. 14 III 1 GG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964295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0421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Errichtung der </a:t>
            </a:r>
            <a:r>
              <a:rPr lang="de-DE" sz="2400" b="1" dirty="0">
                <a:solidFill>
                  <a:schemeClr val="tx1">
                    <a:lumMod val="65000"/>
                    <a:lumOff val="35000"/>
                  </a:schemeClr>
                </a:solidFill>
                <a:highlight>
                  <a:srgbClr val="FFFF00"/>
                </a:highlight>
                <a:latin typeface="JKRGNR+Arial-BoldMT"/>
              </a:rPr>
              <a:t>„Schutzzone II“ als Inhalts- und Schrankenbestimmung </a:t>
            </a:r>
            <a:r>
              <a:rPr lang="de-DE" sz="2400" b="1" dirty="0" err="1">
                <a:solidFill>
                  <a:schemeClr val="tx1">
                    <a:lumMod val="65000"/>
                    <a:lumOff val="35000"/>
                  </a:schemeClr>
                </a:solidFill>
                <a:highlight>
                  <a:srgbClr val="FFFF00"/>
                </a:highlight>
                <a:latin typeface="JKRGNR+Arial-BoldMT"/>
              </a:rPr>
              <a:t>iSv</a:t>
            </a:r>
            <a:r>
              <a:rPr lang="de-DE" sz="2400" b="1" dirty="0">
                <a:solidFill>
                  <a:schemeClr val="tx1">
                    <a:lumMod val="65000"/>
                    <a:lumOff val="35000"/>
                  </a:schemeClr>
                </a:solidFill>
                <a:highlight>
                  <a:srgbClr val="FFFF00"/>
                </a:highlight>
                <a:latin typeface="JKRGNR+Arial-BoldMT"/>
              </a:rPr>
              <a:t>. Art. 14 I 2 GG? </a:t>
            </a:r>
            <a:endParaRPr lang="de-DE" sz="2400" dirty="0">
              <a:solidFill>
                <a:schemeClr val="tx1">
                  <a:lumMod val="65000"/>
                  <a:lumOff val="35000"/>
                </a:schemeClr>
              </a:solidFill>
              <a:highlight>
                <a:srgbClr val="FFFF00"/>
              </a:highlight>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Hierunter zu verstehen: </a:t>
            </a:r>
            <a:r>
              <a:rPr lang="de-DE" sz="2400" b="1" dirty="0">
                <a:solidFill>
                  <a:schemeClr val="tx1">
                    <a:lumMod val="65000"/>
                    <a:lumOff val="35000"/>
                  </a:schemeClr>
                </a:solidFill>
                <a:latin typeface="JKRGNR+Arial-BoldMT"/>
              </a:rPr>
              <a:t>abstrakt-generelle Festlegung von Rechten und Pflichten</a:t>
            </a:r>
            <a:r>
              <a:rPr lang="de-DE" sz="2400" dirty="0">
                <a:solidFill>
                  <a:schemeClr val="tx1">
                    <a:lumMod val="65000"/>
                    <a:lumOff val="35000"/>
                  </a:schemeClr>
                </a:solidFill>
                <a:latin typeface="JKRGNR+Arial-BoldMT"/>
              </a:rPr>
              <a:t> durch den Gesetzgeber hinsichtlich solcher </a:t>
            </a:r>
            <a:r>
              <a:rPr lang="de-DE" sz="2400" b="1" dirty="0">
                <a:solidFill>
                  <a:schemeClr val="tx1">
                    <a:lumMod val="65000"/>
                    <a:lumOff val="35000"/>
                  </a:schemeClr>
                </a:solidFill>
                <a:latin typeface="JKRGNR+Arial-BoldMT"/>
              </a:rPr>
              <a:t>Rechtsgüter</a:t>
            </a:r>
            <a:r>
              <a:rPr lang="de-DE" sz="2400" dirty="0">
                <a:solidFill>
                  <a:schemeClr val="tx1">
                    <a:lumMod val="65000"/>
                    <a:lumOff val="35000"/>
                  </a:schemeClr>
                </a:solidFill>
                <a:latin typeface="JKRGNR+Arial-BoldMT"/>
              </a:rPr>
              <a:t>, die als </a:t>
            </a:r>
            <a:r>
              <a:rPr lang="de-DE" sz="2400" b="1" dirty="0">
                <a:solidFill>
                  <a:schemeClr val="tx1">
                    <a:lumMod val="65000"/>
                    <a:lumOff val="35000"/>
                  </a:schemeClr>
                </a:solidFill>
                <a:latin typeface="JKRGNR+Arial-BoldMT"/>
              </a:rPr>
              <a:t>Eigentum</a:t>
            </a:r>
            <a:r>
              <a:rPr lang="de-DE" sz="2400" dirty="0">
                <a:solidFill>
                  <a:schemeClr val="tx1">
                    <a:lumMod val="65000"/>
                    <a:lumOff val="35000"/>
                  </a:schemeClr>
                </a:solidFill>
                <a:latin typeface="JKRGNR+Arial-BoldMT"/>
              </a:rPr>
              <a:t> geschützt 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Eingriff (+) </a:t>
            </a:r>
            <a:r>
              <a:rPr lang="de-DE" sz="2400" dirty="0">
                <a:solidFill>
                  <a:schemeClr val="tx1">
                    <a:lumMod val="65000"/>
                    <a:lumOff val="35000"/>
                  </a:schemeClr>
                </a:solidFill>
                <a:latin typeface="JKRGNR+Arial-BoldMT"/>
              </a:rPr>
              <a:t>soweit (neue) </a:t>
            </a:r>
            <a:r>
              <a:rPr lang="de-DE" sz="2400" b="1" dirty="0">
                <a:solidFill>
                  <a:schemeClr val="tx1">
                    <a:lumMod val="65000"/>
                    <a:lumOff val="35000"/>
                  </a:schemeClr>
                </a:solidFill>
                <a:latin typeface="JKRGNR+Arial-BoldMT"/>
              </a:rPr>
              <a:t>Rechtslage zu einer Verkürzung der Befugnisse </a:t>
            </a:r>
            <a:r>
              <a:rPr lang="de-DE" sz="2400" dirty="0">
                <a:solidFill>
                  <a:schemeClr val="tx1">
                    <a:lumMod val="65000"/>
                    <a:lumOff val="35000"/>
                  </a:schemeClr>
                </a:solidFill>
                <a:latin typeface="JKRGNR+Arial-BoldMT"/>
              </a:rPr>
              <a:t>führt</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 da Schutzzone II </a:t>
            </a:r>
            <a:r>
              <a:rPr lang="de-DE" sz="2400" b="1" dirty="0">
                <a:solidFill>
                  <a:schemeClr val="tx1">
                    <a:lumMod val="65000"/>
                    <a:lumOff val="35000"/>
                  </a:schemeClr>
                </a:solidFill>
                <a:latin typeface="JKRGNR+Arial-BoldMT"/>
              </a:rPr>
              <a:t>Nutzungsmöglichkeiten</a:t>
            </a:r>
            <a:r>
              <a:rPr lang="de-DE" sz="2400" dirty="0">
                <a:solidFill>
                  <a:schemeClr val="tx1">
                    <a:lumMod val="65000"/>
                    <a:lumOff val="35000"/>
                  </a:schemeClr>
                </a:solidFill>
                <a:latin typeface="JKRGNR+Arial-BoldMT"/>
              </a:rPr>
              <a:t> gegenüber Schutzzone I </a:t>
            </a:r>
            <a:r>
              <a:rPr lang="de-DE" sz="2400" b="1" dirty="0">
                <a:solidFill>
                  <a:schemeClr val="tx1">
                    <a:lumMod val="65000"/>
                    <a:lumOff val="35000"/>
                  </a:schemeClr>
                </a:solidFill>
                <a:latin typeface="JKRGNR+Arial-BoldMT"/>
              </a:rPr>
              <a:t>negativ abändert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Eingriff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6159174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12644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cc)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Unverhältnismäßiger Eingriff in Eigentumsfreiheit durch Festlegung der Rechtsverordnung Schutzzone II?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10670315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73206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Legitimer Zweck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Sicherstellung der Trinkwasserversorgung (vgl. Art. 20a GG)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Legitimer Zweck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Geeignetheit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anzunehmen: dass mit dem Erlass der 2. RVO („Schutzzone II) der angestrebte Zweck gefördert werden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Erforderlichkeit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Weder dargetan noch sonst ersichtlich: „Relativ milderes Mittel“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8483705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Angemessenheit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a:t>
            </a:r>
            <a:r>
              <a:rPr lang="de-DE" sz="2400" b="1" dirty="0">
                <a:solidFill>
                  <a:schemeClr val="tx1">
                    <a:lumMod val="65000"/>
                    <a:lumOff val="35000"/>
                  </a:schemeClr>
                </a:solidFill>
                <a:latin typeface="JKRGNR+Arial-BoldMT"/>
              </a:rPr>
              <a:t>Interessenabwägung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Zweck des Gesetzes: </a:t>
            </a:r>
            <a:r>
              <a:rPr lang="de-DE" sz="2400" dirty="0">
                <a:solidFill>
                  <a:schemeClr val="tx1">
                    <a:lumMod val="65000"/>
                    <a:lumOff val="35000"/>
                  </a:schemeClr>
                </a:solidFill>
                <a:latin typeface="JKRGNR+Arial-BoldMT"/>
              </a:rPr>
              <a:t>Schutz der Trinkwasserversorgung für Allgemeinheit, Art. 20a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Beeinträchtigtes Interesse des K: </a:t>
            </a:r>
            <a:r>
              <a:rPr lang="de-DE" sz="2400" dirty="0">
                <a:solidFill>
                  <a:schemeClr val="tx1">
                    <a:lumMod val="65000"/>
                    <a:lumOff val="35000"/>
                  </a:schemeClr>
                </a:solidFill>
                <a:latin typeface="JKRGNR+Arial-BoldMT"/>
              </a:rPr>
              <a:t>Nutzungsmöglichkeit seines Eigentums</a:t>
            </a:r>
            <a:r>
              <a:rPr lang="de-DE" sz="2400" b="1"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 vorrangig: </a:t>
            </a:r>
            <a:r>
              <a:rPr lang="de-DE" sz="2400" dirty="0">
                <a:solidFill>
                  <a:schemeClr val="tx1">
                    <a:lumMod val="65000"/>
                    <a:lumOff val="35000"/>
                  </a:schemeClr>
                </a:solidFill>
                <a:latin typeface="JKRGNR+Arial-BoldMT"/>
              </a:rPr>
              <a:t>Schutz der Trinkwasserversorgung, da unbedingte Lebensgrundlage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auch zu beachten: </a:t>
            </a:r>
            <a:r>
              <a:rPr lang="de-DE" sz="2400" b="1" dirty="0">
                <a:solidFill>
                  <a:schemeClr val="tx1">
                    <a:lumMod val="65000"/>
                    <a:lumOff val="35000"/>
                  </a:schemeClr>
                </a:solidFill>
                <a:latin typeface="JKRGNR+Arial-BoldMT"/>
              </a:rPr>
              <a:t>Sozialbindung des Eigentums</a:t>
            </a:r>
            <a:r>
              <a:rPr lang="de-DE" sz="2400" dirty="0">
                <a:solidFill>
                  <a:schemeClr val="tx1">
                    <a:lumMod val="65000"/>
                    <a:lumOff val="35000"/>
                  </a:schemeClr>
                </a:solidFill>
                <a:latin typeface="JKRGNR+Arial-BoldMT"/>
              </a:rPr>
              <a:t>, Art. 14 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Angemessenheit der Bestimmungen der RVO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Verhältnismäßigkeit der RVO (+)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639932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62892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Zwischenergebnis: Wirksamkeit der RVO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Dann: Vorliegen der materiellen VS nach § 19 I 6 </a:t>
            </a:r>
            <a:r>
              <a:rPr lang="de-DE" sz="2400" b="1" dirty="0" err="1">
                <a:solidFill>
                  <a:schemeClr val="tx1">
                    <a:lumMod val="65000"/>
                    <a:lumOff val="35000"/>
                  </a:schemeClr>
                </a:solidFill>
                <a:highlight>
                  <a:srgbClr val="FFFF00"/>
                </a:highlight>
                <a:latin typeface="JKRGNR+Arial-BoldMT"/>
              </a:rPr>
              <a:t>BerlWG</a:t>
            </a:r>
            <a:r>
              <a:rPr lang="de-DE" sz="2400" b="1"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2127237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Rechtsfolge: Ermessen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Zu prüfen: Verletzung der </a:t>
            </a:r>
            <a:r>
              <a:rPr lang="de-DE" sz="2400" b="1" dirty="0">
                <a:solidFill>
                  <a:schemeClr val="tx1">
                    <a:lumMod val="65000"/>
                    <a:lumOff val="35000"/>
                  </a:schemeClr>
                </a:solidFill>
                <a:highlight>
                  <a:srgbClr val="FFFF00"/>
                </a:highlight>
                <a:latin typeface="JKRGNR+Arial-BoldMT"/>
              </a:rPr>
              <a:t>Grenzen des Ermessens </a:t>
            </a:r>
            <a:r>
              <a:rPr lang="de-DE" sz="2400" dirty="0">
                <a:solidFill>
                  <a:schemeClr val="tx1">
                    <a:lumMod val="65000"/>
                    <a:lumOff val="35000"/>
                  </a:schemeClr>
                </a:solidFill>
                <a:highlight>
                  <a:srgbClr val="FFFF00"/>
                </a:highlight>
                <a:latin typeface="JKRGNR+Arial-BoldMT"/>
              </a:rPr>
              <a:t>bei </a:t>
            </a:r>
            <a:r>
              <a:rPr lang="de-DE" sz="2400" b="1" u="sng" dirty="0">
                <a:solidFill>
                  <a:schemeClr val="tx1">
                    <a:lumMod val="65000"/>
                    <a:lumOff val="35000"/>
                  </a:schemeClr>
                </a:solidFill>
                <a:highlight>
                  <a:srgbClr val="FFFF00"/>
                </a:highlight>
                <a:latin typeface="JKRGNR+Arial-BoldMT"/>
              </a:rPr>
              <a:t>Erlass der Einzelverfügung</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 114 S.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Ermessensüberschreitung?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Grenzen des Ermessens</a:t>
            </a:r>
            <a:r>
              <a:rPr lang="de-DE" sz="2400" dirty="0">
                <a:solidFill>
                  <a:schemeClr val="tx1">
                    <a:lumMod val="65000"/>
                    <a:lumOff val="35000"/>
                  </a:schemeClr>
                </a:solidFill>
                <a:latin typeface="JKRGNR+Arial-BoldMT"/>
              </a:rPr>
              <a:t>: (insb.) </a:t>
            </a:r>
            <a:r>
              <a:rPr lang="de-DE" sz="2400" b="1" dirty="0">
                <a:solidFill>
                  <a:schemeClr val="tx1">
                    <a:lumMod val="65000"/>
                    <a:lumOff val="35000"/>
                  </a:schemeClr>
                </a:solidFill>
                <a:latin typeface="JKRGNR+Arial-BoldMT"/>
              </a:rPr>
              <a:t>Grundrechte</a:t>
            </a:r>
            <a:r>
              <a:rPr lang="de-DE" sz="2400" dirty="0">
                <a:solidFill>
                  <a:schemeClr val="tx1">
                    <a:lumMod val="65000"/>
                    <a:lumOff val="35000"/>
                  </a:schemeClr>
                </a:solidFill>
                <a:latin typeface="JKRGNR+Arial-BoldMT"/>
              </a:rPr>
              <a:t> als Teil der Verfassung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Anordnung: Einstellen des Betriebes der Gärfutteranlage</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Verletzung der </a:t>
            </a:r>
            <a:r>
              <a:rPr lang="de-DE" sz="2400" b="1" dirty="0">
                <a:solidFill>
                  <a:schemeClr val="tx1">
                    <a:lumMod val="65000"/>
                    <a:lumOff val="35000"/>
                  </a:schemeClr>
                </a:solidFill>
                <a:latin typeface="JKRGNR+Arial-BoldMT"/>
              </a:rPr>
              <a:t>Eigentumsfreiheit</a:t>
            </a:r>
            <a:r>
              <a:rPr lang="de-DE" sz="2400" dirty="0">
                <a:solidFill>
                  <a:schemeClr val="tx1">
                    <a:lumMod val="65000"/>
                    <a:lumOff val="35000"/>
                  </a:schemeClr>
                </a:solidFill>
                <a:latin typeface="JKRGNR+Arial-BoldMT"/>
              </a:rPr>
              <a:t> aus </a:t>
            </a:r>
            <a:r>
              <a:rPr lang="de-DE" sz="2400" b="1" dirty="0">
                <a:solidFill>
                  <a:schemeClr val="tx1">
                    <a:lumMod val="65000"/>
                    <a:lumOff val="35000"/>
                  </a:schemeClr>
                </a:solidFill>
                <a:latin typeface="JKRGNR+Arial-BoldMT"/>
              </a:rPr>
              <a:t>Art. 14 I GG </a:t>
            </a:r>
            <a:r>
              <a:rPr lang="de-DE" sz="2400" dirty="0">
                <a:solidFill>
                  <a:schemeClr val="tx1">
                    <a:lumMod val="65000"/>
                    <a:lumOff val="35000"/>
                  </a:schemeClr>
                </a:solidFill>
                <a:latin typeface="JKRGNR+Arial-BoldMT"/>
              </a:rPr>
              <a:t>durch die Anordnung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4151539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weiteres zu bejahen: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Eröffnung des Schutzbereichs von Art. 14 I GG </a:t>
            </a:r>
            <a:r>
              <a:rPr lang="de-DE" sz="2400" dirty="0">
                <a:solidFill>
                  <a:schemeClr val="tx1">
                    <a:lumMod val="65000"/>
                    <a:lumOff val="35000"/>
                  </a:schemeClr>
                </a:solidFill>
                <a:latin typeface="JKRGNR+Arial-BoldMT"/>
              </a:rPr>
              <a:t>(s.o.)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Eingriff in Art. 14 I GG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Inhalts- und Schrankenbestimmung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a:t>
            </a:r>
            <a:r>
              <a:rPr lang="de-DE" sz="2400" b="1" dirty="0">
                <a:solidFill>
                  <a:schemeClr val="tx1">
                    <a:lumMod val="65000"/>
                    <a:lumOff val="35000"/>
                  </a:schemeClr>
                </a:solidFill>
                <a:latin typeface="JKRGNR+Arial-BoldMT"/>
              </a:rPr>
              <a:t>Verfassungsrechtliche Rechtfertigung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a:t>
            </a:r>
            <a:r>
              <a:rPr lang="de-DE" sz="2400" b="1" u="sng" dirty="0">
                <a:solidFill>
                  <a:schemeClr val="tx1">
                    <a:lumMod val="65000"/>
                    <a:lumOff val="35000"/>
                  </a:schemeClr>
                </a:solidFill>
                <a:latin typeface="JKRGNR+Arial-BoldMT"/>
              </a:rPr>
              <a:t>Verhältnismäßigkeit der Anordnung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Zu beachten: Auswirkung für Eigentumsinteresse des K von einigem Gewicht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00B050"/>
                </a:solidFill>
                <a:latin typeface="JKRGNR+Arial-BoldMT"/>
              </a:rPr>
              <a:t>Andererseits: Eigentumsbetätigung des K hat starken Einfluss auf Allgemeinheit, da Grundwasser betroffen</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00B050"/>
                </a:solidFill>
                <a:latin typeface="JKRGNR+Arial-BoldMT"/>
              </a:rPr>
              <a:t>Stichwort: Sozialbindung des Eigentums, Art. 14 II GG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30504836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296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Angemessenheit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Ermessensfehler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Rechtswidrigkeit der Verfügung gegenüber K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hat keinen Erfolg, da unbegründet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a:solidFill>
                  <a:schemeClr val="bg1"/>
                </a:solidFill>
                <a:latin typeface="Frutiger Linotype" pitchFamily="34" charset="0"/>
              </a:rPr>
              <a:t>Fall 7</a:t>
            </a:r>
            <a:endParaRPr lang="de-DE" sz="2600" dirty="0">
              <a:solidFill>
                <a:schemeClr val="bg1"/>
              </a:solidFill>
              <a:latin typeface="Frutiger Linotype" pitchFamily="34" charset="0"/>
            </a:endParaRPr>
          </a:p>
        </p:txBody>
      </p:sp>
    </p:spTree>
    <p:extLst>
      <p:ext uri="{BB962C8B-B14F-4D97-AF65-F5344CB8AC3E}">
        <p14:creationId xmlns:p14="http://schemas.microsoft.com/office/powerpoint/2010/main" val="24026627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 calcmode="lin" valueType="num">
                                      <p:cBhvr additive="base">
                                        <p:cTn id="1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79618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Kommunikationsgrundrechte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latin typeface="JKRGNR+Arial-BoldMT"/>
              </a:rPr>
              <a:t>Art. 5 I GG </a:t>
            </a:r>
            <a:r>
              <a:rPr lang="de-DE" sz="2400" dirty="0">
                <a:solidFill>
                  <a:schemeClr val="tx1">
                    <a:lumMod val="65000"/>
                    <a:lumOff val="35000"/>
                  </a:schemeClr>
                </a:solidFill>
                <a:latin typeface="JKRGNR+Arial-BoldMT"/>
              </a:rPr>
              <a:t>enthalten: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Meinungsfreiheit, Art. 5 I 1 Alt.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Informationsfreiheit, Art. 5 I 1 Alt. 2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Presse-, Rundfunk-, und Filmfreiheit, Art. 5 I 2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Demgegenüber in </a:t>
            </a:r>
            <a:r>
              <a:rPr lang="de-DE" sz="2400" b="1" dirty="0">
                <a:solidFill>
                  <a:schemeClr val="tx1">
                    <a:lumMod val="65000"/>
                    <a:lumOff val="35000"/>
                  </a:schemeClr>
                </a:solidFill>
                <a:latin typeface="JKRGNR+Arial-BoldMT"/>
              </a:rPr>
              <a:t>Art. 5 III 1 GG </a:t>
            </a:r>
            <a:r>
              <a:rPr lang="de-DE" sz="2400" dirty="0">
                <a:solidFill>
                  <a:schemeClr val="tx1">
                    <a:lumMod val="65000"/>
                    <a:lumOff val="35000"/>
                  </a:schemeClr>
                </a:solidFill>
                <a:latin typeface="JKRGNR+Arial-BoldMT"/>
              </a:rPr>
              <a:t>geschützt: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Kunstfreiheit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Art. 5 III 1 Alt. 1 GG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Wissenschaftsfreiheit, Art. 5 III 1 Alt. 2 GG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40866055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84784"/>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Meinungsfreiheit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Allgemeines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Geschützt von </a:t>
            </a:r>
            <a:r>
              <a:rPr lang="de-DE" sz="2400" b="1" dirty="0">
                <a:solidFill>
                  <a:schemeClr val="tx1">
                    <a:lumMod val="65000"/>
                    <a:lumOff val="35000"/>
                  </a:schemeClr>
                </a:solidFill>
                <a:latin typeface="JKRGNR+Arial-BoldMT"/>
              </a:rPr>
              <a:t>Art. 5 I 1 1. Alt. GG</a:t>
            </a:r>
            <a:r>
              <a:rPr lang="de-DE" sz="2400" dirty="0">
                <a:solidFill>
                  <a:schemeClr val="tx1">
                    <a:lumMod val="65000"/>
                    <a:lumOff val="35000"/>
                  </a:schemeClr>
                </a:solidFill>
                <a:latin typeface="JKRGNR+Arial-BoldMT"/>
              </a:rPr>
              <a:t>: Das Recht eines jeden, </a:t>
            </a:r>
            <a:r>
              <a:rPr lang="de-DE" sz="2400" b="1" dirty="0">
                <a:solidFill>
                  <a:schemeClr val="tx1">
                    <a:lumMod val="65000"/>
                    <a:lumOff val="35000"/>
                  </a:schemeClr>
                </a:solidFill>
                <a:latin typeface="JKRGNR+Arial-BoldMT"/>
              </a:rPr>
              <a:t>„seine Meinung in Wort, Schrift und Bild frei zu äußern und zu verbreiten“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BVerfG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a:t>
            </a:r>
            <a:r>
              <a:rPr lang="de-DE" sz="2400" b="1" i="1" dirty="0">
                <a:solidFill>
                  <a:schemeClr val="tx1">
                    <a:lumMod val="65000"/>
                    <a:lumOff val="35000"/>
                  </a:schemeClr>
                </a:solidFill>
                <a:latin typeface="JKRGNR+Arial-BoldMT"/>
              </a:rPr>
              <a:t>schlechthin konstituierend für die freiheitlich-demokratische Grundordnung“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&gt; „Stoßrichtungen“ der Meinungsfreiheit: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Schutz der </a:t>
            </a:r>
            <a:r>
              <a:rPr lang="de-DE" sz="2400" b="1" dirty="0">
                <a:solidFill>
                  <a:schemeClr val="tx1">
                    <a:lumMod val="65000"/>
                    <a:lumOff val="35000"/>
                  </a:schemeClr>
                </a:solidFill>
                <a:highlight>
                  <a:srgbClr val="FFFF00"/>
                </a:highlight>
                <a:latin typeface="JKRGNR+Arial-BoldMT"/>
              </a:rPr>
              <a:t>Persönlichkeitsentfaltung</a:t>
            </a:r>
            <a:r>
              <a:rPr lang="de-DE" sz="2400" dirty="0">
                <a:solidFill>
                  <a:schemeClr val="tx1">
                    <a:lumMod val="65000"/>
                    <a:lumOff val="35000"/>
                  </a:schemeClr>
                </a:solidFill>
                <a:latin typeface="JKRGNR+Arial-BoldMT"/>
              </a:rPr>
              <a:t> des Einzelnen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Demokratischer Prozess</a:t>
            </a:r>
            <a:r>
              <a:rPr lang="de-DE" sz="2400" dirty="0">
                <a:solidFill>
                  <a:schemeClr val="tx1">
                    <a:lumMod val="65000"/>
                    <a:lumOff val="35000"/>
                  </a:schemeClr>
                </a:solidFill>
                <a:latin typeface="JKRGNR+Arial-BoldMT"/>
              </a:rPr>
              <a:t>, für den freie Meinungsäußerung unerlässlich ist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2297203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persönlicher Hinsicht geschützt: „</a:t>
            </a:r>
            <a:r>
              <a:rPr lang="de-DE" sz="2400" b="1" dirty="0">
                <a:solidFill>
                  <a:schemeClr val="tx1">
                    <a:lumMod val="65000"/>
                    <a:lumOff val="35000"/>
                  </a:schemeClr>
                </a:solidFill>
                <a:latin typeface="JKRGNR+Arial-BoldMT"/>
              </a:rPr>
              <a:t>Jeder</a:t>
            </a:r>
            <a:r>
              <a:rPr lang="de-DE" sz="2400" dirty="0">
                <a:solidFill>
                  <a:schemeClr val="tx1">
                    <a:lumMod val="65000"/>
                    <a:lumOff val="35000"/>
                  </a:schemeClr>
                </a:solidFill>
                <a:latin typeface="JKRGNR+Arial-BoldMT"/>
              </a:rPr>
              <a:t>“ (sog. „Jedermann-Grundrecht“)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weiteres möglich: </a:t>
            </a:r>
            <a:r>
              <a:rPr lang="de-DE" sz="2400" b="1" dirty="0">
                <a:solidFill>
                  <a:schemeClr val="tx1">
                    <a:lumMod val="65000"/>
                    <a:lumOff val="35000"/>
                  </a:schemeClr>
                </a:solidFill>
                <a:latin typeface="JKRGNR+Arial-BoldMT"/>
              </a:rPr>
              <a:t>wesensgemäße Anwendbarkeit </a:t>
            </a:r>
            <a:r>
              <a:rPr lang="de-DE" sz="2400" dirty="0">
                <a:solidFill>
                  <a:schemeClr val="tx1">
                    <a:lumMod val="65000"/>
                    <a:lumOff val="35000"/>
                  </a:schemeClr>
                </a:solidFill>
                <a:latin typeface="JKRGNR+Arial-BoldMT"/>
              </a:rPr>
              <a:t>der Meinungsfreiheit auf juristische Personen des Privatrechts (</a:t>
            </a:r>
            <a:r>
              <a:rPr lang="de-DE" sz="2400" b="1" dirty="0">
                <a:solidFill>
                  <a:schemeClr val="tx1">
                    <a:lumMod val="65000"/>
                    <a:lumOff val="35000"/>
                  </a:schemeClr>
                </a:solidFill>
                <a:latin typeface="JKRGNR+Arial-BoldMT"/>
              </a:rPr>
              <a:t>Art. 19 III GG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Bei </a:t>
            </a:r>
            <a:r>
              <a:rPr lang="de-DE" sz="2400" b="1" dirty="0">
                <a:solidFill>
                  <a:srgbClr val="FF0000"/>
                </a:solidFill>
                <a:latin typeface="JKRGNR+Arial-BoldMT"/>
              </a:rPr>
              <a:t>Amtsträgern</a:t>
            </a:r>
            <a:r>
              <a:rPr lang="de-DE" sz="2400" dirty="0">
                <a:solidFill>
                  <a:srgbClr val="FF0000"/>
                </a:solidFill>
                <a:latin typeface="JKRGNR+Arial-BoldMT"/>
              </a:rPr>
              <a:t> zu unterscheiden: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Wahrnehmung seiner amtlichen Stellung und Kompetenzen: Rückgriff auf Meinungsfreiheit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Handeln als Privatperson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1959815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Was ist eine „Meinung“ </a:t>
            </a:r>
            <a:r>
              <a:rPr lang="de-DE" sz="2400" b="1" u="sng" dirty="0" err="1">
                <a:solidFill>
                  <a:schemeClr val="tx1">
                    <a:lumMod val="65000"/>
                    <a:lumOff val="35000"/>
                  </a:schemeClr>
                </a:solidFill>
                <a:latin typeface="JKRGNR+Arial-BoldMT"/>
              </a:rPr>
              <a:t>iSd</a:t>
            </a:r>
            <a:r>
              <a:rPr lang="de-DE" sz="2400" b="1" u="sng" dirty="0">
                <a:solidFill>
                  <a:schemeClr val="tx1">
                    <a:lumMod val="65000"/>
                    <a:lumOff val="35000"/>
                  </a:schemeClr>
                </a:solidFill>
                <a:latin typeface="JKRGNR+Arial-BoldMT"/>
              </a:rPr>
              <a:t>. Verfassung?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Kennzeichnend für den Begriff der „Meinung“: </a:t>
            </a:r>
            <a:r>
              <a:rPr lang="de-DE" sz="2400" b="1" dirty="0">
                <a:solidFill>
                  <a:schemeClr val="tx1">
                    <a:lumMod val="65000"/>
                    <a:lumOff val="35000"/>
                  </a:schemeClr>
                </a:solidFill>
                <a:latin typeface="JKRGNR+Arial-BoldMT"/>
              </a:rPr>
              <a:t>Element der Stellungnahme, des Dafürhaltens und der Beurteilung </a:t>
            </a:r>
            <a:r>
              <a:rPr lang="de-DE" sz="2400" dirty="0">
                <a:solidFill>
                  <a:schemeClr val="tx1">
                    <a:lumMod val="65000"/>
                    <a:lumOff val="35000"/>
                  </a:schemeClr>
                </a:solidFill>
                <a:latin typeface="JKRGNR+Arial-BoldMT"/>
              </a:rPr>
              <a:t>(</a:t>
            </a:r>
            <a:r>
              <a:rPr lang="de-DE" sz="2400" dirty="0">
                <a:solidFill>
                  <a:schemeClr val="tx1">
                    <a:lumMod val="65000"/>
                    <a:lumOff val="35000"/>
                  </a:schemeClr>
                </a:solidFill>
                <a:highlight>
                  <a:srgbClr val="FFFF00"/>
                </a:highlight>
                <a:latin typeface="JKRGNR+Arial-BoldMT"/>
              </a:rPr>
              <a:t>Werturteile</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Subjektiver Bezug zwischen Sich-Äußernden und Geäußertem</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weite Auslegung!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Unerheblich</a:t>
            </a:r>
            <a:r>
              <a:rPr lang="de-DE" sz="2400" dirty="0">
                <a:solidFill>
                  <a:schemeClr val="tx1">
                    <a:lumMod val="65000"/>
                    <a:lumOff val="35000"/>
                  </a:schemeClr>
                </a:solidFill>
                <a:latin typeface="JKRGNR+Arial-BoldMT"/>
              </a:rPr>
              <a:t>: ob die Äußerung von Dritten als rational oder emotional, begründet oder unbegründet oder als </a:t>
            </a:r>
            <a:r>
              <a:rPr lang="de-DE" sz="2400" b="1" dirty="0">
                <a:solidFill>
                  <a:schemeClr val="tx1">
                    <a:lumMod val="65000"/>
                    <a:lumOff val="35000"/>
                  </a:schemeClr>
                </a:solidFill>
                <a:latin typeface="JKRGNR+Arial-BoldMT"/>
              </a:rPr>
              <a:t>wertvoll oder wertlos </a:t>
            </a:r>
            <a:r>
              <a:rPr lang="de-DE" sz="2400" dirty="0">
                <a:solidFill>
                  <a:schemeClr val="tx1">
                    <a:lumMod val="65000"/>
                    <a:lumOff val="35000"/>
                  </a:schemeClr>
                </a:solidFill>
                <a:latin typeface="JKRGNR+Arial-BoldMT"/>
              </a:rPr>
              <a:t>anerkannt wird (BVerfG)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24705859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82888"/>
            <a:ext cx="8928992" cy="55579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Begrenzungen des Schutzbereichs?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Tatsachenbehauptungen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Tatsachen: dem </a:t>
            </a:r>
            <a:r>
              <a:rPr lang="de-DE" sz="2400" b="1" dirty="0">
                <a:solidFill>
                  <a:schemeClr val="tx1">
                    <a:lumMod val="65000"/>
                    <a:lumOff val="35000"/>
                  </a:schemeClr>
                </a:solidFill>
                <a:latin typeface="JKRGNR+Arial-BoldMT"/>
              </a:rPr>
              <a:t>Beweis zugängliche </a:t>
            </a:r>
            <a:r>
              <a:rPr lang="de-DE" sz="2400" dirty="0">
                <a:solidFill>
                  <a:schemeClr val="tx1">
                    <a:lumMod val="65000"/>
                    <a:lumOff val="35000"/>
                  </a:schemeClr>
                </a:solidFill>
                <a:latin typeface="JKRGNR+Arial-BoldMT"/>
              </a:rPr>
              <a:t>Zustände oder Vorgänge aus der Gegenwart oder Vergangenheit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Unterschied zur Meinung</a:t>
            </a:r>
            <a:r>
              <a:rPr lang="de-DE" sz="2400" dirty="0">
                <a:solidFill>
                  <a:schemeClr val="tx1">
                    <a:lumMod val="65000"/>
                    <a:lumOff val="35000"/>
                  </a:schemeClr>
                </a:solidFill>
                <a:latin typeface="JKRGNR+Arial-BoldMT"/>
              </a:rPr>
              <a:t>: Wahrheitsgehalt der Aussage steht im Vordergrund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u="sng" dirty="0">
                <a:solidFill>
                  <a:schemeClr val="tx1">
                    <a:lumMod val="65000"/>
                    <a:lumOff val="35000"/>
                  </a:schemeClr>
                </a:solidFill>
                <a:highlight>
                  <a:srgbClr val="FFFF00"/>
                </a:highlight>
                <a:latin typeface="JKRGNR+Arial-BoldMT"/>
              </a:rPr>
              <a:t>Schutz von Tatsachenbehauptung unter Art. 5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200" dirty="0">
                <a:solidFill>
                  <a:schemeClr val="tx1">
                    <a:lumMod val="65000"/>
                    <a:lumOff val="35000"/>
                  </a:schemeClr>
                </a:solidFill>
                <a:latin typeface="JKRGNR+Arial-BoldMT"/>
              </a:rPr>
              <a:t>&gt; BVerfG: „</a:t>
            </a:r>
            <a:r>
              <a:rPr lang="de-DE" sz="2200" i="1" dirty="0">
                <a:solidFill>
                  <a:schemeClr val="tx1">
                    <a:lumMod val="65000"/>
                    <a:lumOff val="35000"/>
                  </a:schemeClr>
                </a:solidFill>
                <a:latin typeface="JKRGNR+Arial-BoldMT"/>
              </a:rPr>
              <a:t>Sofern eine </a:t>
            </a:r>
            <a:r>
              <a:rPr lang="de-DE" sz="2200" b="1" i="1" dirty="0">
                <a:solidFill>
                  <a:schemeClr val="tx1">
                    <a:lumMod val="65000"/>
                    <a:lumOff val="35000"/>
                  </a:schemeClr>
                </a:solidFill>
                <a:latin typeface="JKRGNR+Arial-BoldMT"/>
              </a:rPr>
              <a:t>Äußerung, in der Tatsachen und Meinungen sich vermengen</a:t>
            </a:r>
            <a:r>
              <a:rPr lang="de-DE" sz="2200" i="1" dirty="0">
                <a:solidFill>
                  <a:schemeClr val="tx1">
                    <a:lumMod val="65000"/>
                    <a:lumOff val="35000"/>
                  </a:schemeClr>
                </a:solidFill>
                <a:latin typeface="JKRGNR+Arial-BoldMT"/>
              </a:rPr>
              <a:t>, durch die Elemente der Stellungnahme, des Dafürhaltens oder Meinens geprägt sind, </a:t>
            </a:r>
            <a:r>
              <a:rPr lang="de-DE" sz="2200" b="1" i="1" dirty="0">
                <a:solidFill>
                  <a:schemeClr val="tx1">
                    <a:lumMod val="65000"/>
                    <a:lumOff val="35000"/>
                  </a:schemeClr>
                </a:solidFill>
                <a:latin typeface="JKRGNR+Arial-BoldMT"/>
              </a:rPr>
              <a:t>wird sie als Meinung von dem Grundrecht geschützt</a:t>
            </a:r>
            <a:r>
              <a:rPr lang="de-DE" sz="2200" i="1" dirty="0">
                <a:solidFill>
                  <a:schemeClr val="tx1">
                    <a:lumMod val="65000"/>
                    <a:lumOff val="35000"/>
                  </a:schemeClr>
                </a:solidFill>
                <a:latin typeface="JKRGNR+Arial-BoldMT"/>
              </a:rPr>
              <a:t>. Das gilt insbesondere dann, wenn eine </a:t>
            </a:r>
            <a:r>
              <a:rPr lang="de-DE" sz="2200" b="1" i="1" dirty="0">
                <a:solidFill>
                  <a:schemeClr val="tx1">
                    <a:lumMod val="65000"/>
                    <a:lumOff val="35000"/>
                  </a:schemeClr>
                </a:solidFill>
                <a:latin typeface="JKRGNR+Arial-BoldMT"/>
              </a:rPr>
              <a:t>Trennung der wertenden und der tatsächlichen Gehalte den Sinn der Äußerung aufhöbe oder verfälschte“</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9986214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12776"/>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Regelmäßig nicht schützenswert (aber selten!): </a:t>
            </a:r>
            <a:r>
              <a:rPr lang="de-DE" sz="2400" b="1" dirty="0">
                <a:solidFill>
                  <a:srgbClr val="FF0000"/>
                </a:solidFill>
                <a:latin typeface="JKRGNR+Arial-BoldMT"/>
              </a:rPr>
              <a:t>Bewusst unwahre oder erwiesen falsche Tatsachenbehauptungen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130 III StGB</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Mit Freiheitsstrafe bis zu fünf Jahren oder mit Geldstrafe wird bestraft, wer eine </a:t>
            </a:r>
            <a:r>
              <a:rPr lang="de-DE" sz="2400" b="1" i="1" dirty="0">
                <a:solidFill>
                  <a:schemeClr val="tx1">
                    <a:lumMod val="65000"/>
                    <a:lumOff val="35000"/>
                  </a:schemeClr>
                </a:solidFill>
                <a:latin typeface="JKRGNR+Arial-BoldMT"/>
              </a:rPr>
              <a:t>unter der Herrschaft des Nationalsozialismus begangene Handlung </a:t>
            </a:r>
            <a:r>
              <a:rPr lang="de-DE" sz="2400" i="1" dirty="0">
                <a:solidFill>
                  <a:schemeClr val="tx1">
                    <a:lumMod val="65000"/>
                    <a:lumOff val="35000"/>
                  </a:schemeClr>
                </a:solidFill>
                <a:latin typeface="JKRGNR+Arial-BoldMT"/>
              </a:rPr>
              <a:t>der in § 6 Abs. 1 des Völkerstrafgesetzbuches bezeichneten Art in einer Weise, die geeignet ist, den öffentlichen Frieden zu stören, öffentlich oder in einer Versammlung billigt, </a:t>
            </a:r>
            <a:r>
              <a:rPr lang="de-DE" sz="2400" b="1" i="1" dirty="0">
                <a:solidFill>
                  <a:schemeClr val="tx1">
                    <a:lumMod val="65000"/>
                    <a:lumOff val="35000"/>
                  </a:schemeClr>
                </a:solidFill>
                <a:latin typeface="JKRGNR+Arial-BoldMT"/>
              </a:rPr>
              <a:t>leugnet</a:t>
            </a:r>
            <a:r>
              <a:rPr lang="de-DE" sz="2400" i="1" dirty="0">
                <a:solidFill>
                  <a:schemeClr val="tx1">
                    <a:lumMod val="65000"/>
                    <a:lumOff val="35000"/>
                  </a:schemeClr>
                </a:solidFill>
                <a:latin typeface="JKRGNR+Arial-BoldMT"/>
              </a:rPr>
              <a:t> oder verharmlost.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Äußerungen (hier: Auschwitzlüge) kann zur Meinungsbildung nichts beitragen</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1227161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1134" y="1268760"/>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Schmähungen und Formalbeleidigungen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t>
            </a:r>
            <a:r>
              <a:rPr lang="de-DE" sz="2400" dirty="0" err="1">
                <a:solidFill>
                  <a:srgbClr val="FF0000"/>
                </a:solidFill>
                <a:latin typeface="JKRGNR+Arial-BoldMT"/>
              </a:rPr>
              <a:t>str.</a:t>
            </a:r>
            <a:r>
              <a:rPr lang="de-DE" sz="2400" dirty="0">
                <a:solidFill>
                  <a:srgbClr val="FF0000"/>
                </a:solidFill>
                <a:latin typeface="JKRGNR+Arial-BoldMT"/>
              </a:rPr>
              <a:t>: Einbeziehung von </a:t>
            </a:r>
            <a:r>
              <a:rPr lang="de-DE" sz="2400" b="1" dirty="0">
                <a:solidFill>
                  <a:srgbClr val="FF0000"/>
                </a:solidFill>
                <a:latin typeface="JKRGNR+Arial-BoldMT"/>
              </a:rPr>
              <a:t>Schmähkritik</a:t>
            </a:r>
            <a:r>
              <a:rPr lang="de-DE" sz="2400" dirty="0">
                <a:solidFill>
                  <a:srgbClr val="FF0000"/>
                </a:solidFill>
                <a:latin typeface="JKRGNR+Arial-BoldMT"/>
              </a:rPr>
              <a:t> und </a:t>
            </a:r>
            <a:r>
              <a:rPr lang="de-DE" sz="2400" b="1" dirty="0">
                <a:solidFill>
                  <a:srgbClr val="FF0000"/>
                </a:solidFill>
                <a:latin typeface="JKRGNR+Arial-BoldMT"/>
              </a:rPr>
              <a:t>Formalbeleidigungen</a:t>
            </a:r>
            <a:r>
              <a:rPr lang="de-DE" sz="2400" dirty="0">
                <a:solidFill>
                  <a:srgbClr val="FF0000"/>
                </a:solidFill>
                <a:latin typeface="JKRGNR+Arial-BoldMT"/>
              </a:rPr>
              <a:t> in den Schutzbereich des Art. 5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Formalbeleidigungen</a:t>
            </a:r>
            <a:r>
              <a:rPr lang="de-DE" sz="2400" dirty="0">
                <a:solidFill>
                  <a:schemeClr val="tx1">
                    <a:lumMod val="65000"/>
                    <a:lumOff val="35000"/>
                  </a:schemeClr>
                </a:solidFill>
                <a:latin typeface="JKRGNR+Arial-BoldMT"/>
              </a:rPr>
              <a:t>: besonders krassen, aus sich heraus herabwürdigenden Schimpfwörtern, die kontextunabhängig gesellschaftlich tabuisiert sind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Äußerst selten!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Schmähkritik</a:t>
            </a:r>
            <a:r>
              <a:rPr lang="de-DE" sz="2400" dirty="0">
                <a:solidFill>
                  <a:schemeClr val="tx1">
                    <a:lumMod val="65000"/>
                    <a:lumOff val="35000"/>
                  </a:schemeClr>
                </a:solidFill>
                <a:latin typeface="JKRGNR+Arial-BoldMT"/>
              </a:rPr>
              <a:t>: liegt vor, wenn mit der Aussage keine Auseinandersetzung in der Sache verfolgt wird, sondern einzig die Herabsetzung/ Diffamierung einer Person das Ziel ist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Bezeichnung als „durchgeknallter Staatsanwalt“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Sachbezug oder persönliche Kränkung im Vordergrund?!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11244587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8851" y="1018951"/>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Keine Besonderheiten: sowohl klassischer, als auch moderner Eingriff möglich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Typische Klausurfälle</a:t>
            </a:r>
            <a:r>
              <a:rPr lang="de-DE" sz="2400" dirty="0">
                <a:solidFill>
                  <a:schemeClr val="tx1">
                    <a:lumMod val="65000"/>
                    <a:lumOff val="35000"/>
                  </a:schemeClr>
                </a:solidFill>
                <a:latin typeface="JKRGNR+Arial-BoldMT"/>
              </a:rPr>
              <a:t>: Staatliche Beschränkung einer Meinungsäußerung durch ein </a:t>
            </a:r>
            <a:r>
              <a:rPr lang="de-DE" sz="2400" b="1" dirty="0">
                <a:solidFill>
                  <a:schemeClr val="tx1">
                    <a:lumMod val="65000"/>
                    <a:lumOff val="35000"/>
                  </a:schemeClr>
                </a:solidFill>
                <a:latin typeface="JKRGNR+Arial-BoldMT"/>
              </a:rPr>
              <a:t>Zivil- oder Strafurteil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Prüfungsaufbau: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Einschränkbarkeit des Grundrechts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einer tauglichen Schranke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Verfassungskonformität der Schranke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Verfassungskonforme Anwendung im Einzelfall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7134789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Einschränkbarkeit des Art. 5 II GG: </a:t>
            </a:r>
            <a:r>
              <a:rPr lang="de-DE" sz="2400" i="1" dirty="0">
                <a:solidFill>
                  <a:schemeClr val="tx1">
                    <a:lumMod val="65000"/>
                    <a:lumOff val="35000"/>
                  </a:schemeClr>
                </a:solidFill>
                <a:latin typeface="JKRGNR+Arial-BoldMT"/>
              </a:rPr>
              <a:t>„Diese Rechte finden ihre Schranken in den Vorschriften der allgemeinen Gesetze, den gesetzlichen Bestimmungen zum Schutze der Jugend und in dem Recht der persönlichen Ehre.“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Einschränkung durch </a:t>
            </a:r>
            <a:r>
              <a:rPr lang="de-DE" sz="2400" b="1" dirty="0">
                <a:solidFill>
                  <a:schemeClr val="tx1">
                    <a:lumMod val="65000"/>
                    <a:lumOff val="35000"/>
                  </a:schemeClr>
                </a:solidFill>
                <a:latin typeface="JKRGNR+Arial-BoldMT"/>
              </a:rPr>
              <a:t>„allgemeine Gesetze“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Qualifizierter Gesetzesvorbehalt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Anforderungen</a:t>
            </a:r>
            <a:r>
              <a:rPr lang="de-DE" sz="2400" dirty="0">
                <a:solidFill>
                  <a:schemeClr val="tx1">
                    <a:lumMod val="65000"/>
                    <a:lumOff val="35000"/>
                  </a:schemeClr>
                </a:solidFill>
                <a:latin typeface="JKRGNR+Arial-BoldMT"/>
              </a:rPr>
              <a:t>, die an ein </a:t>
            </a:r>
            <a:r>
              <a:rPr lang="de-DE" sz="2400" b="1" dirty="0">
                <a:solidFill>
                  <a:schemeClr val="tx1">
                    <a:lumMod val="65000"/>
                    <a:lumOff val="35000"/>
                  </a:schemeClr>
                </a:solidFill>
                <a:latin typeface="JKRGNR+Arial-BoldMT"/>
              </a:rPr>
              <a:t>„allgemeines Gesetz“ </a:t>
            </a:r>
            <a:r>
              <a:rPr lang="de-DE" sz="2400" dirty="0">
                <a:solidFill>
                  <a:schemeClr val="tx1">
                    <a:lumMod val="65000"/>
                    <a:lumOff val="35000"/>
                  </a:schemeClr>
                </a:solidFill>
                <a:latin typeface="JKRGNR+Arial-BoldMT"/>
              </a:rPr>
              <a:t>gestellt werden: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Es darf nicht eine Meinung als solche verboten werden und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das Gesetz muss dem Schutz eines schlechthin, ohne Rücksicht auf eine bestimmte Meinung zu schützenden </a:t>
            </a:r>
            <a:r>
              <a:rPr lang="de-DE" sz="2400" b="1" dirty="0">
                <a:solidFill>
                  <a:schemeClr val="tx1">
                    <a:lumMod val="65000"/>
                    <a:lumOff val="35000"/>
                  </a:schemeClr>
                </a:solidFill>
                <a:latin typeface="JKRGNR+Arial-BoldMT"/>
              </a:rPr>
              <a:t>Rechtsguts</a:t>
            </a:r>
            <a:r>
              <a:rPr lang="de-DE" sz="2400" dirty="0">
                <a:solidFill>
                  <a:schemeClr val="tx1">
                    <a:lumMod val="65000"/>
                    <a:lumOff val="35000"/>
                  </a:schemeClr>
                </a:solidFill>
                <a:latin typeface="JKRGNR+Arial-BoldMT"/>
              </a:rPr>
              <a:t> dienen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allgemeines Gesetz (-): wenn eine </a:t>
            </a:r>
            <a:r>
              <a:rPr lang="de-DE" sz="2400" b="1" dirty="0">
                <a:solidFill>
                  <a:schemeClr val="tx1">
                    <a:lumMod val="65000"/>
                    <a:lumOff val="35000"/>
                  </a:schemeClr>
                </a:solidFill>
                <a:latin typeface="JKRGNR+Arial-BoldMT"/>
              </a:rPr>
              <a:t>inhaltsbezogene Meinungsbeschränkung </a:t>
            </a:r>
            <a:r>
              <a:rPr lang="de-DE" sz="2400" dirty="0">
                <a:solidFill>
                  <a:schemeClr val="tx1">
                    <a:lumMod val="65000"/>
                    <a:lumOff val="35000"/>
                  </a:schemeClr>
                </a:solidFill>
                <a:latin typeface="JKRGNR+Arial-BoldMT"/>
              </a:rPr>
              <a:t>sich von vornherein nur </a:t>
            </a:r>
            <a:r>
              <a:rPr lang="de-DE" sz="2400" b="1" dirty="0">
                <a:solidFill>
                  <a:schemeClr val="tx1">
                    <a:lumMod val="65000"/>
                    <a:lumOff val="35000"/>
                  </a:schemeClr>
                </a:solidFill>
                <a:latin typeface="JKRGNR+Arial-BoldMT"/>
              </a:rPr>
              <a:t>gegen bestimmte Überzeugungen, Haltungen oder Ideologien</a:t>
            </a:r>
            <a:r>
              <a:rPr lang="de-DE" sz="2400" dirty="0">
                <a:solidFill>
                  <a:schemeClr val="tx1">
                    <a:lumMod val="65000"/>
                    <a:lumOff val="35000"/>
                  </a:schemeClr>
                </a:solidFill>
                <a:latin typeface="JKRGNR+Arial-BoldMT"/>
              </a:rPr>
              <a:t> richtet</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26975650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die Schranken darstellend: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185 StGB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823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1004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festzustellen: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Vorschriften sind </a:t>
            </a:r>
            <a:r>
              <a:rPr lang="de-DE" sz="2400" b="1" dirty="0">
                <a:solidFill>
                  <a:schemeClr val="tx1">
                    <a:lumMod val="65000"/>
                    <a:lumOff val="35000"/>
                  </a:schemeClr>
                </a:solidFill>
                <a:latin typeface="JKRGNR+Arial-BoldMT"/>
              </a:rPr>
              <a:t>meinungsneutral</a:t>
            </a:r>
            <a:r>
              <a:rPr lang="de-DE" sz="2400" dirty="0">
                <a:solidFill>
                  <a:schemeClr val="tx1">
                    <a:lumMod val="65000"/>
                    <a:lumOff val="35000"/>
                  </a:schemeClr>
                </a:solidFill>
                <a:latin typeface="JKRGNR+Arial-BoldMT"/>
              </a:rPr>
              <a:t>, d.h. verbieten keine bestimmte Meinung als solche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Vorschriften dienen insbesondere dem </a:t>
            </a:r>
            <a:r>
              <a:rPr lang="de-DE" sz="2400" b="1" dirty="0">
                <a:solidFill>
                  <a:schemeClr val="tx1">
                    <a:lumMod val="65000"/>
                    <a:lumOff val="35000"/>
                  </a:schemeClr>
                </a:solidFill>
                <a:latin typeface="JKRGNR+Arial-BoldMT"/>
              </a:rPr>
              <a:t>Schutz des allgemeinen Persönlichkeitsrechts aus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13839532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Anwendung des Schrankengesetzes im Einzelfall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Rahmen der Verhältnismäßigkeit zu beachten: sog. „</a:t>
            </a:r>
            <a:r>
              <a:rPr lang="de-DE" sz="2400" b="1" dirty="0">
                <a:solidFill>
                  <a:schemeClr val="tx1">
                    <a:lumMod val="65000"/>
                    <a:lumOff val="35000"/>
                  </a:schemeClr>
                </a:solidFill>
                <a:latin typeface="JKRGNR+Arial-BoldMT"/>
              </a:rPr>
              <a:t>Wechselwirkungslehre</a:t>
            </a:r>
            <a:r>
              <a:rPr lang="de-DE" sz="2400" dirty="0">
                <a:solidFill>
                  <a:schemeClr val="tx1">
                    <a:lumMod val="65000"/>
                    <a:lumOff val="35000"/>
                  </a:schemeClr>
                </a:solidFill>
                <a:latin typeface="JKRGNR+Arial-BoldMT"/>
              </a:rPr>
              <a: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Aussage: </a:t>
            </a:r>
            <a:r>
              <a:rPr lang="de-DE" sz="2400" b="1" dirty="0">
                <a:solidFill>
                  <a:schemeClr val="tx1">
                    <a:lumMod val="65000"/>
                    <a:lumOff val="35000"/>
                  </a:schemeClr>
                </a:solidFill>
                <a:latin typeface="JKRGNR+Arial-BoldMT"/>
              </a:rPr>
              <a:t>Es besteht eine Wechselwirkung zwischen Meinungsfreiheit und den beschränkenden Gesetzen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Letztlich: </a:t>
            </a:r>
            <a:r>
              <a:rPr lang="de-DE" sz="2400" b="1" dirty="0">
                <a:solidFill>
                  <a:schemeClr val="tx1">
                    <a:lumMod val="65000"/>
                    <a:lumOff val="35000"/>
                  </a:schemeClr>
                </a:solidFill>
                <a:latin typeface="JKRGNR+Arial-BoldMT"/>
              </a:rPr>
              <a:t>Abwägungsgebot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Keine Abwägung erforderlich bei: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Formalbeleidigungen</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Schmähkritik</a:t>
            </a:r>
            <a:r>
              <a:rPr lang="de-DE" sz="2400" dirty="0">
                <a:solidFill>
                  <a:schemeClr val="tx1">
                    <a:lumMod val="65000"/>
                    <a:lumOff val="35000"/>
                  </a:schemeClr>
                </a:solidFill>
                <a:latin typeface="JKRGNR+Arial-BoldMT"/>
              </a:rPr>
              <a:t> oder Angriffen auf </a:t>
            </a:r>
            <a:r>
              <a:rPr lang="de-DE" sz="2400" b="1" dirty="0">
                <a:solidFill>
                  <a:schemeClr val="tx1">
                    <a:lumMod val="65000"/>
                    <a:lumOff val="35000"/>
                  </a:schemeClr>
                </a:solidFill>
                <a:latin typeface="JKRGNR+Arial-BoldMT"/>
              </a:rPr>
              <a:t>Menschenwürde</a:t>
            </a:r>
            <a:r>
              <a:rPr lang="de-DE" sz="2400" dirty="0">
                <a:solidFill>
                  <a:schemeClr val="tx1">
                    <a:lumMod val="65000"/>
                    <a:lumOff val="35000"/>
                  </a:schemeClr>
                </a:solidFill>
                <a:latin typeface="JKRGNR+Arial-BoldMT"/>
              </a:rPr>
              <a:t> (BVerfG) </a:t>
            </a:r>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7. Woche</a:t>
            </a:r>
          </a:p>
        </p:txBody>
      </p:sp>
    </p:spTree>
    <p:extLst>
      <p:ext uri="{BB962C8B-B14F-4D97-AF65-F5344CB8AC3E}">
        <p14:creationId xmlns:p14="http://schemas.microsoft.com/office/powerpoint/2010/main" val="27992385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211960" y="3284984"/>
            <a:ext cx="7452320" cy="3354765"/>
          </a:xfrm>
          <a:prstGeom prst="rect">
            <a:avLst/>
          </a:prstGeom>
          <a:noFill/>
        </p:spPr>
        <p:txBody>
          <a:bodyPr wrap="square" rtlCol="0">
            <a:spAutoFit/>
          </a:bodyPr>
          <a:lstStyle/>
          <a:p>
            <a:r>
              <a:rPr lang="de-DE" sz="3200" dirty="0">
                <a:solidFill>
                  <a:schemeClr val="bg1"/>
                </a:solidFill>
                <a:latin typeface="Frutiger LT 57 Cn" pitchFamily="34" charset="0"/>
              </a:rPr>
              <a:t>Grundrechte</a:t>
            </a:r>
          </a:p>
          <a:p>
            <a:r>
              <a:rPr lang="de-DE" sz="3200" dirty="0">
                <a:solidFill>
                  <a:schemeClr val="bg1"/>
                </a:solidFill>
                <a:latin typeface="Frutiger LT 57 Cn" pitchFamily="34" charset="0"/>
              </a:rPr>
              <a:t>Fall „Böhmermann“</a:t>
            </a:r>
          </a:p>
          <a:p>
            <a:endParaRPr lang="de-DE" sz="3200" dirty="0">
              <a:solidFill>
                <a:schemeClr val="bg1"/>
              </a:solidFill>
              <a:latin typeface="Frutiger LT 57 Cn" pitchFamily="34" charset="0"/>
            </a:endParaRPr>
          </a:p>
          <a:p>
            <a:r>
              <a:rPr lang="de-DE" dirty="0">
                <a:solidFill>
                  <a:schemeClr val="bg1"/>
                </a:solidFill>
                <a:latin typeface="Frutiger LT 57 Cn" pitchFamily="34" charset="0"/>
              </a:rPr>
              <a:t>LG Hamburg (NJW-RR 2017, 36);</a:t>
            </a:r>
          </a:p>
          <a:p>
            <a:r>
              <a:rPr lang="de-DE" dirty="0">
                <a:solidFill>
                  <a:schemeClr val="bg1"/>
                </a:solidFill>
                <a:latin typeface="Frutiger LT 57 Cn" pitchFamily="34" charset="0"/>
              </a:rPr>
              <a:t>OLG Hamburg (</a:t>
            </a:r>
            <a:r>
              <a:rPr lang="de-DE" dirty="0" err="1">
                <a:solidFill>
                  <a:schemeClr val="bg1"/>
                </a:solidFill>
                <a:latin typeface="Frutiger LT 57 Cn" pitchFamily="34" charset="0"/>
              </a:rPr>
              <a:t>afp</a:t>
            </a:r>
            <a:r>
              <a:rPr lang="de-DE" dirty="0">
                <a:solidFill>
                  <a:schemeClr val="bg1"/>
                </a:solidFill>
                <a:latin typeface="Frutiger LT 57 Cn" pitchFamily="34" charset="0"/>
              </a:rPr>
              <a:t> 2018, 335);</a:t>
            </a:r>
          </a:p>
          <a:p>
            <a:r>
              <a:rPr lang="de-DE" dirty="0">
                <a:solidFill>
                  <a:schemeClr val="bg1"/>
                </a:solidFill>
                <a:latin typeface="Frutiger LT 57 Cn" pitchFamily="34" charset="0"/>
              </a:rPr>
              <a:t>BGH, Beschluss vom 30. Juli 2019 - VI ZR 231/18</a:t>
            </a:r>
          </a:p>
          <a:p>
            <a:endParaRPr lang="de-DE" sz="2400" dirty="0">
              <a:solidFill>
                <a:schemeClr val="bg1"/>
              </a:solidFill>
              <a:latin typeface="Frutiger LT 57 Cn" pitchFamily="34" charset="0"/>
            </a:endParaRPr>
          </a:p>
          <a:p>
            <a:endParaRPr lang="de-DE" sz="3200" dirty="0">
              <a:solidFill>
                <a:schemeClr val="bg1"/>
              </a:solidFill>
              <a:latin typeface="Frutiger LT 57 Cn" pitchFamily="34" charset="0"/>
            </a:endParaRP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2709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Sachverhalt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Antragsteller ist Präsident der Türkei. Der Antragsgegner ist Hörfunk- und Fernsehmoderator. In der von ihm moderierten Late-Night-Show „</a:t>
            </a:r>
            <a:r>
              <a:rPr lang="de-DE" sz="2400" dirty="0" err="1">
                <a:solidFill>
                  <a:schemeClr val="tx1">
                    <a:lumMod val="65000"/>
                    <a:lumOff val="35000"/>
                  </a:schemeClr>
                </a:solidFill>
                <a:latin typeface="JKRGNR+Arial-BoldMT"/>
              </a:rPr>
              <a:t>Neo</a:t>
            </a:r>
            <a:r>
              <a:rPr lang="de-DE" sz="2400" dirty="0">
                <a:solidFill>
                  <a:schemeClr val="tx1">
                    <a:lumMod val="65000"/>
                    <a:lumOff val="35000"/>
                  </a:schemeClr>
                </a:solidFill>
                <a:latin typeface="JKRGNR+Arial-BoldMT"/>
              </a:rPr>
              <a:t> Magazin Royale“ vom 31.03.2016 trug er ein Gedicht mit dem Titel „Schmähkritik“ über den Antragsteller vor. Bevor der Antragsgegner dieses Gedicht vorlas, wies er darauf hin, dass aufgrund eines Beitrages in der Satiresendung „extra 3“ der deutsche Botschafter in der Türkei einbestellt worden sei. Prozessual ist davon auszugehen, dass die Einbestellung des Botschafters jedenfalls im Einverständnis mit dem Antragsteller erfolgte. Der Antragsgegner trug das Gedicht auf Deutsch vor. Seinen Vortrag unterbrach er mehrfach durch Gespräche mit seinem Sidekick S. K.. Das Gedicht wurde durch eingeblendete Untertitel auf Türkisch übersetzt, das Gespräch des Antragsgegners mit K. indes nicht.</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0722859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9121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Sachverhalt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Wortlaut des Gedichts: „</a:t>
            </a:r>
            <a:r>
              <a:rPr lang="de-DE" sz="2400" dirty="0" err="1">
                <a:solidFill>
                  <a:schemeClr val="tx1">
                    <a:lumMod val="65000"/>
                    <a:lumOff val="35000"/>
                  </a:schemeClr>
                </a:solidFill>
                <a:latin typeface="JKRGNR+Arial-BoldMT"/>
              </a:rPr>
              <a:t>Sackdoof</a:t>
            </a:r>
            <a:r>
              <a:rPr lang="de-DE" sz="2400" dirty="0">
                <a:solidFill>
                  <a:schemeClr val="tx1">
                    <a:lumMod val="65000"/>
                    <a:lumOff val="35000"/>
                  </a:schemeClr>
                </a:solidFill>
                <a:latin typeface="JKRGNR+Arial-BoldMT"/>
              </a:rPr>
              <a:t>, feige und verklemmt, ist Erdogan, der Präsident / sein </a:t>
            </a:r>
            <a:r>
              <a:rPr lang="de-DE" sz="2400" dirty="0" err="1">
                <a:solidFill>
                  <a:schemeClr val="tx1">
                    <a:lumMod val="65000"/>
                    <a:lumOff val="35000"/>
                  </a:schemeClr>
                </a:solidFill>
                <a:latin typeface="JKRGNR+Arial-BoldMT"/>
              </a:rPr>
              <a:t>Gelöt</a:t>
            </a:r>
            <a:r>
              <a:rPr lang="de-DE" sz="2400" dirty="0">
                <a:solidFill>
                  <a:schemeClr val="tx1">
                    <a:lumMod val="65000"/>
                    <a:lumOff val="35000"/>
                  </a:schemeClr>
                </a:solidFill>
                <a:latin typeface="JKRGNR+Arial-BoldMT"/>
              </a:rPr>
              <a:t> stinkt schlimm nach Döner, selbst ein Schweinefurz riecht schöner / er ist der Mann, der Mädchenschlägt und dabei Gummimasken trägt / am liebsten mag er Ziegen ficken und Minderheiten unterdrücken / Kurden treten, Christen hauen und dabei Kinderpornos schauen / und selbst abends </a:t>
            </a:r>
            <a:r>
              <a:rPr lang="de-DE" sz="2400" dirty="0" err="1">
                <a:solidFill>
                  <a:schemeClr val="tx1">
                    <a:lumMod val="65000"/>
                    <a:lumOff val="35000"/>
                  </a:schemeClr>
                </a:solidFill>
                <a:latin typeface="JKRGNR+Arial-BoldMT"/>
              </a:rPr>
              <a:t>heisst‘s</a:t>
            </a:r>
            <a:r>
              <a:rPr lang="de-DE" sz="2400" dirty="0">
                <a:solidFill>
                  <a:schemeClr val="tx1">
                    <a:lumMod val="65000"/>
                    <a:lumOff val="35000"/>
                  </a:schemeClr>
                </a:solidFill>
                <a:latin typeface="JKRGNR+Arial-BoldMT"/>
              </a:rPr>
              <a:t> statt schlafen, Fellatio mit hundert Schafen / ja, Erdogan ist voll und ganz, ein Präsident mit kleinem Schwanz / jeden Türken hört man flöten, die dumme Sau hat </a:t>
            </a:r>
            <a:r>
              <a:rPr lang="de-DE" sz="2400" dirty="0" err="1">
                <a:solidFill>
                  <a:schemeClr val="tx1">
                    <a:lumMod val="65000"/>
                    <a:lumOff val="35000"/>
                  </a:schemeClr>
                </a:solidFill>
                <a:latin typeface="JKRGNR+Arial-BoldMT"/>
              </a:rPr>
              <a:t>Schrumpelklöten</a:t>
            </a:r>
            <a:r>
              <a:rPr lang="de-DE" sz="2400" dirty="0">
                <a:solidFill>
                  <a:schemeClr val="tx1">
                    <a:lumMod val="65000"/>
                    <a:lumOff val="35000"/>
                  </a:schemeClr>
                </a:solidFill>
                <a:latin typeface="JKRGNR+Arial-BoldMT"/>
              </a:rPr>
              <a:t> / von Ankara bis Istanbul weiß jeder, dieser Mann ist schwul, pervers, verlaust und </a:t>
            </a:r>
            <a:r>
              <a:rPr lang="de-DE" sz="2400" dirty="0" err="1">
                <a:solidFill>
                  <a:schemeClr val="tx1">
                    <a:lumMod val="65000"/>
                    <a:lumOff val="35000"/>
                  </a:schemeClr>
                </a:solidFill>
                <a:latin typeface="JKRGNR+Arial-BoldMT"/>
              </a:rPr>
              <a:t>zoophil</a:t>
            </a:r>
            <a:r>
              <a:rPr lang="de-DE" sz="2400" dirty="0">
                <a:solidFill>
                  <a:schemeClr val="tx1">
                    <a:lumMod val="65000"/>
                    <a:lumOff val="35000"/>
                  </a:schemeClr>
                </a:solidFill>
                <a:latin typeface="JKRGNR+Arial-BoldMT"/>
              </a:rPr>
              <a:t> - Recep Fritzl Priklopil / sein Kopf so leer wie seine Eier, der Star auf jeder Gangbang-Feier / bis der Schwanz beim Pinkeln brennt, das ist Recep Erdogan, der türkische Präsident“</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4597186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688" y="1196752"/>
            <a:ext cx="8928992" cy="563231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P die Sendung sieht ist er außer sich. Der B könne sich nicht hinter dem Deckmantel der „Kunstfreiheit“ verstecken und schwerste, beleidigende Vorwürfe in den Raum zu stellen. Es sei ohnehin schon fraglich, ob derartige Äußerungsformen noch von der Kunstfreiheit gedeckt sein. P erhebt umgehend Klage vor dem zuständigen Landgericht und beantragt, die weitere Verbreitung des Gedichts analog § 1004 I 1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823 I BGB und seinem allgemeinen Persönlichkeitsrecht zu untersagen. Das LG folgt diesem Antrag. Alle von B eingelegte Rechtsmittel bleiben ohne Erfolg. In der letzten Instanz führt der BGH unter anderem aus, dass wegen der zahlreichen Beleidigungen bereits zweifehlhaft sei, ob das Gedicht von der Meinungs- oder Kunstfreiheit erfasst sei. In jedem Fall überwiege aber das allgemeine Persönlichkeitsrecht des P. K möchte dies nicht auf sich sitzen lassen und erhebt form- und fristgereicht Verfassungsbeschwerde. Mit Erfolg?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13568170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5688" y="1196752"/>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Zulässigkeit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Zuständigkeit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Ausdrückliche Zuweisung der Streitigkeit zum Verfassungsgericht (sog. </a:t>
            </a:r>
            <a:r>
              <a:rPr lang="de-DE" sz="2400" b="1" dirty="0">
                <a:solidFill>
                  <a:schemeClr val="tx1">
                    <a:lumMod val="65000"/>
                    <a:lumOff val="35000"/>
                  </a:schemeClr>
                </a:solidFill>
                <a:latin typeface="JKRGNR+Arial-BoldMT"/>
              </a:rPr>
              <a:t>Enumerationsprinzip</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insbesondere: Katalog des </a:t>
            </a:r>
            <a:r>
              <a:rPr lang="de-DE" sz="2400" b="1" dirty="0">
                <a:solidFill>
                  <a:schemeClr val="tx1">
                    <a:lumMod val="65000"/>
                    <a:lumOff val="35000"/>
                  </a:schemeClr>
                </a:solidFill>
                <a:latin typeface="JKRGNR+Arial-BoldMT"/>
              </a:rPr>
              <a:t>Art. 94 I Nr. 1-5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Art. 94 I Nr. 4a GG bzw. § 13 I Nr. 8a BVerfGG </a:t>
            </a:r>
            <a:r>
              <a:rPr lang="de-DE" sz="2400" dirty="0">
                <a:solidFill>
                  <a:schemeClr val="tx1">
                    <a:lumMod val="65000"/>
                    <a:lumOff val="35000"/>
                  </a:schemeClr>
                </a:solidFill>
                <a:latin typeface="JKRGNR+Arial-BoldMT"/>
              </a:rPr>
              <a:t>ausdrücklich dem BVerfG zugewiesen: </a:t>
            </a:r>
            <a:r>
              <a:rPr lang="de-DE" sz="2400" b="1" dirty="0">
                <a:solidFill>
                  <a:schemeClr val="tx1">
                    <a:lumMod val="65000"/>
                    <a:lumOff val="35000"/>
                  </a:schemeClr>
                </a:solidFill>
                <a:latin typeface="JKRGNR+Arial-BoldMT"/>
              </a:rPr>
              <a:t>Verfassungsbeschwerde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Zuständigkeit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9054001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3472"/>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Beschwerdeberechtigung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Art. 94 I Nr. 4a GG beschwerdeberechtigt: „</a:t>
            </a:r>
            <a:r>
              <a:rPr lang="de-DE" sz="2400" b="1" dirty="0">
                <a:solidFill>
                  <a:schemeClr val="tx1">
                    <a:lumMod val="65000"/>
                    <a:lumOff val="35000"/>
                  </a:schemeClr>
                </a:solidFill>
                <a:latin typeface="JKRGNR+Arial-BoldMT"/>
              </a:rPr>
              <a:t>Jedermann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Hiervon umfasst: jede Person, die </a:t>
            </a:r>
            <a:r>
              <a:rPr lang="de-DE" sz="2400" b="1" dirty="0">
                <a:solidFill>
                  <a:schemeClr val="tx1">
                    <a:lumMod val="65000"/>
                    <a:lumOff val="35000"/>
                  </a:schemeClr>
                </a:solidFill>
                <a:latin typeface="JKRGNR+Arial-BoldMT"/>
              </a:rPr>
              <a:t>Träger von Grundrechten oder grundrechtsgleichen Rechten</a:t>
            </a:r>
            <a:r>
              <a:rPr lang="de-DE" sz="2400" dirty="0">
                <a:solidFill>
                  <a:schemeClr val="tx1">
                    <a:lumMod val="65000"/>
                    <a:lumOff val="35000"/>
                  </a:schemeClr>
                </a:solidFill>
                <a:latin typeface="JKRGNR+Arial-BoldMT"/>
              </a:rPr>
              <a:t> sein kann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 für den B als natürliche Person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Beschwerdegegenstand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Tauglicher Beschwerdegegenstand nach Art. 94 I Nr. 4a GG: jeder </a:t>
            </a:r>
            <a:r>
              <a:rPr lang="de-DE" sz="2400" b="1" dirty="0">
                <a:solidFill>
                  <a:schemeClr val="tx1">
                    <a:lumMod val="65000"/>
                    <a:lumOff val="35000"/>
                  </a:schemeClr>
                </a:solidFill>
                <a:latin typeface="JKRGNR+Arial-BoldMT"/>
              </a:rPr>
              <a:t>Akt der öffentlichen Gewalt</a:t>
            </a:r>
            <a:r>
              <a:rPr lang="de-DE" sz="2400" dirty="0">
                <a:solidFill>
                  <a:schemeClr val="tx1">
                    <a:lumMod val="65000"/>
                    <a:lumOff val="35000"/>
                  </a:schemeClr>
                </a:solidFill>
                <a:latin typeface="JKRGNR+Arial-BoldMT"/>
              </a:rPr>
              <a:t>, d.h. der Exekutive, Judikative oder Legislative (vgl. Art. 1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in Betracht kommend: die </a:t>
            </a:r>
            <a:r>
              <a:rPr lang="de-DE" sz="2400" b="1" dirty="0">
                <a:solidFill>
                  <a:schemeClr val="tx1">
                    <a:lumMod val="65000"/>
                    <a:lumOff val="35000"/>
                  </a:schemeClr>
                </a:solidFill>
                <a:latin typeface="JKRGNR+Arial-BoldMT"/>
              </a:rPr>
              <a:t>Gerichtsentscheidungen</a:t>
            </a:r>
            <a:r>
              <a:rPr lang="de-DE" sz="2400" dirty="0">
                <a:solidFill>
                  <a:schemeClr val="tx1">
                    <a:lumMod val="65000"/>
                    <a:lumOff val="35000"/>
                  </a:schemeClr>
                </a:solidFill>
                <a:latin typeface="JKRGNR+Arial-BoldMT"/>
              </a:rPr>
              <a:t> gegen den B (sog. </a:t>
            </a:r>
            <a:r>
              <a:rPr lang="de-DE" sz="2400" b="1" dirty="0">
                <a:solidFill>
                  <a:schemeClr val="tx1">
                    <a:lumMod val="65000"/>
                    <a:lumOff val="35000"/>
                  </a:schemeClr>
                </a:solidFill>
                <a:latin typeface="JKRGNR+Arial-BoldMT"/>
              </a:rPr>
              <a:t>Urteilsverfassungsbeschwerde</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30881143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760"/>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Beschwerdebefugnis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Beschwerdebefugnis nach </a:t>
            </a:r>
            <a:r>
              <a:rPr lang="de-DE" sz="2400" b="1" dirty="0">
                <a:solidFill>
                  <a:schemeClr val="tx1">
                    <a:lumMod val="65000"/>
                    <a:lumOff val="35000"/>
                  </a:schemeClr>
                </a:solidFill>
                <a:latin typeface="JKRGNR+Arial-BoldMT"/>
              </a:rPr>
              <a:t>Art. 94 I Nr. 4a GG, § 90 I BVerfGG (+), </a:t>
            </a:r>
            <a:r>
              <a:rPr lang="de-DE" sz="2400" dirty="0">
                <a:solidFill>
                  <a:schemeClr val="tx1">
                    <a:lumMod val="65000"/>
                    <a:lumOff val="35000"/>
                  </a:schemeClr>
                </a:solidFill>
                <a:latin typeface="JKRGNR+Arial-BoldMT"/>
              </a:rPr>
              <a:t>wenn der </a:t>
            </a:r>
            <a:r>
              <a:rPr lang="de-DE" sz="2400" b="1" dirty="0">
                <a:solidFill>
                  <a:schemeClr val="tx1">
                    <a:lumMod val="65000"/>
                    <a:lumOff val="35000"/>
                  </a:schemeClr>
                </a:solidFill>
                <a:latin typeface="JKRGNR+Arial-BoldMT"/>
              </a:rPr>
              <a:t>Bf. geltend machen kann</a:t>
            </a:r>
            <a:r>
              <a:rPr lang="de-DE" sz="2400" dirty="0">
                <a:solidFill>
                  <a:schemeClr val="tx1">
                    <a:lumMod val="65000"/>
                    <a:lumOff val="35000"/>
                  </a:schemeClr>
                </a:solidFill>
                <a:latin typeface="JKRGNR+Arial-BoldMT"/>
              </a:rPr>
              <a:t>, in einem </a:t>
            </a:r>
            <a:r>
              <a:rPr lang="de-DE" sz="2400" b="1" dirty="0">
                <a:solidFill>
                  <a:schemeClr val="tx1">
                    <a:lumMod val="65000"/>
                    <a:lumOff val="35000"/>
                  </a:schemeClr>
                </a:solidFill>
                <a:latin typeface="JKRGNR+Arial-BoldMT"/>
              </a:rPr>
              <a:t>Grundrecht bzw. einem grundrechtsgleichen Recht verletzt zu sein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plausibel geltend zu machen: </a:t>
            </a:r>
            <a:r>
              <a:rPr lang="de-DE" sz="2400" b="1" dirty="0">
                <a:solidFill>
                  <a:schemeClr val="tx1">
                    <a:lumMod val="65000"/>
                    <a:lumOff val="35000"/>
                  </a:schemeClr>
                </a:solidFill>
                <a:latin typeface="JKRGNR+Arial-BoldMT"/>
              </a:rPr>
              <a:t>Möglichkeit</a:t>
            </a:r>
            <a:r>
              <a:rPr lang="de-DE" sz="2400" dirty="0">
                <a:solidFill>
                  <a:schemeClr val="tx1">
                    <a:lumMod val="65000"/>
                    <a:lumOff val="35000"/>
                  </a:schemeClr>
                </a:solidFill>
                <a:latin typeface="JKRGNR+Arial-BoldMT"/>
              </a:rPr>
              <a:t> einer entsprechenden </a:t>
            </a:r>
            <a:r>
              <a:rPr lang="de-DE" sz="2400" b="1" dirty="0">
                <a:solidFill>
                  <a:schemeClr val="tx1">
                    <a:lumMod val="65000"/>
                    <a:lumOff val="35000"/>
                  </a:schemeClr>
                </a:solidFill>
                <a:latin typeface="JKRGNR+Arial-BoldMT"/>
              </a:rPr>
              <a:t>Rechtsverletzung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Zudem erforderlich: </a:t>
            </a:r>
            <a:r>
              <a:rPr lang="de-DE" sz="2400" b="1" dirty="0">
                <a:solidFill>
                  <a:schemeClr val="tx1">
                    <a:lumMod val="65000"/>
                    <a:lumOff val="35000"/>
                  </a:schemeClr>
                </a:solidFill>
                <a:latin typeface="JKRGNR+Arial-BoldMT"/>
              </a:rPr>
              <a:t>Betroffenheit</a:t>
            </a:r>
            <a:r>
              <a:rPr lang="de-DE" sz="2400" dirty="0">
                <a:solidFill>
                  <a:schemeClr val="tx1">
                    <a:lumMod val="65000"/>
                    <a:lumOff val="35000"/>
                  </a:schemeClr>
                </a:solidFill>
                <a:latin typeface="JKRGNR+Arial-BoldMT"/>
              </a:rPr>
              <a:t> des Bf. (selbst, unmittelbar und gegenwärtig)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Prüfungsreihenfolge</a:t>
            </a:r>
          </a:p>
          <a:p>
            <a:pPr marL="914400" lvl="1" indent="-457200">
              <a:spcAft>
                <a:spcPts val="500"/>
              </a:spcAft>
              <a:buAutoNum type="arabicParen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Möglichkeit einer spezifischen Grundrechtsverletzung </a:t>
            </a:r>
          </a:p>
          <a:p>
            <a:pPr marL="914400" lvl="1" indent="-457200">
              <a:spcAft>
                <a:spcPts val="500"/>
              </a:spcAft>
              <a:buAutoNum type="arabicParen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Betroffenheit (selbst, gegenwärtig, unmittelbar)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10569071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3472"/>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Möglichkeit einer spezifischen Grundrechtsverletzung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Verfahrensgegenständlich: </a:t>
            </a:r>
            <a:r>
              <a:rPr lang="de-DE" sz="2400" b="1" dirty="0">
                <a:solidFill>
                  <a:schemeClr val="tx1">
                    <a:lumMod val="65000"/>
                    <a:lumOff val="35000"/>
                  </a:schemeClr>
                </a:solidFill>
                <a:latin typeface="JKRGNR+Arial-BoldMT"/>
              </a:rPr>
              <a:t>Verbot eines Gedichts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 Möglichkeit einer Verletzung der </a:t>
            </a:r>
            <a:r>
              <a:rPr lang="de-DE" sz="2400" b="1" dirty="0">
                <a:solidFill>
                  <a:schemeClr val="tx1">
                    <a:lumMod val="65000"/>
                    <a:lumOff val="35000"/>
                  </a:schemeClr>
                </a:solidFill>
                <a:latin typeface="JKRGNR+Arial-BoldMT"/>
              </a:rPr>
              <a:t>Kunstfreiheit des B aus Art. 5 III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wohl </a:t>
            </a:r>
            <a:r>
              <a:rPr lang="de-DE" sz="2400" b="1" dirty="0">
                <a:solidFill>
                  <a:schemeClr val="tx1">
                    <a:lumMod val="65000"/>
                    <a:lumOff val="35000"/>
                  </a:schemeClr>
                </a:solidFill>
                <a:latin typeface="JKRGNR+Arial-BoldMT"/>
              </a:rPr>
              <a:t>spezieller als Meinungsfreiheit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allerdings zu bedenken: angegriffene Entscheidung erging in einem </a:t>
            </a:r>
            <a:r>
              <a:rPr lang="de-DE" sz="2400" b="1" dirty="0">
                <a:solidFill>
                  <a:schemeClr val="tx1">
                    <a:lumMod val="65000"/>
                    <a:lumOff val="35000"/>
                  </a:schemeClr>
                </a:solidFill>
                <a:latin typeface="JKRGNR+Arial-BoldMT"/>
              </a:rPr>
              <a:t>Zivilstreit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Problem</a:t>
            </a:r>
            <a:r>
              <a:rPr lang="de-DE" sz="2400" dirty="0">
                <a:solidFill>
                  <a:schemeClr val="tx1">
                    <a:lumMod val="65000"/>
                    <a:lumOff val="35000"/>
                  </a:schemeClr>
                </a:solidFill>
                <a:latin typeface="JKRGNR+Arial-BoldMT"/>
              </a:rPr>
              <a:t>: Inwieweit gelten </a:t>
            </a:r>
            <a:r>
              <a:rPr lang="de-DE" sz="2400" b="1" dirty="0">
                <a:solidFill>
                  <a:schemeClr val="tx1">
                    <a:lumMod val="65000"/>
                    <a:lumOff val="35000"/>
                  </a:schemeClr>
                </a:solidFill>
                <a:latin typeface="JKRGNR+Arial-BoldMT"/>
              </a:rPr>
              <a:t>Grundrechte auch zwischen Privaten?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Funktion der Grundrechte: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Insbesondere: Abwehrrechte gegen den Staat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Darüber hinaus: objektive Werteordnung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4234401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
                                            <p:txEl>
                                              <p:pRg st="9" end="9"/>
                                            </p:txEl>
                                          </p:spTgt>
                                        </p:tgtEl>
                                        <p:attrNameLst>
                                          <p:attrName>style.visibility</p:attrName>
                                        </p:attrNameLst>
                                      </p:cBhvr>
                                      <p:to>
                                        <p:strVal val="visible"/>
                                      </p:to>
                                    </p:set>
                                    <p:anim calcmode="lin" valueType="num">
                                      <p:cBhvr additive="base">
                                        <p:cTn id="53"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3472"/>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&gt; „objektive Werteordnung“: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Einstrahlungswirkung in Privatrechtsverhältnisse</a:t>
            </a:r>
            <a:r>
              <a:rPr lang="de-DE" sz="2400" dirty="0">
                <a:solidFill>
                  <a:schemeClr val="tx1">
                    <a:lumMod val="65000"/>
                    <a:lumOff val="35000"/>
                  </a:schemeClr>
                </a:solidFill>
                <a:highlight>
                  <a:srgbClr val="FFFF00"/>
                </a:highlight>
                <a:latin typeface="JKRGNR+Arial-BoldMT"/>
              </a:rPr>
              <a:t>, insbesondere bei der Ausfüllung auslegungsbedürftiger Rechtsverhältnisse (Art. 1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Rechtsverhältnis hier: Unterlassungsanspruch </a:t>
            </a:r>
            <a:r>
              <a:rPr lang="de-DE" sz="2400" b="1" dirty="0">
                <a:solidFill>
                  <a:schemeClr val="tx1">
                    <a:lumMod val="65000"/>
                    <a:lumOff val="35000"/>
                  </a:schemeClr>
                </a:solidFill>
                <a:latin typeface="JKRGNR+Arial-BoldMT"/>
              </a:rPr>
              <a:t>nach § 1004 BGB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Dabei von Bedeutung: „</a:t>
            </a:r>
            <a:r>
              <a:rPr lang="de-DE" sz="2400" b="1" dirty="0">
                <a:solidFill>
                  <a:schemeClr val="tx1">
                    <a:lumMod val="65000"/>
                    <a:lumOff val="35000"/>
                  </a:schemeClr>
                </a:solidFill>
                <a:highlight>
                  <a:srgbClr val="FFFF00"/>
                </a:highlight>
                <a:latin typeface="JKRGNR+Arial-BoldMT"/>
              </a:rPr>
              <a:t>Rechtswidrigkeit</a:t>
            </a:r>
            <a:r>
              <a:rPr lang="de-DE" sz="2400" dirty="0">
                <a:solidFill>
                  <a:schemeClr val="tx1">
                    <a:lumMod val="65000"/>
                    <a:lumOff val="35000"/>
                  </a:schemeClr>
                </a:solidFill>
                <a:highlight>
                  <a:srgbClr val="FFFF00"/>
                </a:highlight>
                <a:latin typeface="JKRGNR+Arial-BoldMT"/>
              </a:rPr>
              <a:t>“ der Beeinträchtigung bzw. „</a:t>
            </a:r>
            <a:r>
              <a:rPr lang="de-DE" sz="2400" b="1" dirty="0">
                <a:solidFill>
                  <a:schemeClr val="tx1">
                    <a:lumMod val="65000"/>
                    <a:lumOff val="35000"/>
                  </a:schemeClr>
                </a:solidFill>
                <a:highlight>
                  <a:srgbClr val="FFFF00"/>
                </a:highlight>
                <a:latin typeface="JKRGNR+Arial-BoldMT"/>
              </a:rPr>
              <a:t>Duldungspflicht</a:t>
            </a:r>
            <a:r>
              <a:rPr lang="de-DE" sz="2400" dirty="0">
                <a:solidFill>
                  <a:schemeClr val="tx1">
                    <a:lumMod val="65000"/>
                    <a:lumOff val="35000"/>
                  </a:schemeClr>
                </a:solidFill>
                <a:highlight>
                  <a:srgbClr val="FFFF00"/>
                </a:highlight>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vorzunehmen: </a:t>
            </a:r>
            <a:r>
              <a:rPr lang="de-DE" sz="2400" b="1" dirty="0">
                <a:solidFill>
                  <a:schemeClr val="tx1">
                    <a:lumMod val="65000"/>
                    <a:lumOff val="35000"/>
                  </a:schemeClr>
                </a:solidFill>
                <a:latin typeface="JKRGNR+Arial-BoldMT"/>
              </a:rPr>
              <a:t>Abwägung zwischen APR des Betroffenen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und Kunstfreiheit des B (Art. 5 III 1 Var. 1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Deshalb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sog. Mittelbare Drittwirkung von Grundrechten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Möglichkeit einer Verletzung von Art. 5 III 1 Var. 1 GG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3683123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193472"/>
            <a:ext cx="8928992" cy="256480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Betroffenheit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ob der B </a:t>
            </a:r>
            <a:r>
              <a:rPr lang="de-DE" sz="2400" b="1" dirty="0">
                <a:solidFill>
                  <a:schemeClr val="tx1">
                    <a:lumMod val="65000"/>
                    <a:lumOff val="35000"/>
                  </a:schemeClr>
                </a:solidFill>
                <a:latin typeface="JKRGNR+Arial-BoldMT"/>
              </a:rPr>
              <a:t>durch das Urteil des BGH selbst, gegenwärtig und unmittelbar betroffen</a:t>
            </a:r>
            <a:r>
              <a:rPr lang="de-DE" sz="2400" dirty="0">
                <a:solidFill>
                  <a:schemeClr val="tx1">
                    <a:lumMod val="65000"/>
                    <a:lumOff val="35000"/>
                  </a:schemeClr>
                </a:solidFill>
                <a:latin typeface="JKRGNR+Arial-BoldMT"/>
              </a:rPr>
              <a:t>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iFd</a:t>
            </a:r>
            <a:r>
              <a:rPr lang="de-DE" sz="2400" dirty="0">
                <a:solidFill>
                  <a:schemeClr val="tx1">
                    <a:lumMod val="65000"/>
                    <a:lumOff val="35000"/>
                  </a:schemeClr>
                </a:solidFill>
                <a:latin typeface="JKRGNR+Arial-BoldMT"/>
              </a:rPr>
              <a:t>. „Urteilsverfassungsbeschwerde“ unproblematisch (+)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Beschwerdebefugnis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758807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Rechtswegerschöpfung und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Wegen </a:t>
            </a:r>
            <a:r>
              <a:rPr lang="de-DE" sz="2400" b="1" dirty="0">
                <a:solidFill>
                  <a:schemeClr val="tx1">
                    <a:lumMod val="65000"/>
                    <a:lumOff val="35000"/>
                  </a:schemeClr>
                </a:solidFill>
                <a:latin typeface="JKRGNR+Arial-BoldMT"/>
              </a:rPr>
              <a:t>§ 90 II 1 BVerfG </a:t>
            </a:r>
            <a:r>
              <a:rPr lang="de-DE" sz="2400" dirty="0">
                <a:solidFill>
                  <a:schemeClr val="tx1">
                    <a:lumMod val="65000"/>
                    <a:lumOff val="35000"/>
                  </a:schemeClr>
                </a:solidFill>
                <a:latin typeface="JKRGNR+Arial-BoldMT"/>
              </a:rPr>
              <a:t>erforderlich: dass der Bf. vor der Anrufung des BVerfG – soweit vorhanden – den </a:t>
            </a:r>
            <a:r>
              <a:rPr lang="de-DE" sz="2400" b="1" dirty="0">
                <a:solidFill>
                  <a:schemeClr val="tx1">
                    <a:lumMod val="65000"/>
                    <a:lumOff val="35000"/>
                  </a:schemeClr>
                </a:solidFill>
                <a:latin typeface="JKRGNR+Arial-BoldMT"/>
              </a:rPr>
              <a:t>gesamten Rechtsweg erschöpft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Rechtswegerschöpfung im engeren Sinne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keine weitere </a:t>
            </a:r>
            <a:r>
              <a:rPr lang="de-DE" sz="2400" b="1" dirty="0">
                <a:solidFill>
                  <a:schemeClr val="tx1">
                    <a:lumMod val="65000"/>
                    <a:lumOff val="35000"/>
                  </a:schemeClr>
                </a:solidFill>
                <a:latin typeface="JKRGNR+Arial-BoldMT"/>
              </a:rPr>
              <a:t>Rechtsmittelinstanz</a:t>
            </a:r>
            <a:r>
              <a:rPr lang="de-DE" sz="2400" dirty="0">
                <a:solidFill>
                  <a:schemeClr val="tx1">
                    <a:lumMod val="65000"/>
                    <a:lumOff val="35000"/>
                  </a:schemeClr>
                </a:solidFill>
                <a:latin typeface="JKRGNR+Arial-BoldMT"/>
              </a:rPr>
              <a:t> nach dem BGH zur Verfügung steht (+): Rechtswegerschöpfung im engeren Sinne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Rechtswegerschöpfung im weiteren Sinne bzw. Subsidiarität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erforderlich: dass Bf. </a:t>
            </a:r>
            <a:r>
              <a:rPr lang="de-DE" sz="2400" b="1" dirty="0">
                <a:solidFill>
                  <a:schemeClr val="tx1">
                    <a:lumMod val="65000"/>
                    <a:lumOff val="35000"/>
                  </a:schemeClr>
                </a:solidFill>
                <a:latin typeface="JKRGNR+Arial-BoldMT"/>
              </a:rPr>
              <a:t>alle zumutbaren Möglichkeiten ergreift</a:t>
            </a:r>
            <a:r>
              <a:rPr lang="de-DE" sz="2400" dirty="0">
                <a:solidFill>
                  <a:schemeClr val="tx1">
                    <a:lumMod val="65000"/>
                    <a:lumOff val="35000"/>
                  </a:schemeClr>
                </a:solidFill>
                <a:latin typeface="JKRGNR+Arial-BoldMT"/>
              </a:rPr>
              <a:t>, um die geltend gemachte Rechtsverletzung auszuräumen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Andere Möglichkeiten, um Grundrechtsverletzung auszuräumen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Rechtswegerschöpfung im weiteren Sinne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3557297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256480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Form und 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Sachverhalt zu unterstellen: Einhaltung der Form- und Fristerfordernisse aus </a:t>
            </a:r>
            <a:r>
              <a:rPr lang="de-DE" sz="2400" b="1" dirty="0">
                <a:solidFill>
                  <a:schemeClr val="tx1">
                    <a:lumMod val="65000"/>
                    <a:lumOff val="35000"/>
                  </a:schemeClr>
                </a:solidFill>
                <a:latin typeface="JKRGNR+Arial-BoldMT"/>
              </a:rPr>
              <a:t>§§ 23 I, 92 und 93 I BVerfGG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Zulässigkeit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817390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Obersatz: Die Verfassungsbeschwerde ist begründet, soweit der B in seinen Grundrechten verletzt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Rahmen der Urteilsverfassungsbeschwerde voran zu stellen: </a:t>
            </a:r>
            <a:r>
              <a:rPr lang="de-DE" sz="2400" b="1" dirty="0">
                <a:solidFill>
                  <a:schemeClr val="tx1">
                    <a:lumMod val="65000"/>
                    <a:lumOff val="35000"/>
                  </a:schemeClr>
                </a:solidFill>
                <a:latin typeface="JKRGNR+Arial-BoldMT"/>
              </a:rPr>
              <a:t>Prüfungsmaßstab des BVerfG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BVerfG ist </a:t>
            </a:r>
            <a:r>
              <a:rPr lang="de-DE" sz="2400" b="1" dirty="0">
                <a:solidFill>
                  <a:schemeClr val="tx1">
                    <a:lumMod val="65000"/>
                    <a:lumOff val="35000"/>
                  </a:schemeClr>
                </a:solidFill>
                <a:latin typeface="JKRGNR+Arial-BoldMT"/>
              </a:rPr>
              <a:t>keine Superrevisionsinstanz</a:t>
            </a:r>
            <a:r>
              <a:rPr lang="de-DE" sz="2400" dirty="0">
                <a:solidFill>
                  <a:schemeClr val="tx1">
                    <a:lumMod val="65000"/>
                    <a:lumOff val="35000"/>
                  </a:schemeClr>
                </a:solidFill>
                <a:latin typeface="JKRGNR+Arial-BoldMT"/>
              </a:rPr>
              <a:t>, d.h. es erfolgt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keine Prüfung der Anwendung des einfachen Rechts,</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sondern lediglich hinsichtlich der </a:t>
            </a:r>
            <a:r>
              <a:rPr lang="de-DE" sz="2400" b="1" dirty="0">
                <a:solidFill>
                  <a:schemeClr val="tx1">
                    <a:lumMod val="65000"/>
                    <a:lumOff val="35000"/>
                  </a:schemeClr>
                </a:solidFill>
                <a:latin typeface="JKRGNR+Arial-BoldMT"/>
              </a:rPr>
              <a:t>Verletzung spezifischen Verfassungsrechts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Normebene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Anwendungsebene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5037484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Verletzung von Art. 5 III 1 Var.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Verletzung (+), soweit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a:t>
            </a:r>
            <a:r>
              <a:rPr lang="de-DE" sz="2400" b="1" dirty="0">
                <a:solidFill>
                  <a:schemeClr val="tx1">
                    <a:lumMod val="65000"/>
                    <a:lumOff val="35000"/>
                  </a:schemeClr>
                </a:solidFill>
                <a:latin typeface="JKRGNR+Arial-BoldMT"/>
              </a:rPr>
              <a:t>Schutzbereich</a:t>
            </a:r>
            <a:r>
              <a:rPr lang="de-DE" sz="2400" dirty="0">
                <a:solidFill>
                  <a:schemeClr val="tx1">
                    <a:lumMod val="65000"/>
                    <a:lumOff val="35000"/>
                  </a:schemeClr>
                </a:solidFill>
                <a:latin typeface="JKRGNR+Arial-BoldMT"/>
              </a:rPr>
              <a:t> eröffnet ist,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 </a:t>
            </a:r>
            <a:r>
              <a:rPr lang="de-DE" sz="2400" b="1" dirty="0">
                <a:solidFill>
                  <a:schemeClr val="tx1">
                    <a:lumMod val="65000"/>
                    <a:lumOff val="35000"/>
                  </a:schemeClr>
                </a:solidFill>
                <a:latin typeface="JKRGNR+Arial-BoldMT"/>
              </a:rPr>
              <a:t>Eingriff</a:t>
            </a:r>
            <a:r>
              <a:rPr lang="de-DE" sz="2400" dirty="0">
                <a:solidFill>
                  <a:schemeClr val="tx1">
                    <a:lumMod val="65000"/>
                    <a:lumOff val="35000"/>
                  </a:schemeClr>
                </a:solidFill>
                <a:latin typeface="JKRGNR+Arial-BoldMT"/>
              </a:rPr>
              <a:t> in den Schutzbereich vorliegt und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dieser Eingriff nicht </a:t>
            </a:r>
            <a:r>
              <a:rPr lang="de-DE" sz="2400" b="1" dirty="0">
                <a:solidFill>
                  <a:schemeClr val="tx1">
                    <a:lumMod val="65000"/>
                    <a:lumOff val="35000"/>
                  </a:schemeClr>
                </a:solidFill>
                <a:latin typeface="JKRGNR+Arial-BoldMT"/>
              </a:rPr>
              <a:t>verfassungsrechtlich gerechtfertigt </a:t>
            </a:r>
            <a:r>
              <a:rPr lang="de-DE" sz="2400" dirty="0">
                <a:solidFill>
                  <a:schemeClr val="tx1">
                    <a:lumMod val="65000"/>
                    <a:lumOff val="35000"/>
                  </a:schemeClr>
                </a:solidFill>
                <a:latin typeface="JKRGNR+Arial-BoldMT"/>
              </a:rPr>
              <a:t>werden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Schutzbereich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Persönlicher Schutzbereich (+), da Art. 5 III 1 Var. 1 GG ein „Jedermann-Grundrecht“ ist und der B vorliegend der „Künstler“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650723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Eröffnung des </a:t>
            </a:r>
            <a:r>
              <a:rPr lang="de-DE" sz="2400" b="1" dirty="0">
                <a:solidFill>
                  <a:schemeClr val="tx1">
                    <a:lumMod val="65000"/>
                    <a:lumOff val="35000"/>
                  </a:schemeClr>
                </a:solidFill>
                <a:latin typeface="JKRGNR+Arial-BoldMT"/>
              </a:rPr>
              <a:t>sachlichen Schutzbereichs von Art. 5 III 1 Var.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Im Ausgangspunkt unstreitig von Art. 5 III 1 Var. 1 GG geschützt: sog. </a:t>
            </a:r>
            <a:r>
              <a:rPr lang="de-DE" sz="2400" b="1" dirty="0">
                <a:solidFill>
                  <a:schemeClr val="tx1">
                    <a:lumMod val="65000"/>
                    <a:lumOff val="35000"/>
                  </a:schemeClr>
                </a:solidFill>
                <a:highlight>
                  <a:srgbClr val="FFFF00"/>
                </a:highlight>
                <a:latin typeface="JKRGNR+Arial-BoldMT"/>
              </a:rPr>
              <a:t>„Werk- und Wirkbereich“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Werkbereich</a:t>
            </a:r>
            <a:r>
              <a:rPr lang="de-DE" sz="2400" dirty="0">
                <a:solidFill>
                  <a:schemeClr val="tx1">
                    <a:lumMod val="65000"/>
                    <a:lumOff val="35000"/>
                  </a:schemeClr>
                </a:solidFill>
                <a:latin typeface="JKRGNR+Arial-BoldMT"/>
              </a:rPr>
              <a:t> : Prozess des künstlerischen Schaffens und Gestaltens (bspw. auch Materialerwerb)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Wirkbereich</a:t>
            </a:r>
            <a:r>
              <a:rPr lang="de-DE" sz="2400" dirty="0">
                <a:solidFill>
                  <a:schemeClr val="tx1">
                    <a:lumMod val="65000"/>
                    <a:lumOff val="35000"/>
                  </a:schemeClr>
                </a:solidFill>
                <a:latin typeface="JKRGNR+Arial-BoldMT"/>
              </a:rPr>
              <a:t>: die Darbietung, Verbreitung und das Inverkehrbringen des Kunstwerkes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Problematisch indes: </a:t>
            </a:r>
            <a:r>
              <a:rPr lang="de-DE" sz="2400" b="1" dirty="0">
                <a:solidFill>
                  <a:srgbClr val="FF0000"/>
                </a:solidFill>
                <a:latin typeface="JKRGNR+Arial-BoldMT"/>
              </a:rPr>
              <a:t>Begriff des „Kunstwerkes“ bzw. der „Kunst“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 Formaler Kunstbegriff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Kunst (+), wenn bei formaler, typologischer Betrachtung die Gattungsanforderungen eines bestimmten </a:t>
            </a:r>
            <a:r>
              <a:rPr lang="de-DE" sz="2400" dirty="0" err="1">
                <a:solidFill>
                  <a:schemeClr val="tx1">
                    <a:lumMod val="65000"/>
                    <a:lumOff val="35000"/>
                  </a:schemeClr>
                </a:solidFill>
                <a:latin typeface="JKRGNR+Arial-BoldMT"/>
              </a:rPr>
              <a:t>Werktyps</a:t>
            </a:r>
            <a:r>
              <a:rPr lang="de-DE" sz="2400" dirty="0">
                <a:solidFill>
                  <a:schemeClr val="tx1">
                    <a:lumMod val="65000"/>
                    <a:lumOff val="35000"/>
                  </a:schemeClr>
                </a:solidFill>
                <a:latin typeface="JKRGNR+Arial-BoldMT"/>
              </a:rPr>
              <a:t> erfüllt sind (Malen, Dichten, Bildhauen, Theaterspielen etc.)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Hiernach (+): selbstverfasstes Gedicht (Paarreim)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6428899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46525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(2) Offener Kunstbegriff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Hiernach kennzeichnendes Merkmal von Kunst: </a:t>
            </a:r>
            <a:r>
              <a:rPr lang="de-DE" sz="2400" i="1" dirty="0">
                <a:solidFill>
                  <a:schemeClr val="tx1">
                    <a:lumMod val="65000"/>
                    <a:lumOff val="35000"/>
                  </a:schemeClr>
                </a:solidFill>
                <a:latin typeface="JKRGNR+Arial-BoldMT"/>
              </a:rPr>
              <a:t>„dass es wegen der </a:t>
            </a:r>
            <a:r>
              <a:rPr lang="de-DE" sz="2400" b="1" i="1" dirty="0">
                <a:solidFill>
                  <a:schemeClr val="tx1">
                    <a:lumMod val="65000"/>
                    <a:lumOff val="35000"/>
                  </a:schemeClr>
                </a:solidFill>
                <a:latin typeface="JKRGNR+Arial-BoldMT"/>
              </a:rPr>
              <a:t>Mannigfaltigkeit ihres Aussagegehaltes </a:t>
            </a:r>
            <a:r>
              <a:rPr lang="de-DE" sz="2400" i="1" dirty="0">
                <a:solidFill>
                  <a:schemeClr val="tx1">
                    <a:lumMod val="65000"/>
                    <a:lumOff val="35000"/>
                  </a:schemeClr>
                </a:solidFill>
                <a:latin typeface="JKRGNR+Arial-BoldMT"/>
              </a:rPr>
              <a:t>möglich ist, der Darstellung im Wege einer fortgesetzten </a:t>
            </a:r>
            <a:r>
              <a:rPr lang="de-DE" sz="2400" b="1" i="1" dirty="0">
                <a:solidFill>
                  <a:schemeClr val="tx1">
                    <a:lumMod val="65000"/>
                    <a:lumOff val="35000"/>
                  </a:schemeClr>
                </a:solidFill>
                <a:latin typeface="JKRGNR+Arial-BoldMT"/>
              </a:rPr>
              <a:t>Interpretation</a:t>
            </a:r>
            <a:r>
              <a:rPr lang="de-DE" sz="2400" i="1" dirty="0">
                <a:solidFill>
                  <a:schemeClr val="tx1">
                    <a:lumMod val="65000"/>
                    <a:lumOff val="35000"/>
                  </a:schemeClr>
                </a:solidFill>
                <a:latin typeface="JKRGNR+Arial-BoldMT"/>
              </a:rPr>
              <a:t> immer weiterreichende Bedeutungen zu entnehmen und sich so eine </a:t>
            </a:r>
            <a:r>
              <a:rPr lang="de-DE" sz="2400" b="1" i="1" dirty="0">
                <a:solidFill>
                  <a:schemeClr val="tx1">
                    <a:lumMod val="65000"/>
                    <a:lumOff val="35000"/>
                  </a:schemeClr>
                </a:solidFill>
                <a:latin typeface="JKRGNR+Arial-BoldMT"/>
              </a:rPr>
              <a:t>praktisch unerschöpfliche, vielstufige Informationsvermittlung </a:t>
            </a:r>
            <a:r>
              <a:rPr lang="de-DE" sz="2400" i="1" dirty="0">
                <a:solidFill>
                  <a:schemeClr val="tx1">
                    <a:lumMod val="65000"/>
                    <a:lumOff val="35000"/>
                  </a:schemeClr>
                </a:solidFill>
                <a:latin typeface="JKRGNR+Arial-BoldMT"/>
              </a:rPr>
              <a:t>ergibt“</a:t>
            </a:r>
            <a:r>
              <a:rPr lang="de-DE" sz="2400" dirty="0">
                <a:solidFill>
                  <a:schemeClr val="tx1">
                    <a:lumMod val="65000"/>
                    <a:lumOff val="35000"/>
                  </a:schemeClr>
                </a:solidFill>
                <a:latin typeface="JKRGNR+Arial-BoldMT"/>
              </a:rPr>
              <a:t> (vgl. BVerfGE NJW 1985, 261 (262 f.) – anachronistischer Zug)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Hiernach (+), da das </a:t>
            </a:r>
            <a:r>
              <a:rPr lang="de-DE" sz="2400" b="1" dirty="0">
                <a:solidFill>
                  <a:schemeClr val="tx1">
                    <a:lumMod val="65000"/>
                    <a:lumOff val="35000"/>
                  </a:schemeClr>
                </a:solidFill>
                <a:latin typeface="JKRGNR+Arial-BoldMT"/>
              </a:rPr>
              <a:t>Gedicht</a:t>
            </a:r>
            <a:r>
              <a:rPr lang="de-DE" sz="2400" dirty="0">
                <a:solidFill>
                  <a:schemeClr val="tx1">
                    <a:lumMod val="65000"/>
                    <a:lumOff val="35000"/>
                  </a:schemeClr>
                </a:solidFill>
                <a:latin typeface="JKRGNR+Arial-BoldMT"/>
              </a:rPr>
              <a:t> u.a. im Hinblick auf die Zielsetzung des Künstlers </a:t>
            </a:r>
            <a:r>
              <a:rPr lang="de-DE" sz="2400" b="1" dirty="0">
                <a:solidFill>
                  <a:schemeClr val="tx1">
                    <a:lumMod val="65000"/>
                    <a:lumOff val="35000"/>
                  </a:schemeClr>
                </a:solidFill>
                <a:latin typeface="JKRGNR+Arial-BoldMT"/>
              </a:rPr>
              <a:t>mehrdeutig</a:t>
            </a:r>
            <a:r>
              <a:rPr lang="de-DE" sz="2400" dirty="0">
                <a:solidFill>
                  <a:schemeClr val="tx1">
                    <a:lumMod val="65000"/>
                    <a:lumOff val="35000"/>
                  </a:schemeClr>
                </a:solidFill>
                <a:latin typeface="JKRGNR+Arial-BoldMT"/>
              </a:rPr>
              <a:t> ist (Rechtliche Grenzen der Kunst, Auseinandersetzung mit dem türkischen Präsident) </a:t>
            </a:r>
            <a:endParaRPr lang="de-DE" sz="2400" i="1" dirty="0">
              <a:solidFill>
                <a:schemeClr val="tx1">
                  <a:lumMod val="65000"/>
                  <a:lumOff val="35000"/>
                </a:schemeClr>
              </a:solidFill>
              <a:latin typeface="JKRGNR+Arial-BoldMT"/>
            </a:endParaRP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9245440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5583580"/>
          </a:xfrm>
          <a:prstGeom prst="rect">
            <a:avLst/>
          </a:prstGeom>
          <a:noFill/>
        </p:spPr>
        <p:txBody>
          <a:bodyPr wrap="square" rtlCol="0">
            <a:spAutoFit/>
          </a:bodyPr>
          <a:lstStyle/>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Materieller Kunstbegriff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Kunst als „freie schöpferische Gestaltung, in der Eindrücke, Erfahrungen und Erlebnisse der Künstlerinnen und Künstler durch das Medium einer </a:t>
            </a:r>
            <a:r>
              <a:rPr lang="de-DE" sz="2400" b="1" dirty="0">
                <a:solidFill>
                  <a:schemeClr val="tx1">
                    <a:lumMod val="65000"/>
                    <a:lumOff val="35000"/>
                  </a:schemeClr>
                </a:solidFill>
                <a:latin typeface="JKRGNR+Arial-BoldMT"/>
              </a:rPr>
              <a:t>bestimmten Formensprache </a:t>
            </a:r>
            <a:r>
              <a:rPr lang="de-DE" sz="2400" dirty="0">
                <a:solidFill>
                  <a:schemeClr val="tx1">
                    <a:lumMod val="65000"/>
                    <a:lumOff val="35000"/>
                  </a:schemeClr>
                </a:solidFill>
                <a:latin typeface="JKRGNR+Arial-BoldMT"/>
              </a:rPr>
              <a:t>zu unmittelbarer Anschauung gebracht werden</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Kunst als unmittelbarster Ausdruck der individuellen Persönlichkeit der Künstler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Hiernach (+), da B seine Eindrücke über den P in Form des Gedichts zum Ausdruck bringt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Durch die besondere </a:t>
            </a:r>
            <a:r>
              <a:rPr lang="de-DE" sz="2400" b="1" dirty="0">
                <a:solidFill>
                  <a:schemeClr val="tx1">
                    <a:lumMod val="65000"/>
                    <a:lumOff val="35000"/>
                  </a:schemeClr>
                </a:solidFill>
                <a:latin typeface="JKRGNR+Arial-BoldMT"/>
              </a:rPr>
              <a:t>Formenwahl</a:t>
            </a:r>
            <a:r>
              <a:rPr lang="de-DE" sz="2400" dirty="0">
                <a:solidFill>
                  <a:schemeClr val="tx1">
                    <a:lumMod val="65000"/>
                    <a:lumOff val="35000"/>
                  </a:schemeClr>
                </a:solidFill>
                <a:latin typeface="JKRGNR+Arial-BoldMT"/>
              </a:rPr>
              <a:t> (stark überspitzte Darstellung) bringt der B zudem seine Persönlichkeit zur Geltung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allen Kunstbegriffen (+):</a:t>
            </a:r>
            <a:r>
              <a:rPr lang="de-DE" sz="2400" b="1" dirty="0">
                <a:solidFill>
                  <a:schemeClr val="tx1">
                    <a:lumMod val="65000"/>
                    <a:lumOff val="35000"/>
                  </a:schemeClr>
                </a:solidFill>
                <a:latin typeface="JKRGNR+Arial-BoldMT"/>
              </a:rPr>
              <a:t> Sachlicher Schutzbereich des Art. 5 III 1 Var. 1 GG eröffnet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36056826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707" y="1412776"/>
            <a:ext cx="8928992" cy="429861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nach dem </a:t>
            </a:r>
            <a:r>
              <a:rPr lang="de-DE" sz="2400" b="1" dirty="0">
                <a:solidFill>
                  <a:schemeClr val="tx1">
                    <a:lumMod val="65000"/>
                    <a:lumOff val="35000"/>
                  </a:schemeClr>
                </a:solidFill>
                <a:latin typeface="JKRGNR+Arial-BoldMT"/>
              </a:rPr>
              <a:t>klassischen Eingriffsbegriff (+): </a:t>
            </a:r>
            <a:r>
              <a:rPr lang="de-DE" sz="2400" dirty="0">
                <a:solidFill>
                  <a:schemeClr val="tx1">
                    <a:lumMod val="65000"/>
                    <a:lumOff val="35000"/>
                  </a:schemeClr>
                </a:solidFill>
                <a:latin typeface="JKRGNR+Arial-BoldMT"/>
              </a:rPr>
              <a:t>Eingriff durch </a:t>
            </a:r>
            <a:r>
              <a:rPr lang="de-DE" sz="2400" b="1" dirty="0">
                <a:solidFill>
                  <a:schemeClr val="tx1">
                    <a:lumMod val="65000"/>
                    <a:lumOff val="35000"/>
                  </a:schemeClr>
                </a:solidFill>
                <a:latin typeface="JKRGNR+Arial-BoldMT"/>
              </a:rPr>
              <a:t>gerichtlich verfügtes Verbot </a:t>
            </a:r>
            <a:r>
              <a:rPr lang="de-DE" sz="2400" dirty="0">
                <a:solidFill>
                  <a:schemeClr val="tx1">
                    <a:lumMod val="65000"/>
                    <a:lumOff val="35000"/>
                  </a:schemeClr>
                </a:solidFill>
                <a:latin typeface="JKRGNR+Arial-BoldMT"/>
              </a:rPr>
              <a:t>der Verbreitung des Gedichts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Verfassungsrechtliche Rechtfertigung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Wie stets zu prüfen: </a:t>
            </a:r>
          </a:p>
          <a:p>
            <a:pPr marL="914400" lvl="1" indent="-457200">
              <a:spcAft>
                <a:spcPts val="500"/>
              </a:spcAft>
              <a:buAutoNum type="alphaLcParen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Einschränkbarkeit des Grundrechts </a:t>
            </a:r>
          </a:p>
          <a:p>
            <a:pPr marL="914400" lvl="1" indent="-457200">
              <a:spcAft>
                <a:spcPts val="500"/>
              </a:spcAft>
              <a:buAutoNum type="alphaLcParen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 einer tauglichen Schranke </a:t>
            </a:r>
          </a:p>
          <a:p>
            <a:pPr marL="914400" lvl="1" indent="-457200">
              <a:spcAft>
                <a:spcPts val="500"/>
              </a:spcAft>
              <a:buAutoNum type="alphaLcParen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Verfassungskonformität des Schrankengesetzes </a:t>
            </a:r>
          </a:p>
          <a:p>
            <a:pPr marL="914400" lvl="1" indent="-457200">
              <a:spcAft>
                <a:spcPts val="500"/>
              </a:spcAft>
              <a:buAutoNum type="alphaLcParen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Verfassungskonforme Anwendung des Gesetzes im Einzelfall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19610241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Einschränkbarkeit von Art. 5 III 1 Var. 1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ausdrücklicher Gesetzesvorbehalt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Einschränkbarkeit „vorbehaltlos gewährleisteter Grundrechte“: nur durch die Verfassung selbst (sog. </a:t>
            </a:r>
            <a:r>
              <a:rPr lang="de-DE" sz="2400" b="1" dirty="0">
                <a:solidFill>
                  <a:schemeClr val="tx1">
                    <a:lumMod val="65000"/>
                    <a:lumOff val="35000"/>
                  </a:schemeClr>
                </a:solidFill>
                <a:highlight>
                  <a:srgbClr val="FFFF00"/>
                </a:highlight>
                <a:latin typeface="JKRGNR+Arial-BoldMT"/>
              </a:rPr>
              <a:t>Verfassungsimmanente Schranken</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Vorliegen einer tauglichen Schranke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verfassungsimmanente Schranke vorliegend in Betracht kommend: </a:t>
            </a:r>
            <a:r>
              <a:rPr lang="de-DE" sz="2400" b="1" dirty="0">
                <a:solidFill>
                  <a:schemeClr val="tx1">
                    <a:lumMod val="65000"/>
                    <a:lumOff val="35000"/>
                  </a:schemeClr>
                </a:solidFill>
                <a:latin typeface="JKRGNR+Arial-BoldMT"/>
              </a:rPr>
              <a:t>Allgemeines Persönlichkeitsrecht des P aus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sachlicher Hinsicht u.a. geschützt: </a:t>
            </a:r>
            <a:r>
              <a:rPr lang="de-DE" sz="2400" b="1" dirty="0">
                <a:solidFill>
                  <a:schemeClr val="tx1">
                    <a:lumMod val="65000"/>
                    <a:lumOff val="35000"/>
                  </a:schemeClr>
                </a:solidFill>
                <a:latin typeface="JKRGNR+Arial-BoldMT"/>
              </a:rPr>
              <a:t>Recht auf Selbstdarstellung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Hiervon umfasst: Schutz vor Äußerungen, die geeignet sind, sich abträgliche auf die Person und insbesondere ihr Bild in der Öffentlichkeit auszuwirken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Betroffenheit des APR hier (+)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9723252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erforderlich: dass das kollidierende Verfassungsrecht in einem </a:t>
            </a:r>
            <a:r>
              <a:rPr lang="de-DE" sz="2400" b="1" dirty="0">
                <a:solidFill>
                  <a:schemeClr val="tx1">
                    <a:lumMod val="65000"/>
                    <a:lumOff val="35000"/>
                  </a:schemeClr>
                </a:solidFill>
                <a:latin typeface="JKRGNR+Arial-BoldMT"/>
              </a:rPr>
              <a:t>formellen Parlamentsgesetz </a:t>
            </a:r>
            <a:r>
              <a:rPr lang="de-DE" sz="2400" dirty="0">
                <a:solidFill>
                  <a:schemeClr val="tx1">
                    <a:lumMod val="65000"/>
                    <a:lumOff val="35000"/>
                  </a:schemeClr>
                </a:solidFill>
                <a:latin typeface="JKRGNR+Arial-BoldMT"/>
              </a:rPr>
              <a:t>umgesetzt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Rechtsgrundlage des Urteils: </a:t>
            </a:r>
            <a:r>
              <a:rPr lang="de-DE" sz="2400" b="1" dirty="0">
                <a:solidFill>
                  <a:schemeClr val="tx1">
                    <a:lumMod val="65000"/>
                    <a:lumOff val="35000"/>
                  </a:schemeClr>
                </a:solidFill>
                <a:latin typeface="JKRGNR+Arial-BoldMT"/>
              </a:rPr>
              <a:t>§§ 1004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823 BGB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Taugliche Schranke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Verfassungskonformität des Schrankengesetzes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Zweifelsfrei zu bejahen: Verfassungskonformität der §§ 1004, 823 BGB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3000476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49090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Verfassungskonformität der Anwendung des Gesetzes im Einzelfall</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ob der </a:t>
            </a:r>
            <a:r>
              <a:rPr lang="de-DE" sz="2400" b="1" dirty="0">
                <a:solidFill>
                  <a:schemeClr val="tx1">
                    <a:lumMod val="65000"/>
                    <a:lumOff val="35000"/>
                  </a:schemeClr>
                </a:solidFill>
                <a:latin typeface="JKRGNR+Arial-BoldMT"/>
              </a:rPr>
              <a:t>BGH die §§ 1004, 823 BGB im Einzelfall verfassungskonform angewandt</a:t>
            </a:r>
            <a:r>
              <a:rPr lang="de-DE" sz="2400" dirty="0">
                <a:solidFill>
                  <a:schemeClr val="tx1">
                    <a:lumMod val="65000"/>
                    <a:lumOff val="35000"/>
                  </a:schemeClr>
                </a:solidFill>
                <a:latin typeface="JKRGNR+Arial-BoldMT"/>
              </a:rPr>
              <a:t> hat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Dies wäre (-), wenn der BGH die </a:t>
            </a:r>
            <a:r>
              <a:rPr lang="de-DE" sz="2400" b="1" dirty="0">
                <a:solidFill>
                  <a:schemeClr val="tx1">
                    <a:lumMod val="65000"/>
                    <a:lumOff val="35000"/>
                  </a:schemeClr>
                </a:solidFill>
                <a:latin typeface="JKRGNR+Arial-BoldMT"/>
              </a:rPr>
              <a:t>Kunstfreiheit</a:t>
            </a:r>
            <a:r>
              <a:rPr lang="de-DE" sz="2400" dirty="0">
                <a:solidFill>
                  <a:schemeClr val="tx1">
                    <a:lumMod val="65000"/>
                    <a:lumOff val="35000"/>
                  </a:schemeClr>
                </a:solidFill>
                <a:latin typeface="JKRGNR+Arial-BoldMT"/>
              </a:rPr>
              <a:t> (Art. 5 III 1 Var. 1 GG) des B bei der Urteilsfindung </a:t>
            </a:r>
            <a:r>
              <a:rPr lang="de-DE" sz="2400" b="1" dirty="0">
                <a:solidFill>
                  <a:schemeClr val="tx1">
                    <a:lumMod val="65000"/>
                    <a:lumOff val="35000"/>
                  </a:schemeClr>
                </a:solidFill>
                <a:latin typeface="JKRGNR+Arial-BoldMT"/>
              </a:rPr>
              <a:t>nicht oder nicht ausreichend berücksichtigt hätte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maßgeblich: ob das </a:t>
            </a:r>
            <a:r>
              <a:rPr lang="de-DE" sz="2400" b="1" dirty="0">
                <a:solidFill>
                  <a:schemeClr val="tx1">
                    <a:lumMod val="65000"/>
                    <a:lumOff val="35000"/>
                  </a:schemeClr>
                </a:solidFill>
                <a:latin typeface="JKRGNR+Arial-BoldMT"/>
              </a:rPr>
              <a:t>Verbot des Gedichts sich als unverhältnismäßig (Art. 20 III GG) </a:t>
            </a:r>
            <a:r>
              <a:rPr lang="de-DE" sz="2400" dirty="0">
                <a:solidFill>
                  <a:schemeClr val="tx1">
                    <a:lumMod val="65000"/>
                    <a:lumOff val="35000"/>
                  </a:schemeClr>
                </a:solidFill>
                <a:latin typeface="JKRGNR+Arial-BoldMT"/>
              </a:rPr>
              <a:t>herausstellt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unproblematisch: Legitimer Zweck, Geeignetheit und Erforderlichkeit des Urteils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Schwerpunkt der Prüfung: </a:t>
            </a:r>
            <a:r>
              <a:rPr lang="de-DE" sz="2400" b="1" dirty="0">
                <a:solidFill>
                  <a:schemeClr val="tx1">
                    <a:lumMod val="65000"/>
                    <a:lumOff val="35000"/>
                  </a:schemeClr>
                </a:solidFill>
                <a:latin typeface="JKRGNR+Arial-BoldMT"/>
              </a:rPr>
              <a:t>Angemessenheit des Verbots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3449563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Generell empfehlenswert: </a:t>
            </a:r>
            <a:r>
              <a:rPr lang="de-DE" sz="2400" b="1" dirty="0">
                <a:solidFill>
                  <a:schemeClr val="tx1">
                    <a:lumMod val="65000"/>
                    <a:lumOff val="35000"/>
                  </a:schemeClr>
                </a:solidFill>
                <a:latin typeface="JKRGNR+Arial-BoldMT"/>
              </a:rPr>
              <a:t>Abstrakte Gewichtung </a:t>
            </a:r>
            <a:r>
              <a:rPr lang="de-DE" sz="2400" dirty="0">
                <a:solidFill>
                  <a:schemeClr val="tx1">
                    <a:lumMod val="65000"/>
                    <a:lumOff val="35000"/>
                  </a:schemeClr>
                </a:solidFill>
                <a:latin typeface="JKRGNR+Arial-BoldMT"/>
              </a:rPr>
              <a:t>der sich gegenüber stehenden Rechtsgüter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1. Schritt: Abstrakte Ausführungen zu der Bedeutung des jeweiligen Grundrechts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Insofern festzustellen: </a:t>
            </a:r>
            <a:r>
              <a:rPr lang="de-DE" sz="2400" b="1" dirty="0">
                <a:solidFill>
                  <a:schemeClr val="tx1">
                    <a:lumMod val="65000"/>
                    <a:lumOff val="35000"/>
                  </a:schemeClr>
                </a:solidFill>
                <a:latin typeface="JKRGNR+Arial-BoldMT"/>
              </a:rPr>
              <a:t>sowohl sozialer Geltungs- und Achtungsanspruch aus Art. 2 I GG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Art. 1 GG, als auch Kunstfreiheit aus Art. 5 III 1 Var. 1 GG von hohem Gewicht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Schritt: </a:t>
            </a:r>
            <a:r>
              <a:rPr lang="de-DE" sz="2400" dirty="0">
                <a:solidFill>
                  <a:schemeClr val="tx1">
                    <a:lumMod val="65000"/>
                    <a:lumOff val="35000"/>
                  </a:schemeClr>
                </a:solidFill>
                <a:highlight>
                  <a:srgbClr val="FFFF00"/>
                </a:highlight>
                <a:latin typeface="JKRGNR+Arial-BoldMT"/>
              </a:rPr>
              <a:t>Einzelfallbetrachtung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zu beachten: Besonderheiten im Zusammenhang mit der Beurteilung </a:t>
            </a:r>
            <a:r>
              <a:rPr lang="de-DE" sz="2400" b="1" dirty="0">
                <a:solidFill>
                  <a:schemeClr val="tx1">
                    <a:lumMod val="65000"/>
                    <a:lumOff val="35000"/>
                  </a:schemeClr>
                </a:solidFill>
                <a:latin typeface="JKRGNR+Arial-BoldMT"/>
              </a:rPr>
              <a:t>satirischer Darstellungen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Merkmale der Satire</a:t>
            </a:r>
            <a:r>
              <a:rPr lang="de-DE" sz="2400" dirty="0">
                <a:solidFill>
                  <a:schemeClr val="tx1">
                    <a:lumMod val="65000"/>
                    <a:lumOff val="35000"/>
                  </a:schemeClr>
                </a:solidFill>
                <a:latin typeface="JKRGNR+Arial-BoldMT"/>
              </a:rPr>
              <a:t>: Übertreibungen, Verzerrungen und Verfremdungen und soziale Provokation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Grenze: Schmähkritik, Formalbeleidigungen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35670505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84784"/>
            <a:ext cx="8928992" cy="32393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die rechtliche Beurteilung erforderlich: </a:t>
            </a:r>
            <a:r>
              <a:rPr lang="de-DE" sz="2400" b="1" dirty="0">
                <a:solidFill>
                  <a:schemeClr val="tx1">
                    <a:lumMod val="65000"/>
                    <a:lumOff val="35000"/>
                  </a:schemeClr>
                </a:solidFill>
                <a:latin typeface="JKRGNR+Arial-BoldMT"/>
              </a:rPr>
              <a:t>Unterscheidung zwischen „innerer Aussage“ und der satirischen Einkleidung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Liegt der </a:t>
            </a:r>
            <a:r>
              <a:rPr lang="de-DE" sz="2400" b="1" dirty="0">
                <a:solidFill>
                  <a:schemeClr val="tx1">
                    <a:lumMod val="65000"/>
                    <a:lumOff val="35000"/>
                  </a:schemeClr>
                </a:solidFill>
                <a:latin typeface="JKRGNR+Arial-BoldMT"/>
              </a:rPr>
              <a:t>Fokus auf der Aufdeckung eines Missstandes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Kritik</a:t>
            </a:r>
            <a:r>
              <a:rPr lang="de-DE" sz="2400" dirty="0">
                <a:solidFill>
                  <a:schemeClr val="tx1">
                    <a:lumMod val="65000"/>
                    <a:lumOff val="35000"/>
                  </a:schemeClr>
                </a:solidFill>
                <a:latin typeface="JKRGNR+Arial-BoldMT"/>
              </a:rPr>
              <a:t> an einer bestimmten Politik oder dem Beitrag zur </a:t>
            </a:r>
            <a:r>
              <a:rPr lang="de-DE" sz="2400" b="1" dirty="0">
                <a:solidFill>
                  <a:schemeClr val="tx1">
                    <a:lumMod val="65000"/>
                    <a:lumOff val="35000"/>
                  </a:schemeClr>
                </a:solidFill>
                <a:latin typeface="JKRGNR+Arial-BoldMT"/>
              </a:rPr>
              <a:t>demokratischen Willensbildung </a:t>
            </a:r>
            <a:r>
              <a:rPr lang="de-DE" sz="2400" dirty="0">
                <a:solidFill>
                  <a:schemeClr val="tx1">
                    <a:lumMod val="65000"/>
                    <a:lumOff val="35000"/>
                  </a:schemeClr>
                </a:solidFill>
                <a:latin typeface="JKRGNR+Arial-BoldMT"/>
              </a:rPr>
              <a:t>(„innere Aussage“)?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Oder steht der </a:t>
            </a:r>
            <a:r>
              <a:rPr lang="de-DE" sz="2400" b="1" dirty="0">
                <a:solidFill>
                  <a:schemeClr val="tx1">
                    <a:lumMod val="65000"/>
                    <a:lumOff val="35000"/>
                  </a:schemeClr>
                </a:solidFill>
                <a:latin typeface="JKRGNR+Arial-BoldMT"/>
              </a:rPr>
              <a:t>Angriff auf die Person</a:t>
            </a:r>
            <a:r>
              <a:rPr lang="de-DE" sz="2400" dirty="0">
                <a:solidFill>
                  <a:schemeClr val="tx1">
                    <a:lumMod val="65000"/>
                    <a:lumOff val="35000"/>
                  </a:schemeClr>
                </a:solidFill>
                <a:latin typeface="JKRGNR+Arial-BoldMT"/>
              </a:rPr>
              <a:t> durch Erniedrigung und Schmähung (</a:t>
            </a:r>
            <a:r>
              <a:rPr lang="de-DE" sz="2400" dirty="0" err="1">
                <a:solidFill>
                  <a:schemeClr val="tx1">
                    <a:lumMod val="65000"/>
                    <a:lumOff val="35000"/>
                  </a:schemeClr>
                </a:solidFill>
                <a:latin typeface="JKRGNR+Arial-BoldMT"/>
              </a:rPr>
              <a:t>iFd</a:t>
            </a:r>
            <a:r>
              <a:rPr lang="de-DE" sz="2400" dirty="0">
                <a:solidFill>
                  <a:schemeClr val="tx1">
                    <a:lumMod val="65000"/>
                    <a:lumOff val="35000"/>
                  </a:schemeClr>
                </a:solidFill>
                <a:latin typeface="JKRGNR+Arial-BoldMT"/>
              </a:rPr>
              <a:t>. Satirischen Einkleidung) im Vordergrund?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2213994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3528392"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4957" y="1196752"/>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Anwendung auf den Fall: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Aussagegehalt</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 Unterdrückung von Minderheiten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Satirische Einkleidung</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Grundsätzlich: keine strengen Maßstäbe, da Überspitzung in der Darbietung der Satire wesenseigen sind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vorliegend festzustellen: teilweise nicht mehr zulässige satirische Einkleidung (rassistische Äußerungen, sexuelle Bezugnahmen etc.)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Überwiegen der persönlichen Herabsetzung des Gegenübers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Verfassungskonformität des Verbots des Gedichts (+) </a:t>
            </a:r>
          </a:p>
        </p:txBody>
      </p:sp>
      <p:sp>
        <p:nvSpPr>
          <p:cNvPr id="3" name="Textfeld 2"/>
          <p:cNvSpPr txBox="1"/>
          <p:nvPr/>
        </p:nvSpPr>
        <p:spPr>
          <a:xfrm>
            <a:off x="251520" y="304200"/>
            <a:ext cx="3528392" cy="892552"/>
          </a:xfrm>
          <a:prstGeom prst="rect">
            <a:avLst/>
          </a:prstGeom>
          <a:noFill/>
        </p:spPr>
        <p:txBody>
          <a:bodyPr wrap="square" rtlCol="0">
            <a:spAutoFit/>
          </a:bodyPr>
          <a:lstStyle/>
          <a:p>
            <a:r>
              <a:rPr lang="de-DE" sz="2600" dirty="0">
                <a:solidFill>
                  <a:schemeClr val="bg1"/>
                </a:solidFill>
                <a:latin typeface="Frutiger LT 57 Cn" pitchFamily="34" charset="0"/>
              </a:rPr>
              <a:t>Grundrechte</a:t>
            </a:r>
          </a:p>
          <a:p>
            <a:r>
              <a:rPr lang="de-DE" sz="2600" dirty="0">
                <a:solidFill>
                  <a:schemeClr val="bg1"/>
                </a:solidFill>
                <a:latin typeface="Frutiger Linotype" pitchFamily="34" charset="0"/>
              </a:rPr>
              <a:t>Fall „Böhmermann“</a:t>
            </a:r>
          </a:p>
        </p:txBody>
      </p:sp>
    </p:spTree>
    <p:extLst>
      <p:ext uri="{BB962C8B-B14F-4D97-AF65-F5344CB8AC3E}">
        <p14:creationId xmlns:p14="http://schemas.microsoft.com/office/powerpoint/2010/main" val="456149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a:solidFill>
                  <a:schemeClr val="bg1"/>
                </a:solidFill>
                <a:latin typeface="Frutiger LT 57 Cn" pitchFamily="34" charset="0"/>
              </a:rPr>
              <a:t>7. </a:t>
            </a:r>
            <a:r>
              <a:rPr lang="de-DE" sz="3200" dirty="0">
                <a:solidFill>
                  <a:schemeClr val="bg1"/>
                </a:solidFill>
                <a:latin typeface="Frutiger LT 57 Cn" pitchFamily="34" charset="0"/>
              </a:rPr>
              <a:t>Woche</a:t>
            </a:r>
          </a:p>
        </p:txBody>
      </p:sp>
    </p:spTree>
    <p:extLst>
      <p:ext uri="{BB962C8B-B14F-4D97-AF65-F5344CB8AC3E}">
        <p14:creationId xmlns:p14="http://schemas.microsoft.com/office/powerpoint/2010/main" val="7313176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4207</Words>
  <Application>Microsoft Macintosh PowerPoint</Application>
  <PresentationFormat>Bildschirmpräsentation (4:3)</PresentationFormat>
  <Paragraphs>486</Paragraphs>
  <Slides>55</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55</vt:i4>
      </vt:variant>
    </vt:vector>
  </HeadingPairs>
  <TitlesOfParts>
    <vt:vector size="63"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47</cp:revision>
  <dcterms:created xsi:type="dcterms:W3CDTF">2023-10-05T14:07:58Z</dcterms:created>
  <dcterms:modified xsi:type="dcterms:W3CDTF">2026-08-15T19:46:58Z</dcterms:modified>
</cp:coreProperties>
</file>