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6"/>
  </p:notesMasterIdLst>
  <p:sldIdLst>
    <p:sldId id="256" r:id="rId2"/>
    <p:sldId id="442" r:id="rId3"/>
    <p:sldId id="443" r:id="rId4"/>
    <p:sldId id="444" r:id="rId5"/>
    <p:sldId id="445" r:id="rId6"/>
    <p:sldId id="446" r:id="rId7"/>
    <p:sldId id="447" r:id="rId8"/>
    <p:sldId id="448" r:id="rId9"/>
    <p:sldId id="449" r:id="rId10"/>
    <p:sldId id="450" r:id="rId11"/>
    <p:sldId id="451" r:id="rId12"/>
    <p:sldId id="452" r:id="rId13"/>
    <p:sldId id="453" r:id="rId14"/>
    <p:sldId id="454" r:id="rId15"/>
    <p:sldId id="455" r:id="rId16"/>
    <p:sldId id="456" r:id="rId17"/>
    <p:sldId id="457" r:id="rId18"/>
    <p:sldId id="458" r:id="rId19"/>
    <p:sldId id="459" r:id="rId20"/>
    <p:sldId id="460" r:id="rId21"/>
    <p:sldId id="461" r:id="rId22"/>
    <p:sldId id="435" r:id="rId23"/>
    <p:sldId id="434" r:id="rId24"/>
    <p:sldId id="427" r:id="rId25"/>
    <p:sldId id="428" r:id="rId26"/>
    <p:sldId id="429" r:id="rId27"/>
    <p:sldId id="431" r:id="rId28"/>
    <p:sldId id="441" r:id="rId29"/>
    <p:sldId id="276" r:id="rId30"/>
    <p:sldId id="405" r:id="rId31"/>
    <p:sldId id="407" r:id="rId32"/>
    <p:sldId id="409" r:id="rId33"/>
    <p:sldId id="408" r:id="rId34"/>
    <p:sldId id="410" r:id="rId35"/>
    <p:sldId id="411" r:id="rId36"/>
    <p:sldId id="412" r:id="rId37"/>
    <p:sldId id="413" r:id="rId38"/>
    <p:sldId id="414" r:id="rId39"/>
    <p:sldId id="415" r:id="rId40"/>
    <p:sldId id="416" r:id="rId41"/>
    <p:sldId id="417" r:id="rId42"/>
    <p:sldId id="418" r:id="rId43"/>
    <p:sldId id="432" r:id="rId44"/>
    <p:sldId id="419" r:id="rId45"/>
    <p:sldId id="420" r:id="rId46"/>
    <p:sldId id="421" r:id="rId47"/>
    <p:sldId id="422" r:id="rId48"/>
    <p:sldId id="423" r:id="rId49"/>
    <p:sldId id="433" r:id="rId50"/>
    <p:sldId id="424" r:id="rId51"/>
    <p:sldId id="425" r:id="rId52"/>
    <p:sldId id="426" r:id="rId53"/>
    <p:sldId id="406" r:id="rId54"/>
    <p:sldId id="290" r:id="rId5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2969"/>
  </p:normalViewPr>
  <p:slideViewPr>
    <p:cSldViewPr>
      <p:cViewPr varScale="1">
        <p:scale>
          <a:sx n="111" d="100"/>
          <a:sy n="111" d="100"/>
        </p:scale>
        <p:origin x="17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20.02.26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Verfassungsbeschwerde ist begründet, soweit der B in seinen Grundrechten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Urteilsverfassungsbeschwerde voran zu stellen: </a:t>
            </a:r>
            <a:r>
              <a:rPr lang="de-DE" sz="2400" b="1" dirty="0">
                <a:solidFill>
                  <a:schemeClr val="tx1">
                    <a:lumMod val="65000"/>
                    <a:lumOff val="35000"/>
                  </a:schemeClr>
                </a:solidFill>
                <a:latin typeface="JKRGNR+Arial-BoldMT"/>
              </a:rPr>
              <a:t>Prüfungsmaßstab des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ist </a:t>
            </a:r>
            <a:r>
              <a:rPr lang="de-DE" sz="2400" b="1" dirty="0">
                <a:solidFill>
                  <a:schemeClr val="tx1">
                    <a:lumMod val="65000"/>
                    <a:lumOff val="35000"/>
                  </a:schemeClr>
                </a:solidFill>
                <a:latin typeface="JKRGNR+Arial-BoldMT"/>
              </a:rPr>
              <a:t>keine Superrevisionsinstanz</a:t>
            </a:r>
            <a:r>
              <a:rPr lang="de-DE" sz="2400" dirty="0">
                <a:solidFill>
                  <a:schemeClr val="tx1">
                    <a:lumMod val="65000"/>
                    <a:lumOff val="35000"/>
                  </a:schemeClr>
                </a:solidFill>
                <a:latin typeface="JKRGNR+Arial-BoldMT"/>
              </a:rPr>
              <a:t>, d.h. es erfolgt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Prüfung der Anwendung des einfachen Rechts,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sondern lediglich hinsichtlich der </a:t>
            </a:r>
            <a:r>
              <a:rPr lang="de-DE" sz="2400" b="1" dirty="0">
                <a:solidFill>
                  <a:schemeClr val="tx1">
                    <a:lumMod val="65000"/>
                    <a:lumOff val="35000"/>
                  </a:schemeClr>
                </a:solidFill>
                <a:latin typeface="JKRGNR+Arial-BoldMT"/>
              </a:rPr>
              <a:t>Verletzung spezifischen Verfassungsrechts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Normebene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Anwendungsebene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503748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Verletzung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 soweit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Schutzbereich</a:t>
            </a:r>
            <a:r>
              <a:rPr lang="de-DE" sz="2400" dirty="0">
                <a:solidFill>
                  <a:schemeClr val="tx1">
                    <a:lumMod val="65000"/>
                    <a:lumOff val="35000"/>
                  </a:schemeClr>
                </a:solidFill>
                <a:latin typeface="JKRGNR+Arial-BoldMT"/>
              </a:rPr>
              <a:t> eröffnet ist,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Schutzbereich vorliegt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dieser Eingriff nicht </a:t>
            </a:r>
            <a:r>
              <a:rPr lang="de-DE" sz="2400" b="1" dirty="0">
                <a:solidFill>
                  <a:schemeClr val="tx1">
                    <a:lumMod val="65000"/>
                    <a:lumOff val="35000"/>
                  </a:schemeClr>
                </a:solidFill>
                <a:latin typeface="JKRGNR+Arial-BoldMT"/>
              </a:rPr>
              <a:t>verfassungsrechtlich gerechtfertigt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Persönlicher Schutzbereich (+), da Art. 5 III 1 Var. 1 GG ein „Jedermann-Grundrecht“ ist und der B vorliegend der „Künstler“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650723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Eröffnung des </a:t>
            </a:r>
            <a:r>
              <a:rPr lang="de-DE" sz="2400" b="1" dirty="0">
                <a:solidFill>
                  <a:schemeClr val="tx1">
                    <a:lumMod val="65000"/>
                    <a:lumOff val="35000"/>
                  </a:schemeClr>
                </a:solidFill>
                <a:latin typeface="JKRGNR+Arial-BoldMT"/>
              </a:rPr>
              <a:t>sachlichen Schutzbereichs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Ausgangspunkt unstreitig von Art. 5 III 1 Var. 1 GG geschützt: sog. </a:t>
            </a:r>
            <a:r>
              <a:rPr lang="de-DE" sz="2400" b="1" dirty="0">
                <a:solidFill>
                  <a:schemeClr val="tx1">
                    <a:lumMod val="65000"/>
                    <a:lumOff val="35000"/>
                  </a:schemeClr>
                </a:solidFill>
                <a:latin typeface="JKRGNR+Arial-BoldMT"/>
              </a:rPr>
              <a:t>„Werk- und Wirkbereich“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Werkbereich</a:t>
            </a:r>
            <a:r>
              <a:rPr lang="de-DE" sz="2400" dirty="0">
                <a:solidFill>
                  <a:schemeClr val="tx1">
                    <a:lumMod val="65000"/>
                    <a:lumOff val="35000"/>
                  </a:schemeClr>
                </a:solidFill>
                <a:latin typeface="JKRGNR+Arial-BoldMT"/>
              </a:rPr>
              <a:t> : Prozess des künstlerischen Schaffens und Gestaltens (bspw. auch Materialerwerb)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Wirkbereich</a:t>
            </a:r>
            <a:r>
              <a:rPr lang="de-DE" sz="2400" dirty="0">
                <a:solidFill>
                  <a:schemeClr val="tx1">
                    <a:lumMod val="65000"/>
                    <a:lumOff val="35000"/>
                  </a:schemeClr>
                </a:solidFill>
                <a:latin typeface="JKRGNR+Arial-BoldMT"/>
              </a:rPr>
              <a:t>: die Darbietung, Verbreitung und das Inverkehrbringen des Kunstwerkes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Problematisch indes: </a:t>
            </a:r>
            <a:r>
              <a:rPr lang="de-DE" sz="2400" b="1" dirty="0">
                <a:solidFill>
                  <a:schemeClr val="tx1">
                    <a:lumMod val="65000"/>
                    <a:lumOff val="35000"/>
                  </a:schemeClr>
                </a:solidFill>
                <a:latin typeface="JKRGNR+Arial-BoldMT"/>
              </a:rPr>
              <a:t>Begriff des „Kunstwerkes“ bzw. der „Kunst“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 Formaler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 wenn bei formaler, typologischer Betrachtung die Gattungsanforderungen eines bestimmten </a:t>
            </a:r>
            <a:r>
              <a:rPr lang="de-DE" sz="2400" dirty="0" err="1">
                <a:solidFill>
                  <a:schemeClr val="tx1">
                    <a:lumMod val="65000"/>
                    <a:lumOff val="35000"/>
                  </a:schemeClr>
                </a:solidFill>
                <a:latin typeface="JKRGNR+Arial-BoldMT"/>
              </a:rPr>
              <a:t>Werktyps</a:t>
            </a:r>
            <a:r>
              <a:rPr lang="de-DE" sz="2400" dirty="0">
                <a:solidFill>
                  <a:schemeClr val="tx1">
                    <a:lumMod val="65000"/>
                    <a:lumOff val="35000"/>
                  </a:schemeClr>
                </a:solidFill>
                <a:latin typeface="JKRGNR+Arial-BoldMT"/>
              </a:rPr>
              <a:t> erfüllt sind (Malen, Dichten, Bildhauen, Theaterspielen etc.)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selbstverfasstes Gedicht (Paarreim)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642889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(2) Offener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kennzeichnendes Merkmal von Kunst: </a:t>
            </a:r>
            <a:r>
              <a:rPr lang="de-DE" sz="2400" i="1" dirty="0">
                <a:solidFill>
                  <a:schemeClr val="tx1">
                    <a:lumMod val="65000"/>
                    <a:lumOff val="35000"/>
                  </a:schemeClr>
                </a:solidFill>
                <a:latin typeface="JKRGNR+Arial-BoldMT"/>
              </a:rPr>
              <a:t>„dass es wegen der </a:t>
            </a:r>
            <a:r>
              <a:rPr lang="de-DE" sz="2400" b="1" i="1" dirty="0">
                <a:solidFill>
                  <a:schemeClr val="tx1">
                    <a:lumMod val="65000"/>
                    <a:lumOff val="35000"/>
                  </a:schemeClr>
                </a:solidFill>
                <a:latin typeface="JKRGNR+Arial-BoldMT"/>
              </a:rPr>
              <a:t>Mannigfaltigkeit ihres Aussagegehaltes </a:t>
            </a:r>
            <a:r>
              <a:rPr lang="de-DE" sz="2400" i="1" dirty="0">
                <a:solidFill>
                  <a:schemeClr val="tx1">
                    <a:lumMod val="65000"/>
                    <a:lumOff val="35000"/>
                  </a:schemeClr>
                </a:solidFill>
                <a:latin typeface="JKRGNR+Arial-BoldMT"/>
              </a:rPr>
              <a:t>möglich ist, der Darstellung im Wege einer fortgesetzten </a:t>
            </a:r>
            <a:r>
              <a:rPr lang="de-DE" sz="2400" b="1" i="1" dirty="0">
                <a:solidFill>
                  <a:schemeClr val="tx1">
                    <a:lumMod val="65000"/>
                    <a:lumOff val="35000"/>
                  </a:schemeClr>
                </a:solidFill>
                <a:latin typeface="JKRGNR+Arial-BoldMT"/>
              </a:rPr>
              <a:t>Interpretation</a:t>
            </a:r>
            <a:r>
              <a:rPr lang="de-DE" sz="2400" i="1" dirty="0">
                <a:solidFill>
                  <a:schemeClr val="tx1">
                    <a:lumMod val="65000"/>
                    <a:lumOff val="35000"/>
                  </a:schemeClr>
                </a:solidFill>
                <a:latin typeface="JKRGNR+Arial-BoldMT"/>
              </a:rPr>
              <a:t> immer weiterreichende Bedeutungen zu entnehmen und sich so eine </a:t>
            </a:r>
            <a:r>
              <a:rPr lang="de-DE" sz="2400" b="1" i="1" dirty="0">
                <a:solidFill>
                  <a:schemeClr val="tx1">
                    <a:lumMod val="65000"/>
                    <a:lumOff val="35000"/>
                  </a:schemeClr>
                </a:solidFill>
                <a:latin typeface="JKRGNR+Arial-BoldMT"/>
              </a:rPr>
              <a:t>praktisch unerschöpfliche, vielstufige Informationsvermittlung </a:t>
            </a:r>
            <a:r>
              <a:rPr lang="de-DE" sz="2400" i="1" dirty="0">
                <a:solidFill>
                  <a:schemeClr val="tx1">
                    <a:lumMod val="65000"/>
                    <a:lumOff val="35000"/>
                  </a:schemeClr>
                </a:solidFill>
                <a:latin typeface="JKRGNR+Arial-BoldMT"/>
              </a:rPr>
              <a:t>ergibt“</a:t>
            </a:r>
            <a:r>
              <a:rPr lang="de-DE" sz="2400" dirty="0">
                <a:solidFill>
                  <a:schemeClr val="tx1">
                    <a:lumMod val="65000"/>
                    <a:lumOff val="35000"/>
                  </a:schemeClr>
                </a:solidFill>
                <a:latin typeface="JKRGNR+Arial-BoldMT"/>
              </a:rPr>
              <a:t> (vgl. BVerfGE NJW 1985, 261 (262 f.) – anachronistischer Zug)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da das </a:t>
            </a:r>
            <a:r>
              <a:rPr lang="de-DE" sz="2400" b="1" dirty="0">
                <a:solidFill>
                  <a:schemeClr val="tx1">
                    <a:lumMod val="65000"/>
                    <a:lumOff val="35000"/>
                  </a:schemeClr>
                </a:solidFill>
                <a:latin typeface="JKRGNR+Arial-BoldMT"/>
              </a:rPr>
              <a:t>Gedicht</a:t>
            </a:r>
            <a:r>
              <a:rPr lang="de-DE" sz="2400" dirty="0">
                <a:solidFill>
                  <a:schemeClr val="tx1">
                    <a:lumMod val="65000"/>
                    <a:lumOff val="35000"/>
                  </a:schemeClr>
                </a:solidFill>
                <a:latin typeface="JKRGNR+Arial-BoldMT"/>
              </a:rPr>
              <a:t> u.a. im Hinblick auf die Zielsetzung des Künstlers </a:t>
            </a:r>
            <a:r>
              <a:rPr lang="de-DE" sz="2400" b="1" dirty="0">
                <a:solidFill>
                  <a:schemeClr val="tx1">
                    <a:lumMod val="65000"/>
                    <a:lumOff val="35000"/>
                  </a:schemeClr>
                </a:solidFill>
                <a:latin typeface="JKRGNR+Arial-BoldMT"/>
              </a:rPr>
              <a:t>mehrdeutig</a:t>
            </a:r>
            <a:r>
              <a:rPr lang="de-DE" sz="2400" dirty="0">
                <a:solidFill>
                  <a:schemeClr val="tx1">
                    <a:lumMod val="65000"/>
                    <a:lumOff val="35000"/>
                  </a:schemeClr>
                </a:solidFill>
                <a:latin typeface="JKRGNR+Arial-BoldMT"/>
              </a:rPr>
              <a:t> ist (Rechtliche Grenzen der Kunst, Auseinandersetzung mit dem türkischen Präsident) </a:t>
            </a: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24544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583580"/>
          </a:xfrm>
          <a:prstGeom prst="rect">
            <a:avLst/>
          </a:prstGeom>
          <a:noFill/>
        </p:spPr>
        <p:txBody>
          <a:bodyPr wrap="square" rtlCol="0">
            <a:spAutoFit/>
          </a:bodyPr>
          <a:lstStyle/>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als „freie schöpferische Gestaltung, in der Eindrücke, Erfahrungen und Erlebnisse der Künstlerinnen und Künstler durch das Medium einer </a:t>
            </a:r>
            <a:r>
              <a:rPr lang="de-DE" sz="2400" b="1" dirty="0">
                <a:solidFill>
                  <a:schemeClr val="tx1">
                    <a:lumMod val="65000"/>
                    <a:lumOff val="35000"/>
                  </a:schemeClr>
                </a:solidFill>
                <a:latin typeface="JKRGNR+Arial-BoldMT"/>
              </a:rPr>
              <a:t>bestimmten Formensprache </a:t>
            </a:r>
            <a:r>
              <a:rPr lang="de-DE" sz="2400" dirty="0">
                <a:solidFill>
                  <a:schemeClr val="tx1">
                    <a:lumMod val="65000"/>
                    <a:lumOff val="35000"/>
                  </a:schemeClr>
                </a:solidFill>
                <a:latin typeface="JKRGNR+Arial-BoldMT"/>
              </a:rPr>
              <a:t>zu unmittelbarer Anschauung gebracht werden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als </a:t>
            </a:r>
            <a:r>
              <a:rPr lang="de-DE" sz="2400" b="1" dirty="0">
                <a:solidFill>
                  <a:schemeClr val="tx1">
                    <a:lumMod val="65000"/>
                    <a:lumOff val="35000"/>
                  </a:schemeClr>
                </a:solidFill>
                <a:latin typeface="JKRGNR+Arial-BoldMT"/>
              </a:rPr>
              <a:t>unmittelbarster Ausdruck der individuellen Persönlichkeit </a:t>
            </a:r>
            <a:r>
              <a:rPr lang="de-DE" sz="2400" dirty="0">
                <a:solidFill>
                  <a:schemeClr val="tx1">
                    <a:lumMod val="65000"/>
                    <a:lumOff val="35000"/>
                  </a:schemeClr>
                </a:solidFill>
                <a:latin typeface="JKRGNR+Arial-BoldMT"/>
              </a:rPr>
              <a:t>der Künstler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da B seine Eindrücke über den P in Form des Gedichts zum Ausdruck bringt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die besondere </a:t>
            </a:r>
            <a:r>
              <a:rPr lang="de-DE" sz="2400" b="1" dirty="0">
                <a:solidFill>
                  <a:schemeClr val="tx1">
                    <a:lumMod val="65000"/>
                    <a:lumOff val="35000"/>
                  </a:schemeClr>
                </a:solidFill>
                <a:latin typeface="JKRGNR+Arial-BoldMT"/>
              </a:rPr>
              <a:t>Formenwahl</a:t>
            </a:r>
            <a:r>
              <a:rPr lang="de-DE" sz="2400" dirty="0">
                <a:solidFill>
                  <a:schemeClr val="tx1">
                    <a:lumMod val="65000"/>
                    <a:lumOff val="35000"/>
                  </a:schemeClr>
                </a:solidFill>
                <a:latin typeface="JKRGNR+Arial-BoldMT"/>
              </a:rPr>
              <a:t> (stark überspitzte Darstellung) bringt der B zudem seine Persönlichkeit zur Geltung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allen Kunstbegriffen (+):</a:t>
            </a:r>
            <a:r>
              <a:rPr lang="de-DE" sz="2400" b="1" dirty="0">
                <a:solidFill>
                  <a:schemeClr val="tx1">
                    <a:lumMod val="65000"/>
                    <a:lumOff val="35000"/>
                  </a:schemeClr>
                </a:solidFill>
                <a:latin typeface="JKRGNR+Arial-BoldMT"/>
              </a:rPr>
              <a:t> Sachlicher Schutzbereich des Art. 5 III 1 Var. 1 GG eröffnet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605682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707"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nach dem </a:t>
            </a:r>
            <a:r>
              <a:rPr lang="de-DE" sz="2400" b="1" dirty="0">
                <a:solidFill>
                  <a:schemeClr val="tx1">
                    <a:lumMod val="65000"/>
                    <a:lumOff val="35000"/>
                  </a:schemeClr>
                </a:solidFill>
                <a:latin typeface="JKRGNR+Arial-BoldMT"/>
              </a:rPr>
              <a:t>klassischen Eingriffsbegriff (+): </a:t>
            </a:r>
            <a:r>
              <a:rPr lang="de-DE" sz="2400" dirty="0">
                <a:solidFill>
                  <a:schemeClr val="tx1">
                    <a:lumMod val="65000"/>
                    <a:lumOff val="35000"/>
                  </a:schemeClr>
                </a:solidFill>
                <a:latin typeface="JKRGNR+Arial-BoldMT"/>
              </a:rPr>
              <a:t>Eingriff durch </a:t>
            </a:r>
            <a:r>
              <a:rPr lang="de-DE" sz="2400" b="1" dirty="0">
                <a:solidFill>
                  <a:schemeClr val="tx1">
                    <a:lumMod val="65000"/>
                    <a:lumOff val="35000"/>
                  </a:schemeClr>
                </a:solidFill>
                <a:latin typeface="JKRGNR+Arial-BoldMT"/>
              </a:rPr>
              <a:t>gerichtlich verfügtes Verbot </a:t>
            </a:r>
            <a:r>
              <a:rPr lang="de-DE" sz="2400" dirty="0">
                <a:solidFill>
                  <a:schemeClr val="tx1">
                    <a:lumMod val="65000"/>
                    <a:lumOff val="35000"/>
                  </a:schemeClr>
                </a:solidFill>
                <a:latin typeface="JKRGNR+Arial-BoldMT"/>
              </a:rPr>
              <a:t>der Verbreitung des Gedichts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Einschränkbarkeit des Grundrechts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tauglichen Schranke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Verfassungskonformität des Schrankengesetzes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Anwendung des Gesetzes im Einzelfall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19610241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Einschränkbarkeit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ausdrücklicher Gesetzesvorbehalt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Einschränkbarkeit „vorbehaltlos gewährleisteter Grundrechte“: nur durch die Verfassung selbst (sog. </a:t>
            </a:r>
            <a:r>
              <a:rPr lang="de-DE" sz="2400" b="1" dirty="0">
                <a:solidFill>
                  <a:schemeClr val="tx1">
                    <a:lumMod val="65000"/>
                    <a:lumOff val="35000"/>
                  </a:schemeClr>
                </a:solidFill>
                <a:latin typeface="JKRGNR+Arial-BoldMT"/>
              </a:rPr>
              <a:t>Verfassungsimmanente Schranken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Vorliegen einer tauglichen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verfassungsimmanente Schranke vorliegend in Betracht kommend: </a:t>
            </a:r>
            <a:r>
              <a:rPr lang="de-DE" sz="2400" b="1" dirty="0">
                <a:solidFill>
                  <a:schemeClr val="tx1">
                    <a:lumMod val="65000"/>
                    <a:lumOff val="35000"/>
                  </a:schemeClr>
                </a:solidFill>
                <a:latin typeface="JKRGNR+Arial-BoldMT"/>
              </a:rPr>
              <a:t>Allgemeines Persönlichkeitsrecht des P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sachlicher Hinsicht u.a. geschützt: </a:t>
            </a:r>
            <a:r>
              <a:rPr lang="de-DE" sz="2400" b="1" dirty="0">
                <a:solidFill>
                  <a:schemeClr val="tx1">
                    <a:lumMod val="65000"/>
                    <a:lumOff val="35000"/>
                  </a:schemeClr>
                </a:solidFill>
                <a:latin typeface="JKRGNR+Arial-BoldMT"/>
              </a:rPr>
              <a:t>Recht auf Selbstdarstellung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umfasst: Schutz vor Äußerungen, die geeignet sind, sich abträgliche auf die Person und insbesondere ihr Bild in der Öffentlichkeit auszuwirken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Betroffenheit des APR hier (+)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723252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erforderlich: dass das kollidierende Verfassungsrecht in einem </a:t>
            </a:r>
            <a:r>
              <a:rPr lang="de-DE" sz="2400" b="1" dirty="0">
                <a:solidFill>
                  <a:schemeClr val="tx1">
                    <a:lumMod val="65000"/>
                    <a:lumOff val="35000"/>
                  </a:schemeClr>
                </a:solidFill>
                <a:latin typeface="JKRGNR+Arial-BoldMT"/>
              </a:rPr>
              <a:t>formellen Parlamentsgesetz </a:t>
            </a:r>
            <a:r>
              <a:rPr lang="de-DE" sz="2400" dirty="0">
                <a:solidFill>
                  <a:schemeClr val="tx1">
                    <a:lumMod val="65000"/>
                    <a:lumOff val="35000"/>
                  </a:schemeClr>
                </a:solidFill>
                <a:latin typeface="JKRGNR+Arial-BoldMT"/>
              </a:rPr>
              <a:t>umgesetzt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des Urteils: </a:t>
            </a:r>
            <a:r>
              <a:rPr lang="de-DE" sz="2400" b="1" dirty="0">
                <a:solidFill>
                  <a:schemeClr val="tx1">
                    <a:lumMod val="65000"/>
                    <a:lumOff val="35000"/>
                  </a:schemeClr>
                </a:solidFill>
                <a:latin typeface="JKRGNR+Arial-BoldMT"/>
              </a:rPr>
              <a:t>§§ 1004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823 BGB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 Schranke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Verfassungskonformität des Schrankengesetzes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Zweifelsfrei zu bejahen: Verfassungskonformität der §§ 1004, 823 BGB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0004767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Verfassungskonformität der Anwendung des Gesetzes im Einzelfall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der </a:t>
            </a:r>
            <a:r>
              <a:rPr lang="de-DE" sz="2400" b="1" dirty="0">
                <a:solidFill>
                  <a:schemeClr val="tx1">
                    <a:lumMod val="65000"/>
                    <a:lumOff val="35000"/>
                  </a:schemeClr>
                </a:solidFill>
                <a:latin typeface="JKRGNR+Arial-BoldMT"/>
              </a:rPr>
              <a:t>BGH die §§ 1004, 823 BGB im Einzelfall verfassungskonform angewandt</a:t>
            </a:r>
            <a:r>
              <a:rPr lang="de-DE" sz="2400" dirty="0">
                <a:solidFill>
                  <a:schemeClr val="tx1">
                    <a:lumMod val="65000"/>
                    <a:lumOff val="35000"/>
                  </a:schemeClr>
                </a:solidFill>
                <a:latin typeface="JKRGNR+Arial-BoldMT"/>
              </a:rPr>
              <a:t> hat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 wäre (-), wenn der BGH die </a:t>
            </a:r>
            <a:r>
              <a:rPr lang="de-DE" sz="2400" b="1" dirty="0">
                <a:solidFill>
                  <a:schemeClr val="tx1">
                    <a:lumMod val="65000"/>
                    <a:lumOff val="35000"/>
                  </a:schemeClr>
                </a:solidFill>
                <a:latin typeface="JKRGNR+Arial-BoldMT"/>
              </a:rPr>
              <a:t>Kunstfreiheit</a:t>
            </a:r>
            <a:r>
              <a:rPr lang="de-DE" sz="2400" dirty="0">
                <a:solidFill>
                  <a:schemeClr val="tx1">
                    <a:lumMod val="65000"/>
                    <a:lumOff val="35000"/>
                  </a:schemeClr>
                </a:solidFill>
                <a:latin typeface="JKRGNR+Arial-BoldMT"/>
              </a:rPr>
              <a:t> (Art. 5 III 1 Var. 1 GG) des B bei der Urteilsfindung </a:t>
            </a:r>
            <a:r>
              <a:rPr lang="de-DE" sz="2400" b="1" dirty="0">
                <a:solidFill>
                  <a:schemeClr val="tx1">
                    <a:lumMod val="65000"/>
                    <a:lumOff val="35000"/>
                  </a:schemeClr>
                </a:solidFill>
                <a:latin typeface="JKRGNR+Arial-BoldMT"/>
              </a:rPr>
              <a:t>nicht oder nicht ausreichend berücksichtigt hätte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Verbot des Gedichts unverhältnismäßig (Art. 20 III GG)? </a:t>
            </a:r>
            <a:endParaRPr lang="de-DE" sz="2400"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unproblematisch: Legitimer Zweck, Geeignetheit und Erforderlichkeit des Urteils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Schwerpunkt der Prüfung: </a:t>
            </a:r>
            <a:r>
              <a:rPr lang="de-DE" sz="2400" b="1" dirty="0">
                <a:solidFill>
                  <a:schemeClr val="tx1">
                    <a:lumMod val="65000"/>
                    <a:lumOff val="35000"/>
                  </a:schemeClr>
                </a:solidFill>
                <a:latin typeface="JKRGNR+Arial-BoldMT"/>
              </a:rPr>
              <a:t>Angemessenheit des Verbots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44956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Generell empfehlenswert: </a:t>
            </a:r>
            <a:r>
              <a:rPr lang="de-DE" sz="2400" b="1" dirty="0">
                <a:solidFill>
                  <a:schemeClr val="tx1">
                    <a:lumMod val="65000"/>
                    <a:lumOff val="35000"/>
                  </a:schemeClr>
                </a:solidFill>
                <a:latin typeface="JKRGNR+Arial-BoldMT"/>
              </a:rPr>
              <a:t>Abstrakte Gewichtung </a:t>
            </a:r>
            <a:r>
              <a:rPr lang="de-DE" sz="2400" dirty="0">
                <a:solidFill>
                  <a:schemeClr val="tx1">
                    <a:lumMod val="65000"/>
                    <a:lumOff val="35000"/>
                  </a:schemeClr>
                </a:solidFill>
                <a:latin typeface="JKRGNR+Arial-BoldMT"/>
              </a:rPr>
              <a:t>der sich gegenüber stehenden Rechtsgüter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Schritt: Abstrakte Ausführungen zu der Bedeutung des jeweiligen Grundrechts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Insofern festzustellen: </a:t>
            </a:r>
            <a:r>
              <a:rPr lang="de-DE" sz="2400" b="1" dirty="0">
                <a:solidFill>
                  <a:schemeClr val="tx1">
                    <a:lumMod val="65000"/>
                    <a:lumOff val="35000"/>
                  </a:schemeClr>
                </a:solidFill>
                <a:latin typeface="JKRGNR+Arial-BoldMT"/>
              </a:rPr>
              <a:t>sowohl sozialer Geltungs- und Achtungsanspruch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GG, als auch Kunstfreiheit aus Art. 5 III 1 Var. 1 GG von hohem Gewicht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 </a:t>
            </a:r>
            <a:r>
              <a:rPr lang="de-DE" sz="2400" dirty="0">
                <a:solidFill>
                  <a:schemeClr val="tx1">
                    <a:lumMod val="65000"/>
                    <a:lumOff val="35000"/>
                  </a:schemeClr>
                </a:solidFill>
                <a:latin typeface="JKRGNR+Arial-BoldMT"/>
              </a:rPr>
              <a:t>Einzelfallbetrachtung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Besonderheiten im Zusammenhang mit der Beurteilung </a:t>
            </a:r>
            <a:r>
              <a:rPr lang="de-DE" sz="2400" b="1" dirty="0">
                <a:solidFill>
                  <a:schemeClr val="tx1">
                    <a:lumMod val="65000"/>
                    <a:lumOff val="35000"/>
                  </a:schemeClr>
                </a:solidFill>
                <a:latin typeface="JKRGNR+Arial-BoldMT"/>
              </a:rPr>
              <a:t>satirischer Darstellungen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Merkmale der Satire</a:t>
            </a:r>
            <a:r>
              <a:rPr lang="de-DE" sz="2400" dirty="0">
                <a:solidFill>
                  <a:schemeClr val="tx1">
                    <a:lumMod val="65000"/>
                    <a:lumOff val="35000"/>
                  </a:schemeClr>
                </a:solidFill>
                <a:latin typeface="JKRGNR+Arial-BoldMT"/>
              </a:rPr>
              <a:t>: Übertreibungen, Verzerrungen und Verfremdungen und soziale Provokation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Grenze: Schmähkritik, Formalbeleidigungen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5670505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688" y="1196752"/>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Ausdrückliche Zuweisung der Streitigkeit zum Verfassungsgericht (sog.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insbesondere: Katalog des </a:t>
            </a:r>
            <a:r>
              <a:rPr lang="de-DE" sz="2400" b="1" dirty="0">
                <a:solidFill>
                  <a:schemeClr val="tx1">
                    <a:lumMod val="65000"/>
                    <a:lumOff val="35000"/>
                  </a:schemeClr>
                </a:solidFill>
                <a:latin typeface="JKRGNR+Arial-BoldMT"/>
              </a:rPr>
              <a:t>Art. 94 I Nr. 1-5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Art. 94 I Nr. 4a GG bzw. § 13 I Nr. 8a BVerfGG </a:t>
            </a:r>
            <a:r>
              <a:rPr lang="de-DE" sz="2400" dirty="0">
                <a:solidFill>
                  <a:schemeClr val="tx1">
                    <a:lumMod val="65000"/>
                    <a:lumOff val="35000"/>
                  </a:schemeClr>
                </a:solidFill>
                <a:latin typeface="JKRGNR+Arial-BoldMT"/>
              </a:rPr>
              <a:t>ausdrücklich dem BVerfG zugewiesen: </a:t>
            </a:r>
            <a:r>
              <a:rPr lang="de-DE" sz="2400" b="1" dirty="0">
                <a:solidFill>
                  <a:schemeClr val="tx1">
                    <a:lumMod val="65000"/>
                    <a:lumOff val="35000"/>
                  </a:schemeClr>
                </a:solidFill>
                <a:latin typeface="JKRGNR+Arial-BoldMT"/>
              </a:rPr>
              <a:t>Verfassungsbeschwerde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05400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rechtliche Beurteilung erforderlich: </a:t>
            </a:r>
            <a:r>
              <a:rPr lang="de-DE" sz="2400" b="1" dirty="0">
                <a:solidFill>
                  <a:schemeClr val="tx1">
                    <a:lumMod val="65000"/>
                    <a:lumOff val="35000"/>
                  </a:schemeClr>
                </a:solidFill>
                <a:latin typeface="JKRGNR+Arial-BoldMT"/>
              </a:rPr>
              <a:t>Unterscheidung zwischen „innerer Aussage“ und der satirischen Einkleidung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Liegt der </a:t>
            </a:r>
            <a:r>
              <a:rPr lang="de-DE" sz="2400" b="1" dirty="0">
                <a:solidFill>
                  <a:schemeClr val="tx1">
                    <a:lumMod val="65000"/>
                    <a:lumOff val="35000"/>
                  </a:schemeClr>
                </a:solidFill>
                <a:latin typeface="JKRGNR+Arial-BoldMT"/>
              </a:rPr>
              <a:t>Fokus auf der Aufdeckung eines Missstandes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Kritik</a:t>
            </a:r>
            <a:r>
              <a:rPr lang="de-DE" sz="2400" dirty="0">
                <a:solidFill>
                  <a:schemeClr val="tx1">
                    <a:lumMod val="65000"/>
                    <a:lumOff val="35000"/>
                  </a:schemeClr>
                </a:solidFill>
                <a:latin typeface="JKRGNR+Arial-BoldMT"/>
              </a:rPr>
              <a:t> an einer bestimmten Politik oder dem Beitrag zur </a:t>
            </a:r>
            <a:r>
              <a:rPr lang="de-DE" sz="2400" b="1" dirty="0">
                <a:solidFill>
                  <a:schemeClr val="tx1">
                    <a:lumMod val="65000"/>
                    <a:lumOff val="35000"/>
                  </a:schemeClr>
                </a:solidFill>
                <a:latin typeface="JKRGNR+Arial-BoldMT"/>
              </a:rPr>
              <a:t>demokratischen Willensbildung </a:t>
            </a:r>
            <a:r>
              <a:rPr lang="de-DE" sz="2400" dirty="0">
                <a:solidFill>
                  <a:schemeClr val="tx1">
                    <a:lumMod val="65000"/>
                    <a:lumOff val="35000"/>
                  </a:schemeClr>
                </a:solidFill>
                <a:latin typeface="JKRGNR+Arial-BoldMT"/>
              </a:rPr>
              <a:t>(„innere Aussage“)?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Oder steht der </a:t>
            </a:r>
            <a:r>
              <a:rPr lang="de-DE" sz="2400" b="1" dirty="0">
                <a:solidFill>
                  <a:schemeClr val="tx1">
                    <a:lumMod val="65000"/>
                    <a:lumOff val="35000"/>
                  </a:schemeClr>
                </a:solidFill>
                <a:latin typeface="JKRGNR+Arial-BoldMT"/>
              </a:rPr>
              <a:t>Angriff auf die Person</a:t>
            </a:r>
            <a:r>
              <a:rPr lang="de-DE" sz="2400" dirty="0">
                <a:solidFill>
                  <a:schemeClr val="tx1">
                    <a:lumMod val="65000"/>
                    <a:lumOff val="35000"/>
                  </a:schemeClr>
                </a:solidFill>
                <a:latin typeface="JKRGNR+Arial-BoldMT"/>
              </a:rPr>
              <a:t> durch Erniedrigung und Schmähung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Satirischen Einkleidung) im Vordergrund?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213994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 auf den Fall: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Aussagegehalt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Unterdrückung von Minderheiten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Vorgeschichte und Verbotskultur seitens Politiker</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Grenzen der Meinungs- und Kunstfreiheit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Satirische Einkleidung</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keine strengen Maßstäbe, da Überspitzung in der Darbietung der Satire wesenseigen sind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vorliegend festzustellen: teilweise nicht mehr zulässige satirische Einkleidung (rassistische Äußerungen, sexuelle Bezugnahmen etc.)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Überwiegen der persönlichen Herabsetzung des Gegenübers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Verfassungskonformität des Verbots des Gedichts (+)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456149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442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Grundrechtliche Schutzpflichten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Funktion der Grundrechte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„Schutz der privaten natürlichen Personen gegen hoheitliche Übergriffe“ </a:t>
            </a:r>
            <a:r>
              <a:rPr lang="de-DE" sz="2400" dirty="0">
                <a:solidFill>
                  <a:schemeClr val="tx1">
                    <a:lumMod val="65000"/>
                    <a:lumOff val="35000"/>
                  </a:schemeClr>
                </a:solidFill>
                <a:latin typeface="JKRGNR+Arial-BoldMT"/>
              </a:rPr>
              <a:t>(BVerfG)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Primäre Dimension der Grundrechte: </a:t>
            </a:r>
            <a:r>
              <a:rPr lang="de-DE" sz="2400" b="1" dirty="0">
                <a:solidFill>
                  <a:schemeClr val="tx1">
                    <a:lumMod val="65000"/>
                    <a:lumOff val="35000"/>
                  </a:schemeClr>
                </a:solidFill>
                <a:latin typeface="JKRGNR+Arial-BoldMT"/>
              </a:rPr>
              <a:t>Abwehrrecht</a:t>
            </a:r>
            <a:r>
              <a:rPr lang="de-DE" sz="2400" dirty="0">
                <a:solidFill>
                  <a:schemeClr val="tx1">
                    <a:lumMod val="65000"/>
                    <a:lumOff val="35000"/>
                  </a:schemeClr>
                </a:solidFill>
                <a:latin typeface="JKRGNR+Arial-BoldMT"/>
              </a:rPr>
              <a:t> (sog.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daneben: Grundrechte als „</a:t>
            </a:r>
            <a:r>
              <a:rPr lang="de-DE" sz="2400" b="1" u="sng" dirty="0">
                <a:solidFill>
                  <a:schemeClr val="tx1">
                    <a:lumMod val="65000"/>
                    <a:lumOff val="35000"/>
                  </a:schemeClr>
                </a:solidFill>
                <a:latin typeface="JKRGNR+Arial-BoldMT"/>
              </a:rPr>
              <a:t>objektive Werteordnung</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folgend: </a:t>
            </a:r>
            <a:r>
              <a:rPr lang="de-DE" sz="2400" b="1" dirty="0">
                <a:solidFill>
                  <a:schemeClr val="tx1">
                    <a:lumMod val="65000"/>
                    <a:lumOff val="35000"/>
                  </a:schemeClr>
                </a:solidFill>
                <a:latin typeface="JKRGNR+Arial-BoldMT"/>
              </a:rPr>
              <a:t>Schutzpflichten des Staates </a:t>
            </a:r>
            <a:r>
              <a:rPr lang="de-DE" sz="2400" dirty="0">
                <a:solidFill>
                  <a:schemeClr val="tx1">
                    <a:lumMod val="65000"/>
                    <a:lumOff val="35000"/>
                  </a:schemeClr>
                </a:solidFill>
                <a:latin typeface="JKRGNR+Arial-BoldMT"/>
              </a:rPr>
              <a:t>für den Fall der Beeinträchtigung </a:t>
            </a:r>
            <a:r>
              <a:rPr lang="de-DE" sz="2400" b="1" dirty="0">
                <a:solidFill>
                  <a:schemeClr val="tx1">
                    <a:lumMod val="65000"/>
                    <a:lumOff val="35000"/>
                  </a:schemeClr>
                </a:solidFill>
                <a:latin typeface="JKRGNR+Arial-BoldMT"/>
              </a:rPr>
              <a:t>durch nichtstaatliche Dritte</a:t>
            </a:r>
            <a:endParaRPr lang="de-DE" sz="2400" b="1" i="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959010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
        <p:nvSpPr>
          <p:cNvPr id="5" name="Dreieck 4">
            <a:extLst>
              <a:ext uri="{FF2B5EF4-FFF2-40B4-BE49-F238E27FC236}">
                <a16:creationId xmlns:a16="http://schemas.microsoft.com/office/drawing/2014/main" id="{596F7262-3419-4808-4078-17C9A8645737}"/>
              </a:ext>
            </a:extLst>
          </p:cNvPr>
          <p:cNvSpPr/>
          <p:nvPr/>
        </p:nvSpPr>
        <p:spPr>
          <a:xfrm>
            <a:off x="1115616" y="1785297"/>
            <a:ext cx="6408712" cy="3816424"/>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solidFill>
                  <a:schemeClr val="bg1"/>
                </a:solidFill>
              </a:rPr>
              <a:t>Schutzpflichtkonstellation</a:t>
            </a:r>
          </a:p>
        </p:txBody>
      </p:sp>
      <p:sp>
        <p:nvSpPr>
          <p:cNvPr id="6" name="Textfeld 5">
            <a:extLst>
              <a:ext uri="{FF2B5EF4-FFF2-40B4-BE49-F238E27FC236}">
                <a16:creationId xmlns:a16="http://schemas.microsoft.com/office/drawing/2014/main" id="{DF9CB696-6158-6FC2-2911-977C57452A22}"/>
              </a:ext>
            </a:extLst>
          </p:cNvPr>
          <p:cNvSpPr txBox="1"/>
          <p:nvPr/>
        </p:nvSpPr>
        <p:spPr>
          <a:xfrm>
            <a:off x="611560" y="5733256"/>
            <a:ext cx="1512168" cy="400110"/>
          </a:xfrm>
          <a:prstGeom prst="rect">
            <a:avLst/>
          </a:prstGeom>
          <a:noFill/>
        </p:spPr>
        <p:txBody>
          <a:bodyPr wrap="square" rtlCol="0">
            <a:spAutoFit/>
          </a:bodyPr>
          <a:lstStyle/>
          <a:p>
            <a:r>
              <a:rPr lang="de-DE" sz="2000" dirty="0"/>
              <a:t>Bürger</a:t>
            </a:r>
          </a:p>
        </p:txBody>
      </p:sp>
      <p:sp>
        <p:nvSpPr>
          <p:cNvPr id="7" name="Textfeld 6">
            <a:extLst>
              <a:ext uri="{FF2B5EF4-FFF2-40B4-BE49-F238E27FC236}">
                <a16:creationId xmlns:a16="http://schemas.microsoft.com/office/drawing/2014/main" id="{06FE1A90-2F5A-17E9-AD2C-286B6B0A60D2}"/>
              </a:ext>
            </a:extLst>
          </p:cNvPr>
          <p:cNvSpPr txBox="1"/>
          <p:nvPr/>
        </p:nvSpPr>
        <p:spPr>
          <a:xfrm>
            <a:off x="7092280" y="5805264"/>
            <a:ext cx="1440160" cy="400110"/>
          </a:xfrm>
          <a:prstGeom prst="rect">
            <a:avLst/>
          </a:prstGeom>
          <a:noFill/>
        </p:spPr>
        <p:txBody>
          <a:bodyPr wrap="square" rtlCol="0">
            <a:spAutoFit/>
          </a:bodyPr>
          <a:lstStyle/>
          <a:p>
            <a:r>
              <a:rPr lang="de-DE" sz="2000" dirty="0"/>
              <a:t>Staat </a:t>
            </a:r>
          </a:p>
        </p:txBody>
      </p:sp>
      <p:sp>
        <p:nvSpPr>
          <p:cNvPr id="8" name="Textfeld 7">
            <a:extLst>
              <a:ext uri="{FF2B5EF4-FFF2-40B4-BE49-F238E27FC236}">
                <a16:creationId xmlns:a16="http://schemas.microsoft.com/office/drawing/2014/main" id="{D52CB751-3CAA-6AE7-7BA8-50C4691AFE05}"/>
              </a:ext>
            </a:extLst>
          </p:cNvPr>
          <p:cNvSpPr txBox="1"/>
          <p:nvPr/>
        </p:nvSpPr>
        <p:spPr>
          <a:xfrm>
            <a:off x="3491880" y="1385187"/>
            <a:ext cx="1800200" cy="400110"/>
          </a:xfrm>
          <a:prstGeom prst="rect">
            <a:avLst/>
          </a:prstGeom>
          <a:noFill/>
        </p:spPr>
        <p:txBody>
          <a:bodyPr wrap="square" rtlCol="0">
            <a:spAutoFit/>
          </a:bodyPr>
          <a:lstStyle/>
          <a:p>
            <a:r>
              <a:rPr lang="de-DE" sz="2000" dirty="0"/>
              <a:t>Störungsquelle</a:t>
            </a:r>
            <a:r>
              <a:rPr lang="de-DE" dirty="0"/>
              <a:t> </a:t>
            </a:r>
          </a:p>
        </p:txBody>
      </p:sp>
    </p:spTree>
    <p:extLst>
      <p:ext uri="{BB962C8B-B14F-4D97-AF65-F5344CB8AC3E}">
        <p14:creationId xmlns:p14="http://schemas.microsoft.com/office/powerpoint/2010/main" val="24681231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Schutzverpflichtete</a:t>
            </a:r>
            <a:r>
              <a:rPr lang="de-DE" sz="2400" dirty="0">
                <a:solidFill>
                  <a:schemeClr val="tx1">
                    <a:lumMod val="65000"/>
                    <a:lumOff val="35000"/>
                  </a:schemeClr>
                </a:solidFill>
                <a:latin typeface="JKRGNR+Arial-BoldMT"/>
              </a:rPr>
              <a:t>: wegen </a:t>
            </a:r>
            <a:r>
              <a:rPr lang="de-DE" sz="2400" b="1" dirty="0">
                <a:solidFill>
                  <a:schemeClr val="tx1">
                    <a:lumMod val="65000"/>
                    <a:lumOff val="35000"/>
                  </a:schemeClr>
                </a:solidFill>
                <a:latin typeface="JKRGNR+Arial-BoldMT"/>
              </a:rPr>
              <a:t>Art. 1 III GG </a:t>
            </a:r>
            <a:r>
              <a:rPr lang="de-DE" sz="2400" dirty="0">
                <a:solidFill>
                  <a:schemeClr val="tx1">
                    <a:lumMod val="65000"/>
                    <a:lumOff val="35000"/>
                  </a:schemeClr>
                </a:solidFill>
                <a:latin typeface="JKRGNR+Arial-BoldMT"/>
              </a:rPr>
              <a:t>müssen alle drei Staatsgewalten dieser </a:t>
            </a:r>
            <a:r>
              <a:rPr lang="de-DE" sz="2400" b="1" dirty="0">
                <a:solidFill>
                  <a:schemeClr val="tx1">
                    <a:lumMod val="65000"/>
                    <a:lumOff val="35000"/>
                  </a:schemeClr>
                </a:solidFill>
                <a:latin typeface="JKRGNR+Arial-BoldMT"/>
              </a:rPr>
              <a:t>objektiv-rechtlichen Dimension </a:t>
            </a:r>
            <a:r>
              <a:rPr lang="de-DE" sz="2400" dirty="0">
                <a:solidFill>
                  <a:schemeClr val="tx1">
                    <a:lumMod val="65000"/>
                    <a:lumOff val="35000"/>
                  </a:schemeClr>
                </a:solidFill>
                <a:latin typeface="JKRGNR+Arial-BoldMT"/>
              </a:rPr>
              <a:t>der Grundrechte Rechnung tragen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Gerichte und Behörden</a:t>
            </a:r>
            <a:r>
              <a:rPr lang="de-DE" sz="2400" dirty="0">
                <a:solidFill>
                  <a:schemeClr val="tx1">
                    <a:lumMod val="65000"/>
                    <a:lumOff val="35000"/>
                  </a:schemeClr>
                </a:solidFill>
                <a:latin typeface="JKRGNR+Arial-BoldMT"/>
              </a:rPr>
              <a:t>: Ausstrahlungswirkung der Grundrechte in das einfache 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ebenfalls resultierend: sog. </a:t>
            </a:r>
            <a:r>
              <a:rPr lang="de-DE" sz="2400" b="1" dirty="0">
                <a:solidFill>
                  <a:schemeClr val="tx1">
                    <a:lumMod val="65000"/>
                    <a:lumOff val="35000"/>
                  </a:schemeClr>
                </a:solidFill>
                <a:latin typeface="JKRGNR+Arial-BoldMT"/>
              </a:rPr>
              <a:t>„Mittelbare Drittwirkung“ </a:t>
            </a:r>
            <a:r>
              <a:rPr lang="de-DE" sz="2400" dirty="0">
                <a:solidFill>
                  <a:schemeClr val="tx1">
                    <a:lumMod val="65000"/>
                    <a:lumOff val="35000"/>
                  </a:schemeClr>
                </a:solidFill>
                <a:latin typeface="JKRGNR+Arial-BoldMT"/>
              </a:rPr>
              <a:t>der Grundrechte in Privatrechtsverhältnisse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Auslegung des Begriffs „Duldungspflicht“ bzw. „Rechtswidrigkeit“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 1004 BGB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Gesetzgebung</a:t>
            </a:r>
            <a:r>
              <a:rPr lang="de-DE" sz="2400" dirty="0">
                <a:solidFill>
                  <a:schemeClr val="tx1">
                    <a:lumMod val="65000"/>
                    <a:lumOff val="35000"/>
                  </a:schemeClr>
                </a:solidFill>
                <a:latin typeface="JKRGNR+Arial-BoldMT"/>
              </a:rPr>
              <a:t>: Pflicht zur Schaffung normativer Regelungen, die hinreichenden Schutz vor Beeinträchtigungen der Grundrechte gewährleisten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4249207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Hauptanwendungsfälle für staatliche Schutzpflichten</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II 1 GG</a:t>
            </a:r>
            <a:r>
              <a:rPr lang="de-DE" sz="2400" dirty="0">
                <a:solidFill>
                  <a:schemeClr val="tx1">
                    <a:lumMod val="65000"/>
                    <a:lumOff val="35000"/>
                  </a:schemeClr>
                </a:solidFill>
                <a:latin typeface="JKRGNR+Arial-BoldMT"/>
              </a:rPr>
              <a:t>: Recht auf Leben und körperliche Unversehrtheit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Corona-Pandemie; Fluglärm (vgl. BVerfG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2018, 1555)</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 GG</a:t>
            </a:r>
            <a:r>
              <a:rPr lang="de-DE" sz="2400" dirty="0">
                <a:solidFill>
                  <a:schemeClr val="tx1">
                    <a:lumMod val="65000"/>
                    <a:lumOff val="35000"/>
                  </a:schemeClr>
                </a:solidFill>
                <a:latin typeface="JKRGNR+Arial-BoldMT"/>
              </a:rPr>
              <a:t>: Allgemeine Handlungsfreiheit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Schutz der Privatautonomie (vgl. BVerfG NJW 2005, 2363)</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14 I GG</a:t>
            </a:r>
            <a:r>
              <a:rPr lang="de-DE" sz="2400" dirty="0">
                <a:solidFill>
                  <a:schemeClr val="tx1">
                    <a:lumMod val="65000"/>
                    <a:lumOff val="35000"/>
                  </a:schemeClr>
                </a:solidFill>
                <a:latin typeface="JKRGNR+Arial-BoldMT"/>
              </a:rPr>
              <a:t>: Eigentumsfreiheit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Schutz des Eigentums vor den Gefahren, die hierfür aus dem Klimawandel resultieren (vgl. BVerfG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2021, 951)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Sehr aktuell: Art. 3 III 2 GG</a:t>
            </a:r>
            <a:r>
              <a:rPr lang="de-DE" sz="2400" dirty="0">
                <a:solidFill>
                  <a:schemeClr val="tx1">
                    <a:lumMod val="65000"/>
                    <a:lumOff val="35000"/>
                  </a:schemeClr>
                </a:solidFill>
                <a:latin typeface="JKRGNR+Arial-BoldMT"/>
              </a:rPr>
              <a:t> Benachteiligungsverbot für Behinderte (vgl. BVerfG NJW 2022, 380)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2845800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Schutzumfang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Besondere </a:t>
            </a:r>
            <a:r>
              <a:rPr lang="de-DE" sz="2400" b="1" dirty="0">
                <a:solidFill>
                  <a:schemeClr val="tx1">
                    <a:lumMod val="65000"/>
                    <a:lumOff val="35000"/>
                  </a:schemeClr>
                </a:solidFill>
                <a:latin typeface="JKRGNR+Arial-BoldMT"/>
              </a:rPr>
              <a:t>Problematik</a:t>
            </a:r>
            <a:r>
              <a:rPr lang="de-DE" sz="2400" dirty="0">
                <a:solidFill>
                  <a:schemeClr val="tx1">
                    <a:lumMod val="65000"/>
                    <a:lumOff val="35000"/>
                  </a:schemeClr>
                </a:solidFill>
                <a:latin typeface="JKRGNR+Arial-BoldMT"/>
              </a:rPr>
              <a:t> im Falle von Verfassungsbeschwerden gegen </a:t>
            </a:r>
            <a:r>
              <a:rPr lang="de-DE" sz="2400" b="1" dirty="0">
                <a:solidFill>
                  <a:schemeClr val="tx1">
                    <a:lumMod val="65000"/>
                    <a:lumOff val="35000"/>
                  </a:schemeClr>
                </a:solidFill>
                <a:latin typeface="JKRGNR+Arial-BoldMT"/>
              </a:rPr>
              <a:t>„legislatives Unterlassen“: Reichweite der Schutzpflicht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Gewaltenteilungsgrundsatz (Art. 20 II 2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Hiermit nicht vereinbar: </a:t>
            </a:r>
            <a:r>
              <a:rPr lang="de-DE" sz="2400" dirty="0">
                <a:solidFill>
                  <a:schemeClr val="tx1">
                    <a:lumMod val="65000"/>
                    <a:lumOff val="35000"/>
                  </a:schemeClr>
                </a:solidFill>
                <a:latin typeface="JKRGNR+Arial-BoldMT"/>
              </a:rPr>
              <a:t>Verurteilung zum Erlass von konkreten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das BVerfG NJW 1997, 1769 : </a:t>
            </a:r>
            <a:r>
              <a:rPr lang="de-DE" sz="2400" i="1" dirty="0">
                <a:solidFill>
                  <a:schemeClr val="tx1">
                    <a:lumMod val="65000"/>
                    <a:lumOff val="35000"/>
                  </a:schemeClr>
                </a:solidFill>
                <a:latin typeface="JKRGNR+Arial-BoldMT"/>
              </a:rPr>
              <a:t>„Die Aufstellung und normative Umsetzung eines Schutzkonzepts ist Sache des Gesetzgebers“, dem grundsätzlich „ein </a:t>
            </a:r>
            <a:r>
              <a:rPr lang="de-DE" sz="2400" b="1" i="1" dirty="0">
                <a:solidFill>
                  <a:schemeClr val="tx1">
                    <a:lumMod val="65000"/>
                    <a:lumOff val="35000"/>
                  </a:schemeClr>
                </a:solidFill>
                <a:latin typeface="JKRGNR+Arial-BoldMT"/>
              </a:rPr>
              <a:t>Einschätzungs-, Wertungs- und Gestaltungsspielraum</a:t>
            </a:r>
            <a:r>
              <a:rPr lang="de-DE" sz="2400" i="1" dirty="0">
                <a:solidFill>
                  <a:schemeClr val="tx1">
                    <a:lumMod val="65000"/>
                    <a:lumOff val="35000"/>
                  </a:schemeClr>
                </a:solidFill>
                <a:latin typeface="JKRGNR+Arial-BoldMT"/>
              </a:rPr>
              <a:t> zukommt.“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0575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Prüfungsmaßstab des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Eine Verletzung grundrechtlicher Schutzpflichten setzt daher voraus,  dass…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entweder überhaupt </a:t>
            </a:r>
            <a:r>
              <a:rPr lang="de-DE" sz="2400" b="1" dirty="0">
                <a:solidFill>
                  <a:schemeClr val="tx1">
                    <a:lumMod val="65000"/>
                    <a:lumOff val="35000"/>
                  </a:schemeClr>
                </a:solidFill>
                <a:latin typeface="JKRGNR+Arial-BoldMT"/>
              </a:rPr>
              <a:t>keine Schutzvorkehrungen </a:t>
            </a:r>
            <a:r>
              <a:rPr lang="de-DE" sz="2400" dirty="0">
                <a:solidFill>
                  <a:schemeClr val="tx1">
                    <a:lumMod val="65000"/>
                    <a:lumOff val="35000"/>
                  </a:schemeClr>
                </a:solidFill>
                <a:latin typeface="JKRGNR+Arial-BoldMT"/>
              </a:rPr>
              <a:t>getroffen wurden,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oder die getroffenen Regelungen und Maßnahmen </a:t>
            </a:r>
            <a:r>
              <a:rPr lang="de-DE" sz="2400" b="1" dirty="0">
                <a:solidFill>
                  <a:schemeClr val="tx1">
                    <a:lumMod val="65000"/>
                    <a:lumOff val="35000"/>
                  </a:schemeClr>
                </a:solidFill>
                <a:latin typeface="JKRGNR+Arial-BoldMT"/>
              </a:rPr>
              <a:t>offensichtlich ungeeignet oder völlig unzulänglich </a:t>
            </a:r>
            <a:r>
              <a:rPr lang="de-DE" sz="2400" dirty="0">
                <a:solidFill>
                  <a:schemeClr val="tx1">
                    <a:lumMod val="65000"/>
                    <a:lumOff val="35000"/>
                  </a:schemeClr>
                </a:solidFill>
                <a:latin typeface="JKRGNR+Arial-BoldMT"/>
              </a:rPr>
              <a:t>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erforderlich: evidente Verstöße des Gesetzgebers (sog. </a:t>
            </a:r>
            <a:r>
              <a:rPr lang="de-DE" sz="2400" b="1" dirty="0">
                <a:solidFill>
                  <a:schemeClr val="tx1">
                    <a:lumMod val="65000"/>
                    <a:lumOff val="35000"/>
                  </a:schemeClr>
                </a:solidFill>
                <a:latin typeface="JKRGNR+Arial-BoldMT"/>
              </a:rPr>
              <a:t>Evidenzkontrolle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Hiermit letztlich statuiert: </a:t>
            </a:r>
            <a:r>
              <a:rPr lang="de-DE" sz="2400" b="1" dirty="0">
                <a:solidFill>
                  <a:schemeClr val="tx1">
                    <a:lumMod val="65000"/>
                    <a:lumOff val="35000"/>
                  </a:schemeClr>
                </a:solidFill>
                <a:latin typeface="JKRGNR+Arial-BoldMT"/>
              </a:rPr>
              <a:t>Untermaßverbot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a:t>
            </a:r>
            <a:r>
              <a:rPr lang="de-DE" sz="2400" b="1" dirty="0">
                <a:solidFill>
                  <a:schemeClr val="tx1">
                    <a:lumMod val="65000"/>
                    <a:lumOff val="35000"/>
                  </a:schemeClr>
                </a:solidFill>
                <a:latin typeface="JKRGNR+Arial-BoldMT"/>
              </a:rPr>
              <a:t>: Darlegungslast bei Beschwerdeführer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0692297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NJW 2021, 3033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51: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„Mit den Anforderungen an die </a:t>
            </a:r>
            <a:r>
              <a:rPr lang="de-DE" sz="2400" b="1" i="1" dirty="0">
                <a:solidFill>
                  <a:schemeClr val="tx1">
                    <a:lumMod val="65000"/>
                    <a:lumOff val="35000"/>
                  </a:schemeClr>
                </a:solidFill>
                <a:latin typeface="JKRGNR+Arial-BoldMT"/>
              </a:rPr>
              <a:t>Feststellung einer gesetzgeberischen Schutzpflichtverletzung sind spezifische Darlegungslasten der Bf. verbunden</a:t>
            </a:r>
            <a:r>
              <a:rPr lang="de-DE" sz="2400" i="1" dirty="0">
                <a:solidFill>
                  <a:schemeClr val="tx1">
                    <a:lumMod val="65000"/>
                    <a:lumOff val="35000"/>
                  </a:schemeClr>
                </a:solidFill>
                <a:latin typeface="JKRGNR+Arial-BoldMT"/>
              </a:rPr>
              <a:t>. Eine mögliche Grundrechtsverletzung der Bf. geht aus dem Vortrag regelmäßig nur dann hervor, wenn sich dieser nicht in pauschalen Behauptungen und punktuell herausgegriffenen, angeblichen Unzulänglichkeiten der Rechtslage erschöpft. </a:t>
            </a:r>
            <a:r>
              <a:rPr lang="de-DE" sz="2400" b="1" i="1" dirty="0">
                <a:solidFill>
                  <a:schemeClr val="tx1">
                    <a:lumMod val="65000"/>
                    <a:lumOff val="35000"/>
                  </a:schemeClr>
                </a:solidFill>
                <a:latin typeface="JKRGNR+Arial-BoldMT"/>
              </a:rPr>
              <a:t>Erforderlich ist vielmehr, den gesetzlichen Regelungszusammenhang insgesamt zu erfassen, wozu – je nach Fallgestaltung – zumindest gehört, dass die einschlägigen Regelungen des als unzureichend beanstandeten Normkomplexes jedenfalls in Grundzügen dargestellt werden und begründet wird, warum vom Versagen der gesetzgeberischen Konzeption auszugehen ist.“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4387522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9</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Art. 94 I Nr. 4a GG beschwerdeberechtigt: „</a:t>
            </a:r>
            <a:r>
              <a:rPr lang="de-DE" sz="2400" b="1" dirty="0">
                <a:solidFill>
                  <a:schemeClr val="tx1">
                    <a:lumMod val="65000"/>
                    <a:lumOff val="35000"/>
                  </a:schemeClr>
                </a:solidFill>
                <a:latin typeface="JKRGNR+Arial-BoldMT"/>
              </a:rPr>
              <a:t>Jedermann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Hiervon umfasst: jede Person, die </a:t>
            </a:r>
            <a:r>
              <a:rPr lang="de-DE" sz="2400" b="1" dirty="0">
                <a:solidFill>
                  <a:schemeClr val="tx1">
                    <a:lumMod val="65000"/>
                    <a:lumOff val="35000"/>
                  </a:schemeClr>
                </a:solidFill>
                <a:latin typeface="JKRGNR+Arial-BoldMT"/>
              </a:rPr>
              <a:t>Träger von Grundrechten oder grundrechtsgleichen Rechten</a:t>
            </a:r>
            <a:r>
              <a:rPr lang="de-DE" sz="2400" dirty="0">
                <a:solidFill>
                  <a:schemeClr val="tx1">
                    <a:lumMod val="65000"/>
                    <a:lumOff val="35000"/>
                  </a:schemeClr>
                </a:solidFill>
                <a:latin typeface="JKRGNR+Arial-BoldMT"/>
              </a:rPr>
              <a:t> sein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für den B als natürliche Person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Tauglicher Beschwerdegegenstand nach Art. 94 I Nr. 4a GG: jeder </a:t>
            </a:r>
            <a:r>
              <a:rPr lang="de-DE" sz="2400" b="1" dirty="0">
                <a:solidFill>
                  <a:schemeClr val="tx1">
                    <a:lumMod val="65000"/>
                    <a:lumOff val="35000"/>
                  </a:schemeClr>
                </a:solidFill>
                <a:latin typeface="JKRGNR+Arial-BoldMT"/>
              </a:rPr>
              <a:t>Akt der öffentlichen Gewalt</a:t>
            </a:r>
            <a:r>
              <a:rPr lang="de-DE" sz="2400" dirty="0">
                <a:solidFill>
                  <a:schemeClr val="tx1">
                    <a:lumMod val="65000"/>
                    <a:lumOff val="35000"/>
                  </a:schemeClr>
                </a:solidFill>
                <a:latin typeface="JKRGNR+Arial-BoldMT"/>
              </a:rPr>
              <a:t>, d.h. der Exekutive, Judikative oder Legislative (vgl.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die </a:t>
            </a:r>
            <a:r>
              <a:rPr lang="de-DE" sz="2400" b="1" dirty="0">
                <a:solidFill>
                  <a:schemeClr val="tx1">
                    <a:lumMod val="65000"/>
                    <a:lumOff val="35000"/>
                  </a:schemeClr>
                </a:solidFill>
                <a:latin typeface="JKRGNR+Arial-BoldMT"/>
              </a:rPr>
              <a:t>Gerichtsentscheidungen</a:t>
            </a:r>
            <a:r>
              <a:rPr lang="de-DE" sz="2400" dirty="0">
                <a:solidFill>
                  <a:schemeClr val="tx1">
                    <a:lumMod val="65000"/>
                    <a:lumOff val="35000"/>
                  </a:schemeClr>
                </a:solidFill>
                <a:latin typeface="JKRGNR+Arial-BoldMT"/>
              </a:rPr>
              <a:t> gegen den B (sog. </a:t>
            </a:r>
            <a:r>
              <a:rPr lang="de-DE" sz="2400" b="1" dirty="0">
                <a:solidFill>
                  <a:schemeClr val="tx1">
                    <a:lumMod val="65000"/>
                    <a:lumOff val="35000"/>
                  </a:schemeClr>
                </a:solidFill>
                <a:latin typeface="JKRGNR+Arial-BoldMT"/>
              </a:rPr>
              <a:t>Urteilsverfassungsbeschwerde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088114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Obersatz: Die Verfassungsbeschwerde hat Erfolg, soweit sie zulässig und 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 da die von B erhobene „</a:t>
            </a:r>
            <a:r>
              <a:rPr lang="de-DE" sz="2400" b="1" dirty="0">
                <a:solidFill>
                  <a:schemeClr val="tx1">
                    <a:lumMod val="65000"/>
                    <a:lumOff val="35000"/>
                  </a:schemeClr>
                </a:solidFill>
                <a:latin typeface="JKRGNR+Arial-BoldMT"/>
              </a:rPr>
              <a:t>Verfassungsbeschwerde</a:t>
            </a:r>
            <a:r>
              <a:rPr lang="de-DE" sz="2400" dirty="0">
                <a:solidFill>
                  <a:schemeClr val="tx1">
                    <a:lumMod val="65000"/>
                    <a:lumOff val="35000"/>
                  </a:schemeClr>
                </a:solidFill>
                <a:latin typeface="JKRGNR+Arial-BoldMT"/>
              </a:rPr>
              <a:t>“ dem BVerfG als </a:t>
            </a:r>
            <a:r>
              <a:rPr lang="de-DE" sz="2400" b="1" dirty="0">
                <a:solidFill>
                  <a:schemeClr val="tx1">
                    <a:lumMod val="65000"/>
                    <a:lumOff val="35000"/>
                  </a:schemeClr>
                </a:solidFill>
                <a:latin typeface="JKRGNR+Arial-BoldMT"/>
              </a:rPr>
              <a:t>Verfahrensart ausdrücklich </a:t>
            </a:r>
            <a:r>
              <a:rPr lang="de-DE" sz="2400" dirty="0">
                <a:solidFill>
                  <a:schemeClr val="tx1">
                    <a:lumMod val="65000"/>
                    <a:lumOff val="35000"/>
                  </a:schemeClr>
                </a:solidFill>
                <a:latin typeface="JKRGNR+Arial-BoldMT"/>
              </a:rPr>
              <a:t>in Art. 94 I Nr. 4a GG und § 13 Nr. 8a BVerfGG zugewiesen ist (sog.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Art. 94 I Nr. 4a GG </a:t>
            </a:r>
            <a:r>
              <a:rPr lang="de-DE" sz="2400" dirty="0">
                <a:solidFill>
                  <a:schemeClr val="tx1">
                    <a:lumMod val="65000"/>
                    <a:lumOff val="35000"/>
                  </a:schemeClr>
                </a:solidFill>
                <a:latin typeface="JKRGNR+Arial-BoldMT"/>
              </a:rPr>
              <a:t>beschwerdeberechtigt: „</a:t>
            </a:r>
            <a:r>
              <a:rPr lang="de-DE" sz="2400" b="1" dirty="0">
                <a:solidFill>
                  <a:schemeClr val="tx1">
                    <a:lumMod val="65000"/>
                    <a:lumOff val="35000"/>
                  </a:schemeClr>
                </a:solidFill>
                <a:latin typeface="JKRGNR+Arial-BoldMT"/>
              </a:rPr>
              <a:t>Jedermann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Hiervon umfasst: jede (natürliche oder juristische) Person, die Träger von Grundrechten oder grundrechtsgleichen Rechten sein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klären: Beschwerdeberechtigung des B als „</a:t>
            </a:r>
            <a:r>
              <a:rPr lang="de-DE" sz="2400" b="1" dirty="0">
                <a:solidFill>
                  <a:schemeClr val="tx1">
                    <a:lumMod val="65000"/>
                    <a:lumOff val="35000"/>
                  </a:schemeClr>
                </a:solidFill>
                <a:latin typeface="JKRGNR+Arial-BoldMT"/>
              </a:rPr>
              <a:t>eingetragener Verein</a:t>
            </a:r>
            <a:r>
              <a:rPr lang="de-DE" sz="2400" dirty="0">
                <a:solidFill>
                  <a:schemeClr val="tx1">
                    <a:lumMod val="65000"/>
                    <a:lumOff val="35000"/>
                  </a:schemeClr>
                </a:solidFill>
                <a:latin typeface="JKRGNR+Arial-BoldMT"/>
              </a:rPr>
              <a:t>“ (vgl. §§ 21 ff.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die 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ihren </a:t>
            </a:r>
            <a:r>
              <a:rPr lang="de-DE" sz="2400" b="1" dirty="0">
                <a:solidFill>
                  <a:schemeClr val="tx1">
                    <a:lumMod val="65000"/>
                    <a:lumOff val="35000"/>
                  </a:schemeClr>
                </a:solidFill>
                <a:latin typeface="JKRGNR+Arial-BoldMT"/>
              </a:rPr>
              <a:t>Sitz</a:t>
            </a:r>
            <a:r>
              <a:rPr lang="de-DE" sz="2400" dirty="0">
                <a:solidFill>
                  <a:schemeClr val="tx1">
                    <a:lumMod val="65000"/>
                    <a:lumOff val="35000"/>
                  </a:schemeClr>
                </a:solidFill>
                <a:latin typeface="JKRGNR+Arial-BoldMT"/>
              </a:rPr>
              <a:t> in DE hat (sog. Sitztheorie)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juristische Person des </a:t>
            </a:r>
            <a:r>
              <a:rPr lang="de-DE" sz="2400" b="1" dirty="0">
                <a:solidFill>
                  <a:schemeClr val="tx1">
                    <a:lumMod val="65000"/>
                    <a:lumOff val="35000"/>
                  </a:schemeClr>
                </a:solidFill>
                <a:latin typeface="JKRGNR+Arial-BoldMT"/>
              </a:rPr>
              <a:t>Privatrechts</a:t>
            </a:r>
            <a:r>
              <a:rPr lang="de-DE" sz="2400" dirty="0">
                <a:solidFill>
                  <a:schemeClr val="tx1">
                    <a:lumMod val="65000"/>
                    <a:lumOff val="35000"/>
                  </a:schemeClr>
                </a:solidFill>
                <a:latin typeface="JKRGNR+Arial-BoldMT"/>
              </a:rPr>
              <a: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…Beschwerdeberechtigung wegen </a:t>
            </a:r>
            <a:r>
              <a:rPr lang="de-DE" sz="2400" b="1" dirty="0">
                <a:solidFill>
                  <a:schemeClr val="tx1">
                    <a:lumMod val="65000"/>
                    <a:lumOff val="35000"/>
                  </a:schemeClr>
                </a:solidFill>
                <a:latin typeface="JKRGNR+Arial-BoldMT"/>
              </a:rPr>
              <a:t>Art. 19 III GG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896963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Ausnahmsweise erwähnenswert: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26 I 1 BGB </a:t>
            </a:r>
            <a:r>
              <a:rPr lang="de-DE" sz="2400" dirty="0">
                <a:solidFill>
                  <a:schemeClr val="tx1">
                    <a:lumMod val="65000"/>
                    <a:lumOff val="35000"/>
                  </a:schemeClr>
                </a:solidFill>
                <a:latin typeface="JKRGNR+Arial-BoldMT"/>
              </a:rPr>
              <a:t>vorgesehen und zu unterstellen: Gerichtliche Vertretung des Vereins durch den </a:t>
            </a:r>
            <a:r>
              <a:rPr lang="de-DE" sz="2400" b="1" dirty="0">
                <a:solidFill>
                  <a:schemeClr val="tx1">
                    <a:lumMod val="65000"/>
                    <a:lumOff val="35000"/>
                  </a:schemeClr>
                </a:solidFill>
                <a:latin typeface="JKRGNR+Arial-BoldMT"/>
              </a:rPr>
              <a:t>Vorstand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6723014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Möglicher Beschwerdegegenstand gemäß Art. 94 I Nr. 4a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90 I BVerfGG: </a:t>
            </a:r>
            <a:r>
              <a:rPr lang="de-DE" sz="2400" b="1" dirty="0">
                <a:solidFill>
                  <a:schemeClr val="tx1">
                    <a:lumMod val="65000"/>
                    <a:lumOff val="35000"/>
                  </a:schemeClr>
                </a:solidFill>
                <a:latin typeface="JKRGNR+Arial-BoldMT"/>
              </a:rPr>
              <a:t>Akte der „öffentlichen Gewalt“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Schon wegen </a:t>
            </a:r>
            <a:r>
              <a:rPr lang="de-DE" sz="2400" b="1" dirty="0">
                <a:solidFill>
                  <a:schemeClr val="tx1">
                    <a:lumMod val="65000"/>
                    <a:lumOff val="35000"/>
                  </a:schemeClr>
                </a:solidFill>
                <a:latin typeface="JKRGNR+Arial-BoldMT"/>
              </a:rPr>
              <a:t>Art. 1 III GG </a:t>
            </a:r>
            <a:r>
              <a:rPr lang="de-DE" sz="2400" dirty="0">
                <a:solidFill>
                  <a:schemeClr val="tx1">
                    <a:lumMod val="65000"/>
                    <a:lumOff val="35000"/>
                  </a:schemeClr>
                </a:solidFill>
                <a:latin typeface="JKRGNR+Arial-BoldMT"/>
              </a:rPr>
              <a:t>hiervon von dem Begriff der „öffentlichen Gewalt“ umfasst: </a:t>
            </a:r>
            <a:r>
              <a:rPr lang="de-DE" sz="2400" b="1" dirty="0">
                <a:solidFill>
                  <a:schemeClr val="tx1">
                    <a:lumMod val="65000"/>
                    <a:lumOff val="35000"/>
                  </a:schemeClr>
                </a:solidFill>
                <a:latin typeface="JKRGNR+Arial-BoldMT"/>
              </a:rPr>
              <a:t>Akte der Legislative, Judikative, Exekutive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B gerügt: „Versäumnis des Gesetzgebers bestimmte Regelungen zu erlassen“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Legislatives </a:t>
            </a:r>
            <a:r>
              <a:rPr lang="de-DE" sz="2400" b="1" dirty="0">
                <a:solidFill>
                  <a:schemeClr val="tx1">
                    <a:lumMod val="65000"/>
                    <a:lumOff val="35000"/>
                  </a:schemeClr>
                </a:solidFill>
                <a:latin typeface="JKRGNR+Arial-BoldMT"/>
              </a:rPr>
              <a:t>Unterlassen</a:t>
            </a:r>
            <a:r>
              <a:rPr lang="de-DE" sz="2400" dirty="0">
                <a:solidFill>
                  <a:schemeClr val="tx1">
                    <a:lumMod val="65000"/>
                    <a:lumOff val="35000"/>
                  </a:schemeClr>
                </a:solidFill>
                <a:latin typeface="JKRGNR+Arial-BoldMT"/>
              </a:rPr>
              <a:t> als tauglicher </a:t>
            </a:r>
            <a:r>
              <a:rPr lang="de-DE" sz="2400" b="1" dirty="0">
                <a:solidFill>
                  <a:schemeClr val="tx1">
                    <a:lumMod val="65000"/>
                    <a:lumOff val="35000"/>
                  </a:schemeClr>
                </a:solidFill>
                <a:latin typeface="JKRGNR+Arial-BoldMT"/>
              </a:rPr>
              <a:t>Beschwerdegegenstand</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a:t>
            </a:r>
            <a:r>
              <a:rPr lang="de-DE" sz="2400" b="1" dirty="0">
                <a:solidFill>
                  <a:schemeClr val="tx1">
                    <a:lumMod val="65000"/>
                    <a:lumOff val="35000"/>
                  </a:schemeClr>
                </a:solidFill>
                <a:latin typeface="JKRGNR+Arial-BoldMT"/>
              </a:rPr>
              <a:t>§ 95 I 1 BVerfGG </a:t>
            </a:r>
            <a:r>
              <a:rPr lang="de-DE" sz="2400" dirty="0">
                <a:solidFill>
                  <a:schemeClr val="tx1">
                    <a:lumMod val="65000"/>
                    <a:lumOff val="35000"/>
                  </a:schemeClr>
                </a:solidFill>
                <a:latin typeface="JKRGNR+Arial-BoldMT"/>
              </a:rPr>
              <a:t>(Tenor) als „Akt“ der öffentlichen Gewalt umfasst: </a:t>
            </a:r>
            <a:r>
              <a:rPr lang="de-DE" sz="2400" i="1" dirty="0">
                <a:solidFill>
                  <a:schemeClr val="tx1">
                    <a:lumMod val="65000"/>
                    <a:lumOff val="35000"/>
                  </a:schemeClr>
                </a:solidFill>
                <a:latin typeface="JKRGNR+Arial-BoldMT"/>
              </a:rPr>
              <a:t>„Handlung oder Unterlassung“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tauglicher Beschwerdegegenstand als – unterlassener – Akt der Legislative: </a:t>
            </a:r>
            <a:r>
              <a:rPr lang="de-DE" sz="2400" b="1" dirty="0">
                <a:solidFill>
                  <a:schemeClr val="tx1">
                    <a:lumMod val="65000"/>
                    <a:lumOff val="35000"/>
                  </a:schemeClr>
                </a:solidFill>
                <a:latin typeface="JKRGNR+Arial-BoldMT"/>
              </a:rPr>
              <a:t>Fehlendes formelles Parlamentsgesetz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Beschwerdegegenstand: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264379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gemäß </a:t>
            </a:r>
            <a:r>
              <a:rPr lang="de-DE" sz="2400" b="1" dirty="0">
                <a:solidFill>
                  <a:schemeClr val="tx1">
                    <a:lumMod val="65000"/>
                    <a:lumOff val="35000"/>
                  </a:schemeClr>
                </a:solidFill>
                <a:latin typeface="JKRGNR+Arial-BoldMT"/>
              </a:rPr>
              <a:t>Art. 94 I Nr. 4a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90 I BVerfGG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Behauptung</a:t>
            </a:r>
            <a:r>
              <a:rPr lang="de-DE" sz="2400" dirty="0">
                <a:solidFill>
                  <a:schemeClr val="tx1">
                    <a:lumMod val="65000"/>
                    <a:lumOff val="35000"/>
                  </a:schemeClr>
                </a:solidFill>
                <a:latin typeface="JKRGNR+Arial-BoldMT"/>
              </a:rPr>
              <a:t>“, durch die öffentliche Gewalt in einem Grundrecht oder grundrechtsgleichen „</a:t>
            </a:r>
            <a:r>
              <a:rPr lang="de-DE" sz="2400" b="1" dirty="0">
                <a:solidFill>
                  <a:schemeClr val="tx1">
                    <a:lumMod val="65000"/>
                    <a:lumOff val="35000"/>
                  </a:schemeClr>
                </a:solidFill>
                <a:latin typeface="JKRGNR+Arial-BoldMT"/>
              </a:rPr>
              <a:t>Recht verletzt zu sein</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Möglichkeit einer Grundrechtsverletzung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vom BVerfG gefordert: </a:t>
            </a:r>
            <a:r>
              <a:rPr lang="de-DE" sz="2400" b="1" dirty="0">
                <a:solidFill>
                  <a:schemeClr val="tx1">
                    <a:lumMod val="65000"/>
                    <a:lumOff val="35000"/>
                  </a:schemeClr>
                </a:solidFill>
                <a:latin typeface="JKRGNR+Arial-BoldMT"/>
              </a:rPr>
              <a:t>„Betroffenheit“ </a:t>
            </a:r>
            <a:r>
              <a:rPr lang="de-DE" sz="2400" dirty="0">
                <a:solidFill>
                  <a:schemeClr val="tx1">
                    <a:lumMod val="65000"/>
                    <a:lumOff val="35000"/>
                  </a:schemeClr>
                </a:solidFill>
                <a:latin typeface="JKRGNR+Arial-BoldMT"/>
              </a:rPr>
              <a:t>des Beschwerdeführers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Prüfungsaufbau: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einer Grundrechtsverletzung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des Beschwerdeführers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7578486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Möglichkeit einer Grundrechtsverletzung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Bedenke: Körperschaftsstatus der Kirchen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erwägen: Verletzung des – einheitlich zu verstehenden – </a:t>
            </a:r>
            <a:r>
              <a:rPr lang="de-DE" sz="2400" b="1" dirty="0">
                <a:solidFill>
                  <a:schemeClr val="tx1">
                    <a:lumMod val="65000"/>
                    <a:lumOff val="35000"/>
                  </a:schemeClr>
                </a:solidFill>
                <a:latin typeface="JKRGNR+Arial-BoldMT"/>
              </a:rPr>
              <a:t>Grundrechts auf Glaubensfreiheit gemäß Art. 4 I,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klärungsbedürftig: ob die Glaubensfreiheit (Art. 4 I, II GG) vorliegend auf die B </a:t>
            </a:r>
            <a:r>
              <a:rPr lang="de-DE" sz="2400" b="1" dirty="0">
                <a:solidFill>
                  <a:schemeClr val="tx1">
                    <a:lumMod val="65000"/>
                    <a:lumOff val="35000"/>
                  </a:schemeClr>
                </a:solidFill>
                <a:latin typeface="JKRGNR+Arial-BoldMT"/>
              </a:rPr>
              <a:t>„wesensgemäß anwendbar“</a:t>
            </a:r>
            <a:r>
              <a:rPr lang="de-DE" sz="2400" dirty="0">
                <a:solidFill>
                  <a:schemeClr val="tx1">
                    <a:lumMod val="65000"/>
                    <a:lumOff val="35000"/>
                  </a:schemeClr>
                </a:solidFill>
                <a:latin typeface="JKRGNR+Arial-BoldMT"/>
              </a:rPr>
              <a:t> ist (Art. 19 III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ersten Schritt </a:t>
            </a:r>
            <a:r>
              <a:rPr lang="de-DE" sz="2400" dirty="0">
                <a:solidFill>
                  <a:schemeClr val="tx1">
                    <a:lumMod val="65000"/>
                    <a:lumOff val="35000"/>
                  </a:schemeClr>
                </a:solidFill>
                <a:latin typeface="JKRGNR+Arial-BoldMT"/>
              </a:rPr>
              <a:t>zu klären: ob das jeweilige Grundrecht überhaupt von juristischen Personen ausgeübt werden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bspw. im Falle des Grundrechts auf Leben und körperliche Unversehrtheit Art. 2 II 1 GG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9587629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Wesentlicher </a:t>
            </a:r>
            <a:r>
              <a:rPr lang="de-DE" sz="2400" b="1" dirty="0">
                <a:solidFill>
                  <a:schemeClr val="tx1">
                    <a:lumMod val="65000"/>
                    <a:lumOff val="35000"/>
                  </a:schemeClr>
                </a:solidFill>
                <a:latin typeface="JKRGNR+Arial-BoldMT"/>
              </a:rPr>
              <a:t>Schutzgehalt</a:t>
            </a:r>
            <a:r>
              <a:rPr lang="de-DE" sz="2400" dirty="0">
                <a:solidFill>
                  <a:schemeClr val="tx1">
                    <a:lumMod val="65000"/>
                    <a:lumOff val="35000"/>
                  </a:schemeClr>
                </a:solidFill>
                <a:latin typeface="JKRGNR+Arial-BoldMT"/>
              </a:rPr>
              <a:t> von </a:t>
            </a:r>
            <a:r>
              <a:rPr lang="de-DE" sz="2400" b="1" dirty="0">
                <a:solidFill>
                  <a:schemeClr val="tx1">
                    <a:lumMod val="65000"/>
                    <a:lumOff val="35000"/>
                  </a:schemeClr>
                </a:solidFill>
                <a:latin typeface="JKRGNR+Arial-BoldMT"/>
              </a:rPr>
              <a:t>Art. 4 I, II GG</a:t>
            </a:r>
            <a:r>
              <a:rPr lang="de-DE" sz="2400" dirty="0">
                <a:solidFill>
                  <a:schemeClr val="tx1">
                    <a:lumMod val="65000"/>
                    <a:lumOff val="35000"/>
                  </a:schemeClr>
                </a:solidFill>
                <a:latin typeface="JKRGNR+Arial-BoldMT"/>
              </a:rPr>
              <a:t>: Bildung eines sog.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internums</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von Art. 4 I GG geschützt: </a:t>
            </a:r>
            <a:r>
              <a:rPr lang="de-DE" sz="2400" b="1" dirty="0">
                <a:solidFill>
                  <a:schemeClr val="tx1">
                    <a:lumMod val="65000"/>
                    <a:lumOff val="35000"/>
                  </a:schemeClr>
                </a:solidFill>
                <a:latin typeface="JKRGNR+Arial-BoldMT"/>
              </a:rPr>
              <a:t>Zusammenschluss von einer Mehrzahl an Gläubigen </a:t>
            </a:r>
            <a:r>
              <a:rPr lang="de-DE" sz="2400" dirty="0">
                <a:solidFill>
                  <a:schemeClr val="tx1">
                    <a:lumMod val="65000"/>
                    <a:lumOff val="35000"/>
                  </a:schemeClr>
                </a:solidFill>
                <a:latin typeface="JKRGNR+Arial-BoldMT"/>
              </a:rPr>
              <a:t>zu einer Personenmehrheit (hier: Verein 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„Kollektive Glaubensfreiheit“ </a:t>
            </a:r>
            <a:r>
              <a:rPr lang="de-DE" sz="2400" dirty="0">
                <a:solidFill>
                  <a:schemeClr val="tx1">
                    <a:lumMod val="65000"/>
                    <a:lumOff val="35000"/>
                  </a:schemeClr>
                </a:solidFill>
                <a:latin typeface="JKRGNR+Arial-BoldMT"/>
              </a:rPr>
              <a:t>zu Gunsten von </a:t>
            </a:r>
            <a:r>
              <a:rPr lang="de-DE" sz="2400" b="1" dirty="0">
                <a:solidFill>
                  <a:schemeClr val="tx1">
                    <a:lumMod val="65000"/>
                    <a:lumOff val="35000"/>
                  </a:schemeClr>
                </a:solidFill>
                <a:latin typeface="JKRGNR+Arial-BoldMT"/>
              </a:rPr>
              <a:t>Glaubensvereinigungen</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Laut Sachverhalt zu unterstellen: Vorliegen einer </a:t>
            </a:r>
            <a:r>
              <a:rPr lang="de-DE" sz="2400" b="1" dirty="0">
                <a:solidFill>
                  <a:schemeClr val="tx1">
                    <a:lumMod val="65000"/>
                    <a:lumOff val="35000"/>
                  </a:schemeClr>
                </a:solidFill>
                <a:latin typeface="JKRGNR+Arial-BoldMT"/>
              </a:rPr>
              <a:t>Glaubensgemeinschaft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4 I,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Wesensgemäße Anwendbarkeit der Glaubensfreiheit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19 III GG auf die B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6162717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Unterlassen als Eingriff in Art. 4 I, II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Ggf. von vornherein ausgeschlossen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Schutzbereich des Grundrechts </a:t>
            </a:r>
            <a:r>
              <a:rPr lang="de-DE" sz="2400" b="1" dirty="0">
                <a:solidFill>
                  <a:schemeClr val="tx1">
                    <a:lumMod val="65000"/>
                    <a:lumOff val="35000"/>
                  </a:schemeClr>
                </a:solidFill>
                <a:latin typeface="JKRGNR+Arial-BoldMT"/>
              </a:rPr>
              <a:t>durch</a:t>
            </a:r>
            <a:r>
              <a:rPr lang="de-DE" sz="2400" dirty="0">
                <a:solidFill>
                  <a:schemeClr val="tx1">
                    <a:lumMod val="65000"/>
                    <a:lumOff val="35000"/>
                  </a:schemeClr>
                </a:solidFill>
                <a:latin typeface="JKRGNR+Arial-BoldMT"/>
              </a:rPr>
              <a:t> ein bloßes </a:t>
            </a:r>
            <a:r>
              <a:rPr lang="de-DE" sz="2400" b="1" dirty="0">
                <a:solidFill>
                  <a:schemeClr val="tx1">
                    <a:lumMod val="65000"/>
                    <a:lumOff val="35000"/>
                  </a:schemeClr>
                </a:solidFill>
                <a:latin typeface="JKRGNR+Arial-BoldMT"/>
              </a:rPr>
              <a:t>Unterlassen</a:t>
            </a:r>
            <a:r>
              <a:rPr lang="de-DE" sz="2400" dirty="0">
                <a:solidFill>
                  <a:schemeClr val="tx1">
                    <a:lumMod val="65000"/>
                    <a:lumOff val="35000"/>
                  </a:schemeClr>
                </a:solidFill>
                <a:latin typeface="JKRGNR+Arial-BoldMT"/>
              </a:rPr>
              <a:t> des Gesetzgebers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dafür, dass sog. </a:t>
            </a:r>
            <a:r>
              <a:rPr lang="de-DE" sz="2400" b="1" dirty="0">
                <a:solidFill>
                  <a:schemeClr val="tx1">
                    <a:lumMod val="65000"/>
                    <a:lumOff val="35000"/>
                  </a:schemeClr>
                </a:solidFill>
                <a:latin typeface="JKRGNR+Arial-BoldMT"/>
              </a:rPr>
              <a:t>„legislatives Unterlassen“ </a:t>
            </a:r>
            <a:r>
              <a:rPr lang="de-DE" sz="2400" dirty="0">
                <a:solidFill>
                  <a:schemeClr val="tx1">
                    <a:lumMod val="65000"/>
                    <a:lumOff val="35000"/>
                  </a:schemeClr>
                </a:solidFill>
                <a:latin typeface="JKRGNR+Arial-BoldMT"/>
              </a:rPr>
              <a:t>den Schutzbereich eines Grundrechts berühren kann: </a:t>
            </a:r>
            <a:r>
              <a:rPr lang="de-DE" sz="2400" b="1" dirty="0">
                <a:solidFill>
                  <a:schemeClr val="tx1">
                    <a:lumMod val="65000"/>
                    <a:lumOff val="35000"/>
                  </a:schemeClr>
                </a:solidFill>
                <a:latin typeface="JKRGNR+Arial-BoldMT"/>
              </a:rPr>
              <a:t>Pflicht zum Tätigwerden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Funktionen der Grundrechte: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Abwehrrechte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gegen den Staat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 als sog. </a:t>
            </a:r>
            <a:r>
              <a:rPr lang="de-DE" sz="2400" b="1" dirty="0">
                <a:solidFill>
                  <a:schemeClr val="tx1">
                    <a:lumMod val="65000"/>
                    <a:lumOff val="35000"/>
                  </a:schemeClr>
                </a:solidFill>
                <a:latin typeface="JKRGNR+Arial-BoldMT"/>
              </a:rPr>
              <a:t>„objektive Werteordnung“, </a:t>
            </a:r>
            <a:r>
              <a:rPr lang="de-DE" sz="2400" dirty="0">
                <a:solidFill>
                  <a:schemeClr val="tx1">
                    <a:lumMod val="65000"/>
                    <a:lumOff val="35000"/>
                  </a:schemeClr>
                </a:solidFill>
                <a:latin typeface="JKRGNR+Arial-BoldMT"/>
              </a:rPr>
              <a:t>die als verfassungsrechtliche Grundentscheidung für alle Bereiche des Rechts gelten und (...) </a:t>
            </a:r>
            <a:r>
              <a:rPr lang="de-DE" sz="2400" b="1" dirty="0">
                <a:solidFill>
                  <a:schemeClr val="tx1">
                    <a:lumMod val="65000"/>
                    <a:lumOff val="35000"/>
                  </a:schemeClr>
                </a:solidFill>
                <a:latin typeface="JKRGNR+Arial-BoldMT"/>
              </a:rPr>
              <a:t>Impulse für Gesetzgebung</a:t>
            </a:r>
            <a:r>
              <a:rPr lang="de-DE" sz="2400" dirty="0">
                <a:solidFill>
                  <a:schemeClr val="tx1">
                    <a:lumMod val="65000"/>
                    <a:lumOff val="35000"/>
                  </a:schemeClr>
                </a:solidFill>
                <a:latin typeface="JKRGNR+Arial-BoldMT"/>
              </a:rPr>
              <a:t>, Verwaltung und Rechtsprechung geben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bereits in Art. 4 II GG angelegt: Objektivrechtliche Seite des Grundrechtsschutzes („</a:t>
            </a:r>
            <a:r>
              <a:rPr lang="de-DE" sz="2400" b="1" dirty="0">
                <a:solidFill>
                  <a:schemeClr val="tx1">
                    <a:lumMod val="65000"/>
                    <a:lumOff val="35000"/>
                  </a:schemeClr>
                </a:solidFill>
                <a:latin typeface="JKRGNR+Arial-BoldMT"/>
              </a:rPr>
              <a:t>wird gewährleistet</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1366748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„möglich“: dass Gesetzgeber diese Schutzpflicht gegenüber dem B durch „legislatives Unterlassen“ verletzt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t>
            </a:r>
            <a:r>
              <a:rPr lang="de-DE" sz="2400" b="1" dirty="0">
                <a:solidFill>
                  <a:schemeClr val="tx1">
                    <a:lumMod val="65000"/>
                    <a:lumOff val="35000"/>
                  </a:schemeClr>
                </a:solidFill>
                <a:latin typeface="JKRGNR+Arial-BoldMT"/>
              </a:rPr>
              <a:t>Möglichkeit einer Grundrechtsverletzung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5244362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Betroffenheit des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Überdies erforderlich: Betroffenheit des Bf.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Selbstbetroffenheit</a:t>
            </a:r>
            <a:r>
              <a:rPr lang="de-DE" sz="2400" dirty="0">
                <a:solidFill>
                  <a:schemeClr val="tx1">
                    <a:lumMod val="65000"/>
                    <a:lumOff val="35000"/>
                  </a:schemeClr>
                </a:solidFill>
                <a:latin typeface="JKRGNR+Arial-BoldMT"/>
              </a:rPr>
              <a:t> (+), da begehrte Regelung dem Schutz des Bf. dienen würde Für Betroffenheit in eigenen Rechten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Gegenwärtige Betroffenheit </a:t>
            </a:r>
            <a:r>
              <a:rPr lang="de-DE" sz="2400" dirty="0">
                <a:solidFill>
                  <a:schemeClr val="tx1">
                    <a:lumMod val="65000"/>
                    <a:lumOff val="35000"/>
                  </a:schemeClr>
                </a:solidFill>
                <a:latin typeface="JKRGNR+Arial-BoldMT"/>
              </a:rPr>
              <a:t>(+), da Regelung noch nicht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Unmittelbare Betroffenheit </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3274604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Beschwerdebefugnis nach </a:t>
            </a:r>
            <a:r>
              <a:rPr lang="de-DE" sz="2400" b="1" dirty="0">
                <a:solidFill>
                  <a:schemeClr val="tx1">
                    <a:lumMod val="65000"/>
                    <a:lumOff val="35000"/>
                  </a:schemeClr>
                </a:solidFill>
                <a:latin typeface="JKRGNR+Arial-BoldMT"/>
              </a:rPr>
              <a:t>Art. 94 I Nr. 4a GG, § 90 I BVerfGG (+), </a:t>
            </a:r>
            <a:r>
              <a:rPr lang="de-DE" sz="2400" dirty="0">
                <a:solidFill>
                  <a:schemeClr val="tx1">
                    <a:lumMod val="65000"/>
                    <a:lumOff val="35000"/>
                  </a:schemeClr>
                </a:solidFill>
                <a:latin typeface="JKRGNR+Arial-BoldMT"/>
              </a:rPr>
              <a:t>wenn der </a:t>
            </a:r>
            <a:r>
              <a:rPr lang="de-DE" sz="2400" b="1" dirty="0">
                <a:solidFill>
                  <a:schemeClr val="tx1">
                    <a:lumMod val="65000"/>
                    <a:lumOff val="35000"/>
                  </a:schemeClr>
                </a:solidFill>
                <a:latin typeface="JKRGNR+Arial-BoldMT"/>
              </a:rPr>
              <a:t>Bf. geltend machen kann</a:t>
            </a:r>
            <a:r>
              <a:rPr lang="de-DE" sz="2400" dirty="0">
                <a:solidFill>
                  <a:schemeClr val="tx1">
                    <a:lumMod val="65000"/>
                    <a:lumOff val="35000"/>
                  </a:schemeClr>
                </a:solidFill>
                <a:latin typeface="JKRGNR+Arial-BoldMT"/>
              </a:rPr>
              <a:t>, in einem </a:t>
            </a:r>
            <a:r>
              <a:rPr lang="de-DE" sz="2400" b="1" dirty="0">
                <a:solidFill>
                  <a:schemeClr val="tx1">
                    <a:lumMod val="65000"/>
                    <a:lumOff val="35000"/>
                  </a:schemeClr>
                </a:solidFill>
                <a:latin typeface="JKRGNR+Arial-BoldMT"/>
              </a:rPr>
              <a:t>Grundrecht bzw. einem grundrechtsgleichen Recht verletzt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plausibel geltend zu machen: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einer entsprechenden </a:t>
            </a:r>
            <a:r>
              <a:rPr lang="de-DE" sz="2400" b="1" dirty="0">
                <a:solidFill>
                  <a:schemeClr val="tx1">
                    <a:lumMod val="65000"/>
                    <a:lumOff val="35000"/>
                  </a:schemeClr>
                </a:solidFill>
                <a:latin typeface="JKRGNR+Arial-BoldMT"/>
              </a:rPr>
              <a:t>Rechtsverletzung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erforderlich: </a:t>
            </a:r>
            <a:r>
              <a:rPr lang="de-DE" sz="2400" b="1" dirty="0">
                <a:solidFill>
                  <a:schemeClr val="tx1">
                    <a:lumMod val="65000"/>
                    <a:lumOff val="35000"/>
                  </a:schemeClr>
                </a:solidFill>
                <a:latin typeface="JKRGNR+Arial-BoldMT"/>
              </a:rPr>
              <a:t>Betroffenheit</a:t>
            </a:r>
            <a:r>
              <a:rPr lang="de-DE" sz="2400" dirty="0">
                <a:solidFill>
                  <a:schemeClr val="tx1">
                    <a:lumMod val="65000"/>
                    <a:lumOff val="35000"/>
                  </a:schemeClr>
                </a:solidFill>
                <a:latin typeface="JKRGNR+Arial-BoldMT"/>
              </a:rPr>
              <a:t> des Bf. (selbst, unmittelbar und gegenwärtig)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Prüfungsreihenfolge</a:t>
            </a:r>
          </a:p>
          <a:p>
            <a:pPr marL="914400" lvl="1"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einer spezifischen Grundrechtsverletzung </a:t>
            </a:r>
          </a:p>
          <a:p>
            <a:pPr marL="914400" lvl="1"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(selbst, gegenwärtig, unmittelbar)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1056907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an dieser Stelle zu diskutieren: ob und inwieweit </a:t>
            </a:r>
            <a:r>
              <a:rPr lang="de-DE" sz="2400" i="1" dirty="0">
                <a:solidFill>
                  <a:schemeClr val="tx1">
                    <a:lumMod val="65000"/>
                    <a:lumOff val="35000"/>
                  </a:schemeClr>
                </a:solidFill>
                <a:latin typeface="JKRGNR+Arial-BoldMT"/>
              </a:rPr>
              <a:t>„gegen die Verletzung der Rechtsweg zulässig ist“ </a:t>
            </a:r>
            <a:r>
              <a:rPr lang="de-DE" sz="2400" b="1" dirty="0">
                <a:solidFill>
                  <a:schemeClr val="tx1">
                    <a:lumMod val="65000"/>
                    <a:lumOff val="35000"/>
                  </a:schemeClr>
                </a:solidFill>
                <a:latin typeface="JKRGNR+Arial-BoldMT"/>
              </a:rPr>
              <a:t>(§ 90 II 1 BVerfGG)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verlangt: dass der Beschwerdeführer </a:t>
            </a:r>
            <a:r>
              <a:rPr lang="de-DE" sz="2400" b="1" dirty="0">
                <a:solidFill>
                  <a:schemeClr val="tx1">
                    <a:lumMod val="65000"/>
                    <a:lumOff val="35000"/>
                  </a:schemeClr>
                </a:solidFill>
                <a:latin typeface="JKRGNR+Arial-BoldMT"/>
              </a:rPr>
              <a:t>alle gerichtlichen Möglichkeiten ausgeschöpft</a:t>
            </a:r>
            <a:r>
              <a:rPr lang="de-DE" sz="2400" dirty="0">
                <a:solidFill>
                  <a:schemeClr val="tx1">
                    <a:lumMod val="65000"/>
                    <a:lumOff val="35000"/>
                  </a:schemeClr>
                </a:solidFill>
                <a:latin typeface="JKRGNR+Arial-BoldMT"/>
              </a:rPr>
              <a:t> hat, um die Verletzung zu beseitigen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vorgesehen: Fachgerichtlicher Rechtsschutz gerichtet auf Erlass einer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Rechtswegerschöpfung im engeren Sinne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067948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a:t>
            </a:r>
            <a:r>
              <a:rPr lang="de-DE" sz="2400" b="1" dirty="0">
                <a:solidFill>
                  <a:schemeClr val="tx1">
                    <a:lumMod val="65000"/>
                    <a:lumOff val="35000"/>
                  </a:schemeClr>
                </a:solidFill>
                <a:latin typeface="JKRGNR+Arial-BoldMT"/>
              </a:rPr>
              <a:t>Rechtswegerschöpfung im weiteren Sinne bzw. Wahrung des Subsidiaritätsgrundsatzes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berücksichtigen: „In </a:t>
            </a:r>
            <a:r>
              <a:rPr lang="de-DE" sz="2400" b="1" dirty="0">
                <a:solidFill>
                  <a:schemeClr val="tx1">
                    <a:lumMod val="65000"/>
                    <a:lumOff val="35000"/>
                  </a:schemeClr>
                </a:solidFill>
                <a:latin typeface="JKRGNR+Arial-BoldMT"/>
              </a:rPr>
              <a:t>§ 90 II BVerfGG </a:t>
            </a:r>
            <a:r>
              <a:rPr lang="de-DE" sz="2400" dirty="0">
                <a:solidFill>
                  <a:schemeClr val="tx1">
                    <a:lumMod val="65000"/>
                    <a:lumOff val="35000"/>
                  </a:schemeClr>
                </a:solidFill>
                <a:latin typeface="JKRGNR+Arial-BoldMT"/>
              </a:rPr>
              <a:t>zum Ausdruck kommender Grundsatz der Subsidiarität der Verfassungsbeschwerde“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Grundsatz der Subsidiarität (+), da Beschwerdeführer erfolglos bei der Verwaltung schützende Maßnahmen beantragt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Rechtswegerschöpfung/ Subsidiarität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4271514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Nur ausnahmsweise anzusprechen: </a:t>
            </a:r>
            <a:r>
              <a:rPr lang="de-DE" sz="2400" b="1" dirty="0">
                <a:solidFill>
                  <a:schemeClr val="tx1">
                    <a:lumMod val="65000"/>
                    <a:lumOff val="35000"/>
                  </a:schemeClr>
                </a:solidFill>
                <a:latin typeface="JKRGNR+Arial-BoldMT"/>
              </a:rPr>
              <a:t>Rechtsschutzbedürfnis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Rechtsschutzwürdiges Interesses regelmäßig (-), wenn der Beschwerdeführer mit dem eingelegten Rechtsbehelf des </a:t>
            </a:r>
            <a:r>
              <a:rPr lang="de-DE" sz="2400" b="1" dirty="0">
                <a:solidFill>
                  <a:schemeClr val="tx1">
                    <a:lumMod val="65000"/>
                    <a:lumOff val="35000"/>
                  </a:schemeClr>
                </a:solidFill>
                <a:latin typeface="JKRGNR+Arial-BoldMT"/>
              </a:rPr>
              <a:t>Rechtsschutzziel</a:t>
            </a:r>
            <a:r>
              <a:rPr lang="de-DE" sz="2400" dirty="0">
                <a:solidFill>
                  <a:schemeClr val="tx1">
                    <a:lumMod val="65000"/>
                    <a:lumOff val="35000"/>
                  </a:schemeClr>
                </a:solidFill>
                <a:latin typeface="JKRGNR+Arial-BoldMT"/>
              </a:rPr>
              <a:t> von </a:t>
            </a:r>
            <a:r>
              <a:rPr lang="de-DE" sz="2400" b="1" dirty="0">
                <a:solidFill>
                  <a:schemeClr val="tx1">
                    <a:lumMod val="65000"/>
                    <a:lumOff val="35000"/>
                  </a:schemeClr>
                </a:solidFill>
                <a:latin typeface="JKRGNR+Arial-BoldMT"/>
              </a:rPr>
              <a:t>vornherein nicht zu erreichen vermag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Rechtsschutzziel: </a:t>
            </a:r>
            <a:r>
              <a:rPr lang="de-DE" sz="2400" dirty="0">
                <a:solidFill>
                  <a:schemeClr val="tx1">
                    <a:lumMod val="65000"/>
                    <a:lumOff val="35000"/>
                  </a:schemeClr>
                </a:solidFill>
                <a:latin typeface="JKRGNR+Arial-BoldMT"/>
              </a:rPr>
              <a:t>Erlass von „schützenden“ Normen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a:t>
            </a:r>
            <a:r>
              <a:rPr lang="de-DE" sz="2400" b="1" dirty="0">
                <a:solidFill>
                  <a:schemeClr val="tx1">
                    <a:lumMod val="65000"/>
                    <a:lumOff val="35000"/>
                  </a:schemeClr>
                </a:solidFill>
                <a:latin typeface="JKRGNR+Arial-BoldMT"/>
              </a:rPr>
              <a:t>Gewaltenteilungsgrundsatz</a:t>
            </a:r>
            <a:r>
              <a:rPr lang="de-DE" sz="2400" dirty="0">
                <a:solidFill>
                  <a:schemeClr val="tx1">
                    <a:lumMod val="65000"/>
                    <a:lumOff val="35000"/>
                  </a:schemeClr>
                </a:solidFill>
                <a:latin typeface="JKRGNR+Arial-BoldMT"/>
              </a:rPr>
              <a:t> nicht vereinbar: Verurteilung des demokratisch legitimierten Gesetzgebers zum </a:t>
            </a:r>
            <a:r>
              <a:rPr lang="de-DE" sz="2400" b="1" dirty="0">
                <a:solidFill>
                  <a:schemeClr val="tx1">
                    <a:lumMod val="65000"/>
                    <a:lumOff val="35000"/>
                  </a:schemeClr>
                </a:solidFill>
                <a:latin typeface="JKRGNR+Arial-BoldMT"/>
              </a:rPr>
              <a:t>Erlass bestimmter Regelungen</a:t>
            </a:r>
            <a:r>
              <a:rPr lang="de-DE" sz="2400" dirty="0">
                <a:solidFill>
                  <a:schemeClr val="tx1">
                    <a:lumMod val="65000"/>
                    <a:lumOff val="35000"/>
                  </a:schemeClr>
                </a:solidFill>
                <a:latin typeface="JKRGNR+Arial-BoldMT"/>
              </a:rPr>
              <a:t> durch die Judikative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mit einer erfolgreichen Verfassungsbeschwerde verbunden: </a:t>
            </a:r>
            <a:r>
              <a:rPr lang="de-DE" sz="2400" b="1" dirty="0">
                <a:solidFill>
                  <a:schemeClr val="tx1">
                    <a:lumMod val="65000"/>
                    <a:lumOff val="35000"/>
                  </a:schemeClr>
                </a:solidFill>
                <a:latin typeface="JKRGNR+Arial-BoldMT"/>
              </a:rPr>
              <a:t>Feststellung eines verfassungswidrigen Handelns der Staatsorgane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7159627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Hierzu BVerfG NJW 1957, 584: </a:t>
            </a:r>
            <a:r>
              <a:rPr lang="de-DE" sz="2400" i="1" dirty="0">
                <a:solidFill>
                  <a:schemeClr val="tx1">
                    <a:lumMod val="65000"/>
                    <a:lumOff val="35000"/>
                  </a:schemeClr>
                </a:solidFill>
                <a:latin typeface="JKRGNR+Arial-BoldMT"/>
              </a:rPr>
              <a:t>„Im verfassungsgerichtlichen Verfahren, das ohnehin wegen der beschränkten Vollstreckungsmöglichkeiten die loyale Zusammenarbeit der verschiedenen staatlichen Gewalten geradezu voraussetzt, darf angenommen werden,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diese </a:t>
            </a:r>
            <a:r>
              <a:rPr lang="de-DE" sz="2400" b="1" i="1" dirty="0">
                <a:solidFill>
                  <a:schemeClr val="tx1">
                    <a:lumMod val="65000"/>
                    <a:lumOff val="35000"/>
                  </a:schemeClr>
                </a:solidFill>
                <a:latin typeface="JKRGNR+Arial-BoldMT"/>
              </a:rPr>
              <a:t>„moralische” Wirkung auf</a:t>
            </a:r>
            <a:r>
              <a:rPr lang="de-DE" sz="2400" i="1" dirty="0">
                <a:solidFill>
                  <a:schemeClr val="tx1">
                    <a:lumMod val="65000"/>
                    <a:lumOff val="35000"/>
                  </a:schemeClr>
                </a:solidFill>
                <a:latin typeface="JKRGNR+Arial-BoldMT"/>
              </a:rPr>
              <a:t> den </a:t>
            </a:r>
            <a:r>
              <a:rPr lang="de-DE" sz="2400" b="1" i="1" dirty="0">
                <a:solidFill>
                  <a:schemeClr val="tx1">
                    <a:lumMod val="65000"/>
                    <a:lumOff val="35000"/>
                  </a:schemeClr>
                </a:solidFill>
                <a:latin typeface="JKRGNR+Arial-BoldMT"/>
              </a:rPr>
              <a:t>Gesetzgeber</a:t>
            </a:r>
            <a:r>
              <a:rPr lang="de-DE" sz="2400" i="1" dirty="0">
                <a:solidFill>
                  <a:schemeClr val="tx1">
                    <a:lumMod val="65000"/>
                    <a:lumOff val="35000"/>
                  </a:schemeClr>
                </a:solidFill>
                <a:latin typeface="JKRGNR+Arial-BoldMT"/>
              </a:rPr>
              <a:t> dem </a:t>
            </a:r>
            <a:r>
              <a:rPr lang="de-DE" sz="2400" b="1" i="1" dirty="0">
                <a:solidFill>
                  <a:schemeClr val="tx1">
                    <a:lumMod val="65000"/>
                    <a:lumOff val="35000"/>
                  </a:schemeClr>
                </a:solidFill>
                <a:latin typeface="JKRGNR+Arial-BoldMT"/>
              </a:rPr>
              <a:t>Spruch des höchsten und gerade zur Auslegung der Verfassung berufenen Gerichts in erhöhtem Maße zukommen wird</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möglich: </a:t>
            </a:r>
            <a:r>
              <a:rPr lang="de-DE" sz="2400" b="1" dirty="0">
                <a:solidFill>
                  <a:schemeClr val="tx1">
                    <a:lumMod val="65000"/>
                    <a:lumOff val="35000"/>
                  </a:schemeClr>
                </a:solidFill>
                <a:latin typeface="JKRGNR+Arial-BoldMT"/>
              </a:rPr>
              <a:t>„Appell“ </a:t>
            </a:r>
            <a:r>
              <a:rPr lang="de-DE" sz="2400" dirty="0">
                <a:solidFill>
                  <a:schemeClr val="tx1">
                    <a:lumMod val="65000"/>
                    <a:lumOff val="35000"/>
                  </a:schemeClr>
                </a:solidFill>
                <a:latin typeface="JKRGNR+Arial-BoldMT"/>
              </a:rPr>
              <a:t>des BVerfG an den Gesetzgeber, auf dem Sachgebiet rechtliche Regelungen zu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Der Gesetzgeber ist gehalten, seiner Handlungspflicht unverzüglich durch geeignete Vorkehrungen nachzukommen.“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493309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wahren</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Schriftformerfordernis</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23 I 1 BVerfGG</a:t>
            </a:r>
            <a:r>
              <a:rPr lang="de-DE" sz="2400" dirty="0">
                <a:solidFill>
                  <a:schemeClr val="tx1">
                    <a:lumMod val="65000"/>
                    <a:lumOff val="35000"/>
                  </a:schemeClr>
                </a:solidFill>
                <a:latin typeface="JKRGNR+Arial-BoldMT"/>
              </a:rPr>
              <a:t> samt ordnungsgemäßer </a:t>
            </a:r>
            <a:r>
              <a:rPr lang="de-DE" sz="2400" b="1" dirty="0">
                <a:solidFill>
                  <a:schemeClr val="tx1">
                    <a:lumMod val="65000"/>
                    <a:lumOff val="35000"/>
                  </a:schemeClr>
                </a:solidFill>
                <a:latin typeface="JKRGNR+Arial-BoldMT"/>
              </a:rPr>
              <a:t>Begründung</a:t>
            </a:r>
            <a:r>
              <a:rPr lang="de-DE" sz="2400" dirty="0">
                <a:solidFill>
                  <a:schemeClr val="tx1">
                    <a:lumMod val="65000"/>
                    <a:lumOff val="35000"/>
                  </a:schemeClr>
                </a:solidFill>
                <a:latin typeface="JKRGNR+Arial-BoldMT"/>
              </a:rPr>
              <a:t> und unter Angabe von Beweismitteln, </a:t>
            </a:r>
            <a:r>
              <a:rPr lang="de-DE" sz="2400" b="1" dirty="0">
                <a:solidFill>
                  <a:schemeClr val="tx1">
                    <a:lumMod val="65000"/>
                    <a:lumOff val="35000"/>
                  </a:schemeClr>
                </a:solidFill>
                <a:latin typeface="JKRGNR+Arial-BoldMT"/>
              </a:rPr>
              <a:t>§ 23 I 2 BVerfGG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Ferner von </a:t>
            </a:r>
            <a:r>
              <a:rPr lang="de-DE" sz="2400" b="1" dirty="0">
                <a:solidFill>
                  <a:schemeClr val="tx1">
                    <a:lumMod val="65000"/>
                    <a:lumOff val="35000"/>
                  </a:schemeClr>
                </a:solidFill>
                <a:latin typeface="JKRGNR+Arial-BoldMT"/>
              </a:rPr>
              <a:t>§ 92 BVerfGG </a:t>
            </a:r>
            <a:r>
              <a:rPr lang="de-DE" sz="2400" dirty="0">
                <a:solidFill>
                  <a:schemeClr val="tx1">
                    <a:lumMod val="65000"/>
                    <a:lumOff val="35000"/>
                  </a:schemeClr>
                </a:solidFill>
                <a:latin typeface="JKRGNR+Arial-BoldMT"/>
              </a:rPr>
              <a:t>verlangt: Bezeichnung des </a:t>
            </a:r>
            <a:r>
              <a:rPr lang="de-DE" sz="2400" b="1" dirty="0">
                <a:solidFill>
                  <a:schemeClr val="tx1">
                    <a:lumMod val="65000"/>
                    <a:lumOff val="35000"/>
                  </a:schemeClr>
                </a:solidFill>
                <a:latin typeface="JKRGNR+Arial-BoldMT"/>
              </a:rPr>
              <a:t>Rechts, das verletzt sein soll</a:t>
            </a:r>
            <a:r>
              <a:rPr lang="de-DE" sz="2400" dirty="0">
                <a:solidFill>
                  <a:schemeClr val="tx1">
                    <a:lumMod val="65000"/>
                    <a:lumOff val="35000"/>
                  </a:schemeClr>
                </a:solidFill>
                <a:latin typeface="JKRGNR+Arial-BoldMT"/>
              </a:rPr>
              <a:t> und der </a:t>
            </a:r>
            <a:r>
              <a:rPr lang="de-DE" sz="2400" b="1" dirty="0">
                <a:solidFill>
                  <a:schemeClr val="tx1">
                    <a:lumMod val="65000"/>
                    <a:lumOff val="35000"/>
                  </a:schemeClr>
                </a:solidFill>
                <a:latin typeface="JKRGNR+Arial-BoldMT"/>
              </a:rPr>
              <a:t>Handlung oder Unterlassung des Organs</a:t>
            </a:r>
            <a:r>
              <a:rPr lang="de-DE" sz="2400" dirty="0">
                <a:solidFill>
                  <a:schemeClr val="tx1">
                    <a:lumMod val="65000"/>
                    <a:lumOff val="35000"/>
                  </a:schemeClr>
                </a:solidFill>
                <a:latin typeface="JKRGNR+Arial-BoldMT"/>
              </a:rPr>
              <a:t>, durch die Beschwerdeführer sich verletzt fühlt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Einhaltung der Formvorgaben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eines „Unterlassens“ schon denklogisch nicht einzuhalten: Etwaige Frist zur Einreichung der Verfassungsbeschwerde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 und Frist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1904910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636" y="119675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Verfassungsbeschwerde ist begründet, soweit der beanstandete Akt der öffentlichen Gewalt den Beschwerdeführer in seinen Grundrechten oder grundrechtsgleichen Rechten verletzt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Begründetheit daher verlangt: </a:t>
            </a:r>
            <a:r>
              <a:rPr lang="de-DE" sz="2400" b="1" dirty="0">
                <a:solidFill>
                  <a:schemeClr val="tx1">
                    <a:lumMod val="65000"/>
                    <a:lumOff val="35000"/>
                  </a:schemeClr>
                </a:solidFill>
                <a:latin typeface="JKRGNR+Arial-BoldMT"/>
              </a:rPr>
              <a:t>Verletzung spezifischen Verfassungsrechts durch den beanstandeten 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denkbar: </a:t>
            </a:r>
            <a:r>
              <a:rPr lang="de-DE" sz="2400" b="1" dirty="0">
                <a:solidFill>
                  <a:schemeClr val="tx1">
                    <a:lumMod val="65000"/>
                    <a:lumOff val="35000"/>
                  </a:schemeClr>
                </a:solidFill>
                <a:latin typeface="JKRGNR+Arial-BoldMT"/>
              </a:rPr>
              <a:t>Verletzung der Glaubensfreiheit gemäß Art. 4 I, II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Nicht zu rechtfertigender Eingriff in den Schutzbereich der Glaubensfreiheit gemäß Art. 4 I,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Prüfungsaufbau: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Eröffnung des Schutzbereichs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eines Eingriffs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6601263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Persönlicher Schutzbereich von Art. 4 I, II GG eröffnet für den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Eröffnung des </a:t>
            </a:r>
            <a:r>
              <a:rPr lang="de-DE" sz="2400" b="1" dirty="0">
                <a:solidFill>
                  <a:schemeClr val="tx1">
                    <a:lumMod val="65000"/>
                    <a:lumOff val="35000"/>
                  </a:schemeClr>
                </a:solidFill>
                <a:latin typeface="JKRGNR+Arial-BoldMT"/>
              </a:rPr>
              <a:t>sachlichen Schutzbereichs </a:t>
            </a:r>
            <a:r>
              <a:rPr lang="de-DE" sz="2400" dirty="0">
                <a:solidFill>
                  <a:schemeClr val="tx1">
                    <a:lumMod val="65000"/>
                    <a:lumOff val="35000"/>
                  </a:schemeClr>
                </a:solidFill>
                <a:latin typeface="JKRGNR+Arial-BoldMT"/>
              </a:rPr>
              <a:t>der Glaubensfreiheit aus Art. 4 I,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zunächst festzustellen: dass ein </a:t>
            </a:r>
            <a:r>
              <a:rPr lang="de-DE" sz="2400" b="1" dirty="0">
                <a:solidFill>
                  <a:schemeClr val="tx1">
                    <a:lumMod val="65000"/>
                    <a:lumOff val="35000"/>
                  </a:schemeClr>
                </a:solidFill>
                <a:latin typeface="JKRGNR+Arial-BoldMT"/>
              </a:rPr>
              <a:t>„Glauben“ </a:t>
            </a:r>
            <a:r>
              <a:rPr lang="de-DE" sz="2400" dirty="0">
                <a:solidFill>
                  <a:schemeClr val="tx1">
                    <a:lumMod val="65000"/>
                    <a:lumOff val="35000"/>
                  </a:schemeClr>
                </a:solidFill>
                <a:latin typeface="JKRGNR+Arial-BoldMT"/>
              </a:rPr>
              <a:t>in Rede 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Glaube</a:t>
            </a:r>
            <a:r>
              <a:rPr lang="de-DE" sz="2400" dirty="0">
                <a:solidFill>
                  <a:schemeClr val="tx1">
                    <a:lumMod val="65000"/>
                    <a:lumOff val="35000"/>
                  </a:schemeClr>
                </a:solidFill>
                <a:latin typeface="JKRGNR+Arial-BoldMT"/>
              </a:rPr>
              <a:t>“ meint </a:t>
            </a:r>
            <a:r>
              <a:rPr lang="de-DE" sz="2400" i="1" dirty="0">
                <a:solidFill>
                  <a:schemeClr val="tx1">
                    <a:lumMod val="65000"/>
                    <a:lumOff val="35000"/>
                  </a:schemeClr>
                </a:solidFill>
                <a:latin typeface="JKRGNR+Arial-BoldMT"/>
              </a:rPr>
              <a:t>eine mit der Person des Menschen verknüpfte Gewissheit über den Bestand und den Inhalt bestimmter Weisheiten, welche Aussagen zum Weltganzen sowie zur Herkunft und zum Ziel des menschlichen Lebens zum Gegenstand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unterstellen</a:t>
            </a:r>
            <a:r>
              <a:rPr lang="de-DE" sz="2400" dirty="0">
                <a:solidFill>
                  <a:schemeClr val="tx1">
                    <a:lumMod val="65000"/>
                    <a:lumOff val="35000"/>
                  </a:schemeClr>
                </a:solidFill>
                <a:latin typeface="JKRGNR+Arial-BoldMT"/>
              </a:rPr>
              <a:t>: dass die B derartigen „Glauben“ zum Gegenstand seiner Vereinigung gemacht hat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2587873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Geschützte Verhaltensweisen in Art. 4 I, II GG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Einen Glauben zu bilden und inne zu haben (sog. </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internum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Diesen Glauben nach </a:t>
            </a:r>
            <a:r>
              <a:rPr lang="de-DE" sz="2400" b="1" dirty="0">
                <a:solidFill>
                  <a:schemeClr val="tx1">
                    <a:lumMod val="65000"/>
                    <a:lumOff val="35000"/>
                  </a:schemeClr>
                </a:solidFill>
                <a:latin typeface="JKRGNR+Arial-BoldMT"/>
              </a:rPr>
              <a:t>außen kundzutun </a:t>
            </a:r>
            <a:r>
              <a:rPr lang="de-DE" sz="2400" dirty="0">
                <a:solidFill>
                  <a:schemeClr val="tx1">
                    <a:lumMod val="65000"/>
                    <a:lumOff val="35000"/>
                  </a:schemeClr>
                </a:solidFill>
                <a:latin typeface="JKRGNR+Arial-BoldMT"/>
              </a:rPr>
              <a:t>sowie das gesamte Verhalten an den Lehren dieses Glaubens auszurichten und demgemäß zu handeln (sog. </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externum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Bsp.: </a:t>
            </a:r>
            <a:r>
              <a:rPr lang="de-DE" sz="2400" dirty="0">
                <a:solidFill>
                  <a:schemeClr val="tx1">
                    <a:lumMod val="65000"/>
                    <a:lumOff val="35000"/>
                  </a:schemeClr>
                </a:solidFill>
                <a:latin typeface="JKRGNR+Arial-BoldMT"/>
              </a:rPr>
              <a:t>Manifestation des Glaubens durch kultische oder sakrale Handlungen wie Gottesdienste, Prozessionen, Riten, Gebeten, Glockengeläut oder Glaubenssymbole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plausibel dargelegt: </a:t>
            </a:r>
            <a:r>
              <a:rPr lang="de-DE" sz="2400" b="1" dirty="0">
                <a:solidFill>
                  <a:schemeClr val="tx1">
                    <a:lumMod val="65000"/>
                    <a:lumOff val="35000"/>
                  </a:schemeClr>
                </a:solidFill>
                <a:latin typeface="JKRGNR+Arial-BoldMT"/>
              </a:rPr>
              <a:t>Verbreitung des eigenen Glaubens als Teil des </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externum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5357807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prüfen: ob ein Eingriff in das Grundrecht auf Glaubensfreiheit Art. 4 I, II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wäre vorliegend nur dann (+), wenn der Gesetzgeber seine aus Art. 4 I, II GG herrührende </a:t>
            </a:r>
            <a:r>
              <a:rPr lang="de-DE" sz="2400" b="1" dirty="0">
                <a:solidFill>
                  <a:schemeClr val="tx1">
                    <a:lumMod val="65000"/>
                    <a:lumOff val="35000"/>
                  </a:schemeClr>
                </a:solidFill>
                <a:latin typeface="JKRGNR+Arial-BoldMT"/>
              </a:rPr>
              <a:t>Schutzpflicht verletzt </a:t>
            </a:r>
            <a:r>
              <a:rPr lang="de-DE" sz="2400" dirty="0">
                <a:solidFill>
                  <a:schemeClr val="tx1">
                    <a:lumMod val="65000"/>
                    <a:lumOff val="35000"/>
                  </a:schemeClr>
                </a:solidFill>
                <a:latin typeface="JKRGNR+Arial-BoldMT"/>
              </a:rPr>
              <a:t>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a:t>
            </a:r>
            <a:r>
              <a:rPr lang="de-DE" sz="2400" b="1" dirty="0">
                <a:solidFill>
                  <a:schemeClr val="tx1">
                    <a:lumMod val="65000"/>
                    <a:lumOff val="35000"/>
                  </a:schemeClr>
                </a:solidFill>
                <a:latin typeface="JKRGNR+Arial-BoldMT"/>
              </a:rPr>
              <a:t>Grenzen der Rechtsprechung </a:t>
            </a:r>
            <a:r>
              <a:rPr lang="de-DE" sz="2400" dirty="0">
                <a:solidFill>
                  <a:schemeClr val="tx1">
                    <a:lumMod val="65000"/>
                    <a:lumOff val="35000"/>
                  </a:schemeClr>
                </a:solidFill>
                <a:latin typeface="JKRGNR+Arial-BoldMT"/>
              </a:rPr>
              <a:t>zu beachten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Gewaltenteilungsgrundsatz</a:t>
            </a:r>
            <a:r>
              <a:rPr lang="de-DE" sz="2400" dirty="0">
                <a:solidFill>
                  <a:schemeClr val="tx1">
                    <a:lumMod val="65000"/>
                    <a:lumOff val="35000"/>
                  </a:schemeClr>
                </a:solidFill>
                <a:latin typeface="JKRGNR+Arial-BoldMT"/>
              </a:rPr>
              <a:t> Art. 20 II 2 2. Alt. GG und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b="1" dirty="0">
                <a:solidFill>
                  <a:schemeClr val="tx1">
                    <a:lumMod val="65000"/>
                    <a:lumOff val="35000"/>
                  </a:schemeClr>
                </a:solidFill>
                <a:latin typeface="JKRGNR+Arial-BoldMT"/>
              </a:rPr>
              <a:t>Einschätzungs- und Entscheidungsprärogative </a:t>
            </a:r>
            <a:r>
              <a:rPr lang="de-DE" sz="2400" dirty="0">
                <a:solidFill>
                  <a:schemeClr val="tx1">
                    <a:lumMod val="65000"/>
                    <a:lumOff val="35000"/>
                  </a:schemeClr>
                </a:solidFill>
                <a:latin typeface="JKRGNR+Arial-BoldMT"/>
              </a:rPr>
              <a:t>über Umsetzung des Schutzprogramms liegt beim </a:t>
            </a:r>
            <a:r>
              <a:rPr lang="de-DE" sz="2400" b="1" dirty="0">
                <a:solidFill>
                  <a:schemeClr val="tx1">
                    <a:lumMod val="65000"/>
                    <a:lumOff val="35000"/>
                  </a:schemeClr>
                </a:solidFill>
                <a:latin typeface="JKRGNR+Arial-BoldMT"/>
              </a:rPr>
              <a:t>Gesetzgeber!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gerichtlicher Kontrolle: </a:t>
            </a:r>
            <a:r>
              <a:rPr lang="de-DE" sz="2400" b="1" dirty="0">
                <a:solidFill>
                  <a:schemeClr val="tx1">
                    <a:lumMod val="65000"/>
                    <a:lumOff val="35000"/>
                  </a:schemeClr>
                </a:solidFill>
                <a:latin typeface="JKRGNR+Arial-BoldMT"/>
              </a:rPr>
              <a:t>Untermaßverbot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436439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NJW 2022, 380: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„Dem Gesetzgeber ist bei der Wahrnehmung einer Schutzpflicht regelmäßig ein weiter Gestaltungsspielraum eröffnet. Daher kann das </a:t>
            </a:r>
            <a:r>
              <a:rPr lang="de-DE" sz="2400" b="1" i="1" dirty="0">
                <a:solidFill>
                  <a:schemeClr val="tx1">
                    <a:lumMod val="65000"/>
                    <a:lumOff val="35000"/>
                  </a:schemeClr>
                </a:solidFill>
                <a:latin typeface="JKRGNR+Arial-BoldMT"/>
              </a:rPr>
              <a:t>BVerfG</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Verletzung</a:t>
            </a:r>
            <a:r>
              <a:rPr lang="de-DE" sz="2400" i="1" dirty="0">
                <a:solidFill>
                  <a:schemeClr val="tx1">
                    <a:lumMod val="65000"/>
                    <a:lumOff val="35000"/>
                  </a:schemeClr>
                </a:solidFill>
                <a:latin typeface="JKRGNR+Arial-BoldMT"/>
              </a:rPr>
              <a:t> einer </a:t>
            </a:r>
            <a:r>
              <a:rPr lang="de-DE" sz="2400" b="1" i="1" dirty="0">
                <a:solidFill>
                  <a:schemeClr val="tx1">
                    <a:lumMod val="65000"/>
                    <a:lumOff val="35000"/>
                  </a:schemeClr>
                </a:solidFill>
                <a:latin typeface="JKRGNR+Arial-BoldMT"/>
              </a:rPr>
              <a:t>Schutzpflicht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nur feststellen</a:t>
            </a:r>
            <a:r>
              <a:rPr lang="de-DE" sz="2400" i="1" dirty="0">
                <a:solidFill>
                  <a:schemeClr val="tx1">
                    <a:lumMod val="65000"/>
                    <a:lumOff val="35000"/>
                  </a:schemeClr>
                </a:solidFill>
                <a:latin typeface="JKRGNR+Arial-BoldMT"/>
              </a:rPr>
              <a:t>, wenn </a:t>
            </a:r>
            <a:r>
              <a:rPr lang="de-DE" sz="2400" b="1" i="1" dirty="0">
                <a:solidFill>
                  <a:schemeClr val="tx1">
                    <a:lumMod val="65000"/>
                    <a:lumOff val="35000"/>
                  </a:schemeClr>
                </a:solidFill>
                <a:latin typeface="JKRGNR+Arial-BoldMT"/>
              </a:rPr>
              <a:t>Schutzvorkehrungen entweder überhaupt nicht getroffen sind, wenn die getroffenen Regelungen und Maßnahmen offensichtlich ungeeignet oder völlig unzulänglich</a:t>
            </a:r>
            <a:r>
              <a:rPr lang="de-DE" sz="2400" i="1" dirty="0">
                <a:solidFill>
                  <a:schemeClr val="tx1">
                    <a:lumMod val="65000"/>
                    <a:lumOff val="35000"/>
                  </a:schemeClr>
                </a:solidFill>
                <a:latin typeface="JKRGNR+Arial-BoldMT"/>
              </a:rPr>
              <a:t> sind, das gebotene Schutzziel zu erreichen,…“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mit den </a:t>
            </a:r>
            <a:r>
              <a:rPr lang="de-DE" sz="2400" b="1" dirty="0">
                <a:solidFill>
                  <a:schemeClr val="tx1">
                    <a:lumMod val="65000"/>
                    <a:lumOff val="35000"/>
                  </a:schemeClr>
                </a:solidFill>
                <a:latin typeface="JKRGNR+Arial-BoldMT"/>
              </a:rPr>
              <a:t>gesetzlichen Regelungen auseinandersetzen</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376970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Möglichkeit einer spezifischen Grundrechtsverletzung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Verfahrensgegenständlich: </a:t>
            </a:r>
            <a:r>
              <a:rPr lang="de-DE" sz="2400" b="1" dirty="0">
                <a:solidFill>
                  <a:schemeClr val="tx1">
                    <a:lumMod val="65000"/>
                    <a:lumOff val="35000"/>
                  </a:schemeClr>
                </a:solidFill>
                <a:latin typeface="JKRGNR+Arial-BoldMT"/>
              </a:rPr>
              <a:t>Verbot eines Gedichts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Möglichkeit einer Verletzung der </a:t>
            </a:r>
            <a:r>
              <a:rPr lang="de-DE" sz="2400" b="1" dirty="0">
                <a:solidFill>
                  <a:schemeClr val="tx1">
                    <a:lumMod val="65000"/>
                    <a:lumOff val="35000"/>
                  </a:schemeClr>
                </a:solidFill>
                <a:latin typeface="JKRGNR+Arial-BoldMT"/>
              </a:rPr>
              <a:t>Kunstfreiheit des B aus Art. 5 III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a:t>
            </a:r>
            <a:r>
              <a:rPr lang="de-DE" sz="2400" b="1" dirty="0">
                <a:solidFill>
                  <a:schemeClr val="tx1">
                    <a:lumMod val="65000"/>
                    <a:lumOff val="35000"/>
                  </a:schemeClr>
                </a:solidFill>
                <a:latin typeface="JKRGNR+Arial-BoldMT"/>
              </a:rPr>
              <a:t>spezieller als Meinungsfreiheit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allerdings zu bedenken: angegriffene Entscheidung erging in einem </a:t>
            </a:r>
            <a:r>
              <a:rPr lang="de-DE" sz="2400" b="1" dirty="0">
                <a:solidFill>
                  <a:schemeClr val="tx1">
                    <a:lumMod val="65000"/>
                    <a:lumOff val="35000"/>
                  </a:schemeClr>
                </a:solidFill>
                <a:latin typeface="JKRGNR+Arial-BoldMT"/>
              </a:rPr>
              <a:t>Zivilstreit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Problem</a:t>
            </a:r>
            <a:r>
              <a:rPr lang="de-DE" sz="2400" dirty="0">
                <a:solidFill>
                  <a:schemeClr val="tx1">
                    <a:lumMod val="65000"/>
                    <a:lumOff val="35000"/>
                  </a:schemeClr>
                </a:solidFill>
                <a:latin typeface="JKRGNR+Arial-BoldMT"/>
              </a:rPr>
              <a:t>: Inwieweit gelten </a:t>
            </a:r>
            <a:r>
              <a:rPr lang="de-DE" sz="2400" b="1" dirty="0">
                <a:solidFill>
                  <a:schemeClr val="tx1">
                    <a:lumMod val="65000"/>
                    <a:lumOff val="35000"/>
                  </a:schemeClr>
                </a:solidFill>
                <a:latin typeface="JKRGNR+Arial-BoldMT"/>
              </a:rPr>
              <a:t>Grundrechte auch zwischen Privaten?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Funktion der Grundrechte: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Abwehrrechte gegen den Staat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objektive Werteordnung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4234401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BVerfG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2001, 908: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i="1" dirty="0">
                <a:solidFill>
                  <a:schemeClr val="tx1">
                    <a:lumMod val="65000"/>
                    <a:lumOff val="35000"/>
                  </a:schemeClr>
                </a:solidFill>
                <a:latin typeface="JKRGNR+Arial-BoldMT"/>
              </a:rPr>
              <a:t>„Gegenüber etwaigen rechtswidrigen Äußerungen korporierter Religionsgemeinschaften </a:t>
            </a:r>
            <a:r>
              <a:rPr lang="de-DE" sz="2600" b="1" i="1" dirty="0">
                <a:solidFill>
                  <a:schemeClr val="tx1">
                    <a:lumMod val="65000"/>
                    <a:lumOff val="35000"/>
                  </a:schemeClr>
                </a:solidFill>
                <a:latin typeface="JKRGNR+Arial-BoldMT"/>
              </a:rPr>
              <a:t>bieten die bestehenden Regelungen eine ausreichende Grundlage, um den grundrechtlich gebotenen Schutz zu gewährleisten</a:t>
            </a:r>
            <a:r>
              <a:rPr lang="de-DE" sz="26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i="1" dirty="0">
                <a:solidFill>
                  <a:schemeClr val="tx1">
                    <a:lumMod val="65000"/>
                    <a:lumOff val="35000"/>
                  </a:schemeClr>
                </a:solidFill>
                <a:latin typeface="JKRGNR+Arial-BoldMT"/>
              </a:rPr>
              <a:t>Denn soweit - was hier nicht zu beurteilen ist - sich konkurrierende Religionsgemeinschaften tatsächlich in einer Weise über den Bf. äußern sollten, die den Staat nach gehöriger Abwägung der betroffenen Grundrechte zu Maßnahmen zum Schutz des Bf. verpflichten würde, hat der </a:t>
            </a:r>
            <a:r>
              <a:rPr lang="de-DE" sz="2600" b="1" i="1" dirty="0">
                <a:solidFill>
                  <a:schemeClr val="tx1">
                    <a:lumMod val="65000"/>
                    <a:lumOff val="35000"/>
                  </a:schemeClr>
                </a:solidFill>
                <a:latin typeface="JKRGNR+Arial-BoldMT"/>
              </a:rPr>
              <a:t>Bf. die Möglichkeit, die betreffende Religionsgemeinschaft vor den Gerichten auf Unterlassung, ggf. auch auf Widerruf der seine Rechte verletzenden Äußerungen in Anspruch zu nehmen.“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6188067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55502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i="1" dirty="0">
                <a:solidFill>
                  <a:schemeClr val="tx1">
                    <a:lumMod val="65000"/>
                    <a:lumOff val="35000"/>
                  </a:schemeClr>
                </a:solidFill>
                <a:latin typeface="JKRGNR+Arial-BoldMT"/>
              </a:rPr>
              <a:t>„…Gegenüber Äußerungen von Religionsgemeinschaften, die als Körperschaften des öffentlichen Rechts verfasst sind und öffentlich-rechtlich handeln, ist nach der </a:t>
            </a:r>
            <a:r>
              <a:rPr lang="de-DE" sz="2600" b="1" i="1" dirty="0">
                <a:solidFill>
                  <a:schemeClr val="tx1">
                    <a:lumMod val="65000"/>
                    <a:lumOff val="35000"/>
                  </a:schemeClr>
                </a:solidFill>
                <a:latin typeface="JKRGNR+Arial-BoldMT"/>
              </a:rPr>
              <a:t>fachgerichtlichen Rechtsprechung der Rechtsweg zu den Verwaltungsgerichten eröffne</a:t>
            </a:r>
            <a:r>
              <a:rPr lang="de-DE" sz="2600" i="1" dirty="0">
                <a:solidFill>
                  <a:schemeClr val="tx1">
                    <a:lumMod val="65000"/>
                    <a:lumOff val="35000"/>
                  </a:schemeClr>
                </a:solidFill>
                <a:latin typeface="JKRGNR+Arial-BoldMT"/>
              </a:rPr>
              <a:t>t, wobei ein </a:t>
            </a:r>
            <a:r>
              <a:rPr lang="de-DE" sz="2600" b="1" i="1" dirty="0">
                <a:solidFill>
                  <a:schemeClr val="tx1">
                    <a:lumMod val="65000"/>
                    <a:lumOff val="35000"/>
                  </a:schemeClr>
                </a:solidFill>
                <a:latin typeface="JKRGNR+Arial-BoldMT"/>
              </a:rPr>
              <a:t>Anspruch auf Unterlassung </a:t>
            </a:r>
            <a:r>
              <a:rPr lang="de-DE" sz="2600" i="1" dirty="0">
                <a:solidFill>
                  <a:schemeClr val="tx1">
                    <a:lumMod val="65000"/>
                    <a:lumOff val="35000"/>
                  </a:schemeClr>
                </a:solidFill>
                <a:latin typeface="JKRGNR+Arial-BoldMT"/>
              </a:rPr>
              <a:t>angenommen wird, wenn die fraglichen Äußerungen ohne Rechtfertigung in das Grundrecht der Religionsfreiheit eingreifen.“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6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dirty="0">
                <a:solidFill>
                  <a:schemeClr val="tx1">
                    <a:lumMod val="65000"/>
                    <a:lumOff val="35000"/>
                  </a:schemeClr>
                </a:solidFill>
                <a:latin typeface="JKRGNR+Arial-BoldMT"/>
              </a:rPr>
              <a:t>&gt; Somit gegeben: </a:t>
            </a:r>
            <a:r>
              <a:rPr lang="de-DE" sz="2600" b="1" u="sng" dirty="0">
                <a:solidFill>
                  <a:schemeClr val="tx1">
                    <a:lumMod val="65000"/>
                    <a:lumOff val="35000"/>
                  </a:schemeClr>
                </a:solidFill>
                <a:latin typeface="JKRGNR+Arial-BoldMT"/>
              </a:rPr>
              <a:t>Zivilrechtlicher und öffentlich-rechtlicher Unterlassungsanspruch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b="1" dirty="0">
                <a:solidFill>
                  <a:schemeClr val="tx1">
                    <a:lumMod val="65000"/>
                    <a:lumOff val="35000"/>
                  </a:schemeClr>
                </a:solidFill>
                <a:latin typeface="JKRGNR+Arial-BoldMT"/>
              </a:rPr>
              <a:t>&gt; Offensichtlich unzureichende Regelungen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dirty="0">
                <a:solidFill>
                  <a:schemeClr val="tx1">
                    <a:lumMod val="65000"/>
                    <a:lumOff val="35000"/>
                  </a:schemeClr>
                </a:solidFill>
                <a:latin typeface="JKRGNR+Arial-BoldMT"/>
              </a:rPr>
              <a:t>&gt; Daher </a:t>
            </a:r>
            <a:r>
              <a:rPr lang="de-DE" sz="2600" b="1" dirty="0">
                <a:solidFill>
                  <a:schemeClr val="tx1">
                    <a:lumMod val="65000"/>
                    <a:lumOff val="35000"/>
                  </a:schemeClr>
                </a:solidFill>
                <a:latin typeface="JKRGNR+Arial-BoldMT"/>
              </a:rPr>
              <a:t>nicht gegeben</a:t>
            </a:r>
            <a:r>
              <a:rPr lang="de-DE" sz="2600" dirty="0">
                <a:solidFill>
                  <a:schemeClr val="tx1">
                    <a:lumMod val="65000"/>
                    <a:lumOff val="35000"/>
                  </a:schemeClr>
                </a:solidFill>
                <a:latin typeface="JKRGNR+Arial-BoldMT"/>
              </a:rPr>
              <a:t>: Verletzung der Glaubensfreiheit der B wegen „legislativem Unterlassen“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5634602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5230"/>
            <a:ext cx="8928992" cy="18851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6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600" b="1" dirty="0">
                <a:solidFill>
                  <a:schemeClr val="tx1">
                    <a:lumMod val="65000"/>
                    <a:lumOff val="35000"/>
                  </a:schemeClr>
                </a:solidFill>
                <a:latin typeface="JKRGNR+Arial-BoldMT"/>
              </a:rPr>
              <a:t>&gt; Verfassungsbeschwerde zulässig, aber unbegründet</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451355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2554545"/>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10</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a:t>
            </a:r>
          </a:p>
          <a:p>
            <a:r>
              <a:rPr lang="de-DE" sz="3200">
                <a:solidFill>
                  <a:schemeClr val="bg1"/>
                </a:solidFill>
                <a:latin typeface="Frutiger LT 57 Cn" pitchFamily="34" charset="0"/>
              </a:rPr>
              <a:t>Nachbereitung</a:t>
            </a:r>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2211726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„objektive Werteordnung“: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Einstrahlungswirkung in Privatrechtsverhältnisse</a:t>
            </a:r>
            <a:r>
              <a:rPr lang="de-DE" sz="2400" dirty="0">
                <a:solidFill>
                  <a:schemeClr val="tx1">
                    <a:lumMod val="65000"/>
                    <a:lumOff val="35000"/>
                  </a:schemeClr>
                </a:solidFill>
                <a:latin typeface="JKRGNR+Arial-BoldMT"/>
              </a:rPr>
              <a:t>, insbesondere bei der Ausfüllung auslegungsbedürftiger Rechtsverhältnisse (Art. 1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Rechtsverhältnis hier: Unterlassungsanspruch </a:t>
            </a:r>
            <a:r>
              <a:rPr lang="de-DE" sz="2400" b="1" dirty="0">
                <a:solidFill>
                  <a:schemeClr val="tx1">
                    <a:lumMod val="65000"/>
                    <a:lumOff val="35000"/>
                  </a:schemeClr>
                </a:solidFill>
                <a:latin typeface="JKRGNR+Arial-BoldMT"/>
              </a:rPr>
              <a:t>nach § 1004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Bedeutung: „</a:t>
            </a:r>
            <a:r>
              <a:rPr lang="de-DE" sz="2400" b="1" dirty="0">
                <a:solidFill>
                  <a:schemeClr val="tx1">
                    <a:lumMod val="65000"/>
                    <a:lumOff val="35000"/>
                  </a:schemeClr>
                </a:solidFill>
                <a:latin typeface="JKRGNR+Arial-BoldMT"/>
              </a:rPr>
              <a:t>Rechtswidrigkeit</a:t>
            </a:r>
            <a:r>
              <a:rPr lang="de-DE" sz="2400" dirty="0">
                <a:solidFill>
                  <a:schemeClr val="tx1">
                    <a:lumMod val="65000"/>
                    <a:lumOff val="35000"/>
                  </a:schemeClr>
                </a:solidFill>
                <a:latin typeface="JKRGNR+Arial-BoldMT"/>
              </a:rPr>
              <a:t>“ der Beeinträchtigung bzw. „</a:t>
            </a:r>
            <a:r>
              <a:rPr lang="de-DE" sz="2400" b="1" dirty="0">
                <a:solidFill>
                  <a:schemeClr val="tx1">
                    <a:lumMod val="65000"/>
                    <a:lumOff val="35000"/>
                  </a:schemeClr>
                </a:solidFill>
                <a:latin typeface="JKRGNR+Arial-BoldMT"/>
              </a:rPr>
              <a:t>Duldungspflicht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vorzunehmen: </a:t>
            </a:r>
            <a:r>
              <a:rPr lang="de-DE" sz="2400" b="1" dirty="0">
                <a:solidFill>
                  <a:schemeClr val="tx1">
                    <a:lumMod val="65000"/>
                    <a:lumOff val="35000"/>
                  </a:schemeClr>
                </a:solidFill>
                <a:latin typeface="JKRGNR+Arial-BoldMT"/>
              </a:rPr>
              <a:t>Abwägung zwischen APR des Betroffenen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und Kunstfreiheit des B (Art. 5 III 1 Var.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Deshalb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sog. Mittelbare Drittwirkung von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Möglichkeit einer Verletzung von Art. 5 III 1 Var. 1 GG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683123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der B </a:t>
            </a:r>
            <a:r>
              <a:rPr lang="de-DE" sz="2400" b="1" dirty="0">
                <a:solidFill>
                  <a:schemeClr val="tx1">
                    <a:lumMod val="65000"/>
                    <a:lumOff val="35000"/>
                  </a:schemeClr>
                </a:solidFill>
                <a:latin typeface="JKRGNR+Arial-BoldMT"/>
              </a:rPr>
              <a:t>durch das Urteil des BGH selbst, gegenwärtig und unmittelbar betroffen</a:t>
            </a:r>
            <a:r>
              <a:rPr lang="de-DE" sz="2400" dirty="0">
                <a:solidFill>
                  <a:schemeClr val="tx1">
                    <a:lumMod val="65000"/>
                    <a:lumOff val="35000"/>
                  </a:schemeClr>
                </a:solidFill>
                <a:latin typeface="JKRGNR+Arial-BoldMT"/>
              </a:rPr>
              <a: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„Urteilsverfassungsbeschwerde“ unproblematisch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758807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90 II 1 BVerfG </a:t>
            </a:r>
            <a:r>
              <a:rPr lang="de-DE" sz="2400" dirty="0">
                <a:solidFill>
                  <a:schemeClr val="tx1">
                    <a:lumMod val="65000"/>
                    <a:lumOff val="35000"/>
                  </a:schemeClr>
                </a:solidFill>
                <a:latin typeface="JKRGNR+Arial-BoldMT"/>
              </a:rPr>
              <a:t>erforderlich: dass der Bf. vor der Anrufung des BVerfG – soweit vorhanden – den </a:t>
            </a:r>
            <a:r>
              <a:rPr lang="de-DE" sz="2400" b="1" dirty="0">
                <a:solidFill>
                  <a:schemeClr val="tx1">
                    <a:lumMod val="65000"/>
                    <a:lumOff val="35000"/>
                  </a:schemeClr>
                </a:solidFill>
                <a:latin typeface="JKRGNR+Arial-BoldMT"/>
              </a:rPr>
              <a:t>gesamten Rechtsweg erschöpft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Rechtswegerschöpfung im engeren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weitere </a:t>
            </a:r>
            <a:r>
              <a:rPr lang="de-DE" sz="2400" b="1" dirty="0">
                <a:solidFill>
                  <a:schemeClr val="tx1">
                    <a:lumMod val="65000"/>
                    <a:lumOff val="35000"/>
                  </a:schemeClr>
                </a:solidFill>
                <a:latin typeface="JKRGNR+Arial-BoldMT"/>
              </a:rPr>
              <a:t>Rechtsmittelinstanz</a:t>
            </a:r>
            <a:r>
              <a:rPr lang="de-DE" sz="2400" dirty="0">
                <a:solidFill>
                  <a:schemeClr val="tx1">
                    <a:lumMod val="65000"/>
                    <a:lumOff val="35000"/>
                  </a:schemeClr>
                </a:solidFill>
                <a:latin typeface="JKRGNR+Arial-BoldMT"/>
              </a:rPr>
              <a:t> nach dem BGH zur Verfügung steht (+): Rechtswegerschöpfung im engeren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Rechtswegerschöpfung im weiteren Sinne bzw.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dass Bf. </a:t>
            </a:r>
            <a:r>
              <a:rPr lang="de-DE" sz="2400" b="1" dirty="0">
                <a:solidFill>
                  <a:schemeClr val="tx1">
                    <a:lumMod val="65000"/>
                    <a:lumOff val="35000"/>
                  </a:schemeClr>
                </a:solidFill>
                <a:latin typeface="JKRGNR+Arial-BoldMT"/>
              </a:rPr>
              <a:t>alle zumutbaren Möglichkeiten ergreift</a:t>
            </a:r>
            <a:r>
              <a:rPr lang="de-DE" sz="2400" dirty="0">
                <a:solidFill>
                  <a:schemeClr val="tx1">
                    <a:lumMod val="65000"/>
                    <a:lumOff val="35000"/>
                  </a:schemeClr>
                </a:solidFill>
                <a:latin typeface="JKRGNR+Arial-BoldMT"/>
              </a:rPr>
              <a:t>, um die geltend gemachte Rechtsverletzung auszuräumen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Andere Möglichkeiten, um Grundrechtsverletzung auszuräumen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Rechtswegerschöpfung im weiteren Sinne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355729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Sachverhalt zu unterstellen: Einhaltung der Form- und Fristerfordernisse aus </a:t>
            </a:r>
            <a:r>
              <a:rPr lang="de-DE" sz="2400" b="1" dirty="0">
                <a:solidFill>
                  <a:schemeClr val="tx1">
                    <a:lumMod val="65000"/>
                    <a:lumOff val="35000"/>
                  </a:schemeClr>
                </a:solidFill>
                <a:latin typeface="JKRGNR+Arial-BoldMT"/>
              </a:rPr>
              <a:t>§§ 23 I, 92 und 93 I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8173908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3977</Words>
  <Application>Microsoft Macintosh PowerPoint</Application>
  <PresentationFormat>Bildschirmpräsentation (4:3)</PresentationFormat>
  <Paragraphs>431</Paragraphs>
  <Slides>54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54</vt:i4>
      </vt:variant>
    </vt:vector>
  </HeadingPairs>
  <TitlesOfParts>
    <vt:vector size="6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40</cp:revision>
  <dcterms:created xsi:type="dcterms:W3CDTF">2023-10-05T14:07:58Z</dcterms:created>
  <dcterms:modified xsi:type="dcterms:W3CDTF">2026-02-20T14:34:55Z</dcterms:modified>
</cp:coreProperties>
</file>