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56" r:id="rId2"/>
    <p:sldId id="305" r:id="rId3"/>
    <p:sldId id="436" r:id="rId4"/>
    <p:sldId id="440" r:id="rId5"/>
    <p:sldId id="437" r:id="rId6"/>
    <p:sldId id="438" r:id="rId7"/>
    <p:sldId id="439" r:id="rId8"/>
    <p:sldId id="435" r:id="rId9"/>
    <p:sldId id="434" r:id="rId10"/>
    <p:sldId id="427" r:id="rId11"/>
    <p:sldId id="428" r:id="rId12"/>
    <p:sldId id="429" r:id="rId13"/>
    <p:sldId id="431" r:id="rId14"/>
    <p:sldId id="441" r:id="rId15"/>
    <p:sldId id="442" r:id="rId16"/>
    <p:sldId id="443" r:id="rId17"/>
    <p:sldId id="444" r:id="rId18"/>
    <p:sldId id="445" r:id="rId19"/>
    <p:sldId id="276" r:id="rId20"/>
    <p:sldId id="405" r:id="rId21"/>
    <p:sldId id="407" r:id="rId22"/>
    <p:sldId id="409" r:id="rId23"/>
    <p:sldId id="408" r:id="rId24"/>
    <p:sldId id="410" r:id="rId25"/>
    <p:sldId id="411" r:id="rId26"/>
    <p:sldId id="413" r:id="rId27"/>
    <p:sldId id="414" r:id="rId28"/>
    <p:sldId id="415" r:id="rId29"/>
    <p:sldId id="416" r:id="rId30"/>
    <p:sldId id="417" r:id="rId31"/>
    <p:sldId id="418" r:id="rId32"/>
    <p:sldId id="432" r:id="rId33"/>
    <p:sldId id="419" r:id="rId34"/>
    <p:sldId id="420" r:id="rId35"/>
    <p:sldId id="421" r:id="rId36"/>
    <p:sldId id="422" r:id="rId37"/>
    <p:sldId id="423" r:id="rId38"/>
    <p:sldId id="433" r:id="rId39"/>
    <p:sldId id="424" r:id="rId40"/>
    <p:sldId id="425" r:id="rId41"/>
    <p:sldId id="426" r:id="rId42"/>
    <p:sldId id="406" r:id="rId43"/>
    <p:sldId id="290" r:id="rId4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2969"/>
  </p:normalViewPr>
  <p:slideViewPr>
    <p:cSldViewPr>
      <p:cViewPr varScale="1">
        <p:scale>
          <a:sx n="111" d="100"/>
          <a:sy n="111" d="100"/>
        </p:scale>
        <p:origin x="1712"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23.08.26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11960" y="3212976"/>
            <a:ext cx="4824536" cy="1077218"/>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8.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47240"/>
            <a:ext cx="8928992" cy="576055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Wiederholungsfall </a:t>
            </a:r>
            <a:r>
              <a:rPr lang="de-DE" sz="2400" b="1" dirty="0">
                <a:solidFill>
                  <a:schemeClr val="tx1">
                    <a:lumMod val="65000"/>
                    <a:lumOff val="35000"/>
                  </a:schemeClr>
                </a:solidFill>
                <a:latin typeface="JKRGNR+Arial-BoldMT"/>
              </a:rPr>
              <a:t>BVerfG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NJW 2001, 591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In der von der Beschwerdeführerin herausgegebenen Illustrierten „Stern” wurden drei Anzeigen der Firma Benetton veröffentlicht, eines in Italien ansässigen und weltweit tätigen Textilunternehmens. Einerseits schaltete sie Anzeigen mit zwei Motiven, eine auf einem Ölteppich schwimmende ölverschmutzte Ente und schwer arbeitende Kinder verschiedener Altersstufen in der Dritten Welt. Des weiteren wurde ein Foto eines nackten menschlichen Gesäßes, auf das die Worte „H.I.V.-POSITIVE” aufgestempelt sind, veröffentlicht. Jeweils am Bildrand befindet sich auf grünem Feld der Schriftzug „United Colours </a:t>
            </a:r>
            <a:r>
              <a:rPr lang="de-DE" sz="2400" i="1" dirty="0" err="1">
                <a:solidFill>
                  <a:schemeClr val="tx1">
                    <a:lumMod val="65000"/>
                    <a:lumOff val="35000"/>
                  </a:schemeClr>
                </a:solidFill>
                <a:latin typeface="JKRGNR+Arial-BoldMT"/>
              </a:rPr>
              <a:t>of</a:t>
            </a:r>
            <a:r>
              <a:rPr lang="de-DE" sz="2400" i="1" dirty="0">
                <a:solidFill>
                  <a:schemeClr val="tx1">
                    <a:lumMod val="65000"/>
                    <a:lumOff val="35000"/>
                  </a:schemeClr>
                </a:solidFill>
                <a:latin typeface="JKRGNR+Arial-BoldMT"/>
              </a:rPr>
              <a:t> Benetton”.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Die Zentrale zur Bekämpfung unlauteren Wettbewerbs e.V. verlangte eine Unterlassung der Veröffentlichung der Anzeigen und rief schließlich die Gerichte an. Der Klage wurde in allen Instanzen stattgegeben. Kann der Stern mit Erfolg das BVerfG anrufen?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195981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79569"/>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Lösung des BVerfG: </a:t>
            </a:r>
            <a:endParaRPr lang="de-DE" sz="2400" b="1" i="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Problem</a:t>
            </a:r>
            <a:r>
              <a:rPr lang="de-DE" sz="2400" dirty="0">
                <a:solidFill>
                  <a:schemeClr val="tx1">
                    <a:lumMod val="65000"/>
                    <a:lumOff val="35000"/>
                  </a:schemeClr>
                </a:solidFill>
                <a:latin typeface="JKRGNR+Arial-BoldMT"/>
              </a:rPr>
              <a:t>: Welches Grundrecht betroffen?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Meinungsfreiheit, Art. 5 I 1 Alt. 1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Pressefreiheit, Art. 5 I 2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Berufsfreiheit, Art. 12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Wirtschaftswerbung als Meinung?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„Meinung“: Werturteile, die sich durch subjektive Beziehung zwischen Sich-Äußerndem und Geäußertem kennzeichnen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BVerfG: </a:t>
            </a:r>
            <a:r>
              <a:rPr lang="de-DE" sz="2400" i="1" dirty="0">
                <a:solidFill>
                  <a:schemeClr val="tx1">
                    <a:lumMod val="65000"/>
                    <a:lumOff val="35000"/>
                  </a:schemeClr>
                </a:solidFill>
                <a:highlight>
                  <a:srgbClr val="FFFF00"/>
                </a:highlight>
                <a:latin typeface="JKRGNR+Arial-BoldMT"/>
              </a:rPr>
              <a:t>„Der Schutz des Art. 5 I 1 GG erstreckt sich auch auf kommerzielle Meinungsäußerungen sowie reine Wirtschaftswerbung, die einen wertenden, meinungsbildenden Inhalt hat“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Wirtschaftswerbung als „Meinung“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8540469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79569"/>
            <a:ext cx="8928992" cy="50218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BVerfG NJW 2001, 591: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„Alle drei streitigen Werbefotos entsprechen diesen Voraussetzungen. </a:t>
            </a:r>
            <a:r>
              <a:rPr lang="de-DE" sz="2400" b="1" i="1" dirty="0">
                <a:solidFill>
                  <a:schemeClr val="tx1">
                    <a:lumMod val="65000"/>
                    <a:lumOff val="35000"/>
                  </a:schemeClr>
                </a:solidFill>
                <a:latin typeface="JKRGNR+Arial-BoldMT"/>
              </a:rPr>
              <a:t>Sie veranschaulichen allgemeine Missstände (Umweltverschmutzung, Kinderarbeit, Ausgrenzung von H.I.V.- Infizierten) und enthalten damit zugleich ein (</a:t>
            </a:r>
            <a:r>
              <a:rPr lang="de-DE" sz="2400" b="1" i="1" dirty="0" err="1">
                <a:solidFill>
                  <a:schemeClr val="tx1">
                    <a:lumMod val="65000"/>
                    <a:lumOff val="35000"/>
                  </a:schemeClr>
                </a:solidFill>
                <a:latin typeface="JKRGNR+Arial-BoldMT"/>
              </a:rPr>
              <a:t>Un</a:t>
            </a:r>
            <a:r>
              <a:rPr lang="de-DE" sz="2400" b="1" i="1" dirty="0">
                <a:solidFill>
                  <a:schemeClr val="tx1">
                    <a:lumMod val="65000"/>
                    <a:lumOff val="35000"/>
                  </a:schemeClr>
                </a:solidFill>
                <a:latin typeface="JKRGNR+Arial-BoldMT"/>
              </a:rPr>
              <a:t>-)Werturteil zu gesellschaftlich und politisch relevanten Fragen.</a:t>
            </a:r>
            <a:r>
              <a:rPr lang="de-DE" sz="2400" i="1" dirty="0">
                <a:solidFill>
                  <a:schemeClr val="tx1">
                    <a:lumMod val="65000"/>
                    <a:lumOff val="35000"/>
                  </a:schemeClr>
                </a:solidFill>
                <a:latin typeface="JKRGNR+Arial-BoldMT"/>
              </a:rPr>
              <a:t> Es sind sprechende Bilder mit meinungsbildendem Inhalt. Davon gehen auch die angegriffenen Urteile aus, wenn in ihnen ausgeführt wird, die Anzeigen prangerten das Elend der Welt an. Meinungsäußerungen, die dies bezwecken und damit die Aufmerksamkeit des Bürgers auf allgemeine Missstände lenken, genießen den Schutz des Art. 5 I 1 GG in besonderem Maße (vgl. BVerfGE 28, 191 [202] = NJW 1970, 1498).“</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23684388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950" y="127281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Nunmehr fraglich: Verhältnis zwischen </a:t>
            </a:r>
            <a:r>
              <a:rPr lang="de-DE" sz="2400" b="1" dirty="0">
                <a:solidFill>
                  <a:schemeClr val="tx1">
                    <a:lumMod val="65000"/>
                    <a:lumOff val="35000"/>
                  </a:schemeClr>
                </a:solidFill>
                <a:highlight>
                  <a:srgbClr val="FFFF00"/>
                </a:highlight>
                <a:latin typeface="JKRGNR+Arial-BoldMT"/>
              </a:rPr>
              <a:t>Pressefreiheit</a:t>
            </a:r>
            <a:r>
              <a:rPr lang="de-DE" sz="2400" dirty="0">
                <a:solidFill>
                  <a:schemeClr val="tx1">
                    <a:lumMod val="65000"/>
                    <a:lumOff val="35000"/>
                  </a:schemeClr>
                </a:solidFill>
                <a:highlight>
                  <a:srgbClr val="FFFF00"/>
                </a:highlight>
                <a:latin typeface="JKRGNR+Arial-BoldMT"/>
              </a:rPr>
              <a:t> und </a:t>
            </a:r>
            <a:r>
              <a:rPr lang="de-DE" sz="2400" b="1" dirty="0">
                <a:solidFill>
                  <a:schemeClr val="tx1">
                    <a:lumMod val="65000"/>
                    <a:lumOff val="35000"/>
                  </a:schemeClr>
                </a:solidFill>
                <a:highlight>
                  <a:srgbClr val="FFFF00"/>
                </a:highlight>
                <a:latin typeface="JKRGNR+Arial-BoldMT"/>
              </a:rPr>
              <a:t>Meinungsfreiheit</a:t>
            </a:r>
            <a:r>
              <a:rPr lang="de-DE" sz="2400" dirty="0">
                <a:solidFill>
                  <a:schemeClr val="tx1">
                    <a:lumMod val="65000"/>
                    <a:lumOff val="35000"/>
                  </a:schemeClr>
                </a:solidFill>
                <a:highlight>
                  <a:srgbClr val="FFFF00"/>
                </a:highlight>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„Presse“: alle zur Verbreitung geeigneten und bestimmten </a:t>
            </a:r>
            <a:r>
              <a:rPr lang="de-DE" sz="2400" b="1" dirty="0">
                <a:solidFill>
                  <a:schemeClr val="tx1">
                    <a:lumMod val="65000"/>
                    <a:lumOff val="35000"/>
                  </a:schemeClr>
                </a:solidFill>
                <a:latin typeface="JKRGNR+Arial-BoldMT"/>
              </a:rPr>
              <a:t>Druckerzeugnisse</a:t>
            </a:r>
            <a:r>
              <a:rPr lang="de-DE" sz="2400" dirty="0">
                <a:solidFill>
                  <a:schemeClr val="tx1">
                    <a:lumMod val="65000"/>
                    <a:lumOff val="35000"/>
                  </a:schemeClr>
                </a:solidFill>
                <a:latin typeface="JKRGNR+Arial-BoldMT"/>
              </a:rPr>
              <a:t> wie Bücher, Zeitungen oder Zeitschriften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Auch: Website einer Zeitung, Buch im Internet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Schutzumfang?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Werk- und Wirkbereich: Recherche, redaktionelle Umsetzung und der Absatz der Presse (bis zum Kiosk)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Verhältnis zu Art. 5 GG </a:t>
            </a:r>
            <a:r>
              <a:rPr lang="de-DE" sz="2400" dirty="0">
                <a:solidFill>
                  <a:schemeClr val="tx1">
                    <a:lumMod val="65000"/>
                    <a:lumOff val="35000"/>
                  </a:schemeClr>
                </a:solidFill>
                <a:latin typeface="JKRGNR+Arial-BoldMT"/>
              </a:rPr>
              <a:t>wenn </a:t>
            </a:r>
            <a:r>
              <a:rPr lang="de-DE" sz="2400" b="1" dirty="0">
                <a:solidFill>
                  <a:schemeClr val="tx1">
                    <a:lumMod val="65000"/>
                    <a:lumOff val="35000"/>
                  </a:schemeClr>
                </a:solidFill>
                <a:latin typeface="JKRGNR+Arial-BoldMT"/>
              </a:rPr>
              <a:t>in der Presse veröffentlichte Meinung</a:t>
            </a:r>
            <a:r>
              <a:rPr lang="de-DE" sz="2400" dirty="0">
                <a:solidFill>
                  <a:schemeClr val="tx1">
                    <a:lumMod val="65000"/>
                    <a:lumOff val="35000"/>
                  </a:schemeClr>
                </a:solidFill>
                <a:latin typeface="JKRGNR+Arial-BoldMT"/>
              </a:rPr>
              <a:t> von staatlicher Maßnahme betroffen?!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Pressefreiheit dann als </a:t>
            </a:r>
            <a:r>
              <a:rPr lang="de-DE" sz="2400" b="1" dirty="0" err="1">
                <a:solidFill>
                  <a:schemeClr val="tx1">
                    <a:lumMod val="65000"/>
                    <a:lumOff val="35000"/>
                  </a:schemeClr>
                </a:solidFill>
                <a:latin typeface="JKRGNR+Arial-BoldMT"/>
              </a:rPr>
              <a:t>lex</a:t>
            </a:r>
            <a:r>
              <a:rPr lang="de-DE" sz="2400" b="1" dirty="0">
                <a:solidFill>
                  <a:schemeClr val="tx1">
                    <a:lumMod val="65000"/>
                    <a:lumOff val="35000"/>
                  </a:schemeClr>
                </a:solidFill>
                <a:latin typeface="JKRGNR+Arial-BoldMT"/>
              </a:rPr>
              <a:t> specialis </a:t>
            </a:r>
            <a:r>
              <a:rPr lang="de-DE" sz="2400" dirty="0">
                <a:solidFill>
                  <a:schemeClr val="tx1">
                    <a:lumMod val="65000"/>
                    <a:lumOff val="35000"/>
                  </a:schemeClr>
                </a:solidFill>
                <a:latin typeface="JKRGNR+Arial-BoldMT"/>
              </a:rPr>
              <a:t>zur Meinungsfreiheit?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39743216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950" y="1272816"/>
            <a:ext cx="8928992" cy="539121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Hierzu BVerfG: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highlight>
                  <a:srgbClr val="FFFF00"/>
                </a:highlight>
                <a:latin typeface="JKRGNR+Arial-BoldMT"/>
              </a:rPr>
              <a:t>„Die </a:t>
            </a:r>
            <a:r>
              <a:rPr lang="de-DE" sz="2400" b="1" i="1" dirty="0">
                <a:solidFill>
                  <a:schemeClr val="tx1">
                    <a:lumMod val="65000"/>
                    <a:lumOff val="35000"/>
                  </a:schemeClr>
                </a:solidFill>
                <a:highlight>
                  <a:srgbClr val="FFFF00"/>
                </a:highlight>
                <a:latin typeface="JKRGNR+Arial-BoldMT"/>
              </a:rPr>
              <a:t>Pressefreiheit ist weder ein Spezialgrundrecht </a:t>
            </a:r>
            <a:r>
              <a:rPr lang="de-DE" sz="2400" i="1" dirty="0">
                <a:solidFill>
                  <a:schemeClr val="tx1">
                    <a:lumMod val="65000"/>
                    <a:lumOff val="35000"/>
                  </a:schemeClr>
                </a:solidFill>
                <a:latin typeface="JKRGNR+Arial-BoldMT"/>
              </a:rPr>
              <a:t>für drucktechnisch verbreitete Meinungen noch eine auf die Presse gemünzte verstärkende Wiederholung der Meinungsfreiheit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Während die in einem Presseerzeugnis enthaltene Meinungsäußerung bereits durch Art. 5 I 1 GG geschützt ist</a:t>
            </a:r>
            <a:r>
              <a:rPr lang="de-DE" sz="2400" i="1" dirty="0">
                <a:solidFill>
                  <a:schemeClr val="tx1">
                    <a:lumMod val="65000"/>
                    <a:lumOff val="35000"/>
                  </a:schemeClr>
                </a:solidFill>
                <a:latin typeface="JKRGNR+Arial-BoldMT"/>
              </a:rPr>
              <a:t>, geht es bei der besonderen Garantie der Pressefreiheit um die einzelne Meinungsäußerungen übersteigende Bedeutung der Presse für die freie individuelle und öffentliche Meinungsbildung, die Art. 5 I GG gewährleisten will (vgl. BVerfGE 20, 162 (175 f.) = NJW 1966, 1603 - Spiegel). </a:t>
            </a:r>
            <a:r>
              <a:rPr lang="de-DE" sz="2400" b="1" i="1" dirty="0">
                <a:solidFill>
                  <a:schemeClr val="tx1">
                    <a:lumMod val="65000"/>
                    <a:lumOff val="35000"/>
                  </a:schemeClr>
                </a:solidFill>
                <a:highlight>
                  <a:srgbClr val="FFFF00"/>
                </a:highlight>
                <a:latin typeface="JKRGNR+Arial-BoldMT"/>
              </a:rPr>
              <a:t>Daher bezieht sich der Schutz von Art. 5 I 2 GG vor allem auf die Voraussetzungen, die gegeben sein müssen, damit die Presse ihre Aufgabe im </a:t>
            </a:r>
            <a:r>
              <a:rPr lang="de-DE" sz="2400" b="1" i="1" dirty="0" err="1">
                <a:solidFill>
                  <a:schemeClr val="tx1">
                    <a:lumMod val="65000"/>
                    <a:lumOff val="35000"/>
                  </a:schemeClr>
                </a:solidFill>
                <a:highlight>
                  <a:srgbClr val="FFFF00"/>
                </a:highlight>
                <a:latin typeface="JKRGNR+Arial-BoldMT"/>
              </a:rPr>
              <a:t>Kommunikationsprozeß</a:t>
            </a:r>
            <a:r>
              <a:rPr lang="de-DE" sz="2400" b="1" i="1" dirty="0">
                <a:solidFill>
                  <a:schemeClr val="tx1">
                    <a:lumMod val="65000"/>
                    <a:lumOff val="35000"/>
                  </a:schemeClr>
                </a:solidFill>
                <a:highlight>
                  <a:srgbClr val="FFFF00"/>
                </a:highlight>
                <a:latin typeface="JKRGNR+Arial-BoldMT"/>
              </a:rPr>
              <a:t> erfüllen kann.“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11395288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950" y="1272816"/>
            <a:ext cx="8928992" cy="54553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Merke: </a:t>
            </a:r>
            <a:r>
              <a:rPr lang="de-DE" sz="2400" b="1" dirty="0">
                <a:solidFill>
                  <a:schemeClr val="tx1">
                    <a:lumMod val="65000"/>
                    <a:lumOff val="35000"/>
                  </a:schemeClr>
                </a:solidFill>
                <a:latin typeface="JKRGNR+Arial-BoldMT"/>
              </a:rPr>
              <a:t>Geht es um Meinung in der Presse, greift grundsätzlich Meinungsfreiheit (Art. 5 I 1 Alt.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vorliegenden Fall zu bedenken: </a:t>
            </a:r>
            <a:r>
              <a:rPr lang="de-DE" sz="2400" b="1" dirty="0">
                <a:solidFill>
                  <a:schemeClr val="tx1">
                    <a:lumMod val="65000"/>
                    <a:lumOff val="35000"/>
                  </a:schemeClr>
                </a:solidFill>
                <a:highlight>
                  <a:srgbClr val="FFFF00"/>
                </a:highlight>
                <a:latin typeface="JKRGNR+Arial-BoldMT"/>
              </a:rPr>
              <a:t>„Stern“ veröffentlicht „fremde Meinung“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BVerfG: „</a:t>
            </a:r>
            <a:r>
              <a:rPr lang="de-DE" sz="2400" i="1" dirty="0">
                <a:solidFill>
                  <a:schemeClr val="tx1">
                    <a:lumMod val="65000"/>
                    <a:lumOff val="35000"/>
                  </a:schemeClr>
                </a:solidFill>
                <a:latin typeface="JKRGNR+Arial-BoldMT"/>
              </a:rPr>
              <a:t>Soweit Meinungsäußerungen Dritter, die den Schutz des Art. 5 I 1 GG genießen, in einem Presseorgan veröffentlicht werden, schließt die Pressefreiheit diesen Schutz mit ein:</a:t>
            </a:r>
            <a:r>
              <a:rPr lang="de-DE" sz="2400" i="1" dirty="0">
                <a:solidFill>
                  <a:schemeClr val="tx1">
                    <a:lumMod val="65000"/>
                    <a:lumOff val="35000"/>
                  </a:schemeClr>
                </a:solidFill>
                <a:highlight>
                  <a:srgbClr val="FFFF00"/>
                </a:highlight>
                <a:latin typeface="JKRGNR+Arial-BoldMT"/>
              </a:rPr>
              <a:t> </a:t>
            </a:r>
            <a:r>
              <a:rPr lang="de-DE" sz="2400" b="1" i="1" dirty="0">
                <a:solidFill>
                  <a:schemeClr val="tx1">
                    <a:lumMod val="65000"/>
                    <a:lumOff val="35000"/>
                  </a:schemeClr>
                </a:solidFill>
                <a:highlight>
                  <a:srgbClr val="FFFF00"/>
                </a:highlight>
                <a:latin typeface="JKRGNR+Arial-BoldMT"/>
              </a:rPr>
              <a:t>Einem Presseorgan darf die Veröffentlichung einer fremden Meinungsäußerung nicht verboten werden, wenn dem Meinungsträger selbst ihre Äußerung und Verbreitung zu gestatten sind</a:t>
            </a:r>
            <a:r>
              <a:rPr lang="de-DE" sz="2400" b="1" i="1" dirty="0">
                <a:solidFill>
                  <a:schemeClr val="tx1">
                    <a:lumMod val="65000"/>
                    <a:lumOff val="35000"/>
                  </a:schemeClr>
                </a:solidFill>
                <a:latin typeface="JKRGNR+Arial-BoldMT"/>
              </a:rPr>
              <a:t>.</a:t>
            </a:r>
            <a:r>
              <a:rPr lang="de-DE" sz="2400" i="1" dirty="0">
                <a:solidFill>
                  <a:schemeClr val="tx1">
                    <a:lumMod val="65000"/>
                    <a:lumOff val="35000"/>
                  </a:schemeClr>
                </a:solidFill>
                <a:latin typeface="JKRGNR+Arial-BoldMT"/>
              </a:rPr>
              <a:t> In diesem Umfang kann sich das Presseunternehmen auf eine Verletzung der Meinungsfreiheit Dritter in einer gerichtlichen Auseinandersetzung berufen…“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225830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74420"/>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Grundrechtliche Schutzpflichten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Funktion der Grundrechte</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„Schutz der privaten natürlichen Personen gegen hoheitliche Übergriffe“ </a:t>
            </a:r>
            <a:r>
              <a:rPr lang="de-DE" sz="2400" dirty="0">
                <a:solidFill>
                  <a:schemeClr val="tx1">
                    <a:lumMod val="65000"/>
                    <a:lumOff val="35000"/>
                  </a:schemeClr>
                </a:solidFill>
                <a:latin typeface="JKRGNR+Arial-BoldMT"/>
              </a:rPr>
              <a:t>(BVerfG)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Primäre Dimension der Grundrechte: </a:t>
            </a:r>
            <a:r>
              <a:rPr lang="de-DE" sz="2400" b="1" dirty="0">
                <a:solidFill>
                  <a:schemeClr val="tx1">
                    <a:lumMod val="65000"/>
                    <a:lumOff val="35000"/>
                  </a:schemeClr>
                </a:solidFill>
                <a:latin typeface="JKRGNR+Arial-BoldMT"/>
              </a:rPr>
              <a:t>Abwehrrecht</a:t>
            </a:r>
            <a:r>
              <a:rPr lang="de-DE" sz="2400" dirty="0">
                <a:solidFill>
                  <a:schemeClr val="tx1">
                    <a:lumMod val="65000"/>
                    <a:lumOff val="35000"/>
                  </a:schemeClr>
                </a:solidFill>
                <a:latin typeface="JKRGNR+Arial-BoldMT"/>
              </a:rPr>
              <a:t> (sog. </a:t>
            </a:r>
            <a:r>
              <a:rPr lang="de-DE" sz="2400" dirty="0" err="1">
                <a:solidFill>
                  <a:schemeClr val="tx1">
                    <a:lumMod val="65000"/>
                    <a:lumOff val="35000"/>
                  </a:schemeClr>
                </a:solidFill>
                <a:latin typeface="JKRGNR+Arial-BoldMT"/>
              </a:rPr>
              <a:t>status</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negativus</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daneben: Grundrechte als „</a:t>
            </a:r>
            <a:r>
              <a:rPr lang="de-DE" sz="2400" b="1" u="sng" dirty="0">
                <a:solidFill>
                  <a:schemeClr val="tx1">
                    <a:lumMod val="65000"/>
                    <a:lumOff val="35000"/>
                  </a:schemeClr>
                </a:solidFill>
                <a:highlight>
                  <a:srgbClr val="FFFF00"/>
                </a:highlight>
                <a:latin typeface="JKRGNR+Arial-BoldMT"/>
              </a:rPr>
              <a:t>objektive Werteordnung</a:t>
            </a:r>
            <a:r>
              <a:rPr lang="de-DE" sz="2400" dirty="0">
                <a:solidFill>
                  <a:schemeClr val="tx1">
                    <a:lumMod val="65000"/>
                    <a:lumOff val="35000"/>
                  </a:schemeClr>
                </a:solidFill>
                <a:highlight>
                  <a:srgbClr val="FFFF00"/>
                </a:highlight>
                <a:latin typeface="JKRGNR+Arial-BoldMT"/>
              </a:rPr>
              <a: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Hieraus folgend: </a:t>
            </a:r>
            <a:r>
              <a:rPr lang="de-DE" sz="2400" b="1" dirty="0">
                <a:solidFill>
                  <a:schemeClr val="tx1">
                    <a:lumMod val="65000"/>
                    <a:lumOff val="35000"/>
                  </a:schemeClr>
                </a:solidFill>
                <a:highlight>
                  <a:srgbClr val="FFFF00"/>
                </a:highlight>
                <a:latin typeface="JKRGNR+Arial-BoldMT"/>
              </a:rPr>
              <a:t>Schutzpflichten des Staates </a:t>
            </a:r>
            <a:r>
              <a:rPr lang="de-DE" sz="2400" dirty="0">
                <a:solidFill>
                  <a:schemeClr val="tx1">
                    <a:lumMod val="65000"/>
                    <a:lumOff val="35000"/>
                  </a:schemeClr>
                </a:solidFill>
                <a:latin typeface="JKRGNR+Arial-BoldMT"/>
              </a:rPr>
              <a:t>für den Fall der Beeinträchtigung </a:t>
            </a:r>
            <a:r>
              <a:rPr lang="de-DE" sz="2400" b="1" dirty="0">
                <a:solidFill>
                  <a:schemeClr val="tx1">
                    <a:lumMod val="65000"/>
                    <a:lumOff val="35000"/>
                  </a:schemeClr>
                </a:solidFill>
                <a:latin typeface="JKRGNR+Arial-BoldMT"/>
              </a:rPr>
              <a:t>durch nichtstaatliche Dritte</a:t>
            </a:r>
            <a:endParaRPr lang="de-DE" sz="2400" b="1" i="1"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9590100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
        <p:nvSpPr>
          <p:cNvPr id="5" name="Dreieck 4">
            <a:extLst>
              <a:ext uri="{FF2B5EF4-FFF2-40B4-BE49-F238E27FC236}">
                <a16:creationId xmlns:a16="http://schemas.microsoft.com/office/drawing/2014/main" id="{596F7262-3419-4808-4078-17C9A8645737}"/>
              </a:ext>
            </a:extLst>
          </p:cNvPr>
          <p:cNvSpPr/>
          <p:nvPr/>
        </p:nvSpPr>
        <p:spPr>
          <a:xfrm>
            <a:off x="1115616" y="1785297"/>
            <a:ext cx="6408712" cy="3816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bg1"/>
                </a:solidFill>
              </a:rPr>
              <a:t>Schutzpflichtkonstellation</a:t>
            </a:r>
          </a:p>
        </p:txBody>
      </p:sp>
      <p:sp>
        <p:nvSpPr>
          <p:cNvPr id="6" name="Textfeld 5">
            <a:extLst>
              <a:ext uri="{FF2B5EF4-FFF2-40B4-BE49-F238E27FC236}">
                <a16:creationId xmlns:a16="http://schemas.microsoft.com/office/drawing/2014/main" id="{DF9CB696-6158-6FC2-2911-977C57452A22}"/>
              </a:ext>
            </a:extLst>
          </p:cNvPr>
          <p:cNvSpPr txBox="1"/>
          <p:nvPr/>
        </p:nvSpPr>
        <p:spPr>
          <a:xfrm>
            <a:off x="611560" y="5733256"/>
            <a:ext cx="1512168" cy="400110"/>
          </a:xfrm>
          <a:prstGeom prst="rect">
            <a:avLst/>
          </a:prstGeom>
          <a:noFill/>
        </p:spPr>
        <p:txBody>
          <a:bodyPr wrap="square" rtlCol="0">
            <a:spAutoFit/>
          </a:bodyPr>
          <a:lstStyle/>
          <a:p>
            <a:r>
              <a:rPr lang="de-DE" sz="2000" dirty="0"/>
              <a:t>Bürger</a:t>
            </a:r>
          </a:p>
        </p:txBody>
      </p:sp>
      <p:sp>
        <p:nvSpPr>
          <p:cNvPr id="7" name="Textfeld 6">
            <a:extLst>
              <a:ext uri="{FF2B5EF4-FFF2-40B4-BE49-F238E27FC236}">
                <a16:creationId xmlns:a16="http://schemas.microsoft.com/office/drawing/2014/main" id="{06FE1A90-2F5A-17E9-AD2C-286B6B0A60D2}"/>
              </a:ext>
            </a:extLst>
          </p:cNvPr>
          <p:cNvSpPr txBox="1"/>
          <p:nvPr/>
        </p:nvSpPr>
        <p:spPr>
          <a:xfrm>
            <a:off x="7092280" y="5805264"/>
            <a:ext cx="1440160" cy="400110"/>
          </a:xfrm>
          <a:prstGeom prst="rect">
            <a:avLst/>
          </a:prstGeom>
          <a:noFill/>
        </p:spPr>
        <p:txBody>
          <a:bodyPr wrap="square" rtlCol="0">
            <a:spAutoFit/>
          </a:bodyPr>
          <a:lstStyle/>
          <a:p>
            <a:r>
              <a:rPr lang="de-DE" sz="2000" dirty="0"/>
              <a:t>Staat </a:t>
            </a:r>
          </a:p>
        </p:txBody>
      </p:sp>
      <p:sp>
        <p:nvSpPr>
          <p:cNvPr id="8" name="Textfeld 7">
            <a:extLst>
              <a:ext uri="{FF2B5EF4-FFF2-40B4-BE49-F238E27FC236}">
                <a16:creationId xmlns:a16="http://schemas.microsoft.com/office/drawing/2014/main" id="{D52CB751-3CAA-6AE7-7BA8-50C4691AFE05}"/>
              </a:ext>
            </a:extLst>
          </p:cNvPr>
          <p:cNvSpPr txBox="1"/>
          <p:nvPr/>
        </p:nvSpPr>
        <p:spPr>
          <a:xfrm>
            <a:off x="3491880" y="1385187"/>
            <a:ext cx="1800200" cy="400110"/>
          </a:xfrm>
          <a:prstGeom prst="rect">
            <a:avLst/>
          </a:prstGeom>
          <a:noFill/>
        </p:spPr>
        <p:txBody>
          <a:bodyPr wrap="square" rtlCol="0">
            <a:spAutoFit/>
          </a:bodyPr>
          <a:lstStyle/>
          <a:p>
            <a:r>
              <a:rPr lang="de-DE" sz="2000" dirty="0"/>
              <a:t>Störungsquelle</a:t>
            </a:r>
            <a:r>
              <a:rPr lang="de-DE" dirty="0"/>
              <a:t> </a:t>
            </a:r>
          </a:p>
        </p:txBody>
      </p:sp>
    </p:spTree>
    <p:extLst>
      <p:ext uri="{BB962C8B-B14F-4D97-AF65-F5344CB8AC3E}">
        <p14:creationId xmlns:p14="http://schemas.microsoft.com/office/powerpoint/2010/main" val="24681231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Schutzverpflichtete</a:t>
            </a:r>
            <a:r>
              <a:rPr lang="de-DE" sz="2400" dirty="0">
                <a:solidFill>
                  <a:schemeClr val="tx1">
                    <a:lumMod val="65000"/>
                    <a:lumOff val="35000"/>
                  </a:schemeClr>
                </a:solidFill>
                <a:latin typeface="JKRGNR+Arial-BoldMT"/>
              </a:rPr>
              <a:t>: </a:t>
            </a:r>
            <a:r>
              <a:rPr lang="de-DE" sz="2400" dirty="0">
                <a:solidFill>
                  <a:schemeClr val="tx1">
                    <a:lumMod val="65000"/>
                    <a:lumOff val="35000"/>
                  </a:schemeClr>
                </a:solidFill>
                <a:highlight>
                  <a:srgbClr val="FFFF00"/>
                </a:highlight>
                <a:latin typeface="JKRGNR+Arial-BoldMT"/>
              </a:rPr>
              <a:t>wegen </a:t>
            </a:r>
            <a:r>
              <a:rPr lang="de-DE" sz="2400" b="1" dirty="0">
                <a:solidFill>
                  <a:schemeClr val="tx1">
                    <a:lumMod val="65000"/>
                    <a:lumOff val="35000"/>
                  </a:schemeClr>
                </a:solidFill>
                <a:highlight>
                  <a:srgbClr val="FFFF00"/>
                </a:highlight>
                <a:latin typeface="JKRGNR+Arial-BoldMT"/>
              </a:rPr>
              <a:t>Art. 1 III GG </a:t>
            </a:r>
            <a:r>
              <a:rPr lang="de-DE" sz="2400" dirty="0">
                <a:solidFill>
                  <a:schemeClr val="tx1">
                    <a:lumMod val="65000"/>
                    <a:lumOff val="35000"/>
                  </a:schemeClr>
                </a:solidFill>
                <a:latin typeface="JKRGNR+Arial-BoldMT"/>
              </a:rPr>
              <a:t>müssen alle drei Staatsgewalten dieser </a:t>
            </a:r>
            <a:r>
              <a:rPr lang="de-DE" sz="2400" b="1" dirty="0">
                <a:solidFill>
                  <a:schemeClr val="tx1">
                    <a:lumMod val="65000"/>
                    <a:lumOff val="35000"/>
                  </a:schemeClr>
                </a:solidFill>
                <a:latin typeface="JKRGNR+Arial-BoldMT"/>
              </a:rPr>
              <a:t>objektiv-rechtlichen Dimension </a:t>
            </a:r>
            <a:r>
              <a:rPr lang="de-DE" sz="2400" dirty="0">
                <a:solidFill>
                  <a:schemeClr val="tx1">
                    <a:lumMod val="65000"/>
                    <a:lumOff val="35000"/>
                  </a:schemeClr>
                </a:solidFill>
                <a:latin typeface="JKRGNR+Arial-BoldMT"/>
              </a:rPr>
              <a:t>der Grundrechte Rechnung tragen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Gerichte und Behörden</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Ausstrahlungswirkung der Grundrechte in das einfache Recht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Hieraus ebenfalls resultierend: </a:t>
            </a:r>
            <a:r>
              <a:rPr lang="de-DE" sz="2400" dirty="0">
                <a:solidFill>
                  <a:schemeClr val="tx1">
                    <a:lumMod val="65000"/>
                    <a:lumOff val="35000"/>
                  </a:schemeClr>
                </a:solidFill>
                <a:highlight>
                  <a:srgbClr val="FFFF00"/>
                </a:highlight>
                <a:latin typeface="JKRGNR+Arial-BoldMT"/>
              </a:rPr>
              <a:t>sog. </a:t>
            </a:r>
            <a:r>
              <a:rPr lang="de-DE" sz="2400" b="1" dirty="0">
                <a:solidFill>
                  <a:schemeClr val="tx1">
                    <a:lumMod val="65000"/>
                    <a:lumOff val="35000"/>
                  </a:schemeClr>
                </a:solidFill>
                <a:highlight>
                  <a:srgbClr val="FFFF00"/>
                </a:highlight>
                <a:latin typeface="JKRGNR+Arial-BoldMT"/>
              </a:rPr>
              <a:t>„Mittelbare Drittwirkung“ </a:t>
            </a:r>
            <a:r>
              <a:rPr lang="de-DE" sz="2400" dirty="0">
                <a:solidFill>
                  <a:schemeClr val="tx1">
                    <a:lumMod val="65000"/>
                    <a:lumOff val="35000"/>
                  </a:schemeClr>
                </a:solidFill>
                <a:highlight>
                  <a:srgbClr val="FFFF00"/>
                </a:highlight>
                <a:latin typeface="JKRGNR+Arial-BoldMT"/>
              </a:rPr>
              <a:t>der Grundrechte in Privatrechtsverhältnisse </a:t>
            </a:r>
          </a:p>
          <a:p>
            <a:pPr marL="1714500" lvl="3"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Auslegung des Begriffs „Duldungspflicht“ bzw. „Rechtswidrigkeit“ </a:t>
            </a:r>
            <a:r>
              <a:rPr lang="de-DE" sz="2400" dirty="0" err="1">
                <a:solidFill>
                  <a:schemeClr val="tx1">
                    <a:lumMod val="65000"/>
                    <a:lumOff val="35000"/>
                  </a:schemeClr>
                </a:solidFill>
                <a:latin typeface="JKRGNR+Arial-BoldMT"/>
              </a:rPr>
              <a:t>iRv</a:t>
            </a:r>
            <a:r>
              <a:rPr lang="de-DE" sz="2400" dirty="0">
                <a:solidFill>
                  <a:schemeClr val="tx1">
                    <a:lumMod val="65000"/>
                    <a:lumOff val="35000"/>
                  </a:schemeClr>
                </a:solidFill>
                <a:latin typeface="JKRGNR+Arial-BoldMT"/>
              </a:rPr>
              <a:t>. § 1004 BGB </a:t>
            </a: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Gesetzgebung</a:t>
            </a:r>
            <a:r>
              <a:rPr lang="de-DE" sz="2400" dirty="0">
                <a:solidFill>
                  <a:schemeClr val="tx1">
                    <a:lumMod val="65000"/>
                    <a:lumOff val="35000"/>
                  </a:schemeClr>
                </a:solidFill>
                <a:latin typeface="JKRGNR+Arial-BoldMT"/>
              </a:rPr>
              <a:t>: Pflicht zur Schaffung normativer Regelungen, die hinreichenden Schutz vor Beeinträchtigungen der Grundrechte gewährleisten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34249207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Hauptanwendungsfälle für staatliche Schutzpflichten</a:t>
            </a:r>
            <a:r>
              <a:rPr lang="de-DE" sz="2400" dirty="0">
                <a:solidFill>
                  <a:schemeClr val="tx1">
                    <a:lumMod val="65000"/>
                    <a:lumOff val="35000"/>
                  </a:schemeClr>
                </a:solidFill>
                <a:latin typeface="JKRGNR+Arial-BoldMT"/>
              </a:rPr>
              <a:t>:</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2 II 1 GG</a:t>
            </a:r>
            <a:r>
              <a:rPr lang="de-DE" sz="2400" dirty="0">
                <a:solidFill>
                  <a:schemeClr val="tx1">
                    <a:lumMod val="65000"/>
                    <a:lumOff val="35000"/>
                  </a:schemeClr>
                </a:solidFill>
                <a:latin typeface="JKRGNR+Arial-BoldMT"/>
              </a:rPr>
              <a:t>: Recht auf Leben und körperliche Unversehrtheit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Corona-Pandemie; Fluglärm (vgl. BVerfG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 2018, 1555)</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2 I GG</a:t>
            </a:r>
            <a:r>
              <a:rPr lang="de-DE" sz="2400" dirty="0">
                <a:solidFill>
                  <a:schemeClr val="tx1">
                    <a:lumMod val="65000"/>
                    <a:lumOff val="35000"/>
                  </a:schemeClr>
                </a:solidFill>
                <a:latin typeface="JKRGNR+Arial-BoldMT"/>
              </a:rPr>
              <a:t>: Allgemeine Handlungsfreiheit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Schutz der Privatautonomie (vgl. BVerfG NJW 2005, 2363)</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14 I GG</a:t>
            </a:r>
            <a:r>
              <a:rPr lang="de-DE" sz="2400" dirty="0">
                <a:solidFill>
                  <a:schemeClr val="tx1">
                    <a:lumMod val="65000"/>
                    <a:lumOff val="35000"/>
                  </a:schemeClr>
                </a:solidFill>
                <a:latin typeface="JKRGNR+Arial-BoldMT"/>
              </a:rPr>
              <a:t>: Eigentumsfreiheit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Schutz des Eigentums vor den Gefahren, die hierfür aus dem Klimawandel resultieren (vgl. BVerfG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 2021, 951)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Sehr aktuell: Art. 3 III 2 GG</a:t>
            </a:r>
            <a:r>
              <a:rPr lang="de-DE" sz="2400" dirty="0">
                <a:solidFill>
                  <a:schemeClr val="tx1">
                    <a:lumMod val="65000"/>
                    <a:lumOff val="35000"/>
                  </a:schemeClr>
                </a:solidFill>
                <a:latin typeface="JKRGNR+Arial-BoldMT"/>
              </a:rPr>
              <a:t> Benachteiligungsverbot für Behinderte (vgl. BVerfG NJW 2022, 380)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28458003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Problem: Schutzumfang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Besondere </a:t>
            </a:r>
            <a:r>
              <a:rPr lang="de-DE" sz="2400" b="1" dirty="0">
                <a:solidFill>
                  <a:srgbClr val="FF0000"/>
                </a:solidFill>
                <a:latin typeface="JKRGNR+Arial-BoldMT"/>
              </a:rPr>
              <a:t>Problematik</a:t>
            </a:r>
            <a:r>
              <a:rPr lang="de-DE" sz="2400" dirty="0">
                <a:solidFill>
                  <a:schemeClr val="tx1">
                    <a:lumMod val="65000"/>
                    <a:lumOff val="35000"/>
                  </a:schemeClr>
                </a:solidFill>
                <a:latin typeface="JKRGNR+Arial-BoldMT"/>
              </a:rPr>
              <a:t> im Falle von Verfassungsbeschwerden gegen </a:t>
            </a:r>
            <a:r>
              <a:rPr lang="de-DE" sz="2400" b="1" dirty="0">
                <a:solidFill>
                  <a:srgbClr val="FF0000"/>
                </a:solidFill>
                <a:latin typeface="JKRGNR+Arial-BoldMT"/>
              </a:rPr>
              <a:t>„legislatives Unterlassen“: Reichweite der Schutzpflicht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Gewaltenteilungsgrundsatz (Art. 20 II 2 GG)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Hiermit nicht vereinbar: Verurteilung zum Erlass von konkreten Vorschriften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Hierzu das BVerfG NJW 1997, 1769 : </a:t>
            </a:r>
            <a:r>
              <a:rPr lang="de-DE" sz="2400" i="1" dirty="0">
                <a:solidFill>
                  <a:schemeClr val="tx1">
                    <a:lumMod val="65000"/>
                    <a:lumOff val="35000"/>
                  </a:schemeClr>
                </a:solidFill>
                <a:latin typeface="JKRGNR+Arial-BoldMT"/>
              </a:rPr>
              <a:t>„</a:t>
            </a:r>
            <a:r>
              <a:rPr lang="de-DE" sz="2400" i="1" dirty="0">
                <a:solidFill>
                  <a:schemeClr val="tx1">
                    <a:lumMod val="65000"/>
                    <a:lumOff val="35000"/>
                  </a:schemeClr>
                </a:solidFill>
                <a:highlight>
                  <a:srgbClr val="FFFF00"/>
                </a:highlight>
                <a:latin typeface="JKRGNR+Arial-BoldMT"/>
              </a:rPr>
              <a:t>Die Aufstellung und normative Umsetzung eines Schutzkonzepts ist Sache des Gesetzgebers“, dem grundsätzlich „ein </a:t>
            </a:r>
            <a:r>
              <a:rPr lang="de-DE" sz="2400" b="1" i="1" dirty="0">
                <a:solidFill>
                  <a:schemeClr val="tx1">
                    <a:lumMod val="65000"/>
                    <a:lumOff val="35000"/>
                  </a:schemeClr>
                </a:solidFill>
                <a:highlight>
                  <a:srgbClr val="FFFF00"/>
                </a:highlight>
                <a:latin typeface="JKRGNR+Arial-BoldMT"/>
              </a:rPr>
              <a:t>Einschätzungs-, Wertungs- und Gestaltungsspielraum</a:t>
            </a:r>
            <a:r>
              <a:rPr lang="de-DE" sz="2400" i="1" dirty="0">
                <a:solidFill>
                  <a:schemeClr val="tx1">
                    <a:lumMod val="65000"/>
                    <a:lumOff val="35000"/>
                  </a:schemeClr>
                </a:solidFill>
                <a:highlight>
                  <a:srgbClr val="FFFF00"/>
                </a:highlight>
                <a:latin typeface="JKRGNR+Arial-BoldMT"/>
              </a:rPr>
              <a:t> zukommt.“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105758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Prüfungsmaßstab des BVerfG: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Eine Verletzung grundrechtlicher Schutzpflichten setzt daher voraus,  dass…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entweder </a:t>
            </a:r>
            <a:r>
              <a:rPr lang="de-DE" sz="2400" dirty="0">
                <a:solidFill>
                  <a:schemeClr val="tx1">
                    <a:lumMod val="65000"/>
                    <a:lumOff val="35000"/>
                  </a:schemeClr>
                </a:solidFill>
                <a:highlight>
                  <a:srgbClr val="FFFF00"/>
                </a:highlight>
                <a:latin typeface="JKRGNR+Arial-BoldMT"/>
              </a:rPr>
              <a:t>überhaupt </a:t>
            </a:r>
            <a:r>
              <a:rPr lang="de-DE" sz="2400" b="1" dirty="0">
                <a:solidFill>
                  <a:schemeClr val="tx1">
                    <a:lumMod val="65000"/>
                    <a:lumOff val="35000"/>
                  </a:schemeClr>
                </a:solidFill>
                <a:highlight>
                  <a:srgbClr val="FFFF00"/>
                </a:highlight>
                <a:latin typeface="JKRGNR+Arial-BoldMT"/>
              </a:rPr>
              <a:t>keine Schutzvorkehrungen </a:t>
            </a:r>
            <a:r>
              <a:rPr lang="de-DE" sz="2400" dirty="0">
                <a:solidFill>
                  <a:schemeClr val="tx1">
                    <a:lumMod val="65000"/>
                    <a:lumOff val="35000"/>
                  </a:schemeClr>
                </a:solidFill>
                <a:latin typeface="JKRGNR+Arial-BoldMT"/>
              </a:rPr>
              <a:t>getroffen wurden,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oder die </a:t>
            </a:r>
            <a:r>
              <a:rPr lang="de-DE" sz="2400" dirty="0">
                <a:solidFill>
                  <a:schemeClr val="tx1">
                    <a:lumMod val="65000"/>
                    <a:lumOff val="35000"/>
                  </a:schemeClr>
                </a:solidFill>
                <a:highlight>
                  <a:srgbClr val="FFFF00"/>
                </a:highlight>
                <a:latin typeface="JKRGNR+Arial-BoldMT"/>
              </a:rPr>
              <a:t>getroffenen Regelungen und Maßnahmen </a:t>
            </a:r>
            <a:r>
              <a:rPr lang="de-DE" sz="2400" b="1" dirty="0">
                <a:solidFill>
                  <a:schemeClr val="tx1">
                    <a:lumMod val="65000"/>
                    <a:lumOff val="35000"/>
                  </a:schemeClr>
                </a:solidFill>
                <a:highlight>
                  <a:srgbClr val="FFFF00"/>
                </a:highlight>
                <a:latin typeface="JKRGNR+Arial-BoldMT"/>
              </a:rPr>
              <a:t>offensichtlich ungeeignet oder völlig unzulänglich </a:t>
            </a:r>
            <a:r>
              <a:rPr lang="de-DE" sz="2400" dirty="0">
                <a:solidFill>
                  <a:schemeClr val="tx1">
                    <a:lumMod val="65000"/>
                    <a:lumOff val="35000"/>
                  </a:schemeClr>
                </a:solidFill>
                <a:latin typeface="JKRGNR+Arial-BoldMT"/>
              </a:rPr>
              <a:t>sind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erforderlich: evidente Verstöße des Gesetzgebers (sog. </a:t>
            </a:r>
            <a:r>
              <a:rPr lang="de-DE" sz="2400" b="1" dirty="0">
                <a:solidFill>
                  <a:schemeClr val="tx1">
                    <a:lumMod val="65000"/>
                    <a:lumOff val="35000"/>
                  </a:schemeClr>
                </a:solidFill>
                <a:latin typeface="JKRGNR+Arial-BoldMT"/>
              </a:rPr>
              <a:t>Evidenzkontrolle</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Hiermit letztlich statuiert: </a:t>
            </a:r>
            <a:r>
              <a:rPr lang="de-DE" sz="2400" b="1" dirty="0">
                <a:solidFill>
                  <a:schemeClr val="tx1">
                    <a:lumMod val="65000"/>
                    <a:lumOff val="35000"/>
                  </a:schemeClr>
                </a:solidFill>
                <a:latin typeface="JKRGNR+Arial-BoldMT"/>
              </a:rPr>
              <a:t>Untermaßverbot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Problem</a:t>
            </a:r>
            <a:r>
              <a:rPr lang="de-DE" sz="2400" b="1" dirty="0">
                <a:solidFill>
                  <a:schemeClr val="tx1">
                    <a:lumMod val="65000"/>
                    <a:lumOff val="35000"/>
                  </a:schemeClr>
                </a:solidFill>
                <a:latin typeface="JKRGNR+Arial-BoldMT"/>
              </a:rPr>
              <a:t>: Darlegungslast bei Beschwerdeführer</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3069229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5776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BVerfG NJW 2021, 3033 </a:t>
            </a:r>
            <a:r>
              <a:rPr lang="de-DE" sz="2400" b="1" dirty="0" err="1">
                <a:solidFill>
                  <a:schemeClr val="tx1">
                    <a:lumMod val="65000"/>
                    <a:lumOff val="35000"/>
                  </a:schemeClr>
                </a:solidFill>
                <a:latin typeface="JKRGNR+Arial-BoldMT"/>
              </a:rPr>
              <a:t>Rn</a:t>
            </a:r>
            <a:r>
              <a:rPr lang="de-DE" sz="2400" b="1" dirty="0">
                <a:solidFill>
                  <a:schemeClr val="tx1">
                    <a:lumMod val="65000"/>
                    <a:lumOff val="35000"/>
                  </a:schemeClr>
                </a:solidFill>
                <a:latin typeface="JKRGNR+Arial-BoldMT"/>
              </a:rPr>
              <a:t>. 51: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highlight>
                  <a:srgbClr val="FFFF00"/>
                </a:highlight>
                <a:latin typeface="JKRGNR+Arial-BoldMT"/>
              </a:rPr>
              <a:t>„Mit den Anforderungen an die </a:t>
            </a:r>
            <a:r>
              <a:rPr lang="de-DE" sz="2400" b="1" i="1" dirty="0">
                <a:solidFill>
                  <a:schemeClr val="tx1">
                    <a:lumMod val="65000"/>
                    <a:lumOff val="35000"/>
                  </a:schemeClr>
                </a:solidFill>
                <a:highlight>
                  <a:srgbClr val="FFFF00"/>
                </a:highlight>
                <a:latin typeface="JKRGNR+Arial-BoldMT"/>
              </a:rPr>
              <a:t>Feststellung einer gesetzgeberischen Schutzpflichtverletzung sind spezifische Darlegungslasten der Bf. verbunden</a:t>
            </a:r>
            <a:r>
              <a:rPr lang="de-DE" sz="2400" i="1" dirty="0">
                <a:solidFill>
                  <a:schemeClr val="tx1">
                    <a:lumMod val="65000"/>
                    <a:lumOff val="35000"/>
                  </a:schemeClr>
                </a:solidFill>
                <a:latin typeface="JKRGNR+Arial-BoldMT"/>
              </a:rPr>
              <a:t>. Eine mögliche Grundrechtsverletzung der Bf. geht aus dem Vortrag regelmäßig nur dann hervor, wenn sich dieser nicht in pauschalen Behauptungen und punktuell herausgegriffenen, angeblichen Unzulänglichkeiten der Rechtslage erschöpft. </a:t>
            </a:r>
            <a:r>
              <a:rPr lang="de-DE" sz="2400" b="1" i="1" dirty="0">
                <a:solidFill>
                  <a:schemeClr val="tx1">
                    <a:lumMod val="65000"/>
                    <a:lumOff val="35000"/>
                  </a:schemeClr>
                </a:solidFill>
                <a:latin typeface="JKRGNR+Arial-BoldMT"/>
              </a:rPr>
              <a:t>Erforderlich ist vielmehr, den </a:t>
            </a:r>
            <a:r>
              <a:rPr lang="de-DE" sz="2400" b="1" i="1" dirty="0">
                <a:solidFill>
                  <a:schemeClr val="tx1">
                    <a:lumMod val="65000"/>
                    <a:lumOff val="35000"/>
                  </a:schemeClr>
                </a:solidFill>
                <a:highlight>
                  <a:srgbClr val="FFFF00"/>
                </a:highlight>
                <a:latin typeface="JKRGNR+Arial-BoldMT"/>
              </a:rPr>
              <a:t>gesetzlichen Regelungszusammenhang insgesamt zu erfassen</a:t>
            </a:r>
            <a:r>
              <a:rPr lang="de-DE" sz="2400" b="1" i="1" dirty="0">
                <a:solidFill>
                  <a:schemeClr val="tx1">
                    <a:lumMod val="65000"/>
                    <a:lumOff val="35000"/>
                  </a:schemeClr>
                </a:solidFill>
                <a:latin typeface="JKRGNR+Arial-BoldMT"/>
              </a:rPr>
              <a:t>, wozu – je nach Fallgestaltung – zumindest gehört, dass die einschlägigen Regelungen des als unzureichend beanstandeten Normkomplexes jedenfalls in Grundzügen dargestellt werden und begründet wird, warum vom Versagen der gesetzgeberischen Konzeption auszugehen ist.“</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34387522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557" y="1268760"/>
            <a:ext cx="8928992" cy="569643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Aktueller Fall BVerfG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 2025, 1254</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Die Bf. sind jemenitische Staatsangehörige, deren nahe Verwandte im August 2012 bei einem US-amerikanischen Drohneneinsatz in ihrem Heimatort im Jemen getötet worden sind. Sie haben im Jahr 2014 Klage vor dem VG erhoben und im Wesentlichen beantragt, die beklagte Bundesrepublik Deutschland zu verurteilen, die Nutzung der Air Base Ramstein, insbesondere der Satelliten-Relaisstation, durch die USA für Einsätze bewaffneter Drohnen auf dem Gebiet des Jemen durch geeignete Maßnahmen zu unterbinden. Das VG wies die Klage ab. Mit ihrer Verfassungsbeschwerde wandten sich die Bf. gegen die klageabweisenden Entscheidungen des VG und des BVerwG. Sie rügten insbesondere eine Verletzung ihres Rechts auf Leben und körperliche Unversehrtheit aus Art. 2 II 1 GG. Die Bundesrepublik Deutschland habe eine ihr insoweit obliegende Schutzpflicht, die sich auch auf im Ausland befindliche Ausländer beziehe, verletzt.</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308781294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557" y="1268760"/>
            <a:ext cx="8928992" cy="576055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P: „Extraterritoriale Schutzpflichten“ des deutschen Staates?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1. Schritt des BVerfG: Bestehen eines grundsätzlichen Schutzauftrages zugunsten der Menschenrechte und des humanitären Völkerrechts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„Das Grundgesetz weist über Art. 1 II GG dem Kernbestand an internationalen Menschenrechten einen besonderen Schutz zu, der sich von dem verfassungsrechtlichen Schutz sonstiger völkerrechtlicher Verpflichtungen unterscheiden kann (…). Die Grundrechte des Grundgesetzes sind nach Art. 1 II GG und vor dem Hintergrund der Völkerrechtsfreundlichkeit des Grundgesetzes im Einklang mit den internationalen und europäischen Menschenrechten auszulegen. Demzufolge obliegt den Staatsorganen der Bundesrepublik Deutschland ein allgemeiner Schutzauftrag dahingehend, dass der Schutz der Menschenrechte und des humanitären Völkerrechts auch bei Sachverhalten mit Auslandsberührung gewahrt bleibt.“</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153096872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557" y="1268760"/>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2. Schritt: Wann wird der Schutzauftrag zur Schutzpflicht im konkreten Fall?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i="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Voraussetzungen: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1. Hinreichender Bezug zur deutschen Staatsgewalt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Kausaler Beitrag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Objektive Zurechnung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BVerfG: </a:t>
            </a:r>
            <a:r>
              <a:rPr lang="de-DE" sz="2400" i="1" dirty="0">
                <a:solidFill>
                  <a:schemeClr val="tx1">
                    <a:lumMod val="65000"/>
                    <a:lumOff val="35000"/>
                  </a:schemeClr>
                </a:solidFill>
                <a:latin typeface="JKRGNR+Arial-BoldMT"/>
              </a:rPr>
              <a:t>„Vielmehr bedarf es eines – bezogen auf die gefährdende Handlung des Drittstaats und jenseits reiner Kausalität – </a:t>
            </a:r>
            <a:r>
              <a:rPr lang="de-DE" sz="2400" b="1" i="1" dirty="0">
                <a:solidFill>
                  <a:schemeClr val="tx1">
                    <a:lumMod val="65000"/>
                    <a:lumOff val="35000"/>
                  </a:schemeClr>
                </a:solidFill>
                <a:latin typeface="JKRGNR+Arial-BoldMT"/>
              </a:rPr>
              <a:t>spezifischen Beitrags von einem gewissen Gewicht</a:t>
            </a:r>
            <a:r>
              <a:rPr lang="de-DE" sz="2400" i="1" dirty="0">
                <a:solidFill>
                  <a:schemeClr val="tx1">
                    <a:lumMod val="65000"/>
                    <a:lumOff val="35000"/>
                  </a:schemeClr>
                </a:solidFill>
                <a:latin typeface="JKRGNR+Arial-BoldMT"/>
              </a:rPr>
              <a:t>, um einen hinreichenden Bezug zur grundrechtsgebundenen deutschen öffentlichen Gewalt herzustellen“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Umstände des Einzelfalls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264891360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557" y="1268760"/>
            <a:ext cx="8928992" cy="51501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2. Gefahr einer Verletzung des humanitären Völkerrechts und der internationalen Menschenrechte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ggf. </a:t>
            </a:r>
            <a:r>
              <a:rPr lang="de-DE" sz="2400" dirty="0" err="1">
                <a:solidFill>
                  <a:schemeClr val="tx1">
                    <a:lumMod val="65000"/>
                    <a:lumOff val="35000"/>
                  </a:schemeClr>
                </a:solidFill>
                <a:latin typeface="JKRGNR+Arial-BoldMT"/>
              </a:rPr>
              <a:t>Inzidentprüfung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BVerfG: „</a:t>
            </a:r>
            <a:r>
              <a:rPr lang="de-DE" sz="2400" i="1" dirty="0">
                <a:solidFill>
                  <a:schemeClr val="tx1">
                    <a:lumMod val="65000"/>
                    <a:lumOff val="35000"/>
                  </a:schemeClr>
                </a:solidFill>
                <a:latin typeface="JKRGNR+Arial-BoldMT"/>
              </a:rPr>
              <a:t>Daher müssen gewichtige Anhaltspunkte für das Vorliegen einer Gefahr bestehen, dass der Bündnispartner nicht lediglich in Einzelfällen, sondern systematisch gegen das humanitäre Völkerrecht und die Menschenrechte verstößt. Im Rahmen der vorzunehmenden Prognose können bereits begangene Völkerrechtsverstöße ein Indiz für das Vorliegen einer Gefahr zukünftiger Verstöße sein.“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BVerfG: Rechtsauffassung der für außen- und sicherheitspolitische Fragen zuständigen Staatsorgane hier nur einer </a:t>
            </a:r>
            <a:r>
              <a:rPr lang="de-DE" sz="2400" b="1" dirty="0">
                <a:solidFill>
                  <a:schemeClr val="tx1">
                    <a:lumMod val="65000"/>
                    <a:lumOff val="35000"/>
                  </a:schemeClr>
                </a:solidFill>
                <a:highlight>
                  <a:srgbClr val="FFFF00"/>
                </a:highlight>
                <a:latin typeface="JKRGNR+Arial-BoldMT"/>
              </a:rPr>
              <a:t>Vertretbarkeitskontrolle</a:t>
            </a:r>
            <a:r>
              <a:rPr lang="de-DE" sz="2400" dirty="0">
                <a:solidFill>
                  <a:schemeClr val="tx1">
                    <a:lumMod val="65000"/>
                    <a:lumOff val="35000"/>
                  </a:schemeClr>
                </a:solidFill>
                <a:latin typeface="JKRGNR+Arial-BoldMT"/>
              </a:rPr>
              <a:t> unterworfen (</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8. Woche</a:t>
            </a:r>
          </a:p>
        </p:txBody>
      </p:sp>
    </p:spTree>
    <p:extLst>
      <p:ext uri="{BB962C8B-B14F-4D97-AF65-F5344CB8AC3E}">
        <p14:creationId xmlns:p14="http://schemas.microsoft.com/office/powerpoint/2010/main" val="308960801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572000" y="3284984"/>
            <a:ext cx="7092280" cy="1077218"/>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Fall 9</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Obersatz: Die Verfassungsbeschwerde hat Erfolg, soweit sie zulässig und begründet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Zulässigkeit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Zuständigkeit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 da die von B erhobene „</a:t>
            </a:r>
            <a:r>
              <a:rPr lang="de-DE" sz="2400" b="1" dirty="0">
                <a:solidFill>
                  <a:schemeClr val="tx1">
                    <a:lumMod val="65000"/>
                    <a:lumOff val="35000"/>
                  </a:schemeClr>
                </a:solidFill>
                <a:latin typeface="JKRGNR+Arial-BoldMT"/>
              </a:rPr>
              <a:t>Verfassungsbeschwerde</a:t>
            </a:r>
            <a:r>
              <a:rPr lang="de-DE" sz="2400" dirty="0">
                <a:solidFill>
                  <a:schemeClr val="tx1">
                    <a:lumMod val="65000"/>
                    <a:lumOff val="35000"/>
                  </a:schemeClr>
                </a:solidFill>
                <a:latin typeface="JKRGNR+Arial-BoldMT"/>
              </a:rPr>
              <a:t>“ dem BVerfG als </a:t>
            </a:r>
            <a:r>
              <a:rPr lang="de-DE" sz="2400" b="1" dirty="0">
                <a:solidFill>
                  <a:schemeClr val="tx1">
                    <a:lumMod val="65000"/>
                    <a:lumOff val="35000"/>
                  </a:schemeClr>
                </a:solidFill>
                <a:latin typeface="JKRGNR+Arial-BoldMT"/>
              </a:rPr>
              <a:t>Verfahrensart ausdrücklich </a:t>
            </a:r>
            <a:r>
              <a:rPr lang="de-DE" sz="2400" dirty="0">
                <a:solidFill>
                  <a:schemeClr val="tx1">
                    <a:lumMod val="65000"/>
                    <a:lumOff val="35000"/>
                  </a:schemeClr>
                </a:solidFill>
                <a:latin typeface="JKRGNR+Arial-BoldMT"/>
              </a:rPr>
              <a:t>in Art. 94 I Nr. 4a GG und § 13 Nr. 8a BVerfGG zugewiesen ist (sog. </a:t>
            </a:r>
            <a:r>
              <a:rPr lang="de-DE" sz="2400" b="1" dirty="0">
                <a:solidFill>
                  <a:schemeClr val="tx1">
                    <a:lumMod val="65000"/>
                    <a:lumOff val="35000"/>
                  </a:schemeClr>
                </a:solidFill>
                <a:latin typeface="JKRGNR+Arial-BoldMT"/>
              </a:rPr>
              <a:t>Enumerationsprinzip</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Zuständigkeit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13568170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Beschwerdeberechtigung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Art. 94 I Nr. 4a GG </a:t>
            </a:r>
            <a:r>
              <a:rPr lang="de-DE" sz="2400" dirty="0">
                <a:solidFill>
                  <a:schemeClr val="tx1">
                    <a:lumMod val="65000"/>
                    <a:lumOff val="35000"/>
                  </a:schemeClr>
                </a:solidFill>
                <a:latin typeface="JKRGNR+Arial-BoldMT"/>
              </a:rPr>
              <a:t>beschwerdeberechtigt: „</a:t>
            </a:r>
            <a:r>
              <a:rPr lang="de-DE" sz="2400" b="1" dirty="0">
                <a:solidFill>
                  <a:schemeClr val="tx1">
                    <a:lumMod val="65000"/>
                    <a:lumOff val="35000"/>
                  </a:schemeClr>
                </a:solidFill>
                <a:latin typeface="JKRGNR+Arial-BoldMT"/>
              </a:rPr>
              <a:t>Jedermann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Hiervon umfasst: jede (natürliche oder juristische) Person, die Träger von Grundrechten oder grundrechtsgleichen Rechten sein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Insofern zu klären: Beschwerdeberechtigung des B als „</a:t>
            </a:r>
            <a:r>
              <a:rPr lang="de-DE" sz="2400" b="1" dirty="0">
                <a:solidFill>
                  <a:schemeClr val="tx1">
                    <a:lumMod val="65000"/>
                    <a:lumOff val="35000"/>
                  </a:schemeClr>
                </a:solidFill>
                <a:highlight>
                  <a:srgbClr val="FFFF00"/>
                </a:highlight>
                <a:latin typeface="JKRGNR+Arial-BoldMT"/>
              </a:rPr>
              <a:t>eingetragener Verein</a:t>
            </a:r>
            <a:r>
              <a:rPr lang="de-DE" sz="2400" dirty="0">
                <a:solidFill>
                  <a:schemeClr val="tx1">
                    <a:lumMod val="65000"/>
                    <a:lumOff val="35000"/>
                  </a:schemeClr>
                </a:solidFill>
                <a:highlight>
                  <a:srgbClr val="FFFF00"/>
                </a:highlight>
                <a:latin typeface="JKRGNR+Arial-BoldMT"/>
              </a:rPr>
              <a:t>“ (vgl. §§ 21 ff. BGB)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die 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ihren </a:t>
            </a:r>
            <a:r>
              <a:rPr lang="de-DE" sz="2400" b="1" dirty="0">
                <a:solidFill>
                  <a:schemeClr val="tx1">
                    <a:lumMod val="65000"/>
                    <a:lumOff val="35000"/>
                  </a:schemeClr>
                </a:solidFill>
                <a:latin typeface="JKRGNR+Arial-BoldMT"/>
              </a:rPr>
              <a:t>Sitz</a:t>
            </a:r>
            <a:r>
              <a:rPr lang="de-DE" sz="2400" dirty="0">
                <a:solidFill>
                  <a:schemeClr val="tx1">
                    <a:lumMod val="65000"/>
                    <a:lumOff val="35000"/>
                  </a:schemeClr>
                </a:solidFill>
                <a:latin typeface="JKRGNR+Arial-BoldMT"/>
              </a:rPr>
              <a:t> in DE hat (sog. Sitztheorie)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eine juristische Person des </a:t>
            </a:r>
            <a:r>
              <a:rPr lang="de-DE" sz="2400" b="1" dirty="0">
                <a:solidFill>
                  <a:schemeClr val="tx1">
                    <a:lumMod val="65000"/>
                    <a:lumOff val="35000"/>
                  </a:schemeClr>
                </a:solidFill>
                <a:latin typeface="JKRGNR+Arial-BoldMT"/>
              </a:rPr>
              <a:t>Privatrechts</a:t>
            </a:r>
            <a:r>
              <a:rPr lang="de-DE" sz="2400" dirty="0">
                <a:solidFill>
                  <a:schemeClr val="tx1">
                    <a:lumMod val="65000"/>
                    <a:lumOff val="35000"/>
                  </a:schemeClr>
                </a:solidFill>
                <a:latin typeface="JKRGNR+Arial-BoldMT"/>
              </a:rPr>
              <a:t> 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…Beschwerdeberechtigung wegen </a:t>
            </a:r>
            <a:r>
              <a:rPr lang="de-DE" sz="2400" b="1" dirty="0">
                <a:solidFill>
                  <a:schemeClr val="tx1">
                    <a:lumMod val="65000"/>
                    <a:lumOff val="35000"/>
                  </a:schemeClr>
                </a:solidFill>
                <a:latin typeface="JKRGNR+Arial-BoldMT"/>
              </a:rPr>
              <a:t>Art. 19 III GG </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8969630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16979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Ausnahmsweise erwähnenswert: </a:t>
            </a:r>
            <a:r>
              <a:rPr lang="de-DE" sz="2400" b="1" dirty="0">
                <a:solidFill>
                  <a:schemeClr val="tx1">
                    <a:lumMod val="65000"/>
                    <a:lumOff val="35000"/>
                  </a:schemeClr>
                </a:solidFill>
                <a:latin typeface="JKRGNR+Arial-BoldMT"/>
              </a:rPr>
              <a:t>Prozessfähigkeit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 26 I 1 BGB </a:t>
            </a:r>
            <a:r>
              <a:rPr lang="de-DE" sz="2400" dirty="0">
                <a:solidFill>
                  <a:schemeClr val="tx1">
                    <a:lumMod val="65000"/>
                    <a:lumOff val="35000"/>
                  </a:schemeClr>
                </a:solidFill>
                <a:latin typeface="JKRGNR+Arial-BoldMT"/>
              </a:rPr>
              <a:t>vorgesehen und zu unterstellen: Gerichtliche Vertretung des Vereins durch den </a:t>
            </a:r>
            <a:r>
              <a:rPr lang="de-DE" sz="2400" b="1" dirty="0">
                <a:solidFill>
                  <a:schemeClr val="tx1">
                    <a:lumMod val="65000"/>
                    <a:lumOff val="35000"/>
                  </a:schemeClr>
                </a:solidFill>
                <a:latin typeface="JKRGNR+Arial-BoldMT"/>
              </a:rPr>
              <a:t>Vorstand</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6723014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Beschwerdegegenstand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Möglicher Beschwerdegegenstand gemäß Art. 94 I Nr. 4a GG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90 I BVerfGG: </a:t>
            </a:r>
            <a:r>
              <a:rPr lang="de-DE" sz="2400" b="1" dirty="0">
                <a:solidFill>
                  <a:schemeClr val="tx1">
                    <a:lumMod val="65000"/>
                    <a:lumOff val="35000"/>
                  </a:schemeClr>
                </a:solidFill>
                <a:latin typeface="JKRGNR+Arial-BoldMT"/>
              </a:rPr>
              <a:t>Akte der „öffentlichen Gewalt“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Von B gerügt: </a:t>
            </a:r>
            <a:r>
              <a:rPr lang="de-DE" sz="2400" i="1" dirty="0">
                <a:solidFill>
                  <a:schemeClr val="tx1">
                    <a:lumMod val="65000"/>
                    <a:lumOff val="35000"/>
                  </a:schemeClr>
                </a:solidFill>
                <a:latin typeface="JKRGNR+Arial-BoldMT"/>
              </a:rPr>
              <a:t>„Versäumnis des Gesetzgebers bestimmte Regelungen zu erlassen“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Legislatives </a:t>
            </a:r>
            <a:r>
              <a:rPr lang="de-DE" sz="2400" b="1" dirty="0">
                <a:solidFill>
                  <a:schemeClr val="tx1">
                    <a:lumMod val="65000"/>
                    <a:lumOff val="35000"/>
                  </a:schemeClr>
                </a:solidFill>
                <a:highlight>
                  <a:srgbClr val="FFFF00"/>
                </a:highlight>
                <a:latin typeface="JKRGNR+Arial-BoldMT"/>
              </a:rPr>
              <a:t>Unterlassen</a:t>
            </a:r>
            <a:r>
              <a:rPr lang="de-DE" sz="2400" dirty="0">
                <a:solidFill>
                  <a:schemeClr val="tx1">
                    <a:lumMod val="65000"/>
                    <a:lumOff val="35000"/>
                  </a:schemeClr>
                </a:solidFill>
                <a:highlight>
                  <a:srgbClr val="FFFF00"/>
                </a:highlight>
                <a:latin typeface="JKRGNR+Arial-BoldMT"/>
              </a:rPr>
              <a:t> als tauglicher </a:t>
            </a:r>
            <a:r>
              <a:rPr lang="de-DE" sz="2400" b="1" dirty="0">
                <a:solidFill>
                  <a:schemeClr val="tx1">
                    <a:lumMod val="65000"/>
                    <a:lumOff val="35000"/>
                  </a:schemeClr>
                </a:solidFill>
                <a:highlight>
                  <a:srgbClr val="FFFF00"/>
                </a:highlight>
                <a:latin typeface="JKRGNR+Arial-BoldMT"/>
              </a:rPr>
              <a:t>Beschwerdegegenstand</a:t>
            </a:r>
            <a:r>
              <a:rPr lang="de-DE" sz="2400" dirty="0">
                <a:solidFill>
                  <a:schemeClr val="tx1">
                    <a:lumMod val="65000"/>
                    <a:lumOff val="35000"/>
                  </a:schemeClr>
                </a:solidFill>
                <a:highlight>
                  <a:srgbClr val="FFFF00"/>
                </a:highlight>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Blick auf </a:t>
            </a:r>
            <a:r>
              <a:rPr lang="de-DE" sz="2400" b="1" dirty="0">
                <a:solidFill>
                  <a:schemeClr val="tx1">
                    <a:lumMod val="65000"/>
                    <a:lumOff val="35000"/>
                  </a:schemeClr>
                </a:solidFill>
                <a:highlight>
                  <a:srgbClr val="FFFF00"/>
                </a:highlight>
                <a:latin typeface="JKRGNR+Arial-BoldMT"/>
              </a:rPr>
              <a:t>§ 95 I 1 BVerfGG </a:t>
            </a:r>
            <a:r>
              <a:rPr lang="de-DE" sz="2400" dirty="0">
                <a:solidFill>
                  <a:schemeClr val="tx1">
                    <a:lumMod val="65000"/>
                    <a:lumOff val="35000"/>
                  </a:schemeClr>
                </a:solidFill>
                <a:highlight>
                  <a:srgbClr val="FFFF00"/>
                </a:highlight>
                <a:latin typeface="JKRGNR+Arial-BoldMT"/>
              </a:rPr>
              <a:t>(Tenor</a:t>
            </a:r>
            <a:r>
              <a:rPr lang="de-DE" sz="2400" dirty="0">
                <a:solidFill>
                  <a:schemeClr val="tx1">
                    <a:lumMod val="65000"/>
                    <a:lumOff val="35000"/>
                  </a:schemeClr>
                </a:solidFill>
                <a:latin typeface="JKRGNR+Arial-BoldMT"/>
              </a:rPr>
              <a:t>) als „Akt“ der öffentlichen Gewalt umfasst: </a:t>
            </a:r>
            <a:r>
              <a:rPr lang="de-DE" sz="2400" i="1" dirty="0">
                <a:solidFill>
                  <a:schemeClr val="tx1">
                    <a:lumMod val="65000"/>
                    <a:lumOff val="35000"/>
                  </a:schemeClr>
                </a:solidFill>
                <a:latin typeface="JKRGNR+Arial-BoldMT"/>
              </a:rPr>
              <a:t>„Handlung oder Unterlassung“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tauglicher Beschwerdegegenstand als – unterlassener – Akt der Legislative: </a:t>
            </a:r>
            <a:r>
              <a:rPr lang="de-DE" sz="2400" b="1" dirty="0">
                <a:solidFill>
                  <a:schemeClr val="tx1">
                    <a:lumMod val="65000"/>
                    <a:lumOff val="35000"/>
                  </a:schemeClr>
                </a:solidFill>
                <a:latin typeface="JKRGNR+Arial-BoldMT"/>
              </a:rPr>
              <a:t>Fehlendes formelles Parlamentsgesetz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Beschwerdegegenstand: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2643792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Beschwerdebefugnis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Erforderlich gemäß </a:t>
            </a:r>
            <a:r>
              <a:rPr lang="de-DE" sz="2400" b="1" dirty="0">
                <a:solidFill>
                  <a:schemeClr val="tx1">
                    <a:lumMod val="65000"/>
                    <a:lumOff val="35000"/>
                  </a:schemeClr>
                </a:solidFill>
                <a:latin typeface="JKRGNR+Arial-BoldMT"/>
              </a:rPr>
              <a:t>Art. 94 I Nr. 4a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90 I BVerfGG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Behauptung</a:t>
            </a:r>
            <a:r>
              <a:rPr lang="de-DE" sz="2400" dirty="0">
                <a:solidFill>
                  <a:schemeClr val="tx1">
                    <a:lumMod val="65000"/>
                    <a:lumOff val="35000"/>
                  </a:schemeClr>
                </a:solidFill>
                <a:latin typeface="JKRGNR+Arial-BoldMT"/>
              </a:rPr>
              <a:t>“, durch die öffentliche Gewalt in einem Grundrecht oder grundrechtsgleichen „</a:t>
            </a:r>
            <a:r>
              <a:rPr lang="de-DE" sz="2400" b="1" dirty="0">
                <a:solidFill>
                  <a:schemeClr val="tx1">
                    <a:lumMod val="65000"/>
                    <a:lumOff val="35000"/>
                  </a:schemeClr>
                </a:solidFill>
                <a:latin typeface="JKRGNR+Arial-BoldMT"/>
              </a:rPr>
              <a:t>Recht verletzt zu sein</a:t>
            </a:r>
            <a:r>
              <a:rPr lang="de-DE" sz="2400"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erforderlich: Möglichkeit einer Grundrechtsverletzung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Darüber hinaus vom BVerfG gefordert: </a:t>
            </a:r>
            <a:r>
              <a:rPr lang="de-DE" sz="2400" b="1" dirty="0">
                <a:solidFill>
                  <a:schemeClr val="tx1">
                    <a:lumMod val="65000"/>
                    <a:lumOff val="35000"/>
                  </a:schemeClr>
                </a:solidFill>
                <a:latin typeface="JKRGNR+Arial-BoldMT"/>
              </a:rPr>
              <a:t>„Betroffenheit“ </a:t>
            </a:r>
            <a:r>
              <a:rPr lang="de-DE" sz="2400" dirty="0">
                <a:solidFill>
                  <a:schemeClr val="tx1">
                    <a:lumMod val="65000"/>
                    <a:lumOff val="35000"/>
                  </a:schemeClr>
                </a:solidFill>
                <a:latin typeface="JKRGNR+Arial-BoldMT"/>
              </a:rPr>
              <a:t>des Beschwerdeführers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Prüfungsaufbau: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Möglichkeit einer Grundrechtsverletzung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Betroffenheit des Beschwerdeführers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7578486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Möglichkeit einer Grundrechtsverletzung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Möglichkeit einer Grundrechtsverletzung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Zu erwägen: Verletzung des – einheitlich zu verstehenden – </a:t>
            </a:r>
            <a:r>
              <a:rPr lang="de-DE" sz="2400" b="1" dirty="0">
                <a:solidFill>
                  <a:schemeClr val="tx1">
                    <a:lumMod val="65000"/>
                    <a:lumOff val="35000"/>
                  </a:schemeClr>
                </a:solidFill>
                <a:highlight>
                  <a:srgbClr val="FFFF00"/>
                </a:highlight>
                <a:latin typeface="JKRGNR+Arial-BoldMT"/>
              </a:rPr>
              <a:t>Grundrechts auf Glaubensfreiheit gemäß Art. 4 I, 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Nunmehr klärungsbedürftig: ob die Glaubensfreiheit (Art. 4 I, II GG) vorliegend auf die </a:t>
            </a:r>
            <a:r>
              <a:rPr lang="de-DE" sz="2400" dirty="0">
                <a:solidFill>
                  <a:schemeClr val="tx1">
                    <a:lumMod val="65000"/>
                    <a:lumOff val="35000"/>
                  </a:schemeClr>
                </a:solidFill>
                <a:highlight>
                  <a:srgbClr val="FFFF00"/>
                </a:highlight>
                <a:latin typeface="JKRGNR+Arial-BoldMT"/>
              </a:rPr>
              <a:t>B </a:t>
            </a:r>
            <a:r>
              <a:rPr lang="de-DE" sz="2400" b="1" dirty="0">
                <a:solidFill>
                  <a:schemeClr val="tx1">
                    <a:lumMod val="65000"/>
                    <a:lumOff val="35000"/>
                  </a:schemeClr>
                </a:solidFill>
                <a:highlight>
                  <a:srgbClr val="FFFF00"/>
                </a:highlight>
                <a:latin typeface="JKRGNR+Arial-BoldMT"/>
              </a:rPr>
              <a:t>„wesensgemäß anwendbar“</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ist (Art. 19 III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Bereits von Art. 4 I GG umfasst: sog. Kollektive Glaubensfreiheit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Zusammenschluss von einer Mehrzahl an Gläubigen </a:t>
            </a:r>
            <a:r>
              <a:rPr lang="de-DE" sz="2400" dirty="0">
                <a:solidFill>
                  <a:schemeClr val="tx1">
                    <a:lumMod val="65000"/>
                    <a:lumOff val="35000"/>
                  </a:schemeClr>
                </a:solidFill>
                <a:latin typeface="JKRGNR+Arial-BoldMT"/>
              </a:rPr>
              <a:t>zu einer Personenmehrheit (hier: Verein B) </a:t>
            </a:r>
          </a:p>
          <a:p>
            <a:pPr lvl="3">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ZE: Wesensgemäße Anwendbarkeit nach Art. 19 III GG (+)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19587629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Problem: Unterlassen als Eingriff in Art. 4 I, II GG?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a:solidFill>
                  <a:schemeClr val="tx1">
                    <a:lumMod val="65000"/>
                    <a:lumOff val="35000"/>
                  </a:schemeClr>
                </a:solidFill>
                <a:highlight>
                  <a:srgbClr val="FFFF00"/>
                </a:highlight>
                <a:latin typeface="JKRGNR+Arial-BoldMT"/>
              </a:rPr>
              <a:t>Voraussetzung</a:t>
            </a:r>
            <a:r>
              <a:rPr lang="de-DE" sz="2400" dirty="0">
                <a:solidFill>
                  <a:schemeClr val="tx1">
                    <a:lumMod val="65000"/>
                    <a:lumOff val="35000"/>
                  </a:schemeClr>
                </a:solidFill>
                <a:latin typeface="JKRGNR+Arial-BoldMT"/>
              </a:rPr>
              <a:t> dafür, dass sog. </a:t>
            </a:r>
            <a:r>
              <a:rPr lang="de-DE" sz="2400" b="1" dirty="0">
                <a:solidFill>
                  <a:schemeClr val="tx1">
                    <a:lumMod val="65000"/>
                    <a:lumOff val="35000"/>
                  </a:schemeClr>
                </a:solidFill>
                <a:latin typeface="JKRGNR+Arial-BoldMT"/>
              </a:rPr>
              <a:t>„legislatives Unterlassen“ </a:t>
            </a:r>
            <a:r>
              <a:rPr lang="de-DE" sz="2400" dirty="0">
                <a:solidFill>
                  <a:schemeClr val="tx1">
                    <a:lumMod val="65000"/>
                    <a:lumOff val="35000"/>
                  </a:schemeClr>
                </a:solidFill>
                <a:latin typeface="JKRGNR+Arial-BoldMT"/>
              </a:rPr>
              <a:t>den Schutzbereich eines Grundrechts berühren kann: </a:t>
            </a:r>
            <a:r>
              <a:rPr lang="de-DE" sz="2400" b="1" dirty="0">
                <a:solidFill>
                  <a:schemeClr val="tx1">
                    <a:lumMod val="65000"/>
                    <a:lumOff val="35000"/>
                  </a:schemeClr>
                </a:solidFill>
                <a:highlight>
                  <a:srgbClr val="FFFF00"/>
                </a:highlight>
                <a:latin typeface="JKRGNR+Arial-BoldMT"/>
              </a:rPr>
              <a:t>Pflicht zum Tätigwerden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Funktionen der Grundrechte: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Abwehrrechte </a:t>
            </a:r>
            <a:r>
              <a:rPr lang="de-DE" sz="2400" dirty="0">
                <a:solidFill>
                  <a:schemeClr val="tx1">
                    <a:lumMod val="65000"/>
                    <a:lumOff val="35000"/>
                  </a:schemeClr>
                </a:solidFill>
                <a:latin typeface="JKRGNR+Arial-BoldMT"/>
              </a:rPr>
              <a:t>(</a:t>
            </a:r>
            <a:r>
              <a:rPr lang="de-DE" sz="2400" dirty="0" err="1">
                <a:solidFill>
                  <a:schemeClr val="tx1">
                    <a:lumMod val="65000"/>
                    <a:lumOff val="35000"/>
                  </a:schemeClr>
                </a:solidFill>
                <a:latin typeface="JKRGNR+Arial-BoldMT"/>
              </a:rPr>
              <a:t>status</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negativus</a:t>
            </a:r>
            <a:r>
              <a:rPr lang="de-DE" sz="2400" dirty="0">
                <a:solidFill>
                  <a:schemeClr val="tx1">
                    <a:lumMod val="65000"/>
                    <a:lumOff val="35000"/>
                  </a:schemeClr>
                </a:solidFill>
                <a:latin typeface="JKRGNR+Arial-BoldMT"/>
              </a:rPr>
              <a:t>) gegen den Staat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Grundrechte als sog. </a:t>
            </a:r>
            <a:r>
              <a:rPr lang="de-DE" sz="2400" b="1" dirty="0">
                <a:solidFill>
                  <a:schemeClr val="tx1">
                    <a:lumMod val="65000"/>
                    <a:lumOff val="35000"/>
                  </a:schemeClr>
                </a:solidFill>
                <a:highlight>
                  <a:srgbClr val="FFFF00"/>
                </a:highlight>
                <a:latin typeface="JKRGNR+Arial-BoldMT"/>
              </a:rPr>
              <a:t>„objektive Werteordnung“, </a:t>
            </a:r>
            <a:r>
              <a:rPr lang="de-DE" sz="2400" dirty="0">
                <a:solidFill>
                  <a:schemeClr val="tx1">
                    <a:lumMod val="65000"/>
                    <a:lumOff val="35000"/>
                  </a:schemeClr>
                </a:solidFill>
                <a:highlight>
                  <a:srgbClr val="FFFF00"/>
                </a:highlight>
                <a:latin typeface="JKRGNR+Arial-BoldMT"/>
              </a:rPr>
              <a:t>die als verfassungsrechtliche Grundentscheidung für alle Bereiche des Rechts gelten und (...) </a:t>
            </a:r>
            <a:r>
              <a:rPr lang="de-DE" sz="2400" b="1" dirty="0">
                <a:solidFill>
                  <a:schemeClr val="tx1">
                    <a:lumMod val="65000"/>
                    <a:lumOff val="35000"/>
                  </a:schemeClr>
                </a:solidFill>
                <a:highlight>
                  <a:srgbClr val="FFFF00"/>
                </a:highlight>
                <a:latin typeface="JKRGNR+Arial-BoldMT"/>
              </a:rPr>
              <a:t>Impulse für Gesetzgebung</a:t>
            </a:r>
            <a:r>
              <a:rPr lang="de-DE" sz="2400" dirty="0">
                <a:solidFill>
                  <a:schemeClr val="tx1">
                    <a:lumMod val="65000"/>
                    <a:lumOff val="35000"/>
                  </a:schemeClr>
                </a:solidFill>
                <a:highlight>
                  <a:srgbClr val="FFFF00"/>
                </a:highlight>
                <a:latin typeface="JKRGNR+Arial-BoldMT"/>
              </a:rPr>
              <a:t>, Verwaltung und Rechtsprechung geben (BVerfG)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bereits in Art. 4 II GG angelegt: Objektivrechtliche Seite des Grundrechtsschutzes („</a:t>
            </a:r>
            <a:r>
              <a:rPr lang="de-DE" sz="2400" b="1" dirty="0">
                <a:solidFill>
                  <a:schemeClr val="tx1">
                    <a:lumMod val="65000"/>
                    <a:lumOff val="35000"/>
                  </a:schemeClr>
                </a:solidFill>
                <a:latin typeface="JKRGNR+Arial-BoldMT"/>
              </a:rPr>
              <a:t>wird gewährleistet</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1366748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12644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„möglich“: dass Gesetzgeber diese Schutzpflicht gegenüber dem B durch „legislatives Unterlassen“ verletzt hat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alledem: </a:t>
            </a:r>
            <a:r>
              <a:rPr lang="de-DE" sz="2400" b="1" dirty="0">
                <a:solidFill>
                  <a:schemeClr val="tx1">
                    <a:lumMod val="65000"/>
                    <a:lumOff val="35000"/>
                  </a:schemeClr>
                </a:solidFill>
                <a:latin typeface="JKRGNR+Arial-BoldMT"/>
              </a:rPr>
              <a:t>Möglichkeit einer Grundrechtsverletzung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524436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Betroffenheit des 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Überdies erforderlich: Betroffenheit des Bf.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Selbstbetroffenheit</a:t>
            </a:r>
            <a:r>
              <a:rPr lang="de-DE" sz="2400" dirty="0">
                <a:solidFill>
                  <a:schemeClr val="tx1">
                    <a:lumMod val="65000"/>
                    <a:lumOff val="35000"/>
                  </a:schemeClr>
                </a:solidFill>
                <a:latin typeface="JKRGNR+Arial-BoldMT"/>
              </a:rPr>
              <a:t> (+), da begehrte Regelung dem Schutz des Bf. dienen würde Für Betroffenheit in eigenen Rechten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Gegenwärtige Betroffenheit </a:t>
            </a:r>
            <a:r>
              <a:rPr lang="de-DE" sz="2400" dirty="0">
                <a:solidFill>
                  <a:schemeClr val="tx1">
                    <a:lumMod val="65000"/>
                    <a:lumOff val="35000"/>
                  </a:schemeClr>
                </a:solidFill>
                <a:latin typeface="JKRGNR+Arial-BoldMT"/>
              </a:rPr>
              <a:t>(+), da Regelung noch nicht erlassen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Unmittelbare Betroffenheit </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Beschwerdebefugnis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3274604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Rechtswegerschöpfung und Subsidiarität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Insbesondere an dieser Stelle zu diskutieren: ob und inwieweit </a:t>
            </a:r>
            <a:r>
              <a:rPr lang="de-DE" sz="2400" i="1" dirty="0">
                <a:solidFill>
                  <a:schemeClr val="tx1">
                    <a:lumMod val="65000"/>
                    <a:lumOff val="35000"/>
                  </a:schemeClr>
                </a:solidFill>
                <a:latin typeface="JKRGNR+Arial-BoldMT"/>
              </a:rPr>
              <a:t>„gegen die Verletzung der Rechtsweg zulässig ist“ </a:t>
            </a:r>
            <a:r>
              <a:rPr lang="de-DE" sz="2400" b="1" dirty="0">
                <a:solidFill>
                  <a:schemeClr val="tx1">
                    <a:lumMod val="65000"/>
                    <a:lumOff val="35000"/>
                  </a:schemeClr>
                </a:solidFill>
                <a:latin typeface="JKRGNR+Arial-BoldMT"/>
              </a:rPr>
              <a:t>(§ 90 II 1 BVerfGG)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Danach verlangt: dass der Beschwerdeführer </a:t>
            </a:r>
            <a:r>
              <a:rPr lang="de-DE" sz="2400" b="1" dirty="0">
                <a:solidFill>
                  <a:schemeClr val="tx1">
                    <a:lumMod val="65000"/>
                    <a:lumOff val="35000"/>
                  </a:schemeClr>
                </a:solidFill>
                <a:latin typeface="JKRGNR+Arial-BoldMT"/>
              </a:rPr>
              <a:t>alle gerichtlichen Möglichkeiten ausgeschöpft</a:t>
            </a:r>
            <a:r>
              <a:rPr lang="de-DE" sz="2400" dirty="0">
                <a:solidFill>
                  <a:schemeClr val="tx1">
                    <a:lumMod val="65000"/>
                    <a:lumOff val="35000"/>
                  </a:schemeClr>
                </a:solidFill>
                <a:latin typeface="JKRGNR+Arial-BoldMT"/>
              </a:rPr>
              <a:t> hat, um die Verletzung zu beseitigen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Nicht vorgesehen: Fachgerichtlicher Rechtsschutz gerichtet auf Erlass einer Vorschrift!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Rechtswegerschöpfung im engeren Sinne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30679487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40421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erforderlich: </a:t>
            </a:r>
            <a:r>
              <a:rPr lang="de-DE" sz="2400" b="1" dirty="0">
                <a:solidFill>
                  <a:schemeClr val="tx1">
                    <a:lumMod val="65000"/>
                    <a:lumOff val="35000"/>
                  </a:schemeClr>
                </a:solidFill>
                <a:highlight>
                  <a:srgbClr val="FFFF00"/>
                </a:highlight>
                <a:latin typeface="JKRGNR+Arial-BoldMT"/>
              </a:rPr>
              <a:t>Rechtswegerschöpfung im weiteren Sinne bzw. Wahrung des Subsidiaritätsgrundsatzes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zu berücksichtigen: </a:t>
            </a:r>
            <a:r>
              <a:rPr lang="de-DE" sz="2400" dirty="0">
                <a:solidFill>
                  <a:schemeClr val="tx1">
                    <a:lumMod val="65000"/>
                    <a:lumOff val="35000"/>
                  </a:schemeClr>
                </a:solidFill>
                <a:highlight>
                  <a:srgbClr val="FFFF00"/>
                </a:highlight>
                <a:latin typeface="JKRGNR+Arial-BoldMT"/>
              </a:rPr>
              <a:t>„In </a:t>
            </a:r>
            <a:r>
              <a:rPr lang="de-DE" sz="2400" b="1" dirty="0">
                <a:solidFill>
                  <a:schemeClr val="tx1">
                    <a:lumMod val="65000"/>
                    <a:lumOff val="35000"/>
                  </a:schemeClr>
                </a:solidFill>
                <a:highlight>
                  <a:srgbClr val="FFFF00"/>
                </a:highlight>
                <a:latin typeface="JKRGNR+Arial-BoldMT"/>
              </a:rPr>
              <a:t>§ 90 II BVerfGG </a:t>
            </a:r>
            <a:r>
              <a:rPr lang="de-DE" sz="2400" dirty="0">
                <a:solidFill>
                  <a:schemeClr val="tx1">
                    <a:lumMod val="65000"/>
                    <a:lumOff val="35000"/>
                  </a:schemeClr>
                </a:solidFill>
                <a:highlight>
                  <a:srgbClr val="FFFF00"/>
                </a:highlight>
                <a:latin typeface="JKRGNR+Arial-BoldMT"/>
              </a:rPr>
              <a:t>zum Ausdruck kommender Grundsatz der Subsidiarität der Verfassungsbeschwerde“ (BVerfG)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Grundsatz der Subsidiarität (+), da Beschwerdeführer erfolglos bei der Verwaltung schützende Maßnahmen beantragt hat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Rechtswegerschöpfung/ Subsidiarität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4271514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Rechtsschutzbedürfnis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Nur ausnahmsweise anzusprechen: </a:t>
            </a:r>
            <a:r>
              <a:rPr lang="de-DE" sz="2400" b="1" dirty="0">
                <a:solidFill>
                  <a:schemeClr val="tx1">
                    <a:lumMod val="65000"/>
                    <a:lumOff val="35000"/>
                  </a:schemeClr>
                </a:solidFill>
                <a:latin typeface="JKRGNR+Arial-BoldMT"/>
              </a:rPr>
              <a:t>Rechtsschutzbedürfnis</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Rechtsschutzwürdiges Interesses regelmäßig (-), wenn der Beschwerdeführer mit dem eingelegten Rechtsbehelf des </a:t>
            </a:r>
            <a:r>
              <a:rPr lang="de-DE" sz="2400" b="1" dirty="0">
                <a:solidFill>
                  <a:schemeClr val="tx1">
                    <a:lumMod val="65000"/>
                    <a:lumOff val="35000"/>
                  </a:schemeClr>
                </a:solidFill>
                <a:latin typeface="JKRGNR+Arial-BoldMT"/>
              </a:rPr>
              <a:t>Rechtsschutzziel</a:t>
            </a:r>
            <a:r>
              <a:rPr lang="de-DE" sz="2400" dirty="0">
                <a:solidFill>
                  <a:schemeClr val="tx1">
                    <a:lumMod val="65000"/>
                    <a:lumOff val="35000"/>
                  </a:schemeClr>
                </a:solidFill>
                <a:latin typeface="JKRGNR+Arial-BoldMT"/>
              </a:rPr>
              <a:t> von </a:t>
            </a:r>
            <a:r>
              <a:rPr lang="de-DE" sz="2400" b="1" dirty="0">
                <a:solidFill>
                  <a:schemeClr val="tx1">
                    <a:lumMod val="65000"/>
                    <a:lumOff val="35000"/>
                  </a:schemeClr>
                </a:solidFill>
                <a:latin typeface="JKRGNR+Arial-BoldMT"/>
              </a:rPr>
              <a:t>vornherein nicht zu erreichen vermag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Rechtsschutzziel: </a:t>
            </a:r>
            <a:r>
              <a:rPr lang="de-DE" sz="2400" dirty="0">
                <a:solidFill>
                  <a:schemeClr val="tx1">
                    <a:lumMod val="65000"/>
                    <a:lumOff val="35000"/>
                  </a:schemeClr>
                </a:solidFill>
                <a:latin typeface="JKRGNR+Arial-BoldMT"/>
              </a:rPr>
              <a:t>Erlass von „schützenden“ Normen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Mit </a:t>
            </a:r>
            <a:r>
              <a:rPr lang="de-DE" sz="2400" b="1" dirty="0">
                <a:solidFill>
                  <a:schemeClr val="tx1">
                    <a:lumMod val="65000"/>
                    <a:lumOff val="35000"/>
                  </a:schemeClr>
                </a:solidFill>
                <a:highlight>
                  <a:srgbClr val="FFFF00"/>
                </a:highlight>
                <a:latin typeface="JKRGNR+Arial-BoldMT"/>
              </a:rPr>
              <a:t>Gewaltenteilungsgrundsatz</a:t>
            </a:r>
            <a:r>
              <a:rPr lang="de-DE" sz="2400" dirty="0">
                <a:solidFill>
                  <a:schemeClr val="tx1">
                    <a:lumMod val="65000"/>
                    <a:lumOff val="35000"/>
                  </a:schemeClr>
                </a:solidFill>
                <a:highlight>
                  <a:srgbClr val="FFFF00"/>
                </a:highlight>
                <a:latin typeface="JKRGNR+Arial-BoldMT"/>
              </a:rPr>
              <a:t> nicht vereinbar: Verurteilung des demokratisch legitimierten Gesetzgebers zum </a:t>
            </a:r>
            <a:r>
              <a:rPr lang="de-DE" sz="2400" b="1" dirty="0">
                <a:solidFill>
                  <a:schemeClr val="tx1">
                    <a:lumMod val="65000"/>
                    <a:lumOff val="35000"/>
                  </a:schemeClr>
                </a:solidFill>
                <a:highlight>
                  <a:srgbClr val="FFFF00"/>
                </a:highlight>
                <a:latin typeface="JKRGNR+Arial-BoldMT"/>
              </a:rPr>
              <a:t>Erlass bestimmter Regelungen</a:t>
            </a:r>
            <a:r>
              <a:rPr lang="de-DE" sz="2400" dirty="0">
                <a:solidFill>
                  <a:schemeClr val="tx1">
                    <a:lumMod val="65000"/>
                    <a:lumOff val="35000"/>
                  </a:schemeClr>
                </a:solidFill>
                <a:highlight>
                  <a:srgbClr val="FFFF00"/>
                </a:highlight>
                <a:latin typeface="JKRGNR+Arial-BoldMT"/>
              </a:rPr>
              <a:t> durch die Judikative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Allerdings mit einer erfolgreichen Verfassungsbeschwerde verbunden: </a:t>
            </a:r>
            <a:r>
              <a:rPr lang="de-DE" sz="2400" b="1" dirty="0">
                <a:solidFill>
                  <a:schemeClr val="tx1">
                    <a:lumMod val="65000"/>
                    <a:lumOff val="35000"/>
                  </a:schemeClr>
                </a:solidFill>
                <a:latin typeface="JKRGNR+Arial-BoldMT"/>
              </a:rPr>
              <a:t>Feststellung eines verfassungswidrigen Handelns der Staatsorgane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7159627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51501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&gt; </a:t>
            </a:r>
            <a:r>
              <a:rPr lang="de-DE" sz="2400" dirty="0">
                <a:solidFill>
                  <a:schemeClr val="tx1">
                    <a:lumMod val="65000"/>
                    <a:lumOff val="35000"/>
                  </a:schemeClr>
                </a:solidFill>
                <a:latin typeface="JKRGNR+Arial-BoldMT"/>
              </a:rPr>
              <a:t>Hierzu BVerfG NJW 1957, 584: </a:t>
            </a:r>
            <a:r>
              <a:rPr lang="de-DE" sz="2400" i="1" dirty="0">
                <a:solidFill>
                  <a:schemeClr val="tx1">
                    <a:lumMod val="65000"/>
                    <a:lumOff val="35000"/>
                  </a:schemeClr>
                </a:solidFill>
                <a:latin typeface="JKRGNR+Arial-BoldMT"/>
              </a:rPr>
              <a:t>„Im verfassungsgerichtlichen Verfahren, das ohnehin wegen der beschränkten Vollstreckungsmöglichkeiten die loyale Zusammenarbeit der verschiedenen staatlichen Gewalten geradezu voraussetzt, darf angenommen werden,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diese </a:t>
            </a:r>
            <a:r>
              <a:rPr lang="de-DE" sz="2400" b="1" i="1" dirty="0">
                <a:solidFill>
                  <a:schemeClr val="tx1">
                    <a:lumMod val="65000"/>
                    <a:lumOff val="35000"/>
                  </a:schemeClr>
                </a:solidFill>
                <a:latin typeface="JKRGNR+Arial-BoldMT"/>
              </a:rPr>
              <a:t>„moralische” Wirkung auf</a:t>
            </a:r>
            <a:r>
              <a:rPr lang="de-DE" sz="2400" i="1" dirty="0">
                <a:solidFill>
                  <a:schemeClr val="tx1">
                    <a:lumMod val="65000"/>
                    <a:lumOff val="35000"/>
                  </a:schemeClr>
                </a:solidFill>
                <a:latin typeface="JKRGNR+Arial-BoldMT"/>
              </a:rPr>
              <a:t> den </a:t>
            </a:r>
            <a:r>
              <a:rPr lang="de-DE" sz="2400" b="1" i="1" dirty="0">
                <a:solidFill>
                  <a:schemeClr val="tx1">
                    <a:lumMod val="65000"/>
                    <a:lumOff val="35000"/>
                  </a:schemeClr>
                </a:solidFill>
                <a:latin typeface="JKRGNR+Arial-BoldMT"/>
              </a:rPr>
              <a:t>Gesetzgeber</a:t>
            </a:r>
            <a:r>
              <a:rPr lang="de-DE" sz="2400" i="1" dirty="0">
                <a:solidFill>
                  <a:schemeClr val="tx1">
                    <a:lumMod val="65000"/>
                    <a:lumOff val="35000"/>
                  </a:schemeClr>
                </a:solidFill>
                <a:latin typeface="JKRGNR+Arial-BoldMT"/>
              </a:rPr>
              <a:t> dem </a:t>
            </a:r>
            <a:r>
              <a:rPr lang="de-DE" sz="2400" b="1" i="1" dirty="0">
                <a:solidFill>
                  <a:schemeClr val="tx1">
                    <a:lumMod val="65000"/>
                    <a:lumOff val="35000"/>
                  </a:schemeClr>
                </a:solidFill>
                <a:latin typeface="JKRGNR+Arial-BoldMT"/>
              </a:rPr>
              <a:t>Spruch des höchsten und gerade zur Auslegung der Verfassung berufenen Gerichts in erhöhtem Maße zukommen wird</a:t>
            </a:r>
            <a:r>
              <a:rPr lang="de-DE" sz="2400" i="1"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Insofern möglich: </a:t>
            </a:r>
            <a:r>
              <a:rPr lang="de-DE" sz="2400" b="1" dirty="0">
                <a:solidFill>
                  <a:schemeClr val="tx1">
                    <a:lumMod val="65000"/>
                    <a:lumOff val="35000"/>
                  </a:schemeClr>
                </a:solidFill>
                <a:highlight>
                  <a:srgbClr val="FFFF00"/>
                </a:highlight>
                <a:latin typeface="JKRGNR+Arial-BoldMT"/>
              </a:rPr>
              <a:t>„Appell“ </a:t>
            </a:r>
            <a:r>
              <a:rPr lang="de-DE" sz="2400" dirty="0">
                <a:solidFill>
                  <a:schemeClr val="tx1">
                    <a:lumMod val="65000"/>
                    <a:lumOff val="35000"/>
                  </a:schemeClr>
                </a:solidFill>
                <a:highlight>
                  <a:srgbClr val="FFFF00"/>
                </a:highlight>
                <a:latin typeface="JKRGNR+Arial-BoldMT"/>
              </a:rPr>
              <a:t>des BVerfG an den Gesetzgeber, auf dem Sachgebiet rechtliche Regelungen zu erlassen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Beispiel</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Der Gesetzgeber ist gehalten, seiner Handlungspflicht unverzüglich durch geeignete Vorkehrungen nachzukommen.“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Rechtsschutzbedürfnis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493309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VIII) Form und 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formeller Hinsicht zu wahren</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Schriftformerfordernis</a:t>
            </a:r>
            <a:r>
              <a:rPr lang="de-DE" sz="2400" dirty="0">
                <a:solidFill>
                  <a:schemeClr val="tx1">
                    <a:lumMod val="65000"/>
                    <a:lumOff val="35000"/>
                  </a:schemeClr>
                </a:solidFill>
                <a:latin typeface="JKRGNR+Arial-BoldMT"/>
              </a:rPr>
              <a:t> gemäß </a:t>
            </a:r>
            <a:r>
              <a:rPr lang="de-DE" sz="2400" b="1" dirty="0">
                <a:solidFill>
                  <a:schemeClr val="tx1">
                    <a:lumMod val="65000"/>
                    <a:lumOff val="35000"/>
                  </a:schemeClr>
                </a:solidFill>
                <a:latin typeface="JKRGNR+Arial-BoldMT"/>
              </a:rPr>
              <a:t>§ 23 I 1 BVerfGG</a:t>
            </a:r>
            <a:r>
              <a:rPr lang="de-DE" sz="2400" dirty="0">
                <a:solidFill>
                  <a:schemeClr val="tx1">
                    <a:lumMod val="65000"/>
                    <a:lumOff val="35000"/>
                  </a:schemeClr>
                </a:solidFill>
                <a:latin typeface="JKRGNR+Arial-BoldMT"/>
              </a:rPr>
              <a:t> samt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ordnungsgemäßer </a:t>
            </a:r>
            <a:r>
              <a:rPr lang="de-DE" sz="2400" b="1" dirty="0">
                <a:solidFill>
                  <a:schemeClr val="tx1">
                    <a:lumMod val="65000"/>
                    <a:lumOff val="35000"/>
                  </a:schemeClr>
                </a:solidFill>
                <a:highlight>
                  <a:srgbClr val="FFFF00"/>
                </a:highlight>
                <a:latin typeface="JKRGNR+Arial-BoldMT"/>
              </a:rPr>
              <a:t>Begründung</a:t>
            </a:r>
            <a:r>
              <a:rPr lang="de-DE" sz="2400" dirty="0">
                <a:solidFill>
                  <a:schemeClr val="tx1">
                    <a:lumMod val="65000"/>
                    <a:lumOff val="35000"/>
                  </a:schemeClr>
                </a:solidFill>
                <a:latin typeface="JKRGNR+Arial-BoldMT"/>
              </a:rPr>
              <a:t> und unter Angabe von Beweismitteln, </a:t>
            </a:r>
            <a:r>
              <a:rPr lang="de-DE" sz="2400" b="1" dirty="0">
                <a:solidFill>
                  <a:schemeClr val="tx1">
                    <a:lumMod val="65000"/>
                    <a:lumOff val="35000"/>
                  </a:schemeClr>
                </a:solidFill>
                <a:latin typeface="JKRGNR+Arial-BoldMT"/>
              </a:rPr>
              <a:t>§ 23 I 2 BVerfGG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Ferner von </a:t>
            </a:r>
            <a:r>
              <a:rPr lang="de-DE" sz="2400" b="1" dirty="0">
                <a:solidFill>
                  <a:schemeClr val="tx1">
                    <a:lumMod val="65000"/>
                    <a:lumOff val="35000"/>
                  </a:schemeClr>
                </a:solidFill>
                <a:latin typeface="JKRGNR+Arial-BoldMT"/>
              </a:rPr>
              <a:t>§ 92 BVerfGG </a:t>
            </a:r>
            <a:r>
              <a:rPr lang="de-DE" sz="2400" dirty="0">
                <a:solidFill>
                  <a:schemeClr val="tx1">
                    <a:lumMod val="65000"/>
                    <a:lumOff val="35000"/>
                  </a:schemeClr>
                </a:solidFill>
                <a:latin typeface="JKRGNR+Arial-BoldMT"/>
              </a:rPr>
              <a:t>verlangt: </a:t>
            </a:r>
            <a:r>
              <a:rPr lang="de-DE" sz="2400" dirty="0">
                <a:solidFill>
                  <a:schemeClr val="tx1">
                    <a:lumMod val="65000"/>
                    <a:lumOff val="35000"/>
                  </a:schemeClr>
                </a:solidFill>
                <a:highlight>
                  <a:srgbClr val="FFFF00"/>
                </a:highlight>
                <a:latin typeface="JKRGNR+Arial-BoldMT"/>
              </a:rPr>
              <a:t>Bezeichnung des </a:t>
            </a:r>
            <a:r>
              <a:rPr lang="de-DE" sz="2400" b="1" dirty="0">
                <a:solidFill>
                  <a:schemeClr val="tx1">
                    <a:lumMod val="65000"/>
                    <a:lumOff val="35000"/>
                  </a:schemeClr>
                </a:solidFill>
                <a:highlight>
                  <a:srgbClr val="FFFF00"/>
                </a:highlight>
                <a:latin typeface="JKRGNR+Arial-BoldMT"/>
              </a:rPr>
              <a:t>Rechts, das verletzt sein soll</a:t>
            </a:r>
            <a:r>
              <a:rPr lang="de-DE" sz="2400" dirty="0">
                <a:solidFill>
                  <a:schemeClr val="tx1">
                    <a:lumMod val="65000"/>
                    <a:lumOff val="35000"/>
                  </a:schemeClr>
                </a:solidFill>
                <a:highlight>
                  <a:srgbClr val="FFFF00"/>
                </a:highlight>
                <a:latin typeface="JKRGNR+Arial-BoldMT"/>
              </a:rPr>
              <a:t> und der </a:t>
            </a:r>
            <a:r>
              <a:rPr lang="de-DE" sz="2400" b="1" dirty="0">
                <a:solidFill>
                  <a:schemeClr val="tx1">
                    <a:lumMod val="65000"/>
                    <a:lumOff val="35000"/>
                  </a:schemeClr>
                </a:solidFill>
                <a:highlight>
                  <a:srgbClr val="FFFF00"/>
                </a:highlight>
                <a:latin typeface="JKRGNR+Arial-BoldMT"/>
              </a:rPr>
              <a:t>Handlung oder Unterlassung des Organs</a:t>
            </a:r>
            <a:r>
              <a:rPr lang="de-DE" sz="2400" dirty="0">
                <a:solidFill>
                  <a:schemeClr val="tx1">
                    <a:lumMod val="65000"/>
                    <a:lumOff val="35000"/>
                  </a:schemeClr>
                </a:solidFill>
                <a:latin typeface="JKRGNR+Arial-BoldMT"/>
              </a:rPr>
              <a:t>, durch die Beschwerdeführer sich verletzt fühlt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unterstellen: </a:t>
            </a:r>
            <a:r>
              <a:rPr lang="de-DE" sz="2400" b="1" dirty="0">
                <a:solidFill>
                  <a:schemeClr val="tx1">
                    <a:lumMod val="65000"/>
                    <a:lumOff val="35000"/>
                  </a:schemeClr>
                </a:solidFill>
                <a:latin typeface="JKRGNR+Arial-BoldMT"/>
              </a:rPr>
              <a:t>Einhaltung der Formvorgaben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 und Frist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31904910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636" y="1196752"/>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Obersatz: </a:t>
            </a:r>
            <a:r>
              <a:rPr lang="de-DE" sz="2400" i="1" dirty="0">
                <a:solidFill>
                  <a:schemeClr val="tx1">
                    <a:lumMod val="65000"/>
                    <a:lumOff val="35000"/>
                  </a:schemeClr>
                </a:solidFill>
                <a:latin typeface="JKRGNR+Arial-BoldMT"/>
              </a:rPr>
              <a:t>Die Verfassungsbeschwerde ist begründet, soweit der beanstandete Akt der öffentlichen Gewalt den Beschwerdeführer in seinen Grundrechten oder grundrechtsgleichen Rechten verletzt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Begründetheit daher verlangt: </a:t>
            </a:r>
            <a:r>
              <a:rPr lang="de-DE" sz="2400" b="1" dirty="0">
                <a:solidFill>
                  <a:schemeClr val="tx1">
                    <a:lumMod val="65000"/>
                    <a:lumOff val="35000"/>
                  </a:schemeClr>
                </a:solidFill>
                <a:latin typeface="JKRGNR+Arial-BoldMT"/>
              </a:rPr>
              <a:t>Verletzung spezifischen Verfassungsrechts durch den beanstandeten Akt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Einzig denkbar: </a:t>
            </a:r>
            <a:r>
              <a:rPr lang="de-DE" sz="2400" b="1" dirty="0">
                <a:solidFill>
                  <a:schemeClr val="tx1">
                    <a:lumMod val="65000"/>
                    <a:lumOff val="35000"/>
                  </a:schemeClr>
                </a:solidFill>
                <a:latin typeface="JKRGNR+Arial-BoldMT"/>
              </a:rPr>
              <a:t>Verletzung der Glaubensfreiheit gemäß Art. 4 I, II GG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prüfen: Nicht zu rechtfertigender Eingriff in den Schutzbereich der Glaubensfreiheit gemäß Art. 4 I, 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Prüfungsaufbau: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Eröffnung des Schutzbereichs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eines Eingriffs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6601263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festgestellt: Persönlicher Schutzbereich von Art. 4 I, II GG eröffnet für den 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Nunmehr zu prüfen: Eröffnung des </a:t>
            </a:r>
            <a:r>
              <a:rPr lang="de-DE" sz="2400" b="1" dirty="0">
                <a:solidFill>
                  <a:schemeClr val="tx1">
                    <a:lumMod val="65000"/>
                    <a:lumOff val="35000"/>
                  </a:schemeClr>
                </a:solidFill>
                <a:highlight>
                  <a:srgbClr val="FFFF00"/>
                </a:highlight>
                <a:latin typeface="JKRGNR+Arial-BoldMT"/>
              </a:rPr>
              <a:t>sachlichen Schutzbereichs </a:t>
            </a:r>
            <a:r>
              <a:rPr lang="de-DE" sz="2400" dirty="0">
                <a:solidFill>
                  <a:schemeClr val="tx1">
                    <a:lumMod val="65000"/>
                    <a:lumOff val="35000"/>
                  </a:schemeClr>
                </a:solidFill>
                <a:highlight>
                  <a:srgbClr val="FFFF00"/>
                </a:highlight>
                <a:latin typeface="JKRGNR+Arial-BoldMT"/>
              </a:rPr>
              <a:t>der Glaubensfreiheit aus Art. 4 I, 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zunächst festzustellen: dass ein </a:t>
            </a:r>
            <a:r>
              <a:rPr lang="de-DE" sz="2400" b="1" dirty="0">
                <a:solidFill>
                  <a:schemeClr val="tx1">
                    <a:lumMod val="65000"/>
                    <a:lumOff val="35000"/>
                  </a:schemeClr>
                </a:solidFill>
                <a:latin typeface="JKRGNR+Arial-BoldMT"/>
              </a:rPr>
              <a:t>„Glauben“ </a:t>
            </a:r>
            <a:r>
              <a:rPr lang="de-DE" sz="2400" dirty="0">
                <a:solidFill>
                  <a:schemeClr val="tx1">
                    <a:lumMod val="65000"/>
                    <a:lumOff val="35000"/>
                  </a:schemeClr>
                </a:solidFill>
                <a:latin typeface="JKRGNR+Arial-BoldMT"/>
              </a:rPr>
              <a:t>in Rede steht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Glaube</a:t>
            </a:r>
            <a:r>
              <a:rPr lang="de-DE" sz="2400" dirty="0">
                <a:solidFill>
                  <a:schemeClr val="tx1">
                    <a:lumMod val="65000"/>
                    <a:lumOff val="35000"/>
                  </a:schemeClr>
                </a:solidFill>
                <a:latin typeface="JKRGNR+Arial-BoldMT"/>
              </a:rPr>
              <a:t>“ meint </a:t>
            </a:r>
            <a:r>
              <a:rPr lang="de-DE" sz="2400" i="1" dirty="0">
                <a:solidFill>
                  <a:schemeClr val="tx1">
                    <a:lumMod val="65000"/>
                    <a:lumOff val="35000"/>
                  </a:schemeClr>
                </a:solidFill>
                <a:latin typeface="JKRGNR+Arial-BoldMT"/>
              </a:rPr>
              <a:t>eine mit der Person des Menschen verknüpfte Gewissheit über den Bestand und den Inhalt bestimmter Weisheiten, welche Aussagen zum Weltganzen sowie zur Herkunft und zum Ziel des menschlichen Lebens zum Gegenstand haben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 unterstellen</a:t>
            </a:r>
            <a:r>
              <a:rPr lang="de-DE" sz="2400" dirty="0">
                <a:solidFill>
                  <a:schemeClr val="tx1">
                    <a:lumMod val="65000"/>
                    <a:lumOff val="35000"/>
                  </a:schemeClr>
                </a:solidFill>
                <a:latin typeface="JKRGNR+Arial-BoldMT"/>
              </a:rPr>
              <a:t>: dass die B derartigen „Glauben“ zum Gegenstand seiner Vereinigung gemacht hat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32587873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Geschützte Verhaltensweisen in Art. 4 I, II GG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Einen Glauben zu bilden und inne zu haben (sog. </a:t>
            </a:r>
            <a:r>
              <a:rPr lang="de-DE" sz="2400" b="1" dirty="0" err="1">
                <a:solidFill>
                  <a:schemeClr val="tx1">
                    <a:lumMod val="65000"/>
                    <a:lumOff val="35000"/>
                  </a:schemeClr>
                </a:solidFill>
                <a:latin typeface="JKRGNR+Arial-BoldMT"/>
              </a:rPr>
              <a:t>forum</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internum</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Diesen Glauben nach </a:t>
            </a:r>
            <a:r>
              <a:rPr lang="de-DE" sz="2400" b="1" dirty="0">
                <a:solidFill>
                  <a:schemeClr val="tx1">
                    <a:lumMod val="65000"/>
                    <a:lumOff val="35000"/>
                  </a:schemeClr>
                </a:solidFill>
                <a:latin typeface="JKRGNR+Arial-BoldMT"/>
              </a:rPr>
              <a:t>außen kundzutun </a:t>
            </a:r>
            <a:r>
              <a:rPr lang="de-DE" sz="2400" dirty="0">
                <a:solidFill>
                  <a:schemeClr val="tx1">
                    <a:lumMod val="65000"/>
                    <a:lumOff val="35000"/>
                  </a:schemeClr>
                </a:solidFill>
                <a:latin typeface="JKRGNR+Arial-BoldMT"/>
              </a:rPr>
              <a:t>sowie das gesamte Verhalten an den Lehren dieses Glaubens auszurichten und demgemäß zu handeln (sog. </a:t>
            </a:r>
            <a:r>
              <a:rPr lang="de-DE" sz="2400" b="1" dirty="0" err="1">
                <a:solidFill>
                  <a:schemeClr val="tx1">
                    <a:lumMod val="65000"/>
                    <a:lumOff val="35000"/>
                  </a:schemeClr>
                </a:solidFill>
                <a:latin typeface="JKRGNR+Arial-BoldMT"/>
              </a:rPr>
              <a:t>forum</a:t>
            </a:r>
            <a:r>
              <a:rPr lang="de-DE" sz="2400" b="1" dirty="0">
                <a:solidFill>
                  <a:schemeClr val="tx1">
                    <a:lumMod val="65000"/>
                    <a:lumOff val="35000"/>
                  </a:schemeClr>
                </a:solidFill>
                <a:latin typeface="JKRGNR+Arial-BoldMT"/>
              </a:rPr>
              <a:t> externum</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Bsp.: </a:t>
            </a:r>
            <a:r>
              <a:rPr lang="de-DE" sz="2400" dirty="0">
                <a:solidFill>
                  <a:schemeClr val="tx1">
                    <a:lumMod val="65000"/>
                    <a:lumOff val="35000"/>
                  </a:schemeClr>
                </a:solidFill>
                <a:latin typeface="JKRGNR+Arial-BoldMT"/>
              </a:rPr>
              <a:t>Manifestation des Glaubens durch kultische oder sakrale Handlungen wie Gottesdienste, Prozessionen, Riten, Gebeten, Glockengeläut oder Glaubenssymbole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plausibel dargelegt: Verbreitung des eigenen Glaubens als Teil des </a:t>
            </a:r>
            <a:r>
              <a:rPr lang="de-DE" sz="2400" dirty="0" err="1">
                <a:solidFill>
                  <a:schemeClr val="tx1">
                    <a:lumMod val="65000"/>
                    <a:lumOff val="35000"/>
                  </a:schemeClr>
                </a:solidFill>
                <a:latin typeface="JKRGNR+Arial-BoldMT"/>
              </a:rPr>
              <a:t>forum</a:t>
            </a:r>
            <a:r>
              <a:rPr lang="de-DE" sz="2400" dirty="0">
                <a:solidFill>
                  <a:schemeClr val="tx1">
                    <a:lumMod val="65000"/>
                    <a:lumOff val="35000"/>
                  </a:schemeClr>
                </a:solidFill>
                <a:latin typeface="JKRGNR+Arial-BoldMT"/>
              </a:rPr>
              <a:t> externum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Sachlicher Schutzbereich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35357807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Sodann zu prüfen: ob ein Eingriff in das Grundrecht auf Glaubensfreiheit Art. 4 I, II vorliegt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Eingriff wäre vorliegend nur dann (+), wenn der Gesetzgeber seine aus Art. 4 I, II GG herrührende </a:t>
            </a:r>
            <a:r>
              <a:rPr lang="de-DE" sz="2400" b="1" dirty="0">
                <a:solidFill>
                  <a:schemeClr val="tx1">
                    <a:lumMod val="65000"/>
                    <a:lumOff val="35000"/>
                  </a:schemeClr>
                </a:solidFill>
                <a:highlight>
                  <a:srgbClr val="FFFF00"/>
                </a:highlight>
                <a:latin typeface="JKRGNR+Arial-BoldMT"/>
              </a:rPr>
              <a:t>Schutzpflicht verletzt </a:t>
            </a:r>
            <a:r>
              <a:rPr lang="de-DE" sz="2400" dirty="0">
                <a:solidFill>
                  <a:schemeClr val="tx1">
                    <a:lumMod val="65000"/>
                    <a:lumOff val="35000"/>
                  </a:schemeClr>
                </a:solidFill>
                <a:highlight>
                  <a:srgbClr val="FFFF00"/>
                </a:highlight>
                <a:latin typeface="JKRGNR+Arial-BoldMT"/>
              </a:rPr>
              <a:t>hat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Wichtig: </a:t>
            </a:r>
            <a:r>
              <a:rPr lang="de-DE" sz="2400" b="1" dirty="0">
                <a:solidFill>
                  <a:schemeClr val="tx1">
                    <a:lumMod val="65000"/>
                    <a:lumOff val="35000"/>
                  </a:schemeClr>
                </a:solidFill>
                <a:latin typeface="JKRGNR+Arial-BoldMT"/>
              </a:rPr>
              <a:t>Grenzen der Rechtsprechung </a:t>
            </a:r>
            <a:r>
              <a:rPr lang="de-DE" sz="2400" dirty="0">
                <a:solidFill>
                  <a:schemeClr val="tx1">
                    <a:lumMod val="65000"/>
                    <a:lumOff val="35000"/>
                  </a:schemeClr>
                </a:solidFill>
                <a:latin typeface="JKRGNR+Arial-BoldMT"/>
              </a:rPr>
              <a:t>zu beachten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Gewaltenteilungsgrundsatz</a:t>
            </a:r>
            <a:r>
              <a:rPr lang="de-DE" sz="2400" dirty="0">
                <a:solidFill>
                  <a:schemeClr val="tx1">
                    <a:lumMod val="65000"/>
                    <a:lumOff val="35000"/>
                  </a:schemeClr>
                </a:solidFill>
                <a:latin typeface="JKRGNR+Arial-BoldMT"/>
              </a:rPr>
              <a:t> Art. 20 II 2 2. Alt. GG und Art. 20 III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Daher: </a:t>
            </a:r>
            <a:r>
              <a:rPr lang="de-DE" sz="2400" b="1" dirty="0">
                <a:solidFill>
                  <a:schemeClr val="tx1">
                    <a:lumMod val="65000"/>
                    <a:lumOff val="35000"/>
                  </a:schemeClr>
                </a:solidFill>
                <a:highlight>
                  <a:srgbClr val="FFFF00"/>
                </a:highlight>
                <a:latin typeface="JKRGNR+Arial-BoldMT"/>
              </a:rPr>
              <a:t>Einschätzungs- und Entscheidungsprärogative </a:t>
            </a:r>
            <a:r>
              <a:rPr lang="de-DE" sz="2400" dirty="0">
                <a:solidFill>
                  <a:schemeClr val="tx1">
                    <a:lumMod val="65000"/>
                    <a:lumOff val="35000"/>
                  </a:schemeClr>
                </a:solidFill>
                <a:highlight>
                  <a:srgbClr val="FFFF00"/>
                </a:highlight>
                <a:latin typeface="JKRGNR+Arial-BoldMT"/>
              </a:rPr>
              <a:t>über Umsetzung des Schutzprogramms liegt beim </a:t>
            </a:r>
            <a:r>
              <a:rPr lang="de-DE" sz="2400" b="1" dirty="0">
                <a:solidFill>
                  <a:schemeClr val="tx1">
                    <a:lumMod val="65000"/>
                    <a:lumOff val="35000"/>
                  </a:schemeClr>
                </a:solidFill>
                <a:highlight>
                  <a:srgbClr val="FFFF00"/>
                </a:highlight>
                <a:latin typeface="JKRGNR+Arial-BoldMT"/>
              </a:rPr>
              <a:t>Gesetzgeber!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Maßstab gerichtlicher Kontrolle: </a:t>
            </a:r>
            <a:r>
              <a:rPr lang="de-DE" sz="2400" b="1" dirty="0">
                <a:solidFill>
                  <a:schemeClr val="tx1">
                    <a:lumMod val="65000"/>
                    <a:lumOff val="35000"/>
                  </a:schemeClr>
                </a:solidFill>
                <a:latin typeface="JKRGNR+Arial-BoldMT"/>
              </a:rPr>
              <a:t>Untermaßverbot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4364399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39780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BVerfG NJW 2022, 380: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„Dem Gesetzgeber ist bei der Wahrnehmung einer Schutzpflicht regelmäßig ein weiter Gestaltungsspielraum eröffnet. Daher kann das </a:t>
            </a:r>
            <a:r>
              <a:rPr lang="de-DE" sz="2400" b="1" i="1" dirty="0">
                <a:solidFill>
                  <a:schemeClr val="tx1">
                    <a:lumMod val="65000"/>
                    <a:lumOff val="35000"/>
                  </a:schemeClr>
                </a:solidFill>
                <a:latin typeface="JKRGNR+Arial-BoldMT"/>
              </a:rPr>
              <a:t>BVerfG</a:t>
            </a:r>
            <a:r>
              <a:rPr lang="de-DE" sz="2400" i="1" dirty="0">
                <a:solidFill>
                  <a:schemeClr val="tx1">
                    <a:lumMod val="65000"/>
                    <a:lumOff val="35000"/>
                  </a:schemeClr>
                </a:solidFill>
                <a:latin typeface="JKRGNR+Arial-BoldMT"/>
              </a:rPr>
              <a:t> die </a:t>
            </a:r>
            <a:r>
              <a:rPr lang="de-DE" sz="2400" b="1" i="1" dirty="0">
                <a:solidFill>
                  <a:schemeClr val="tx1">
                    <a:lumMod val="65000"/>
                    <a:lumOff val="35000"/>
                  </a:schemeClr>
                </a:solidFill>
                <a:latin typeface="JKRGNR+Arial-BoldMT"/>
              </a:rPr>
              <a:t>Verletzung</a:t>
            </a:r>
            <a:r>
              <a:rPr lang="de-DE" sz="2400" i="1" dirty="0">
                <a:solidFill>
                  <a:schemeClr val="tx1">
                    <a:lumMod val="65000"/>
                    <a:lumOff val="35000"/>
                  </a:schemeClr>
                </a:solidFill>
                <a:latin typeface="JKRGNR+Arial-BoldMT"/>
              </a:rPr>
              <a:t> einer </a:t>
            </a:r>
            <a:r>
              <a:rPr lang="de-DE" sz="2400" b="1" i="1" dirty="0">
                <a:solidFill>
                  <a:schemeClr val="tx1">
                    <a:lumMod val="65000"/>
                    <a:lumOff val="35000"/>
                  </a:schemeClr>
                </a:solidFill>
                <a:latin typeface="JKRGNR+Arial-BoldMT"/>
              </a:rPr>
              <a:t>Schutzpflicht</a:t>
            </a:r>
            <a:r>
              <a:rPr lang="de-DE" sz="2400" i="1" dirty="0">
                <a:solidFill>
                  <a:schemeClr val="tx1">
                    <a:lumMod val="65000"/>
                    <a:lumOff val="35000"/>
                  </a:schemeClr>
                </a:solidFill>
                <a:latin typeface="JKRGNR+Arial-BoldMT"/>
              </a:rPr>
              <a:t> </a:t>
            </a:r>
            <a:r>
              <a:rPr lang="de-DE" sz="2400" b="1" i="1" dirty="0">
                <a:solidFill>
                  <a:schemeClr val="tx1">
                    <a:lumMod val="65000"/>
                    <a:lumOff val="35000"/>
                  </a:schemeClr>
                </a:solidFill>
                <a:latin typeface="JKRGNR+Arial-BoldMT"/>
              </a:rPr>
              <a:t>nur feststellen</a:t>
            </a:r>
            <a:r>
              <a:rPr lang="de-DE" sz="2400" i="1" dirty="0">
                <a:solidFill>
                  <a:schemeClr val="tx1">
                    <a:lumMod val="65000"/>
                    <a:lumOff val="35000"/>
                  </a:schemeClr>
                </a:solidFill>
                <a:latin typeface="JKRGNR+Arial-BoldMT"/>
              </a:rPr>
              <a:t>, wenn </a:t>
            </a:r>
            <a:r>
              <a:rPr lang="de-DE" sz="2400" b="1" i="1" dirty="0">
                <a:solidFill>
                  <a:schemeClr val="tx1">
                    <a:lumMod val="65000"/>
                    <a:lumOff val="35000"/>
                  </a:schemeClr>
                </a:solidFill>
                <a:latin typeface="JKRGNR+Arial-BoldMT"/>
              </a:rPr>
              <a:t>Schutzvorkehrungen entweder überhaupt nicht getroffen sind, wenn die getroffenen Regelungen und Maßnahmen offensichtlich ungeeignet oder völlig unzulänglich</a:t>
            </a:r>
            <a:r>
              <a:rPr lang="de-DE" sz="2400" i="1" dirty="0">
                <a:solidFill>
                  <a:schemeClr val="tx1">
                    <a:lumMod val="65000"/>
                    <a:lumOff val="35000"/>
                  </a:schemeClr>
                </a:solidFill>
                <a:latin typeface="JKRGNR+Arial-BoldMT"/>
              </a:rPr>
              <a:t> sind, das gebotene Schutzziel zu erreichen,…“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Wichtig: mit den </a:t>
            </a:r>
            <a:r>
              <a:rPr lang="de-DE" sz="2400" b="1" dirty="0">
                <a:solidFill>
                  <a:schemeClr val="tx1">
                    <a:lumMod val="65000"/>
                    <a:lumOff val="35000"/>
                  </a:schemeClr>
                </a:solidFill>
                <a:latin typeface="JKRGNR+Arial-BoldMT"/>
              </a:rPr>
              <a:t>gesetzlichen Regelungen auseinandersetzen</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13769704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539121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BVerfG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 2001, 908: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600" i="1" dirty="0">
                <a:solidFill>
                  <a:schemeClr val="tx1">
                    <a:lumMod val="65000"/>
                    <a:lumOff val="35000"/>
                  </a:schemeClr>
                </a:solidFill>
                <a:highlight>
                  <a:srgbClr val="FFFF00"/>
                </a:highlight>
                <a:latin typeface="JKRGNR+Arial-BoldMT"/>
              </a:rPr>
              <a:t>„Gegenüber etwaigen rechtswidrigen Äußerungen korporierter Religionsgemeinschaften </a:t>
            </a:r>
            <a:r>
              <a:rPr lang="de-DE" sz="2600" b="1" i="1" dirty="0">
                <a:solidFill>
                  <a:schemeClr val="tx1">
                    <a:lumMod val="65000"/>
                    <a:lumOff val="35000"/>
                  </a:schemeClr>
                </a:solidFill>
                <a:highlight>
                  <a:srgbClr val="FFFF00"/>
                </a:highlight>
                <a:latin typeface="JKRGNR+Arial-BoldMT"/>
              </a:rPr>
              <a:t>bieten die bestehenden Regelungen eine ausreichende Grundlage, um den grundrechtlich gebotenen Schutz zu gewährleisten</a:t>
            </a:r>
            <a:r>
              <a:rPr lang="de-DE" sz="2600" i="1"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600" i="1" dirty="0">
                <a:solidFill>
                  <a:schemeClr val="tx1">
                    <a:lumMod val="65000"/>
                    <a:lumOff val="35000"/>
                  </a:schemeClr>
                </a:solidFill>
                <a:latin typeface="JKRGNR+Arial-BoldMT"/>
              </a:rPr>
              <a:t>Denn soweit - was hier nicht zu beurteilen ist - sich konkurrierende Religionsgemeinschaften tatsächlich in einer Weise über den Bf. äußern sollten, die den Staat nach gehöriger Abwägung der betroffenen Grundrechte zu Maßnahmen zum Schutz des Bf. verpflichten würde, hat der </a:t>
            </a:r>
            <a:r>
              <a:rPr lang="de-DE" sz="2600" b="1" i="1" dirty="0">
                <a:solidFill>
                  <a:schemeClr val="tx1">
                    <a:lumMod val="65000"/>
                    <a:lumOff val="35000"/>
                  </a:schemeClr>
                </a:solidFill>
                <a:highlight>
                  <a:srgbClr val="FFFF00"/>
                </a:highlight>
                <a:latin typeface="JKRGNR+Arial-BoldMT"/>
              </a:rPr>
              <a:t>Bf. die Möglichkeit, die betreffende Religionsgemeinschaft vor den Gerichten auf Unterlassung, ggf. auch auf Widerruf der seine Rechte verletzenden Äußerungen in Anspruch zu nehmen.“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16188067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51501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„…Gegenüber Äußerungen von Religionsgemeinschaften, die als Körperschaften des öffentlichen Rechts verfasst sind und öffentlich-rechtlich handeln, ist nach der </a:t>
            </a:r>
            <a:r>
              <a:rPr lang="de-DE" sz="2400" b="1" i="1" dirty="0">
                <a:solidFill>
                  <a:schemeClr val="tx1">
                    <a:lumMod val="65000"/>
                    <a:lumOff val="35000"/>
                  </a:schemeClr>
                </a:solidFill>
                <a:latin typeface="JKRGNR+Arial-BoldMT"/>
              </a:rPr>
              <a:t>fachgerichtlichen Rechtsprechung der Rechtsweg zu den Verwaltungsgerichten eröffne</a:t>
            </a:r>
            <a:r>
              <a:rPr lang="de-DE" sz="2400" i="1" dirty="0">
                <a:solidFill>
                  <a:schemeClr val="tx1">
                    <a:lumMod val="65000"/>
                    <a:lumOff val="35000"/>
                  </a:schemeClr>
                </a:solidFill>
                <a:latin typeface="JKRGNR+Arial-BoldMT"/>
              </a:rPr>
              <a:t>t, wobei ein </a:t>
            </a:r>
            <a:r>
              <a:rPr lang="de-DE" sz="2400" b="1" i="1" dirty="0">
                <a:solidFill>
                  <a:schemeClr val="tx1">
                    <a:lumMod val="65000"/>
                    <a:lumOff val="35000"/>
                  </a:schemeClr>
                </a:solidFill>
                <a:latin typeface="JKRGNR+Arial-BoldMT"/>
              </a:rPr>
              <a:t>Anspruch auf Unterlassung </a:t>
            </a:r>
            <a:r>
              <a:rPr lang="de-DE" sz="2400" i="1" dirty="0">
                <a:solidFill>
                  <a:schemeClr val="tx1">
                    <a:lumMod val="65000"/>
                    <a:lumOff val="35000"/>
                  </a:schemeClr>
                </a:solidFill>
                <a:latin typeface="JKRGNR+Arial-BoldMT"/>
              </a:rPr>
              <a:t>angenommen wird, wenn die fraglichen Äußerungen ohne Rechtfertigung in das Grundrecht der Religionsfreiheit eingreifen.“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Somit gegeben: </a:t>
            </a:r>
            <a:r>
              <a:rPr lang="de-DE" sz="2400" b="1" u="sng" dirty="0">
                <a:solidFill>
                  <a:schemeClr val="tx1">
                    <a:lumMod val="65000"/>
                    <a:lumOff val="35000"/>
                  </a:schemeClr>
                </a:solidFill>
                <a:highlight>
                  <a:srgbClr val="FFFF00"/>
                </a:highlight>
                <a:latin typeface="JKRGNR+Arial-BoldMT"/>
              </a:rPr>
              <a:t>Zivilrechtlicher und öffentlich-rechtlicher Unterlassungsanspruch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Offensichtlich unzureichende Regelungen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a:t>
            </a:r>
            <a:r>
              <a:rPr lang="de-DE" sz="2400" b="1" dirty="0">
                <a:solidFill>
                  <a:schemeClr val="tx1">
                    <a:lumMod val="65000"/>
                    <a:lumOff val="35000"/>
                  </a:schemeClr>
                </a:solidFill>
                <a:latin typeface="JKRGNR+Arial-BoldMT"/>
              </a:rPr>
              <a:t>nicht gegeben</a:t>
            </a:r>
            <a:r>
              <a:rPr lang="de-DE" sz="2400" dirty="0">
                <a:solidFill>
                  <a:schemeClr val="tx1">
                    <a:lumMod val="65000"/>
                    <a:lumOff val="35000"/>
                  </a:schemeClr>
                </a:solidFill>
                <a:latin typeface="JKRGNR+Arial-BoldMT"/>
              </a:rPr>
              <a:t>: Verletzung der Glaubensfreiheit der B wegen „legislativem Unterlassen“ </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5634602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483768"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5230"/>
            <a:ext cx="8928992" cy="188513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600" b="1" dirty="0">
                <a:solidFill>
                  <a:schemeClr val="tx1">
                    <a:lumMod val="65000"/>
                    <a:lumOff val="35000"/>
                  </a:schemeClr>
                </a:solidFill>
                <a:latin typeface="JKRGNR+Arial-BoldMT"/>
              </a:rPr>
              <a:t>&gt;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6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6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600" b="1" dirty="0">
                <a:solidFill>
                  <a:schemeClr val="tx1">
                    <a:lumMod val="65000"/>
                    <a:lumOff val="35000"/>
                  </a:schemeClr>
                </a:solidFill>
                <a:latin typeface="JKRGNR+Arial-BoldMT"/>
              </a:rPr>
              <a:t>&gt; Verfassungsbeschwerde zulässig, aber unbegründet</a:t>
            </a:r>
          </a:p>
        </p:txBody>
      </p:sp>
      <p:sp>
        <p:nvSpPr>
          <p:cNvPr id="3" name="Textfeld 2"/>
          <p:cNvSpPr txBox="1"/>
          <p:nvPr/>
        </p:nvSpPr>
        <p:spPr>
          <a:xfrm>
            <a:off x="251520" y="304200"/>
            <a:ext cx="2232248"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9</a:t>
            </a:r>
          </a:p>
        </p:txBody>
      </p:sp>
    </p:spTree>
    <p:extLst>
      <p:ext uri="{BB962C8B-B14F-4D97-AF65-F5344CB8AC3E}">
        <p14:creationId xmlns:p14="http://schemas.microsoft.com/office/powerpoint/2010/main" val="245135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572000" y="3284984"/>
            <a:ext cx="7092280" cy="2554545"/>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Fall 10</a:t>
            </a:r>
          </a:p>
          <a:p>
            <a:endParaRPr lang="de-DE" sz="3200" dirty="0">
              <a:solidFill>
                <a:schemeClr val="bg1"/>
              </a:solidFill>
              <a:latin typeface="Frutiger LT 57 Cn" pitchFamily="34" charset="0"/>
            </a:endParaRPr>
          </a:p>
          <a:p>
            <a:r>
              <a:rPr lang="de-DE" sz="3200" dirty="0">
                <a:solidFill>
                  <a:schemeClr val="bg1"/>
                </a:solidFill>
                <a:latin typeface="Frutiger LT 57 Cn" pitchFamily="34" charset="0"/>
              </a:rPr>
              <a:t>Zur häuslichen</a:t>
            </a:r>
          </a:p>
          <a:p>
            <a:r>
              <a:rPr lang="de-DE" sz="3200">
                <a:solidFill>
                  <a:schemeClr val="bg1"/>
                </a:solidFill>
                <a:latin typeface="Frutiger LT 57 Cn" pitchFamily="34" charset="0"/>
              </a:rPr>
              <a:t>Nachbereitung</a:t>
            </a:r>
            <a:endParaRPr lang="de-DE" sz="3200" dirty="0">
              <a:solidFill>
                <a:schemeClr val="bg1"/>
              </a:solidFill>
              <a:latin typeface="Frutiger LT 57 Cn" pitchFamily="34" charset="0"/>
            </a:endParaRPr>
          </a:p>
        </p:txBody>
      </p:sp>
    </p:spTree>
    <p:extLst>
      <p:ext uri="{BB962C8B-B14F-4D97-AF65-F5344CB8AC3E}">
        <p14:creationId xmlns:p14="http://schemas.microsoft.com/office/powerpoint/2010/main" val="2211726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8. Woche</a:t>
            </a:r>
          </a:p>
        </p:txBody>
      </p:sp>
    </p:spTree>
    <p:extLst>
      <p:ext uri="{BB962C8B-B14F-4D97-AF65-F5344CB8AC3E}">
        <p14:creationId xmlns:p14="http://schemas.microsoft.com/office/powerpoint/2010/main" val="7313176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3357</Words>
  <Application>Microsoft Macintosh PowerPoint</Application>
  <PresentationFormat>Bildschirmpräsentation (4:3)</PresentationFormat>
  <Paragraphs>307</Paragraphs>
  <Slides>43</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43</vt:i4>
      </vt:variant>
    </vt:vector>
  </HeadingPairs>
  <TitlesOfParts>
    <vt:vector size="51"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42</cp:revision>
  <dcterms:created xsi:type="dcterms:W3CDTF">2023-10-05T14:07:58Z</dcterms:created>
  <dcterms:modified xsi:type="dcterms:W3CDTF">2026-08-23T09:13:17Z</dcterms:modified>
</cp:coreProperties>
</file>