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256" r:id="rId2"/>
    <p:sldId id="305" r:id="rId3"/>
    <p:sldId id="436" r:id="rId4"/>
    <p:sldId id="428" r:id="rId5"/>
    <p:sldId id="429" r:id="rId6"/>
    <p:sldId id="430" r:id="rId7"/>
    <p:sldId id="435" r:id="rId8"/>
    <p:sldId id="432" r:id="rId9"/>
    <p:sldId id="439" r:id="rId10"/>
    <p:sldId id="448" r:id="rId11"/>
    <p:sldId id="450" r:id="rId12"/>
    <p:sldId id="451" r:id="rId13"/>
    <p:sldId id="452" r:id="rId14"/>
    <p:sldId id="437" r:id="rId15"/>
    <p:sldId id="453" r:id="rId16"/>
    <p:sldId id="454" r:id="rId17"/>
    <p:sldId id="455" r:id="rId18"/>
    <p:sldId id="456" r:id="rId19"/>
    <p:sldId id="276" r:id="rId20"/>
    <p:sldId id="405" r:id="rId21"/>
    <p:sldId id="407" r:id="rId22"/>
    <p:sldId id="409" r:id="rId23"/>
    <p:sldId id="410" r:id="rId24"/>
    <p:sldId id="412" r:id="rId25"/>
    <p:sldId id="413" r:id="rId26"/>
    <p:sldId id="415" r:id="rId27"/>
    <p:sldId id="414" r:id="rId28"/>
    <p:sldId id="416" r:id="rId29"/>
    <p:sldId id="411" r:id="rId30"/>
    <p:sldId id="417" r:id="rId31"/>
    <p:sldId id="418" r:id="rId32"/>
    <p:sldId id="419" r:id="rId33"/>
    <p:sldId id="420" r:id="rId34"/>
    <p:sldId id="421" r:id="rId35"/>
    <p:sldId id="422" r:id="rId36"/>
    <p:sldId id="423" r:id="rId37"/>
    <p:sldId id="424" r:id="rId38"/>
    <p:sldId id="425" r:id="rId39"/>
    <p:sldId id="442" r:id="rId40"/>
    <p:sldId id="427" r:id="rId41"/>
    <p:sldId id="406" r:id="rId42"/>
    <p:sldId id="290" r:id="rId4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89" autoAdjust="0"/>
    <p:restoredTop sz="92969"/>
  </p:normalViewPr>
  <p:slideViewPr>
    <p:cSldViewPr>
      <p:cViewPr varScale="1">
        <p:scale>
          <a:sx n="111" d="100"/>
          <a:sy n="111" d="100"/>
        </p:scale>
        <p:origin x="192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30.08.26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11960" y="3212976"/>
            <a:ext cx="4824536" cy="1077218"/>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9.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Gleichheitsgebote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Vorgesehen in </a:t>
            </a:r>
            <a:r>
              <a:rPr lang="de-DE" sz="2400" b="1" dirty="0">
                <a:solidFill>
                  <a:schemeClr val="tx1">
                    <a:lumMod val="65000"/>
                    <a:lumOff val="35000"/>
                  </a:schemeClr>
                </a:solidFill>
                <a:latin typeface="JKRGNR+Arial-BoldMT"/>
              </a:rPr>
              <a:t>Art. 3 I GG: Allgemeiner Gleichheitssatz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Spezielle Gleichheitssätze: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3 II GG </a:t>
            </a:r>
            <a:r>
              <a:rPr lang="de-DE" sz="2400" dirty="0">
                <a:solidFill>
                  <a:schemeClr val="tx1">
                    <a:lumMod val="65000"/>
                    <a:lumOff val="35000"/>
                  </a:schemeClr>
                </a:solidFill>
                <a:latin typeface="JKRGNR+Arial-BoldMT"/>
              </a:rPr>
              <a:t>und </a:t>
            </a:r>
            <a:r>
              <a:rPr lang="de-DE" sz="2400" b="1" dirty="0">
                <a:solidFill>
                  <a:schemeClr val="tx1">
                    <a:lumMod val="65000"/>
                    <a:lumOff val="35000"/>
                  </a:schemeClr>
                </a:solidFill>
                <a:latin typeface="JKRGNR+Arial-BoldMT"/>
              </a:rPr>
              <a:t>Art. 3 III GG</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6 V GG </a:t>
            </a:r>
            <a:r>
              <a:rPr lang="de-DE" sz="2400" dirty="0">
                <a:solidFill>
                  <a:schemeClr val="tx1">
                    <a:lumMod val="65000"/>
                    <a:lumOff val="35000"/>
                  </a:schemeClr>
                </a:solidFill>
                <a:latin typeface="JKRGNR+Arial-BoldMT"/>
              </a:rPr>
              <a:t>(Gleichberechtigung für uneheliche Kinder),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6 I GG </a:t>
            </a:r>
            <a:r>
              <a:rPr lang="de-DE" sz="2400" dirty="0">
                <a:solidFill>
                  <a:schemeClr val="tx1">
                    <a:lumMod val="65000"/>
                    <a:lumOff val="35000"/>
                  </a:schemeClr>
                </a:solidFill>
                <a:latin typeface="JKRGNR+Arial-BoldMT"/>
              </a:rPr>
              <a:t>(Ehe und Familie)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21 I 1, 2 GG </a:t>
            </a:r>
            <a:r>
              <a:rPr lang="de-DE" sz="2400" dirty="0">
                <a:solidFill>
                  <a:schemeClr val="tx1">
                    <a:lumMod val="65000"/>
                    <a:lumOff val="35000"/>
                  </a:schemeClr>
                </a:solidFill>
                <a:latin typeface="JKRGNR+Arial-BoldMT"/>
              </a:rPr>
              <a:t>(Gleichberechtigung für politische Parteien)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33 I – III GG </a:t>
            </a:r>
            <a:r>
              <a:rPr lang="de-DE" sz="2400" dirty="0">
                <a:solidFill>
                  <a:schemeClr val="tx1">
                    <a:lumMod val="65000"/>
                    <a:lumOff val="35000"/>
                  </a:schemeClr>
                </a:solidFill>
                <a:latin typeface="JKRGNR+Arial-BoldMT"/>
              </a:rPr>
              <a:t>(Gleichberechtigung bezüglich staatsbürgerlicher Rechte und Pflichten sowie Zugang zu öffentlichen Ämtern),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38 I 1 GG </a:t>
            </a:r>
            <a:r>
              <a:rPr lang="de-DE" sz="2400" dirty="0">
                <a:solidFill>
                  <a:schemeClr val="tx1">
                    <a:lumMod val="65000"/>
                    <a:lumOff val="35000"/>
                  </a:schemeClr>
                </a:solidFill>
                <a:latin typeface="JKRGNR+Arial-BoldMT"/>
              </a:rPr>
              <a:t>(Gleichheit der Wahl)</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lex</a:t>
            </a:r>
            <a:r>
              <a:rPr lang="de-DE" sz="2400" b="1" dirty="0">
                <a:solidFill>
                  <a:schemeClr val="tx1">
                    <a:lumMod val="65000"/>
                    <a:lumOff val="35000"/>
                  </a:schemeClr>
                </a:solidFill>
                <a:latin typeface="JKRGNR+Arial-BoldMT"/>
              </a:rPr>
              <a:t> specialis </a:t>
            </a:r>
            <a:r>
              <a:rPr lang="de-DE" sz="2400" b="1" dirty="0" err="1">
                <a:solidFill>
                  <a:schemeClr val="tx1">
                    <a:lumMod val="65000"/>
                    <a:lumOff val="35000"/>
                  </a:schemeClr>
                </a:solidFill>
                <a:latin typeface="JKRGNR+Arial-BoldMT"/>
              </a:rPr>
              <a:t>derogat</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legi</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generali</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95981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150128"/>
          </a:xfrm>
          <a:prstGeom prst="rect">
            <a:avLst/>
          </a:prstGeom>
          <a:noFill/>
        </p:spPr>
        <p:txBody>
          <a:bodyPr wrap="square" rtlCol="0">
            <a:spAutoFit/>
          </a:bodyPr>
          <a:lstStyle/>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5</a:t>
            </a:r>
            <a:br>
              <a:rPr lang="de-DE" sz="2400" b="1" dirty="0">
                <a:solidFill>
                  <a:schemeClr val="tx1">
                    <a:lumMod val="65000"/>
                    <a:lumOff val="35000"/>
                  </a:schemeClr>
                </a:solidFill>
                <a:latin typeface="JKRGNR+Arial-BoldMT"/>
              </a:rPr>
            </a:br>
            <a:r>
              <a:rPr lang="de-DE" sz="2400" b="1" dirty="0">
                <a:solidFill>
                  <a:schemeClr val="tx1">
                    <a:lumMod val="65000"/>
                    <a:lumOff val="35000"/>
                  </a:schemeClr>
                </a:solidFill>
                <a:latin typeface="JKRGNR+Arial-BoldMT"/>
              </a:rPr>
              <a:t>Befähigung zum Richteramt</a:t>
            </a:r>
          </a:p>
          <a:p>
            <a:pPr algn="just">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(1) Die Befähigung zum Richteramt erwirbt, wer ein rechtswissenschaftliches Studium an einer Universität mit der ersten Prüfung und einen anschließenden Vorbereitungsdienst mit der zweiten Staatsprüfung abschließt; die erste Prüfung besteht aus einer universitären Schwerpunktbereichsprüfung und einer staatlichen Pflichtfachprüfung.</a:t>
            </a:r>
          </a:p>
          <a:p>
            <a:pPr algn="just">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lgn="just">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Bsp.: </a:t>
            </a:r>
            <a:r>
              <a:rPr lang="de-DE" sz="2400" dirty="0">
                <a:solidFill>
                  <a:schemeClr val="tx1">
                    <a:lumMod val="65000"/>
                    <a:lumOff val="35000"/>
                  </a:schemeClr>
                </a:solidFill>
                <a:latin typeface="JKRGNR+Arial-BoldMT"/>
              </a:rPr>
              <a:t>Student S ärgert sich, dass er zwei Staatsexamina braucht, um Richter zu werden; sein Freund T hingegen Elektriker werden darf, ohne hierfür entsprechende Examina nachweisen zu müssen. </a:t>
            </a:r>
          </a:p>
          <a:p>
            <a:pPr marL="800100" lvl="1" indent="-342900" algn="just">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Gleichheitssatz aus Art. 3 I GG verletzt?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41321723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47558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von erhöhter Klausurrelevanz: </a:t>
            </a:r>
            <a:r>
              <a:rPr lang="de-DE" sz="2400" b="1" dirty="0">
                <a:solidFill>
                  <a:schemeClr val="tx1">
                    <a:lumMod val="65000"/>
                    <a:lumOff val="35000"/>
                  </a:schemeClr>
                </a:solidFill>
                <a:latin typeface="JKRGNR+Arial-BoldMT"/>
              </a:rPr>
              <a:t>Allgemeiner Gleichheitssatz aus Art. 3 GG</a:t>
            </a:r>
            <a:r>
              <a:rPr lang="de-DE" sz="2400" b="1" u="sng"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 Allgemeines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Art. 3 I GG </a:t>
            </a:r>
            <a:r>
              <a:rPr lang="de-DE" sz="2400" dirty="0">
                <a:solidFill>
                  <a:schemeClr val="tx1">
                    <a:lumMod val="65000"/>
                    <a:lumOff val="35000"/>
                  </a:schemeClr>
                </a:solidFill>
                <a:latin typeface="JKRGNR+Arial-BoldMT"/>
              </a:rPr>
              <a:t>enthalten, wonach „alle Menschen vor dem Gesetz gleich sind“: Positivierung der </a:t>
            </a:r>
            <a:r>
              <a:rPr lang="de-DE" sz="2400" dirty="0">
                <a:solidFill>
                  <a:schemeClr val="tx1">
                    <a:lumMod val="65000"/>
                    <a:lumOff val="35000"/>
                  </a:schemeClr>
                </a:solidFill>
                <a:highlight>
                  <a:srgbClr val="FFFF00"/>
                </a:highlight>
                <a:latin typeface="JKRGNR+Arial-BoldMT"/>
              </a:rPr>
              <a:t>grundlegenden </a:t>
            </a:r>
            <a:r>
              <a:rPr lang="de-DE" sz="2400" b="1" dirty="0">
                <a:solidFill>
                  <a:schemeClr val="tx1">
                    <a:lumMod val="65000"/>
                    <a:lumOff val="35000"/>
                  </a:schemeClr>
                </a:solidFill>
                <a:highlight>
                  <a:srgbClr val="FFFF00"/>
                </a:highlight>
                <a:latin typeface="JKRGNR+Arial-BoldMT"/>
              </a:rPr>
              <a:t>Gerechtigkeitsidee</a:t>
            </a:r>
            <a:r>
              <a:rPr lang="de-DE" sz="2400" dirty="0">
                <a:solidFill>
                  <a:schemeClr val="tx1">
                    <a:lumMod val="65000"/>
                    <a:lumOff val="35000"/>
                  </a:schemeClr>
                </a:solidFill>
                <a:highlight>
                  <a:srgbClr val="FFFF00"/>
                </a:highlight>
                <a:latin typeface="JKRGNR+Arial-BoldMT"/>
              </a:rPr>
              <a:t> der </a:t>
            </a:r>
            <a:r>
              <a:rPr lang="de-DE" sz="2400" b="1" dirty="0">
                <a:solidFill>
                  <a:schemeClr val="tx1">
                    <a:lumMod val="65000"/>
                    <a:lumOff val="35000"/>
                  </a:schemeClr>
                </a:solidFill>
                <a:highlight>
                  <a:srgbClr val="FFFF00"/>
                </a:highlight>
                <a:latin typeface="JKRGNR+Arial-BoldMT"/>
              </a:rPr>
              <a:t>Gleichheit</a:t>
            </a:r>
            <a:r>
              <a:rPr lang="de-DE" sz="2400" dirty="0">
                <a:solidFill>
                  <a:schemeClr val="tx1">
                    <a:lumMod val="65000"/>
                    <a:lumOff val="35000"/>
                  </a:schemeClr>
                </a:solidFill>
                <a:highlight>
                  <a:srgbClr val="FFFF00"/>
                </a:highlight>
                <a:latin typeface="JKRGNR+Arial-BoldMT"/>
              </a:rPr>
              <a:t> (BVerfG)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Kategorisches Verbot jeglicher Ungleichbehandlung </a:t>
            </a:r>
            <a:r>
              <a:rPr lang="de-DE" sz="2400" b="1" dirty="0">
                <a:solidFill>
                  <a:schemeClr val="tx1">
                    <a:lumMod val="65000"/>
                    <a:lumOff val="35000"/>
                  </a:schemeClr>
                </a:solidFill>
                <a:latin typeface="JKRGNR+Arial-BoldMT"/>
              </a:rPr>
              <a: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Verbot von – benachteiligenden – Ungleichbehandlungen </a:t>
            </a:r>
            <a:r>
              <a:rPr lang="de-DE" sz="2400" b="1" dirty="0">
                <a:solidFill>
                  <a:srgbClr val="FF0000"/>
                </a:solidFill>
                <a:latin typeface="JKRGNR+Arial-BoldMT"/>
              </a:rPr>
              <a:t>ohne sachlichen Grund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Somit geboten: Dass „wesentlich </a:t>
            </a:r>
            <a:r>
              <a:rPr lang="de-DE" sz="2400" b="1" dirty="0">
                <a:solidFill>
                  <a:schemeClr val="tx1">
                    <a:lumMod val="65000"/>
                    <a:lumOff val="35000"/>
                  </a:schemeClr>
                </a:solidFill>
                <a:latin typeface="JKRGNR+Arial-BoldMT"/>
              </a:rPr>
              <a:t>Gleiches gleich </a:t>
            </a:r>
            <a:r>
              <a:rPr lang="de-DE" sz="2400" dirty="0">
                <a:solidFill>
                  <a:schemeClr val="tx1">
                    <a:lumMod val="65000"/>
                    <a:lumOff val="35000"/>
                  </a:schemeClr>
                </a:solidFill>
                <a:latin typeface="JKRGNR+Arial-BoldMT"/>
              </a:rPr>
              <a:t>und wesentlich </a:t>
            </a:r>
            <a:r>
              <a:rPr lang="de-DE" sz="2400" b="1" dirty="0">
                <a:solidFill>
                  <a:schemeClr val="tx1">
                    <a:lumMod val="65000"/>
                    <a:lumOff val="35000"/>
                  </a:schemeClr>
                </a:solidFill>
                <a:latin typeface="JKRGNR+Arial-BoldMT"/>
              </a:rPr>
              <a:t>Ungleiches ungleich </a:t>
            </a:r>
            <a:r>
              <a:rPr lang="de-DE" sz="2400" dirty="0">
                <a:solidFill>
                  <a:schemeClr val="tx1">
                    <a:lumMod val="65000"/>
                    <a:lumOff val="35000"/>
                  </a:schemeClr>
                </a:solidFill>
                <a:latin typeface="JKRGNR+Arial-BoldMT"/>
              </a:rPr>
              <a:t>behandelt wird“ </a:t>
            </a:r>
            <a:r>
              <a:rPr lang="de-DE" sz="2400" b="1" dirty="0">
                <a:solidFill>
                  <a:schemeClr val="tx1">
                    <a:lumMod val="65000"/>
                    <a:lumOff val="35000"/>
                  </a:schemeClr>
                </a:solidFill>
                <a:latin typeface="JKRGNR+Arial-BoldMT"/>
              </a:rPr>
              <a:t>(BVerfG)</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6056102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06237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 Prüfung einer Grundrechtsverletzung aus Art. 3 I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Feststellung einer Ungleichbehandlung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Verfassungsrechtliche Rechtfertigung der Ungleichbehandlung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0795375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Ungleichbehandlung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Ungleichbehandlung (+), soweit </a:t>
            </a:r>
            <a:r>
              <a:rPr lang="de-DE" sz="2400" b="1" dirty="0">
                <a:solidFill>
                  <a:schemeClr val="tx1">
                    <a:lumMod val="65000"/>
                    <a:lumOff val="35000"/>
                  </a:schemeClr>
                </a:solidFill>
                <a:latin typeface="JKRGNR+Arial-BoldMT"/>
              </a:rPr>
              <a:t>wesentlich Gleiches ungleich </a:t>
            </a:r>
            <a:r>
              <a:rPr lang="de-DE" sz="2400" dirty="0">
                <a:solidFill>
                  <a:schemeClr val="tx1">
                    <a:lumMod val="65000"/>
                    <a:lumOff val="35000"/>
                  </a:schemeClr>
                </a:solidFill>
                <a:latin typeface="JKRGNR+Arial-BoldMT"/>
              </a:rPr>
              <a:t>bzw. wesentlich </a:t>
            </a:r>
            <a:r>
              <a:rPr lang="de-DE" sz="2400" b="1" dirty="0">
                <a:solidFill>
                  <a:schemeClr val="tx1">
                    <a:lumMod val="65000"/>
                    <a:lumOff val="35000"/>
                  </a:schemeClr>
                </a:solidFill>
                <a:latin typeface="JKRGNR+Arial-BoldMT"/>
              </a:rPr>
              <a:t>Ungleiches gleich behandelt </a:t>
            </a:r>
            <a:r>
              <a:rPr lang="de-DE" sz="2400" dirty="0">
                <a:solidFill>
                  <a:schemeClr val="tx1">
                    <a:lumMod val="65000"/>
                    <a:lumOff val="35000"/>
                  </a:schemeClr>
                </a:solidFill>
                <a:latin typeface="JKRGNR+Arial-BoldMT"/>
              </a:rPr>
              <a:t>wird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Erster Schritt</a:t>
            </a:r>
            <a:r>
              <a:rPr lang="de-DE" sz="2400" dirty="0">
                <a:solidFill>
                  <a:schemeClr val="tx1">
                    <a:lumMod val="65000"/>
                    <a:lumOff val="35000"/>
                  </a:schemeClr>
                </a:solidFill>
                <a:latin typeface="JKRGNR+Arial-BoldMT"/>
              </a:rPr>
              <a:t>: Heranziehung einer </a:t>
            </a:r>
            <a:r>
              <a:rPr lang="de-DE" sz="2400" b="1" dirty="0">
                <a:solidFill>
                  <a:schemeClr val="tx1">
                    <a:lumMod val="65000"/>
                    <a:lumOff val="35000"/>
                  </a:schemeClr>
                </a:solidFill>
                <a:highlight>
                  <a:srgbClr val="FFFF00"/>
                </a:highlight>
                <a:latin typeface="JKRGNR+Arial-BoldMT"/>
              </a:rPr>
              <a:t>Vergleichsgruppe</a:t>
            </a:r>
            <a:r>
              <a:rPr lang="de-DE" sz="2400" dirty="0">
                <a:solidFill>
                  <a:schemeClr val="tx1">
                    <a:lumMod val="65000"/>
                    <a:lumOff val="35000"/>
                  </a:schemeClr>
                </a:solidFill>
                <a:latin typeface="JKRGNR+Arial-BoldMT"/>
              </a:rPr>
              <a:t> bzw. eines vergleichbaren Sachverhaltes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Berufsgruppe: Elektriker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Zweiter Schritt</a:t>
            </a:r>
            <a:r>
              <a:rPr lang="de-DE" sz="2400" dirty="0">
                <a:solidFill>
                  <a:schemeClr val="tx1">
                    <a:lumMod val="65000"/>
                    <a:lumOff val="35000"/>
                  </a:schemeClr>
                </a:solidFill>
                <a:latin typeface="JKRGNR+Arial-BoldMT"/>
              </a:rPr>
              <a:t>: Bildung eines gemeinsamen </a:t>
            </a:r>
            <a:r>
              <a:rPr lang="de-DE" sz="2400" b="1" dirty="0">
                <a:solidFill>
                  <a:schemeClr val="tx1">
                    <a:lumMod val="65000"/>
                    <a:lumOff val="35000"/>
                  </a:schemeClr>
                </a:solidFill>
                <a:highlight>
                  <a:srgbClr val="FFFF00"/>
                </a:highlight>
                <a:latin typeface="JKRGNR+Arial-BoldMT"/>
              </a:rPr>
              <a:t>Oberbegriffs</a:t>
            </a:r>
            <a:r>
              <a:rPr lang="de-DE" sz="2400" dirty="0">
                <a:solidFill>
                  <a:schemeClr val="tx1">
                    <a:lumMod val="65000"/>
                    <a:lumOff val="35000"/>
                  </a:schemeClr>
                </a:solidFill>
                <a:latin typeface="JKRGNR+Arial-BoldMT"/>
              </a:rPr>
              <a:t> zur Begründung der „Vergleichbarkeit“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Juristerei und Elektriker als „Berufe“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Dritter Schritt</a:t>
            </a:r>
            <a:r>
              <a:rPr lang="de-DE" sz="2400" dirty="0">
                <a:solidFill>
                  <a:schemeClr val="tx1">
                    <a:lumMod val="65000"/>
                    <a:lumOff val="35000"/>
                  </a:schemeClr>
                </a:solidFill>
                <a:latin typeface="JKRGNR+Arial-BoldMT"/>
              </a:rPr>
              <a:t>: Feststellung, dass an diese Vergleichspaare </a:t>
            </a:r>
            <a:r>
              <a:rPr lang="de-DE" sz="2400" b="1" dirty="0">
                <a:solidFill>
                  <a:schemeClr val="tx1">
                    <a:lumMod val="65000"/>
                    <a:lumOff val="35000"/>
                  </a:schemeClr>
                </a:solidFill>
                <a:highlight>
                  <a:srgbClr val="FFFF00"/>
                </a:highlight>
                <a:latin typeface="JKRGNR+Arial-BoldMT"/>
              </a:rPr>
              <a:t>unterschiedliche Rechtsfolgen </a:t>
            </a:r>
            <a:r>
              <a:rPr lang="de-DE" sz="2400" dirty="0">
                <a:solidFill>
                  <a:schemeClr val="tx1">
                    <a:lumMod val="65000"/>
                    <a:lumOff val="35000"/>
                  </a:schemeClr>
                </a:solidFill>
                <a:latin typeface="JKRGNR+Arial-BoldMT"/>
              </a:rPr>
              <a:t>geknüpft werden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bei Elektrikern kein Examina erforderlich</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Ungleichbehandlung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3697378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Dogmatische Vertiefung</a:t>
            </a:r>
            <a:r>
              <a:rPr lang="de-DE" sz="2400" dirty="0">
                <a:solidFill>
                  <a:schemeClr val="tx1">
                    <a:lumMod val="65000"/>
                    <a:lumOff val="35000"/>
                  </a:schemeClr>
                </a:solidFill>
                <a:latin typeface="JKRGNR+Arial-BoldMT"/>
              </a:rPr>
              <a:t>: nach Art. 3 I GG sind </a:t>
            </a:r>
            <a:r>
              <a:rPr lang="de-DE" sz="2400" i="1" dirty="0">
                <a:solidFill>
                  <a:schemeClr val="tx1">
                    <a:lumMod val="65000"/>
                    <a:lumOff val="35000"/>
                  </a:schemeClr>
                </a:solidFill>
                <a:latin typeface="JKRGNR+Arial-BoldMT"/>
              </a:rPr>
              <a:t>„alle Menschen vor dem Gesetz gleich“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Erfordernis der „wesentlichen Vergleichbarkeit“ nicht enthalten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Wohl eher Frage der </a:t>
            </a:r>
            <a:r>
              <a:rPr lang="de-DE" sz="2400" b="1" dirty="0">
                <a:solidFill>
                  <a:schemeClr val="tx1">
                    <a:lumMod val="65000"/>
                    <a:lumOff val="35000"/>
                  </a:schemeClr>
                </a:solidFill>
                <a:latin typeface="JKRGNR+Arial-BoldMT"/>
              </a:rPr>
              <a:t>Rechtfertigung</a:t>
            </a:r>
            <a:r>
              <a:rPr lang="de-DE" sz="2400" dirty="0">
                <a:solidFill>
                  <a:schemeClr val="tx1">
                    <a:lumMod val="65000"/>
                    <a:lumOff val="35000"/>
                  </a:schemeClr>
                </a:solidFill>
                <a:latin typeface="JKRGNR+Arial-BoldMT"/>
              </a:rPr>
              <a:t> von Ungleichbehandlungen</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2085402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Prüfungsschwerpunkt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Kern der Prüfung: </a:t>
            </a:r>
            <a:r>
              <a:rPr lang="de-DE" sz="2400" dirty="0">
                <a:solidFill>
                  <a:schemeClr val="tx1">
                    <a:lumMod val="65000"/>
                    <a:lumOff val="35000"/>
                  </a:schemeClr>
                </a:solidFill>
                <a:latin typeface="JKRGNR+Arial-BoldMT"/>
              </a:rPr>
              <a:t>Wertende Entscheidung, ob der </a:t>
            </a:r>
            <a:r>
              <a:rPr lang="de-DE" sz="2400" b="1" dirty="0">
                <a:solidFill>
                  <a:schemeClr val="tx1">
                    <a:lumMod val="65000"/>
                    <a:lumOff val="35000"/>
                  </a:schemeClr>
                </a:solidFill>
                <a:highlight>
                  <a:srgbClr val="FFFF00"/>
                </a:highlight>
                <a:latin typeface="JKRGNR+Arial-BoldMT"/>
              </a:rPr>
              <a:t>Unterscheidungsgrund</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highlight>
                  <a:srgbClr val="FFFF00"/>
                </a:highlight>
                <a:latin typeface="JKRGNR+Arial-BoldMT"/>
              </a:rPr>
              <a:t>„sachlich gerechtfertigt“ </a:t>
            </a:r>
            <a:r>
              <a:rPr lang="de-DE" sz="2400" dirty="0">
                <a:solidFill>
                  <a:schemeClr val="tx1">
                    <a:lumMod val="65000"/>
                    <a:lumOff val="35000"/>
                  </a:schemeClr>
                </a:solidFill>
                <a:latin typeface="JKRGNR+Arial-BoldMT"/>
              </a:rPr>
              <a:t>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1. Schritt: sog. </a:t>
            </a:r>
            <a:r>
              <a:rPr lang="de-DE" sz="2400" b="1" dirty="0">
                <a:solidFill>
                  <a:schemeClr val="tx1">
                    <a:lumMod val="65000"/>
                    <a:lumOff val="35000"/>
                  </a:schemeClr>
                </a:solidFill>
                <a:highlight>
                  <a:srgbClr val="FFFF00"/>
                </a:highlight>
                <a:latin typeface="JKRGNR+Arial-BoldMT"/>
              </a:rPr>
              <a:t>Willkürformel</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Art. 3 I GG ist verletzt wenn sich ein </a:t>
            </a:r>
            <a:r>
              <a:rPr lang="de-DE" sz="2400" b="1" dirty="0">
                <a:solidFill>
                  <a:schemeClr val="tx1">
                    <a:lumMod val="65000"/>
                    <a:lumOff val="35000"/>
                  </a:schemeClr>
                </a:solidFill>
                <a:latin typeface="JKRGNR+Arial-BoldMT"/>
              </a:rPr>
              <a:t>vernünftiger</a:t>
            </a:r>
            <a:r>
              <a:rPr lang="de-DE" sz="2400" dirty="0">
                <a:solidFill>
                  <a:schemeClr val="tx1">
                    <a:lumMod val="65000"/>
                    <a:lumOff val="35000"/>
                  </a:schemeClr>
                </a:solidFill>
                <a:latin typeface="JKRGNR+Arial-BoldMT"/>
              </a:rPr>
              <a:t>, sich aus der Natur der Sache ergebender oder sonst wie </a:t>
            </a:r>
            <a:r>
              <a:rPr lang="de-DE" sz="2400" b="1" dirty="0">
                <a:solidFill>
                  <a:schemeClr val="tx1">
                    <a:lumMod val="65000"/>
                    <a:lumOff val="35000"/>
                  </a:schemeClr>
                </a:solidFill>
                <a:latin typeface="JKRGNR+Arial-BoldMT"/>
              </a:rPr>
              <a:t>sachlich einleuchtender Grund </a:t>
            </a:r>
            <a:r>
              <a:rPr lang="de-DE" sz="2400" dirty="0">
                <a:solidFill>
                  <a:schemeClr val="tx1">
                    <a:lumMod val="65000"/>
                    <a:lumOff val="35000"/>
                  </a:schemeClr>
                </a:solidFill>
                <a:latin typeface="JKRGNR+Arial-BoldMT"/>
              </a:rPr>
              <a:t>für eine gesetzliche Differenzierung oder Gleichbehandlung nicht finden lässt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Sehr weiter Spielraum des Gesetzgebers!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20914019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Deswegen heute BVerfG: sog.</a:t>
            </a:r>
            <a:r>
              <a:rPr lang="de-DE" sz="2400" b="1" dirty="0">
                <a:solidFill>
                  <a:schemeClr val="tx1">
                    <a:lumMod val="65000"/>
                    <a:lumOff val="35000"/>
                  </a:schemeClr>
                </a:solidFill>
                <a:latin typeface="JKRGNR+Arial-BoldMT"/>
              </a:rPr>
              <a:t> </a:t>
            </a:r>
            <a:r>
              <a:rPr lang="de-DE" sz="2400" b="1" dirty="0">
                <a:solidFill>
                  <a:schemeClr val="tx1">
                    <a:lumMod val="65000"/>
                    <a:lumOff val="35000"/>
                  </a:schemeClr>
                </a:solidFill>
                <a:highlight>
                  <a:srgbClr val="FFFF00"/>
                </a:highlight>
                <a:latin typeface="JKRGNR+Arial-BoldMT"/>
              </a:rPr>
              <a:t>„neue Formel“ </a:t>
            </a:r>
            <a:r>
              <a:rPr lang="de-DE" sz="2400" b="1" dirty="0" err="1">
                <a:solidFill>
                  <a:schemeClr val="tx1">
                    <a:lumMod val="65000"/>
                    <a:lumOff val="35000"/>
                  </a:schemeClr>
                </a:solidFill>
                <a:highlight>
                  <a:srgbClr val="FFFF00"/>
                </a:highlight>
                <a:latin typeface="JKRGNR+Arial-BoldMT"/>
              </a:rPr>
              <a:t>bzw</a:t>
            </a:r>
            <a:r>
              <a:rPr lang="de-DE" sz="2400" b="1" dirty="0">
                <a:solidFill>
                  <a:schemeClr val="tx1">
                    <a:lumMod val="65000"/>
                    <a:lumOff val="35000"/>
                  </a:schemeClr>
                </a:solidFill>
                <a:highlight>
                  <a:srgbClr val="FFFF00"/>
                </a:highlight>
                <a:latin typeface="JKRGNR+Arial-BoldMT"/>
              </a:rPr>
              <a:t> „neueste Formel“</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„Aus dem allgemeinen Gleichheitssatz ergeben sich </a:t>
            </a:r>
            <a:r>
              <a:rPr lang="de-DE" sz="2400" b="1" i="1" dirty="0">
                <a:solidFill>
                  <a:schemeClr val="tx1">
                    <a:lumMod val="65000"/>
                    <a:lumOff val="35000"/>
                  </a:schemeClr>
                </a:solidFill>
                <a:latin typeface="JKRGNR+Arial-BoldMT"/>
              </a:rPr>
              <a:t>je nach Regelungsgegenstand und Differenzierungsmerkmalen unterschiedliche Grenzen </a:t>
            </a:r>
            <a:r>
              <a:rPr lang="de-DE" sz="2400" i="1" dirty="0">
                <a:solidFill>
                  <a:schemeClr val="tx1">
                    <a:lumMod val="65000"/>
                    <a:lumOff val="35000"/>
                  </a:schemeClr>
                </a:solidFill>
                <a:latin typeface="JKRGNR+Arial-BoldMT"/>
              </a:rPr>
              <a:t>für den </a:t>
            </a:r>
            <a:r>
              <a:rPr lang="de-DE" sz="2400" b="1" i="1" dirty="0">
                <a:solidFill>
                  <a:schemeClr val="tx1">
                    <a:lumMod val="65000"/>
                    <a:lumOff val="35000"/>
                  </a:schemeClr>
                </a:solidFill>
                <a:latin typeface="JKRGNR+Arial-BoldMT"/>
              </a:rPr>
              <a:t>Gesetzgeber</a:t>
            </a:r>
            <a:r>
              <a:rPr lang="de-DE" sz="2400" i="1" dirty="0">
                <a:solidFill>
                  <a:schemeClr val="tx1">
                    <a:lumMod val="65000"/>
                    <a:lumOff val="35000"/>
                  </a:schemeClr>
                </a:solidFill>
                <a:latin typeface="JKRGNR+Arial-BoldMT"/>
              </a:rPr>
              <a:t>, die von gelockerten auf das </a:t>
            </a:r>
            <a:r>
              <a:rPr lang="de-DE" sz="2400" b="1" i="1" dirty="0">
                <a:solidFill>
                  <a:schemeClr val="tx1">
                    <a:lumMod val="65000"/>
                    <a:lumOff val="35000"/>
                  </a:schemeClr>
                </a:solidFill>
                <a:latin typeface="JKRGNR+Arial-BoldMT"/>
              </a:rPr>
              <a:t>Willkürverbot</a:t>
            </a:r>
            <a:r>
              <a:rPr lang="de-DE" sz="2400" i="1" dirty="0">
                <a:solidFill>
                  <a:schemeClr val="tx1">
                    <a:lumMod val="65000"/>
                    <a:lumOff val="35000"/>
                  </a:schemeClr>
                </a:solidFill>
                <a:latin typeface="JKRGNR+Arial-BoldMT"/>
              </a:rPr>
              <a:t> beschränkten Bindungen bis hin zu </a:t>
            </a:r>
            <a:r>
              <a:rPr lang="de-DE" sz="2400" b="1" i="1" dirty="0">
                <a:solidFill>
                  <a:schemeClr val="tx1">
                    <a:lumMod val="65000"/>
                    <a:lumOff val="35000"/>
                  </a:schemeClr>
                </a:solidFill>
                <a:latin typeface="JKRGNR+Arial-BoldMT"/>
              </a:rPr>
              <a:t>strengen Verhältnismäßigkeitserfordernissen</a:t>
            </a:r>
            <a:r>
              <a:rPr lang="de-DE" sz="2400" i="1" dirty="0">
                <a:solidFill>
                  <a:schemeClr val="tx1">
                    <a:lumMod val="65000"/>
                    <a:lumOff val="35000"/>
                  </a:schemeClr>
                </a:solidFill>
                <a:latin typeface="JKRGNR+Arial-BoldMT"/>
              </a:rPr>
              <a:t> reichen können…“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Wann unterliegt Gesetzgeber „strengen Erfordernissen“</a:t>
            </a:r>
            <a:r>
              <a:rPr lang="de-DE" sz="2400" dirty="0">
                <a:solidFill>
                  <a:schemeClr val="tx1">
                    <a:lumMod val="65000"/>
                    <a:lumOff val="35000"/>
                  </a:schemeClr>
                </a:solidFill>
                <a:highlight>
                  <a:srgbClr val="FFFF00"/>
                </a:highlight>
                <a:latin typeface="JKRGNR+Arial-BoldMT"/>
              </a:rPr>
              <a:t> </a:t>
            </a:r>
            <a:r>
              <a:rPr lang="de-DE" sz="2400" dirty="0" err="1">
                <a:solidFill>
                  <a:schemeClr val="tx1">
                    <a:lumMod val="65000"/>
                    <a:lumOff val="35000"/>
                  </a:schemeClr>
                </a:solidFill>
                <a:highlight>
                  <a:srgbClr val="FFFF00"/>
                </a:highlight>
                <a:latin typeface="JKRGNR+Arial-BoldMT"/>
              </a:rPr>
              <a:t>iSe</a:t>
            </a:r>
            <a:r>
              <a:rPr lang="de-DE" sz="2400" dirty="0">
                <a:solidFill>
                  <a:schemeClr val="tx1">
                    <a:lumMod val="65000"/>
                    <a:lumOff val="35000"/>
                  </a:schemeClr>
                </a:solidFill>
                <a:highlight>
                  <a:srgbClr val="FFFF00"/>
                </a:highlight>
                <a:latin typeface="JKRGNR+Arial-BoldMT"/>
              </a:rPr>
              <a:t>. erhöhten Rechtfertigungslast?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2215269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70696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„Strenge Erfordernisse“ gelten, wenn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highlight>
                  <a:srgbClr val="FFFF00"/>
                </a:highlight>
                <a:latin typeface="JKRGNR+Arial-BoldMT"/>
              </a:rPr>
              <a:t>Unterscheidungsmerkmale</a:t>
            </a:r>
            <a:r>
              <a:rPr lang="de-DE" sz="2400" dirty="0">
                <a:solidFill>
                  <a:schemeClr val="tx1">
                    <a:lumMod val="65000"/>
                    <a:lumOff val="35000"/>
                  </a:schemeClr>
                </a:solidFill>
                <a:latin typeface="JKRGNR+Arial-BoldMT"/>
              </a:rPr>
              <a:t> sich denen aus </a:t>
            </a:r>
            <a:r>
              <a:rPr lang="de-DE" sz="2400" b="1" dirty="0">
                <a:solidFill>
                  <a:schemeClr val="tx1">
                    <a:lumMod val="65000"/>
                    <a:lumOff val="35000"/>
                  </a:schemeClr>
                </a:solidFill>
                <a:highlight>
                  <a:srgbClr val="FFFF00"/>
                </a:highlight>
                <a:latin typeface="JKRGNR+Arial-BoldMT"/>
              </a:rPr>
              <a:t>Art. 3 III GG </a:t>
            </a:r>
            <a:r>
              <a:rPr lang="de-DE" sz="2400" dirty="0">
                <a:solidFill>
                  <a:schemeClr val="tx1">
                    <a:lumMod val="65000"/>
                    <a:lumOff val="35000"/>
                  </a:schemeClr>
                </a:solidFill>
                <a:latin typeface="JKRGNR+Arial-BoldMT"/>
              </a:rPr>
              <a:t>annähern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Beispiel</a:t>
            </a:r>
            <a:r>
              <a:rPr lang="de-DE" sz="2400" dirty="0">
                <a:solidFill>
                  <a:schemeClr val="tx1">
                    <a:lumMod val="65000"/>
                    <a:lumOff val="35000"/>
                  </a:schemeClr>
                </a:solidFill>
                <a:latin typeface="JKRGNR+Arial-BoldMT"/>
              </a:rPr>
              <a:t>: Anknüpfung an „Muttersprache“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…Unterscheidungsmerkmale für den einzelnen als sog. </a:t>
            </a:r>
            <a:r>
              <a:rPr lang="de-DE" sz="2400" b="1" dirty="0">
                <a:solidFill>
                  <a:schemeClr val="tx1">
                    <a:lumMod val="65000"/>
                    <a:lumOff val="35000"/>
                  </a:schemeClr>
                </a:solidFill>
                <a:highlight>
                  <a:srgbClr val="FFFF00"/>
                </a:highlight>
                <a:latin typeface="JKRGNR+Arial-BoldMT"/>
              </a:rPr>
              <a:t>„personenbezogene Merkmale“ </a:t>
            </a:r>
            <a:r>
              <a:rPr lang="de-DE" sz="2400" b="1" dirty="0">
                <a:solidFill>
                  <a:schemeClr val="tx1">
                    <a:lumMod val="65000"/>
                    <a:lumOff val="35000"/>
                  </a:schemeClr>
                </a:solidFill>
                <a:latin typeface="JKRGNR+Arial-BoldMT"/>
              </a:rPr>
              <a:t>unverfügbar </a:t>
            </a:r>
            <a:r>
              <a:rPr lang="de-DE" sz="2400" dirty="0">
                <a:solidFill>
                  <a:schemeClr val="tx1">
                    <a:lumMod val="65000"/>
                    <a:lumOff val="35000"/>
                  </a:schemeClr>
                </a:solidFill>
                <a:latin typeface="JKRGNR+Arial-BoldMT"/>
              </a:rPr>
              <a:t>sind</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Beispiel</a:t>
            </a:r>
            <a:r>
              <a:rPr lang="de-DE" sz="2400" dirty="0">
                <a:solidFill>
                  <a:schemeClr val="tx1">
                    <a:lumMod val="65000"/>
                    <a:lumOff val="35000"/>
                  </a:schemeClr>
                </a:solidFill>
                <a:latin typeface="JKRGNR+Arial-BoldMT"/>
              </a:rPr>
              <a:t>: Einstellung in den polizeilichen Dienst erst bei Erreichen einer </a:t>
            </a:r>
            <a:r>
              <a:rPr lang="de-DE" sz="2400" b="1" dirty="0">
                <a:solidFill>
                  <a:schemeClr val="tx1">
                    <a:lumMod val="65000"/>
                    <a:lumOff val="35000"/>
                  </a:schemeClr>
                </a:solidFill>
                <a:latin typeface="JKRGNR+Arial-BoldMT"/>
              </a:rPr>
              <a:t>Mindestkörpergröße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Ungleichbehandlung </a:t>
            </a:r>
            <a:r>
              <a:rPr lang="de-DE" sz="2400" b="1" dirty="0">
                <a:solidFill>
                  <a:schemeClr val="tx1">
                    <a:lumMod val="65000"/>
                    <a:lumOff val="35000"/>
                  </a:schemeClr>
                </a:solidFill>
                <a:highlight>
                  <a:srgbClr val="FFFF00"/>
                </a:highlight>
                <a:latin typeface="JKRGNR+Arial-BoldMT"/>
              </a:rPr>
              <a:t>zugleich</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Freiheitsrechte</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beeinträchtigt</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Beispiel</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Verbrennerverbot</a:t>
            </a:r>
            <a:r>
              <a:rPr lang="de-DE" sz="2400" dirty="0">
                <a:solidFill>
                  <a:schemeClr val="tx1">
                    <a:lumMod val="65000"/>
                    <a:lumOff val="35000"/>
                  </a:schemeClr>
                </a:solidFill>
                <a:latin typeface="JKRGNR+Arial-BoldMT"/>
              </a:rPr>
              <a:t>“ betrifft auch Art. 12 I GG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4746507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03672"/>
            <a:ext cx="8928992" cy="50218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Beispiel: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Zusammenhang mit der Corona Pandemie gewährt die FHH gemeinsam mit dem Bund in Schieflage geratenen Unternehmen </a:t>
            </a:r>
            <a:r>
              <a:rPr lang="de-DE" sz="2400" b="1" dirty="0">
                <a:solidFill>
                  <a:schemeClr val="tx1">
                    <a:lumMod val="65000"/>
                    <a:lumOff val="35000"/>
                  </a:schemeClr>
                </a:solidFill>
                <a:latin typeface="JKRGNR+Arial-BoldMT"/>
              </a:rPr>
              <a:t>sog. </a:t>
            </a:r>
            <a:r>
              <a:rPr lang="de-DE" sz="2400" b="1" dirty="0">
                <a:solidFill>
                  <a:schemeClr val="tx1">
                    <a:lumMod val="65000"/>
                    <a:lumOff val="35000"/>
                  </a:schemeClr>
                </a:solidFill>
                <a:highlight>
                  <a:srgbClr val="FFFF00"/>
                </a:highlight>
                <a:latin typeface="JKRGNR+Arial-BoldMT"/>
              </a:rPr>
              <a:t>„Corona-Überbrückungshilfen“. </a:t>
            </a:r>
            <a:r>
              <a:rPr lang="de-DE" sz="2400" dirty="0">
                <a:solidFill>
                  <a:schemeClr val="tx1">
                    <a:lumMod val="65000"/>
                    <a:lumOff val="35000"/>
                  </a:schemeClr>
                </a:solidFill>
                <a:latin typeface="JKRGNR+Arial-BoldMT"/>
              </a:rPr>
              <a:t>Der Bund hat zusammen mit den Ländern </a:t>
            </a:r>
            <a:r>
              <a:rPr lang="de-DE" sz="2400" b="1" dirty="0">
                <a:solidFill>
                  <a:schemeClr val="tx1">
                    <a:lumMod val="65000"/>
                    <a:lumOff val="35000"/>
                  </a:schemeClr>
                </a:solidFill>
                <a:latin typeface="JKRGNR+Arial-BoldMT"/>
              </a:rPr>
              <a:t>Förderbestimmungen</a:t>
            </a:r>
            <a:r>
              <a:rPr lang="de-DE" sz="2400" dirty="0">
                <a:solidFill>
                  <a:schemeClr val="tx1">
                    <a:lumMod val="65000"/>
                    <a:lumOff val="35000"/>
                  </a:schemeClr>
                </a:solidFill>
                <a:latin typeface="JKRGNR+Arial-BoldMT"/>
              </a:rPr>
              <a:t> (=Verwaltungsvorschriften) ausgearbeitet, nach denen die Behörden im Einzelfall über Anträge der Unternehmen entscheiden sollen. Insbesondere müssen die Umsatzrückgänge „</a:t>
            </a:r>
            <a:r>
              <a:rPr lang="de-DE" sz="2400" b="1" dirty="0">
                <a:solidFill>
                  <a:schemeClr val="tx1">
                    <a:lumMod val="65000"/>
                    <a:lumOff val="35000"/>
                  </a:schemeClr>
                </a:solidFill>
                <a:latin typeface="JKRGNR+Arial-BoldMT"/>
              </a:rPr>
              <a:t>coronabedingt</a:t>
            </a:r>
            <a:r>
              <a:rPr lang="de-DE" sz="2400" dirty="0">
                <a:solidFill>
                  <a:schemeClr val="tx1">
                    <a:lumMod val="65000"/>
                    <a:lumOff val="35000"/>
                  </a:schemeClr>
                </a:solidFill>
                <a:latin typeface="JKRGNR+Arial-BoldMT"/>
              </a:rPr>
              <a:t>“ sein. </a:t>
            </a:r>
            <a:r>
              <a:rPr lang="de-DE" sz="2400" dirty="0">
                <a:solidFill>
                  <a:schemeClr val="tx1">
                    <a:lumMod val="65000"/>
                    <a:lumOff val="35000"/>
                  </a:schemeClr>
                </a:solidFill>
                <a:highlight>
                  <a:srgbClr val="FFFF00"/>
                </a:highlight>
                <a:latin typeface="JKRGNR+Arial-BoldMT"/>
              </a:rPr>
              <a:t>In der </a:t>
            </a:r>
            <a:r>
              <a:rPr lang="de-DE" sz="2400" b="1" dirty="0">
                <a:solidFill>
                  <a:schemeClr val="tx1">
                    <a:lumMod val="65000"/>
                    <a:lumOff val="35000"/>
                  </a:schemeClr>
                </a:solidFill>
                <a:highlight>
                  <a:srgbClr val="FFFF00"/>
                </a:highlight>
                <a:latin typeface="JKRGNR+Arial-BoldMT"/>
              </a:rPr>
              <a:t>FHH erhalten eine Vielzahl von Unternehmen daraufhin Hilfen aus dem Programm</a:t>
            </a:r>
            <a:r>
              <a:rPr lang="de-DE" sz="2400" b="1" dirty="0">
                <a:solidFill>
                  <a:schemeClr val="tx1">
                    <a:lumMod val="65000"/>
                    <a:lumOff val="35000"/>
                  </a:schemeClr>
                </a:solidFill>
                <a:latin typeface="JKRGNR+Arial-BoldMT"/>
              </a:rPr>
              <a:t>. </a:t>
            </a:r>
            <a:r>
              <a:rPr lang="de-DE" sz="2400" dirty="0">
                <a:solidFill>
                  <a:srgbClr val="FF0000"/>
                </a:solidFill>
                <a:latin typeface="JKRGNR+Arial-BoldMT"/>
              </a:rPr>
              <a:t>Der </a:t>
            </a:r>
            <a:r>
              <a:rPr lang="de-DE" sz="2400" b="1" dirty="0">
                <a:solidFill>
                  <a:srgbClr val="FF0000"/>
                </a:solidFill>
                <a:latin typeface="JKRGNR+Arial-BoldMT"/>
              </a:rPr>
              <a:t>Antrag des Unternehmers U wird abgelehnt</a:t>
            </a:r>
            <a:r>
              <a:rPr lang="de-DE" sz="2400" dirty="0">
                <a:solidFill>
                  <a:srgbClr val="FF0000"/>
                </a:solidFill>
                <a:latin typeface="JKRGNR+Arial-BoldMT"/>
              </a:rPr>
              <a:t>.</a:t>
            </a:r>
            <a:r>
              <a:rPr lang="de-DE" sz="2400" dirty="0">
                <a:solidFill>
                  <a:schemeClr val="tx1">
                    <a:lumMod val="65000"/>
                    <a:lumOff val="35000"/>
                  </a:schemeClr>
                </a:solidFill>
                <a:latin typeface="JKRGNR+Arial-BoldMT"/>
              </a:rPr>
              <a:t> Zur Begründung wird angeführt, dass ein Anspruch nicht bestünde; die Gewährung der Leistung stünde im Ermessen der Behörde.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Steht dem U eine Anspruchsgrundlage zur Verfügung?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4199947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03672"/>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Anspruchsgrundlage für „Corona-Hilfen“?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Einfaches Recht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„Förderprogramm“?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Rechtsnatur: Verwaltungsvorschrift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Keine externe Wirkung; wirkt nur verwaltungsintern!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Anspruch aus Art. 3 I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Wesentlich Gleiches darf nicht ohne sachlichen Grund ungleich behandelt werden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 eines Anspruchs aus Art. 3 I GG: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„ständige Verwaltungspraxis“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Konsequenz: Selbstbindung der Verwaltung in nachgelagerten Fällen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2940532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03672"/>
            <a:ext cx="8928992" cy="489364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VGH Kassel Urt. v. 26.2.2014 – 9 A 1373/12, BeckRS 2014: </a:t>
            </a:r>
            <a:r>
              <a:rPr lang="de-DE" sz="2400" i="1" dirty="0">
                <a:solidFill>
                  <a:schemeClr val="tx1">
                    <a:lumMod val="65000"/>
                    <a:lumOff val="35000"/>
                  </a:schemeClr>
                </a:solidFill>
                <a:latin typeface="JKRGNR+Arial-BoldMT"/>
              </a:rPr>
              <a:t>„</a:t>
            </a:r>
            <a:r>
              <a:rPr lang="de-DE" sz="2400" b="1" i="1" dirty="0">
                <a:solidFill>
                  <a:schemeClr val="tx1">
                    <a:lumMod val="65000"/>
                    <a:lumOff val="35000"/>
                  </a:schemeClr>
                </a:solidFill>
                <a:latin typeface="JKRGNR+Arial-BoldMT"/>
              </a:rPr>
              <a:t>Verwaltungsvorschriften</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latin typeface="JKRGNR+Arial-BoldMT"/>
              </a:rPr>
              <a:t>vermögen</a:t>
            </a:r>
            <a:r>
              <a:rPr lang="de-DE" sz="2400" i="1" dirty="0">
                <a:solidFill>
                  <a:schemeClr val="tx1">
                    <a:lumMod val="65000"/>
                    <a:lumOff val="35000"/>
                  </a:schemeClr>
                </a:solidFill>
                <a:latin typeface="JKRGNR+Arial-BoldMT"/>
              </a:rPr>
              <a:t> allerdings über die ihnen zunächst nur innewohnende interne Bindung hinaus </a:t>
            </a:r>
            <a:r>
              <a:rPr lang="de-DE" sz="2400" b="1" i="1" dirty="0">
                <a:solidFill>
                  <a:schemeClr val="tx1">
                    <a:lumMod val="65000"/>
                    <a:lumOff val="35000"/>
                  </a:schemeClr>
                </a:solidFill>
                <a:latin typeface="JKRGNR+Arial-BoldMT"/>
              </a:rPr>
              <a:t>mittels sowohl des Gleichheitssatzes als auch des im Rechtsstaatsprinzip verankerten Gebots des Vertrauensschutzes (Art. 20, 28 GG) eine anspruchsbegründende Außenwirkung im Verhältnis der Verwaltung zum Bürger zu entfalten.</a:t>
            </a:r>
            <a:r>
              <a:rPr lang="de-DE" sz="2400" i="1" dirty="0">
                <a:solidFill>
                  <a:schemeClr val="tx1">
                    <a:lumMod val="65000"/>
                    <a:lumOff val="35000"/>
                  </a:schemeClr>
                </a:solidFill>
                <a:latin typeface="JKRGNR+Arial-BoldMT"/>
              </a:rPr>
              <a:t> </a:t>
            </a:r>
            <a:r>
              <a:rPr lang="de-DE" sz="2400" i="1" dirty="0">
                <a:solidFill>
                  <a:schemeClr val="tx1">
                    <a:lumMod val="65000"/>
                    <a:lumOff val="35000"/>
                  </a:schemeClr>
                </a:solidFill>
                <a:highlight>
                  <a:srgbClr val="FFFF00"/>
                </a:highlight>
                <a:latin typeface="JKRGNR+Arial-BoldMT"/>
              </a:rPr>
              <a:t>Sie begründen durch ständige Anwendung eine gleichmäßige Verwaltungspraxis, durch </a:t>
            </a:r>
            <a:r>
              <a:rPr lang="de-DE" sz="2400" b="1" i="1" dirty="0">
                <a:solidFill>
                  <a:schemeClr val="tx1">
                    <a:lumMod val="65000"/>
                    <a:lumOff val="35000"/>
                  </a:schemeClr>
                </a:solidFill>
                <a:highlight>
                  <a:srgbClr val="FFFF00"/>
                </a:highlight>
                <a:latin typeface="JKRGNR+Arial-BoldMT"/>
              </a:rPr>
              <a:t>die sich die Verwaltung selbst bindet</a:t>
            </a:r>
            <a:r>
              <a:rPr lang="de-DE" sz="2400" i="1" dirty="0">
                <a:solidFill>
                  <a:schemeClr val="tx1">
                    <a:lumMod val="65000"/>
                    <a:lumOff val="35000"/>
                  </a:schemeClr>
                </a:solidFill>
                <a:highlight>
                  <a:srgbClr val="FFFF00"/>
                </a:highlight>
                <a:latin typeface="JKRGNR+Arial-BoldMT"/>
              </a:rPr>
              <a:t>.</a:t>
            </a:r>
            <a:r>
              <a:rPr lang="de-DE" sz="2400" i="1" dirty="0">
                <a:solidFill>
                  <a:schemeClr val="tx1">
                    <a:lumMod val="65000"/>
                    <a:lumOff val="35000"/>
                  </a:schemeClr>
                </a:solidFill>
                <a:latin typeface="JKRGNR+Arial-BoldMT"/>
              </a:rPr>
              <a:t> Subventionsbewerber können deshalb </a:t>
            </a:r>
            <a:r>
              <a:rPr lang="de-DE" sz="2400" b="1" i="1" dirty="0">
                <a:solidFill>
                  <a:schemeClr val="tx1">
                    <a:lumMod val="65000"/>
                    <a:lumOff val="35000"/>
                  </a:schemeClr>
                </a:solidFill>
                <a:highlight>
                  <a:srgbClr val="FFFF00"/>
                </a:highlight>
                <a:latin typeface="JKRGNR+Arial-BoldMT"/>
              </a:rPr>
              <a:t>aus Art. 3 Abs. 1 GG einen Anspruch auf Gleichbehandlung</a:t>
            </a:r>
            <a:r>
              <a:rPr lang="de-DE" sz="2400" i="1" dirty="0">
                <a:solidFill>
                  <a:schemeClr val="tx1">
                    <a:lumMod val="65000"/>
                    <a:lumOff val="35000"/>
                  </a:schemeClr>
                </a:solidFill>
                <a:latin typeface="JKRGNR+Arial-BoldMT"/>
              </a:rPr>
              <a:t> mit gleichgelagerten Fällen im Rahmen der verfügbaren Haushaltsmittel herleiten (Hess. VGH, Urteil vom 20. Dezember 2011 - 10 A 201/11 -, </a:t>
            </a:r>
            <a:r>
              <a:rPr lang="de-DE" sz="2400" i="1" dirty="0" err="1">
                <a:solidFill>
                  <a:schemeClr val="tx1">
                    <a:lumMod val="65000"/>
                    <a:lumOff val="35000"/>
                  </a:schemeClr>
                </a:solidFill>
                <a:latin typeface="JKRGNR+Arial-BoldMT"/>
              </a:rPr>
              <a:t>juris</a:t>
            </a:r>
            <a:r>
              <a:rPr lang="de-DE" sz="2400" i="1" dirty="0">
                <a:solidFill>
                  <a:schemeClr val="tx1">
                    <a:lumMod val="65000"/>
                    <a:lumOff val="35000"/>
                  </a:schemeClr>
                </a:solidFill>
                <a:latin typeface="JKRGNR+Arial-BoldMT"/>
              </a:rPr>
              <a:t>; Beschlüsse vom 9. Januar 2007 und 12. Januar 1995, a. a. O., </a:t>
            </a:r>
            <a:r>
              <a:rPr lang="de-DE" sz="2400" i="1" dirty="0" err="1">
                <a:solidFill>
                  <a:schemeClr val="tx1">
                    <a:lumMod val="65000"/>
                    <a:lumOff val="35000"/>
                  </a:schemeClr>
                </a:solidFill>
                <a:latin typeface="JKRGNR+Arial-BoldMT"/>
              </a:rPr>
              <a:t>juris</a:t>
            </a:r>
            <a:r>
              <a:rPr lang="de-DE" sz="2400" i="1" dirty="0">
                <a:solidFill>
                  <a:schemeClr val="tx1">
                    <a:lumMod val="65000"/>
                    <a:lumOff val="35000"/>
                  </a:schemeClr>
                </a:solidFill>
                <a:latin typeface="JKRGNR+Arial-BoldMT"/>
              </a:rPr>
              <a:t>;).“</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6727435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Selbstbindung der Verwaltung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Ergibt sich aus: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Ständig gleichmäßiger Übung der Verwaltung </a:t>
            </a:r>
            <a:r>
              <a:rPr lang="de-DE" sz="2400" dirty="0">
                <a:solidFill>
                  <a:schemeClr val="tx1">
                    <a:lumMod val="65000"/>
                    <a:lumOff val="35000"/>
                  </a:schemeClr>
                </a:solidFill>
                <a:latin typeface="JKRGNR+Arial-BoldMT"/>
              </a:rPr>
              <a:t>im Hinblick auf Rechtsanwendung oder durch </a:t>
            </a:r>
            <a:r>
              <a:rPr lang="de-DE" sz="2400" b="1" dirty="0">
                <a:solidFill>
                  <a:schemeClr val="tx1">
                    <a:lumMod val="65000"/>
                    <a:lumOff val="35000"/>
                  </a:schemeClr>
                </a:solidFill>
                <a:latin typeface="JKRGNR+Arial-BoldMT"/>
              </a:rPr>
              <a:t>Verwaltungsvorschriften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„Willkürliche“ Abweichungen von dieser Verwaltungspraxis stellen dann Verstoß gegen Art. 3 I GG dar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2439254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5776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Abwandlung: </a:t>
            </a:r>
            <a:endParaRPr lang="de-DE" sz="2400"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Bund und die FHH haben für die Corona Hilfen insgesamt Mittel in Höhe von 50 Millionen Euro zur Verfügung gestellt. </a:t>
            </a:r>
            <a:r>
              <a:rPr lang="de-DE" sz="2400" b="1" dirty="0">
                <a:solidFill>
                  <a:schemeClr val="tx1">
                    <a:lumMod val="65000"/>
                    <a:lumOff val="35000"/>
                  </a:schemeClr>
                </a:solidFill>
                <a:highlight>
                  <a:srgbClr val="FFFF00"/>
                </a:highlight>
                <a:latin typeface="JKRGNR+Arial-BoldMT"/>
              </a:rPr>
              <a:t>Der Topf ist im Januar 2021 aufgebraucht</a:t>
            </a:r>
            <a:r>
              <a:rPr lang="de-DE" sz="2400" dirty="0">
                <a:solidFill>
                  <a:schemeClr val="tx1">
                    <a:lumMod val="65000"/>
                    <a:lumOff val="35000"/>
                  </a:schemeClr>
                </a:solidFill>
                <a:latin typeface="JKRGNR+Arial-BoldMT"/>
              </a:rPr>
              <a:t>. Es sind </a:t>
            </a:r>
            <a:r>
              <a:rPr lang="de-DE" sz="2400" dirty="0">
                <a:solidFill>
                  <a:schemeClr val="tx1">
                    <a:lumMod val="65000"/>
                    <a:lumOff val="35000"/>
                  </a:schemeClr>
                </a:solidFill>
                <a:highlight>
                  <a:srgbClr val="FFFF00"/>
                </a:highlight>
                <a:latin typeface="JKRGNR+Arial-BoldMT"/>
              </a:rPr>
              <a:t>noch zwei Anträge </a:t>
            </a:r>
            <a:r>
              <a:rPr lang="de-DE" sz="2400" dirty="0">
                <a:solidFill>
                  <a:schemeClr val="tx1">
                    <a:lumMod val="65000"/>
                    <a:lumOff val="35000"/>
                  </a:schemeClr>
                </a:solidFill>
                <a:latin typeface="JKRGNR+Arial-BoldMT"/>
              </a:rPr>
              <a:t>zu diesem Zeitpunkt </a:t>
            </a:r>
            <a:r>
              <a:rPr lang="de-DE" sz="2400" dirty="0">
                <a:solidFill>
                  <a:schemeClr val="tx1">
                    <a:lumMod val="65000"/>
                    <a:lumOff val="35000"/>
                  </a:schemeClr>
                </a:solidFill>
                <a:highlight>
                  <a:srgbClr val="FFFF00"/>
                </a:highlight>
                <a:latin typeface="JKRGNR+Arial-BoldMT"/>
              </a:rPr>
              <a:t>offen</a:t>
            </a:r>
            <a:r>
              <a:rPr lang="de-DE" sz="2400" dirty="0">
                <a:solidFill>
                  <a:schemeClr val="tx1">
                    <a:lumMod val="65000"/>
                    <a:lumOff val="35000"/>
                  </a:schemeClr>
                </a:solidFill>
                <a:latin typeface="JKRGNR+Arial-BoldMT"/>
              </a:rPr>
              <a:t>, eines von einem renommierten und systemrelevanten Hamburger Unternehmen K &amp; N und eines von einem kleineren mittelständischen Unternehmen X. </a:t>
            </a:r>
            <a:r>
              <a:rPr lang="de-DE" sz="2400" dirty="0">
                <a:solidFill>
                  <a:srgbClr val="FF0000"/>
                </a:solidFill>
                <a:latin typeface="JKRGNR+Arial-BoldMT"/>
              </a:rPr>
              <a:t>Die Behörde gewährt – mit Blick auf die aufgebrauchten Mittel – nur dem K&amp;N Unternehmen die Subvention.</a:t>
            </a:r>
            <a:r>
              <a:rPr lang="de-DE" sz="2400" dirty="0">
                <a:solidFill>
                  <a:schemeClr val="tx1">
                    <a:lumMod val="65000"/>
                    <a:lumOff val="35000"/>
                  </a:schemeClr>
                </a:solidFill>
                <a:latin typeface="JKRGNR+Arial-BoldMT"/>
              </a:rPr>
              <a:t> Der X teilt sie mit, dass die Mittel leider aufgebraucht seien. Die X erfährt von der Vergabe an K&amp;N und beruft sich auf den Gleichbehandlungsgrundsatz. Der Behörde sei es vor diesem Hintergrund verwehrt, bezüglich der X nun andere Maßstäbe anzusetzen. Zu Recht?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487902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Anspruchsgrundlage</a:t>
            </a:r>
            <a:r>
              <a:rPr lang="de-DE" sz="2400" u="sng"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Art. 3 I GG </a:t>
            </a:r>
            <a:r>
              <a:rPr lang="de-DE" sz="2400" b="1" dirty="0" err="1">
                <a:solidFill>
                  <a:schemeClr val="tx1">
                    <a:lumMod val="65000"/>
                    <a:lumOff val="35000"/>
                  </a:schemeClr>
                </a:solidFill>
                <a:latin typeface="JKRGNR+Arial-BoldMT"/>
              </a:rPr>
              <a:t>iZm</a:t>
            </a:r>
            <a:r>
              <a:rPr lang="de-DE" sz="2400" b="1" dirty="0">
                <a:solidFill>
                  <a:schemeClr val="tx1">
                    <a:lumMod val="65000"/>
                    <a:lumOff val="35000"/>
                  </a:schemeClr>
                </a:solidFill>
                <a:latin typeface="JKRGNR+Arial-BoldMT"/>
              </a:rPr>
              <a:t> mit der bisherigen Vergabepraxis?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Selbstbindung der Verwaltung durch die Vergabe an die K&amp;N?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t>
            </a:r>
            <a:r>
              <a:rPr lang="de-DE" sz="2400" dirty="0">
                <a:solidFill>
                  <a:srgbClr val="FF0000"/>
                </a:solidFill>
                <a:latin typeface="JKRGNR+Arial-BoldMT"/>
              </a:rPr>
              <a:t>Vergabe an K&amp;N geschah rechtswidrig; </a:t>
            </a:r>
            <a:r>
              <a:rPr lang="de-DE" sz="2400" dirty="0">
                <a:solidFill>
                  <a:schemeClr val="tx1">
                    <a:lumMod val="65000"/>
                    <a:lumOff val="35000"/>
                  </a:schemeClr>
                </a:solidFill>
                <a:latin typeface="JKRGNR+Arial-BoldMT"/>
              </a:rPr>
              <a:t>da Haushaltsmittel bereits aufgebraucht!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Anspruch auf „</a:t>
            </a:r>
            <a:r>
              <a:rPr lang="de-DE" sz="2400" b="1" dirty="0">
                <a:solidFill>
                  <a:srgbClr val="FF0000"/>
                </a:solidFill>
                <a:latin typeface="JKRGNR+Arial-BoldMT"/>
              </a:rPr>
              <a:t>Fehlerwiederholung</a:t>
            </a:r>
            <a:r>
              <a:rPr lang="de-DE" sz="2400" dirty="0">
                <a:solidFill>
                  <a:srgbClr val="FF0000"/>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Interessen die sich hier gegenüberstehen: </a:t>
            </a:r>
          </a:p>
          <a:p>
            <a:pPr marL="1714500" lvl="3"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3 I GG: Gleichbehandlung </a:t>
            </a:r>
          </a:p>
          <a:p>
            <a:pPr marL="1714500" lvl="3"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20 III GG: Vorbehalt des Gesetzes</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Keine Gleichheit im Unrecht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Arg.: Ansonsten könnte Exekutive erreichen, dass nicht das Parlament sondern die Verwaltungspraxis maßgeblich</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21206891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5776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Abwandlung 2: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Es sind 3 Jahre vergangen und die FHH hatte die Möglichkeit, alle Anträge genau zu prüfen. Die FHH prüft – anders als das Land Schleswig-Holstein – sehr streng.</a:t>
            </a:r>
            <a:r>
              <a:rPr lang="de-DE" sz="2400" b="1" dirty="0">
                <a:solidFill>
                  <a:schemeClr val="tx1">
                    <a:lumMod val="65000"/>
                    <a:lumOff val="35000"/>
                  </a:schemeClr>
                </a:solidFill>
                <a:highlight>
                  <a:srgbClr val="FFFF00"/>
                </a:highlight>
                <a:latin typeface="JKRGNR+Arial-BoldMT"/>
              </a:rPr>
              <a:t> Im Falle des Unternehmens T wird in diesem Zusammenhang ein Rückforderungsbescheid erlassen mit der Begründung, einzelne Umsatzbelege aus dem Jahr 2020 seien nicht eingereicht worden. </a:t>
            </a:r>
            <a:r>
              <a:rPr lang="de-DE" sz="2400" dirty="0">
                <a:solidFill>
                  <a:schemeClr val="tx1">
                    <a:lumMod val="65000"/>
                    <a:lumOff val="35000"/>
                  </a:schemeClr>
                </a:solidFill>
                <a:latin typeface="JKRGNR+Arial-BoldMT"/>
              </a:rPr>
              <a:t>Der Unternehmer T ist empört. Er kenne befreundete Unternehmer in Schleswig-Holstein, wo die Behörden viel mehr Rücksicht mit den Problematiken in den Corona-Jahren hatten und entsprechende Belge nicht forderten. Er sieht in dem Handeln der Hamburger Behörden eine Verletzung des Gleichheitsgrundsatzes. Es könne nicht sein, dass er in Hamburger ohne Grund schlechter behandelt werde. Zu Recht?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637160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Rechtswidrigkeit des Rückforderungsbescheides?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 </a:t>
            </a:r>
            <a:r>
              <a:rPr lang="de-DE" sz="2400" b="1" dirty="0">
                <a:solidFill>
                  <a:schemeClr val="tx1">
                    <a:lumMod val="65000"/>
                    <a:lumOff val="35000"/>
                  </a:schemeClr>
                </a:solidFill>
                <a:latin typeface="JKRGNR+Arial-BoldMT"/>
              </a:rPr>
              <a:t>Ermessensüberschreitung wegen Verletzung von Art. 3 I GG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Dafür vorausgesetzt: </a:t>
            </a:r>
            <a:r>
              <a:rPr lang="de-DE" sz="2400" b="1" dirty="0">
                <a:solidFill>
                  <a:schemeClr val="tx1">
                    <a:lumMod val="65000"/>
                    <a:lumOff val="35000"/>
                  </a:schemeClr>
                </a:solidFill>
                <a:latin typeface="JKRGNR+Arial-BoldMT"/>
              </a:rPr>
              <a:t>Gleichheitswidrige Ungleichbehandlung ohne sachlichen Grund</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Ungleichbehandlung</a:t>
            </a:r>
            <a:r>
              <a:rPr lang="de-DE" sz="2400" dirty="0">
                <a:solidFill>
                  <a:schemeClr val="tx1">
                    <a:lumMod val="65000"/>
                    <a:lumOff val="35000"/>
                  </a:schemeClr>
                </a:solidFill>
                <a:latin typeface="JKRGNR+Arial-BoldMT"/>
              </a:rPr>
              <a:t>: an „wesentlich“ gleiche Sachverhalte werden </a:t>
            </a:r>
            <a:r>
              <a:rPr lang="de-DE" sz="2400" b="1" dirty="0">
                <a:solidFill>
                  <a:schemeClr val="tx1">
                    <a:lumMod val="65000"/>
                    <a:lumOff val="35000"/>
                  </a:schemeClr>
                </a:solidFill>
                <a:latin typeface="JKRGNR+Arial-BoldMT"/>
              </a:rPr>
              <a:t>unterschiedliche Rechtsfolgen </a:t>
            </a:r>
            <a:r>
              <a:rPr lang="de-DE" sz="2400" dirty="0">
                <a:solidFill>
                  <a:schemeClr val="tx1">
                    <a:lumMod val="65000"/>
                    <a:lumOff val="35000"/>
                  </a:schemeClr>
                </a:solidFill>
                <a:latin typeface="JKRGNR+Arial-BoldMT"/>
              </a:rPr>
              <a:t>geknüpft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 da in SH vergleichbare Unternehmen die Belege nicht einreichen mussten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Problem: Ungleichbehandlung geht von anderer staatlicher Stelle aus</a:t>
            </a:r>
          </a:p>
          <a:p>
            <a:pPr marL="1714500" lvl="3"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Gleichheitsanspruch besteht nur gegen dem nach der Kompetenzverteilung je zuständigen Träger öffentlicher Gewalt</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23467447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572000" y="3284984"/>
            <a:ext cx="7092280" cy="1077218"/>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Fall 11</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wegen </a:t>
            </a:r>
            <a:r>
              <a:rPr lang="de-DE" sz="2400" b="1" dirty="0">
                <a:solidFill>
                  <a:schemeClr val="tx1">
                    <a:lumMod val="65000"/>
                    <a:lumOff val="35000"/>
                  </a:schemeClr>
                </a:solidFill>
                <a:latin typeface="JKRGNR+Arial-BoldMT"/>
              </a:rPr>
              <a:t>§ 40 II 2 VwGO </a:t>
            </a:r>
            <a:r>
              <a:rPr lang="de-DE" sz="2400" dirty="0">
                <a:solidFill>
                  <a:schemeClr val="tx1">
                    <a:lumMod val="65000"/>
                    <a:lumOff val="35000"/>
                  </a:schemeClr>
                </a:solidFill>
                <a:latin typeface="JKRGNR+Arial-BoldMT"/>
              </a:rPr>
              <a:t>vorrangig zu prüfen: Aufdrängende Sonderzuweisungen der </a:t>
            </a:r>
            <a:r>
              <a:rPr lang="de-DE" sz="2400" b="1" dirty="0">
                <a:solidFill>
                  <a:schemeClr val="tx1">
                    <a:lumMod val="65000"/>
                    <a:lumOff val="35000"/>
                  </a:schemeClr>
                </a:solidFill>
                <a:latin typeface="JKRGNR+Arial-BoldMT"/>
              </a:rPr>
              <a:t>§ 126 I BBG</a:t>
            </a:r>
            <a:r>
              <a:rPr lang="de-DE" sz="2400" dirty="0">
                <a:solidFill>
                  <a:schemeClr val="tx1">
                    <a:lumMod val="65000"/>
                    <a:lumOff val="35000"/>
                  </a:schemeClr>
                </a:solidFill>
                <a:latin typeface="JKRGNR+Arial-BoldMT"/>
              </a:rPr>
              <a:t> sowie </a:t>
            </a:r>
            <a:r>
              <a:rPr lang="de-DE" sz="2400" b="1" dirty="0">
                <a:solidFill>
                  <a:schemeClr val="tx1">
                    <a:lumMod val="65000"/>
                    <a:lumOff val="35000"/>
                  </a:schemeClr>
                </a:solidFill>
                <a:latin typeface="JKRGNR+Arial-BoldMT"/>
              </a:rPr>
              <a:t>§ 54 I BeamtStG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Gemäß </a:t>
            </a:r>
            <a:r>
              <a:rPr lang="de-DE" sz="2400" b="1" dirty="0">
                <a:solidFill>
                  <a:schemeClr val="tx1">
                    <a:lumMod val="65000"/>
                    <a:lumOff val="35000"/>
                  </a:schemeClr>
                </a:solidFill>
                <a:highlight>
                  <a:srgbClr val="FFFF00"/>
                </a:highlight>
                <a:latin typeface="JKRGNR+Arial-BoldMT"/>
              </a:rPr>
              <a:t>§ 126 I BBG </a:t>
            </a:r>
            <a:r>
              <a:rPr lang="de-DE" sz="2400" i="1" dirty="0">
                <a:solidFill>
                  <a:schemeClr val="tx1">
                    <a:lumMod val="65000"/>
                    <a:lumOff val="35000"/>
                  </a:schemeClr>
                </a:solidFill>
                <a:highlight>
                  <a:srgbClr val="FFFF00"/>
                </a:highlight>
                <a:latin typeface="JKRGNR+Arial-BoldMT"/>
              </a:rPr>
              <a:t>„für alle Klagen der Beamten (…) aus dem Beamtenverhältnis“ </a:t>
            </a:r>
            <a:r>
              <a:rPr lang="de-DE" sz="2400" dirty="0">
                <a:solidFill>
                  <a:schemeClr val="tx1">
                    <a:lumMod val="65000"/>
                    <a:lumOff val="35000"/>
                  </a:schemeClr>
                </a:solidFill>
                <a:highlight>
                  <a:srgbClr val="FFFF00"/>
                </a:highlight>
                <a:latin typeface="JKRGNR+Arial-BoldMT"/>
              </a:rPr>
              <a:t>gegeben: </a:t>
            </a:r>
            <a:r>
              <a:rPr lang="de-DE" sz="2400" b="1" dirty="0">
                <a:solidFill>
                  <a:schemeClr val="tx1">
                    <a:lumMod val="65000"/>
                    <a:lumOff val="35000"/>
                  </a:schemeClr>
                </a:solidFill>
                <a:highlight>
                  <a:srgbClr val="FFFF00"/>
                </a:highlight>
                <a:latin typeface="JKRGNR+Arial-BoldMT"/>
              </a:rPr>
              <a:t>Verwaltungsrechtweg</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 Kläger </a:t>
            </a:r>
            <a:r>
              <a:rPr lang="de-DE" sz="2400" b="1" dirty="0">
                <a:solidFill>
                  <a:schemeClr val="tx1">
                    <a:lumMod val="65000"/>
                    <a:lumOff val="35000"/>
                  </a:schemeClr>
                </a:solidFill>
                <a:latin typeface="JKRGNR+Arial-BoldMT"/>
              </a:rPr>
              <a:t>„Beamter des Bundes“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1 BBG </a:t>
            </a:r>
            <a:r>
              <a:rPr lang="de-DE" sz="2400" dirty="0">
                <a:solidFill>
                  <a:schemeClr val="tx1">
                    <a:lumMod val="65000"/>
                    <a:lumOff val="35000"/>
                  </a:schemeClr>
                </a:solidFill>
                <a:latin typeface="JKRGNR+Arial-BoldMT"/>
              </a:rPr>
              <a:t>und Rechtsstreit vorliegend unmittelbar aus dem Beamtenverhältnis entspringt</a:t>
            </a:r>
            <a:r>
              <a:rPr lang="de-DE" sz="2400" dirty="0">
                <a:solidFill>
                  <a:schemeClr val="tx1">
                    <a:lumMod val="65000"/>
                    <a:lumOff val="35000"/>
                  </a:schemeClr>
                </a:solidFill>
                <a:latin typeface="JKRGNR+Arial-BoldMT"/>
                <a:sym typeface="Wingdings" pitchFamily="2" charset="2"/>
              </a:rPr>
              <a:t> (+): </a:t>
            </a:r>
            <a:r>
              <a:rPr lang="de-DE" sz="2400" b="1" dirty="0">
                <a:solidFill>
                  <a:schemeClr val="tx1">
                    <a:lumMod val="65000"/>
                    <a:lumOff val="35000"/>
                  </a:schemeClr>
                </a:solidFill>
                <a:latin typeface="JKRGNR+Arial-BoldMT"/>
                <a:sym typeface="Wingdings" pitchFamily="2" charset="2"/>
              </a:rPr>
              <a:t>„Klage aus Beamtenverhältnis“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Mithin gegeben: Aufdrängende Sonderzuweisung zu den Verwaltungsgerichten aus § 126 I BBG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Verwaltungsrechtsweg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3568170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gemäß </a:t>
            </a:r>
            <a:r>
              <a:rPr lang="de-DE" sz="2400" b="1" dirty="0">
                <a:solidFill>
                  <a:schemeClr val="tx1">
                    <a:lumMod val="65000"/>
                    <a:lumOff val="35000"/>
                  </a:schemeClr>
                </a:solidFill>
                <a:latin typeface="JKRGNR+Arial-BoldMT"/>
              </a:rPr>
              <a:t>§ 88 VwGO</a:t>
            </a:r>
            <a:r>
              <a:rPr lang="de-DE" sz="2400" dirty="0">
                <a:solidFill>
                  <a:schemeClr val="tx1">
                    <a:lumMod val="65000"/>
                    <a:lumOff val="35000"/>
                  </a:schemeClr>
                </a:solidFill>
                <a:latin typeface="JKRGNR+Arial-BoldMT"/>
              </a:rPr>
              <a:t>: „Klagebegehren“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Begehren des K: </a:t>
            </a:r>
            <a:r>
              <a:rPr lang="de-DE" sz="2400" i="1" dirty="0">
                <a:solidFill>
                  <a:schemeClr val="tx1">
                    <a:lumMod val="65000"/>
                    <a:lumOff val="35000"/>
                  </a:schemeClr>
                </a:solidFill>
                <a:highlight>
                  <a:srgbClr val="FFFF00"/>
                </a:highlight>
                <a:latin typeface="JKRGNR+Arial-BoldMT"/>
              </a:rPr>
              <a:t>„Feststellung, dass auch er zu dem durch § 11a </a:t>
            </a:r>
            <a:r>
              <a:rPr lang="de-DE" sz="2400" i="1" dirty="0" err="1">
                <a:solidFill>
                  <a:schemeClr val="tx1">
                    <a:lumMod val="65000"/>
                    <a:lumOff val="35000"/>
                  </a:schemeClr>
                </a:solidFill>
                <a:highlight>
                  <a:srgbClr val="FFFF00"/>
                </a:highlight>
                <a:latin typeface="JKRGNR+Arial-BoldMT"/>
              </a:rPr>
              <a:t>BPolBG</a:t>
            </a:r>
            <a:r>
              <a:rPr lang="de-DE" sz="2400" i="1" dirty="0">
                <a:solidFill>
                  <a:schemeClr val="tx1">
                    <a:lumMod val="65000"/>
                    <a:lumOff val="35000"/>
                  </a:schemeClr>
                </a:solidFill>
                <a:highlight>
                  <a:srgbClr val="FFFF00"/>
                </a:highlight>
                <a:latin typeface="JKRGNR+Arial-BoldMT"/>
              </a:rPr>
              <a:t> begünstigten Personenkreis gehört“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naheliegend: </a:t>
            </a:r>
            <a:r>
              <a:rPr lang="de-DE" sz="2400" b="1" dirty="0">
                <a:solidFill>
                  <a:schemeClr val="tx1">
                    <a:lumMod val="65000"/>
                    <a:lumOff val="35000"/>
                  </a:schemeClr>
                </a:solidFill>
                <a:latin typeface="JKRGNR+Arial-BoldMT"/>
              </a:rPr>
              <a:t>Allgemeine</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Feststellungsklage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Dafür vorausgesetzt von </a:t>
            </a:r>
            <a:r>
              <a:rPr lang="de-DE" sz="2400" b="1" dirty="0">
                <a:solidFill>
                  <a:schemeClr val="tx1">
                    <a:lumMod val="65000"/>
                    <a:lumOff val="35000"/>
                  </a:schemeClr>
                </a:solidFill>
                <a:latin typeface="JKRGNR+Arial-BoldMT"/>
              </a:rPr>
              <a:t>§ 43 I 1. Alt. VwGO</a:t>
            </a:r>
            <a:r>
              <a:rPr lang="de-DE" sz="2400" dirty="0">
                <a:solidFill>
                  <a:schemeClr val="tx1">
                    <a:lumMod val="65000"/>
                    <a:lumOff val="35000"/>
                  </a:schemeClr>
                </a:solidFill>
                <a:latin typeface="JKRGNR+Arial-BoldMT"/>
              </a:rPr>
              <a:t>: Dass Kläger die Feststellung des Bestehens oder Nichtbestehens eines </a:t>
            </a:r>
            <a:r>
              <a:rPr lang="de-DE" sz="2400" b="1" dirty="0">
                <a:solidFill>
                  <a:schemeClr val="tx1">
                    <a:lumMod val="65000"/>
                    <a:lumOff val="35000"/>
                  </a:schemeClr>
                </a:solidFill>
                <a:latin typeface="JKRGNR+Arial-BoldMT"/>
              </a:rPr>
              <a:t>Rechtsverhältnisses</a:t>
            </a:r>
            <a:r>
              <a:rPr lang="de-DE" sz="2400" dirty="0">
                <a:solidFill>
                  <a:schemeClr val="tx1">
                    <a:lumMod val="65000"/>
                    <a:lumOff val="35000"/>
                  </a:schemeClr>
                </a:solidFill>
                <a:latin typeface="JKRGNR+Arial-BoldMT"/>
              </a:rPr>
              <a:t> begehrt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Definition für Rechtsverhältnis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43 I 1. Alt. VwGO</a:t>
            </a:r>
            <a:r>
              <a:rPr lang="de-DE" sz="2400" dirty="0">
                <a:solidFill>
                  <a:schemeClr val="tx1">
                    <a:lumMod val="65000"/>
                    <a:lumOff val="35000"/>
                  </a:schemeClr>
                </a:solidFill>
                <a:latin typeface="JKRGNR+Arial-BoldMT"/>
              </a:rPr>
              <a:t>: Die sich aus einem konkreten Sachverhalt auf Grund einer Rechtsnorm des öffentlichen Rechts ergebenden rechtlichen Beziehung zu einer anderen Person oder zu einer Sache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8349306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6086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letztlich: </a:t>
            </a:r>
            <a:r>
              <a:rPr lang="de-DE" sz="2400" b="1" dirty="0">
                <a:solidFill>
                  <a:schemeClr val="tx1">
                    <a:lumMod val="65000"/>
                    <a:lumOff val="35000"/>
                  </a:schemeClr>
                </a:solidFill>
                <a:highlight>
                  <a:srgbClr val="FFFF00"/>
                </a:highlight>
                <a:latin typeface="JKRGNR+Arial-BoldMT"/>
              </a:rPr>
              <a:t>Streitigkeiten</a:t>
            </a:r>
            <a:r>
              <a:rPr lang="de-DE" sz="2400" dirty="0">
                <a:solidFill>
                  <a:schemeClr val="tx1">
                    <a:lumMod val="65000"/>
                    <a:lumOff val="35000"/>
                  </a:schemeClr>
                </a:solidFill>
                <a:highlight>
                  <a:srgbClr val="FFFF00"/>
                </a:highlight>
                <a:latin typeface="JKRGNR+Arial-BoldMT"/>
              </a:rPr>
              <a:t> zwischen den Parteien über </a:t>
            </a:r>
            <a:r>
              <a:rPr lang="de-DE" sz="2400" b="1" dirty="0">
                <a:solidFill>
                  <a:schemeClr val="tx1">
                    <a:lumMod val="65000"/>
                    <a:lumOff val="35000"/>
                  </a:schemeClr>
                </a:solidFill>
                <a:highlight>
                  <a:srgbClr val="FFFF00"/>
                </a:highlight>
                <a:latin typeface="JKRGNR+Arial-BoldMT"/>
              </a:rPr>
              <a:t>Rechte und Pflichten</a:t>
            </a:r>
            <a:r>
              <a:rPr lang="de-DE" sz="2400" dirty="0">
                <a:solidFill>
                  <a:schemeClr val="tx1">
                    <a:lumMod val="65000"/>
                    <a:lumOff val="35000"/>
                  </a:schemeClr>
                </a:solidFill>
                <a:highlight>
                  <a:srgbClr val="FFFF00"/>
                </a:highlight>
                <a:latin typeface="JKRGNR+Arial-BoldMT"/>
              </a:rPr>
              <a:t>, die sich aus einer </a:t>
            </a:r>
            <a:r>
              <a:rPr lang="de-DE" sz="2400" b="1" dirty="0">
                <a:solidFill>
                  <a:schemeClr val="tx1">
                    <a:lumMod val="65000"/>
                    <a:lumOff val="35000"/>
                  </a:schemeClr>
                </a:solidFill>
                <a:highlight>
                  <a:srgbClr val="FFFF00"/>
                </a:highlight>
                <a:latin typeface="JKRGNR+Arial-BoldMT"/>
              </a:rPr>
              <a:t>Norm des öffentlichen Rechts </a:t>
            </a:r>
            <a:r>
              <a:rPr lang="de-DE" sz="2400" dirty="0">
                <a:solidFill>
                  <a:schemeClr val="tx1">
                    <a:lumMod val="65000"/>
                    <a:lumOff val="35000"/>
                  </a:schemeClr>
                </a:solidFill>
                <a:highlight>
                  <a:srgbClr val="FFFF00"/>
                </a:highlight>
                <a:latin typeface="JKRGNR+Arial-BoldMT"/>
              </a:rPr>
              <a:t>ergeben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dirty="0">
                <a:solidFill>
                  <a:schemeClr val="tx1">
                    <a:lumMod val="65000"/>
                    <a:lumOff val="35000"/>
                  </a:schemeClr>
                </a:solidFill>
                <a:latin typeface="JKRGNR+Arial-BoldMT"/>
              </a:rPr>
              <a:t>Streit über Anspruch </a:t>
            </a:r>
            <a:r>
              <a:rPr lang="de-DE" sz="2400" dirty="0">
                <a:solidFill>
                  <a:schemeClr val="tx1">
                    <a:lumMod val="65000"/>
                    <a:lumOff val="35000"/>
                  </a:schemeClr>
                </a:solidFill>
                <a:latin typeface="JKRGNR+Arial-BoldMT"/>
              </a:rPr>
              <a:t>des Klägers gegen Beklagte auf Gewährung eines dienstfreien Wochentags im Monat auf Grundlage von </a:t>
            </a:r>
            <a:r>
              <a:rPr lang="de-DE" sz="2400" b="1" dirty="0">
                <a:solidFill>
                  <a:schemeClr val="tx1">
                    <a:lumMod val="65000"/>
                    <a:lumOff val="35000"/>
                  </a:schemeClr>
                </a:solidFill>
                <a:latin typeface="JKRGNR+Arial-BoldMT"/>
              </a:rPr>
              <a:t>§ 11a I </a:t>
            </a:r>
            <a:r>
              <a:rPr lang="de-DE" sz="2400" b="1" dirty="0" err="1">
                <a:solidFill>
                  <a:schemeClr val="tx1">
                    <a:lumMod val="65000"/>
                    <a:lumOff val="35000"/>
                  </a:schemeClr>
                </a:solidFill>
                <a:latin typeface="JKRGNR+Arial-BoldMT"/>
              </a:rPr>
              <a:t>BPolBG</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Gegenstand des Begehrens: Feststellung des Bestehens eines Rechtsverhältnisses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Demnach statthafte Klageart: </a:t>
            </a:r>
            <a:r>
              <a:rPr lang="de-DE" sz="2400" b="1" dirty="0">
                <a:solidFill>
                  <a:schemeClr val="tx1">
                    <a:lumMod val="65000"/>
                    <a:lumOff val="35000"/>
                  </a:schemeClr>
                </a:solidFill>
                <a:latin typeface="JKRGNR+Arial-BoldMT"/>
              </a:rPr>
              <a:t>Positive Feststellungsklage gemäß § 43 I 1. Alt. VwGO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5290134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Feststellungsinteresse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 43 I VwGO </a:t>
            </a:r>
            <a:r>
              <a:rPr lang="de-DE" sz="2400" dirty="0">
                <a:solidFill>
                  <a:schemeClr val="tx1">
                    <a:lumMod val="65000"/>
                    <a:lumOff val="35000"/>
                  </a:schemeClr>
                </a:solidFill>
                <a:latin typeface="JKRGNR+Arial-BoldMT"/>
              </a:rPr>
              <a:t>notwendig: </a:t>
            </a:r>
            <a:r>
              <a:rPr lang="de-DE" sz="2400" i="1" dirty="0">
                <a:solidFill>
                  <a:schemeClr val="tx1">
                    <a:lumMod val="65000"/>
                    <a:lumOff val="35000"/>
                  </a:schemeClr>
                </a:solidFill>
                <a:latin typeface="JKRGNR+Arial-BoldMT"/>
              </a:rPr>
              <a:t>„berechtigtes Interesse an der baldigen Feststellung“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ausreichend: Jedes als schutzwürdig anzuerkennendes Interesse </a:t>
            </a:r>
            <a:r>
              <a:rPr lang="de-DE" sz="2400" b="1" dirty="0">
                <a:solidFill>
                  <a:schemeClr val="tx1">
                    <a:lumMod val="65000"/>
                    <a:lumOff val="35000"/>
                  </a:schemeClr>
                </a:solidFill>
                <a:latin typeface="JKRGNR+Arial-BoldMT"/>
              </a:rPr>
              <a:t>rechtlicher, wirtschaftlicher oder auch ideeller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Jedenfalls anzunehmen: Rechtliches und wirtschaftliches 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Feststellungsinteresse (+)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42462143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7807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nicht unmittelbar anwendbar auf die allgemeine Feststellungsklage: § 42 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umstritten: ob </a:t>
            </a:r>
            <a:r>
              <a:rPr lang="de-DE" sz="2400" b="1" dirty="0">
                <a:solidFill>
                  <a:schemeClr val="tx1">
                    <a:lumMod val="65000"/>
                    <a:lumOff val="35000"/>
                  </a:schemeClr>
                </a:solidFill>
                <a:latin typeface="JKRGNR+Arial-BoldMT"/>
              </a:rPr>
              <a:t>analoge Anwendung des § 42 II VwGO </a:t>
            </a:r>
            <a:r>
              <a:rPr lang="de-DE" sz="2400" dirty="0">
                <a:solidFill>
                  <a:schemeClr val="tx1">
                    <a:lumMod val="65000"/>
                    <a:lumOff val="35000"/>
                  </a:schemeClr>
                </a:solidFill>
                <a:latin typeface="JKRGNR+Arial-BoldMT"/>
              </a:rPr>
              <a:t>auf Feststellungsklagen statthaft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regelmäßig empfehlenswert: </a:t>
            </a:r>
            <a:r>
              <a:rPr lang="de-DE" sz="2400" i="1" dirty="0">
                <a:solidFill>
                  <a:schemeClr val="tx1">
                    <a:lumMod val="65000"/>
                    <a:lumOff val="35000"/>
                  </a:schemeClr>
                </a:solidFill>
                <a:latin typeface="JKRGNR+Arial-BoldMT"/>
              </a:rPr>
              <a:t>„Streit kann dahinstehen, wenn Klagebefugnis jedenfalls zu bejahen wäre…“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t>
            </a:r>
            <a:r>
              <a:rPr lang="de-DE" sz="2400" b="1" dirty="0">
                <a:solidFill>
                  <a:schemeClr val="tx1">
                    <a:lumMod val="65000"/>
                    <a:lumOff val="35000"/>
                  </a:schemeClr>
                </a:solidFill>
                <a:latin typeface="JKRGNR+Arial-BoldMT"/>
              </a:rPr>
              <a:t>Klagebefugnis bei Feststellungsklage </a:t>
            </a:r>
            <a:r>
              <a:rPr lang="de-DE" sz="2400" dirty="0">
                <a:solidFill>
                  <a:schemeClr val="tx1">
                    <a:lumMod val="65000"/>
                    <a:lumOff val="35000"/>
                  </a:schemeClr>
                </a:solidFill>
                <a:latin typeface="JKRGNR+Arial-BoldMT"/>
              </a:rPr>
              <a:t>zu prüfen: Ob </a:t>
            </a:r>
            <a:r>
              <a:rPr lang="de-DE" sz="2400" dirty="0">
                <a:solidFill>
                  <a:schemeClr val="tx1">
                    <a:lumMod val="65000"/>
                    <a:lumOff val="35000"/>
                  </a:schemeClr>
                </a:solidFill>
                <a:highlight>
                  <a:srgbClr val="FFFF00"/>
                </a:highlight>
                <a:latin typeface="JKRGNR+Arial-BoldMT"/>
              </a:rPr>
              <a:t>Kläger </a:t>
            </a:r>
            <a:r>
              <a:rPr lang="de-DE" sz="2400" dirty="0">
                <a:solidFill>
                  <a:schemeClr val="tx1">
                    <a:lumMod val="65000"/>
                    <a:lumOff val="35000"/>
                  </a:schemeClr>
                </a:solidFill>
                <a:latin typeface="JKRGNR+Arial-BoldMT"/>
              </a:rPr>
              <a:t>geltend macht, in seinen Rechten verletzt zu sein, entweder weil er </a:t>
            </a:r>
            <a:r>
              <a:rPr lang="de-DE" sz="2400" dirty="0">
                <a:solidFill>
                  <a:schemeClr val="tx1">
                    <a:lumMod val="65000"/>
                    <a:lumOff val="35000"/>
                  </a:schemeClr>
                </a:solidFill>
                <a:highlight>
                  <a:srgbClr val="FFFF00"/>
                </a:highlight>
                <a:latin typeface="JKRGNR+Arial-BoldMT"/>
              </a:rPr>
              <a:t>an dem </a:t>
            </a:r>
            <a:r>
              <a:rPr lang="de-DE" sz="2400" b="1" dirty="0">
                <a:solidFill>
                  <a:schemeClr val="tx1">
                    <a:lumMod val="65000"/>
                    <a:lumOff val="35000"/>
                  </a:schemeClr>
                </a:solidFill>
                <a:highlight>
                  <a:srgbClr val="FFFF00"/>
                </a:highlight>
                <a:latin typeface="JKRGNR+Arial-BoldMT"/>
              </a:rPr>
              <a:t>Rechtsverhältnis selbst beteiligt </a:t>
            </a:r>
            <a:r>
              <a:rPr lang="de-DE" sz="2400" dirty="0">
                <a:solidFill>
                  <a:schemeClr val="tx1">
                    <a:lumMod val="65000"/>
                    <a:lumOff val="35000"/>
                  </a:schemeClr>
                </a:solidFill>
                <a:latin typeface="JKRGNR+Arial-BoldMT"/>
              </a:rPr>
              <a:t>ist oder weil </a:t>
            </a:r>
            <a:r>
              <a:rPr lang="de-DE" sz="2400" dirty="0">
                <a:solidFill>
                  <a:schemeClr val="tx1">
                    <a:lumMod val="65000"/>
                    <a:lumOff val="35000"/>
                  </a:schemeClr>
                </a:solidFill>
                <a:highlight>
                  <a:srgbClr val="FFFF00"/>
                </a:highlight>
                <a:latin typeface="JKRGNR+Arial-BoldMT"/>
              </a:rPr>
              <a:t>von dem Rechtsverhältnis </a:t>
            </a:r>
            <a:r>
              <a:rPr lang="de-DE" sz="2400" b="1" dirty="0">
                <a:solidFill>
                  <a:schemeClr val="tx1">
                    <a:lumMod val="65000"/>
                    <a:lumOff val="35000"/>
                  </a:schemeClr>
                </a:solidFill>
                <a:highlight>
                  <a:srgbClr val="FFFF00"/>
                </a:highlight>
                <a:latin typeface="JKRGNR+Arial-BoldMT"/>
              </a:rPr>
              <a:t>eigene Rechte des Klägers abhängen </a:t>
            </a:r>
            <a:r>
              <a:rPr lang="de-DE" sz="2400" dirty="0">
                <a:solidFill>
                  <a:schemeClr val="tx1">
                    <a:lumMod val="65000"/>
                    <a:lumOff val="35000"/>
                  </a:schemeClr>
                </a:solidFill>
                <a:highlight>
                  <a:srgbClr val="FFFF00"/>
                </a:highlight>
                <a:latin typeface="JKRGNR+Arial-BoldMT"/>
              </a:rPr>
              <a:t>(BVerwG)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1203496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zu bejahen: Beteiligung des Klägers am streitigen Rechtsverhältnis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Somit (+): </a:t>
            </a:r>
            <a:r>
              <a:rPr lang="de-DE" sz="2400" dirty="0">
                <a:solidFill>
                  <a:schemeClr val="tx1">
                    <a:lumMod val="65000"/>
                    <a:lumOff val="35000"/>
                  </a:schemeClr>
                </a:solidFill>
                <a:latin typeface="JKRGNR+Arial-BoldMT"/>
              </a:rPr>
              <a:t>Klagebefugnis nach § 42 II VwGO analog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0542540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Vorverfahren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 126 II 1 BBG </a:t>
            </a:r>
            <a:r>
              <a:rPr lang="de-DE" sz="2400" dirty="0">
                <a:solidFill>
                  <a:schemeClr val="tx1">
                    <a:lumMod val="65000"/>
                    <a:lumOff val="35000"/>
                  </a:schemeClr>
                </a:solidFill>
                <a:latin typeface="JKRGNR+Arial-BoldMT"/>
              </a:rPr>
              <a:t>bei Klagen aus dem Beamtenverhältnis stets zu bedenken: Erfordernis eines Vorverfahrens bei „allen Klagen“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Durchführung eines ordnungsgemäßen Vorverfahrens vor Klageerhebung zu unterstellen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7228227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Keine Subsidiarität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Wegen </a:t>
            </a:r>
            <a:r>
              <a:rPr lang="de-DE" sz="2400" b="1" dirty="0">
                <a:solidFill>
                  <a:schemeClr val="tx1">
                    <a:lumMod val="65000"/>
                    <a:lumOff val="35000"/>
                  </a:schemeClr>
                </a:solidFill>
                <a:highlight>
                  <a:srgbClr val="FFFF00"/>
                </a:highlight>
                <a:latin typeface="JKRGNR+Arial-BoldMT"/>
              </a:rPr>
              <a:t>§ 43 II 1 VwGO </a:t>
            </a:r>
            <a:r>
              <a:rPr lang="de-DE" sz="2400" dirty="0">
                <a:solidFill>
                  <a:schemeClr val="tx1">
                    <a:lumMod val="65000"/>
                    <a:lumOff val="35000"/>
                  </a:schemeClr>
                </a:solidFill>
                <a:highlight>
                  <a:srgbClr val="FFFF00"/>
                </a:highlight>
                <a:latin typeface="JKRGNR+Arial-BoldMT"/>
              </a:rPr>
              <a:t>allgemeine Feststellungsklage (-), soweit der Kläger sein Rechtsschutzziel mit einer </a:t>
            </a:r>
            <a:r>
              <a:rPr lang="de-DE" sz="2400" b="1" dirty="0">
                <a:solidFill>
                  <a:schemeClr val="tx1">
                    <a:lumMod val="65000"/>
                    <a:lumOff val="35000"/>
                  </a:schemeClr>
                </a:solidFill>
                <a:highlight>
                  <a:srgbClr val="FFFF00"/>
                </a:highlight>
                <a:latin typeface="JKRGNR+Arial-BoldMT"/>
              </a:rPr>
              <a:t>Gestaltungs- oder Leistungsklage</a:t>
            </a:r>
            <a:r>
              <a:rPr lang="de-DE" sz="2400" dirty="0">
                <a:solidFill>
                  <a:schemeClr val="tx1">
                    <a:lumMod val="65000"/>
                    <a:lumOff val="35000"/>
                  </a:schemeClr>
                </a:solidFill>
                <a:highlight>
                  <a:srgbClr val="FFFF00"/>
                </a:highlight>
                <a:latin typeface="JKRGNR+Arial-BoldMT"/>
              </a:rPr>
              <a:t> verfolgen kann oder hätte verfolgen können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Erhebung einer </a:t>
            </a:r>
            <a:r>
              <a:rPr lang="de-DE" sz="2400" b="1" dirty="0">
                <a:solidFill>
                  <a:schemeClr val="tx1">
                    <a:lumMod val="65000"/>
                    <a:lumOff val="35000"/>
                  </a:schemeClr>
                </a:solidFill>
                <a:latin typeface="JKRGNR+Arial-BoldMT"/>
              </a:rPr>
              <a:t>Verpflichtungsklage</a:t>
            </a:r>
            <a:r>
              <a:rPr lang="de-DE" sz="2400" dirty="0">
                <a:solidFill>
                  <a:schemeClr val="tx1">
                    <a:lumMod val="65000"/>
                    <a:lumOff val="35000"/>
                  </a:schemeClr>
                </a:solidFill>
                <a:latin typeface="JKRGNR+Arial-BoldMT"/>
              </a:rPr>
              <a:t> auf Gewährung eines dienstfreien Wochentags gemäß § 11a </a:t>
            </a:r>
            <a:r>
              <a:rPr lang="de-DE" sz="2400" dirty="0" err="1">
                <a:solidFill>
                  <a:schemeClr val="tx1">
                    <a:lumMod val="65000"/>
                    <a:lumOff val="35000"/>
                  </a:schemeClr>
                </a:solidFill>
                <a:latin typeface="JKRGNR+Arial-BoldMT"/>
              </a:rPr>
              <a:t>BPolBG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zu bedenken: </a:t>
            </a:r>
            <a:r>
              <a:rPr lang="de-DE" sz="2400" b="1" dirty="0">
                <a:solidFill>
                  <a:schemeClr val="tx1">
                    <a:lumMod val="65000"/>
                    <a:lumOff val="35000"/>
                  </a:schemeClr>
                </a:solidFill>
                <a:latin typeface="JKRGNR+Arial-BoldMT"/>
              </a:rPr>
              <a:t>Sinn und Zweck des Subsidiaritätsgrundsatzes </a:t>
            </a:r>
            <a:r>
              <a:rPr lang="de-DE" sz="2400" dirty="0">
                <a:solidFill>
                  <a:schemeClr val="tx1">
                    <a:lumMod val="65000"/>
                    <a:lumOff val="35000"/>
                  </a:schemeClr>
                </a:solidFill>
                <a:latin typeface="JKRGNR+Arial-BoldMT"/>
              </a:rPr>
              <a:t>aus § 43 II 1 VwGO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Grundsatz der Prozessökonomie</a:t>
            </a:r>
            <a:r>
              <a:rPr lang="de-DE" sz="2400" dirty="0">
                <a:solidFill>
                  <a:schemeClr val="tx1">
                    <a:lumMod val="65000"/>
                    <a:lumOff val="35000"/>
                  </a:schemeClr>
                </a:solidFill>
                <a:latin typeface="JKRGNR+Arial-BoldMT"/>
              </a:rPr>
              <a:t>: Feststellungsklage ist nicht vollstreckbar, sodass eine mehrfache Inanspruchnahme der Gerichte droht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Besondere Sachentscheidungsvoraussetzungen</a:t>
            </a:r>
            <a:r>
              <a:rPr lang="de-DE" sz="2400" dirty="0">
                <a:solidFill>
                  <a:schemeClr val="tx1">
                    <a:lumMod val="65000"/>
                    <a:lumOff val="35000"/>
                  </a:schemeClr>
                </a:solidFill>
                <a:latin typeface="JKRGNR+Arial-BoldMT"/>
              </a:rPr>
              <a:t>: die besonderen Sachenentscheidungsvoraussetzungen der AK und VK sollen nicht umgangen werden durch Erhebung einer FK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3493658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 </a:t>
            </a:r>
            <a:r>
              <a:rPr lang="de-DE" sz="2400" b="1" dirty="0">
                <a:solidFill>
                  <a:schemeClr val="tx1">
                    <a:lumMod val="65000"/>
                    <a:lumOff val="35000"/>
                  </a:schemeClr>
                </a:solidFill>
                <a:latin typeface="JKRGNR+Arial-BoldMT"/>
              </a:rPr>
              <a:t>Teleologische Reduktion des § 43 II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p>
          <a:p>
            <a:pPr marL="1371600" lvl="2" indent="-4572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Wegen Gesetzesbindung der Verwaltung anzunehmen: </a:t>
            </a:r>
            <a:r>
              <a:rPr lang="de-DE" sz="2400" b="1" dirty="0">
                <a:solidFill>
                  <a:schemeClr val="tx1">
                    <a:lumMod val="65000"/>
                    <a:lumOff val="35000"/>
                  </a:schemeClr>
                </a:solidFill>
                <a:latin typeface="JKRGNR+Arial-BoldMT"/>
              </a:rPr>
              <a:t>Befolgung des Urteil auch ohne „Vollstreckungsdruck“ </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Ehrenmanntheorie</a:t>
            </a:r>
            <a:r>
              <a:rPr lang="de-DE" sz="2400" dirty="0">
                <a:solidFill>
                  <a:schemeClr val="tx1">
                    <a:lumMod val="65000"/>
                    <a:lumOff val="35000"/>
                  </a:schemeClr>
                </a:solidFill>
                <a:latin typeface="JKRGNR+Arial-BoldMT"/>
              </a:rPr>
              <a:t>) </a:t>
            </a:r>
          </a:p>
          <a:p>
            <a:pPr marL="1371600" lvl="2" indent="-4572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Umgehung der besonderen Sachentscheidungsvoraussetzungen nicht zu befürchten, da wegen </a:t>
            </a:r>
            <a:r>
              <a:rPr lang="de-DE" sz="2400" b="1" dirty="0">
                <a:solidFill>
                  <a:schemeClr val="tx1">
                    <a:lumMod val="65000"/>
                    <a:lumOff val="35000"/>
                  </a:schemeClr>
                </a:solidFill>
                <a:latin typeface="JKRGNR+Arial-BoldMT"/>
              </a:rPr>
              <a:t>§ 126 II 1 VwGO ein Vorverfahren </a:t>
            </a:r>
            <a:r>
              <a:rPr lang="de-DE" sz="2400" dirty="0">
                <a:solidFill>
                  <a:schemeClr val="tx1">
                    <a:lumMod val="65000"/>
                    <a:lumOff val="35000"/>
                  </a:schemeClr>
                </a:solidFill>
                <a:latin typeface="JKRGNR+Arial-BoldMT"/>
              </a:rPr>
              <a:t>durchzuführen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diesem Hintergrund geboten: </a:t>
            </a:r>
            <a:r>
              <a:rPr lang="de-DE" sz="2400" b="1" dirty="0">
                <a:solidFill>
                  <a:schemeClr val="tx1">
                    <a:lumMod val="65000"/>
                    <a:lumOff val="35000"/>
                  </a:schemeClr>
                </a:solidFill>
                <a:latin typeface="JKRGNR+Arial-BoldMT"/>
              </a:rPr>
              <a:t>Teleologische Reduktion des § 43 II 1 VwGO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8049877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Lediglich entsprechend anwendbar: Rechtsträgerprinzip aus </a:t>
            </a:r>
            <a:r>
              <a:rPr lang="de-DE" sz="2400" b="1" dirty="0">
                <a:solidFill>
                  <a:schemeClr val="tx1">
                    <a:lumMod val="65000"/>
                    <a:lumOff val="35000"/>
                  </a:schemeClr>
                </a:solidFill>
                <a:latin typeface="JKRGNR+Arial-BoldMT"/>
              </a:rPr>
              <a:t>§ 78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passiv prozessführungsbefugt: „</a:t>
            </a:r>
            <a:r>
              <a:rPr lang="de-DE" sz="2400" b="1" dirty="0">
                <a:solidFill>
                  <a:schemeClr val="tx1">
                    <a:lumMod val="65000"/>
                    <a:lumOff val="35000"/>
                  </a:schemeClr>
                </a:solidFill>
                <a:latin typeface="JKRGNR+Arial-BoldMT"/>
              </a:rPr>
              <a:t>Bund</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den Kläger: gemäß </a:t>
            </a:r>
            <a:r>
              <a:rPr lang="de-DE" sz="2400" b="1" dirty="0">
                <a:solidFill>
                  <a:schemeClr val="tx1">
                    <a:lumMod val="65000"/>
                    <a:lumOff val="35000"/>
                  </a:schemeClr>
                </a:solidFill>
                <a:latin typeface="JKRGNR+Arial-BoldMT"/>
              </a:rPr>
              <a:t>§ 61 Nr. 1 Alt. 1 VwGO </a:t>
            </a:r>
            <a:r>
              <a:rPr lang="de-DE" sz="2400" dirty="0">
                <a:solidFill>
                  <a:schemeClr val="tx1">
                    <a:lumMod val="65000"/>
                    <a:lumOff val="35000"/>
                  </a:schemeClr>
                </a:solidFill>
                <a:latin typeface="JKRGNR+Arial-BoldMT"/>
              </a:rPr>
              <a:t>beteiligungs- und gemäß </a:t>
            </a:r>
            <a:r>
              <a:rPr lang="de-DE" sz="2400" b="1" dirty="0">
                <a:solidFill>
                  <a:schemeClr val="tx1">
                    <a:lumMod val="65000"/>
                    <a:lumOff val="35000"/>
                  </a:schemeClr>
                </a:solidFill>
                <a:latin typeface="JKRGNR+Arial-BoldMT"/>
              </a:rPr>
              <a:t>§ 62 I Nr. 1 VwGO </a:t>
            </a:r>
            <a:r>
              <a:rPr lang="de-DE" sz="2400" dirty="0">
                <a:solidFill>
                  <a:schemeClr val="tx1">
                    <a:lumMod val="65000"/>
                    <a:lumOff val="35000"/>
                  </a:schemeClr>
                </a:solidFill>
                <a:latin typeface="JKRGNR+Arial-BoldMT"/>
              </a:rPr>
              <a:t>prozessfähig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den beklagten Bund: gemäß </a:t>
            </a:r>
            <a:r>
              <a:rPr lang="de-DE" sz="2400" b="1" dirty="0">
                <a:solidFill>
                  <a:schemeClr val="tx1">
                    <a:lumMod val="65000"/>
                    <a:lumOff val="35000"/>
                  </a:schemeClr>
                </a:solidFill>
                <a:latin typeface="JKRGNR+Arial-BoldMT"/>
              </a:rPr>
              <a:t>§ 61 Nr. 1 Alt. 2 VwGO </a:t>
            </a:r>
            <a:r>
              <a:rPr lang="de-DE" sz="2400" dirty="0">
                <a:solidFill>
                  <a:schemeClr val="tx1">
                    <a:lumMod val="65000"/>
                    <a:lumOff val="35000"/>
                  </a:schemeClr>
                </a:solidFill>
                <a:latin typeface="JKRGNR+Arial-BoldMT"/>
              </a:rPr>
              <a:t>beteiligungs- und gemäß </a:t>
            </a:r>
            <a:r>
              <a:rPr lang="de-DE" sz="2400" b="1" dirty="0">
                <a:solidFill>
                  <a:schemeClr val="tx1">
                    <a:lumMod val="65000"/>
                    <a:lumOff val="35000"/>
                  </a:schemeClr>
                </a:solidFill>
                <a:latin typeface="JKRGNR+Arial-BoldMT"/>
              </a:rPr>
              <a:t>§ 62 III VwGO </a:t>
            </a:r>
            <a:r>
              <a:rPr lang="de-DE" sz="2400" dirty="0">
                <a:solidFill>
                  <a:schemeClr val="tx1">
                    <a:lumMod val="65000"/>
                    <a:lumOff val="35000"/>
                  </a:schemeClr>
                </a:solidFill>
                <a:latin typeface="JKRGNR+Arial-BoldMT"/>
              </a:rPr>
              <a:t>durch ordnungsgemäße Vertretung prozessfähig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Allgemeine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63836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86516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ist begründet, soweit das </a:t>
            </a:r>
            <a:r>
              <a:rPr lang="de-DE" sz="2400" b="1" dirty="0">
                <a:solidFill>
                  <a:schemeClr val="tx1">
                    <a:lumMod val="65000"/>
                    <a:lumOff val="35000"/>
                  </a:schemeClr>
                </a:solidFill>
                <a:latin typeface="JKRGNR+Arial-BoldMT"/>
              </a:rPr>
              <a:t>streitige Rechtsverhältnis besteht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1. Schritt</a:t>
            </a:r>
            <a:r>
              <a:rPr lang="de-DE" sz="2400" dirty="0">
                <a:solidFill>
                  <a:schemeClr val="tx1">
                    <a:lumMod val="65000"/>
                    <a:lumOff val="35000"/>
                  </a:schemeClr>
                </a:solidFill>
                <a:highlight>
                  <a:srgbClr val="FFFF00"/>
                </a:highlight>
                <a:latin typeface="JKRGNR+Arial-BoldMT"/>
              </a:rPr>
              <a:t>: Prüfung, ob der </a:t>
            </a:r>
            <a:r>
              <a:rPr lang="de-DE" sz="2400" b="1" dirty="0">
                <a:solidFill>
                  <a:schemeClr val="tx1">
                    <a:lumMod val="65000"/>
                    <a:lumOff val="35000"/>
                  </a:schemeClr>
                </a:solidFill>
                <a:highlight>
                  <a:srgbClr val="FFFF00"/>
                </a:highlight>
                <a:latin typeface="JKRGNR+Arial-BoldMT"/>
              </a:rPr>
              <a:t>§ 11a </a:t>
            </a:r>
            <a:r>
              <a:rPr lang="de-DE" sz="2400" b="1" dirty="0" err="1">
                <a:solidFill>
                  <a:schemeClr val="tx1">
                    <a:lumMod val="65000"/>
                    <a:lumOff val="35000"/>
                  </a:schemeClr>
                </a:solidFill>
                <a:highlight>
                  <a:srgbClr val="FFFF00"/>
                </a:highlight>
                <a:latin typeface="JKRGNR+Arial-BoldMT"/>
              </a:rPr>
              <a:t>BPolBG</a:t>
            </a:r>
            <a:r>
              <a:rPr lang="de-DE" sz="2400" b="1" dirty="0">
                <a:solidFill>
                  <a:schemeClr val="tx1">
                    <a:lumMod val="65000"/>
                    <a:lumOff val="35000"/>
                  </a:schemeClr>
                </a:solidFill>
                <a:highlight>
                  <a:srgbClr val="FFFF00"/>
                </a:highlight>
                <a:latin typeface="JKRGNR+Arial-BoldMT"/>
              </a:rPr>
              <a:t> auf den Kläger </a:t>
            </a:r>
            <a:r>
              <a:rPr lang="de-DE" sz="2400" dirty="0">
                <a:solidFill>
                  <a:schemeClr val="tx1">
                    <a:lumMod val="65000"/>
                    <a:lumOff val="35000"/>
                  </a:schemeClr>
                </a:solidFill>
                <a:highlight>
                  <a:srgbClr val="FFFF00"/>
                </a:highlight>
                <a:latin typeface="JKRGNR+Arial-BoldMT"/>
              </a:rPr>
              <a:t>– nach seinem Wortlaut – Anwendung findet (sog. </a:t>
            </a:r>
            <a:r>
              <a:rPr lang="de-DE" sz="2400" b="1" dirty="0">
                <a:solidFill>
                  <a:schemeClr val="tx1">
                    <a:lumMod val="65000"/>
                    <a:lumOff val="35000"/>
                  </a:schemeClr>
                </a:solidFill>
                <a:highlight>
                  <a:srgbClr val="FFFF00"/>
                </a:highlight>
                <a:latin typeface="JKRGNR+Arial-BoldMT"/>
              </a:rPr>
              <a:t>Wortlautlösung</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 als „</a:t>
            </a:r>
            <a:r>
              <a:rPr lang="de-DE" sz="2400" b="1" dirty="0">
                <a:solidFill>
                  <a:schemeClr val="tx1">
                    <a:lumMod val="65000"/>
                    <a:lumOff val="35000"/>
                  </a:schemeClr>
                </a:solidFill>
                <a:latin typeface="JKRGNR+Arial-BoldMT"/>
              </a:rPr>
              <a:t>alleinstehender Beamter</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iSd</a:t>
            </a:r>
            <a:r>
              <a:rPr lang="de-DE" sz="2400" dirty="0">
                <a:solidFill>
                  <a:schemeClr val="tx1">
                    <a:lumMod val="65000"/>
                    <a:lumOff val="35000"/>
                  </a:schemeClr>
                </a:solidFill>
                <a:latin typeface="JKRGNR+Arial-BoldMT"/>
              </a:rPr>
              <a:t>. Vorschrift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Voraussetzungen des § 11a I </a:t>
            </a:r>
            <a:r>
              <a:rPr lang="de-DE" sz="2400" b="1" dirty="0" err="1">
                <a:solidFill>
                  <a:schemeClr val="tx1">
                    <a:lumMod val="65000"/>
                    <a:lumOff val="35000"/>
                  </a:schemeClr>
                </a:solidFill>
                <a:latin typeface="JKRGNR+Arial-BoldMT"/>
              </a:rPr>
              <a:t>BPolBG</a:t>
            </a:r>
            <a:r>
              <a:rPr lang="de-DE" sz="2400" b="1" dirty="0">
                <a:solidFill>
                  <a:schemeClr val="tx1">
                    <a:lumMod val="65000"/>
                    <a:lumOff val="35000"/>
                  </a:schemeClr>
                </a:solidFill>
                <a:latin typeface="JKRGNR+Arial-BoldMT"/>
              </a:rPr>
              <a: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Wortlautlösung: Begründetheit der Feststellungsklage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23087093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Schritt: Verfassungswidrigkeit der anzuwendenden Vorschrift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beachte: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highlight>
                  <a:srgbClr val="FFFF00"/>
                </a:highlight>
                <a:latin typeface="JKRGNR+Arial-BoldMT"/>
              </a:rPr>
              <a:t>formellen Parlamentsgesetzen</a:t>
            </a:r>
            <a:r>
              <a:rPr lang="de-DE" sz="2400" dirty="0">
                <a:solidFill>
                  <a:schemeClr val="tx1">
                    <a:lumMod val="65000"/>
                    <a:lumOff val="35000"/>
                  </a:schemeClr>
                </a:solidFill>
                <a:highlight>
                  <a:srgbClr val="FFFF00"/>
                </a:highlight>
                <a:latin typeface="JKRGNR+Arial-BoldMT"/>
              </a:rPr>
              <a:t>: Verwerfungskompetenz allein beim BVerfG (Art. 100 I 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Indes: Prüfungskompetenz bei den Fachgerichten </a:t>
            </a:r>
            <a:r>
              <a:rPr lang="de-DE" sz="2400" dirty="0">
                <a:solidFill>
                  <a:schemeClr val="tx1">
                    <a:lumMod val="65000"/>
                    <a:lumOff val="35000"/>
                  </a:schemeClr>
                </a:solidFill>
                <a:latin typeface="JKRGNR+Arial-BoldMT"/>
              </a:rPr>
              <a:t>(„Hält ein Gericht … ein Gesetz für verfassungswidrig“)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eine Vorlage nach Art. 100 I 1 GG indes zwingend vorausgesetzt: </a:t>
            </a:r>
            <a:r>
              <a:rPr lang="de-DE" sz="2400" b="1" dirty="0">
                <a:solidFill>
                  <a:schemeClr val="tx1">
                    <a:lumMod val="65000"/>
                    <a:lumOff val="35000"/>
                  </a:schemeClr>
                </a:solidFill>
                <a:highlight>
                  <a:srgbClr val="FFFF00"/>
                </a:highlight>
                <a:latin typeface="JKRGNR+Arial-BoldMT"/>
              </a:rPr>
              <a:t>Entscheidungserheblichkeit</a:t>
            </a:r>
            <a:r>
              <a:rPr lang="de-DE" sz="2400" dirty="0">
                <a:solidFill>
                  <a:schemeClr val="tx1">
                    <a:lumMod val="65000"/>
                    <a:lumOff val="35000"/>
                  </a:schemeClr>
                </a:solidFill>
                <a:latin typeface="JKRGNR+Arial-BoldMT"/>
              </a:rPr>
              <a:t> der Verfassungskonformität des Gesetzes</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Konsequenz der Feststellung der </a:t>
            </a:r>
            <a:r>
              <a:rPr lang="de-DE" sz="2400" b="1" u="sng" dirty="0">
                <a:solidFill>
                  <a:schemeClr val="tx1">
                    <a:lumMod val="65000"/>
                    <a:lumOff val="35000"/>
                  </a:schemeClr>
                </a:solidFill>
                <a:latin typeface="JKRGNR+Arial-BoldMT"/>
              </a:rPr>
              <a:t>Verfassungswidrigkeit</a:t>
            </a:r>
            <a:r>
              <a:rPr lang="de-DE" sz="2400" dirty="0">
                <a:solidFill>
                  <a:schemeClr val="tx1">
                    <a:lumMod val="65000"/>
                    <a:lumOff val="35000"/>
                  </a:schemeClr>
                </a:solidFill>
                <a:latin typeface="JKRGNR+Arial-BoldMT"/>
              </a:rPr>
              <a:t> einer Norm: </a:t>
            </a:r>
            <a:r>
              <a:rPr lang="de-DE" sz="2400" b="1" u="sng" dirty="0">
                <a:solidFill>
                  <a:schemeClr val="tx1">
                    <a:lumMod val="65000"/>
                    <a:lumOff val="35000"/>
                  </a:schemeClr>
                </a:solidFill>
                <a:latin typeface="JKRGNR+Arial-BoldMT"/>
              </a:rPr>
              <a:t>Vorschrift ungültig </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Nichtigkeitsdogma</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Einzige Folge eines Urteils des BVerfG </a:t>
            </a:r>
            <a:r>
              <a:rPr lang="de-DE" sz="2400" b="1" dirty="0">
                <a:solidFill>
                  <a:srgbClr val="FF0000"/>
                </a:solidFill>
                <a:latin typeface="JKRGNR+Arial-BoldMT"/>
              </a:rPr>
              <a:t>gemäß §§ 78, 95 Abs. 3 BVerfGG</a:t>
            </a:r>
            <a:r>
              <a:rPr lang="de-DE" sz="2400" dirty="0">
                <a:solidFill>
                  <a:schemeClr val="tx1">
                    <a:lumMod val="65000"/>
                    <a:lumOff val="35000"/>
                  </a:schemeClr>
                </a:solidFill>
                <a:latin typeface="JKRGNR+Arial-BoldMT"/>
              </a:rPr>
              <a:t>: </a:t>
            </a:r>
            <a:r>
              <a:rPr lang="de-DE" sz="2400" dirty="0">
                <a:solidFill>
                  <a:srgbClr val="FF0000"/>
                </a:solidFill>
                <a:latin typeface="JKRGNR+Arial-BoldMT"/>
              </a:rPr>
              <a:t>Nichtigkeitserklärung der Vorschrift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7878081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Beachte: Aufhebung einer begünstigenden Norm bringt dem Benachteiligten häufig nichts!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Gesetzgeber hat mehrere Möglichkeiten auf Gleichheitsverstoß zu reagieren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Einbeziehung der anderen Gruppen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Streichung für alle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Daher häufig Ausspruch des BVerfG: „Unvereinbarkeitserklärung“ des Gesetzes mit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Appellwirkung an Gesetzgeber kann Vorteil für Benachteiligten haben!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prüfen: </a:t>
            </a:r>
            <a:r>
              <a:rPr lang="de-DE" sz="2400" b="1" dirty="0">
                <a:solidFill>
                  <a:schemeClr val="tx1">
                    <a:lumMod val="65000"/>
                    <a:lumOff val="35000"/>
                  </a:schemeClr>
                </a:solidFill>
                <a:latin typeface="JKRGNR+Arial-BoldMT"/>
              </a:rPr>
              <a:t>Verfassungskonformität von § 11a I </a:t>
            </a:r>
            <a:r>
              <a:rPr lang="de-DE" sz="2400" b="1" dirty="0" err="1">
                <a:solidFill>
                  <a:schemeClr val="tx1">
                    <a:lumMod val="65000"/>
                    <a:lumOff val="35000"/>
                  </a:schemeClr>
                </a:solidFill>
                <a:latin typeface="JKRGNR+Arial-BoldMT"/>
              </a:rPr>
              <a:t>BPolBG</a:t>
            </a:r>
            <a:r>
              <a:rPr lang="de-DE" sz="2400" b="1" dirty="0">
                <a:solidFill>
                  <a:schemeClr val="tx1">
                    <a:lumMod val="65000"/>
                    <a:lumOff val="35000"/>
                  </a:schemeClr>
                </a:solidFill>
                <a:latin typeface="JKRGNR+Arial-BoldMT"/>
              </a:rPr>
              <a: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8323833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6213" y="1268760"/>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Verfassungskonformität des § 11a I </a:t>
            </a:r>
            <a:r>
              <a:rPr lang="de-DE" sz="2400" b="1" u="sng" dirty="0" err="1">
                <a:solidFill>
                  <a:schemeClr val="tx1">
                    <a:lumMod val="65000"/>
                    <a:lumOff val="35000"/>
                  </a:schemeClr>
                </a:solidFill>
                <a:latin typeface="JKRGNR+Arial-BoldMT"/>
              </a:rPr>
              <a:t>BPolBG</a:t>
            </a: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prüfen: Formelle sowie materielle Verfassungskonformität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Formelle Verfassungskonformität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Innerhalb der formellen Rechtmäßigkeit zu prüfen: </a:t>
            </a:r>
            <a:r>
              <a:rPr lang="de-DE" sz="2400" b="1" dirty="0">
                <a:solidFill>
                  <a:schemeClr val="tx1">
                    <a:lumMod val="65000"/>
                    <a:lumOff val="35000"/>
                  </a:schemeClr>
                </a:solidFill>
                <a:latin typeface="JKRGNR+Arial-BoldMT"/>
              </a:rPr>
              <a:t>Zuständigkeit, Verfahren, Form</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Mangels Sachverhaltsangaben einzig erwähnenswert: Verbandskompetenz des Bundes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70 I GG</a:t>
            </a:r>
            <a:r>
              <a:rPr lang="de-DE" sz="2400" dirty="0">
                <a:solidFill>
                  <a:schemeClr val="tx1">
                    <a:lumMod val="65000"/>
                    <a:lumOff val="35000"/>
                  </a:schemeClr>
                </a:solidFill>
                <a:latin typeface="JKRGNR+Arial-BoldMT"/>
              </a:rPr>
              <a:t>, wonach „die Länder zur Gesetzgebung befugt, soweit dieses Grundgesetzt nicht dem Bunde die Gesetzgebungsbefugnisse verleiht“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Hier einschlägig: Ausschließlicher Kompetenztitel </a:t>
            </a:r>
            <a:r>
              <a:rPr lang="de-DE" sz="2400" b="1" dirty="0">
                <a:solidFill>
                  <a:schemeClr val="tx1">
                    <a:lumMod val="65000"/>
                    <a:lumOff val="35000"/>
                  </a:schemeClr>
                </a:solidFill>
                <a:highlight>
                  <a:srgbClr val="FFFF00"/>
                </a:highlight>
                <a:latin typeface="JKRGNR+Arial-BoldMT"/>
              </a:rPr>
              <a:t>Art. 73 I Nr. 8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8242522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8951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Verbandskompetenz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Formelle Verfassungskonformität (+)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29513152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Materielle Verfassungskonformität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denkbar: </a:t>
            </a:r>
            <a:r>
              <a:rPr lang="de-DE" sz="2400" b="1" dirty="0">
                <a:solidFill>
                  <a:schemeClr val="tx1">
                    <a:lumMod val="65000"/>
                    <a:lumOff val="35000"/>
                  </a:schemeClr>
                </a:solidFill>
                <a:latin typeface="JKRGNR+Arial-BoldMT"/>
              </a:rPr>
              <a:t>Verstoß gegen Gleichheitssätze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aber vorliegend nicht einschlägig: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Spezielle Gleichheitsrechte des…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33 II GG </a:t>
            </a:r>
            <a:r>
              <a:rPr lang="de-DE" sz="2400" dirty="0">
                <a:solidFill>
                  <a:schemeClr val="tx1">
                    <a:lumMod val="65000"/>
                    <a:lumOff val="35000"/>
                  </a:schemeClr>
                </a:solidFill>
                <a:latin typeface="JKRGNR+Arial-BoldMT"/>
              </a:rPr>
              <a:t>(Gleicher Zugang zu Ämtern) sowie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3 II 1 GG </a:t>
            </a:r>
            <a:r>
              <a:rPr lang="de-DE" sz="2400" dirty="0">
                <a:solidFill>
                  <a:schemeClr val="tx1">
                    <a:lumMod val="65000"/>
                    <a:lumOff val="35000"/>
                  </a:schemeClr>
                </a:solidFill>
                <a:latin typeface="JKRGNR+Arial-BoldMT"/>
              </a:rPr>
              <a:t>(Gleichbehandlung von Männern und Frauen)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6 I GG </a:t>
            </a:r>
            <a:r>
              <a:rPr lang="de-DE" sz="2400" dirty="0">
                <a:solidFill>
                  <a:schemeClr val="tx1">
                    <a:lumMod val="65000"/>
                    <a:lumOff val="35000"/>
                  </a:schemeClr>
                </a:solidFill>
                <a:latin typeface="JKRGNR+Arial-BoldMT"/>
              </a:rPr>
              <a:t>(Schutz der Ehe)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zu prüfen: </a:t>
            </a:r>
            <a:r>
              <a:rPr lang="de-DE" sz="2400" b="1" dirty="0">
                <a:solidFill>
                  <a:schemeClr val="tx1">
                    <a:lumMod val="65000"/>
                    <a:lumOff val="35000"/>
                  </a:schemeClr>
                </a:solidFill>
                <a:latin typeface="JKRGNR+Arial-BoldMT"/>
              </a:rPr>
              <a:t>Verstoß gegen den allgemeinen Gleichheitssatz aus Art. 3 I GG</a:t>
            </a:r>
            <a:r>
              <a:rPr lang="de-DE" sz="2400" dirty="0">
                <a:solidFill>
                  <a:schemeClr val="tx1">
                    <a:lumMod val="65000"/>
                    <a:lumOff val="35000"/>
                  </a:schemeClr>
                </a:solidFill>
                <a:latin typeface="JKRGNR+Arial-BoldMT"/>
              </a:rPr>
              <a:t>, wonach „alle Menschen vor dem Gesetz gleich sind“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Ratio: Verbot von Ungleichbehandlungen ohne sachlichen Grund!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6218886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Verletzung des Art. 3 I GG </a:t>
            </a:r>
            <a:r>
              <a:rPr lang="de-DE" sz="2400" dirty="0">
                <a:solidFill>
                  <a:schemeClr val="tx1">
                    <a:lumMod val="65000"/>
                    <a:lumOff val="35000"/>
                  </a:schemeClr>
                </a:solidFill>
                <a:latin typeface="JKRGNR+Arial-BoldMT"/>
              </a:rPr>
              <a:t>(+), soweit wesentlich Gleiches ohne sachlichen Grund ungleich behandelt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diesen Maßstäben zunächst erforderlich: Ungleichbehandlung von vergleichbaren Sachverhalten oder Personengruppe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Gemeinsamer </a:t>
            </a:r>
            <a:r>
              <a:rPr lang="de-DE" sz="2400" b="1" dirty="0">
                <a:solidFill>
                  <a:schemeClr val="tx1">
                    <a:lumMod val="65000"/>
                    <a:lumOff val="35000"/>
                  </a:schemeClr>
                </a:solidFill>
                <a:highlight>
                  <a:srgbClr val="FFFF00"/>
                </a:highlight>
                <a:latin typeface="JKRGNR+Arial-BoldMT"/>
              </a:rPr>
              <a:t>Obergriff</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Polizeibeamte des Bundes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Innerhalb dieses Oberbegriff die </a:t>
            </a:r>
            <a:r>
              <a:rPr lang="de-DE" sz="2400" b="1" dirty="0">
                <a:solidFill>
                  <a:schemeClr val="tx1">
                    <a:lumMod val="65000"/>
                    <a:lumOff val="35000"/>
                  </a:schemeClr>
                </a:solidFill>
                <a:highlight>
                  <a:srgbClr val="FFFF00"/>
                </a:highlight>
                <a:latin typeface="JKRGNR+Arial-BoldMT"/>
              </a:rPr>
              <a:t>Vergleichspaare</a:t>
            </a:r>
            <a:r>
              <a:rPr lang="de-DE" sz="2400" dirty="0">
                <a:solidFill>
                  <a:schemeClr val="tx1">
                    <a:lumMod val="65000"/>
                    <a:lumOff val="35000"/>
                  </a:schemeClr>
                </a:solidFill>
                <a:highlight>
                  <a:srgbClr val="FFFF00"/>
                </a:highlight>
                <a:latin typeface="JKRGNR+Arial-BoldMT"/>
              </a:rPr>
              <a:t>: </a:t>
            </a:r>
            <a:r>
              <a:rPr lang="de-DE" sz="2400" b="1" u="sng" dirty="0">
                <a:solidFill>
                  <a:schemeClr val="tx1">
                    <a:lumMod val="65000"/>
                    <a:lumOff val="35000"/>
                  </a:schemeClr>
                </a:solidFill>
                <a:latin typeface="JKRGNR+Arial-BoldMT"/>
              </a:rPr>
              <a:t>Alleinstehende</a:t>
            </a:r>
            <a:r>
              <a:rPr lang="de-DE" sz="2400" dirty="0">
                <a:solidFill>
                  <a:schemeClr val="tx1">
                    <a:lumMod val="65000"/>
                    <a:lumOff val="35000"/>
                  </a:schemeClr>
                </a:solidFill>
                <a:latin typeface="JKRGNR+Arial-BoldMT"/>
              </a:rPr>
              <a:t> und </a:t>
            </a:r>
            <a:r>
              <a:rPr lang="de-DE" sz="2400" b="1" u="sng" dirty="0">
                <a:solidFill>
                  <a:schemeClr val="tx1">
                    <a:lumMod val="65000"/>
                    <a:lumOff val="35000"/>
                  </a:schemeClr>
                </a:solidFill>
                <a:latin typeface="JKRGNR+Arial-BoldMT"/>
              </a:rPr>
              <a:t>nicht alleinstehende Bundespolizeibeamte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Ungleichbehandlung?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da § 11a </a:t>
            </a:r>
            <a:r>
              <a:rPr lang="de-DE" sz="2400" dirty="0" err="1">
                <a:solidFill>
                  <a:schemeClr val="tx1">
                    <a:lumMod val="65000"/>
                    <a:lumOff val="35000"/>
                  </a:schemeClr>
                </a:solidFill>
                <a:latin typeface="JKRGNR+Arial-BoldMT"/>
              </a:rPr>
              <a:t>BPolG</a:t>
            </a:r>
            <a:r>
              <a:rPr lang="de-DE" sz="2400" dirty="0">
                <a:solidFill>
                  <a:schemeClr val="tx1">
                    <a:lumMod val="65000"/>
                    <a:lumOff val="35000"/>
                  </a:schemeClr>
                </a:solidFill>
                <a:latin typeface="JKRGNR+Arial-BoldMT"/>
              </a:rPr>
              <a:t> an diese Vergleichspaare unterschiedliche Rechtsfolgen knüpft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9125383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06723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derartige Rechtfertigung notwendig: </a:t>
            </a:r>
            <a:r>
              <a:rPr lang="de-DE" sz="2400" b="1" dirty="0">
                <a:solidFill>
                  <a:schemeClr val="tx1">
                    <a:lumMod val="65000"/>
                    <a:lumOff val="35000"/>
                  </a:schemeClr>
                </a:solidFill>
                <a:latin typeface="JKRGNR+Arial-BoldMT"/>
              </a:rPr>
              <a:t>Sachlicher Grund</a:t>
            </a:r>
            <a:r>
              <a:rPr lang="de-DE" sz="2400" dirty="0">
                <a:solidFill>
                  <a:schemeClr val="tx1">
                    <a:lumMod val="65000"/>
                    <a:lumOff val="35000"/>
                  </a:schemeClr>
                </a:solidFill>
                <a:latin typeface="JKRGNR+Arial-BoldMT"/>
              </a:rPr>
              <a:t> für Ungleichbehandlung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Welche </a:t>
            </a:r>
            <a:r>
              <a:rPr lang="de-DE" sz="2400" b="1" u="sng" dirty="0">
                <a:solidFill>
                  <a:schemeClr val="tx1">
                    <a:lumMod val="65000"/>
                    <a:lumOff val="35000"/>
                  </a:schemeClr>
                </a:solidFill>
                <a:latin typeface="JKRGNR+Arial-BoldMT"/>
              </a:rPr>
              <a:t>Anforderungen werden an den „sachlichen Grund“</a:t>
            </a:r>
            <a:r>
              <a:rPr lang="de-DE" sz="2400" dirty="0">
                <a:solidFill>
                  <a:schemeClr val="tx1">
                    <a:lumMod val="65000"/>
                    <a:lumOff val="35000"/>
                  </a:schemeClr>
                </a:solidFill>
                <a:latin typeface="JKRGNR+Arial-BoldMT"/>
              </a:rPr>
              <a:t> gestellt?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28004918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Schritt: sog. Willkürformel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Verfassungsrechtliche Rechtfertigung in jedem Fall (-), wenn „sich irgendein </a:t>
            </a:r>
            <a:r>
              <a:rPr lang="de-DE" sz="2400" b="1" dirty="0">
                <a:solidFill>
                  <a:schemeClr val="tx1">
                    <a:lumMod val="65000"/>
                    <a:lumOff val="35000"/>
                  </a:schemeClr>
                </a:solidFill>
                <a:latin typeface="JKRGNR+Arial-BoldMT"/>
              </a:rPr>
              <a:t>vernünftiger, aus der Natur der Sache resultierender oder sonst wie einleuchtender Grund</a:t>
            </a:r>
            <a:r>
              <a:rPr lang="de-DE" sz="2400" dirty="0">
                <a:solidFill>
                  <a:schemeClr val="tx1">
                    <a:lumMod val="65000"/>
                    <a:lumOff val="35000"/>
                  </a:schemeClr>
                </a:solidFill>
                <a:latin typeface="JKRGNR+Arial-BoldMT"/>
              </a:rPr>
              <a:t> nicht finden lässt“ (sog. </a:t>
            </a:r>
            <a:r>
              <a:rPr lang="de-DE" sz="2400" b="1" dirty="0">
                <a:solidFill>
                  <a:schemeClr val="tx1">
                    <a:lumMod val="65000"/>
                    <a:lumOff val="35000"/>
                  </a:schemeClr>
                </a:solidFill>
                <a:latin typeface="JKRGNR+Arial-BoldMT"/>
              </a:rPr>
              <a:t>Willkürformel</a:t>
            </a:r>
            <a:r>
              <a:rPr lang="de-DE" sz="2400" dirty="0">
                <a:solidFill>
                  <a:schemeClr val="tx1">
                    <a:lumMod val="65000"/>
                    <a:lumOff val="35000"/>
                  </a:schemeClr>
                </a:solidFill>
                <a:latin typeface="JKRGNR+Arial-BoldMT"/>
              </a:rPr>
              <a:t> des BVerfG)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Sachlicher Grund </a:t>
            </a:r>
            <a:r>
              <a:rPr lang="de-DE" sz="2400" dirty="0">
                <a:solidFill>
                  <a:schemeClr val="tx1">
                    <a:lumMod val="65000"/>
                    <a:lumOff val="35000"/>
                  </a:schemeClr>
                </a:solidFill>
                <a:highlight>
                  <a:srgbClr val="FFFF00"/>
                </a:highlight>
                <a:latin typeface="JKRGNR+Arial-BoldMT"/>
              </a:rPr>
              <a:t>für Ungleichbehandlung?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Hinblick auf die Zwecksetzung eines Gesetzes anzunehmen: </a:t>
            </a:r>
            <a:r>
              <a:rPr lang="de-DE" sz="2400" b="1" dirty="0">
                <a:solidFill>
                  <a:schemeClr val="tx1">
                    <a:lumMod val="65000"/>
                    <a:lumOff val="35000"/>
                  </a:schemeClr>
                </a:solidFill>
                <a:latin typeface="JKRGNR+Arial-BoldMT"/>
              </a:rPr>
              <a:t>Einschätzungs- und Entscheidungsprärogative des Gesetzgebers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Zweck des Gesetzes: Bedarf der Ordnung </a:t>
            </a:r>
            <a:r>
              <a:rPr lang="de-DE" sz="2400" b="1" dirty="0">
                <a:solidFill>
                  <a:schemeClr val="tx1">
                    <a:lumMod val="65000"/>
                    <a:lumOff val="35000"/>
                  </a:schemeClr>
                </a:solidFill>
                <a:latin typeface="JKRGNR+Arial-BoldMT"/>
              </a:rPr>
              <a:t>eigener (!) Angelegenheiten</a:t>
            </a:r>
            <a:r>
              <a:rPr lang="de-DE" sz="2400" dirty="0">
                <a:solidFill>
                  <a:schemeClr val="tx1">
                    <a:lumMod val="65000"/>
                    <a:lumOff val="35000"/>
                  </a:schemeClr>
                </a:solidFill>
                <a:latin typeface="JKRGNR+Arial-BoldMT"/>
              </a:rPr>
              <a:t> an dienstfreien Tagen besteht für verheiratete Beamte gleichermaßen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Somit bereits vertretbar</a:t>
            </a:r>
            <a:r>
              <a:rPr lang="de-DE" sz="2400" dirty="0">
                <a:solidFill>
                  <a:srgbClr val="FF0000"/>
                </a:solidFill>
                <a:latin typeface="JKRGNR+Arial-BoldMT"/>
              </a:rPr>
              <a:t>: Annahme einer willkürlichen Ungleichbehandlung (Willkürformel)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27731968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6914" y="1268760"/>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2. Schritt: sog. „Neue Formel“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letztlich: </a:t>
            </a:r>
            <a:r>
              <a:rPr lang="de-DE" sz="2400" b="1" dirty="0">
                <a:solidFill>
                  <a:schemeClr val="tx1">
                    <a:lumMod val="65000"/>
                    <a:lumOff val="35000"/>
                  </a:schemeClr>
                </a:solidFill>
                <a:latin typeface="JKRGNR+Arial-BoldMT"/>
              </a:rPr>
              <a:t>Rechtfertigungslast bzgl. Ungleichbehandlung steigt, soweit…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Unterscheidungsmerkmale sich denen aus </a:t>
            </a:r>
            <a:r>
              <a:rPr lang="de-DE" sz="2400" b="1" dirty="0">
                <a:solidFill>
                  <a:schemeClr val="tx1">
                    <a:lumMod val="65000"/>
                    <a:lumOff val="35000"/>
                  </a:schemeClr>
                </a:solidFill>
                <a:latin typeface="JKRGNR+Arial-BoldMT"/>
              </a:rPr>
              <a:t>Art. 3 III GG </a:t>
            </a:r>
            <a:r>
              <a:rPr lang="de-DE" sz="2400" dirty="0">
                <a:solidFill>
                  <a:schemeClr val="tx1">
                    <a:lumMod val="65000"/>
                    <a:lumOff val="35000"/>
                  </a:schemeClr>
                </a:solidFill>
                <a:latin typeface="JKRGNR+Arial-BoldMT"/>
              </a:rPr>
              <a:t>annähern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Unterscheidungsmerkmale für den einzelnen als sog. </a:t>
            </a:r>
            <a:r>
              <a:rPr lang="de-DE" sz="2400" b="1" dirty="0">
                <a:solidFill>
                  <a:schemeClr val="tx1">
                    <a:lumMod val="65000"/>
                    <a:lumOff val="35000"/>
                  </a:schemeClr>
                </a:solidFill>
                <a:latin typeface="JKRGNR+Arial-BoldMT"/>
              </a:rPr>
              <a:t>„personenbezogene Merkmale“ unverfügbar </a:t>
            </a:r>
            <a:r>
              <a:rPr lang="de-DE" sz="2400" dirty="0">
                <a:solidFill>
                  <a:schemeClr val="tx1">
                    <a:lumMod val="65000"/>
                    <a:lumOff val="35000"/>
                  </a:schemeClr>
                </a:solidFill>
                <a:latin typeface="JKRGNR+Arial-BoldMT"/>
              </a:rPr>
              <a:t>sind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Ungleichbehandlung </a:t>
            </a:r>
            <a:r>
              <a:rPr lang="de-DE" sz="2400" b="1" dirty="0">
                <a:solidFill>
                  <a:schemeClr val="tx1">
                    <a:lumMod val="65000"/>
                    <a:lumOff val="35000"/>
                  </a:schemeClr>
                </a:solidFill>
                <a:latin typeface="JKRGNR+Arial-BoldMT"/>
              </a:rPr>
              <a:t>zugleich</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Freiheitsrechte</a:t>
            </a:r>
            <a:r>
              <a:rPr lang="de-DE" sz="2400" dirty="0">
                <a:solidFill>
                  <a:schemeClr val="tx1">
                    <a:lumMod val="65000"/>
                    <a:lumOff val="35000"/>
                  </a:schemeClr>
                </a:solidFill>
                <a:latin typeface="JKRGNR+Arial-BoldMT"/>
              </a:rPr>
              <a:t> beeinträchtigt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Unterscheidungskriterium: „</a:t>
            </a:r>
            <a:r>
              <a:rPr lang="de-DE" sz="2400" b="1" dirty="0">
                <a:solidFill>
                  <a:schemeClr val="tx1">
                    <a:lumMod val="65000"/>
                    <a:lumOff val="35000"/>
                  </a:schemeClr>
                </a:solidFill>
                <a:latin typeface="JKRGNR+Arial-BoldMT"/>
              </a:rPr>
              <a:t>alleinstehend</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Personenbezogenheit (+)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erforderlich: </a:t>
            </a:r>
            <a:r>
              <a:rPr lang="de-DE" sz="2400" b="1" dirty="0">
                <a:solidFill>
                  <a:schemeClr val="tx1">
                    <a:lumMod val="65000"/>
                    <a:lumOff val="35000"/>
                  </a:schemeClr>
                </a:solidFill>
                <a:latin typeface="JKRGNR+Arial-BoldMT"/>
              </a:rPr>
              <a:t>Gewichtige Gründe</a:t>
            </a:r>
            <a:r>
              <a:rPr lang="de-DE" sz="2400" dirty="0">
                <a:solidFill>
                  <a:schemeClr val="tx1">
                    <a:lumMod val="65000"/>
                    <a:lumOff val="35000"/>
                  </a:schemeClr>
                </a:solidFill>
                <a:latin typeface="JKRGNR+Arial-BoldMT"/>
              </a:rPr>
              <a:t>, die Ungleichbehandlung </a:t>
            </a:r>
            <a:r>
              <a:rPr lang="de-DE" sz="2400" b="1" dirty="0">
                <a:solidFill>
                  <a:schemeClr val="tx1">
                    <a:lumMod val="65000"/>
                    <a:lumOff val="35000"/>
                  </a:schemeClr>
                </a:solidFill>
                <a:latin typeface="JKRGNR+Arial-BoldMT"/>
              </a:rPr>
              <a:t>rechtfertigen</a:t>
            </a:r>
            <a:r>
              <a:rPr lang="de-DE" sz="2400" dirty="0">
                <a:solidFill>
                  <a:schemeClr val="tx1">
                    <a:lumMod val="65000"/>
                    <a:lumOff val="35000"/>
                  </a:schemeClr>
                </a:solidFill>
                <a:latin typeface="JKRGNR+Arial-BoldMT"/>
              </a:rPr>
              <a:t> können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552090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6914" y="1268760"/>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Daraus folgend: </a:t>
            </a:r>
            <a:r>
              <a:rPr lang="de-DE" sz="2400" b="1" dirty="0">
                <a:solidFill>
                  <a:schemeClr val="tx1">
                    <a:lumMod val="65000"/>
                    <a:lumOff val="35000"/>
                  </a:schemeClr>
                </a:solidFill>
                <a:latin typeface="JKRGNR+Arial-BoldMT"/>
              </a:rPr>
              <a:t>Verstoß gegen Art. 3 I 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 Materielle Verfassungskonformität des § 11a I </a:t>
            </a:r>
            <a:r>
              <a:rPr lang="de-DE" sz="2400" b="1" dirty="0" err="1">
                <a:solidFill>
                  <a:schemeClr val="tx1">
                    <a:lumMod val="65000"/>
                    <a:lumOff val="35000"/>
                  </a:schemeClr>
                </a:solidFill>
                <a:latin typeface="JKRGNR+Arial-BoldMT"/>
              </a:rPr>
              <a:t>BPolBG</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Demnach grundsätzlich geboten: </a:t>
            </a:r>
            <a:r>
              <a:rPr lang="de-DE" sz="2400" b="1" dirty="0">
                <a:solidFill>
                  <a:schemeClr val="tx1">
                    <a:lumMod val="65000"/>
                    <a:lumOff val="35000"/>
                  </a:schemeClr>
                </a:solidFill>
                <a:latin typeface="JKRGNR+Arial-BoldMT"/>
              </a:rPr>
              <a:t>Aussetzung des Verfahrens </a:t>
            </a:r>
            <a:r>
              <a:rPr lang="de-DE" sz="2400" dirty="0">
                <a:solidFill>
                  <a:schemeClr val="tx1">
                    <a:lumMod val="65000"/>
                    <a:lumOff val="35000"/>
                  </a:schemeClr>
                </a:solidFill>
                <a:latin typeface="JKRGNR+Arial-BoldMT"/>
              </a:rPr>
              <a:t>und </a:t>
            </a:r>
            <a:r>
              <a:rPr lang="de-DE" sz="2400" b="1" dirty="0">
                <a:solidFill>
                  <a:schemeClr val="tx1">
                    <a:lumMod val="65000"/>
                    <a:lumOff val="35000"/>
                  </a:schemeClr>
                </a:solidFill>
                <a:latin typeface="JKRGNR+Arial-BoldMT"/>
              </a:rPr>
              <a:t>Vorlage an das BVerfG gemäß Art. 100 I 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Verfassungskonforme Auslegung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erforderlich: Einleitung eines </a:t>
            </a:r>
            <a:r>
              <a:rPr lang="de-DE" sz="2400" b="1" dirty="0">
                <a:solidFill>
                  <a:schemeClr val="tx1">
                    <a:lumMod val="65000"/>
                    <a:lumOff val="35000"/>
                  </a:schemeClr>
                </a:solidFill>
                <a:latin typeface="JKRGNR+Arial-BoldMT"/>
              </a:rPr>
              <a:t>konkreten Normenkontrollverfahrens nach Art. 100 I 1 GG </a:t>
            </a:r>
            <a:r>
              <a:rPr lang="de-DE" sz="2400" dirty="0">
                <a:solidFill>
                  <a:schemeClr val="tx1">
                    <a:lumMod val="65000"/>
                    <a:lumOff val="35000"/>
                  </a:schemeClr>
                </a:solidFill>
                <a:latin typeface="JKRGNR+Arial-BoldMT"/>
              </a:rPr>
              <a:t>durch das Verwaltungsgericht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zulässig, aber bis zur Entscheidung des BVerfG ausgesetzt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3847939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 calcmode="lin" valueType="num">
                                      <p:cBhvr additive="base">
                                        <p:cTn id="4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572000" y="3284984"/>
            <a:ext cx="7092280" cy="2554545"/>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Fall 12</a:t>
            </a:r>
          </a:p>
          <a:p>
            <a:endParaRPr lang="de-DE" sz="3200" dirty="0">
              <a:solidFill>
                <a:schemeClr val="bg1"/>
              </a:solidFill>
              <a:latin typeface="Frutiger LT 57 Cn" pitchFamily="34" charset="0"/>
            </a:endParaRPr>
          </a:p>
          <a:p>
            <a:r>
              <a:rPr lang="de-DE" sz="3200" dirty="0">
                <a:solidFill>
                  <a:schemeClr val="bg1"/>
                </a:solidFill>
                <a:latin typeface="Frutiger LT 57 Cn" pitchFamily="34" charset="0"/>
              </a:rPr>
              <a:t>Zur häuslichen </a:t>
            </a:r>
          </a:p>
          <a:p>
            <a:r>
              <a:rPr lang="de-DE" sz="3200" dirty="0">
                <a:solidFill>
                  <a:schemeClr val="bg1"/>
                </a:solidFill>
                <a:latin typeface="Frutiger LT 57 Cn" pitchFamily="34" charset="0"/>
              </a:rPr>
              <a:t>Nachbereitung</a:t>
            </a:r>
          </a:p>
        </p:txBody>
      </p:sp>
    </p:spTree>
    <p:extLst>
      <p:ext uri="{BB962C8B-B14F-4D97-AF65-F5344CB8AC3E}">
        <p14:creationId xmlns:p14="http://schemas.microsoft.com/office/powerpoint/2010/main" val="41541385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9. Woche</a:t>
            </a:r>
          </a:p>
        </p:txBody>
      </p:sp>
    </p:spTree>
    <p:extLst>
      <p:ext uri="{BB962C8B-B14F-4D97-AF65-F5344CB8AC3E}">
        <p14:creationId xmlns:p14="http://schemas.microsoft.com/office/powerpoint/2010/main" val="7313176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2961</Words>
  <Application>Microsoft Macintosh PowerPoint</Application>
  <PresentationFormat>Bildschirmpräsentation (4:3)</PresentationFormat>
  <Paragraphs>316</Paragraphs>
  <Slides>42</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42</vt:i4>
      </vt:variant>
    </vt:vector>
  </HeadingPairs>
  <TitlesOfParts>
    <vt:vector size="50"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52</cp:revision>
  <dcterms:created xsi:type="dcterms:W3CDTF">2023-10-05T14:07:58Z</dcterms:created>
  <dcterms:modified xsi:type="dcterms:W3CDTF">2026-08-30T18:16:44Z</dcterms:modified>
</cp:coreProperties>
</file>