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0"/>
  </p:notesMasterIdLst>
  <p:sldIdLst>
    <p:sldId id="256" r:id="rId2"/>
    <p:sldId id="403" r:id="rId3"/>
    <p:sldId id="404" r:id="rId4"/>
    <p:sldId id="405" r:id="rId5"/>
    <p:sldId id="406" r:id="rId6"/>
    <p:sldId id="414" r:id="rId7"/>
    <p:sldId id="415" r:id="rId8"/>
    <p:sldId id="433" r:id="rId9"/>
    <p:sldId id="441" r:id="rId10"/>
    <p:sldId id="442" r:id="rId11"/>
    <p:sldId id="443" r:id="rId12"/>
    <p:sldId id="463" r:id="rId13"/>
    <p:sldId id="445" r:id="rId14"/>
    <p:sldId id="446" r:id="rId15"/>
    <p:sldId id="447" r:id="rId16"/>
    <p:sldId id="421" r:id="rId17"/>
    <p:sldId id="448" r:id="rId18"/>
    <p:sldId id="620" r:id="rId19"/>
    <p:sldId id="449" r:id="rId20"/>
    <p:sldId id="465" r:id="rId21"/>
    <p:sldId id="450" r:id="rId22"/>
    <p:sldId id="451" r:id="rId23"/>
    <p:sldId id="452" r:id="rId24"/>
    <p:sldId id="453" r:id="rId25"/>
    <p:sldId id="454" r:id="rId26"/>
    <p:sldId id="455" r:id="rId27"/>
    <p:sldId id="456" r:id="rId28"/>
    <p:sldId id="457" r:id="rId29"/>
    <p:sldId id="458" r:id="rId30"/>
    <p:sldId id="459" r:id="rId31"/>
    <p:sldId id="464" r:id="rId32"/>
    <p:sldId id="461" r:id="rId33"/>
    <p:sldId id="619" r:id="rId34"/>
    <p:sldId id="425" r:id="rId35"/>
    <p:sldId id="600" r:id="rId36"/>
    <p:sldId id="460" r:id="rId37"/>
    <p:sldId id="462" r:id="rId38"/>
    <p:sldId id="290" r:id="rId3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349" autoAdjust="0"/>
    <p:restoredTop sz="92969"/>
  </p:normalViewPr>
  <p:slideViewPr>
    <p:cSldViewPr>
      <p:cViewPr varScale="1">
        <p:scale>
          <a:sx n="101" d="100"/>
          <a:sy n="101" d="100"/>
        </p:scale>
        <p:origin x="200" y="4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12.02.26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211960" y="3212976"/>
            <a:ext cx="4824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Klausurbesprechung ÖR 12.02.2026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7268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Zulässigkeit des Antrages auf Widereinsetzung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Statthaftigkeit des Widereinsetzungsantrages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60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vorausgesetzt: Versäumen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gesetzlichen 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(+):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Klagefrist aus § 74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versäumt (s.o.)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Statthaftigkeit des Antrages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Ordnungsgemäße Antragstellung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prüfen: Zuständigkeit, Form, Frist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Zuständigkeit: Antragstellung bei dem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60 IV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zuständigen Gericht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78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Hinsichtlich der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Glaubhaftmachung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Tatsachen, die zur Begründung des Antrages dienen,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60 II 2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Grundsätzlich erforderlich: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Vollbeweis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streitiger Tatsache erforderlich,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286 ZPO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Ausnahmsweise zulässig: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geringeres Beweismaß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„Glaubhaftmachung“ ausreichend (vgl.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294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gewahrt zu unterstellen: Formgerechter Antrag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18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Frist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Einhaltung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zweiwöchigen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Antragsfrist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§ 60 II 1 VwGO?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Erneut maßgeblich für Fristberechnung: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57 II VwGO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222 I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die bürgerlich-rechtlichen 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187 bis § 193 BGB gelten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Fristbeginn gemäß § 187 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11. Januar 2013, 0:00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Fristende gemäß § 188 II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24. Januar 2013, 24.00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Antragstellung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23. Januar 2023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Antragsfrist aus § 60 II 1 VwGO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Ordnungsgemäße Antragstellung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(+): Nachholung der versäumten Handlung innerhalb der Antragsfrist (Klage und Antrag verbunden)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Zulässigkeit des Widereinsetzungsantrages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84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6514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Begründetheit des Widereinsetzungsantrages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Begründetheit des Antrages vorausgesetzt: dass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„jemand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ohne Verschulden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verhindert war, eine gesetzliche Frist einzuhalten“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60 I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Schwerpunkt: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Verschulden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Subjektiver Betrachtungsansatz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Fristversäumnis unverschuldet, wenn dem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nach den gesamten Umständen 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 Vorwurf daraus zu machen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ist, dass er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 versäumt hat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ihm also die Einhaltung der Frist nicht zumutbar war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Dabei nicht möglich: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Exkulpation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über den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Prozessbevollmächtigten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Mein Anwalt ist schuld…“)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denn: Verschulden des Prozessbevollmächtigten steht eigenem Verschulden gleich,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173 S. 1 VwGO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85 II ZPO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9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20" y="1289488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vorliegend ausschließlich 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problematisieren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inwiefern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Anwalt des K die Frist schuldhaft versäumt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Vortrag des Anwalts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hierzu sinngemäß: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„Übermittlungsfehler bei der Post; Klage wurde fristgerecht erhoben am 15.09.2012“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Indes zu berücksichtigen: Erste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Nachfrage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bei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wegen fehlender Eingangsbestätigung der Klage erfolgte am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09. Januar 2013, d.h. 3 Monate später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Verschulden des Prozessbevollmächtigten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welches dem Verschulden des K gleich steht (§§ 173 S. 1 VwGO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85 II ZPO)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Begründetheit des Antrages (-) [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vertretbar!]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Widereinsetzung in den vorigen Stand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60 I VwGO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Einhaltung der Klagefrist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74 I 1 VwGO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Hilfsgutachten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45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88775"/>
            <a:ext cx="8928992" cy="670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VI. Passive Prozessführungsbefugnis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78 I Nr.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passiv prozessführungsbefugt: Stadt S (Rechtsträgerprinzip)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VI) Beteiligungs- und Prozessfähigkeit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Klägerin: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der Klägerin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natürliche Person: § 61 Nr. 1 Alt. 1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 der Klägerin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61 I Nr.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Stadt: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Beteiligungsfähigkeit der Stadt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juristische Person des öffentlichen Rechts: § 61 Nr. 1 Alt. 2 VwGO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Prozessfähigkeit der Stadt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§ 62 III VwGO durch ordnungsgemäße Vertretung durch die jeweilige Fachbehörde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Sachentscheidungsvoraussetzungen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62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67464" y="1146180"/>
            <a:ext cx="8928992" cy="4667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B.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 Klage ist begründet, soweit der Verwaltungsakt rechtswidrig und der Kläger dadurch in seinen Rechten verletzt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Rechtswidrigkeit des Verwaltungsaktes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Rechtsgrundlage für den Erlass der streitgegenständlichen Untersagungsverfügung: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69 I 1 AMG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Formelle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laut Sachverhalt („formell rechtmäßige Ordnungsverfügung“)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26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Materielle Rechtmäßigkeit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Tatbestand § 69 AMG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Danach treffen die zuständigen Behörden die zur Beseitigung festgestellter Verstöße und die zur Verhütung künftiger Verstöße notwendigen Anordnungen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Durch Selbstbedienung in der Apotheke der K verletzt: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52 AMG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Vorschrift bezieht sich auch auf Vertrieb in Apotheke, vgl. Umkehrschluss zu § 52 I Nr. 2 AMG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Verstoß gegen § 17 Abs. 3 ApBetrO, der ebenfalls Verbot der Selbstbedienung in Apotheken normiert (+)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§ 69 AMG umfasst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97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Ermessensfehler?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Wegen § 114 S. 1 VwGO („kann“) zu prüfen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Einzig denkbar: Ermessensüberschreitung wegen Verletzung des Verhältnismäßigkeitsgrundsatzes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(-);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schon nicht ersichtlich, wie Behörde auf andere Weise gegen den Verstoß vorgehen soll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Wortlautlösung“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Klage unbegründet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31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4411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100 I 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verankert: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Verwerfungsmonopol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BVerfG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Parlamentsgesetze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Allerdings bereits nach Wortlaut des Art. 100 I 1 GG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Prüfungskompetenz der Fachgerichte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(„Hält ein Gericht … ein Gesetz für verfassungswidrig“)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eine Vorlage nach Art. 100 I 1 GG indes zwingend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Entscheidungserheblichkeit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Verfassungskonformität des Gesetzes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ist bei Anwendung der Vorschrift unbegründet: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Entscheidungserheblichkeit (+)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1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A. Sachentscheidungsvoraussetzungen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Eröffnung des Verwaltungsrechtswegs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Vorrangig zu prüfen, aber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Aufdrängende Sonderzuweisung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126 I BBG / § 54 I BeamtStG)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Stattdessen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Verwaltungsrechtliche Generalklausel des § 40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Danach vorausgesetzt: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 Streitigkeit,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nichtverfassungsrechtlicher Art,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abdrängende Sonderzuweisung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285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ZE: Vorschrift des § 52 AMG müsste gem. Art. 100 I GG vorgelegt werden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beachte: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17 Abs. 3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ApoBetrO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lediglich Verordnungscharakter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Prüfungs- und Verwerfungskompetenz bei VG!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Prüfungsumfang: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 der Vorschriften zum Selbstbedienungsverbot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95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Verfassungskonformität der Rechtsgrundlage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Ausdrücklich zu unterstellen: Formelle Verfassungskonformität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Mögliche materielle Verfassungsverstöße: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von Art. 12 I GG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von Art. 3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Verletzung von Art. 12 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prüfen: ob ein nicht zu rechtfertigender Eingriff in den Schutzbereich der Berufsfreiheit vorliegt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13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Schutzbereich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Ohne weiteres eröffnet: Persönlicher Schutzbereich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Hinsicht von Art. 12 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geschützt: Einheitliches Grundrecht der Berufsfreiheit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Beruf: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Jede auf Erwerb gerichtete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Tätigkeit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auf Dauer angelegt ist, der Schaffung und Aufrechterhaltung einer Lebensgrundlage dient (und nicht schlechthin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gemeinschädlich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Betrieb einer Apotheke: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Schutzbereich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03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Eingriff: meint jedes dem Staat zurechenbare Verhalten, welches die Grundrechtsausübung erschwert oder unmöglich macht („moderner Eingriffsbegriff“)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12 I GG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Berufsbezug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Maßnahme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Berufsbezug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staatliche Maßnahme die Wahl oder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Ausübung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Berufs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unmittelbar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einschränkt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sie also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die Berufsregelung abzielt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(subjektiv berufsregelnde Tendenz) oder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sie in ihren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mittelbaren Auswirkungen von einigem Gewicht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(objektiv berufsregelnde Tendenz)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Subjektiv berufsregelnde Tendenz der Vorschrift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042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Rechtfertigung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Verfassungsrechtliche Rechtfertigung des Eingriffs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12 I GG enthalten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Regelungsvorbehalt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der für das einheitlich zu verstehende Recht auf Berufsfreiheit insgesamt gilt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„durch oder auf Grund eines Gesetzes“: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meint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formelles Parlamentsgesetz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52 I Nr. 2 AMG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gegeben: Taugliche Schranke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Schwerpunkt: Verfassungskonformität des „Schrankengesetzes“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Formelle Verfassungskonformität (+), lt. Bearbeitervermerk </a:t>
            </a:r>
          </a:p>
          <a:p>
            <a:pPr marL="800100" lvl="1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Materielle Verfassungskonformität?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Verhältnismäßigkeit des Gesetzes?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02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Verhältnismäßigkeit des Selbstbedienungsverbotes aus § 52 I Nr. 2 AMG?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Art. 12 GG zu beachten: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3-Stufen-Lehre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 den Beginn der Prüfung stellen!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zu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 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Berufsausübungsregelungen („Wie“)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Subjektive Berufszulassungsvoraussetzungen (Abschlüsse,…)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3. Stufe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Objektive Berufszulassungsvoraussetzungen (Obergrenzen für Notare)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jeweils mit der Stufe ansteigend: Anforderungen an die Rechtfertigung („je…desto“)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99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Selbstbedienungsverbot: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Berufsausübungsregelung („Wie“)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Maßstab für Rechtfertigung einer Berufsausübungsregelung: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Vernünftige Erwägungen des Allgemeinwohls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Legitimer Zweck von § 52 I Nr. 2 AMG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Ratio des Selbstbedienungsverbotes: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Gesundheit der Bevölkerung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geordnete Arzneimittelversorgung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Staatlicher Schutzauftrag aus Art. 2 II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der Sache nach verfolgt: Schutz verfassungsrechtlicher Belange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Legitimer Zweck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1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Geeignetheit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erforderlich: dass die Regelung geeignet ist, den Zweck jedenfalls zu fördern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Dabei ausreichend: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 der Zweckerreichung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 Selbstbedienungsverbot unterbunden: Ungeordnete Abgabe von Medikamenten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anzunehmen: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Geeignetheit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Erforderlichkeit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Nicht ersichtlich: gleich geeignetes, weniger eingriffsintensives Mittel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Zudem zu beachten: weiter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Gestaltungs- und Beurteilungsspielraum des Gesetzgebers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Erforderlichkeit (+)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58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Angemessenheit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Angemessenheit zu prüfen: Ob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die Berufsfreiheit zum angestrebten Zweck außer Verhältnis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Zunächst gegenüberzustellen: Abstrakte Betrachtung der in Rede stehenden Rechtsgüter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Rahmen einer konkreten Abwägung zu berücksichtigen: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Auswirkungen auf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unternehmerischen Gestaltungsfreiheiten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das Selbstbedienungsverbot eher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gering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einzustufen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Andererseits von einigem Gewicht: Gewährleistung einer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ordnungsgemäßen Arzneimittelvergabe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Angemessenheit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mithin: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von Art. 12 I GG (-)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08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 Verletzung von Art. 3 I GG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Gegenstand des allgemeinen Gleichheitssatzes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Verbot von – benachteiligenden – Ungleichbehandlungen ohne sachlichen Grund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Somit geboten: Dass „wesentlich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Gleiches gleich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wesentlich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Ungleiches ungleich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behandelt wird“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(BVerfG)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womöglich nicht vereinbar: Regelungen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Apotheker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52 I Nr. 2 AMG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einem Verbot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Selbstbedienung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für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verschreibungspflichtige Arzneimittel unterliegen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Zulassung des Versands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 apothekenpflichtigen Arzneimitteln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gemäß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43 I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AMG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11 a I 1 AMG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sehr fraglich: Verschiedenbehandlung von „wesentlich“ Gleichem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7302" y="1270179"/>
            <a:ext cx="8928992" cy="4780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Öffentlich-rechtliche Streitigkeit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öffentlich-rechtliche Natur des Rechtsverhältnisses (+), wenn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streitentscheidende Norm öffentlich-rechtlicher Natur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diese also ausschließlich einen Hoheitsträger berechtigt oder verpflichtet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Rechtmäßigkeit einer Ordnungsverfügung, mit der dem Kläger die Abgabe von Arzneimitteln im Wege der Selbstbedienung untersagt wird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Diesen „Streit“ entscheidend: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69 I 1 AMG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nach der die Behörden notwendige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Anordnungen zur Beseitigung von Verstößen gegen das AMG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erlassen können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§ 69 I 1 nur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Behörden zum Handeln ermächtigt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öffentlich-rechtliche Streitigkeit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305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zu problematisieren: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Sachverhalte „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Online-Einkauf“ der Arzneimittel und Selbstbedienung vor Ort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mit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guten Gründen vertretbar: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Vergleichbarkeit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56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Vorliegen einer Ungleichbehandlung dieser Sachverhalte?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Ungleichbehandlung (+),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an diese Sachverhalte unterschiedliche Rechtsfolgen geknüpft werden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Verbot der „Selbstbedienung“ im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stationören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Handel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Gibt es Online Möglichkeit der „Selbstbedienung“?!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Dagegen: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Keine sofortige Verfügbarkeit der Waren beim Online-Kauf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insbesondere Impuls-Käufe unterbunden sind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„Selbstbedienung“ liegt auch beim Online Kauf nicht vor 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Zudem: vgl.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11a S. 1 Nr.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ApothekenG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müssen ebenfalls eingehalten sein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45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54553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BVerwG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2013, 598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„Unabhängig davon war der Gesetzgeber bestrebt, den Versandhandel mit apothekenpflichtigen Arzneimitteln weitgehend dem Kauf in der Apotheke anzugleichen. So unterliegt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die Arzneiabgabe im Versandhandel der uneingeschränkten Kontrolle durch den Apotheker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Nach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 11 a ApG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muss der Versand apothekenpflichtiger Arzneimittel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 einer öffentlichen Apotheke erfolgen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Der Gesetzgeber verzichtet lediglich darauf, den Abgabevorgang räumlich an die Präsenzapotheke zu binden. Er verlangt aber wie beim Kauf vor Ort, dass die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Medikamente institutionell durch die Apotheke und verantwortlich durch den Apothekenleiter und dessen Personal abgegeben werden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diesen Maßstäben: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Ungleichbehandlung (-)</a:t>
            </a:r>
          </a:p>
          <a:p>
            <a:pPr marL="342900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vertretbar: Ungleichbehandlung (+)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02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47807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Verfassungsrechtliche Rechtfertigung?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derartige Rechtfertigung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Sachlicher Grund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für Ungleichbehandlung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Welche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Anforderungen werden an den „sachlichen Grund“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gestellt?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Stets geltend: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Willkürformel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wonach verfassungsrechtliche Rechtfertigung in jedem Fall (-), wenn „sich irgendein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vernünftiger, aus der Natur der Sache resultierender oder sonst wie einleuchtender Grund nicht finden lässt“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Fraglich ob darüber hinaus vorliegend die sog.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„neue Formel“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gilt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578C078-3357-1BE6-025E-20A9DB765374}"/>
              </a:ext>
            </a:extLst>
          </p:cNvPr>
          <p:cNvSpPr txBox="1"/>
          <p:nvPr/>
        </p:nvSpPr>
        <p:spPr>
          <a:xfrm>
            <a:off x="0" y="260648"/>
            <a:ext cx="3635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Klausurbesprechung</a:t>
            </a:r>
          </a:p>
        </p:txBody>
      </p:sp>
    </p:spTree>
    <p:extLst>
      <p:ext uri="{BB962C8B-B14F-4D97-AF65-F5344CB8AC3E}">
        <p14:creationId xmlns:p14="http://schemas.microsoft.com/office/powerpoint/2010/main" val="2800491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483768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Inhalt dieser „neuen Formel“: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Eine Ungleichbehandlung ist nur dann gerechtfertigt,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wenn sie durch Gründe von solcher Art und solchem Gewicht legitimiert ist,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dass sie die Ungleichbehandlung rechtfertigen können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Wann gilt die neue Formel?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	Soweit…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...Unterscheidungsmerkmale sich denen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 III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annähern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…Unterscheidungsmerkmale für den einzelnen als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„personenbezogene Merkmale“ unverfügbar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…Die Ungleichbehandlung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zugleich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Freiheitsrechte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beeinträchtigt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0C63F15-2538-C4C0-EDF5-A1A57DF03E5D}"/>
              </a:ext>
            </a:extLst>
          </p:cNvPr>
          <p:cNvSpPr txBox="1"/>
          <p:nvPr/>
        </p:nvSpPr>
        <p:spPr>
          <a:xfrm>
            <a:off x="0" y="260648"/>
            <a:ext cx="3635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Klausurbesprechung</a:t>
            </a:r>
          </a:p>
        </p:txBody>
      </p:sp>
    </p:spTree>
    <p:extLst>
      <p:ext uri="{BB962C8B-B14F-4D97-AF65-F5344CB8AC3E}">
        <p14:creationId xmlns:p14="http://schemas.microsoft.com/office/powerpoint/2010/main" val="2773196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4347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(+), da mit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Berufsfreiheit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Freiheitsrecht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betroffen durch die Regelung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Insofern zu prüfen: Ob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gesetzgeberische Differenzierung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zwischen stationärem Handel und Versandhandel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 einem sachlichen Grund von solcher Art und solchem Gewicht beruht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sie die Ungleichbehandlung nach Maßgabe von Art. 3 Abs. 1 GG rechtfertigen kann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Andersherum: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Sind die Unterschiede zwischen Vertrieb vor Ort und online so gravierend, dass eine Ungleichbehandlung gerechtfertigt ist?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6822C54-7704-3C67-A4D4-A5F0F79A7CCA}"/>
              </a:ext>
            </a:extLst>
          </p:cNvPr>
          <p:cNvSpPr txBox="1"/>
          <p:nvPr/>
        </p:nvSpPr>
        <p:spPr>
          <a:xfrm>
            <a:off x="0" y="260648"/>
            <a:ext cx="36358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Klausurbesprechung</a:t>
            </a:r>
          </a:p>
        </p:txBody>
      </p:sp>
    </p:spTree>
    <p:extLst>
      <p:ext uri="{BB962C8B-B14F-4D97-AF65-F5344CB8AC3E}">
        <p14:creationId xmlns:p14="http://schemas.microsoft.com/office/powerpoint/2010/main" val="240487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4652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hierzu: BVerwG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aaO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„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Gesetzgeber durfte nämlich zu Grunde legen, dass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Kunde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im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Versandhandel häufig nicht beratungsbedürftig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ist, weil er mit den bestellten Arzneien bereits vertraut ist (vgl. BT-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15/1525, S. 161, mit dem Hinweis auf chronisch Kranke und wiederholte Medikationen; BVerwGE 137, 213 =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NVwZ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-RR 2010, 809 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Rdnr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 22). Demgegenüber ist bei der 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Präsenzapotheke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 in Rechnung zu stellen, dass viele ihrer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Kunden sie kurzfristig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akuter gesundheitlicher Beschwerden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aufsuchen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dementsprechend ein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erhöhter Informations- und Beratungsbedarf besteht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33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307719"/>
            <a:ext cx="8928992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Sachlicher Grund (+/-)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Verletzung von Art. 3 I GG (+/-)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Verfassungskonformität der Rechtsgrundlage des § 52 I Nr. 2 AMG (+/-)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C.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(+/-)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83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 Klausur</a:t>
            </a:r>
          </a:p>
        </p:txBody>
      </p:sp>
    </p:spTree>
    <p:extLst>
      <p:ext uri="{BB962C8B-B14F-4D97-AF65-F5344CB8AC3E}">
        <p14:creationId xmlns:p14="http://schemas.microsoft.com/office/powerpoint/2010/main" val="7313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Nichtverfassungsrechtlicher 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Parteien streiten über einfaches Recht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Keine abdrängende Sonderzuweisung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Ebenfalls nicht einschlägig: Abdrängende Sonderzuweisungen, die insbesondere in § 40 II 1 VwGO, Art. 34 S. 3 GG, Art. 14 III 4 GG und § 23 I 1 EGGVG zu finden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Eröffnung des Verwaltungsrechtwegs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9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Statthafte Klageart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maßgeblich: Klagebegehren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88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Klagebegehren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Aufhebung der Ordnungsverfügung vom 28. August 2012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als statthafte Klageart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Anfechtungsklage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gemäß § 42 I 1. Alt. VwGO vorausgesetzt: Dass Kläger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„Aufhebung eines Verwaltungsaktes“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begehrt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Ordnungsverfügung ein Verbot enthält,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unproblematisch anzunehmen: Verwaltungsakt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35 S. 1 VwVfG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Statthafte Klageart: Anfechtungsklage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42 I 1. Alt.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1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904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Klagebefugnis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Sodann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42 II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Sachentscheidung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Klagebefugnis der Klägerin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Klagebefugnis verlangt: dass „der Kläger geltend macht, durch den Verwaltungsakten (…) in seinen Rechten verletzt zu sein“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Möglichkeit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einer Rechtsverletzung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 = Adressat einer belastenden Verfügung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der allgemeinen Handlungsfreiheit aus Art. 2 I GG möglich!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Klagebefugnis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9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IV. Erfolgloses Vorverfahren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Grundsätzlich vor Erhebung der Anfechtungsklage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68 I 1 VwGO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geboten: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Erfolglose Durchführung eines Vorverfahrens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(+)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insb.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fristgerechter Widerspruch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70 I 1 VwGO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754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8071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V. Klagefrist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Nunmehr fraglich: Fristgerechte Erhebung der Klage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dafür maßgeblich: Monatsfrist aus § 74 I 1 VwGO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Berechnung der Frist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74 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nunmehr heranzuziehen: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57 II VwGO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222 I ZPO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sodass die bürgerlich-rechtlichen Vorschriften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187 bis § 193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maßgeblich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Fristbeginn gemäß § 187 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14. September, 0:00 Uhr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Fristende gemäß § 188 II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13. Oktober 2012, 24:00 Uhr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Klageerhebung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23. Januar 2013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Einhaltung der Klagefrist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Indes ausdrücklich beantragt: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„Widereinsetzung in den vorigen Stand“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6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-3042" y="1210545"/>
            <a:ext cx="8928992" cy="5101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Prozessordnungsübergreifend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vorgesehen: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Rechtsbehelf der Widereinsetzung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(§ 233 ZPO, § 44 StPO, § 60 VwGO)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Regelungsinhalt: Soweit Antrag erfolgreich, wird die verspätet vorgenommene Prozesshandlung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als rechtzeitig fingiert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 des Antrages auf Widereinsetzung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Zulässigkeit des Antrages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Begründetheit des Antrages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Klausur ÖR</a:t>
            </a:r>
            <a:endParaRPr lang="de-DE" sz="2600" dirty="0">
              <a:solidFill>
                <a:schemeClr val="bg1"/>
              </a:solidFill>
              <a:latin typeface="Frutiger Linotyp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048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2779</Words>
  <Application>Microsoft Macintosh PowerPoint</Application>
  <PresentationFormat>Bildschirmpräsentation (4:3)</PresentationFormat>
  <Paragraphs>299</Paragraphs>
  <Slides>38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38</vt:i4>
      </vt:variant>
    </vt:vector>
  </HeadingPairs>
  <TitlesOfParts>
    <vt:vector size="46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39</cp:revision>
  <dcterms:created xsi:type="dcterms:W3CDTF">2023-10-05T14:07:58Z</dcterms:created>
  <dcterms:modified xsi:type="dcterms:W3CDTF">2026-02-12T12:33:29Z</dcterms:modified>
</cp:coreProperties>
</file>