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3"/>
  </p:notesMasterIdLst>
  <p:sldIdLst>
    <p:sldId id="256" r:id="rId2"/>
    <p:sldId id="535" r:id="rId3"/>
    <p:sldId id="536" r:id="rId4"/>
    <p:sldId id="537" r:id="rId5"/>
    <p:sldId id="538" r:id="rId6"/>
    <p:sldId id="573" r:id="rId7"/>
    <p:sldId id="590" r:id="rId8"/>
    <p:sldId id="592" r:id="rId9"/>
    <p:sldId id="603" r:id="rId10"/>
    <p:sldId id="604" r:id="rId11"/>
    <p:sldId id="545" r:id="rId12"/>
    <p:sldId id="593" r:id="rId13"/>
    <p:sldId id="594" r:id="rId14"/>
    <p:sldId id="547" r:id="rId15"/>
    <p:sldId id="550" r:id="rId16"/>
    <p:sldId id="552" r:id="rId17"/>
    <p:sldId id="595" r:id="rId18"/>
    <p:sldId id="596" r:id="rId19"/>
    <p:sldId id="597" r:id="rId20"/>
    <p:sldId id="598" r:id="rId21"/>
    <p:sldId id="599" r:id="rId22"/>
    <p:sldId id="600" r:id="rId23"/>
    <p:sldId id="554" r:id="rId24"/>
    <p:sldId id="601" r:id="rId25"/>
    <p:sldId id="523" r:id="rId26"/>
    <p:sldId id="566" r:id="rId27"/>
    <p:sldId id="555" r:id="rId28"/>
    <p:sldId id="574" r:id="rId29"/>
    <p:sldId id="572" r:id="rId30"/>
    <p:sldId id="557" r:id="rId31"/>
    <p:sldId id="558" r:id="rId32"/>
    <p:sldId id="559" r:id="rId33"/>
    <p:sldId id="562" r:id="rId34"/>
    <p:sldId id="575" r:id="rId35"/>
    <p:sldId id="576" r:id="rId36"/>
    <p:sldId id="577" r:id="rId37"/>
    <p:sldId id="549" r:id="rId38"/>
    <p:sldId id="579" r:id="rId39"/>
    <p:sldId id="580" r:id="rId40"/>
    <p:sldId id="602" r:id="rId41"/>
    <p:sldId id="290" r:id="rId4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436" autoAdjust="0"/>
    <p:restoredTop sz="92969"/>
  </p:normalViewPr>
  <p:slideViewPr>
    <p:cSldViewPr>
      <p:cViewPr varScale="1">
        <p:scale>
          <a:sx n="111" d="100"/>
          <a:sy n="111" d="100"/>
        </p:scale>
        <p:origin x="1120"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12.03.26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11960" y="3212976"/>
            <a:ext cx="4824536" cy="1077218"/>
          </a:xfrm>
          <a:prstGeom prst="rect">
            <a:avLst/>
          </a:prstGeom>
          <a:noFill/>
        </p:spPr>
        <p:txBody>
          <a:bodyPr wrap="square" rtlCol="0">
            <a:spAutoFit/>
          </a:bodyPr>
          <a:lstStyle/>
          <a:p>
            <a:r>
              <a:rPr lang="de-DE" sz="3200" dirty="0">
                <a:solidFill>
                  <a:schemeClr val="bg1"/>
                </a:solidFill>
                <a:latin typeface="Frutiger LT 57 Cn" pitchFamily="34" charset="0"/>
              </a:rPr>
              <a:t>Klausurbesprechung ÖR 12.03.2026</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52431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a:t>
            </a:r>
            <a:r>
              <a:rPr lang="de-DE" sz="2400" b="1" u="sng" dirty="0">
                <a:solidFill>
                  <a:schemeClr val="tx1">
                    <a:lumMod val="65000"/>
                    <a:lumOff val="35000"/>
                  </a:schemeClr>
                </a:solidFill>
                <a:latin typeface="JKRGNR+Arial-BoldMT"/>
              </a:rPr>
              <a:t>BVerwG NJW 1989, 1495</a:t>
            </a:r>
            <a:r>
              <a:rPr lang="de-DE" sz="2400"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Ebenso ist es denkbar, </a:t>
            </a:r>
            <a:r>
              <a:rPr lang="de-DE" sz="2400" b="1" i="1" dirty="0" err="1">
                <a:solidFill>
                  <a:schemeClr val="tx1">
                    <a:lumMod val="65000"/>
                    <a:lumOff val="35000"/>
                  </a:schemeClr>
                </a:solidFill>
                <a:latin typeface="JKRGNR+Arial-BoldMT"/>
              </a:rPr>
              <a:t>daß</a:t>
            </a:r>
            <a:r>
              <a:rPr lang="de-DE" sz="2400" b="1" i="1" dirty="0">
                <a:solidFill>
                  <a:schemeClr val="tx1">
                    <a:lumMod val="65000"/>
                    <a:lumOff val="35000"/>
                  </a:schemeClr>
                </a:solidFill>
                <a:latin typeface="JKRGNR+Arial-BoldMT"/>
              </a:rPr>
              <a:t> die Grundrechte dem Bürger einen Anspruch auf </a:t>
            </a:r>
            <a:r>
              <a:rPr lang="de-DE" sz="2400" b="1" i="1" dirty="0" err="1">
                <a:solidFill>
                  <a:schemeClr val="tx1">
                    <a:lumMod val="65000"/>
                    <a:lumOff val="35000"/>
                  </a:schemeClr>
                </a:solidFill>
                <a:latin typeface="JKRGNR+Arial-BoldMT"/>
              </a:rPr>
              <a:t>Erlaß</a:t>
            </a:r>
            <a:r>
              <a:rPr lang="de-DE" sz="2400" b="1" i="1" dirty="0">
                <a:solidFill>
                  <a:schemeClr val="tx1">
                    <a:lumMod val="65000"/>
                    <a:lumOff val="35000"/>
                  </a:schemeClr>
                </a:solidFill>
                <a:latin typeface="JKRGNR+Arial-BoldMT"/>
              </a:rPr>
              <a:t> einer untergesetzlichen Rechtsnorm vermitteln. </a:t>
            </a:r>
            <a:r>
              <a:rPr lang="de-DE" sz="2400" i="1" dirty="0">
                <a:solidFill>
                  <a:schemeClr val="tx1">
                    <a:lumMod val="65000"/>
                    <a:lumOff val="35000"/>
                  </a:schemeClr>
                </a:solidFill>
                <a:latin typeface="JKRGNR+Arial-BoldMT"/>
              </a:rPr>
              <a:t>Auch aufgrund eines einfachen Gesetzes können dem Bürger Ansprüche auf oder beim </a:t>
            </a:r>
            <a:r>
              <a:rPr lang="de-DE" sz="2400" i="1" dirty="0" err="1">
                <a:solidFill>
                  <a:schemeClr val="tx1">
                    <a:lumMod val="65000"/>
                    <a:lumOff val="35000"/>
                  </a:schemeClr>
                </a:solidFill>
                <a:latin typeface="JKRGNR+Arial-BoldMT"/>
              </a:rPr>
              <a:t>Erlaß</a:t>
            </a:r>
            <a:r>
              <a:rPr lang="de-DE" sz="2400" i="1" dirty="0">
                <a:solidFill>
                  <a:schemeClr val="tx1">
                    <a:lumMod val="65000"/>
                    <a:lumOff val="35000"/>
                  </a:schemeClr>
                </a:solidFill>
                <a:latin typeface="JKRGNR+Arial-BoldMT"/>
              </a:rPr>
              <a:t> von Rechtsverordnungen, Satzungen oder anderen untergesetzlichen Rechtsnormen zustehen. </a:t>
            </a:r>
            <a:r>
              <a:rPr lang="de-DE" sz="2400" b="1" i="1" dirty="0">
                <a:solidFill>
                  <a:schemeClr val="tx1">
                    <a:lumMod val="65000"/>
                    <a:lumOff val="35000"/>
                  </a:schemeClr>
                </a:solidFill>
                <a:latin typeface="JKRGNR+Arial-BoldMT"/>
              </a:rPr>
              <a:t>Es gibt keinen Satz des Verfassungsrechts, der dem Gesetzgeber die Begründung solcher Ansprüche verbietet</a:t>
            </a:r>
            <a:r>
              <a:rPr lang="de-DE" sz="2400" i="1" dirty="0">
                <a:solidFill>
                  <a:schemeClr val="tx1">
                    <a:lumMod val="65000"/>
                    <a:lumOff val="35000"/>
                  </a:schemeClr>
                </a:solidFill>
                <a:latin typeface="JKRGNR+Arial-BoldMT"/>
              </a:rPr>
              <a:t>. Das gilt um so mehr deswegen, weil die Handlungsform des Verwaltungsakts - innerhalb gewisser Grenzen - gegen diejenige der Rechtsnorm austauschbar ist, also Einzelfallregelungen im Gewand von Rechtsnormen ergehen können (vgl. VGH Mannheim, </a:t>
            </a:r>
            <a:r>
              <a:rPr lang="de-DE" sz="2400" i="1" dirty="0" err="1">
                <a:solidFill>
                  <a:schemeClr val="tx1">
                    <a:lumMod val="65000"/>
                    <a:lumOff val="35000"/>
                  </a:schemeClr>
                </a:solidFill>
                <a:latin typeface="JKRGNR+Arial-BoldMT"/>
              </a:rPr>
              <a:t>BayVBl</a:t>
            </a:r>
            <a:r>
              <a:rPr lang="de-DE" sz="2400" i="1" dirty="0">
                <a:solidFill>
                  <a:schemeClr val="tx1">
                    <a:lumMod val="65000"/>
                    <a:lumOff val="35000"/>
                  </a:schemeClr>
                </a:solidFill>
                <a:latin typeface="JKRGNR+Arial-BoldMT"/>
              </a:rPr>
              <a:t> 1980, 209 (211) mit Anm. Würtenberger, </a:t>
            </a:r>
            <a:r>
              <a:rPr lang="de-DE" sz="2400" i="1" dirty="0" err="1">
                <a:solidFill>
                  <a:schemeClr val="tx1">
                    <a:lumMod val="65000"/>
                    <a:lumOff val="35000"/>
                  </a:schemeClr>
                </a:solidFill>
                <a:latin typeface="JKRGNR+Arial-BoldMT"/>
              </a:rPr>
              <a:t>BayVBl</a:t>
            </a:r>
            <a:r>
              <a:rPr lang="de-DE" sz="2400" i="1" dirty="0">
                <a:solidFill>
                  <a:schemeClr val="tx1">
                    <a:lumMod val="65000"/>
                    <a:lumOff val="35000"/>
                  </a:schemeClr>
                </a:solidFill>
                <a:latin typeface="JKRGNR+Arial-BoldMT"/>
              </a:rPr>
              <a:t> 1980, 662).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48260686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Klagebefugnis (+), </a:t>
            </a:r>
            <a:r>
              <a:rPr lang="de-DE" sz="2400" dirty="0">
                <a:solidFill>
                  <a:schemeClr val="tx1">
                    <a:lumMod val="65000"/>
                    <a:lumOff val="35000"/>
                  </a:schemeClr>
                </a:solidFill>
                <a:latin typeface="JKRGNR+Arial-BoldMT"/>
              </a:rPr>
              <a:t>soweit sich aus dem Sachvortrag des Klägers zumindest die </a:t>
            </a:r>
            <a:r>
              <a:rPr lang="de-DE" sz="2400" b="1" dirty="0">
                <a:solidFill>
                  <a:schemeClr val="tx1">
                    <a:lumMod val="65000"/>
                    <a:lumOff val="35000"/>
                  </a:schemeClr>
                </a:solidFill>
                <a:latin typeface="JKRGNR+Arial-BoldMT"/>
              </a:rPr>
              <a:t>Möglichkeit</a:t>
            </a:r>
            <a:r>
              <a:rPr lang="de-DE" sz="2400" dirty="0">
                <a:solidFill>
                  <a:schemeClr val="tx1">
                    <a:lumMod val="65000"/>
                    <a:lumOff val="35000"/>
                  </a:schemeClr>
                </a:solidFill>
                <a:latin typeface="JKRGNR+Arial-BoldMT"/>
              </a:rPr>
              <a:t> eines </a:t>
            </a:r>
            <a:r>
              <a:rPr lang="de-DE" sz="2400" b="1" dirty="0">
                <a:solidFill>
                  <a:schemeClr val="tx1">
                    <a:lumMod val="65000"/>
                    <a:lumOff val="35000"/>
                  </a:schemeClr>
                </a:solidFill>
                <a:latin typeface="JKRGNR+Arial-BoldMT"/>
              </a:rPr>
              <a:t>nicht zu rechtfertigenden Eingriffs in subjektive Rechte</a:t>
            </a:r>
            <a:r>
              <a:rPr lang="de-DE" sz="2400" dirty="0">
                <a:solidFill>
                  <a:schemeClr val="tx1">
                    <a:lumMod val="65000"/>
                    <a:lumOff val="35000"/>
                  </a:schemeClr>
                </a:solidFill>
                <a:latin typeface="JKRGNR+Arial-BoldMT"/>
              </a:rPr>
              <a:t> ergibt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Falle der Verpflichtungsklage (+), wenn Klägerin Anspruch auf Erlass der begehrten Allgemeinverfügung zusteht (Möglichkeitstheorie)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Dafür erforderlich: Anspruchsgrundlage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in Betracht kommend: Einfachgesetzliche Anspruchsgrundlage bzw. Grundrechte </a:t>
            </a:r>
          </a:p>
          <a:p>
            <a:pPr marL="2171700" lvl="4"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12 a, 12b und § 3 I SOG? </a:t>
            </a:r>
          </a:p>
          <a:p>
            <a:pPr marL="2628900" lvl="5"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Vorausgesetzt: Schutznormcharakter dieser Vorschriften!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57892107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95776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zuletzt BVerwG NZV 2025, 223: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Subjektive Rechte lassen sich im Grundsatz nur aus Rechtsvorschriften ableiten, die das individuell geschützte private Interesse, die Art seiner Verletzung und den Kreis der unmittelbar geschützten Personen hinreichend deutlich klarstellen und abgrenzen. </a:t>
            </a:r>
            <a:r>
              <a:rPr lang="de-DE" sz="2400" b="1" dirty="0">
                <a:solidFill>
                  <a:schemeClr val="tx1">
                    <a:lumMod val="65000"/>
                    <a:lumOff val="35000"/>
                  </a:schemeClr>
                </a:solidFill>
                <a:highlight>
                  <a:srgbClr val="FFFF00"/>
                </a:highlight>
                <a:latin typeface="JKRGNR+Arial-BoldMT"/>
              </a:rPr>
              <a:t>Drittschutz wird gewährt, wenn in qualifizierter und zugleich individualisierter Weise auf schutzwürdige Interessen eines erkennbar abgegrenzten Kreises Dritter Rücksicht zu nehmen ist.</a:t>
            </a:r>
            <a:r>
              <a:rPr lang="de-DE" sz="2400" dirty="0">
                <a:solidFill>
                  <a:schemeClr val="tx1">
                    <a:lumMod val="65000"/>
                    <a:lumOff val="35000"/>
                  </a:schemeClr>
                </a:solidFill>
                <a:highlight>
                  <a:srgbClr val="FFFF00"/>
                </a:highlight>
                <a:latin typeface="JKRGNR+Arial-BoldMT"/>
              </a:rPr>
              <a:t> (…) </a:t>
            </a:r>
            <a:r>
              <a:rPr lang="de-DE" sz="2400" dirty="0">
                <a:solidFill>
                  <a:schemeClr val="tx1">
                    <a:lumMod val="65000"/>
                    <a:lumOff val="35000"/>
                  </a:schemeClr>
                </a:solidFill>
                <a:latin typeface="JKRGNR+Arial-BoldMT"/>
              </a:rPr>
              <a:t>Es genügt, wenn sich aus individualisierenden Tatbestandsmerkmalen der Norm ein Personenkreis entnehmen lässt, der sich hinreichend von der Allgemeinheit unterscheidet (vgl. BVerwG Urt. v. 19.9.1986 – 4 C 8.84 – Buchholz 406.19 Nachbarschutz Nr. 71 und v. 28.11.2007 – 6 C 42.06 – BVerwGE 130, 39 </a:t>
            </a:r>
            <a:r>
              <a:rPr lang="de-DE" sz="2400" dirty="0" err="1">
                <a:solidFill>
                  <a:schemeClr val="tx1">
                    <a:lumMod val="65000"/>
                    <a:lumOff val="35000"/>
                  </a:schemeClr>
                </a:solidFill>
                <a:latin typeface="JKRGNR+Arial-BoldMT"/>
              </a:rPr>
              <a:t>Rn</a:t>
            </a:r>
            <a:r>
              <a:rPr lang="de-DE" sz="2400" dirty="0">
                <a:solidFill>
                  <a:schemeClr val="tx1">
                    <a:lumMod val="65000"/>
                    <a:lumOff val="35000"/>
                  </a:schemeClr>
                </a:solidFill>
                <a:latin typeface="JKRGNR+Arial-BoldMT"/>
              </a:rPr>
              <a:t>. 11</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5736983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Drittschutz in…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3 I SOG (+), da Maßnahmen zum „Schutz des Einzelnen“ ergehen können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12a SOG (+), da „öffentliche Sicherheit“ auch Individualrechtsgüter (hier: Art. 2 II 1, 2 I GG) umfasst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12b II 1 SOG fraglich; wohl nur, wenn Straftat Drittbezug aufweist und hinreichend konkretisierbar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Jeweils umfasst: </a:t>
            </a:r>
            <a:r>
              <a:rPr lang="de-DE" sz="2400" b="1" dirty="0">
                <a:solidFill>
                  <a:schemeClr val="tx1">
                    <a:lumMod val="65000"/>
                    <a:lumOff val="35000"/>
                  </a:schemeClr>
                </a:solidFill>
                <a:latin typeface="JKRGNR+Arial-BoldMT"/>
              </a:rPr>
              <a:t>Anspruch auf ermessensfehlerfreie Entscheidung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Klagebefugnis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4005148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2986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Erfolgloses Vorverfahren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entbehrlich laut </a:t>
            </a:r>
            <a:r>
              <a:rPr lang="de-DE" sz="2400" dirty="0" err="1">
                <a:solidFill>
                  <a:schemeClr val="tx1">
                    <a:lumMod val="65000"/>
                    <a:lumOff val="35000"/>
                  </a:schemeClr>
                </a:solidFill>
                <a:latin typeface="JKRGNR+Arial-BoldMT"/>
              </a:rPr>
              <a:t>Bearbeitvermerk</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Klagefrist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 74 VwGO einzuhalten: Monatsfrist ab Erhalt des ablehnenden Bescheides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Zugang: 14. Oktober 2013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Klageerhebung: 28. Oktober 2013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Einhaltung der Klagefrist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8435843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Rechtsträger (§ 78 I Nr. 1 VwGO): Stadt 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Beteiligten-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Beteiligt am Verfahren: Kläger und Beklagter, § 63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Beteiligungs- und Prozessfähigkeit des Klägers K als natürliche, vollgeschäftsfähige Person: §§ 61 Nr. 1 Alt. 1, 62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Beteiligungs- und Prozessfähigkeit der Stadt S als juristische Person des öffentlichen Recht: § 61 Nr. 1 Alt. 2, 62 III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Beteiligungs- und Prozessfähigkeit (+)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Sachentscheidungsvoraussetzungen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8827459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Klage ist begründet, soweit der K ein Anspruch auf Erlass der begehrten Allgemeinverfügung bzw. zumindest ein Anspruch auf erneute Bescheidung unter Beachtung der Rechtsauffassung des Gerichts zusteht, § 113 V VwGO.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Betracht kommend: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12a SOG: Platzverweisung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12b II SOG: Aufenthaltsverbot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3 I SOG: Generalklausel</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Grundrechtliche Schutzansprüche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062972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beachte: </a:t>
            </a:r>
            <a:r>
              <a:rPr lang="de-DE" sz="2400" b="1" dirty="0" err="1">
                <a:solidFill>
                  <a:schemeClr val="tx1">
                    <a:lumMod val="65000"/>
                    <a:lumOff val="35000"/>
                  </a:schemeClr>
                </a:solidFill>
                <a:latin typeface="JKRGNR+Arial-BoldMT"/>
              </a:rPr>
              <a:t>lex</a:t>
            </a:r>
            <a:r>
              <a:rPr lang="de-DE" sz="2400" b="1" dirty="0">
                <a:solidFill>
                  <a:schemeClr val="tx1">
                    <a:lumMod val="65000"/>
                    <a:lumOff val="35000"/>
                  </a:schemeClr>
                </a:solidFill>
                <a:latin typeface="JKRGNR+Arial-BoldMT"/>
              </a:rPr>
              <a:t> specialis </a:t>
            </a:r>
            <a:r>
              <a:rPr lang="de-DE" sz="2400" b="1" dirty="0" err="1">
                <a:solidFill>
                  <a:schemeClr val="tx1">
                    <a:lumMod val="65000"/>
                    <a:lumOff val="35000"/>
                  </a:schemeClr>
                </a:solidFill>
                <a:latin typeface="JKRGNR+Arial-BoldMT"/>
              </a:rPr>
              <a:t>derogat</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legi</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generali</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Platzverweisung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12a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Inhalt: </a:t>
            </a:r>
            <a:r>
              <a:rPr lang="de-DE" sz="2400" i="1" dirty="0">
                <a:solidFill>
                  <a:schemeClr val="tx1">
                    <a:lumMod val="65000"/>
                    <a:lumOff val="35000"/>
                  </a:schemeClr>
                </a:solidFill>
                <a:latin typeface="JKRGNR+Arial-BoldMT"/>
              </a:rPr>
              <a:t>Danach können Gefahrenabwehr- und Polizeibehörden zur Abwehr einer Gefahr eine Person vorübergehend von einem Ort verweisen oder ihr vorübergehend das Betreten eines Ortes verbieten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vom Wortlaut gedeckt: Singuläre Verfügung gegen eine einzelne Personen </a:t>
            </a:r>
            <a:r>
              <a:rPr lang="de-DE" sz="2400" dirty="0" err="1">
                <a:solidFill>
                  <a:schemeClr val="tx1">
                    <a:lumMod val="65000"/>
                    <a:lumOff val="35000"/>
                  </a:schemeClr>
                </a:solidFill>
                <a:latin typeface="JKRGNR+Arial-BoldMT"/>
              </a:rPr>
              <a:t>iZm</a:t>
            </a:r>
            <a:r>
              <a:rPr lang="de-DE" sz="2400" dirty="0">
                <a:solidFill>
                  <a:schemeClr val="tx1">
                    <a:lumMod val="65000"/>
                    <a:lumOff val="35000"/>
                  </a:schemeClr>
                </a:solidFill>
                <a:latin typeface="JKRGNR+Arial-BoldMT"/>
              </a:rPr>
              <a:t> konkreten Sachverhalt </a:t>
            </a:r>
            <a:r>
              <a:rPr lang="de-DE" sz="2400" b="1" dirty="0">
                <a:solidFill>
                  <a:schemeClr val="tx1">
                    <a:lumMod val="65000"/>
                    <a:lumOff val="35000"/>
                  </a:schemeClr>
                </a:solidFill>
                <a:latin typeface="JKRGNR+Arial-BoldMT"/>
              </a:rPr>
              <a:t>„vorübergehend“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12a SOG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0502743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Aufenthaltsverbot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12b II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Inhalt: </a:t>
            </a:r>
            <a:r>
              <a:rPr lang="de-DE" sz="2400" i="1" dirty="0">
                <a:solidFill>
                  <a:schemeClr val="tx1">
                    <a:lumMod val="65000"/>
                    <a:lumOff val="35000"/>
                  </a:schemeClr>
                </a:solidFill>
                <a:latin typeface="JKRGNR+Arial-BoldMT"/>
              </a:rPr>
              <a:t>Zur Verhütung von Straftaten kann einer Person die Anwesenheit an bestimmten Orten oder in bestimmten Gebieten der Freien und Hansestadt Hamburg für längstens sechs Monate untersagt werden, wenn Tatsachen die Annahme rechtfertigen, dass diese Person dort eine Straftat begehen wird</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sehr fraglich: Erlass einer Allgemeinverfügung aufgrund von § 12b II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Ungeachtet dessen nicht gegeben als Anknüpfungspunkt: „Straftat“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Anspruch aus § 12b II SOG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4605375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Generalsklausel nach § 3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Inhalt: </a:t>
            </a:r>
            <a:r>
              <a:rPr lang="de-DE" sz="2400" i="1" dirty="0">
                <a:solidFill>
                  <a:schemeClr val="tx1">
                    <a:lumMod val="65000"/>
                    <a:lumOff val="35000"/>
                  </a:schemeClr>
                </a:solidFill>
                <a:latin typeface="JKRGNR+Arial-BoldMT"/>
              </a:rPr>
              <a:t>Die Verwaltungsbehörden treffen im Rahmen ihres Geschäftsbereichs nach pflichtgemäßem Ermessen die im Einzelfall zum Schutz der Allgemeinheit oder des Einzelnen erforderlichen Maßnahmen, um bevorstehende Gefahren für die öffentliche Sicherheit oder Ordnung abzuwehren oder Störungen der öffentlichen Sicherheit oder Ordnung zu beseitigen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Anwendbarkeit?!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Beachte: </a:t>
            </a:r>
            <a:r>
              <a:rPr lang="de-DE" sz="2400" dirty="0">
                <a:solidFill>
                  <a:schemeClr val="tx1">
                    <a:lumMod val="65000"/>
                    <a:lumOff val="35000"/>
                  </a:schemeClr>
                </a:solidFill>
                <a:latin typeface="JKRGNR+Arial-BoldMT"/>
              </a:rPr>
              <a:t>Anwendungsbereich gesperrt, wenn Lebenssachverhalt bereits </a:t>
            </a:r>
            <a:r>
              <a:rPr lang="de-DE" sz="2400" b="1" dirty="0">
                <a:solidFill>
                  <a:schemeClr val="tx1">
                    <a:lumMod val="65000"/>
                    <a:lumOff val="35000"/>
                  </a:schemeClr>
                </a:solidFill>
                <a:latin typeface="JKRGNR+Arial-BoldMT"/>
              </a:rPr>
              <a:t>abschließend</a:t>
            </a:r>
            <a:r>
              <a:rPr lang="de-DE" sz="2400" dirty="0">
                <a:solidFill>
                  <a:schemeClr val="tx1">
                    <a:lumMod val="65000"/>
                    <a:lumOff val="35000"/>
                  </a:schemeClr>
                </a:solidFill>
                <a:latin typeface="JKRGNR+Arial-BoldMT"/>
              </a:rPr>
              <a:t> durch </a:t>
            </a:r>
            <a:r>
              <a:rPr lang="de-DE" sz="2400" b="1" dirty="0">
                <a:solidFill>
                  <a:schemeClr val="tx1">
                    <a:lumMod val="65000"/>
                    <a:lumOff val="35000"/>
                  </a:schemeClr>
                </a:solidFill>
                <a:latin typeface="JKRGNR+Arial-BoldMT"/>
              </a:rPr>
              <a:t>Spezialvorschriften geregelt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Durch Auslegung zu ermitteln!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6450751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aber vorliegend </a:t>
            </a:r>
            <a:r>
              <a:rPr lang="de-DE" sz="2400" b="1" dirty="0">
                <a:solidFill>
                  <a:schemeClr val="tx1">
                    <a:lumMod val="65000"/>
                    <a:lumOff val="35000"/>
                  </a:schemeClr>
                </a:solidFill>
                <a:latin typeface="JKRGNR+Arial-BoldMT"/>
              </a:rPr>
              <a:t>nicht einschlägig</a:t>
            </a:r>
            <a:r>
              <a:rPr lang="de-DE" sz="2400" dirty="0">
                <a:solidFill>
                  <a:schemeClr val="tx1">
                    <a:lumMod val="65000"/>
                    <a:lumOff val="35000"/>
                  </a:schemeClr>
                </a:solidFill>
                <a:latin typeface="JKRGNR+Arial-BoldMT"/>
              </a:rPr>
              <a:t>: Aufdrängende Sonderzuweisung </a:t>
            </a:r>
            <a:r>
              <a:rPr lang="de-DE" sz="2400" b="1" dirty="0">
                <a:solidFill>
                  <a:schemeClr val="tx1">
                    <a:lumMod val="65000"/>
                    <a:lumOff val="35000"/>
                  </a:schemeClr>
                </a:solidFill>
                <a:latin typeface="JKRGNR+Arial-BoldMT"/>
              </a:rPr>
              <a:t>(§ 126 I BBG / § 54 I BeamtStG)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Stattdessen heranzuziehen: </a:t>
            </a:r>
            <a:r>
              <a:rPr lang="de-DE" sz="2400" b="1" dirty="0">
                <a:solidFill>
                  <a:schemeClr val="tx1">
                    <a:lumMod val="65000"/>
                    <a:lumOff val="35000"/>
                  </a:schemeClr>
                </a:solidFill>
                <a:latin typeface="JKRGNR+Arial-BoldMT"/>
              </a:rPr>
              <a:t>Verwaltungsrechtliche Generalklausel des § 40 I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Streitigkeit,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Nichtverfassungsrechtlicher Art,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die keine abdrängende Sonderzuweisung vorliegt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213187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12644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zu beachten: in §§ 12a, 12b SOG dezidierte Regelungen zu Aufenthalts- und Betretungsverboten im Einzelfall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Abschließende Regelung hier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7606714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60409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Hessischer VGH 8 A 2421/11: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i="1" dirty="0">
                <a:solidFill>
                  <a:schemeClr val="tx1">
                    <a:lumMod val="65000"/>
                    <a:lumOff val="35000"/>
                  </a:schemeClr>
                </a:solidFill>
                <a:latin typeface="JKRGNR+Arial-BoldMT"/>
              </a:rPr>
              <a:t>„Das ist hier in Bezug auf die Anordnung eines Aufenthaltsverbotes der Fall, denn </a:t>
            </a:r>
            <a:r>
              <a:rPr lang="de-DE" sz="2200" b="1" i="1" dirty="0">
                <a:solidFill>
                  <a:schemeClr val="tx1">
                    <a:lumMod val="65000"/>
                    <a:lumOff val="35000"/>
                  </a:schemeClr>
                </a:solidFill>
                <a:highlight>
                  <a:srgbClr val="FFFF00"/>
                </a:highlight>
                <a:latin typeface="JKRGNR+Arial-BoldMT"/>
              </a:rPr>
              <a:t>derartige Beschränkungen sind in § 31 HSOG abschließend geregelt</a:t>
            </a:r>
            <a:r>
              <a:rPr lang="de-DE" sz="2200" i="1" dirty="0">
                <a:solidFill>
                  <a:schemeClr val="tx1">
                    <a:lumMod val="65000"/>
                    <a:lumOff val="35000"/>
                  </a:schemeClr>
                </a:solidFill>
                <a:highlight>
                  <a:srgbClr val="FFFF00"/>
                </a:highlight>
                <a:latin typeface="JKRGNR+Arial-BoldMT"/>
              </a:rPr>
              <a:t>. </a:t>
            </a:r>
            <a:r>
              <a:rPr lang="de-DE" sz="2200" i="1" dirty="0">
                <a:solidFill>
                  <a:schemeClr val="tx1">
                    <a:lumMod val="65000"/>
                    <a:lumOff val="35000"/>
                  </a:schemeClr>
                </a:solidFill>
                <a:latin typeface="JKRGNR+Arial-BoldMT"/>
              </a:rPr>
              <a:t>Mit dieser Vorschrift hat der Gesetzgeber den Fall geregelt, dass von der Anwesenheit einer Person an einem bestimmten Ort eine Gefahr ausgeht, und auf der Rechtsfolgenseite festgelegt, dass dieser Gefahr durch einen vorübergehenden Platzverweis bzw. ein vorübergehendes </a:t>
            </a:r>
            <a:r>
              <a:rPr lang="de-DE" sz="2200" i="1" dirty="0" err="1">
                <a:solidFill>
                  <a:schemeClr val="tx1">
                    <a:lumMod val="65000"/>
                    <a:lumOff val="35000"/>
                  </a:schemeClr>
                </a:solidFill>
                <a:latin typeface="JKRGNR+Arial-BoldMT"/>
              </a:rPr>
              <a:t>Betretensverbot</a:t>
            </a:r>
            <a:r>
              <a:rPr lang="de-DE" sz="2200" i="1" dirty="0">
                <a:solidFill>
                  <a:schemeClr val="tx1">
                    <a:lumMod val="65000"/>
                    <a:lumOff val="35000"/>
                  </a:schemeClr>
                </a:solidFill>
                <a:latin typeface="JKRGNR+Arial-BoldMT"/>
              </a:rPr>
              <a:t> begegnet werden kann. </a:t>
            </a:r>
            <a:r>
              <a:rPr lang="de-DE" sz="2200" i="1" dirty="0">
                <a:solidFill>
                  <a:schemeClr val="tx1">
                    <a:lumMod val="65000"/>
                    <a:lumOff val="35000"/>
                  </a:schemeClr>
                </a:solidFill>
                <a:highlight>
                  <a:srgbClr val="FFFF00"/>
                </a:highlight>
                <a:latin typeface="JKRGNR+Arial-BoldMT"/>
              </a:rPr>
              <a:t>Dieser Lebenssachverhalt ist daher </a:t>
            </a:r>
            <a:r>
              <a:rPr lang="de-DE" sz="2200" i="1" dirty="0" err="1">
                <a:solidFill>
                  <a:schemeClr val="tx1">
                    <a:lumMod val="65000"/>
                    <a:lumOff val="35000"/>
                  </a:schemeClr>
                </a:solidFill>
                <a:highlight>
                  <a:srgbClr val="FFFF00"/>
                </a:highlight>
                <a:latin typeface="JKRGNR+Arial-BoldMT"/>
              </a:rPr>
              <a:t>i.S.d</a:t>
            </a:r>
            <a:r>
              <a:rPr lang="de-DE" sz="2200" i="1" dirty="0">
                <a:solidFill>
                  <a:schemeClr val="tx1">
                    <a:lumMod val="65000"/>
                    <a:lumOff val="35000"/>
                  </a:schemeClr>
                </a:solidFill>
                <a:highlight>
                  <a:srgbClr val="FFFF00"/>
                </a:highlight>
                <a:latin typeface="JKRGNR+Arial-BoldMT"/>
              </a:rPr>
              <a:t>. § 11, 1. Halbsatz HSOG besonders geregelt</a:t>
            </a:r>
            <a:r>
              <a:rPr lang="de-DE" sz="2200" i="1" dirty="0">
                <a:solidFill>
                  <a:schemeClr val="tx1">
                    <a:lumMod val="65000"/>
                    <a:lumOff val="35000"/>
                  </a:schemeClr>
                </a:solidFill>
                <a:latin typeface="JKRGNR+Arial-BoldMT"/>
              </a:rPr>
              <a:t>. </a:t>
            </a:r>
            <a:r>
              <a:rPr lang="de-DE" sz="2200" b="1" i="1" dirty="0">
                <a:solidFill>
                  <a:schemeClr val="tx1">
                    <a:lumMod val="65000"/>
                    <a:lumOff val="35000"/>
                  </a:schemeClr>
                </a:solidFill>
                <a:latin typeface="JKRGNR+Arial-BoldMT"/>
              </a:rPr>
              <a:t>§ 11 HSOG tritt daher als Generalklausel im Wege der Subsidiarität hinter die Spezialregelungen über die besonders geregelten Befugnisse nach §§ 12 bis 43 HSOG zurück</a:t>
            </a:r>
            <a:r>
              <a:rPr lang="de-DE" sz="2200" i="1" dirty="0">
                <a:solidFill>
                  <a:schemeClr val="tx1">
                    <a:lumMod val="65000"/>
                    <a:lumOff val="35000"/>
                  </a:schemeClr>
                </a:solidFill>
                <a:latin typeface="JKRGNR+Arial-BoldMT"/>
              </a:rPr>
              <a:t>; diese Regelung darf deshalb nicht herangezogen werden, soweit die Einzelermächtigungen einen Sachverhalt abschließend regeln. Ein längerfristiges oder dauerndes Aufenthaltsverbot sieht § 31 HSOG aber – wie bereits dargelegt – nicht vor (vgl. Beschluss des Hess. VGH vom 28. Januar 2003 – 11 TG 2548/02–, </a:t>
            </a:r>
            <a:r>
              <a:rPr lang="de-DE" sz="2200" i="1" dirty="0" err="1">
                <a:solidFill>
                  <a:schemeClr val="tx1">
                    <a:lumMod val="65000"/>
                    <a:lumOff val="35000"/>
                  </a:schemeClr>
                </a:solidFill>
                <a:latin typeface="JKRGNR+Arial-BoldMT"/>
              </a:rPr>
              <a:t>juris</a:t>
            </a:r>
            <a:r>
              <a:rPr lang="de-DE" sz="2200" i="1" dirty="0">
                <a:solidFill>
                  <a:schemeClr val="tx1">
                    <a:lumMod val="65000"/>
                    <a:lumOff val="35000"/>
                  </a:schemeClr>
                </a:solidFill>
                <a:latin typeface="JKRGNR+Arial-BoldMT"/>
              </a:rPr>
              <a:t> </a:t>
            </a:r>
            <a:r>
              <a:rPr lang="de-DE" sz="2200" i="1" dirty="0" err="1">
                <a:solidFill>
                  <a:schemeClr val="tx1">
                    <a:lumMod val="65000"/>
                    <a:lumOff val="35000"/>
                  </a:schemeClr>
                </a:solidFill>
                <a:latin typeface="JKRGNR+Arial-BoldMT"/>
              </a:rPr>
              <a:t>Rdnrn</a:t>
            </a:r>
            <a:r>
              <a:rPr lang="de-DE" sz="2200" i="1" dirty="0">
                <a:solidFill>
                  <a:schemeClr val="tx1">
                    <a:lumMod val="65000"/>
                    <a:lumOff val="35000"/>
                  </a:schemeClr>
                </a:solidFill>
                <a:latin typeface="JKRGNR+Arial-BoldMT"/>
              </a:rPr>
              <a:t>. 4 ff.).“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04149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73206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Auch tatbestandlich abzulehnen: „Konkrete Gefahr“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 aus § 3 I SOG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aus Gründen der Subsidiarität abzulehnen: </a:t>
            </a:r>
            <a:r>
              <a:rPr lang="de-DE" sz="2400" b="1" dirty="0">
                <a:solidFill>
                  <a:schemeClr val="tx1">
                    <a:lumMod val="65000"/>
                    <a:lumOff val="35000"/>
                  </a:schemeClr>
                </a:solidFill>
                <a:latin typeface="JKRGNR+Arial-BoldMT"/>
              </a:rPr>
              <a:t>Grundrechtliche Schutzansprüche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Anspruchsgrundlage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 zulässig aber unbegründet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6630344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8" end="8"/>
                                            </p:txEl>
                                          </p:spTgt>
                                        </p:tgtEl>
                                        <p:attrNameLst>
                                          <p:attrName>style.visibility</p:attrName>
                                        </p:attrNameLst>
                                      </p:cBhvr>
                                      <p:to>
                                        <p:strVal val="visible"/>
                                      </p:to>
                                    </p:set>
                                    <p:anim calcmode="lin" valueType="num">
                                      <p:cBhvr additive="base">
                                        <p:cTn id="2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8" end="8"/>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9" end="9"/>
                                            </p:txEl>
                                          </p:spTgt>
                                        </p:tgtEl>
                                        <p:attrNameLst>
                                          <p:attrName>style.visibility</p:attrName>
                                        </p:attrNameLst>
                                      </p:cBhvr>
                                      <p:to>
                                        <p:strVal val="visible"/>
                                      </p:to>
                                    </p:set>
                                    <p:anim calcmode="lin" valueType="num">
                                      <p:cBhvr additive="base">
                                        <p:cTn id="2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39994"/>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Frage: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Rechtmäßigkeit einer VO, die Ansammlungen von mehr als zehn Personen freitags zwischen 22.00 und 02.00 Uhr auf dem Friedberger Platz verbietet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Rechtmäßigkeit der VO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a:t>
            </a:r>
            <a:r>
              <a:rPr lang="de-DE" sz="2400" b="1" dirty="0">
                <a:solidFill>
                  <a:schemeClr val="tx1">
                    <a:lumMod val="65000"/>
                    <a:lumOff val="35000"/>
                  </a:schemeClr>
                </a:solidFill>
                <a:latin typeface="JKRGNR+Arial-BoldMT"/>
              </a:rPr>
              <a:t>Rechtmäßigkeitsmaßstab</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Vorrang des Gesetzes</a:t>
            </a:r>
            <a:r>
              <a:rPr lang="de-DE" sz="2400" dirty="0">
                <a:solidFill>
                  <a:schemeClr val="tx1">
                    <a:lumMod val="65000"/>
                    <a:lumOff val="35000"/>
                  </a:schemeClr>
                </a:solidFill>
                <a:latin typeface="JKRGNR+Arial-BoldMT"/>
              </a:rPr>
              <a:t>: Kein Handeln gegen höherrangiges Recht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Gilt immer und für alle Staatsgewalten!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Vorbehalt des Gesetzes</a:t>
            </a:r>
            <a:r>
              <a:rPr lang="de-DE" sz="2400" dirty="0">
                <a:solidFill>
                  <a:schemeClr val="tx1">
                    <a:lumMod val="65000"/>
                    <a:lumOff val="35000"/>
                  </a:schemeClr>
                </a:solidFill>
                <a:latin typeface="JKRGNR+Arial-BoldMT"/>
              </a:rPr>
              <a:t>: Kein Handeln ohne Gesetz</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Gilt regelmäßig für: Exekutive (und Judikative)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Ausnahme: Leistungsverwaltung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6413479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39994"/>
            <a:ext cx="8928992" cy="24365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geltend: Vorbehalt des Gesetzes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erforderlich: sog. </a:t>
            </a:r>
            <a:r>
              <a:rPr lang="de-DE" sz="2400" b="1" dirty="0">
                <a:solidFill>
                  <a:schemeClr val="tx1">
                    <a:lumMod val="65000"/>
                    <a:lumOff val="35000"/>
                  </a:schemeClr>
                </a:solidFill>
                <a:latin typeface="JKRGNR+Arial-BoldMT"/>
              </a:rPr>
              <a:t>Verordnungsermächtigung</a:t>
            </a:r>
            <a:r>
              <a:rPr lang="de-DE" sz="2400" dirty="0">
                <a:solidFill>
                  <a:schemeClr val="tx1">
                    <a:lumMod val="65000"/>
                    <a:lumOff val="35000"/>
                  </a:schemeClr>
                </a:solidFill>
                <a:latin typeface="JKRGNR+Arial-BoldMT"/>
              </a:rPr>
              <a:t>, deren </a:t>
            </a:r>
            <a:r>
              <a:rPr lang="de-DE" sz="2400" b="1" dirty="0">
                <a:solidFill>
                  <a:schemeClr val="tx1">
                    <a:lumMod val="65000"/>
                    <a:lumOff val="35000"/>
                  </a:schemeClr>
                </a:solidFill>
                <a:latin typeface="JKRGNR+Arial-BoldMT"/>
              </a:rPr>
              <a:t>formelle und materielle Voraussetzungen </a:t>
            </a:r>
            <a:r>
              <a:rPr lang="de-DE" sz="2400" dirty="0">
                <a:solidFill>
                  <a:schemeClr val="tx1">
                    <a:lumMod val="65000"/>
                    <a:lumOff val="35000"/>
                  </a:schemeClr>
                </a:solidFill>
                <a:latin typeface="JKRGNR+Arial-BoldMT"/>
              </a:rPr>
              <a:t>vorliegen müssen (Vorbehalt des Gesetzes) und deren </a:t>
            </a:r>
            <a:r>
              <a:rPr lang="de-DE" sz="2400" b="1" dirty="0">
                <a:solidFill>
                  <a:schemeClr val="tx1">
                    <a:lumMod val="65000"/>
                    <a:lumOff val="35000"/>
                  </a:schemeClr>
                </a:solidFill>
                <a:latin typeface="JKRGNR+Arial-BoldMT"/>
              </a:rPr>
              <a:t>Inhalt</a:t>
            </a:r>
            <a:r>
              <a:rPr lang="de-DE" sz="2400" dirty="0">
                <a:solidFill>
                  <a:schemeClr val="tx1">
                    <a:lumMod val="65000"/>
                    <a:lumOff val="35000"/>
                  </a:schemeClr>
                </a:solidFill>
                <a:latin typeface="JKRGNR+Arial-BoldMT"/>
              </a:rPr>
              <a:t> nicht gegen die Verfassung verstoßen darf (Vorrang des 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9590907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989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Übersicht: Rechtmäßigkeit einer Verordnung zur Gefahrenabwehr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Verordnungsermächtigung: (regelmäßig) § 1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beachten: Vorgaben des Art. 80 I 2 GG bzw. Art. 53 I 2 HV</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 Zuständigkeit (gemäß § 1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b) Form (gemäß Art. 53 II 1 HV)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2)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 Abstrakte Gefahr für öffentliche Sicherheit bzw. 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a:solidFill>
                  <a:schemeClr val="tx1">
                    <a:lumMod val="65000"/>
                    <a:lumOff val="35000"/>
                  </a:schemeClr>
                </a:solidFill>
                <a:latin typeface="JKRGNR+Arial-BoldMT"/>
              </a:rPr>
              <a:t>		b</a:t>
            </a:r>
            <a:r>
              <a:rPr lang="de-DE" sz="2400" dirty="0">
                <a:solidFill>
                  <a:schemeClr val="tx1">
                    <a:lumMod val="65000"/>
                    <a:lumOff val="35000"/>
                  </a:schemeClr>
                </a:solidFill>
                <a:latin typeface="JKRGNR+Arial-BoldMT"/>
              </a:rPr>
              <a:t>) Ordnungspflicht der Adressaten gemäß §§ 8 ff.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Verstoß gegen höherrangiges Recht: Art. 20 II 1, Art. 20 III sowie Grundrechte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38874568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
                                            <p:txEl>
                                              <p:pRg st="11" end="11"/>
                                            </p:txEl>
                                          </p:spTgt>
                                        </p:tgtEl>
                                        <p:attrNameLst>
                                          <p:attrName>style.visibility</p:attrName>
                                        </p:attrNameLst>
                                      </p:cBhvr>
                                      <p:to>
                                        <p:strVal val="visible"/>
                                      </p:to>
                                    </p:set>
                                    <p:anim calcmode="lin" valueType="num">
                                      <p:cBhvr additive="base">
                                        <p:cTn id="7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7454"/>
            <a:ext cx="8928992" cy="256480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Verordnungsermächtigung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VO-Ermächtigung im Gefahrenabwehrrecht in HH: § 1 I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Taugliche Ermächtigungsgrundlage für Erlass der VO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Einhaltung der Vorgaben aus Art. 80 I 1 GG bzw. Art. 53 I 2 HV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Verfassungskonforme Verordnungsermächtigung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0897374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Formelle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Zuständig</a:t>
            </a:r>
            <a:r>
              <a:rPr lang="de-DE" sz="2400" dirty="0">
                <a:solidFill>
                  <a:schemeClr val="tx1">
                    <a:lumMod val="65000"/>
                    <a:lumOff val="35000"/>
                  </a:schemeClr>
                </a:solidFill>
                <a:latin typeface="JKRGNR+Arial-BoldMT"/>
              </a:rPr>
              <a:t> für Erlass von Verordnungen gemäß </a:t>
            </a:r>
            <a:r>
              <a:rPr lang="de-DE" sz="2400" b="1" dirty="0">
                <a:solidFill>
                  <a:schemeClr val="tx1">
                    <a:lumMod val="65000"/>
                    <a:lumOff val="35000"/>
                  </a:schemeClr>
                </a:solidFill>
                <a:latin typeface="JKRGNR+Arial-BoldMT"/>
              </a:rPr>
              <a:t>§ 1 I SOG: „Senat“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formeller Hinsicht zu beachten und zu unterstellen: Dass gemäß </a:t>
            </a:r>
            <a:r>
              <a:rPr lang="de-DE" sz="2400" b="1" dirty="0">
                <a:solidFill>
                  <a:schemeClr val="tx1">
                    <a:lumMod val="65000"/>
                    <a:lumOff val="35000"/>
                  </a:schemeClr>
                </a:solidFill>
                <a:latin typeface="JKRGNR+Arial-BoldMT"/>
              </a:rPr>
              <a:t>Art. 53 II 1 HV </a:t>
            </a:r>
            <a:r>
              <a:rPr lang="de-DE" sz="2400" dirty="0">
                <a:solidFill>
                  <a:schemeClr val="tx1">
                    <a:lumMod val="65000"/>
                    <a:lumOff val="35000"/>
                  </a:schemeClr>
                </a:solidFill>
                <a:latin typeface="JKRGNR+Arial-BoldMT"/>
              </a:rPr>
              <a:t>„die Rechtsgrundlage (…) in der Verordnung anzugeben ist“ </a:t>
            </a:r>
          </a:p>
          <a:p>
            <a:pPr lvl="3">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lvl="3">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896178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Gefahr für die öffentliche Sicherheit und 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von § 1 I SOG vorausgesetzt: </a:t>
            </a:r>
            <a:r>
              <a:rPr lang="de-DE" sz="2400" b="1" dirty="0">
                <a:solidFill>
                  <a:schemeClr val="tx1">
                    <a:lumMod val="65000"/>
                    <a:lumOff val="35000"/>
                  </a:schemeClr>
                </a:solidFill>
                <a:latin typeface="JKRGNR+Arial-BoldMT"/>
              </a:rPr>
              <a:t>Abstrakte Gefahr </a:t>
            </a:r>
            <a:r>
              <a:rPr lang="de-DE" sz="2400" dirty="0">
                <a:solidFill>
                  <a:schemeClr val="tx1">
                    <a:lumMod val="65000"/>
                    <a:lumOff val="35000"/>
                  </a:schemeClr>
                </a:solidFill>
                <a:latin typeface="JKRGNR+Arial-BoldMT"/>
              </a:rPr>
              <a:t>für die öffentliche Sicherheit und 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Definition „abstrakter Gefahr“: </a:t>
            </a:r>
            <a:r>
              <a:rPr lang="de-DE" sz="2400" dirty="0">
                <a:solidFill>
                  <a:schemeClr val="tx1">
                    <a:lumMod val="65000"/>
                    <a:lumOff val="35000"/>
                  </a:schemeClr>
                </a:solidFill>
                <a:latin typeface="JKRGNR+Arial-BoldMT"/>
              </a:rPr>
              <a:t>eine nach allgemeiner Lebenserfahrung oder den Erkenntnissen fachkundiger Stellen </a:t>
            </a:r>
            <a:r>
              <a:rPr lang="de-DE" sz="2400" b="1" dirty="0">
                <a:solidFill>
                  <a:schemeClr val="tx1">
                    <a:lumMod val="65000"/>
                    <a:lumOff val="35000"/>
                  </a:schemeClr>
                </a:solidFill>
                <a:latin typeface="JKRGNR+Arial-BoldMT"/>
              </a:rPr>
              <a:t>typische Sachlage </a:t>
            </a:r>
            <a:r>
              <a:rPr lang="de-DE" sz="2400" dirty="0">
                <a:solidFill>
                  <a:schemeClr val="tx1">
                    <a:lumMod val="65000"/>
                    <a:lumOff val="35000"/>
                  </a:schemeClr>
                </a:solidFill>
                <a:latin typeface="JKRGNR+Arial-BoldMT"/>
              </a:rPr>
              <a:t>zu verstehen, die mit hinreichender Wahrscheinlichkeit den Eintritt eines Schadens erwarten lässt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Unterschied zur konkreten Gefahr</a:t>
            </a:r>
            <a:r>
              <a:rPr lang="de-DE" sz="2400" dirty="0">
                <a:solidFill>
                  <a:schemeClr val="tx1">
                    <a:lumMod val="65000"/>
                    <a:lumOff val="35000"/>
                  </a:schemeClr>
                </a:solidFill>
                <a:latin typeface="JKRGNR+Arial-BoldMT"/>
              </a:rPr>
              <a:t>: Bezugspunkt der Wahrscheinlichkeitsprognose (</a:t>
            </a:r>
            <a:r>
              <a:rPr lang="de-DE" sz="2400" b="1" dirty="0">
                <a:solidFill>
                  <a:schemeClr val="tx1">
                    <a:lumMod val="65000"/>
                    <a:lumOff val="35000"/>
                  </a:schemeClr>
                </a:solidFill>
                <a:latin typeface="JKRGNR+Arial-BoldMT"/>
              </a:rPr>
              <a:t>Einzelfall vs. Abstrakte Sachlage</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Abstrakte Gefahrenlage hier (+), da laut Sachverhalt regelmäßig freitags nach dem Markt (abstrakter SV) die Immissionsgrenzwerte überschritten werden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Bezugspunkte: </a:t>
            </a:r>
            <a:r>
              <a:rPr lang="de-DE" sz="2400" dirty="0" err="1">
                <a:solidFill>
                  <a:schemeClr val="tx1">
                    <a:lumMod val="65000"/>
                    <a:lumOff val="35000"/>
                  </a:schemeClr>
                </a:solidFill>
                <a:latin typeface="JKRGNR+Arial-BoldMT"/>
              </a:rPr>
              <a:t>BimSchG</a:t>
            </a:r>
            <a:r>
              <a:rPr lang="de-DE" sz="2400" dirty="0">
                <a:solidFill>
                  <a:schemeClr val="tx1">
                    <a:lumMod val="65000"/>
                    <a:lumOff val="35000"/>
                  </a:schemeClr>
                </a:solidFill>
                <a:latin typeface="JKRGNR+Arial-BoldMT"/>
              </a:rPr>
              <a:t> bzw. Art. 2 I, Art. 2 II 1 GG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0065599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14254"/>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a:t>
            </a:r>
            <a:r>
              <a:rPr lang="de-DE" sz="2400" b="1" dirty="0" err="1">
                <a:solidFill>
                  <a:schemeClr val="tx1">
                    <a:lumMod val="65000"/>
                    <a:lumOff val="35000"/>
                  </a:schemeClr>
                </a:solidFill>
                <a:latin typeface="JKRGNR+Arial-BoldMT"/>
              </a:rPr>
              <a:t>Störereigenschaft</a:t>
            </a:r>
            <a:r>
              <a:rPr lang="de-DE" sz="2400" b="1" dirty="0">
                <a:solidFill>
                  <a:schemeClr val="tx1">
                    <a:lumMod val="65000"/>
                    <a:lumOff val="35000"/>
                  </a:schemeClr>
                </a:solidFill>
                <a:latin typeface="JKRGNR+Arial-BoldMT"/>
              </a:rPr>
              <a:t> der Betroffenen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bedenken: Die Adressaten der VO müssten auch „Pflichtige“ sein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Möglichkeiten: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Handlungsstörer, § 8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Zustandsstörer, § 9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Nichtstörer, § 10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in Betracht kommend: </a:t>
            </a:r>
            <a:r>
              <a:rPr lang="de-DE" sz="2400" b="1" dirty="0">
                <a:solidFill>
                  <a:schemeClr val="tx1">
                    <a:lumMod val="65000"/>
                    <a:lumOff val="35000"/>
                  </a:schemeClr>
                </a:solidFill>
                <a:latin typeface="JKRGNR+Arial-BoldMT"/>
              </a:rPr>
              <a:t>Passanten auf dem Friedberger Platz als „Handlungsstörer“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8 I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Dafür erforderlich: Verursachung der Gefahr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denn: Verhalten der einzelnen Personen von Art. 2 I GG gedeckt und für sich genommen nicht gefahrbegründend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Störer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773591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öffentlich-rechtliche Natur des Rechtsverhältnisses (+), wenn </a:t>
            </a:r>
            <a:r>
              <a:rPr lang="de-DE" sz="2400" b="1" dirty="0">
                <a:solidFill>
                  <a:schemeClr val="tx1">
                    <a:lumMod val="65000"/>
                    <a:lumOff val="35000"/>
                  </a:schemeClr>
                </a:solidFill>
                <a:latin typeface="JKRGNR+Arial-BoldMT"/>
              </a:rPr>
              <a:t>streitentscheidende Norm öffentlich-rechtlicher Natur</a:t>
            </a:r>
            <a:r>
              <a:rPr lang="de-DE" sz="2400" dirty="0">
                <a:solidFill>
                  <a:schemeClr val="tx1">
                    <a:lumMod val="65000"/>
                    <a:lumOff val="35000"/>
                  </a:schemeClr>
                </a:solidFill>
                <a:latin typeface="JKRGNR+Arial-BoldMT"/>
              </a:rPr>
              <a:t>, diese also ausschließlich einen Hoheitsträger berechtigt oder verpflichtet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Anliegen der K</a:t>
            </a:r>
            <a:r>
              <a:rPr lang="de-DE" sz="2400" dirty="0">
                <a:solidFill>
                  <a:schemeClr val="tx1">
                    <a:lumMod val="65000"/>
                    <a:lumOff val="35000"/>
                  </a:schemeClr>
                </a:solidFill>
                <a:latin typeface="JKRGNR+Arial-BoldMT"/>
              </a:rPr>
              <a:t>: Untersagung von Ansammlungen auf dem Platz freitags zwischen 22.00 und 02.00 Uhr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Streitentscheidende Vorschrift? </a:t>
            </a:r>
          </a:p>
          <a:p>
            <a:pPr marL="1714500" lvl="3"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Denkbar: §§ 12a, 12b SOG (Aufenthalts- und Betretungsverbote) </a:t>
            </a:r>
          </a:p>
          <a:p>
            <a:pPr marL="1714500" lvl="3"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Subsidiär: § 3 I SOG </a:t>
            </a:r>
          </a:p>
          <a:p>
            <a:pPr marL="1714500" lvl="3"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Öffentlich-rechtlicher Charakter dieser Vorschriften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Streitigkeit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0763055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beachten: Inhalt der VO darf nicht gegen die Verfassung verstoßen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Rechtsfolge des § 1 I SOG</a:t>
            </a:r>
            <a:r>
              <a:rPr lang="de-DE" sz="2400" dirty="0">
                <a:solidFill>
                  <a:schemeClr val="tx1">
                    <a:lumMod val="65000"/>
                    <a:lumOff val="35000"/>
                  </a:schemeClr>
                </a:solidFill>
                <a:latin typeface="JKRGNR+Arial-BoldMT"/>
              </a:rPr>
              <a:t>: Ermessen („wird ermächtigt“)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zu prüfen: Ermessensfehler bei Erlass der Verordnung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denkbar: </a:t>
            </a:r>
            <a:r>
              <a:rPr lang="de-DE" sz="2400" b="1" dirty="0">
                <a:solidFill>
                  <a:schemeClr val="tx1">
                    <a:lumMod val="65000"/>
                    <a:lumOff val="35000"/>
                  </a:schemeClr>
                </a:solidFill>
                <a:latin typeface="JKRGNR+Arial-BoldMT"/>
              </a:rPr>
              <a:t>Ermessensüberschreitung</a:t>
            </a:r>
            <a:r>
              <a:rPr lang="de-DE" sz="2400" dirty="0">
                <a:solidFill>
                  <a:schemeClr val="tx1">
                    <a:lumMod val="65000"/>
                    <a:lumOff val="35000"/>
                  </a:schemeClr>
                </a:solidFill>
                <a:latin typeface="JKRGNR+Arial-BoldMT"/>
              </a:rPr>
              <a:t> durch Verstoß gegen die </a:t>
            </a:r>
            <a:r>
              <a:rPr lang="de-DE" sz="2400" b="1" dirty="0">
                <a:solidFill>
                  <a:schemeClr val="tx1">
                    <a:lumMod val="65000"/>
                    <a:lumOff val="35000"/>
                  </a:schemeClr>
                </a:solidFill>
                <a:latin typeface="JKRGNR+Arial-BoldMT"/>
              </a:rPr>
              <a:t>gesetzlichen Grenzen </a:t>
            </a:r>
            <a:r>
              <a:rPr lang="de-DE" sz="2400" dirty="0">
                <a:solidFill>
                  <a:schemeClr val="tx1">
                    <a:lumMod val="65000"/>
                    <a:lumOff val="35000"/>
                  </a:schemeClr>
                </a:solidFill>
                <a:latin typeface="JKRGNR+Arial-BoldMT"/>
              </a:rPr>
              <a:t>des Ermessens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Gesetzliche Grenzen: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Einhaltung des </a:t>
            </a:r>
            <a:r>
              <a:rPr lang="de-DE" sz="2400" b="1" dirty="0">
                <a:solidFill>
                  <a:schemeClr val="tx1">
                    <a:lumMod val="65000"/>
                    <a:lumOff val="35000"/>
                  </a:schemeClr>
                </a:solidFill>
                <a:latin typeface="JKRGNR+Arial-BoldMT"/>
              </a:rPr>
              <a:t>Bestimmtheitsgrundsatzes</a:t>
            </a:r>
            <a:r>
              <a:rPr lang="de-DE" sz="2400" dirty="0">
                <a:solidFill>
                  <a:schemeClr val="tx1">
                    <a:lumMod val="65000"/>
                    <a:lumOff val="35000"/>
                  </a:schemeClr>
                </a:solidFill>
                <a:latin typeface="JKRGNR+Arial-BoldMT"/>
              </a:rPr>
              <a:t>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Einhaltung des </a:t>
            </a:r>
            <a:r>
              <a:rPr lang="de-DE" sz="2400" b="1" dirty="0">
                <a:solidFill>
                  <a:schemeClr val="tx1">
                    <a:lumMod val="65000"/>
                    <a:lumOff val="35000"/>
                  </a:schemeClr>
                </a:solidFill>
                <a:latin typeface="JKRGNR+Arial-BoldMT"/>
              </a:rPr>
              <a:t>Verhältnismäßigkeitsgrundsatzes</a:t>
            </a:r>
            <a:r>
              <a:rPr lang="de-DE" sz="2400" dirty="0">
                <a:solidFill>
                  <a:schemeClr val="tx1">
                    <a:lumMod val="65000"/>
                    <a:lumOff val="35000"/>
                  </a:schemeClr>
                </a:solidFill>
                <a:latin typeface="JKRGNR+Arial-BoldMT"/>
              </a:rPr>
              <a:t>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 Verstoß gegen </a:t>
            </a:r>
            <a:r>
              <a:rPr lang="de-DE" sz="2400" b="1" dirty="0">
                <a:solidFill>
                  <a:schemeClr val="tx1">
                    <a:lumMod val="65000"/>
                    <a:lumOff val="35000"/>
                  </a:schemeClr>
                </a:solidFill>
                <a:latin typeface="JKRGNR+Arial-BoldMT"/>
              </a:rPr>
              <a:t>Grundrechte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767326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501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Hinreichende</a:t>
            </a:r>
            <a:r>
              <a:rPr lang="de-DE" sz="2400" u="sng" dirty="0">
                <a:solidFill>
                  <a:schemeClr val="tx1">
                    <a:lumMod val="65000"/>
                    <a:lumOff val="35000"/>
                  </a:schemeClr>
                </a:solidFill>
                <a:latin typeface="JKRGNR+Arial-BoldMT"/>
              </a:rPr>
              <a:t> </a:t>
            </a:r>
            <a:r>
              <a:rPr lang="de-DE" sz="2400" b="1" u="sng" dirty="0">
                <a:solidFill>
                  <a:schemeClr val="tx1">
                    <a:lumMod val="65000"/>
                    <a:lumOff val="35000"/>
                  </a:schemeClr>
                </a:solidFill>
                <a:latin typeface="JKRGNR+Arial-BoldMT"/>
              </a:rPr>
              <a:t>Bestimmtheit der VO?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Hintergrund des Bestimmtheitsgebot: </a:t>
            </a:r>
            <a:r>
              <a:rPr lang="de-DE" sz="2400" b="1" dirty="0">
                <a:solidFill>
                  <a:schemeClr val="tx1">
                    <a:lumMod val="65000"/>
                    <a:lumOff val="35000"/>
                  </a:schemeClr>
                </a:solidFill>
                <a:latin typeface="JKRGNR+Arial-BoldMT"/>
              </a:rPr>
              <a:t>Rechtsstaatsprinzip,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BVerfG: „</a:t>
            </a:r>
            <a:r>
              <a:rPr lang="de-DE" sz="2400" i="1" dirty="0">
                <a:solidFill>
                  <a:schemeClr val="tx1">
                    <a:lumMod val="65000"/>
                    <a:lumOff val="35000"/>
                  </a:schemeClr>
                </a:solidFill>
                <a:latin typeface="JKRGNR+Arial-BoldMT"/>
              </a:rPr>
              <a:t>Gesetzliche </a:t>
            </a:r>
            <a:r>
              <a:rPr lang="de-DE" sz="2400" b="1" i="1" dirty="0">
                <a:solidFill>
                  <a:schemeClr val="tx1">
                    <a:lumMod val="65000"/>
                    <a:lumOff val="35000"/>
                  </a:schemeClr>
                </a:solidFill>
                <a:latin typeface="JKRGNR+Arial-BoldMT"/>
              </a:rPr>
              <a:t>Tatbestände</a:t>
            </a:r>
            <a:r>
              <a:rPr lang="de-DE" sz="2400" i="1" dirty="0">
                <a:solidFill>
                  <a:schemeClr val="tx1">
                    <a:lumMod val="65000"/>
                    <a:lumOff val="35000"/>
                  </a:schemeClr>
                </a:solidFill>
                <a:latin typeface="JKRGNR+Arial-BoldMT"/>
              </a:rPr>
              <a:t> sind </a:t>
            </a:r>
            <a:r>
              <a:rPr lang="de-DE" sz="2400" b="1" i="1" dirty="0">
                <a:solidFill>
                  <a:schemeClr val="tx1">
                    <a:lumMod val="65000"/>
                    <a:lumOff val="35000"/>
                  </a:schemeClr>
                </a:solidFill>
                <a:latin typeface="JKRGNR+Arial-BoldMT"/>
              </a:rPr>
              <a:t>so zu fassen</a:t>
            </a:r>
            <a:r>
              <a:rPr lang="de-DE" sz="2400" i="1" dirty="0">
                <a:solidFill>
                  <a:schemeClr val="tx1">
                    <a:lumMod val="65000"/>
                    <a:lumOff val="35000"/>
                  </a:schemeClr>
                </a:solidFill>
                <a:latin typeface="JKRGNR+Arial-BoldMT"/>
              </a:rPr>
              <a:t>, dass die Betroffenen die Rechtslage erkennen und </a:t>
            </a:r>
            <a:r>
              <a:rPr lang="de-DE" sz="2400" b="1" i="1" dirty="0">
                <a:solidFill>
                  <a:schemeClr val="tx1">
                    <a:lumMod val="65000"/>
                    <a:lumOff val="35000"/>
                  </a:schemeClr>
                </a:solidFill>
                <a:latin typeface="JKRGNR+Arial-BoldMT"/>
              </a:rPr>
              <a:t>ihr Verhalten daran ausrichten können</a:t>
            </a:r>
            <a:r>
              <a:rPr lang="de-DE" sz="2400" i="1" dirty="0">
                <a:solidFill>
                  <a:schemeClr val="tx1">
                    <a:lumMod val="65000"/>
                    <a:lumOff val="35000"/>
                  </a:schemeClr>
                </a:solidFill>
                <a:latin typeface="JKRGNR+Arial-BoldMT"/>
              </a:rPr>
              <a:t>. Welche </a:t>
            </a:r>
            <a:r>
              <a:rPr lang="de-DE" sz="2400" b="1" i="1" dirty="0">
                <a:solidFill>
                  <a:schemeClr val="tx1">
                    <a:lumMod val="65000"/>
                    <a:lumOff val="35000"/>
                  </a:schemeClr>
                </a:solidFill>
                <a:latin typeface="JKRGNR+Arial-BoldMT"/>
              </a:rPr>
              <a:t>Anforderungen an die Bestimmtheit </a:t>
            </a:r>
            <a:r>
              <a:rPr lang="de-DE" sz="2400" i="1" dirty="0">
                <a:solidFill>
                  <a:schemeClr val="tx1">
                    <a:lumMod val="65000"/>
                    <a:lumOff val="35000"/>
                  </a:schemeClr>
                </a:solidFill>
                <a:latin typeface="JKRGNR+Arial-BoldMT"/>
              </a:rPr>
              <a:t>zu stellen sind, lässt sich indes nicht generell und abstrakt festlegen, sondern </a:t>
            </a:r>
            <a:r>
              <a:rPr lang="de-DE" sz="2400" b="1" i="1" dirty="0">
                <a:solidFill>
                  <a:schemeClr val="tx1">
                    <a:lumMod val="65000"/>
                    <a:lumOff val="35000"/>
                  </a:schemeClr>
                </a:solidFill>
                <a:latin typeface="JKRGNR+Arial-BoldMT"/>
              </a:rPr>
              <a:t>hängt auch von der Eigenart des Regelungsgegenstands </a:t>
            </a:r>
            <a:r>
              <a:rPr lang="de-DE" sz="2400" i="1" dirty="0">
                <a:solidFill>
                  <a:schemeClr val="tx1">
                    <a:lumMod val="65000"/>
                    <a:lumOff val="35000"/>
                  </a:schemeClr>
                </a:solidFill>
                <a:latin typeface="JKRGNR+Arial-BoldMT"/>
              </a:rPr>
              <a:t>und dem Zweck der betroffenen Norm ab sowie davon, in </a:t>
            </a:r>
            <a:r>
              <a:rPr lang="de-DE" sz="2400" b="1" i="1" dirty="0">
                <a:solidFill>
                  <a:schemeClr val="tx1">
                    <a:lumMod val="65000"/>
                    <a:lumOff val="35000"/>
                  </a:schemeClr>
                </a:solidFill>
                <a:latin typeface="JKRGNR+Arial-BoldMT"/>
              </a:rPr>
              <a:t>welchem Ausmaß Grundrechte betroffen</a:t>
            </a:r>
            <a:r>
              <a:rPr lang="de-DE" sz="2400" i="1" dirty="0">
                <a:solidFill>
                  <a:schemeClr val="tx1">
                    <a:lumMod val="65000"/>
                    <a:lumOff val="35000"/>
                  </a:schemeClr>
                </a:solidFill>
                <a:latin typeface="JKRGNR+Arial-BoldMT"/>
              </a:rPr>
              <a:t> sind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„Je desto“-Formel!!</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sehr fraglich: Ob gewünschte VO dem Bestimmtheitsgebot entsprechen würde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2669481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76055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Hierzu VGH Hessen </a:t>
            </a:r>
            <a:r>
              <a:rPr lang="de-DE" sz="2400" b="1" dirty="0" err="1">
                <a:solidFill>
                  <a:schemeClr val="tx1">
                    <a:lumMod val="65000"/>
                    <a:lumOff val="35000"/>
                  </a:schemeClr>
                </a:solidFill>
                <a:latin typeface="JKRGNR+Arial-BoldMT"/>
              </a:rPr>
              <a:t>aaO</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„Diesen Anforderungen wird die von der Klägerin gewünschte Regelung nicht gerecht. </a:t>
            </a:r>
            <a:r>
              <a:rPr lang="de-DE" sz="2400" b="1" i="1" dirty="0">
                <a:solidFill>
                  <a:schemeClr val="tx1">
                    <a:lumMod val="65000"/>
                    <a:lumOff val="35000"/>
                  </a:schemeClr>
                </a:solidFill>
                <a:latin typeface="JKRGNR+Arial-BoldMT"/>
              </a:rPr>
              <a:t>Denn es bleibt jedenfalls unklar – worauf die Beklagte zu Recht hinweist – was unter „Ansammlungen von mehr als zehn Personen“ zu verstehen ist. </a:t>
            </a:r>
            <a:r>
              <a:rPr lang="de-DE" sz="2400" i="1" dirty="0">
                <a:solidFill>
                  <a:schemeClr val="tx1">
                    <a:lumMod val="65000"/>
                    <a:lumOff val="35000"/>
                  </a:schemeClr>
                </a:solidFill>
                <a:latin typeface="JKRGNR+Arial-BoldMT"/>
              </a:rPr>
              <a:t>Nach der Formulierung bleibt nämlich offen, ob sich in dem genannten Zeitraum insgesamt nicht mehr als zehn Personen auf dem Platz aufhalten dürfen oder ob mehrere Gruppen – wenn ja, wie viele? – auf dem Platz zugelassen wären, wobei die einzelne Gruppe nicht mehr als zehn Personen umfassen darf. Außerdem wäre unklar, wer bei Eintreffen weiterer Personen den Platz zu verlassen hätte – die Person, die zuletzt gekommen ist oder diejenige, die zuerst eingetroffen ist bzw. schon länger dort verweilt? – und wie und von wem das im Einzelfall festgestellt werden könnte.“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9304249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256480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Verstoß gegen Bestimmtheitsgrundsatz (Art. 20 III GG) (+)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Verfassungswidriger Inhalt der VO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Ergebnis Frage 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Mangels hinreichender Bestimmtheit wäre eine solche VO rechtswidrig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5277023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64017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3. Frage: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prüfen: </a:t>
            </a:r>
            <a:r>
              <a:rPr lang="de-DE" sz="2400" b="1" dirty="0">
                <a:solidFill>
                  <a:schemeClr val="tx1">
                    <a:lumMod val="65000"/>
                    <a:lumOff val="35000"/>
                  </a:schemeClr>
                </a:solidFill>
                <a:latin typeface="JKRGNR+Arial-BoldMT"/>
              </a:rPr>
              <a:t>Rechtmäßigkeit einer VO, die den Friedberger Platz gänzlich freitags in der Zeit zwischen 22.00 und 02.00 Uhr sperrt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Erneut geltend: Vorbehalt des 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dargestellt: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einer tauglichen VO-Ermächtigung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Formelle Voraussetzungen von § 1 I SOG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Materielle Voraussetzungen von § 1 I SOG (+)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fraglich: </a:t>
            </a:r>
            <a:r>
              <a:rPr lang="de-DE" sz="2400" dirty="0" err="1">
                <a:solidFill>
                  <a:schemeClr val="tx1">
                    <a:lumMod val="65000"/>
                    <a:lumOff val="35000"/>
                  </a:schemeClr>
                </a:solidFill>
                <a:latin typeface="JKRGNR+Arial-BoldMT"/>
              </a:rPr>
              <a:t>Störereigenschaft</a:t>
            </a:r>
            <a:r>
              <a:rPr lang="de-DE" sz="2400" dirty="0">
                <a:solidFill>
                  <a:schemeClr val="tx1">
                    <a:lumMod val="65000"/>
                    <a:lumOff val="35000"/>
                  </a:schemeClr>
                </a:solidFill>
                <a:latin typeface="JKRGNR+Arial-BoldMT"/>
              </a:rPr>
              <a:t> der Passanten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Erneut problematisch: Inhalt der Verordnung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Nunmehr eingehalten: </a:t>
            </a:r>
            <a:r>
              <a:rPr lang="de-DE" sz="2400" b="1" dirty="0">
                <a:solidFill>
                  <a:schemeClr val="tx1">
                    <a:lumMod val="65000"/>
                    <a:lumOff val="35000"/>
                  </a:schemeClr>
                </a:solidFill>
                <a:latin typeface="JKRGNR+Arial-BoldMT"/>
              </a:rPr>
              <a:t>Bestimmtheitsgebot (+), da gänzliche Sperrung eindeutige Regelung trifft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3750055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Indes sehr fraglich: Verstoß gegen Grundrechte der Passanten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Verletzung der allgemeinen Handlungsfreiheit der Passanten (Art. 2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Persönlicher SB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Sachlicher SB (+), da jedes menschliche Verhalten geschützt (vgl. Grundrechte Folie 1)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Eingriff?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 VO bereits begründet: Klassischer Eingriff (+)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6169422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Verfassungsrechtliche Rechtfertigung?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verfassungsrechtliche Rechtfertigung maßgeblich: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Schrankenvorbehalt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„Schranken“ der allgemeinen Handlungsfreiheit: </a:t>
            </a:r>
            <a:r>
              <a:rPr lang="de-DE" sz="2400" b="1" dirty="0">
                <a:solidFill>
                  <a:schemeClr val="tx1">
                    <a:lumMod val="65000"/>
                    <a:lumOff val="35000"/>
                  </a:schemeClr>
                </a:solidFill>
                <a:latin typeface="JKRGNR+Arial-BoldMT"/>
              </a:rPr>
              <a:t>Rechte anderer, verfassungsmäßige Ordnung und das Sittengesetz </a:t>
            </a:r>
            <a:r>
              <a:rPr lang="de-DE" sz="2400" dirty="0">
                <a:solidFill>
                  <a:schemeClr val="tx1">
                    <a:lumMod val="65000"/>
                    <a:lumOff val="35000"/>
                  </a:schemeClr>
                </a:solidFill>
                <a:latin typeface="JKRGNR+Arial-BoldMT"/>
              </a:rPr>
              <a:t>(sog. „Schrankentrias“)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relevant: Verfassungsmäßige Ordnung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D.h. alle Rechtsnormen, die </a:t>
            </a:r>
            <a:r>
              <a:rPr lang="de-DE" sz="2400" b="1" dirty="0">
                <a:solidFill>
                  <a:schemeClr val="tx1">
                    <a:lumMod val="65000"/>
                    <a:lumOff val="35000"/>
                  </a:schemeClr>
                </a:solidFill>
                <a:latin typeface="JKRGNR+Arial-BoldMT"/>
              </a:rPr>
              <a:t>formell und materiell mit der Verfassung im Einklang </a:t>
            </a:r>
            <a:r>
              <a:rPr lang="de-DE" sz="2400" dirty="0">
                <a:solidFill>
                  <a:schemeClr val="tx1">
                    <a:lumMod val="65000"/>
                    <a:lumOff val="35000"/>
                  </a:schemeClr>
                </a:solidFill>
                <a:latin typeface="JKRGNR+Arial-BoldMT"/>
              </a:rPr>
              <a:t>stehen („die der Verfassung gemäße Rechtsordnung“ – BVerfG)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Rechtfertigung (+): </a:t>
            </a:r>
            <a:r>
              <a:rPr lang="de-DE" sz="2400" dirty="0">
                <a:solidFill>
                  <a:schemeClr val="tx1">
                    <a:lumMod val="65000"/>
                    <a:lumOff val="35000"/>
                  </a:schemeClr>
                </a:solidFill>
                <a:latin typeface="JKRGNR+Arial-BoldMT"/>
              </a:rPr>
              <a:t>soweit </a:t>
            </a:r>
            <a:r>
              <a:rPr lang="de-DE" sz="2400" b="1" dirty="0">
                <a:solidFill>
                  <a:schemeClr val="tx1">
                    <a:lumMod val="65000"/>
                    <a:lumOff val="35000"/>
                  </a:schemeClr>
                </a:solidFill>
                <a:latin typeface="JKRGNR+Arial-BoldMT"/>
              </a:rPr>
              <a:t>VO </a:t>
            </a:r>
            <a:r>
              <a:rPr lang="de-DE" sz="2400" dirty="0">
                <a:solidFill>
                  <a:schemeClr val="tx1">
                    <a:lumMod val="65000"/>
                    <a:lumOff val="35000"/>
                  </a:schemeClr>
                </a:solidFill>
                <a:latin typeface="JKRGNR+Arial-BoldMT"/>
              </a:rPr>
              <a:t>formell und materiell verfassungskonform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relevant: </a:t>
            </a:r>
            <a:r>
              <a:rPr lang="de-DE" sz="2400" b="1" dirty="0">
                <a:solidFill>
                  <a:schemeClr val="tx1">
                    <a:lumMod val="65000"/>
                    <a:lumOff val="35000"/>
                  </a:schemeClr>
                </a:solidFill>
                <a:latin typeface="JKRGNR+Arial-BoldMT"/>
              </a:rPr>
              <a:t>Materielle Verfassungskonformität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6220531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63376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materiellen Rechtmäßigkeit insbesondere (!) von Bedeutung: </a:t>
            </a:r>
            <a:r>
              <a:rPr lang="de-DE" sz="2400" b="1" dirty="0">
                <a:solidFill>
                  <a:schemeClr val="tx1">
                    <a:lumMod val="65000"/>
                    <a:lumOff val="35000"/>
                  </a:schemeClr>
                </a:solidFill>
                <a:latin typeface="JKRGNR+Arial-BoldMT"/>
              </a:rPr>
              <a:t>Verstoß gegen den Verhältnismäßigkeitsgrundsatz</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Herleitung</a:t>
            </a:r>
            <a:r>
              <a:rPr lang="de-DE" sz="2400" dirty="0">
                <a:solidFill>
                  <a:schemeClr val="tx1">
                    <a:lumMod val="65000"/>
                    <a:lumOff val="35000"/>
                  </a:schemeClr>
                </a:solidFill>
                <a:latin typeface="JKRGNR+Arial-BoldMT"/>
              </a:rPr>
              <a:t>: Rechtsstaatsprinzip, Art. 20 III GG („fundamentale Leitlinie allen staatlichen Handelns“ [BVerfG])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Gedanke</a:t>
            </a:r>
            <a:r>
              <a:rPr lang="de-DE" sz="2400" dirty="0">
                <a:solidFill>
                  <a:schemeClr val="tx1">
                    <a:lumMod val="65000"/>
                    <a:lumOff val="35000"/>
                  </a:schemeClr>
                </a:solidFill>
                <a:latin typeface="JKRGNR+Arial-BoldMT"/>
              </a:rPr>
              <a:t>: Rationalisierung staatlichen Handelns gerade dort, wo dem Staat Handlungsspielräume eingeräumt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Prüfung</a:t>
            </a:r>
            <a:r>
              <a:rPr lang="de-DE" sz="2400" dirty="0">
                <a:solidFill>
                  <a:schemeClr val="tx1">
                    <a:lumMod val="65000"/>
                    <a:lumOff val="35000"/>
                  </a:schemeClr>
                </a:solidFill>
                <a:latin typeface="JKRGNR+Arial-BoldMT"/>
              </a:rPr>
              <a:t>: Jedes staatliche Handeln (insb. Gesetze) müssen…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Einem </a:t>
            </a:r>
            <a:r>
              <a:rPr lang="de-DE" sz="2400" b="1" dirty="0">
                <a:solidFill>
                  <a:schemeClr val="tx1">
                    <a:lumMod val="65000"/>
                    <a:lumOff val="35000"/>
                  </a:schemeClr>
                </a:solidFill>
                <a:latin typeface="JKRGNR+Arial-BoldMT"/>
              </a:rPr>
              <a:t>legitimen Zweck </a:t>
            </a:r>
            <a:r>
              <a:rPr lang="de-DE" sz="2400" dirty="0">
                <a:solidFill>
                  <a:schemeClr val="tx1">
                    <a:lumMod val="65000"/>
                    <a:lumOff val="35000"/>
                  </a:schemeClr>
                </a:solidFill>
                <a:latin typeface="JKRGNR+Arial-BoldMT"/>
              </a:rPr>
              <a:t>dienen,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geeignet</a:t>
            </a:r>
            <a:r>
              <a:rPr lang="de-DE" sz="2400" dirty="0">
                <a:solidFill>
                  <a:schemeClr val="tx1">
                    <a:lumMod val="65000"/>
                    <a:lumOff val="35000"/>
                  </a:schemeClr>
                </a:solidFill>
                <a:latin typeface="JKRGNR+Arial-BoldMT"/>
              </a:rPr>
              <a:t> und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erforderlich</a:t>
            </a:r>
            <a:r>
              <a:rPr lang="de-DE" sz="2400" dirty="0">
                <a:solidFill>
                  <a:schemeClr val="tx1">
                    <a:lumMod val="65000"/>
                    <a:lumOff val="35000"/>
                  </a:schemeClr>
                </a:solidFill>
                <a:latin typeface="JKRGNR+Arial-BoldMT"/>
              </a:rPr>
              <a:t> sein und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Letztlich </a:t>
            </a:r>
            <a:r>
              <a:rPr lang="de-DE" sz="2400" b="1" dirty="0">
                <a:solidFill>
                  <a:schemeClr val="tx1">
                    <a:lumMod val="65000"/>
                    <a:lumOff val="35000"/>
                  </a:schemeClr>
                </a:solidFill>
                <a:latin typeface="JKRGNR+Arial-BoldMT"/>
              </a:rPr>
              <a:t>angemessen im engeren Sinne </a:t>
            </a:r>
            <a:r>
              <a:rPr lang="de-DE" sz="2400" dirty="0">
                <a:solidFill>
                  <a:schemeClr val="tx1">
                    <a:lumMod val="65000"/>
                    <a:lumOff val="35000"/>
                  </a:schemeClr>
                </a:solidFill>
                <a:latin typeface="JKRGNR+Arial-BoldMT"/>
              </a:rPr>
              <a:t>sein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9716502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 calcmode="lin" valueType="num">
                                      <p:cBhvr additive="base">
                                        <p:cTn id="3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Legitimer Zwecke der VO (+): </a:t>
            </a:r>
            <a:r>
              <a:rPr lang="de-DE" sz="2400" dirty="0">
                <a:solidFill>
                  <a:schemeClr val="tx1">
                    <a:lumMod val="65000"/>
                    <a:lumOff val="35000"/>
                  </a:schemeClr>
                </a:solidFill>
                <a:latin typeface="JKRGNR+Arial-BoldMT"/>
              </a:rPr>
              <a:t>Schutz der Anwohner vor Ruhestörungen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Geeignetheit der VO?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wenn Erreichung des Ziels wenigstens gefördert wird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Fraglich, ob Besucher des Marktes tatsächlich um 22.00 Uhr den Platz verlassen würden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Naheliegender: Einzel-Platzverweisungen auf Grundlage der VO würden ergehen müssen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Hierzu VGH Hessen: </a:t>
            </a:r>
            <a:r>
              <a:rPr lang="de-DE" sz="2400" b="1" dirty="0">
                <a:solidFill>
                  <a:schemeClr val="tx1">
                    <a:lumMod val="65000"/>
                    <a:lumOff val="35000"/>
                  </a:schemeClr>
                </a:solidFill>
                <a:latin typeface="JKRGNR+Arial-BoldMT"/>
              </a:rPr>
              <a:t>Polizeiliche Maßnahmen dürfen nicht lediglich der Vereinfachung des polizeilichen Handelns dienen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Wohl bereits: Geeignetheit (-)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vertretbar!)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1802803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Dennoch abschließend zu klären: </a:t>
            </a:r>
            <a:r>
              <a:rPr lang="de-DE" sz="2400" b="1" dirty="0">
                <a:solidFill>
                  <a:schemeClr val="tx1">
                    <a:lumMod val="65000"/>
                    <a:lumOff val="35000"/>
                  </a:schemeClr>
                </a:solidFill>
                <a:latin typeface="JKRGNR+Arial-BoldMT"/>
              </a:rPr>
              <a:t>Angemessenheit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Angemessenheit (-), wenn das Eingriffsgewicht außer Verhältnis zu dem erstrebten Ziel steht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Rechtsgüter der Betroffenen: Art. 2 I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Rechtsgüter der Anwohner: Art. 2 I GG bzw. Art. 2 II 1 GG in besonders schwerwiegenden Fällen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Konkrete Betrachtung: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Eine Vielzahl von Besuchern betroffen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Friedberger Platz dem Gemeingebrauch gewidmet (Meinungen austauschen, zwischenmenschliche Beziehungen pflegen)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Zusammentreffen mehrerer Personen im Sommer auf derartigen Plätzen gewünscht und Ausdruck menschlichen Verhaltens (VGH Hessen)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274954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Nichtverfassungsrechtlicher Art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Streitigkeit auch nicht 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nicht ersichtlich: Abdrängende Sonderzuweisung gemäß § 40 II 1 VwGO, Art. 34 S. 3 GG, Art. 14 III 4 GG oder § 23 I 1 EGGVG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Verwaltungsrechtwegs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7250381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840060"/>
          </a:xfrm>
          <a:prstGeom prst="rect">
            <a:avLst/>
          </a:prstGeom>
          <a:noFill/>
        </p:spPr>
        <p:txBody>
          <a:bodyPr wrap="square" rtlCol="0">
            <a:spAutoFit/>
          </a:bodyPr>
          <a:lstStyle/>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Darüber hinaus: aufgrund der Witterungsverhältnisse nur selten mit massiven Ruhestörungen bis tief in die Nacht zu rechnen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Massive Ruhestörungen vielmehr: Einzelfälle!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derartigen Fällen dann einzusetzen: Polizeirechtliche Einzelverfügungen </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Ergebnis: Gänzliche Sperrung des Platzes freitags zwischen 22.00 und 02.00 Uhr unangemessen!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Verhältnismäßigkeit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Rechtmäßigkeit der VO (-)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6368132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584775"/>
          </a:xfrm>
          <a:prstGeom prst="rect">
            <a:avLst/>
          </a:prstGeom>
          <a:noFill/>
        </p:spPr>
        <p:txBody>
          <a:bodyPr wrap="square" rtlCol="0">
            <a:spAutoFit/>
          </a:bodyPr>
          <a:lstStyle/>
          <a:p>
            <a:r>
              <a:rPr lang="de-DE" sz="3200" dirty="0">
                <a:solidFill>
                  <a:schemeClr val="bg1"/>
                </a:solidFill>
                <a:latin typeface="Frutiger LT 57 Cn" pitchFamily="34" charset="0"/>
              </a:rPr>
              <a:t>Ende Klausur</a:t>
            </a:r>
          </a:p>
        </p:txBody>
      </p:sp>
    </p:spTree>
    <p:extLst>
      <p:ext uri="{BB962C8B-B14F-4D97-AF65-F5344CB8AC3E}">
        <p14:creationId xmlns:p14="http://schemas.microsoft.com/office/powerpoint/2010/main" val="7313176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Klagebegehren nach </a:t>
            </a:r>
            <a:r>
              <a:rPr lang="de-DE" sz="2400" b="1" dirty="0">
                <a:solidFill>
                  <a:schemeClr val="tx1">
                    <a:lumMod val="65000"/>
                    <a:lumOff val="35000"/>
                  </a:schemeClr>
                </a:solidFill>
                <a:latin typeface="JKRGNR+Arial-BoldMT"/>
              </a:rPr>
              <a:t>§ 88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Klagebegehren</a:t>
            </a:r>
            <a:r>
              <a:rPr lang="de-DE" sz="2400" dirty="0">
                <a:solidFill>
                  <a:schemeClr val="tx1">
                    <a:lumMod val="65000"/>
                    <a:lumOff val="35000"/>
                  </a:schemeClr>
                </a:solidFill>
                <a:latin typeface="JKRGNR+Arial-BoldMT"/>
              </a:rPr>
              <a:t>: „Untersagung der Ansammlung von Gruppen von mehr als zehn Personen freitags zwischen 22.00 und 02.00 Uhr“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erwägen: Statthaftigkeit der </a:t>
            </a:r>
            <a:r>
              <a:rPr lang="de-DE" sz="2400" b="1" dirty="0">
                <a:solidFill>
                  <a:schemeClr val="tx1">
                    <a:lumMod val="65000"/>
                    <a:lumOff val="35000"/>
                  </a:schemeClr>
                </a:solidFill>
                <a:latin typeface="JKRGNR+Arial-BoldMT"/>
              </a:rPr>
              <a:t>Verpflichtungsklage </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Dafür vorausgesetzt nach </a:t>
            </a:r>
            <a:r>
              <a:rPr lang="de-DE" sz="2400" b="1" dirty="0">
                <a:solidFill>
                  <a:schemeClr val="tx1">
                    <a:lumMod val="65000"/>
                    <a:lumOff val="35000"/>
                  </a:schemeClr>
                </a:solidFill>
                <a:latin typeface="JKRGNR+Arial-BoldMT"/>
              </a:rPr>
              <a:t>§ 42 I 2. Alt. VwGO</a:t>
            </a:r>
            <a:r>
              <a:rPr lang="de-DE" sz="2400" dirty="0">
                <a:solidFill>
                  <a:schemeClr val="tx1">
                    <a:lumMod val="65000"/>
                    <a:lumOff val="35000"/>
                  </a:schemeClr>
                </a:solidFill>
                <a:latin typeface="JKRGNR+Arial-BoldMT"/>
              </a:rPr>
              <a:t>: dass der Klägerin den Erlass </a:t>
            </a:r>
            <a:r>
              <a:rPr lang="de-DE" sz="2400" b="1" dirty="0">
                <a:solidFill>
                  <a:schemeClr val="tx1">
                    <a:lumMod val="65000"/>
                    <a:lumOff val="35000"/>
                  </a:schemeClr>
                </a:solidFill>
                <a:latin typeface="JKRGNR+Arial-BoldMT"/>
              </a:rPr>
              <a:t>eines Verwaltungsaktes </a:t>
            </a:r>
            <a:r>
              <a:rPr lang="de-DE" sz="2400" dirty="0">
                <a:solidFill>
                  <a:schemeClr val="tx1">
                    <a:lumMod val="65000"/>
                    <a:lumOff val="35000"/>
                  </a:schemeClr>
                </a:solidFill>
                <a:latin typeface="JKRGNR+Arial-BoldMT"/>
              </a:rPr>
              <a:t>begehrt </a:t>
            </a:r>
          </a:p>
          <a:p>
            <a:pPr marL="1714500" lvl="3"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fraglich: </a:t>
            </a:r>
            <a:r>
              <a:rPr lang="de-DE" sz="2400" b="1" dirty="0">
                <a:solidFill>
                  <a:schemeClr val="tx1">
                    <a:lumMod val="65000"/>
                    <a:lumOff val="35000"/>
                  </a:schemeClr>
                </a:solidFill>
                <a:latin typeface="JKRGNR+Arial-BoldMT"/>
              </a:rPr>
              <a:t>VA-Charakter der Untersagung?</a:t>
            </a:r>
          </a:p>
          <a:p>
            <a:pPr marL="2171700" lvl="4"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Einzel-VA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35 S. 1 VwVfG </a:t>
            </a:r>
            <a:r>
              <a:rPr lang="de-DE" sz="2400" dirty="0">
                <a:solidFill>
                  <a:schemeClr val="tx1">
                    <a:lumMod val="65000"/>
                    <a:lumOff val="35000"/>
                  </a:schemeClr>
                </a:solidFill>
                <a:latin typeface="JKRGNR+Arial-BoldMT"/>
              </a:rPr>
              <a:t>(-) („konkret individuell“) </a:t>
            </a:r>
          </a:p>
          <a:p>
            <a:pPr marL="2171700" lvl="4"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durchaus denkbar: </a:t>
            </a:r>
            <a:r>
              <a:rPr lang="de-DE" sz="2400" b="1" dirty="0">
                <a:solidFill>
                  <a:schemeClr val="tx1">
                    <a:lumMod val="65000"/>
                    <a:lumOff val="35000"/>
                  </a:schemeClr>
                </a:solidFill>
                <a:highlight>
                  <a:srgbClr val="FFFF00"/>
                </a:highlight>
                <a:latin typeface="JKRGNR+Arial-BoldMT"/>
              </a:rPr>
              <a:t>Allgemeinverfügung </a:t>
            </a:r>
            <a:r>
              <a:rPr lang="de-DE" sz="2400" b="1" dirty="0" err="1">
                <a:solidFill>
                  <a:schemeClr val="tx1">
                    <a:lumMod val="65000"/>
                    <a:lumOff val="35000"/>
                  </a:schemeClr>
                </a:solidFill>
                <a:highlight>
                  <a:srgbClr val="FFFF00"/>
                </a:highlight>
                <a:latin typeface="JKRGNR+Arial-BoldMT"/>
              </a:rPr>
              <a:t>iSv</a:t>
            </a:r>
            <a:r>
              <a:rPr lang="de-DE" sz="2400" b="1" dirty="0">
                <a:solidFill>
                  <a:schemeClr val="tx1">
                    <a:lumMod val="65000"/>
                    <a:lumOff val="35000"/>
                  </a:schemeClr>
                </a:solidFill>
                <a:highlight>
                  <a:srgbClr val="FFFF00"/>
                </a:highlight>
                <a:latin typeface="JKRGNR+Arial-BoldMT"/>
              </a:rPr>
              <a:t>. § 35 S. 2 VwVfG </a:t>
            </a:r>
          </a:p>
          <a:p>
            <a:pPr lvl="4">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308450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Wortlaut § 35 S. 2 VwVfG</a:t>
            </a:r>
            <a:r>
              <a:rPr lang="de-DE" sz="2400" i="1" dirty="0">
                <a:solidFill>
                  <a:schemeClr val="tx1">
                    <a:lumMod val="65000"/>
                    <a:lumOff val="35000"/>
                  </a:schemeClr>
                </a:solidFill>
                <a:latin typeface="JKRGNR+Arial-BoldMT"/>
              </a:rPr>
              <a:t>: „Allgemeinverfügung ist ein Verwaltungsakt, der sich an </a:t>
            </a:r>
            <a:r>
              <a:rPr lang="de-DE" sz="2400" b="1" i="1" dirty="0">
                <a:solidFill>
                  <a:schemeClr val="tx1">
                    <a:lumMod val="65000"/>
                    <a:lumOff val="35000"/>
                  </a:schemeClr>
                </a:solidFill>
                <a:latin typeface="JKRGNR+Arial-BoldMT"/>
              </a:rPr>
              <a:t>einen nach allgemeinen Merkmalen bestimmten oder bestimmbaren Personenkreis </a:t>
            </a:r>
            <a:r>
              <a:rPr lang="de-DE" sz="2400" i="1" dirty="0">
                <a:solidFill>
                  <a:schemeClr val="tx1">
                    <a:lumMod val="65000"/>
                    <a:lumOff val="35000"/>
                  </a:schemeClr>
                </a:solidFill>
                <a:latin typeface="JKRGNR+Arial-BoldMT"/>
              </a:rPr>
              <a:t>richtet </a:t>
            </a:r>
            <a:r>
              <a:rPr lang="de-DE" sz="2400" b="1" i="1" dirty="0">
                <a:solidFill>
                  <a:schemeClr val="tx1">
                    <a:lumMod val="65000"/>
                    <a:lumOff val="35000"/>
                  </a:schemeClr>
                </a:solidFill>
                <a:latin typeface="JKRGNR+Arial-BoldMT"/>
              </a:rPr>
              <a:t>oder die öffentlich-rechtliche Eigenschaft einer Sache oder ihre Benutzung durch die Allgemeinheit betrifft.“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konkret-generelle Regelung!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a:solidFill>
                  <a:schemeClr val="tx1">
                    <a:lumMod val="65000"/>
                    <a:lumOff val="35000"/>
                  </a:schemeClr>
                </a:solidFill>
                <a:highlight>
                  <a:srgbClr val="FFFF00"/>
                </a:highlight>
                <a:latin typeface="JKRGNR+Arial-BoldMT"/>
              </a:rPr>
              <a:t>Ebenfalls denkbar: Dass begehrte </a:t>
            </a:r>
            <a:r>
              <a:rPr lang="de-DE" sz="2400" b="1" dirty="0">
                <a:solidFill>
                  <a:schemeClr val="tx1">
                    <a:lumMod val="65000"/>
                    <a:lumOff val="35000"/>
                  </a:schemeClr>
                </a:solidFill>
                <a:highlight>
                  <a:srgbClr val="FFFF00"/>
                </a:highlight>
                <a:latin typeface="JKRGNR+Arial-BoldMT"/>
              </a:rPr>
              <a:t>Untersagung </a:t>
            </a:r>
            <a:r>
              <a:rPr lang="de-DE" sz="2400" b="1" dirty="0" err="1">
                <a:solidFill>
                  <a:schemeClr val="tx1">
                    <a:lumMod val="65000"/>
                    <a:lumOff val="35000"/>
                  </a:schemeClr>
                </a:solidFill>
                <a:highlight>
                  <a:srgbClr val="FFFF00"/>
                </a:highlight>
                <a:latin typeface="JKRGNR+Arial-BoldMT"/>
              </a:rPr>
              <a:t>iFe</a:t>
            </a:r>
            <a:r>
              <a:rPr lang="de-DE" sz="2400" b="1" dirty="0">
                <a:solidFill>
                  <a:schemeClr val="tx1">
                    <a:lumMod val="65000"/>
                    <a:lumOff val="35000"/>
                  </a:schemeClr>
                </a:solidFill>
                <a:highlight>
                  <a:srgbClr val="FFFF00"/>
                </a:highlight>
                <a:latin typeface="JKRGNR+Arial-BoldMT"/>
              </a:rPr>
              <a:t>. Rechtsverordnung ergehen müsste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RVO: abstrakt-generelle Regelung („materielles Gesetz“)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erforderlich: Abgrenzung zwischen Rechtsverordnung und Allgemeinverfügung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752447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73206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Für eine Allgemeinverfügung sprechend: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Anlassbezogenheit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Situationsgebundenheit (häufig: Feste)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Räumliche und zeitliche Begrenztheit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Konkret</a:t>
            </a:r>
            <a:r>
              <a:rPr lang="de-DE" sz="2400" dirty="0">
                <a:solidFill>
                  <a:schemeClr val="tx1">
                    <a:lumMod val="65000"/>
                    <a:lumOff val="35000"/>
                  </a:schemeClr>
                </a:solidFill>
                <a:latin typeface="JKRGNR+Arial-BoldMT"/>
              </a:rPr>
              <a:t>-generell!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Für Rechtsverordnung sprechend: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Betroffenheit einer unbestimmten Vielzahl an Sachverhalten und Personen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1611141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zumindest denkbar: Benutzungsregelnde Allgemeinverfügung nach § 35 S. 2 VwVfG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a:t>
            </a:r>
            <a:r>
              <a:rPr lang="de-DE" sz="2400" b="1" dirty="0">
                <a:solidFill>
                  <a:schemeClr val="tx1">
                    <a:lumMod val="65000"/>
                    <a:lumOff val="35000"/>
                  </a:schemeClr>
                </a:solidFill>
                <a:latin typeface="JKRGNR+Arial-BoldMT"/>
              </a:rPr>
              <a:t>nur freitags (anlassbezogen) und räumlich begrenzt auf den Friedberger Platz</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a:t>
            </a:r>
            <a:r>
              <a:rPr lang="de-DE" sz="2400" b="1" dirty="0">
                <a:solidFill>
                  <a:schemeClr val="tx1">
                    <a:lumMod val="65000"/>
                    <a:lumOff val="35000"/>
                  </a:schemeClr>
                </a:solidFill>
                <a:latin typeface="JKRGNR+Arial-BoldMT"/>
              </a:rPr>
              <a:t>Personenkreis bestimmbar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Dann statthaft: </a:t>
            </a:r>
            <a:r>
              <a:rPr lang="de-DE" sz="2400" b="1" dirty="0">
                <a:solidFill>
                  <a:schemeClr val="tx1">
                    <a:lumMod val="65000"/>
                    <a:lumOff val="35000"/>
                  </a:schemeClr>
                </a:solidFill>
                <a:latin typeface="JKRGNR+Arial-BoldMT"/>
              </a:rPr>
              <a:t>Verpflichtungsklage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vertretbar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Begehren dann auf Erlass einer RVO gerichtet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Statthafte Klageart?!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Allgemeine Leistungsklage, Feststellungsklage</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4085136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56480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Zulässigkeit von „Normerlassklagen“?!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Bedenke: Aus Grundrechten können Ansprüche auf Erlass von förmlichen Gesetzen hergeleitet werden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Stichwort: Gesetzgeberisches Unterlassen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Grundrechte als objektive Werteordnung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56499728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2953</Words>
  <Application>Microsoft Macintosh PowerPoint</Application>
  <PresentationFormat>Bildschirmpräsentation (4:3)</PresentationFormat>
  <Paragraphs>312</Paragraphs>
  <Slides>41</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41</vt:i4>
      </vt:variant>
    </vt:vector>
  </HeadingPairs>
  <TitlesOfParts>
    <vt:vector size="49"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51</cp:revision>
  <dcterms:created xsi:type="dcterms:W3CDTF">2023-10-05T14:07:58Z</dcterms:created>
  <dcterms:modified xsi:type="dcterms:W3CDTF">2026-03-12T12:57:52Z</dcterms:modified>
</cp:coreProperties>
</file>